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6" r:id="rId2"/>
    <p:sldMasterId id="2147483705" r:id="rId3"/>
    <p:sldMasterId id="2147483717" r:id="rId4"/>
    <p:sldMasterId id="2147483729" r:id="rId5"/>
    <p:sldMasterId id="2147484146" r:id="rId6"/>
    <p:sldMasterId id="2147484333" r:id="rId7"/>
    <p:sldMasterId id="2147484346" r:id="rId8"/>
    <p:sldMasterId id="2147484398" r:id="rId9"/>
    <p:sldMasterId id="2147484411" r:id="rId10"/>
    <p:sldMasterId id="2147484428" r:id="rId11"/>
  </p:sldMasterIdLst>
  <p:notesMasterIdLst>
    <p:notesMasterId r:id="rId60"/>
  </p:notesMasterIdLst>
  <p:handoutMasterIdLst>
    <p:handoutMasterId r:id="rId61"/>
  </p:handoutMasterIdLst>
  <p:sldIdLst>
    <p:sldId id="647" r:id="rId12"/>
    <p:sldId id="1043" r:id="rId13"/>
    <p:sldId id="648" r:id="rId14"/>
    <p:sldId id="900" r:id="rId15"/>
    <p:sldId id="987" r:id="rId16"/>
    <p:sldId id="1048" r:id="rId17"/>
    <p:sldId id="1050" r:id="rId18"/>
    <p:sldId id="1051" r:id="rId19"/>
    <p:sldId id="905" r:id="rId20"/>
    <p:sldId id="782" r:id="rId21"/>
    <p:sldId id="988" r:id="rId22"/>
    <p:sldId id="1052" r:id="rId23"/>
    <p:sldId id="1053" r:id="rId24"/>
    <p:sldId id="649" r:id="rId25"/>
    <p:sldId id="909" r:id="rId26"/>
    <p:sldId id="762" r:id="rId27"/>
    <p:sldId id="1044" r:id="rId28"/>
    <p:sldId id="994" r:id="rId29"/>
    <p:sldId id="995" r:id="rId30"/>
    <p:sldId id="997" r:id="rId31"/>
    <p:sldId id="998" r:id="rId32"/>
    <p:sldId id="1002" r:id="rId33"/>
    <p:sldId id="1028" r:id="rId34"/>
    <p:sldId id="1003" r:id="rId35"/>
    <p:sldId id="1029" r:id="rId36"/>
    <p:sldId id="1004" r:id="rId37"/>
    <p:sldId id="1031" r:id="rId38"/>
    <p:sldId id="1005" r:id="rId39"/>
    <p:sldId id="1026" r:id="rId40"/>
    <p:sldId id="1027" r:id="rId41"/>
    <p:sldId id="1007" r:id="rId42"/>
    <p:sldId id="1045" r:id="rId43"/>
    <p:sldId id="1010" r:id="rId44"/>
    <p:sldId id="1011" r:id="rId45"/>
    <p:sldId id="1012" r:id="rId46"/>
    <p:sldId id="1013" r:id="rId47"/>
    <p:sldId id="1014" r:id="rId48"/>
    <p:sldId id="1015" r:id="rId49"/>
    <p:sldId id="1046" r:id="rId50"/>
    <p:sldId id="1037" r:id="rId51"/>
    <p:sldId id="1038" r:id="rId52"/>
    <p:sldId id="1039" r:id="rId53"/>
    <p:sldId id="1018" r:id="rId54"/>
    <p:sldId id="1019" r:id="rId55"/>
    <p:sldId id="1020" r:id="rId56"/>
    <p:sldId id="1021" r:id="rId57"/>
    <p:sldId id="1022" r:id="rId58"/>
    <p:sldId id="1047" r:id="rId59"/>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66"/>
    <a:srgbClr val="FF6600"/>
    <a:srgbClr val="C000A9"/>
    <a:srgbClr val="FFFF99"/>
    <a:srgbClr val="FFFFCC"/>
    <a:srgbClr val="CCFFCC"/>
    <a:srgbClr val="CCFF99"/>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93640" autoAdjust="0"/>
  </p:normalViewPr>
  <p:slideViewPr>
    <p:cSldViewPr>
      <p:cViewPr varScale="1">
        <p:scale>
          <a:sx n="94" d="100"/>
          <a:sy n="94" d="100"/>
        </p:scale>
        <p:origin x="-114" y="-390"/>
      </p:cViewPr>
      <p:guideLst>
        <p:guide orient="horz" pos="28"/>
        <p:guide pos="62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86"/>
    </p:cViewPr>
  </p:sorterViewPr>
  <p:notesViewPr>
    <p:cSldViewPr>
      <p:cViewPr>
        <p:scale>
          <a:sx n="90" d="100"/>
          <a:sy n="90" d="100"/>
        </p:scale>
        <p:origin x="-1806"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file:///\\mpci990002.ring.meti.go.jp\Ddrive\KNAC2581\&#12487;&#12473;&#12463;&#12488;&#12483;&#12503;\&#35576;&#22806;&#22269;&#12395;&#12362;&#12369;&#12427;&#21407;&#23376;&#21147;&#30330;&#38651;&#12398;&#35211;&#36890;&#1237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mpci990002.ring.meti.go.jp\Ddrive\KNAC2581\&#12487;&#12473;&#12463;&#12488;&#12483;&#12503;\&#35576;&#22806;&#22269;&#12395;&#12362;&#12369;&#12427;&#21407;&#23376;&#21147;&#30330;&#38651;&#12398;&#35211;&#36890;&#1237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pci990001.ring.meti.go.jp\Ddrive\MKAC9916\&#12487;&#12473;&#12463;&#12488;&#12483;&#12503;\&#20316;&#26989;&#12501;&#12457;&#12523;&#12480;\140214%20%20&#22823;&#33251;&#30330;&#27880;&#65288;&#38651;&#28304;&#27083;&#25104;&#12398;&#20363;&#31034;&#65289;\&#38651;&#28304;&#27083;&#25104;&#26834;&#12464;&#12521;&#125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pci990001.ring.meti.go.jp\Ddrive\MKAC9916\&#12487;&#12473;&#12463;&#12488;&#12483;&#12503;\&#20316;&#26989;&#12501;&#12457;&#12523;&#12480;\140214%20%20&#22823;&#33251;&#30330;&#27880;&#65288;&#38651;&#28304;&#27083;&#25104;&#12398;&#20363;&#31034;&#65289;\&#26481;&#38651;&#12398;&#36039;&#26009;\H22&#22799;&#26399;&#65320;&#65297;&#26085;&#12464;&#12521;&#125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KCA0276\AppData\Local\Microsoft\Windows\Temporary%20Internet%20Files\Content.Outlook\I2LJDINF\140227_4&#26376;&#20998;&#30906;&#22577;_&#27161;&#28310;&#19990;&#24111;&#26009;&#37329;&#65288;&#26481;&#38651;&#6528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MAE3395\AppData\Local\Microsoft\Windows\Temporary%20Internet%20Files\Content.Outlook\AXUNZKFR\&#24066;&#22580;&#29677;&#20803;&#12487;&#12540;&#12479;_LNGrev.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FCI990003\00&#36039;&#28304;&#12456;&#12493;&#12523;&#12462;&#12540;&#24193;&#36039;&#28304;&#12539;&#29123;&#26009;&#37096;00\120222&#31532;&#65297;&#65296;&#22238;&#22522;&#26412;&#21839;&#38988;&#22996;&#21729;&#20250;\&#21508;&#35506;&#20462;&#27491;&#12539;&#25552;&#20986;\&#24066;&#22580;&#29677;\&#24066;&#22580;&#29677;&#2080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FCI990003\00&#36039;&#28304;&#12456;&#12493;&#12523;&#12462;&#12540;&#24193;&#36039;&#28304;&#12539;&#29123;&#26009;&#37096;00\120222&#31532;&#65297;&#65296;&#22238;&#22522;&#26412;&#21839;&#38988;&#22996;&#21729;&#20250;\&#21508;&#35506;&#20462;&#27491;&#12539;&#25552;&#20986;\&#24066;&#22580;&#29677;\&#24066;&#22580;&#29677;&#20803;&#12487;&#12540;&#1247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FCI990002\00&#36039;&#28304;&#12456;&#12493;&#12523;&#12462;&#12540;&#24193;&#32207;&#21512;&#25919;&#31574;&#35506;00\01%20&#20849;&#36890;\060%20&#24195;&#22577;\01%20&#22806;&#37096;&#26681;&#22238;&#12375;&#29992;&#36039;&#26009;\&#38263;&#35895;&#24029;&#24195;&#22577;&#23448;&#23550;&#24540;\140228%20&#38263;&#35895;&#24029;&#24195;&#22577;&#23448;\Microsoft%20PowerPoint%20&#20869;&#12398;&#12464;&#12521;&#125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pci990002.ring.meti.go.jp\Ddrive\KNAC2581\&#12487;&#12473;&#12463;&#12488;&#12483;&#12503;\&#33258;&#32102;&#29575;&#27604;&#3661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2.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WHAE1560\AppData\Local\Microsoft\Windows\Temporary%20Internet%20Files\Content.Outlook\QU1HNHWR\CO2&#25490;&#20986;&#37327;(WEO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83722421962167"/>
          <c:y val="0.14148500307187273"/>
          <c:w val="0.73112202401989679"/>
          <c:h val="0.72294861199095495"/>
        </c:manualLayout>
      </c:layout>
      <c:barChart>
        <c:barDir val="col"/>
        <c:grouping val="stacked"/>
        <c:varyColors val="0"/>
        <c:ser>
          <c:idx val="0"/>
          <c:order val="0"/>
          <c:tx>
            <c:strRef>
              <c:f>Sheet1!$B$1</c:f>
              <c:strCache>
                <c:ptCount val="1"/>
                <c:pt idx="0">
                  <c:v>貿易収支</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1"/>
          <c:dPt>
            <c:idx val="6"/>
            <c:invertIfNegative val="1"/>
            <c:bubble3D val="0"/>
            <c:spPr>
              <a:gradFill>
                <a:gsLst>
                  <a:gs pos="0">
                    <a:srgbClr val="FF99CC"/>
                  </a:gs>
                  <a:gs pos="0">
                    <a:srgbClr val="FFB1D8"/>
                  </a:gs>
                  <a:gs pos="100000">
                    <a:schemeClr val="bg1"/>
                  </a:gs>
                  <a:gs pos="100000">
                    <a:schemeClr val="bg1"/>
                  </a:gs>
                </a:gsLst>
                <a:lin ang="16200000" scaled="1"/>
              </a:gradFill>
              <a:ln w="9525" cap="flat" cmpd="sng" algn="ctr">
                <a:solidFill>
                  <a:srgbClr val="CC66FF"/>
                </a:solidFill>
                <a:prstDash val="solid"/>
              </a:ln>
              <a:effectLst>
                <a:outerShdw blurRad="40000" dist="20000" dir="5400000" rotWithShape="0">
                  <a:srgbClr val="000000">
                    <a:alpha val="38000"/>
                  </a:srgbClr>
                </a:outerShdw>
              </a:effectLst>
            </c:spPr>
          </c:dPt>
          <c:dPt>
            <c:idx val="7"/>
            <c:invertIfNegative val="1"/>
            <c:bubble3D val="0"/>
            <c:spPr>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CC66FF"/>
                </a:solidFill>
                <a:prstDash val="solid"/>
              </a:ln>
              <a:effectLst>
                <a:outerShdw blurRad="40000" dist="20000" dir="5400000" rotWithShape="0">
                  <a:srgbClr val="000000">
                    <a:alpha val="38000"/>
                  </a:srgbClr>
                </a:outerShdw>
              </a:effectLst>
            </c:spPr>
          </c:dPt>
          <c:dPt>
            <c:idx val="8"/>
            <c:invertIfNegative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Lbls>
            <c:dLbl>
              <c:idx val="0"/>
              <c:layout>
                <c:manualLayout>
                  <c:x val="1.8389086890522181E-3"/>
                  <c:y val="-9.8686106799990958E-2"/>
                </c:manualLayout>
              </c:layout>
              <c:showLegendKey val="0"/>
              <c:showVal val="1"/>
              <c:showCatName val="0"/>
              <c:showSerName val="0"/>
              <c:showPercent val="0"/>
              <c:showBubbleSize val="0"/>
            </c:dLbl>
            <c:dLbl>
              <c:idx val="1"/>
              <c:layout>
                <c:manualLayout>
                  <c:x val="1.9449627608547299E-3"/>
                  <c:y val="-9.3996196307204391E-2"/>
                </c:manualLayout>
              </c:layout>
              <c:showLegendKey val="0"/>
              <c:showVal val="1"/>
              <c:showCatName val="0"/>
              <c:showSerName val="0"/>
              <c:showPercent val="0"/>
              <c:showBubbleSize val="0"/>
            </c:dLbl>
            <c:dLbl>
              <c:idx val="2"/>
              <c:layout>
                <c:manualLayout>
                  <c:x val="-1.9964200433466345E-3"/>
                  <c:y val="-0.11598972018430852"/>
                </c:manualLayout>
              </c:layout>
              <c:showLegendKey val="0"/>
              <c:showVal val="1"/>
              <c:showCatName val="0"/>
              <c:showSerName val="0"/>
              <c:showPercent val="0"/>
              <c:showBubbleSize val="0"/>
            </c:dLbl>
            <c:dLbl>
              <c:idx val="3"/>
              <c:layout>
                <c:manualLayout>
                  <c:x val="2.1024741151491463E-3"/>
                  <c:y val="-4.4745712022127425E-2"/>
                </c:manualLayout>
              </c:layout>
              <c:showLegendKey val="0"/>
              <c:showVal val="1"/>
              <c:showCatName val="0"/>
              <c:showSerName val="0"/>
              <c:showPercent val="0"/>
              <c:showBubbleSize val="0"/>
            </c:dLbl>
            <c:dLbl>
              <c:idx val="4"/>
              <c:layout>
                <c:manualLayout>
                  <c:x val="9.9974148841421918E-4"/>
                  <c:y val="-5.4234355896977698E-2"/>
                </c:manualLayout>
              </c:layout>
              <c:showLegendKey val="0"/>
              <c:showVal val="1"/>
              <c:showCatName val="0"/>
              <c:showSerName val="0"/>
              <c:showPercent val="0"/>
              <c:showBubbleSize val="0"/>
            </c:dLbl>
            <c:dLbl>
              <c:idx val="5"/>
              <c:layout>
                <c:manualLayout>
                  <c:x val="-2.1226129027910676E-4"/>
                  <c:y val="-8.1006334637660021E-2"/>
                </c:manualLayout>
              </c:layout>
              <c:showLegendKey val="0"/>
              <c:showVal val="1"/>
              <c:showCatName val="0"/>
              <c:showSerName val="0"/>
              <c:showPercent val="0"/>
              <c:showBubbleSize val="0"/>
            </c:dLbl>
            <c:dLbl>
              <c:idx val="6"/>
              <c:layout>
                <c:manualLayout>
                  <c:x val="-3.3592722960116932E-4"/>
                  <c:y val="-6.0913573573406224E-2"/>
                </c:manualLayout>
              </c:layout>
              <c:showLegendKey val="0"/>
              <c:showVal val="1"/>
              <c:showCatName val="0"/>
              <c:showSerName val="0"/>
              <c:showPercent val="0"/>
              <c:showBubbleSize val="0"/>
            </c:dLbl>
            <c:dLbl>
              <c:idx val="7"/>
              <c:layout>
                <c:manualLayout>
                  <c:x val="5.0002622342157268E-4"/>
                  <c:y val="-0.11956557780107245"/>
                </c:manualLayout>
              </c:layout>
              <c:showLegendKey val="0"/>
              <c:showVal val="1"/>
              <c:showCatName val="0"/>
              <c:showSerName val="0"/>
              <c:showPercent val="0"/>
              <c:showBubbleSize val="0"/>
            </c:dLbl>
            <c:dLbl>
              <c:idx val="8"/>
              <c:layout>
                <c:manualLayout>
                  <c:x val="0"/>
                  <c:y val="-0.14816138393732728"/>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Sheet1!$A$2:$A$10</c:f>
              <c:strCache>
                <c:ptCount val="9"/>
                <c:pt idx="0">
                  <c:v>2005年</c:v>
                </c:pt>
                <c:pt idx="1">
                  <c:v>2006年</c:v>
                </c:pt>
                <c:pt idx="2">
                  <c:v>2007年</c:v>
                </c:pt>
                <c:pt idx="3">
                  <c:v>2008年</c:v>
                </c:pt>
                <c:pt idx="4">
                  <c:v>2009年</c:v>
                </c:pt>
                <c:pt idx="5">
                  <c:v>2010年</c:v>
                </c:pt>
                <c:pt idx="6">
                  <c:v>2011年</c:v>
                </c:pt>
                <c:pt idx="7">
                  <c:v>2012年</c:v>
                </c:pt>
                <c:pt idx="8">
                  <c:v>2013年</c:v>
                </c:pt>
              </c:strCache>
            </c:strRef>
          </c:cat>
          <c:val>
            <c:numRef>
              <c:f>Sheet1!$B$2:$B$10</c:f>
              <c:numCache>
                <c:formatCode>0.0;"▲ "0.0</c:formatCode>
                <c:ptCount val="9"/>
                <c:pt idx="0">
                  <c:v>8.6999999999999993</c:v>
                </c:pt>
                <c:pt idx="1">
                  <c:v>7.9</c:v>
                </c:pt>
                <c:pt idx="2">
                  <c:v>10.8</c:v>
                </c:pt>
                <c:pt idx="3">
                  <c:v>2.1</c:v>
                </c:pt>
                <c:pt idx="4">
                  <c:v>2.7</c:v>
                </c:pt>
                <c:pt idx="5">
                  <c:v>6.6</c:v>
                </c:pt>
                <c:pt idx="6">
                  <c:v>-2.6</c:v>
                </c:pt>
                <c:pt idx="7">
                  <c:v>-6.9</c:v>
                </c:pt>
                <c:pt idx="8">
                  <c:v>-11.5</c:v>
                </c:pt>
              </c:numCache>
            </c:numRef>
          </c:val>
          <c:extLst/>
        </c:ser>
        <c:dLbls>
          <c:showLegendKey val="0"/>
          <c:showVal val="0"/>
          <c:showCatName val="0"/>
          <c:showSerName val="0"/>
          <c:showPercent val="0"/>
          <c:showBubbleSize val="0"/>
        </c:dLbls>
        <c:gapWidth val="150"/>
        <c:overlap val="100"/>
        <c:axId val="149381504"/>
        <c:axId val="149383040"/>
      </c:barChart>
      <c:lineChart>
        <c:grouping val="standard"/>
        <c:varyColors val="0"/>
        <c:ser>
          <c:idx val="1"/>
          <c:order val="1"/>
          <c:tx>
            <c:strRef>
              <c:f>Sheet1!$C$1</c:f>
              <c:strCache>
                <c:ptCount val="1"/>
                <c:pt idx="0">
                  <c:v>経常収支</c:v>
                </c:pt>
              </c:strCache>
            </c:strRef>
          </c:tx>
          <c:spPr>
            <a:ln w="57150">
              <a:solidFill>
                <a:srgbClr val="FF0000"/>
              </a:solidFill>
            </a:ln>
          </c:spPr>
          <c:cat>
            <c:strRef>
              <c:f>Sheet1!$A$2:$A$10</c:f>
              <c:strCache>
                <c:ptCount val="9"/>
                <c:pt idx="0">
                  <c:v>2005年</c:v>
                </c:pt>
                <c:pt idx="1">
                  <c:v>2006年</c:v>
                </c:pt>
                <c:pt idx="2">
                  <c:v>2007年</c:v>
                </c:pt>
                <c:pt idx="3">
                  <c:v>2008年</c:v>
                </c:pt>
                <c:pt idx="4">
                  <c:v>2009年</c:v>
                </c:pt>
                <c:pt idx="5">
                  <c:v>2010年</c:v>
                </c:pt>
                <c:pt idx="6">
                  <c:v>2011年</c:v>
                </c:pt>
                <c:pt idx="7">
                  <c:v>2012年</c:v>
                </c:pt>
                <c:pt idx="8">
                  <c:v>2013年</c:v>
                </c:pt>
              </c:strCache>
            </c:strRef>
          </c:cat>
          <c:val>
            <c:numRef>
              <c:f>Sheet1!$C$2:$C$10</c:f>
              <c:numCache>
                <c:formatCode>General</c:formatCode>
                <c:ptCount val="9"/>
                <c:pt idx="0">
                  <c:v>18.3</c:v>
                </c:pt>
                <c:pt idx="1">
                  <c:v>19.899999999999999</c:v>
                </c:pt>
                <c:pt idx="2">
                  <c:v>24.9</c:v>
                </c:pt>
                <c:pt idx="3">
                  <c:v>16.7</c:v>
                </c:pt>
                <c:pt idx="4">
                  <c:v>13.7</c:v>
                </c:pt>
                <c:pt idx="5">
                  <c:v>17.899999999999999</c:v>
                </c:pt>
                <c:pt idx="6">
                  <c:v>9.6</c:v>
                </c:pt>
                <c:pt idx="7">
                  <c:v>4.7</c:v>
                </c:pt>
                <c:pt idx="8">
                  <c:v>3.3</c:v>
                </c:pt>
              </c:numCache>
            </c:numRef>
          </c:val>
          <c:smooth val="0"/>
        </c:ser>
        <c:dLbls>
          <c:showLegendKey val="0"/>
          <c:showVal val="0"/>
          <c:showCatName val="0"/>
          <c:showSerName val="0"/>
          <c:showPercent val="0"/>
          <c:showBubbleSize val="0"/>
        </c:dLbls>
        <c:marker val="1"/>
        <c:smooth val="0"/>
        <c:axId val="149381504"/>
        <c:axId val="149383040"/>
      </c:lineChart>
      <c:catAx>
        <c:axId val="149381504"/>
        <c:scaling>
          <c:orientation val="minMax"/>
        </c:scaling>
        <c:delete val="0"/>
        <c:axPos val="b"/>
        <c:majorTickMark val="out"/>
        <c:minorTickMark val="none"/>
        <c:tickLblPos val="low"/>
        <c:txPr>
          <a:bodyPr rot="-2700000"/>
          <a:lstStyle/>
          <a:p>
            <a:pPr>
              <a:defRPr sz="1200"/>
            </a:pPr>
            <a:endParaRPr lang="ja-JP"/>
          </a:p>
        </c:txPr>
        <c:crossAx val="149383040"/>
        <c:crosses val="autoZero"/>
        <c:auto val="1"/>
        <c:lblAlgn val="ctr"/>
        <c:lblOffset val="100"/>
        <c:noMultiLvlLbl val="0"/>
      </c:catAx>
      <c:valAx>
        <c:axId val="149383040"/>
        <c:scaling>
          <c:orientation val="minMax"/>
        </c:scaling>
        <c:delete val="0"/>
        <c:axPos val="l"/>
        <c:majorGridlines/>
        <c:title>
          <c:tx>
            <c:rich>
              <a:bodyPr rot="0" vert="horz"/>
              <a:lstStyle/>
              <a:p>
                <a:pPr>
                  <a:defRPr sz="1200" b="0"/>
                </a:pPr>
                <a:r>
                  <a:rPr lang="ja-JP" altLang="en-US" sz="1200" b="0" dirty="0" smtClean="0"/>
                  <a:t>（兆円）</a:t>
                </a:r>
                <a:endParaRPr lang="ja-JP" altLang="en-US" sz="1200" b="0" dirty="0"/>
              </a:p>
            </c:rich>
          </c:tx>
          <c:layout>
            <c:manualLayout>
              <c:xMode val="edge"/>
              <c:yMode val="edge"/>
              <c:x val="0.23365164996550669"/>
              <c:y val="0.14349825211813233"/>
            </c:manualLayout>
          </c:layout>
          <c:overlay val="0"/>
        </c:title>
        <c:numFmt formatCode="0.0;&quot;▲ &quot;0.0" sourceLinked="1"/>
        <c:majorTickMark val="out"/>
        <c:minorTickMark val="none"/>
        <c:tickLblPos val="nextTo"/>
        <c:txPr>
          <a:bodyPr/>
          <a:lstStyle/>
          <a:p>
            <a:pPr>
              <a:defRPr sz="1300"/>
            </a:pPr>
            <a:endParaRPr lang="ja-JP"/>
          </a:p>
        </c:txPr>
        <c:crossAx val="14938150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グラフ作成!$A$3</c:f>
              <c:strCache>
                <c:ptCount val="1"/>
                <c:pt idx="0">
                  <c:v>China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グラフ作成!$H$3</c:f>
              <c:numCache>
                <c:formatCode>#,##0_);[Red]\(#,##0\)</c:formatCode>
                <c:ptCount val="1"/>
                <c:pt idx="0">
                  <c:v>11108</c:v>
                </c:pt>
              </c:numCache>
            </c:numRef>
          </c:val>
        </c:ser>
        <c:ser>
          <c:idx val="1"/>
          <c:order val="1"/>
          <c:tx>
            <c:strRef>
              <c:f>グラフ作成!$A$4</c:f>
              <c:strCache>
                <c:ptCount val="1"/>
                <c:pt idx="0">
                  <c:v>Korea, Republic of</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グラフ作成!$H$4</c:f>
              <c:numCache>
                <c:formatCode>#,##0_);[Red]\(#,##0\)</c:formatCode>
                <c:ptCount val="1"/>
                <c:pt idx="0">
                  <c:v>4339</c:v>
                </c:pt>
              </c:numCache>
            </c:numRef>
          </c:val>
        </c:ser>
        <c:ser>
          <c:idx val="2"/>
          <c:order val="2"/>
          <c:tx>
            <c:strRef>
              <c:f>グラフ作成!$A$5</c:f>
              <c:strCache>
                <c:ptCount val="1"/>
                <c:pt idx="0">
                  <c:v>Japan</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グラフ作成!$H$5</c:f>
              <c:numCache>
                <c:formatCode>#,##0_);[Red]\(#,##0\)</c:formatCode>
                <c:ptCount val="1"/>
                <c:pt idx="0">
                  <c:v>2178</c:v>
                </c:pt>
              </c:numCache>
            </c:numRef>
          </c:val>
        </c:ser>
        <c:ser>
          <c:idx val="3"/>
          <c:order val="3"/>
          <c:tx>
            <c:strRef>
              <c:f>グラフ作成!$A$6</c:f>
              <c:strCache>
                <c:ptCount val="1"/>
                <c:pt idx="0">
                  <c:v>India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グラフ作成!$H$6</c:f>
              <c:numCache>
                <c:formatCode>#,##0_);[Red]\(#,##0\)</c:formatCode>
                <c:ptCount val="1"/>
                <c:pt idx="0">
                  <c:v>6970</c:v>
                </c:pt>
              </c:numCache>
            </c:numRef>
          </c:val>
        </c:ser>
        <c:ser>
          <c:idx val="4"/>
          <c:order val="4"/>
          <c:tx>
            <c:strRef>
              <c:f>グラフ作成!$A$7</c:f>
              <c:strCache>
                <c:ptCount val="1"/>
                <c:pt idx="0">
                  <c:v>Socialist Republic of Viet Nam</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グラフ作成!$H$7</c:f>
              <c:numCache>
                <c:formatCode>#,##0_);[Red]\(#,##0\)</c:formatCode>
                <c:ptCount val="1"/>
                <c:pt idx="0">
                  <c:v>1070</c:v>
                </c:pt>
              </c:numCache>
            </c:numRef>
          </c:val>
        </c:ser>
        <c:ser>
          <c:idx val="5"/>
          <c:order val="5"/>
          <c:tx>
            <c:strRef>
              <c:f>グラフ作成!$A$8</c:f>
              <c:strCache>
                <c:ptCount val="1"/>
                <c:pt idx="0">
                  <c:v>Asia（Far East+South Asia）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グラフ作成!$H$8</c:f>
              <c:numCache>
                <c:formatCode>#,##0_);[Red]\(#,##0\)</c:formatCode>
                <c:ptCount val="1"/>
                <c:pt idx="0">
                  <c:v>1304</c:v>
                </c:pt>
              </c:numCache>
            </c:numRef>
          </c:val>
        </c:ser>
        <c:ser>
          <c:idx val="7"/>
          <c:order val="6"/>
          <c:tx>
            <c:strRef>
              <c:f>グラフ作成!$A$11</c:f>
              <c:strCache>
                <c:ptCount val="1"/>
                <c:pt idx="0">
                  <c:v>United Arab Emirates</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val>
            <c:numRef>
              <c:f>グラフ作成!$H$11</c:f>
              <c:numCache>
                <c:formatCode>#,##0_);[Red]\(#,##0\)</c:formatCode>
                <c:ptCount val="1"/>
                <c:pt idx="0">
                  <c:v>2000</c:v>
                </c:pt>
              </c:numCache>
            </c:numRef>
          </c:val>
        </c:ser>
        <c:ser>
          <c:idx val="8"/>
          <c:order val="7"/>
          <c:tx>
            <c:strRef>
              <c:f>グラフ作成!$A$12</c:f>
              <c:strCache>
                <c:ptCount val="1"/>
                <c:pt idx="0">
                  <c:v>Kingdom of Saudi Arabia</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val>
            <c:numRef>
              <c:f>グラフ作成!$H$12</c:f>
              <c:numCache>
                <c:formatCode>#,##0_);[Red]\(#,##0\)</c:formatCode>
                <c:ptCount val="1"/>
                <c:pt idx="0">
                  <c:v>1600</c:v>
                </c:pt>
              </c:numCache>
            </c:numRef>
          </c:val>
        </c:ser>
        <c:ser>
          <c:idx val="9"/>
          <c:order val="8"/>
          <c:tx>
            <c:strRef>
              <c:f>グラフ作成!$A$13</c:f>
              <c:strCache>
                <c:ptCount val="1"/>
                <c:pt idx="0">
                  <c:v>Republic of Turkey</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val>
            <c:numRef>
              <c:f>グラフ作成!$H$13</c:f>
              <c:numCache>
                <c:formatCode>#,##0_);[Red]\(#,##0\)</c:formatCode>
                <c:ptCount val="1"/>
                <c:pt idx="0">
                  <c:v>930</c:v>
                </c:pt>
              </c:numCache>
            </c:numRef>
          </c:val>
        </c:ser>
        <c:ser>
          <c:idx val="10"/>
          <c:order val="9"/>
          <c:tx>
            <c:strRef>
              <c:f>グラフ作成!$A$14</c:f>
              <c:strCache>
                <c:ptCount val="1"/>
                <c:pt idx="0">
                  <c:v>Middle East </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val>
            <c:numRef>
              <c:f>グラフ作成!$H$14</c:f>
              <c:numCache>
                <c:formatCode>#,##0_);[Red]\(#,##0\)</c:formatCode>
                <c:ptCount val="1"/>
                <c:pt idx="0">
                  <c:v>575.59999999999991</c:v>
                </c:pt>
              </c:numCache>
            </c:numRef>
          </c:val>
        </c:ser>
        <c:ser>
          <c:idx val="12"/>
          <c:order val="10"/>
          <c:tx>
            <c:strRef>
              <c:f>グラフ作成!$A$17</c:f>
              <c:strCache>
                <c:ptCount val="1"/>
                <c:pt idx="0">
                  <c:v>United Kingdom</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グラフ作成!$H$17</c:f>
              <c:numCache>
                <c:formatCode>#,##0_);[Red]\(#,##0\)</c:formatCode>
                <c:ptCount val="1"/>
                <c:pt idx="0">
                  <c:v>1686.8</c:v>
                </c:pt>
              </c:numCache>
            </c:numRef>
          </c:val>
        </c:ser>
        <c:ser>
          <c:idx val="13"/>
          <c:order val="11"/>
          <c:tx>
            <c:strRef>
              <c:f>グラフ作成!$A$18</c:f>
              <c:strCache>
                <c:ptCount val="1"/>
                <c:pt idx="0">
                  <c:v>France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グラフ作成!$H$18</c:f>
              <c:numCache>
                <c:formatCode>#,##0_);[Red]\(#,##0\)</c:formatCode>
                <c:ptCount val="1"/>
                <c:pt idx="0">
                  <c:v>6591</c:v>
                </c:pt>
              </c:numCache>
            </c:numRef>
          </c:val>
        </c:ser>
        <c:ser>
          <c:idx val="15"/>
          <c:order val="12"/>
          <c:tx>
            <c:strRef>
              <c:f>グラフ作成!$A$20</c:f>
              <c:strCache>
                <c:ptCount val="1"/>
                <c:pt idx="0">
                  <c:v>Russian Federation</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グラフ作成!$H$20</c:f>
              <c:numCache>
                <c:formatCode>#,##0_);[Red]\(#,##0\)</c:formatCode>
                <c:ptCount val="1"/>
                <c:pt idx="0">
                  <c:v>5230</c:v>
                </c:pt>
              </c:numCache>
            </c:numRef>
          </c:val>
        </c:ser>
        <c:ser>
          <c:idx val="17"/>
          <c:order val="13"/>
          <c:tx>
            <c:strRef>
              <c:f>グラフ作成!$A$21</c:f>
              <c:strCache>
                <c:ptCount val="1"/>
                <c:pt idx="0">
                  <c:v>その他西欧</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グラフ作成!$H$21</c:f>
              <c:numCache>
                <c:formatCode>#,##0_);[Red]\(#,##0\)</c:formatCode>
                <c:ptCount val="1"/>
                <c:pt idx="0">
                  <c:v>2514</c:v>
                </c:pt>
              </c:numCache>
            </c:numRef>
          </c:val>
        </c:ser>
        <c:ser>
          <c:idx val="16"/>
          <c:order val="14"/>
          <c:tx>
            <c:strRef>
              <c:f>グラフ作成!$A$22</c:f>
              <c:strCache>
                <c:ptCount val="1"/>
                <c:pt idx="0">
                  <c:v>その他東欧</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グラフ作成!$H$22</c:f>
              <c:numCache>
                <c:formatCode>#,##0_);[Red]\(#,##0\)</c:formatCode>
                <c:ptCount val="1"/>
                <c:pt idx="0">
                  <c:v>2488.5</c:v>
                </c:pt>
              </c:numCache>
            </c:numRef>
          </c:val>
        </c:ser>
        <c:ser>
          <c:idx val="14"/>
          <c:order val="15"/>
          <c:tx>
            <c:strRef>
              <c:f>グラフ作成!$A$19</c:f>
              <c:strCache>
                <c:ptCount val="1"/>
                <c:pt idx="0">
                  <c:v>Germany、Switzerland、Belgium</c:v>
                </c:pt>
              </c:strCache>
            </c:strRef>
          </c:tx>
          <c:invertIfNegative val="0"/>
          <c:val>
            <c:numRef>
              <c:f>グラフ作成!$H$19</c:f>
              <c:numCache>
                <c:formatCode>#,##0_);[Red]\(#,##0\)</c:formatCode>
                <c:ptCount val="1"/>
                <c:pt idx="0">
                  <c:v>0</c:v>
                </c:pt>
              </c:numCache>
            </c:numRef>
          </c:val>
        </c:ser>
        <c:ser>
          <c:idx val="19"/>
          <c:order val="16"/>
          <c:tx>
            <c:strRef>
              <c:f>グラフ作成!$A$26</c:f>
              <c:strCache>
                <c:ptCount val="1"/>
                <c:pt idx="0">
                  <c:v>United States of America</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val>
            <c:numRef>
              <c:f>グラフ作成!$H$26</c:f>
              <c:numCache>
                <c:formatCode>#,##0_);[Red]\(#,##0\)</c:formatCode>
                <c:ptCount val="1"/>
                <c:pt idx="0">
                  <c:v>11358</c:v>
                </c:pt>
              </c:numCache>
            </c:numRef>
          </c:val>
        </c:ser>
        <c:ser>
          <c:idx val="20"/>
          <c:order val="17"/>
          <c:tx>
            <c:strRef>
              <c:f>グラフ作成!$A$27</c:f>
              <c:strCache>
                <c:ptCount val="1"/>
                <c:pt idx="0">
                  <c:v>North America</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val>
            <c:numRef>
              <c:f>グラフ作成!$H$27</c:f>
              <c:numCache>
                <c:formatCode>#,##0_);[Red]\(#,##0\)</c:formatCode>
                <c:ptCount val="1"/>
                <c:pt idx="0">
                  <c:v>893</c:v>
                </c:pt>
              </c:numCache>
            </c:numRef>
          </c:val>
        </c:ser>
        <c:ser>
          <c:idx val="22"/>
          <c:order val="18"/>
          <c:tx>
            <c:strRef>
              <c:f>グラフ作成!$A$30</c:f>
              <c:strCache>
                <c:ptCount val="1"/>
                <c:pt idx="0">
                  <c:v>Latin America+Africa</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val>
            <c:numRef>
              <c:f>グラフ作成!$H$30</c:f>
              <c:numCache>
                <c:formatCode>#,##0_);[Red]\(#,##0\)</c:formatCode>
                <c:ptCount val="1"/>
                <c:pt idx="0">
                  <c:v>845.1</c:v>
                </c:pt>
              </c:numCache>
            </c:numRef>
          </c:val>
        </c:ser>
        <c:dLbls>
          <c:showLegendKey val="0"/>
          <c:showVal val="0"/>
          <c:showCatName val="0"/>
          <c:showSerName val="0"/>
          <c:showPercent val="0"/>
          <c:showBubbleSize val="0"/>
        </c:dLbls>
        <c:gapWidth val="150"/>
        <c:overlap val="100"/>
        <c:axId val="247595392"/>
        <c:axId val="247596928"/>
      </c:barChart>
      <c:catAx>
        <c:axId val="247595392"/>
        <c:scaling>
          <c:orientation val="minMax"/>
        </c:scaling>
        <c:delete val="1"/>
        <c:axPos val="b"/>
        <c:majorTickMark val="out"/>
        <c:minorTickMark val="none"/>
        <c:tickLblPos val="nextTo"/>
        <c:crossAx val="247596928"/>
        <c:crosses val="autoZero"/>
        <c:auto val="1"/>
        <c:lblAlgn val="ctr"/>
        <c:lblOffset val="100"/>
        <c:noMultiLvlLbl val="0"/>
      </c:catAx>
      <c:valAx>
        <c:axId val="247596928"/>
        <c:scaling>
          <c:orientation val="minMax"/>
          <c:max val="75000"/>
          <c:min val="0"/>
        </c:scaling>
        <c:delete val="1"/>
        <c:axPos val="l"/>
        <c:numFmt formatCode="#,##0_);[Red]\(#,##0\)" sourceLinked="1"/>
        <c:majorTickMark val="out"/>
        <c:minorTickMark val="none"/>
        <c:tickLblPos val="nextTo"/>
        <c:crossAx val="247595392"/>
        <c:crosses val="autoZero"/>
        <c:crossBetween val="between"/>
      </c:valAx>
      <c:spPr>
        <a:noFill/>
        <a:ln w="25400">
          <a:noFill/>
        </a:ln>
      </c:spPr>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008639485893212E-2"/>
          <c:y val="2.2501477095860475E-2"/>
          <c:w val="0.90598287434648173"/>
          <c:h val="0.95499722477517135"/>
        </c:manualLayout>
      </c:layout>
      <c:barChart>
        <c:barDir val="col"/>
        <c:grouping val="stacked"/>
        <c:varyColors val="0"/>
        <c:ser>
          <c:idx val="0"/>
          <c:order val="0"/>
          <c:tx>
            <c:strRef>
              <c:f>グラフ作成!$A$3</c:f>
              <c:strCache>
                <c:ptCount val="1"/>
                <c:pt idx="0">
                  <c:v>China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グラフ作成!$B$3</c:f>
              <c:numCache>
                <c:formatCode>#,##0_);[Red]\(#,##0\)</c:formatCode>
                <c:ptCount val="1"/>
                <c:pt idx="0">
                  <c:v>1286</c:v>
                </c:pt>
              </c:numCache>
            </c:numRef>
          </c:val>
        </c:ser>
        <c:ser>
          <c:idx val="1"/>
          <c:order val="1"/>
          <c:tx>
            <c:strRef>
              <c:f>グラフ作成!$A$4</c:f>
              <c:strCache>
                <c:ptCount val="1"/>
                <c:pt idx="0">
                  <c:v>Korea, Republic of</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グラフ作成!$B$4</c:f>
              <c:numCache>
                <c:formatCode>#,##0_);[Red]\(#,##0\)</c:formatCode>
                <c:ptCount val="1"/>
                <c:pt idx="0">
                  <c:v>2073.9</c:v>
                </c:pt>
              </c:numCache>
            </c:numRef>
          </c:val>
        </c:ser>
        <c:ser>
          <c:idx val="2"/>
          <c:order val="2"/>
          <c:tx>
            <c:strRef>
              <c:f>グラフ作成!$A$5</c:f>
              <c:strCache>
                <c:ptCount val="1"/>
                <c:pt idx="0">
                  <c:v>Japan</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グラフ作成!$B$5</c:f>
              <c:numCache>
                <c:formatCode>#,##0_);[Red]\(#,##0\)</c:formatCode>
                <c:ptCount val="1"/>
                <c:pt idx="0">
                  <c:v>4421.5</c:v>
                </c:pt>
              </c:numCache>
            </c:numRef>
          </c:val>
        </c:ser>
        <c:ser>
          <c:idx val="3"/>
          <c:order val="3"/>
          <c:tx>
            <c:strRef>
              <c:f>グラフ作成!$A$6</c:f>
              <c:strCache>
                <c:ptCount val="1"/>
                <c:pt idx="0">
                  <c:v>India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グラフ作成!$B$6</c:f>
              <c:numCache>
                <c:formatCode>#,##0_);[Red]\(#,##0\)</c:formatCode>
                <c:ptCount val="1"/>
                <c:pt idx="0">
                  <c:v>439.1</c:v>
                </c:pt>
              </c:numCache>
            </c:numRef>
          </c:val>
        </c:ser>
        <c:ser>
          <c:idx val="4"/>
          <c:order val="4"/>
          <c:tx>
            <c:strRef>
              <c:f>グラフ作成!$A$7</c:f>
              <c:strCache>
                <c:ptCount val="1"/>
                <c:pt idx="0">
                  <c:v>Socialist Republic of Viet Nam</c:v>
                </c:pt>
              </c:strCache>
            </c:strRef>
          </c:tx>
          <c:invertIfNegative val="0"/>
          <c:val>
            <c:numRef>
              <c:f>グラフ作成!$B$7</c:f>
              <c:numCache>
                <c:formatCode>#,##0_);[Red]\(#,##0\)</c:formatCode>
                <c:ptCount val="1"/>
                <c:pt idx="0">
                  <c:v>0</c:v>
                </c:pt>
              </c:numCache>
            </c:numRef>
          </c:val>
        </c:ser>
        <c:ser>
          <c:idx val="5"/>
          <c:order val="5"/>
          <c:tx>
            <c:strRef>
              <c:f>グラフ作成!$A$8</c:f>
              <c:strCache>
                <c:ptCount val="1"/>
                <c:pt idx="0">
                  <c:v>Asia（Far East+South Asia）</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val>
            <c:numRef>
              <c:f>グラフ作成!$B$8</c:f>
              <c:numCache>
                <c:formatCode>#,##0_);[Red]\(#,##0\)</c:formatCode>
                <c:ptCount val="1"/>
                <c:pt idx="0">
                  <c:v>594.9</c:v>
                </c:pt>
              </c:numCache>
            </c:numRef>
          </c:val>
        </c:ser>
        <c:ser>
          <c:idx val="7"/>
          <c:order val="6"/>
          <c:tx>
            <c:strRef>
              <c:f>グラフ作成!$A$11</c:f>
              <c:strCache>
                <c:ptCount val="1"/>
                <c:pt idx="0">
                  <c:v>United Arab Emirates</c:v>
                </c:pt>
              </c:strCache>
            </c:strRef>
          </c:tx>
          <c:invertIfNegative val="0"/>
          <c:val>
            <c:numRef>
              <c:f>グラフ作成!$B$11</c:f>
              <c:numCache>
                <c:formatCode>#,##0_);[Red]\(#,##0\)</c:formatCode>
                <c:ptCount val="1"/>
                <c:pt idx="0">
                  <c:v>0</c:v>
                </c:pt>
              </c:numCache>
            </c:numRef>
          </c:val>
        </c:ser>
        <c:ser>
          <c:idx val="8"/>
          <c:order val="7"/>
          <c:tx>
            <c:strRef>
              <c:f>グラフ作成!$A$12</c:f>
              <c:strCache>
                <c:ptCount val="1"/>
                <c:pt idx="0">
                  <c:v>Kingdom of Saudi Arabia</c:v>
                </c:pt>
              </c:strCache>
            </c:strRef>
          </c:tx>
          <c:invertIfNegative val="0"/>
          <c:val>
            <c:numRef>
              <c:f>グラフ作成!$B$12</c:f>
              <c:numCache>
                <c:formatCode>#,##0_);[Red]\(#,##0\)</c:formatCode>
                <c:ptCount val="1"/>
                <c:pt idx="0">
                  <c:v>0</c:v>
                </c:pt>
              </c:numCache>
            </c:numRef>
          </c:val>
        </c:ser>
        <c:ser>
          <c:idx val="9"/>
          <c:order val="8"/>
          <c:tx>
            <c:strRef>
              <c:f>グラフ作成!$A$13</c:f>
              <c:strCache>
                <c:ptCount val="1"/>
                <c:pt idx="0">
                  <c:v>Republic of Turkey</c:v>
                </c:pt>
              </c:strCache>
            </c:strRef>
          </c:tx>
          <c:invertIfNegative val="0"/>
          <c:val>
            <c:numRef>
              <c:f>グラフ作成!$B$13</c:f>
              <c:numCache>
                <c:formatCode>#,##0_);[Red]\(#,##0\)</c:formatCode>
                <c:ptCount val="1"/>
                <c:pt idx="0">
                  <c:v>0</c:v>
                </c:pt>
              </c:numCache>
            </c:numRef>
          </c:val>
        </c:ser>
        <c:ser>
          <c:idx val="10"/>
          <c:order val="9"/>
          <c:tx>
            <c:strRef>
              <c:f>グラフ作成!$A$14</c:f>
              <c:strCache>
                <c:ptCount val="1"/>
                <c:pt idx="0">
                  <c:v>Middle East </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val>
            <c:numRef>
              <c:f>グラフ作成!$B$14</c:f>
              <c:numCache>
                <c:formatCode>#,##0_);[Red]\(#,##0\)</c:formatCode>
                <c:ptCount val="1"/>
                <c:pt idx="0">
                  <c:v>91.5</c:v>
                </c:pt>
              </c:numCache>
            </c:numRef>
          </c:val>
        </c:ser>
        <c:ser>
          <c:idx val="12"/>
          <c:order val="10"/>
          <c:tx>
            <c:strRef>
              <c:f>グラフ作成!$A$17</c:f>
              <c:strCache>
                <c:ptCount val="1"/>
                <c:pt idx="0">
                  <c:v>United Kingdom</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グラフ作成!$B$17</c:f>
              <c:numCache>
                <c:formatCode>#,##0_);[Red]\(#,##0\)</c:formatCode>
                <c:ptCount val="1"/>
                <c:pt idx="0">
                  <c:v>923.1</c:v>
                </c:pt>
              </c:numCache>
            </c:numRef>
          </c:val>
        </c:ser>
        <c:ser>
          <c:idx val="13"/>
          <c:order val="11"/>
          <c:tx>
            <c:strRef>
              <c:f>グラフ作成!$A$18</c:f>
              <c:strCache>
                <c:ptCount val="1"/>
                <c:pt idx="0">
                  <c:v>France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グラフ作成!$B$18</c:f>
              <c:numCache>
                <c:formatCode>#,##0_);[Red]\(#,##0\)</c:formatCode>
                <c:ptCount val="1"/>
                <c:pt idx="0">
                  <c:v>6313</c:v>
                </c:pt>
              </c:numCache>
            </c:numRef>
          </c:val>
        </c:ser>
        <c:ser>
          <c:idx val="15"/>
          <c:order val="12"/>
          <c:tx>
            <c:strRef>
              <c:f>グラフ作成!$A$20</c:f>
              <c:strCache>
                <c:ptCount val="1"/>
                <c:pt idx="0">
                  <c:v>Germany、Spain、Switzerland、Belgium</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グラフ作成!$B$20</c:f>
              <c:numCache>
                <c:formatCode>#,##0_);[Red]\(#,##0\)</c:formatCode>
                <c:ptCount val="1"/>
                <c:pt idx="0">
                  <c:v>2883.3</c:v>
                </c:pt>
              </c:numCache>
            </c:numRef>
          </c:val>
        </c:ser>
        <c:ser>
          <c:idx val="16"/>
          <c:order val="13"/>
          <c:tx>
            <c:strRef>
              <c:f>グラフ作成!$A$21</c:f>
              <c:strCache>
                <c:ptCount val="1"/>
                <c:pt idx="0">
                  <c:v>その他西欧</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グラフ作成!$B$21</c:f>
              <c:numCache>
                <c:formatCode>#,##0_);[Red]\(#,##0\)</c:formatCode>
                <c:ptCount val="1"/>
                <c:pt idx="0">
                  <c:v>1262.9000000000001</c:v>
                </c:pt>
              </c:numCache>
            </c:numRef>
          </c:val>
        </c:ser>
        <c:ser>
          <c:idx val="17"/>
          <c:order val="14"/>
          <c:tx>
            <c:strRef>
              <c:f>グラフ作成!$A$22</c:f>
              <c:strCache>
                <c:ptCount val="1"/>
                <c:pt idx="0">
                  <c:v>その他東欧</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val>
            <c:numRef>
              <c:f>グラフ作成!$B$22</c:f>
              <c:numCache>
                <c:formatCode>#,##0_);[Red]\(#,##0\)</c:formatCode>
                <c:ptCount val="1"/>
                <c:pt idx="0">
                  <c:v>2488.5</c:v>
                </c:pt>
              </c:numCache>
            </c:numRef>
          </c:val>
        </c:ser>
        <c:ser>
          <c:idx val="14"/>
          <c:order val="15"/>
          <c:tx>
            <c:strRef>
              <c:f>グラフ作成!$A$19</c:f>
              <c:strCache>
                <c:ptCount val="1"/>
                <c:pt idx="0">
                  <c:v>Russian Federation</c:v>
                </c:pt>
              </c:strCache>
            </c:strRef>
          </c:tx>
          <c:spPr>
            <a:solidFill>
              <a:schemeClr val="tx1"/>
            </a:solidFill>
            <a:ln w="9525" cap="flat" cmpd="sng" algn="ctr">
              <a:solidFill>
                <a:schemeClr val="tx1">
                  <a:lumMod val="85000"/>
                  <a:lumOff val="15000"/>
                </a:schemeClr>
              </a:solidFill>
              <a:prstDash val="solid"/>
            </a:ln>
            <a:effectLst>
              <a:outerShdw blurRad="40000" dist="20000" dir="5400000" rotWithShape="0">
                <a:srgbClr val="000000">
                  <a:alpha val="38000"/>
                </a:srgbClr>
              </a:outerShdw>
            </a:effectLst>
          </c:spPr>
          <c:invertIfNegative val="0"/>
          <c:dPt>
            <c:idx val="0"/>
            <c:invertIfNegative val="0"/>
            <c:bubble3D val="0"/>
          </c:dPt>
          <c:val>
            <c:numRef>
              <c:f>グラフ作成!$B$19</c:f>
              <c:numCache>
                <c:formatCode>#,##0_);[Red]\(#,##0\)</c:formatCode>
                <c:ptCount val="1"/>
                <c:pt idx="0">
                  <c:v>2364.3000000000002</c:v>
                </c:pt>
              </c:numCache>
            </c:numRef>
          </c:val>
        </c:ser>
        <c:ser>
          <c:idx val="19"/>
          <c:order val="16"/>
          <c:tx>
            <c:strRef>
              <c:f>グラフ作成!$A$26</c:f>
              <c:strCache>
                <c:ptCount val="1"/>
                <c:pt idx="0">
                  <c:v>United States of America</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val>
            <c:numRef>
              <c:f>グラフ作成!$B$26</c:f>
              <c:numCache>
                <c:formatCode>#,##0_);[Red]\(#,##0\)</c:formatCode>
                <c:ptCount val="1"/>
                <c:pt idx="0">
                  <c:v>10213.6</c:v>
                </c:pt>
              </c:numCache>
            </c:numRef>
          </c:val>
        </c:ser>
        <c:ser>
          <c:idx val="20"/>
          <c:order val="17"/>
          <c:tx>
            <c:strRef>
              <c:f>グラフ作成!$A$27</c:f>
              <c:strCache>
                <c:ptCount val="1"/>
                <c:pt idx="0">
                  <c:v>North America</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val>
            <c:numRef>
              <c:f>グラフ作成!$B$27</c:f>
              <c:numCache>
                <c:formatCode>#,##0_);[Red]\(#,##0\)</c:formatCode>
                <c:ptCount val="1"/>
                <c:pt idx="0">
                  <c:v>1350</c:v>
                </c:pt>
              </c:numCache>
            </c:numRef>
          </c:val>
        </c:ser>
        <c:ser>
          <c:idx val="22"/>
          <c:order val="18"/>
          <c:tx>
            <c:strRef>
              <c:f>グラフ作成!$A$30</c:f>
              <c:strCache>
                <c:ptCount val="1"/>
                <c:pt idx="0">
                  <c:v>Latin America+Africa+オセアニア</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val>
            <c:numRef>
              <c:f>グラフ作成!$B$30</c:f>
              <c:numCache>
                <c:formatCode>#,##0_);[Red]\(#,##0\)</c:formatCode>
                <c:ptCount val="1"/>
                <c:pt idx="0">
                  <c:v>620.9</c:v>
                </c:pt>
              </c:numCache>
            </c:numRef>
          </c:val>
        </c:ser>
        <c:dLbls>
          <c:showLegendKey val="0"/>
          <c:showVal val="0"/>
          <c:showCatName val="0"/>
          <c:showSerName val="0"/>
          <c:showPercent val="0"/>
          <c:showBubbleSize val="0"/>
        </c:dLbls>
        <c:gapWidth val="150"/>
        <c:overlap val="100"/>
        <c:axId val="252299904"/>
        <c:axId val="253539072"/>
      </c:barChart>
      <c:catAx>
        <c:axId val="252299904"/>
        <c:scaling>
          <c:orientation val="minMax"/>
        </c:scaling>
        <c:delete val="1"/>
        <c:axPos val="b"/>
        <c:majorTickMark val="out"/>
        <c:minorTickMark val="none"/>
        <c:tickLblPos val="nextTo"/>
        <c:crossAx val="253539072"/>
        <c:crosses val="autoZero"/>
        <c:auto val="1"/>
        <c:lblAlgn val="ctr"/>
        <c:lblOffset val="100"/>
        <c:noMultiLvlLbl val="0"/>
      </c:catAx>
      <c:valAx>
        <c:axId val="253539072"/>
        <c:scaling>
          <c:orientation val="minMax"/>
          <c:max val="75000"/>
          <c:min val="0"/>
        </c:scaling>
        <c:delete val="1"/>
        <c:axPos val="l"/>
        <c:numFmt formatCode="#,##0_);[Red]\(#,##0\)" sourceLinked="1"/>
        <c:majorTickMark val="out"/>
        <c:minorTickMark val="none"/>
        <c:tickLblPos val="nextTo"/>
        <c:crossAx val="252299904"/>
        <c:crosses val="autoZero"/>
        <c:crossBetween val="between"/>
      </c:valAx>
      <c:spPr>
        <a:noFill/>
        <a:ln w="2540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82333425690504"/>
          <c:y val="2.8360034803467191E-2"/>
          <c:w val="0.51294329705095321"/>
          <c:h val="0.84291240707876214"/>
        </c:manualLayout>
      </c:layout>
      <c:barChart>
        <c:barDir val="col"/>
        <c:grouping val="percentStacked"/>
        <c:varyColors val="0"/>
        <c:ser>
          <c:idx val="0"/>
          <c:order val="0"/>
          <c:tx>
            <c:strRef>
              <c:f>Sheet1!$D$10</c:f>
              <c:strCache>
                <c:ptCount val="1"/>
                <c:pt idx="0">
                  <c:v>水力</c:v>
                </c:pt>
              </c:strCache>
            </c:strRef>
          </c:tx>
          <c:spPr>
            <a:solidFill>
              <a:schemeClr val="accent5"/>
            </a:solidFill>
          </c:spPr>
          <c:invertIfNegative val="0"/>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Sheet1!$D$11:$D$12</c:f>
              <c:numCache>
                <c:formatCode>0.0%</c:formatCode>
                <c:ptCount val="2"/>
                <c:pt idx="0">
                  <c:v>8.5254372019077901E-2</c:v>
                </c:pt>
                <c:pt idx="1">
                  <c:v>8.3666781236247295E-2</c:v>
                </c:pt>
              </c:numCache>
            </c:numRef>
          </c:val>
        </c:ser>
        <c:ser>
          <c:idx val="1"/>
          <c:order val="1"/>
          <c:tx>
            <c:strRef>
              <c:f>Sheet1!$E$10</c:f>
              <c:strCache>
                <c:ptCount val="1"/>
                <c:pt idx="0">
                  <c:v>原子力</c:v>
                </c:pt>
              </c:strCache>
            </c:strRef>
          </c:tx>
          <c:spPr>
            <a:solidFill>
              <a:srgbClr val="FFC000"/>
            </a:solidFill>
          </c:spPr>
          <c:invertIfNegative val="0"/>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Sheet1!$E$11:$E$12</c:f>
              <c:numCache>
                <c:formatCode>0.0%</c:formatCode>
                <c:ptCount val="2"/>
                <c:pt idx="0">
                  <c:v>0.28636724960254373</c:v>
                </c:pt>
                <c:pt idx="1">
                  <c:v>1.6941784217988878E-2</c:v>
                </c:pt>
              </c:numCache>
            </c:numRef>
          </c:val>
        </c:ser>
        <c:ser>
          <c:idx val="2"/>
          <c:order val="2"/>
          <c:tx>
            <c:strRef>
              <c:f>Sheet1!$F$10</c:f>
              <c:strCache>
                <c:ptCount val="1"/>
                <c:pt idx="0">
                  <c:v>石炭</c:v>
                </c:pt>
              </c:strCache>
            </c:strRef>
          </c:tx>
          <c:spPr>
            <a:solidFill>
              <a:schemeClr val="accent2">
                <a:lumMod val="40000"/>
                <a:lumOff val="60000"/>
              </a:schemeClr>
            </a:solidFill>
          </c:spPr>
          <c:invertIfNegative val="0"/>
          <c:dPt>
            <c:idx val="0"/>
            <c:invertIfNegative val="0"/>
            <c:bubble3D val="0"/>
            <c:spPr>
              <a:solidFill>
                <a:srgbClr val="FF99CC"/>
              </a:solidFill>
            </c:spPr>
          </c:dPt>
          <c:dPt>
            <c:idx val="1"/>
            <c:invertIfNegative val="0"/>
            <c:bubble3D val="0"/>
            <c:spPr>
              <a:solidFill>
                <a:srgbClr val="FF99CC"/>
              </a:solidFill>
            </c:spPr>
          </c:dPt>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Sheet1!$F$11:$F$12</c:f>
              <c:numCache>
                <c:formatCode>0.0%</c:formatCode>
                <c:ptCount val="2"/>
                <c:pt idx="0">
                  <c:v>0.24950317965023847</c:v>
                </c:pt>
                <c:pt idx="1">
                  <c:v>0.275560864205114</c:v>
                </c:pt>
              </c:numCache>
            </c:numRef>
          </c:val>
        </c:ser>
        <c:ser>
          <c:idx val="3"/>
          <c:order val="3"/>
          <c:tx>
            <c:strRef>
              <c:f>Sheet1!$G$10</c:f>
              <c:strCache>
                <c:ptCount val="1"/>
                <c:pt idx="0">
                  <c:v>LNG</c:v>
                </c:pt>
              </c:strCache>
            </c:strRef>
          </c:tx>
          <c:spPr>
            <a:solidFill>
              <a:schemeClr val="accent2">
                <a:lumMod val="40000"/>
                <a:lumOff val="60000"/>
              </a:schemeClr>
            </a:solidFill>
          </c:spPr>
          <c:invertIfNegative val="0"/>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Sheet1!$G$11:$G$12</c:f>
              <c:numCache>
                <c:formatCode>0.0%</c:formatCode>
                <c:ptCount val="2"/>
                <c:pt idx="0">
                  <c:v>0.29262718600953896</c:v>
                </c:pt>
                <c:pt idx="1">
                  <c:v>0.42482932997674677</c:v>
                </c:pt>
              </c:numCache>
            </c:numRef>
          </c:val>
        </c:ser>
        <c:ser>
          <c:idx val="4"/>
          <c:order val="4"/>
          <c:tx>
            <c:strRef>
              <c:f>Sheet1!$H$10</c:f>
              <c:strCache>
                <c:ptCount val="1"/>
                <c:pt idx="0">
                  <c:v>石油</c:v>
                </c:pt>
              </c:strCache>
            </c:strRef>
          </c:tx>
          <c:spPr>
            <a:solidFill>
              <a:schemeClr val="bg1">
                <a:lumMod val="95000"/>
              </a:schemeClr>
            </a:solidFill>
          </c:spPr>
          <c:invertIfNegative val="0"/>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Sheet1!$H$11:$H$12</c:f>
              <c:numCache>
                <c:formatCode>0.0%</c:formatCode>
                <c:ptCount val="2"/>
                <c:pt idx="0">
                  <c:v>7.4821144674085849E-2</c:v>
                </c:pt>
                <c:pt idx="1">
                  <c:v>0.1825826311191433</c:v>
                </c:pt>
              </c:numCache>
            </c:numRef>
          </c:val>
        </c:ser>
        <c:ser>
          <c:idx val="5"/>
          <c:order val="5"/>
          <c:tx>
            <c:strRef>
              <c:f>Sheet1!$I$10</c:f>
              <c:strCache>
                <c:ptCount val="1"/>
                <c:pt idx="0">
                  <c:v>新エネ等</c:v>
                </c:pt>
              </c:strCache>
            </c:strRef>
          </c:tx>
          <c:spPr>
            <a:solidFill>
              <a:schemeClr val="accent5"/>
            </a:solidFill>
          </c:spPr>
          <c:invertIfNegative val="0"/>
          <c:dLbls>
            <c:txPr>
              <a:bodyPr/>
              <a:lstStyle/>
              <a:p>
                <a:pPr>
                  <a:defRPr sz="1200" b="1"/>
                </a:pPr>
                <a:endParaRPr lang="ja-JP"/>
              </a:p>
            </c:txPr>
            <c:showLegendKey val="0"/>
            <c:showVal val="1"/>
            <c:showCatName val="0"/>
            <c:showSerName val="0"/>
            <c:showPercent val="0"/>
            <c:showBubbleSize val="0"/>
            <c:showLeaderLines val="0"/>
          </c:dLbls>
          <c:cat>
            <c:strRef>
              <c:f>Sheet1!$C$11:$C$12</c:f>
              <c:strCache>
                <c:ptCount val="2"/>
                <c:pt idx="0">
                  <c:v>2010年度</c:v>
                </c:pt>
                <c:pt idx="1">
                  <c:v>2012年度</c:v>
                </c:pt>
              </c:strCache>
            </c:strRef>
          </c:cat>
          <c:val>
            <c:numRef>
              <c:f>Sheet1!$I$11:$I$12</c:f>
              <c:numCache>
                <c:formatCode>0.0%</c:formatCode>
                <c:ptCount val="2"/>
                <c:pt idx="0">
                  <c:v>1.1426868044515103E-2</c:v>
                </c:pt>
                <c:pt idx="1">
                  <c:v>1.6418609244759772E-2</c:v>
                </c:pt>
              </c:numCache>
            </c:numRef>
          </c:val>
        </c:ser>
        <c:dLbls>
          <c:showLegendKey val="0"/>
          <c:showVal val="0"/>
          <c:showCatName val="0"/>
          <c:showSerName val="0"/>
          <c:showPercent val="0"/>
          <c:showBubbleSize val="0"/>
        </c:dLbls>
        <c:gapWidth val="150"/>
        <c:overlap val="100"/>
        <c:axId val="150978944"/>
        <c:axId val="150980480"/>
      </c:barChart>
      <c:catAx>
        <c:axId val="150978944"/>
        <c:scaling>
          <c:orientation val="minMax"/>
        </c:scaling>
        <c:delete val="1"/>
        <c:axPos val="b"/>
        <c:majorTickMark val="out"/>
        <c:minorTickMark val="none"/>
        <c:tickLblPos val="nextTo"/>
        <c:crossAx val="150980480"/>
        <c:crosses val="autoZero"/>
        <c:auto val="1"/>
        <c:lblAlgn val="ctr"/>
        <c:lblOffset val="100"/>
        <c:noMultiLvlLbl val="0"/>
      </c:catAx>
      <c:valAx>
        <c:axId val="150980480"/>
        <c:scaling>
          <c:orientation val="minMax"/>
        </c:scaling>
        <c:delete val="1"/>
        <c:axPos val="l"/>
        <c:numFmt formatCode="0%" sourceLinked="1"/>
        <c:majorTickMark val="out"/>
        <c:minorTickMark val="none"/>
        <c:tickLblPos val="nextTo"/>
        <c:crossAx val="150978944"/>
        <c:crosses val="autoZero"/>
        <c:crossBetween val="between"/>
      </c:valAx>
      <c:spPr>
        <a:noFill/>
        <a:ln w="25400">
          <a:noFill/>
        </a:ln>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'電源構成 貼り付け用(2)'!$L$3</c:f>
              <c:strCache>
                <c:ptCount val="1"/>
                <c:pt idx="0">
                  <c:v>ベースロード電源</c:v>
                </c:pt>
              </c:strCache>
            </c:strRef>
          </c:tx>
          <c:spPr>
            <a:solidFill>
              <a:schemeClr val="accent6">
                <a:lumMod val="60000"/>
                <a:lumOff val="40000"/>
              </a:schemeClr>
            </a:solidFill>
          </c:spPr>
          <c:val>
            <c:numRef>
              <c:f>'電源構成 貼り付け用(2)'!$L$4:$L$27</c:f>
              <c:numCache>
                <c:formatCode>0;_鐀</c:formatCode>
                <c:ptCount val="24"/>
                <c:pt idx="0">
                  <c:v>1708.7893999999999</c:v>
                </c:pt>
                <c:pt idx="1">
                  <c:v>1704.7060000000001</c:v>
                </c:pt>
                <c:pt idx="2">
                  <c:v>1700.1829999999998</c:v>
                </c:pt>
                <c:pt idx="3">
                  <c:v>1700.4061000000002</c:v>
                </c:pt>
                <c:pt idx="4">
                  <c:v>1700.0804000000001</c:v>
                </c:pt>
                <c:pt idx="5">
                  <c:v>1702.7814000000001</c:v>
                </c:pt>
                <c:pt idx="6">
                  <c:v>1711.9690999999998</c:v>
                </c:pt>
                <c:pt idx="7">
                  <c:v>1698.7688999999998</c:v>
                </c:pt>
                <c:pt idx="8">
                  <c:v>1724.6351999999999</c:v>
                </c:pt>
                <c:pt idx="9">
                  <c:v>1729.4788000000001</c:v>
                </c:pt>
                <c:pt idx="10">
                  <c:v>1741.4702000000002</c:v>
                </c:pt>
                <c:pt idx="11">
                  <c:v>1753.6047999999998</c:v>
                </c:pt>
                <c:pt idx="12">
                  <c:v>1727.0048000000002</c:v>
                </c:pt>
                <c:pt idx="13">
                  <c:v>1795.7965000000002</c:v>
                </c:pt>
                <c:pt idx="14">
                  <c:v>1826.2132000000001</c:v>
                </c:pt>
                <c:pt idx="15">
                  <c:v>1809.3206</c:v>
                </c:pt>
                <c:pt idx="16">
                  <c:v>1772.4168999999999</c:v>
                </c:pt>
                <c:pt idx="17">
                  <c:v>1739.2374999999997</c:v>
                </c:pt>
                <c:pt idx="18">
                  <c:v>1714.9902</c:v>
                </c:pt>
                <c:pt idx="19">
                  <c:v>1705.8072000000002</c:v>
                </c:pt>
                <c:pt idx="20">
                  <c:v>1701.5905</c:v>
                </c:pt>
                <c:pt idx="21">
                  <c:v>1686.1236000000001</c:v>
                </c:pt>
                <c:pt idx="22">
                  <c:v>1656.8990000000001</c:v>
                </c:pt>
                <c:pt idx="23">
                  <c:v>1660.3554999999999</c:v>
                </c:pt>
              </c:numCache>
            </c:numRef>
          </c:val>
        </c:ser>
        <c:ser>
          <c:idx val="2"/>
          <c:order val="1"/>
          <c:tx>
            <c:strRef>
              <c:f>'電源構成 貼り付け用(2)'!$M$3</c:f>
              <c:strCache>
                <c:ptCount val="1"/>
                <c:pt idx="0">
                  <c:v>ミドル電源</c:v>
                </c:pt>
              </c:strCache>
            </c:strRef>
          </c:tx>
          <c:spPr>
            <a:solidFill>
              <a:schemeClr val="accent3">
                <a:lumMod val="60000"/>
                <a:lumOff val="40000"/>
              </a:schemeClr>
            </a:solidFill>
          </c:spPr>
          <c:val>
            <c:numRef>
              <c:f>'電源構成 貼り付け用(2)'!$M$4:$M$27</c:f>
              <c:numCache>
                <c:formatCode>0;_鐀</c:formatCode>
                <c:ptCount val="24"/>
                <c:pt idx="0">
                  <c:v>1901.9</c:v>
                </c:pt>
                <c:pt idx="1">
                  <c:v>1814.7</c:v>
                </c:pt>
                <c:pt idx="2">
                  <c:v>1778</c:v>
                </c:pt>
                <c:pt idx="3">
                  <c:v>1796.8</c:v>
                </c:pt>
                <c:pt idx="4">
                  <c:v>1779.7</c:v>
                </c:pt>
                <c:pt idx="5">
                  <c:v>1750.7</c:v>
                </c:pt>
                <c:pt idx="6">
                  <c:v>1799</c:v>
                </c:pt>
                <c:pt idx="7">
                  <c:v>1895.3</c:v>
                </c:pt>
                <c:pt idx="8">
                  <c:v>2121.6</c:v>
                </c:pt>
                <c:pt idx="9">
                  <c:v>2379.6</c:v>
                </c:pt>
                <c:pt idx="10">
                  <c:v>2447.1</c:v>
                </c:pt>
                <c:pt idx="11">
                  <c:v>2442.9</c:v>
                </c:pt>
                <c:pt idx="12">
                  <c:v>2440.6</c:v>
                </c:pt>
                <c:pt idx="13">
                  <c:v>2429.6999999999998</c:v>
                </c:pt>
                <c:pt idx="14">
                  <c:v>2427.4</c:v>
                </c:pt>
                <c:pt idx="15">
                  <c:v>2422.8000000000002</c:v>
                </c:pt>
                <c:pt idx="16">
                  <c:v>2416.6</c:v>
                </c:pt>
                <c:pt idx="17">
                  <c:v>2406.5</c:v>
                </c:pt>
                <c:pt idx="18">
                  <c:v>2357.1</c:v>
                </c:pt>
                <c:pt idx="19">
                  <c:v>2340</c:v>
                </c:pt>
                <c:pt idx="20">
                  <c:v>2236.3000000000002</c:v>
                </c:pt>
                <c:pt idx="21">
                  <c:v>2102.8000000000002</c:v>
                </c:pt>
                <c:pt idx="22">
                  <c:v>2028.8</c:v>
                </c:pt>
                <c:pt idx="23">
                  <c:v>1871.2</c:v>
                </c:pt>
              </c:numCache>
            </c:numRef>
          </c:val>
        </c:ser>
        <c:ser>
          <c:idx val="3"/>
          <c:order val="2"/>
          <c:tx>
            <c:strRef>
              <c:f>'電源構成 貼り付け用(2)'!$N$3</c:f>
              <c:strCache>
                <c:ptCount val="1"/>
                <c:pt idx="0">
                  <c:v>ピーク電源</c:v>
                </c:pt>
              </c:strCache>
            </c:strRef>
          </c:tx>
          <c:spPr>
            <a:solidFill>
              <a:schemeClr val="tx2">
                <a:lumMod val="40000"/>
                <a:lumOff val="60000"/>
              </a:schemeClr>
            </a:solidFill>
          </c:spPr>
          <c:val>
            <c:numRef>
              <c:f>'電源構成 貼り付け用(2)'!$N$4:$N$27</c:f>
              <c:numCache>
                <c:formatCode>0;_鐀</c:formatCode>
                <c:ptCount val="24"/>
                <c:pt idx="0">
                  <c:v>472.70000000000005</c:v>
                </c:pt>
                <c:pt idx="1">
                  <c:v>404.7</c:v>
                </c:pt>
                <c:pt idx="2">
                  <c:v>381.1</c:v>
                </c:pt>
                <c:pt idx="3">
                  <c:v>375.5</c:v>
                </c:pt>
                <c:pt idx="4">
                  <c:v>383.4</c:v>
                </c:pt>
                <c:pt idx="5">
                  <c:v>391.4</c:v>
                </c:pt>
                <c:pt idx="6">
                  <c:v>463.7</c:v>
                </c:pt>
                <c:pt idx="7">
                  <c:v>618.1</c:v>
                </c:pt>
                <c:pt idx="8">
                  <c:v>910.3</c:v>
                </c:pt>
                <c:pt idx="9">
                  <c:v>1260.4000000000001</c:v>
                </c:pt>
                <c:pt idx="10">
                  <c:v>1460.4</c:v>
                </c:pt>
                <c:pt idx="11">
                  <c:v>1602.1999999999998</c:v>
                </c:pt>
                <c:pt idx="12">
                  <c:v>1532.2</c:v>
                </c:pt>
                <c:pt idx="13">
                  <c:v>1627.9</c:v>
                </c:pt>
                <c:pt idx="14">
                  <c:v>1679.2</c:v>
                </c:pt>
                <c:pt idx="15">
                  <c:v>1628.1</c:v>
                </c:pt>
                <c:pt idx="16">
                  <c:v>1608.6</c:v>
                </c:pt>
                <c:pt idx="17">
                  <c:v>1380.3</c:v>
                </c:pt>
                <c:pt idx="18">
                  <c:v>1260.3999999999999</c:v>
                </c:pt>
                <c:pt idx="19">
                  <c:v>1240.2</c:v>
                </c:pt>
                <c:pt idx="20">
                  <c:v>1070.8999999999999</c:v>
                </c:pt>
                <c:pt idx="21">
                  <c:v>911.2</c:v>
                </c:pt>
                <c:pt idx="22">
                  <c:v>854.8</c:v>
                </c:pt>
                <c:pt idx="23">
                  <c:v>671.2</c:v>
                </c:pt>
              </c:numCache>
            </c:numRef>
          </c:val>
        </c:ser>
        <c:ser>
          <c:idx val="0"/>
          <c:order val="3"/>
          <c:tx>
            <c:strRef>
              <c:f>'電源構成 貼り付け用(2)'!$O$3</c:f>
              <c:strCache>
                <c:ptCount val="1"/>
                <c:pt idx="0">
                  <c:v>太陽光、風力</c:v>
                </c:pt>
              </c:strCache>
            </c:strRef>
          </c:tx>
          <c:spPr>
            <a:solidFill>
              <a:srgbClr val="FF0000"/>
            </a:solidFill>
            <a:ln w="25400">
              <a:noFill/>
            </a:ln>
          </c:spPr>
          <c:val>
            <c:numRef>
              <c:f>'電源構成 貼り付け用(2)'!$O$4:$O$27</c:f>
              <c:numCache>
                <c:formatCode>General</c:formatCode>
                <c:ptCount val="24"/>
                <c:pt idx="0">
                  <c:v>42.510599999999997</c:v>
                </c:pt>
                <c:pt idx="1">
                  <c:v>39.094000000000001</c:v>
                </c:pt>
                <c:pt idx="2">
                  <c:v>36.817</c:v>
                </c:pt>
                <c:pt idx="3">
                  <c:v>35.693899999999999</c:v>
                </c:pt>
                <c:pt idx="4">
                  <c:v>35.019599999999997</c:v>
                </c:pt>
                <c:pt idx="5">
                  <c:v>35.118599999999994</c:v>
                </c:pt>
                <c:pt idx="6">
                  <c:v>38.630899999999997</c:v>
                </c:pt>
                <c:pt idx="7">
                  <c:v>44.331099999999999</c:v>
                </c:pt>
                <c:pt idx="8">
                  <c:v>52.764800000000001</c:v>
                </c:pt>
                <c:pt idx="9">
                  <c:v>59.721199999999996</c:v>
                </c:pt>
                <c:pt idx="10">
                  <c:v>62.829799999999999</c:v>
                </c:pt>
                <c:pt idx="11">
                  <c:v>64.495199999999997</c:v>
                </c:pt>
                <c:pt idx="12">
                  <c:v>63.395199999999996</c:v>
                </c:pt>
                <c:pt idx="13">
                  <c:v>65.103499999999997</c:v>
                </c:pt>
                <c:pt idx="14">
                  <c:v>65.986800000000002</c:v>
                </c:pt>
                <c:pt idx="15">
                  <c:v>65.179399999999987</c:v>
                </c:pt>
                <c:pt idx="16">
                  <c:v>64.483099999999993</c:v>
                </c:pt>
                <c:pt idx="17">
                  <c:v>61.462499999999999</c:v>
                </c:pt>
                <c:pt idx="18">
                  <c:v>59.309799999999996</c:v>
                </c:pt>
                <c:pt idx="19">
                  <c:v>58.7928</c:v>
                </c:pt>
                <c:pt idx="20">
                  <c:v>55.709499999999998</c:v>
                </c:pt>
                <c:pt idx="21">
                  <c:v>52.276399999999995</c:v>
                </c:pt>
                <c:pt idx="22">
                  <c:v>50.500999999999998</c:v>
                </c:pt>
                <c:pt idx="23">
                  <c:v>46.744499999999995</c:v>
                </c:pt>
              </c:numCache>
            </c:numRef>
          </c:val>
        </c:ser>
        <c:dLbls>
          <c:showLegendKey val="0"/>
          <c:showVal val="0"/>
          <c:showCatName val="0"/>
          <c:showSerName val="0"/>
          <c:showPercent val="0"/>
          <c:showBubbleSize val="0"/>
        </c:dLbls>
        <c:axId val="151000192"/>
        <c:axId val="151001728"/>
      </c:areaChart>
      <c:catAx>
        <c:axId val="151000192"/>
        <c:scaling>
          <c:orientation val="minMax"/>
        </c:scaling>
        <c:delete val="1"/>
        <c:axPos val="b"/>
        <c:numFmt formatCode="General" sourceLinked="1"/>
        <c:majorTickMark val="out"/>
        <c:minorTickMark val="none"/>
        <c:tickLblPos val="nextTo"/>
        <c:crossAx val="151001728"/>
        <c:crosses val="autoZero"/>
        <c:auto val="1"/>
        <c:lblAlgn val="ctr"/>
        <c:lblOffset val="100"/>
        <c:noMultiLvlLbl val="0"/>
      </c:catAx>
      <c:valAx>
        <c:axId val="151001728"/>
        <c:scaling>
          <c:orientation val="minMax"/>
        </c:scaling>
        <c:delete val="1"/>
        <c:axPos val="l"/>
        <c:numFmt formatCode="0;_鐀" sourceLinked="1"/>
        <c:majorTickMark val="out"/>
        <c:minorTickMark val="none"/>
        <c:tickLblPos val="nextTo"/>
        <c:crossAx val="151000192"/>
        <c:crosses val="autoZero"/>
        <c:crossBetween val="midCat"/>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68829827208256E-2"/>
          <c:y val="0.17448657059261466"/>
          <c:w val="0.92346700355694689"/>
          <c:h val="0.64948355257987966"/>
        </c:manualLayout>
      </c:layout>
      <c:lineChart>
        <c:grouping val="standard"/>
        <c:varyColors val="0"/>
        <c:ser>
          <c:idx val="0"/>
          <c:order val="0"/>
          <c:tx>
            <c:strRef>
              <c:f>データ!$A$2</c:f>
              <c:strCache>
                <c:ptCount val="1"/>
                <c:pt idx="0">
                  <c:v>平成8年1月改定後</c:v>
                </c:pt>
              </c:strCache>
            </c:strRef>
          </c:tx>
          <c:marker>
            <c:symbol val="circle"/>
            <c:size val="5"/>
            <c:spPr>
              <a:ln>
                <a:bevel/>
              </a:ln>
            </c:spPr>
          </c:marker>
          <c:dLbls>
            <c:dLbl>
              <c:idx val="0"/>
              <c:layout>
                <c:manualLayout>
                  <c:x val="-1.3633992017395404E-2"/>
                  <c:y val="1.6866267465069862E-2"/>
                </c:manualLayout>
              </c:layout>
              <c:spPr>
                <a:ln>
                  <a:round/>
                </a:ln>
              </c:spPr>
              <c:txPr>
                <a:bodyPr/>
                <a:lstStyle/>
                <a:p>
                  <a:pPr>
                    <a:defRPr/>
                  </a:pPr>
                  <a:endParaRPr lang="ja-JP"/>
                </a:p>
              </c:txPr>
              <c:dLblPos val="r"/>
              <c:showLegendKey val="0"/>
              <c:showVal val="1"/>
              <c:showCatName val="0"/>
              <c:showSerName val="0"/>
              <c:showPercent val="0"/>
              <c:showBubbleSize val="0"/>
            </c:dLbl>
            <c:dLbl>
              <c:idx val="1"/>
              <c:layout>
                <c:manualLayout>
                  <c:x val="-6.7195838663456674E-3"/>
                  <c:y val="4.8902195608782435E-3"/>
                </c:manualLayout>
              </c:layout>
              <c:spPr>
                <a:ln>
                  <a:round/>
                </a:ln>
              </c:spPr>
              <c:txPr>
                <a:bodyPr/>
                <a:lstStyle/>
                <a:p>
                  <a:pPr>
                    <a:defRPr/>
                  </a:pPr>
                  <a:endParaRPr lang="ja-JP"/>
                </a:p>
              </c:txPr>
              <c:dLblPos val="r"/>
              <c:showLegendKey val="0"/>
              <c:showVal val="1"/>
              <c:showCatName val="0"/>
              <c:showSerName val="0"/>
              <c:showPercent val="0"/>
              <c:showBubbleSize val="0"/>
            </c:dLbl>
            <c:dLbl>
              <c:idx val="2"/>
              <c:layout>
                <c:manualLayout>
                  <c:x val="-8.5898353614889175E-3"/>
                  <c:y val="1.1240991427795664E-2"/>
                </c:manualLayout>
              </c:layout>
              <c:spPr>
                <a:ln>
                  <a:round/>
                </a:ln>
              </c:spPr>
              <c:txPr>
                <a:bodyPr/>
                <a:lstStyle/>
                <a:p>
                  <a:pPr>
                    <a:defRPr/>
                  </a:pPr>
                  <a:endParaRPr lang="ja-JP"/>
                </a:p>
              </c:txPr>
              <c:dLblPos val="r"/>
              <c:showLegendKey val="0"/>
              <c:showVal val="1"/>
              <c:showCatName val="0"/>
              <c:showSerName val="0"/>
              <c:showPercent val="0"/>
              <c:showBubbleSize val="0"/>
            </c:dLbl>
            <c:dLbl>
              <c:idx val="3"/>
              <c:layout>
                <c:manualLayout>
                  <c:x val="-3.7895596383785361E-2"/>
                  <c:y val="-6.7552073232225278E-3"/>
                </c:manualLayout>
              </c:layout>
              <c:spPr>
                <a:ln>
                  <a:round/>
                </a:ln>
              </c:spPr>
              <c:txPr>
                <a:bodyPr/>
                <a:lstStyle/>
                <a:p>
                  <a:pPr>
                    <a:defRPr/>
                  </a:pPr>
                  <a:endParaRPr lang="ja-JP"/>
                </a:p>
              </c:txPr>
              <c:dLblPos val="r"/>
              <c:showLegendKey val="0"/>
              <c:showVal val="1"/>
              <c:showCatName val="0"/>
              <c:showSerName val="0"/>
              <c:showPercent val="0"/>
              <c:showBubbleSize val="0"/>
            </c:dLbl>
            <c:dLbl>
              <c:idx val="4"/>
              <c:layout>
                <c:manualLayout>
                  <c:x val="-4.3549828998647899E-2"/>
                  <c:y val="-1.8616190217602111E-2"/>
                </c:manualLayout>
              </c:layout>
              <c:spPr>
                <a:ln>
                  <a:round/>
                </a:ln>
              </c:spPr>
              <c:txPr>
                <a:bodyPr/>
                <a:lstStyle/>
                <a:p>
                  <a:pPr>
                    <a:defRPr/>
                  </a:pPr>
                  <a:endParaRPr lang="ja-JP"/>
                </a:p>
              </c:txPr>
              <c:dLblPos val="r"/>
              <c:showLegendKey val="0"/>
              <c:showVal val="1"/>
              <c:showCatName val="0"/>
              <c:showSerName val="0"/>
              <c:showPercent val="0"/>
              <c:showBubbleSize val="0"/>
            </c:dLbl>
            <c:dLbl>
              <c:idx val="5"/>
              <c:layout>
                <c:manualLayout>
                  <c:x val="-3.9523056590680956E-2"/>
                  <c:y val="-8.6258978106778569E-3"/>
                </c:manualLayout>
              </c:layout>
              <c:spPr>
                <a:ln>
                  <a:round/>
                </a:ln>
              </c:spPr>
              <c:txPr>
                <a:bodyPr/>
                <a:lstStyle/>
                <a:p>
                  <a:pPr>
                    <a:defRPr/>
                  </a:pPr>
                  <a:endParaRPr lang="ja-JP"/>
                </a:p>
              </c:txPr>
              <c:dLblPos val="r"/>
              <c:showLegendKey val="0"/>
              <c:showVal val="1"/>
              <c:showCatName val="0"/>
              <c:showSerName val="0"/>
              <c:showPercent val="0"/>
              <c:showBubbleSize val="0"/>
            </c:dLbl>
            <c:dLbl>
              <c:idx val="6"/>
              <c:layout>
                <c:manualLayout>
                  <c:x val="-2.7259767375703806E-2"/>
                  <c:y val="-2.5067218710337263E-2"/>
                </c:manualLayout>
              </c:layout>
              <c:spPr>
                <a:ln>
                  <a:round/>
                </a:ln>
              </c:spPr>
              <c:txPr>
                <a:bodyPr/>
                <a:lstStyle/>
                <a:p>
                  <a:pPr>
                    <a:defRPr/>
                  </a:pPr>
                  <a:endParaRPr lang="ja-JP"/>
                </a:p>
              </c:txPr>
              <c:dLblPos val="r"/>
              <c:showLegendKey val="0"/>
              <c:showVal val="1"/>
              <c:showCatName val="0"/>
              <c:showSerName val="0"/>
              <c:showPercent val="0"/>
              <c:showBubbleSize val="0"/>
            </c:dLbl>
            <c:dLbl>
              <c:idx val="7"/>
              <c:layout>
                <c:manualLayout>
                  <c:x val="-2.79954399639439E-3"/>
                  <c:y val="-2.3096699119506615E-2"/>
                </c:manualLayout>
              </c:layout>
              <c:spPr>
                <a:ln>
                  <a:miter lim="800000"/>
                </a:ln>
              </c:spPr>
              <c:txPr>
                <a:bodyPr/>
                <a:lstStyle/>
                <a:p>
                  <a:pPr>
                    <a:defRPr/>
                  </a:pPr>
                  <a:endParaRPr lang="ja-JP"/>
                </a:p>
              </c:txPr>
              <c:dLblPos val="r"/>
              <c:showLegendKey val="0"/>
              <c:showVal val="1"/>
              <c:showCatName val="0"/>
              <c:showSerName val="0"/>
              <c:showPercent val="0"/>
              <c:showBubbleSize val="0"/>
            </c:dLbl>
            <c:dLbl>
              <c:idx val="8"/>
              <c:layout>
                <c:manualLayout>
                  <c:x val="-4.15127221105432E-3"/>
                  <c:y val="8.340170053593601E-3"/>
                </c:manualLayout>
              </c:layout>
              <c:spPr>
                <a:ln>
                  <a:round/>
                </a:ln>
              </c:spPr>
              <c:txPr>
                <a:bodyPr/>
                <a:lstStyle/>
                <a:p>
                  <a:pPr>
                    <a:defRPr/>
                  </a:pPr>
                  <a:endParaRPr lang="ja-JP"/>
                </a:p>
              </c:txPr>
              <c:dLblPos val="r"/>
              <c:showLegendKey val="0"/>
              <c:showVal val="1"/>
              <c:showCatName val="0"/>
              <c:showSerName val="0"/>
              <c:showPercent val="0"/>
              <c:showBubbleSize val="0"/>
            </c:dLbl>
            <c:spPr>
              <a:ln>
                <a:round/>
              </a:ln>
            </c:spPr>
            <c:dLblPos val="b"/>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(データ!$B$2:$DB$2,データ!$DD$2:$DL$2)</c:f>
              <c:numCache>
                <c:formatCode>#,##0_);[Red]\(#,##0\)</c:formatCode>
                <c:ptCount val="114"/>
                <c:pt idx="0">
                  <c:v>6922</c:v>
                </c:pt>
                <c:pt idx="1">
                  <c:v>6922</c:v>
                </c:pt>
                <c:pt idx="2">
                  <c:v>7009</c:v>
                </c:pt>
                <c:pt idx="3">
                  <c:v>7035</c:v>
                </c:pt>
                <c:pt idx="4">
                  <c:v>7059</c:v>
                </c:pt>
                <c:pt idx="5">
                  <c:v>7279</c:v>
                </c:pt>
                <c:pt idx="6">
                  <c:v>7310</c:v>
                </c:pt>
                <c:pt idx="7">
                  <c:v>7310</c:v>
                </c:pt>
                <c:pt idx="8">
                  <c:v>7242</c:v>
                </c:pt>
              </c:numCache>
            </c:numRef>
          </c:val>
          <c:smooth val="0"/>
        </c:ser>
        <c:ser>
          <c:idx val="1"/>
          <c:order val="1"/>
          <c:tx>
            <c:strRef>
              <c:f>データ!$A$3</c:f>
              <c:strCache>
                <c:ptCount val="1"/>
                <c:pt idx="0">
                  <c:v>平成10年2月改定後</c:v>
                </c:pt>
              </c:strCache>
            </c:strRef>
          </c:tx>
          <c:marker>
            <c:symbol val="triangle"/>
            <c:size val="5"/>
          </c:marker>
          <c:dLbls>
            <c:dLbl>
              <c:idx val="8"/>
              <c:layout>
                <c:manualLayout>
                  <c:x val="-3.405454052122707E-2"/>
                  <c:y val="1.8763734345413396E-2"/>
                </c:manualLayout>
              </c:layout>
              <c:spPr/>
              <c:txPr>
                <a:bodyPr/>
                <a:lstStyle/>
                <a:p>
                  <a:pPr>
                    <a:defRPr/>
                  </a:pPr>
                  <a:endParaRPr lang="ja-JP"/>
                </a:p>
              </c:txPr>
              <c:dLblPos val="r"/>
              <c:showLegendKey val="0"/>
              <c:showVal val="1"/>
              <c:showCatName val="0"/>
              <c:showSerName val="0"/>
              <c:showPercent val="0"/>
              <c:showBubbleSize val="0"/>
            </c:dLbl>
            <c:dLbl>
              <c:idx val="9"/>
              <c:layout>
                <c:manualLayout>
                  <c:x val="-1.7764918586814313E-2"/>
                  <c:y val="1.8763734345413396E-2"/>
                </c:manualLayout>
              </c:layout>
              <c:spPr/>
              <c:txPr>
                <a:bodyPr/>
                <a:lstStyle/>
                <a:p>
                  <a:pPr>
                    <a:defRPr/>
                  </a:pPr>
                  <a:endParaRPr lang="ja-JP"/>
                </a:p>
              </c:txPr>
              <c:dLblPos val="r"/>
              <c:showLegendKey val="0"/>
              <c:showVal val="1"/>
              <c:showCatName val="0"/>
              <c:showSerName val="0"/>
              <c:showPercent val="0"/>
              <c:showBubbleSize val="0"/>
            </c:dLbl>
            <c:dLbl>
              <c:idx val="10"/>
              <c:layout>
                <c:manualLayout>
                  <c:x val="-4.2247492860731199E-2"/>
                  <c:y val="-2.0881544736485406E-2"/>
                </c:manualLayout>
              </c:layout>
              <c:spPr/>
              <c:txPr>
                <a:bodyPr/>
                <a:lstStyle/>
                <a:p>
                  <a:pPr>
                    <a:defRPr/>
                  </a:pPr>
                  <a:endParaRPr lang="ja-JP"/>
                </a:p>
              </c:txPr>
              <c:dLblPos val="r"/>
              <c:showLegendKey val="0"/>
              <c:showVal val="1"/>
              <c:showCatName val="0"/>
              <c:showSerName val="0"/>
              <c:showPercent val="0"/>
              <c:showBubbleSize val="0"/>
            </c:dLbl>
            <c:dLbl>
              <c:idx val="11"/>
              <c:layout>
                <c:manualLayout>
                  <c:x val="-1.2210822132081975E-2"/>
                  <c:y val="-1.6584306272060818E-2"/>
                </c:manualLayout>
              </c:layout>
              <c:spPr/>
              <c:txPr>
                <a:bodyPr/>
                <a:lstStyle/>
                <a:p>
                  <a:pPr>
                    <a:defRPr/>
                  </a:pPr>
                  <a:endParaRPr lang="ja-JP"/>
                </a:p>
              </c:txPr>
              <c:dLblPos val="r"/>
              <c:showLegendKey val="0"/>
              <c:showVal val="1"/>
              <c:showCatName val="0"/>
              <c:showSerName val="0"/>
              <c:showPercent val="0"/>
              <c:showBubbleSize val="0"/>
            </c:dLbl>
            <c:dLbl>
              <c:idx val="12"/>
              <c:layout>
                <c:manualLayout>
                  <c:x val="-3.9508754644821766E-2"/>
                  <c:y val="1.6797271598535213E-2"/>
                </c:manualLayout>
              </c:layout>
              <c:spPr/>
              <c:txPr>
                <a:bodyPr/>
                <a:lstStyle/>
                <a:p>
                  <a:pPr>
                    <a:defRPr/>
                  </a:pPr>
                  <a:endParaRPr lang="ja-JP"/>
                </a:p>
              </c:txPr>
              <c:dLblPos val="r"/>
              <c:showLegendKey val="0"/>
              <c:showVal val="1"/>
              <c:showCatName val="0"/>
              <c:showSerName val="0"/>
              <c:showPercent val="0"/>
              <c:showBubbleSize val="0"/>
            </c:dLbl>
            <c:dLbl>
              <c:idx val="13"/>
              <c:layout>
                <c:manualLayout>
                  <c:x val="-3.9490760624618891E-2"/>
                  <c:y val="1.4384701912260968E-2"/>
                </c:manualLayout>
              </c:layout>
              <c:spPr/>
              <c:txPr>
                <a:bodyPr/>
                <a:lstStyle/>
                <a:p>
                  <a:pPr>
                    <a:defRPr/>
                  </a:pPr>
                  <a:endParaRPr lang="ja-JP"/>
                </a:p>
              </c:txPr>
              <c:dLblPos val="r"/>
              <c:showLegendKey val="0"/>
              <c:showVal val="1"/>
              <c:showCatName val="0"/>
              <c:showSerName val="0"/>
              <c:showPercent val="0"/>
              <c:showBubbleSize val="0"/>
            </c:dLbl>
            <c:dLbl>
              <c:idx val="14"/>
              <c:layout>
                <c:manualLayout>
                  <c:x val="-2.3160298412033195E-2"/>
                  <c:y val="1.8790186437962861E-2"/>
                </c:manualLayout>
              </c:layout>
              <c:spPr/>
              <c:txPr>
                <a:bodyPr/>
                <a:lstStyle/>
                <a:p>
                  <a:pPr>
                    <a:defRPr/>
                  </a:pPr>
                  <a:endParaRPr lang="ja-JP"/>
                </a:p>
              </c:txPr>
              <c:dLblPos val="r"/>
              <c:showLegendKey val="0"/>
              <c:showVal val="1"/>
              <c:showCatName val="0"/>
              <c:showSerName val="0"/>
              <c:showPercent val="0"/>
              <c:showBubbleSize val="0"/>
            </c:dLbl>
            <c:dLbl>
              <c:idx val="15"/>
              <c:layout>
                <c:manualLayout>
                  <c:x val="-9.5365719488762508E-3"/>
                  <c:y val="1.0440735507889168E-2"/>
                </c:manualLayout>
              </c:layout>
              <c:spPr/>
              <c:txPr>
                <a:bodyPr/>
                <a:lstStyle/>
                <a:p>
                  <a:pPr>
                    <a:defRPr/>
                  </a:pPr>
                  <a:endParaRPr lang="ja-JP"/>
                </a:p>
              </c:txPr>
              <c:dLblPos val="r"/>
              <c:showLegendKey val="0"/>
              <c:showVal val="1"/>
              <c:showCatName val="0"/>
              <c:showSerName val="0"/>
              <c:showPercent val="0"/>
              <c:showBubbleSize val="0"/>
            </c:dLbl>
            <c:dLbl>
              <c:idx val="16"/>
              <c:layout>
                <c:manualLayout>
                  <c:x val="-4.0871022638041071E-2"/>
                  <c:y val="-6.2644413047335005E-3"/>
                </c:manualLayout>
              </c:layout>
              <c:spPr/>
              <c:txPr>
                <a:bodyPr/>
                <a:lstStyle/>
                <a:p>
                  <a:pPr>
                    <a:defRPr/>
                  </a:pPr>
                  <a:endParaRPr lang="ja-JP"/>
                </a:p>
              </c:txPr>
              <c:dLblPos val="r"/>
              <c:showLegendKey val="0"/>
              <c:showVal val="1"/>
              <c:showCatName val="0"/>
              <c:showSerName val="0"/>
              <c:showPercent val="0"/>
              <c:showBubbleSize val="0"/>
            </c:dLbl>
            <c:dLbl>
              <c:idx val="17"/>
              <c:layout>
                <c:manualLayout>
                  <c:x val="-3.6799490972719319E-2"/>
                  <c:y val="-6.3822194639463169E-3"/>
                </c:manualLayout>
              </c:layout>
              <c:spPr/>
              <c:txPr>
                <a:bodyPr/>
                <a:lstStyle/>
                <a:p>
                  <a:pPr>
                    <a:defRPr/>
                  </a:pPr>
                  <a:endParaRPr lang="ja-JP"/>
                </a:p>
              </c:txPr>
              <c:dLblPos val="r"/>
              <c:showLegendKey val="0"/>
              <c:showVal val="1"/>
              <c:showCatName val="0"/>
              <c:showSerName val="0"/>
              <c:showPercent val="0"/>
              <c:showBubbleSize val="0"/>
            </c:dLbl>
            <c:dLbl>
              <c:idx val="18"/>
              <c:layout>
                <c:manualLayout>
                  <c:x val="-4.3595773660329309E-2"/>
                  <c:y val="-1.0432968179447054E-2"/>
                </c:manualLayout>
              </c:layout>
              <c:spPr/>
              <c:txPr>
                <a:bodyPr/>
                <a:lstStyle/>
                <a:p>
                  <a:pPr>
                    <a:defRPr/>
                  </a:pPr>
                  <a:endParaRPr lang="ja-JP"/>
                </a:p>
              </c:txPr>
              <c:dLblPos val="r"/>
              <c:showLegendKey val="0"/>
              <c:showVal val="1"/>
              <c:showCatName val="0"/>
              <c:showSerName val="0"/>
              <c:showPercent val="0"/>
              <c:showBubbleSize val="0"/>
            </c:dLbl>
            <c:dLbl>
              <c:idx val="19"/>
              <c:layout>
                <c:manualLayout>
                  <c:x val="-3.8146287795505003E-2"/>
                  <c:y val="-1.4617029711044834E-2"/>
                </c:manualLayout>
              </c:layout>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(データ!$B$3:$DB$3,データ!$DD$3:$DL$3)</c:f>
              <c:numCache>
                <c:formatCode>General</c:formatCode>
                <c:ptCount val="114"/>
                <c:pt idx="8" formatCode="#,##0_);[Red]\(#,##0\)">
                  <c:v>6963</c:v>
                </c:pt>
                <c:pt idx="9" formatCode="#,##0_);[Red]\(#,##0\)">
                  <c:v>6963</c:v>
                </c:pt>
                <c:pt idx="10" formatCode="#,##0_);[Red]\(#,##0\)">
                  <c:v>6963</c:v>
                </c:pt>
                <c:pt idx="11" formatCode="#,##0_);[Red]\(#,##0\)">
                  <c:v>6912</c:v>
                </c:pt>
                <c:pt idx="12" formatCode="#,##0_);[Red]\(#,##0\)">
                  <c:v>6890</c:v>
                </c:pt>
                <c:pt idx="13" formatCode="#,##0_);[Red]\(#,##0\)">
                  <c:v>6817</c:v>
                </c:pt>
                <c:pt idx="14" formatCode="#,##0_);[Red]\(#,##0\)">
                  <c:v>6774</c:v>
                </c:pt>
                <c:pt idx="15" formatCode="#,##0_);[Red]\(#,##0\)">
                  <c:v>6829</c:v>
                </c:pt>
                <c:pt idx="16" formatCode="#,##0_);[Red]\(#,##0\)">
                  <c:v>6878</c:v>
                </c:pt>
                <c:pt idx="17" formatCode="#,##0_);[Red]\(#,##0\)">
                  <c:v>6923</c:v>
                </c:pt>
                <c:pt idx="18" formatCode="#,##0_);[Red]\(#,##0\)">
                  <c:v>7011</c:v>
                </c:pt>
                <c:pt idx="19" formatCode="#,##0_);[Red]\(#,##0\)">
                  <c:v>7048</c:v>
                </c:pt>
              </c:numCache>
            </c:numRef>
          </c:val>
          <c:smooth val="0"/>
        </c:ser>
        <c:ser>
          <c:idx val="2"/>
          <c:order val="2"/>
          <c:tx>
            <c:strRef>
              <c:f>データ!$A$4</c:f>
              <c:strCache>
                <c:ptCount val="1"/>
                <c:pt idx="0">
                  <c:v>平成12年10月改定後</c:v>
                </c:pt>
              </c:strCache>
            </c:strRef>
          </c:tx>
          <c:marker>
            <c:symbol val="square"/>
            <c:size val="5"/>
          </c:marker>
          <c:dLbls>
            <c:dLbl>
              <c:idx val="19"/>
              <c:layout>
                <c:manualLayout>
                  <c:x val="-2.3160246161556607E-2"/>
                  <c:y val="1.4617029711044834E-2"/>
                </c:manualLayout>
              </c:layout>
              <c:spPr/>
              <c:txPr>
                <a:bodyPr/>
                <a:lstStyle/>
                <a:p>
                  <a:pPr>
                    <a:defRPr/>
                  </a:pPr>
                  <a:endParaRPr lang="ja-JP"/>
                </a:p>
              </c:txPr>
              <c:dLblPos val="r"/>
              <c:showLegendKey val="0"/>
              <c:showVal val="1"/>
              <c:showCatName val="0"/>
              <c:showSerName val="0"/>
              <c:showPercent val="0"/>
              <c:showBubbleSize val="0"/>
            </c:dLbl>
            <c:dLbl>
              <c:idx val="20"/>
              <c:layout>
                <c:manualLayout>
                  <c:x val="-1.2262316903638529E-2"/>
                  <c:y val="1.6705235789188325E-2"/>
                </c:manualLayout>
              </c:layout>
              <c:spPr/>
              <c:txPr>
                <a:bodyPr/>
                <a:lstStyle/>
                <a:p>
                  <a:pPr>
                    <a:defRPr/>
                  </a:pPr>
                  <a:endParaRPr lang="ja-JP"/>
                </a:p>
              </c:txPr>
              <c:dLblPos val="r"/>
              <c:showLegendKey val="0"/>
              <c:showVal val="1"/>
              <c:showCatName val="0"/>
              <c:showSerName val="0"/>
              <c:showPercent val="0"/>
              <c:showBubbleSize val="0"/>
            </c:dLbl>
            <c:dLbl>
              <c:idx val="21"/>
              <c:layout>
                <c:manualLayout>
                  <c:x val="-2.0435642514382672E-2"/>
                  <c:y val="-1.0793840425119201E-2"/>
                </c:manualLayout>
              </c:layout>
              <c:spPr/>
              <c:txPr>
                <a:bodyPr/>
                <a:lstStyle/>
                <a:p>
                  <a:pPr>
                    <a:defRPr/>
                  </a:pPr>
                  <a:endParaRPr lang="ja-JP"/>
                </a:p>
              </c:txPr>
              <c:dLblPos val="r"/>
              <c:showLegendKey val="0"/>
              <c:showVal val="1"/>
              <c:showCatName val="0"/>
              <c:showSerName val="0"/>
              <c:showPercent val="0"/>
              <c:showBubbleSize val="0"/>
            </c:dLbl>
            <c:dLbl>
              <c:idx val="22"/>
              <c:layout>
                <c:manualLayout>
                  <c:x val="-2.3162380776022628E-2"/>
                  <c:y val="1.4615520477780653E-2"/>
                </c:manualLayout>
              </c:layout>
              <c:spPr/>
              <c:txPr>
                <a:bodyPr/>
                <a:lstStyle/>
                <a:p>
                  <a:pPr>
                    <a:defRPr/>
                  </a:pPr>
                  <a:endParaRPr lang="ja-JP"/>
                </a:p>
              </c:txPr>
              <c:dLblPos val="r"/>
              <c:showLegendKey val="0"/>
              <c:showVal val="1"/>
              <c:showCatName val="0"/>
              <c:showSerName val="0"/>
              <c:showPercent val="0"/>
              <c:showBubbleSize val="0"/>
            </c:dLbl>
            <c:dLbl>
              <c:idx val="23"/>
              <c:layout>
                <c:manualLayout>
                  <c:x val="-1.9119806993822742E-2"/>
                  <c:y val="-2.0881424304720529E-2"/>
                </c:manualLayout>
              </c:layout>
              <c:spPr/>
              <c:txPr>
                <a:bodyPr/>
                <a:lstStyle/>
                <a:p>
                  <a:pPr>
                    <a:defRPr/>
                  </a:pPr>
                  <a:endParaRPr lang="ja-JP"/>
                </a:p>
              </c:txPr>
              <c:dLblPos val="r"/>
              <c:showLegendKey val="0"/>
              <c:showVal val="1"/>
              <c:showCatName val="0"/>
              <c:showSerName val="0"/>
              <c:showPercent val="0"/>
              <c:showBubbleSize val="0"/>
            </c:dLbl>
            <c:dLbl>
              <c:idx val="24"/>
              <c:layout>
                <c:manualLayout>
                  <c:x val="-4.0871022638041075E-3"/>
                  <c:y val="-8.3525884063113346E-3"/>
                </c:manualLayout>
              </c:layout>
              <c:spPr/>
              <c:txPr>
                <a:bodyPr/>
                <a:lstStyle/>
                <a:p>
                  <a:pPr>
                    <a:defRPr/>
                  </a:pPr>
                  <a:endParaRPr lang="ja-JP"/>
                </a:p>
              </c:txPr>
              <c:dLblPos val="r"/>
              <c:showLegendKey val="0"/>
              <c:showVal val="1"/>
              <c:showCatName val="0"/>
              <c:showSerName val="0"/>
              <c:showPercent val="0"/>
              <c:showBubbleSize val="0"/>
            </c:dLbl>
            <c:dLbl>
              <c:idx val="25"/>
              <c:layout>
                <c:manualLayout>
                  <c:x val="-2.0466608340624089E-2"/>
                  <c:y val="1.6705015321360692E-2"/>
                </c:manualLayout>
              </c:layout>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(データ!$B$4:$DB$4,データ!$DD$4:$DL$4)</c:f>
              <c:numCache>
                <c:formatCode>General</c:formatCode>
                <c:ptCount val="114"/>
                <c:pt idx="19" formatCode="#,##0_);[Red]\(#,##0\)">
                  <c:v>6721</c:v>
                </c:pt>
                <c:pt idx="20" formatCode="#,##0_);[Red]\(#,##0\)">
                  <c:v>6764</c:v>
                </c:pt>
                <c:pt idx="21" formatCode="#,##0_);[Red]\(#,##0\)">
                  <c:v>6818</c:v>
                </c:pt>
                <c:pt idx="22" formatCode="#,##0_);[Red]\(#,##0\)">
                  <c:v>6800</c:v>
                </c:pt>
                <c:pt idx="23" formatCode="#,##0_);[Red]\(#,##0\)">
                  <c:v>6831</c:v>
                </c:pt>
                <c:pt idx="24" formatCode="#,##0_);[Red]\(#,##0\)">
                  <c:v>6821</c:v>
                </c:pt>
                <c:pt idx="25" formatCode="#,##0_);[Red]\(#,##0\)">
                  <c:v>6764</c:v>
                </c:pt>
              </c:numCache>
            </c:numRef>
          </c:val>
          <c:smooth val="0"/>
        </c:ser>
        <c:ser>
          <c:idx val="3"/>
          <c:order val="3"/>
          <c:tx>
            <c:strRef>
              <c:f>データ!$A$5</c:f>
              <c:strCache>
                <c:ptCount val="1"/>
                <c:pt idx="0">
                  <c:v>平成14年4月改定後</c:v>
                </c:pt>
              </c:strCache>
            </c:strRef>
          </c:tx>
          <c:marker>
            <c:symbol val="diamond"/>
            <c:size val="5"/>
          </c:marker>
          <c:dLbls>
            <c:dLbl>
              <c:idx val="25"/>
              <c:layout>
                <c:manualLayout>
                  <c:x val="-3.5421552952968928E-2"/>
                  <c:y val="-1.4617029711044834E-2"/>
                </c:manualLayout>
              </c:layout>
              <c:spPr/>
              <c:txPr>
                <a:bodyPr/>
                <a:lstStyle/>
                <a:p>
                  <a:pPr>
                    <a:defRPr/>
                  </a:pPr>
                  <a:endParaRPr lang="ja-JP"/>
                </a:p>
              </c:txPr>
              <c:dLblPos val="r"/>
              <c:showLegendKey val="0"/>
              <c:showVal val="1"/>
              <c:showCatName val="0"/>
              <c:showSerName val="0"/>
              <c:showPercent val="0"/>
              <c:showBubbleSize val="0"/>
            </c:dLbl>
            <c:dLbl>
              <c:idx val="26"/>
              <c:layout>
                <c:manualLayout>
                  <c:x val="-1.7716481758798554E-2"/>
                  <c:y val="-1.4616999166183963E-2"/>
                </c:manualLayout>
              </c:layout>
              <c:spPr/>
              <c:txPr>
                <a:bodyPr/>
                <a:lstStyle/>
                <a:p>
                  <a:pPr>
                    <a:defRPr/>
                  </a:pPr>
                  <a:endParaRPr lang="ja-JP"/>
                </a:p>
              </c:txPr>
              <c:dLblPos val="r"/>
              <c:showLegendKey val="0"/>
              <c:showVal val="1"/>
              <c:showCatName val="0"/>
              <c:showSerName val="0"/>
              <c:showPercent val="0"/>
              <c:showBubbleSize val="0"/>
            </c:dLbl>
            <c:dLbl>
              <c:idx val="27"/>
              <c:layout>
                <c:manualLayout>
                  <c:x val="-3.8146305331465472E-2"/>
                  <c:y val="1.670671447759171E-2"/>
                </c:manualLayout>
              </c:layout>
              <c:spPr/>
              <c:txPr>
                <a:bodyPr/>
                <a:lstStyle/>
                <a:p>
                  <a:pPr>
                    <a:defRPr/>
                  </a:pPr>
                  <a:endParaRPr lang="ja-JP"/>
                </a:p>
              </c:txPr>
              <c:dLblPos val="r"/>
              <c:showLegendKey val="0"/>
              <c:showVal val="1"/>
              <c:showCatName val="0"/>
              <c:showSerName val="0"/>
              <c:showPercent val="0"/>
              <c:showBubbleSize val="0"/>
            </c:dLbl>
            <c:dLbl>
              <c:idx val="28"/>
              <c:layout>
                <c:manualLayout>
                  <c:x val="-2.0442276003843077E-2"/>
                  <c:y val="1.670671447759171E-2"/>
                </c:manualLayout>
              </c:layout>
              <c:spPr/>
              <c:txPr>
                <a:bodyPr/>
                <a:lstStyle/>
                <a:p>
                  <a:pPr>
                    <a:defRPr/>
                  </a:pPr>
                  <a:endParaRPr lang="ja-JP"/>
                </a:p>
              </c:txPr>
              <c:dLblPos val="r"/>
              <c:showLegendKey val="0"/>
              <c:showVal val="1"/>
              <c:showCatName val="0"/>
              <c:showSerName val="0"/>
              <c:showPercent val="0"/>
              <c:showBubbleSize val="0"/>
            </c:dLbl>
            <c:dLbl>
              <c:idx val="29"/>
              <c:layout>
                <c:manualLayout>
                  <c:x val="-1.085544961946287E-2"/>
                  <c:y val="1.4596790424671095E-2"/>
                </c:manualLayout>
              </c:layout>
              <c:spPr/>
              <c:txPr>
                <a:bodyPr/>
                <a:lstStyle/>
                <a:p>
                  <a:pPr>
                    <a:defRPr/>
                  </a:pPr>
                  <a:endParaRPr lang="ja-JP"/>
                </a:p>
              </c:txPr>
              <c:dLblPos val="r"/>
              <c:showLegendKey val="0"/>
              <c:showVal val="1"/>
              <c:showCatName val="0"/>
              <c:showSerName val="0"/>
              <c:showPercent val="0"/>
              <c:showBubbleSize val="0"/>
            </c:dLbl>
            <c:dLbl>
              <c:idx val="30"/>
              <c:layout>
                <c:manualLayout>
                  <c:x val="-2.4524483057836808E-2"/>
                  <c:y val="-2.087990174937053E-2"/>
                </c:manualLayout>
              </c:layout>
              <c:spPr/>
              <c:txPr>
                <a:bodyPr/>
                <a:lstStyle/>
                <a:p>
                  <a:pPr>
                    <a:defRPr/>
                  </a:pPr>
                  <a:endParaRPr lang="ja-JP"/>
                </a:p>
              </c:txPr>
              <c:dLblPos val="r"/>
              <c:showLegendKey val="0"/>
              <c:showVal val="1"/>
              <c:showCatName val="0"/>
              <c:showSerName val="0"/>
              <c:showPercent val="0"/>
              <c:showBubbleSize val="0"/>
            </c:dLbl>
            <c:dLbl>
              <c:idx val="31"/>
              <c:layout>
                <c:manualLayout>
                  <c:x val="-1.2235430653051684E-2"/>
                  <c:y val="-1.876849900804653E-2"/>
                </c:manualLayout>
              </c:layout>
              <c:spPr/>
              <c:txPr>
                <a:bodyPr/>
                <a:lstStyle/>
                <a:p>
                  <a:pPr>
                    <a:defRPr/>
                  </a:pPr>
                  <a:endParaRPr lang="ja-JP"/>
                </a:p>
              </c:txPr>
              <c:dLblPos val="r"/>
              <c:showLegendKey val="0"/>
              <c:showVal val="1"/>
              <c:showCatName val="0"/>
              <c:showSerName val="0"/>
              <c:showPercent val="0"/>
              <c:showBubbleSize val="0"/>
            </c:dLbl>
            <c:dLbl>
              <c:idx val="32"/>
              <c:layout>
                <c:manualLayout>
                  <c:x val="-4.0823453874816312E-3"/>
                  <c:y val="-4.1794306228153406E-3"/>
                </c:manualLayout>
              </c:layout>
              <c:spPr/>
              <c:txPr>
                <a:bodyPr/>
                <a:lstStyle/>
                <a:p>
                  <a:pPr>
                    <a:defRPr/>
                  </a:pPr>
                  <a:endParaRPr lang="ja-JP"/>
                </a:p>
              </c:txPr>
              <c:dLblPos val="r"/>
              <c:showLegendKey val="0"/>
              <c:showVal val="1"/>
              <c:showCatName val="0"/>
              <c:showSerName val="0"/>
              <c:showPercent val="0"/>
              <c:showBubbleSize val="0"/>
            </c:dLbl>
            <c:dLbl>
              <c:idx val="33"/>
              <c:layout>
                <c:manualLayout>
                  <c:x val="-2.9972035704125943E-2"/>
                  <c:y val="1.670671447759171E-2"/>
                </c:manualLayout>
              </c:layout>
              <c:spPr/>
              <c:txPr>
                <a:bodyPr/>
                <a:lstStyle/>
                <a:p>
                  <a:pPr>
                    <a:defRPr/>
                  </a:pPr>
                  <a:endParaRPr lang="ja-JP"/>
                </a:p>
              </c:txPr>
              <c:dLblPos val="r"/>
              <c:showLegendKey val="0"/>
              <c:showVal val="1"/>
              <c:showCatName val="0"/>
              <c:showSerName val="0"/>
              <c:showPercent val="0"/>
              <c:showBubbleSize val="0"/>
            </c:dLbl>
            <c:dLbl>
              <c:idx val="34"/>
              <c:layout>
                <c:manualLayout>
                  <c:x val="-1.3643526647968196E-2"/>
                  <c:y val="1.4710736008298364E-2"/>
                </c:manualLayout>
              </c:layout>
              <c:spPr/>
              <c:txPr>
                <a:bodyPr/>
                <a:lstStyle/>
                <a:p>
                  <a:pPr>
                    <a:defRPr/>
                  </a:pPr>
                  <a:endParaRPr lang="ja-JP"/>
                </a:p>
              </c:txPr>
              <c:dLblPos val="r"/>
              <c:showLegendKey val="0"/>
              <c:showVal val="1"/>
              <c:showCatName val="0"/>
              <c:showSerName val="0"/>
              <c:showPercent val="0"/>
              <c:showBubbleSize val="0"/>
            </c:dLbl>
            <c:dLbl>
              <c:idx val="35"/>
              <c:layout>
                <c:manualLayout>
                  <c:x val="-1.3677987221294308E-2"/>
                  <c:y val="-1.8783910631860672E-2"/>
                </c:manualLayout>
              </c:layout>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(データ!$B$5:$DB$5,データ!$DD$5:$DL$5)</c:f>
              <c:numCache>
                <c:formatCode>General</c:formatCode>
                <c:ptCount val="114"/>
                <c:pt idx="25" formatCode="#,##0_);[Red]\(#,##0\)">
                  <c:v>6418</c:v>
                </c:pt>
                <c:pt idx="26" formatCode="#,##0_);[Red]\(#,##0\)">
                  <c:v>6418</c:v>
                </c:pt>
                <c:pt idx="27" formatCode="#,##0_);[Red]\(#,##0\)">
                  <c:v>6418</c:v>
                </c:pt>
                <c:pt idx="28" formatCode="#,##0_);[Red]\(#,##0\)">
                  <c:v>6418</c:v>
                </c:pt>
                <c:pt idx="29" formatCode="#,##0_);[Red]\(#,##0\)">
                  <c:v>6466</c:v>
                </c:pt>
                <c:pt idx="30" formatCode="#,##0_);[Red]\(#,##0\)">
                  <c:v>6482</c:v>
                </c:pt>
                <c:pt idx="31" formatCode="#,##0_);[Red]\(#,##0\)">
                  <c:v>6470</c:v>
                </c:pt>
                <c:pt idx="32" formatCode="#,##0_);[Red]\(#,##0\)">
                  <c:v>6464</c:v>
                </c:pt>
                <c:pt idx="33" formatCode="#,##0_);[Red]\(#,##0\)">
                  <c:v>6418</c:v>
                </c:pt>
                <c:pt idx="34" formatCode="#,##0_);[Red]\(#,##0\)">
                  <c:v>6418</c:v>
                </c:pt>
                <c:pt idx="35" formatCode="#,##0_);[Red]\(#,##0\)">
                  <c:v>6479</c:v>
                </c:pt>
              </c:numCache>
            </c:numRef>
          </c:val>
          <c:smooth val="0"/>
        </c:ser>
        <c:ser>
          <c:idx val="4"/>
          <c:order val="4"/>
          <c:tx>
            <c:strRef>
              <c:f>データ!$A$6</c:f>
              <c:strCache>
                <c:ptCount val="1"/>
                <c:pt idx="0">
                  <c:v>平成16年10月改定後</c:v>
                </c:pt>
              </c:strCache>
            </c:strRef>
          </c:tx>
          <c:marker>
            <c:symbol val="circle"/>
            <c:size val="5"/>
          </c:marker>
          <c:dLbls>
            <c:dLbl>
              <c:idx val="35"/>
              <c:layout>
                <c:manualLayout>
                  <c:x val="-3.4059185531700897E-2"/>
                  <c:y val="1.4617029711044834E-2"/>
                </c:manualLayout>
              </c:layout>
              <c:spPr/>
              <c:txPr>
                <a:bodyPr/>
                <a:lstStyle/>
                <a:p>
                  <a:pPr>
                    <a:defRPr/>
                  </a:pPr>
                  <a:endParaRPr lang="ja-JP"/>
                </a:p>
              </c:txPr>
              <c:dLblPos val="r"/>
              <c:showLegendKey val="0"/>
              <c:showVal val="1"/>
              <c:showCatName val="0"/>
              <c:showSerName val="0"/>
              <c:showPercent val="0"/>
              <c:showBubbleSize val="0"/>
            </c:dLbl>
            <c:dLbl>
              <c:idx val="36"/>
              <c:layout>
                <c:manualLayout>
                  <c:x val="-1.2261306791412322E-2"/>
                  <c:y val="1.2528882609467001E-2"/>
                </c:manualLayout>
              </c:layout>
              <c:spPr/>
              <c:txPr>
                <a:bodyPr/>
                <a:lstStyle/>
                <a:p>
                  <a:pPr>
                    <a:defRPr/>
                  </a:pPr>
                  <a:endParaRPr lang="ja-JP"/>
                </a:p>
              </c:txPr>
              <c:dLblPos val="r"/>
              <c:showLegendKey val="0"/>
              <c:showVal val="1"/>
              <c:showCatName val="0"/>
              <c:showSerName val="0"/>
              <c:showPercent val="0"/>
              <c:showBubbleSize val="0"/>
            </c:dLbl>
            <c:dLbl>
              <c:idx val="37"/>
              <c:layout>
                <c:manualLayout>
                  <c:x val="-2.4522613582824645E-2"/>
                  <c:y val="-1.4617029711044834E-2"/>
                </c:manualLayout>
              </c:layout>
              <c:spPr/>
              <c:txPr>
                <a:bodyPr/>
                <a:lstStyle/>
                <a:p>
                  <a:pPr>
                    <a:defRPr/>
                  </a:pPr>
                  <a:endParaRPr lang="ja-JP"/>
                </a:p>
              </c:txPr>
              <c:dLblPos val="r"/>
              <c:showLegendKey val="0"/>
              <c:showVal val="1"/>
              <c:showCatName val="0"/>
              <c:showSerName val="0"/>
              <c:showPercent val="0"/>
              <c:showBubbleSize val="0"/>
            </c:dLbl>
            <c:dLbl>
              <c:idx val="38"/>
              <c:layout>
                <c:manualLayout>
                  <c:x val="-6.8274344494816935E-3"/>
                  <c:y val="2.4586788720375469E-2"/>
                </c:manualLayout>
              </c:layout>
              <c:spPr/>
              <c:txPr>
                <a:bodyPr/>
                <a:lstStyle/>
                <a:p>
                  <a:pPr>
                    <a:defRPr/>
                  </a:pPr>
                  <a:endParaRPr lang="ja-JP"/>
                </a:p>
              </c:txPr>
              <c:dLblPos val="r"/>
              <c:showLegendKey val="0"/>
              <c:showVal val="1"/>
              <c:showCatName val="0"/>
              <c:showSerName val="0"/>
              <c:showPercent val="0"/>
              <c:showBubbleSize val="0"/>
            </c:dLbl>
            <c:dLbl>
              <c:idx val="39"/>
              <c:layout>
                <c:manualLayout>
                  <c:x val="-3.9508655216773041E-2"/>
                  <c:y val="-1.2528882609467001E-2"/>
                </c:manualLayout>
              </c:layout>
              <c:spPr/>
              <c:txPr>
                <a:bodyPr/>
                <a:lstStyle/>
                <a:p>
                  <a:pPr>
                    <a:defRPr/>
                  </a:pPr>
                  <a:endParaRPr lang="ja-JP"/>
                </a:p>
              </c:txPr>
              <c:dLblPos val="r"/>
              <c:showLegendKey val="0"/>
              <c:showVal val="1"/>
              <c:showCatName val="0"/>
              <c:showSerName val="0"/>
              <c:showPercent val="0"/>
              <c:showBubbleSize val="0"/>
            </c:dLbl>
            <c:dLbl>
              <c:idx val="40"/>
              <c:layout>
                <c:manualLayout>
                  <c:x val="-4.2233390059309109E-2"/>
                  <c:y val="-6.2644413047334242E-3"/>
                </c:manualLayout>
              </c:layout>
              <c:spPr/>
              <c:txPr>
                <a:bodyPr/>
                <a:lstStyle/>
                <a:p>
                  <a:pPr>
                    <a:defRPr/>
                  </a:pPr>
                  <a:endParaRPr lang="ja-JP"/>
                </a:p>
              </c:txPr>
              <c:dLblPos val="r"/>
              <c:showLegendKey val="0"/>
              <c:showVal val="1"/>
              <c:showCatName val="0"/>
              <c:showSerName val="0"/>
              <c:showPercent val="0"/>
              <c:showBubbleSize val="0"/>
            </c:dLbl>
            <c:dLbl>
              <c:idx val="41"/>
              <c:layout>
                <c:manualLayout>
                  <c:x val="-2.7247348425360716E-2"/>
                  <c:y val="-1.6705341233654289E-2"/>
                </c:manualLayout>
              </c:layout>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(データ!$B$6:$DB$6,データ!$DD$6:$DL$6)</c:f>
              <c:numCache>
                <c:formatCode>General</c:formatCode>
                <c:ptCount val="114"/>
                <c:pt idx="35" formatCode="#,##0_);[Red]\(#,##0\)">
                  <c:v>6142</c:v>
                </c:pt>
                <c:pt idx="36" formatCode="#,##0_);[Red]\(#,##0\)">
                  <c:v>6200</c:v>
                </c:pt>
                <c:pt idx="37" formatCode="#,##0_);[Red]\(#,##0\)">
                  <c:v>6224</c:v>
                </c:pt>
                <c:pt idx="38" formatCode="#,##0_);[Red]\(#,##0\)">
                  <c:v>6203</c:v>
                </c:pt>
                <c:pt idx="39" formatCode="#,##0_);[Red]\(#,##0\)">
                  <c:v>6294</c:v>
                </c:pt>
                <c:pt idx="40" formatCode="#,##0_);[Red]\(#,##0\)">
                  <c:v>6429</c:v>
                </c:pt>
                <c:pt idx="41" formatCode="#,##0_);[Red]\(#,##0\)">
                  <c:v>6532</c:v>
                </c:pt>
              </c:numCache>
            </c:numRef>
          </c:val>
          <c:smooth val="0"/>
        </c:ser>
        <c:ser>
          <c:idx val="5"/>
          <c:order val="5"/>
          <c:tx>
            <c:strRef>
              <c:f>データ!$A$7</c:f>
              <c:strCache>
                <c:ptCount val="1"/>
                <c:pt idx="0">
                  <c:v>平成18年4月改定後</c:v>
                </c:pt>
              </c:strCache>
            </c:strRef>
          </c:tx>
          <c:marker>
            <c:symbol val="triangle"/>
            <c:size val="5"/>
          </c:marker>
          <c:dLbls>
            <c:dLbl>
              <c:idx val="41"/>
              <c:layout>
                <c:manualLayout>
                  <c:x val="-2.7247348425360716E-2"/>
                  <c:y val="1.4617029711044834E-2"/>
                </c:manualLayout>
              </c:layout>
              <c:spPr/>
              <c:txPr>
                <a:bodyPr/>
                <a:lstStyle/>
                <a:p>
                  <a:pPr>
                    <a:defRPr/>
                  </a:pPr>
                  <a:endParaRPr lang="ja-JP"/>
                </a:p>
              </c:txPr>
              <c:dLblPos val="r"/>
              <c:showLegendKey val="0"/>
              <c:showVal val="1"/>
              <c:showCatName val="0"/>
              <c:showSerName val="0"/>
              <c:showPercent val="0"/>
              <c:showBubbleSize val="0"/>
            </c:dLbl>
            <c:dLbl>
              <c:idx val="42"/>
              <c:layout>
                <c:manualLayout>
                  <c:x val="-6.8896842440149524E-3"/>
                  <c:y val="2.6439626081222606E-2"/>
                </c:manualLayout>
              </c:layout>
              <c:spPr/>
              <c:txPr>
                <a:bodyPr/>
                <a:lstStyle/>
                <a:p>
                  <a:pPr>
                    <a:defRPr/>
                  </a:pPr>
                  <a:endParaRPr lang="ja-JP"/>
                </a:p>
              </c:txPr>
              <c:dLblPos val="r"/>
              <c:showLegendKey val="0"/>
              <c:showVal val="1"/>
              <c:showCatName val="0"/>
              <c:showSerName val="0"/>
              <c:showPercent val="0"/>
              <c:showBubbleSize val="0"/>
            </c:dLbl>
            <c:dLbl>
              <c:idx val="43"/>
              <c:layout>
                <c:manualLayout>
                  <c:x val="-4.0871022638041071E-2"/>
                  <c:y val="-6.2644413047335005E-3"/>
                </c:manualLayout>
              </c:layout>
              <c:spPr/>
              <c:txPr>
                <a:bodyPr/>
                <a:lstStyle/>
                <a:p>
                  <a:pPr>
                    <a:defRPr/>
                  </a:pPr>
                  <a:endParaRPr lang="ja-JP"/>
                </a:p>
              </c:txPr>
              <c:dLblPos val="r"/>
              <c:showLegendKey val="0"/>
              <c:showVal val="1"/>
              <c:showCatName val="0"/>
              <c:showSerName val="0"/>
              <c:showPercent val="0"/>
              <c:showBubbleSize val="0"/>
            </c:dLbl>
            <c:dLbl>
              <c:idx val="44"/>
              <c:layout>
                <c:manualLayout>
                  <c:x val="-2.316024616155651E-2"/>
                  <c:y val="-1.6705176812622669E-2"/>
                </c:manualLayout>
              </c:layout>
              <c:spPr/>
              <c:txPr>
                <a:bodyPr/>
                <a:lstStyle/>
                <a:p>
                  <a:pPr>
                    <a:defRPr/>
                  </a:pPr>
                  <a:endParaRPr lang="ja-JP"/>
                </a:p>
              </c:txPr>
              <c:dLblPos val="r"/>
              <c:showLegendKey val="0"/>
              <c:showVal val="1"/>
              <c:showCatName val="0"/>
              <c:showSerName val="0"/>
              <c:showPercent val="0"/>
              <c:showBubbleSize val="0"/>
            </c:dLbl>
            <c:dLbl>
              <c:idx val="45"/>
              <c:layout>
                <c:manualLayout>
                  <c:x val="-3.1334557962190118E-2"/>
                  <c:y val="1.4617029711044834E-2"/>
                </c:manualLayout>
              </c:layout>
              <c:spPr/>
              <c:txPr>
                <a:bodyPr/>
                <a:lstStyle/>
                <a:p>
                  <a:pPr>
                    <a:defRPr/>
                  </a:pPr>
                  <a:endParaRPr lang="ja-JP"/>
                </a:p>
              </c:txPr>
              <c:dLblPos val="r"/>
              <c:showLegendKey val="0"/>
              <c:showVal val="1"/>
              <c:showCatName val="0"/>
              <c:showSerName val="0"/>
              <c:showPercent val="0"/>
              <c:showBubbleSize val="0"/>
            </c:dLbl>
            <c:dLbl>
              <c:idx val="46"/>
              <c:layout>
                <c:manualLayout>
                  <c:x val="-2.1797878740288573E-2"/>
                  <c:y val="2.0881471015778336E-2"/>
                </c:manualLayout>
              </c:layout>
              <c:spPr/>
              <c:txPr>
                <a:bodyPr/>
                <a:lstStyle/>
                <a:p>
                  <a:pPr>
                    <a:defRPr/>
                  </a:pPr>
                  <a:endParaRPr lang="ja-JP"/>
                </a:p>
              </c:txPr>
              <c:dLblPos val="r"/>
              <c:showLegendKey val="0"/>
              <c:showVal val="1"/>
              <c:showCatName val="0"/>
              <c:showSerName val="0"/>
              <c:showPercent val="0"/>
              <c:showBubbleSize val="0"/>
            </c:dLbl>
            <c:dLbl>
              <c:idx val="47"/>
              <c:layout>
                <c:manualLayout>
                  <c:x val="-8.1742045276082149E-3"/>
                  <c:y val="1.2528718188435381E-2"/>
                </c:manualLayout>
              </c:layout>
              <c:spPr/>
              <c:txPr>
                <a:bodyPr/>
                <a:lstStyle/>
                <a:p>
                  <a:pPr>
                    <a:defRPr/>
                  </a:pPr>
                  <a:endParaRPr lang="ja-JP"/>
                </a:p>
              </c:txPr>
              <c:dLblPos val="r"/>
              <c:showLegendKey val="0"/>
              <c:showVal val="1"/>
              <c:showCatName val="0"/>
              <c:showSerName val="0"/>
              <c:showPercent val="0"/>
              <c:showBubbleSize val="0"/>
            </c:dLbl>
            <c:dLbl>
              <c:idx val="48"/>
              <c:layout>
                <c:manualLayout>
                  <c:x val="-4.0871022638041071E-2"/>
                  <c:y val="-1.0440735507889168E-2"/>
                </c:manualLayout>
              </c:layout>
              <c:spPr/>
              <c:txPr>
                <a:bodyPr/>
                <a:lstStyle/>
                <a:p>
                  <a:pPr>
                    <a:defRPr/>
                  </a:pPr>
                  <a:endParaRPr lang="ja-JP"/>
                </a:p>
              </c:txPr>
              <c:dLblPos val="r"/>
              <c:showLegendKey val="0"/>
              <c:showVal val="1"/>
              <c:showCatName val="0"/>
              <c:showSerName val="0"/>
              <c:showPercent val="0"/>
              <c:showBubbleSize val="0"/>
            </c:dLbl>
            <c:dLbl>
              <c:idx val="49"/>
              <c:layout>
                <c:manualLayout>
                  <c:x val="-4.2233390059309109E-2"/>
                  <c:y val="0"/>
                </c:manualLayout>
              </c:layout>
              <c:spPr/>
              <c:txPr>
                <a:bodyPr/>
                <a:lstStyle/>
                <a:p>
                  <a:pPr>
                    <a:defRPr/>
                  </a:pPr>
                  <a:endParaRPr lang="ja-JP"/>
                </a:p>
              </c:txPr>
              <c:dLblPos val="r"/>
              <c:showLegendKey val="0"/>
              <c:showVal val="1"/>
              <c:showCatName val="0"/>
              <c:showSerName val="0"/>
              <c:showPercent val="0"/>
              <c:showBubbleSize val="0"/>
            </c:dLbl>
            <c:dLbl>
              <c:idx val="50"/>
              <c:delete val="1"/>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(データ!$B$7:$DB$7,データ!$DD$7:$DL$7)</c:f>
              <c:numCache>
                <c:formatCode>General</c:formatCode>
                <c:ptCount val="114"/>
                <c:pt idx="41" formatCode="#,##0_);[Red]\(#,##0\)">
                  <c:v>6269</c:v>
                </c:pt>
                <c:pt idx="42" formatCode="#,##0_);[Red]\(#,##0\)">
                  <c:v>6269</c:v>
                </c:pt>
                <c:pt idx="43" formatCode="#,##0_);[Red]\(#,##0\)">
                  <c:v>6330</c:v>
                </c:pt>
                <c:pt idx="44" formatCode="#,##0_);[Red]\(#,##0\)">
                  <c:v>6415</c:v>
                </c:pt>
                <c:pt idx="45" formatCode="#,##0_);[Red]\(#,##0\)">
                  <c:v>6373</c:v>
                </c:pt>
                <c:pt idx="46" formatCode="#,##0_);[Red]\(#,##0\)">
                  <c:v>6344</c:v>
                </c:pt>
                <c:pt idx="47" formatCode="#,##0_);[Red]\(#,##0\)">
                  <c:v>6417</c:v>
                </c:pt>
                <c:pt idx="48" formatCode="#,##0_);[Red]\(#,##0\)">
                  <c:v>6504</c:v>
                </c:pt>
                <c:pt idx="49" formatCode="#,##0_);[Red]\(#,##0\)">
                  <c:v>6660</c:v>
                </c:pt>
                <c:pt idx="50" formatCode="#,##0_);[Red]\(#,##0\)">
                  <c:v>6797</c:v>
                </c:pt>
              </c:numCache>
            </c:numRef>
          </c:val>
          <c:smooth val="0"/>
        </c:ser>
        <c:ser>
          <c:idx val="6"/>
          <c:order val="6"/>
          <c:tx>
            <c:strRef>
              <c:f>データ!$A$8</c:f>
              <c:strCache>
                <c:ptCount val="1"/>
                <c:pt idx="0">
                  <c:v>平成20年9月改定後</c:v>
                </c:pt>
              </c:strCache>
            </c:strRef>
          </c:tx>
          <c:spPr>
            <a:ln>
              <a:solidFill>
                <a:schemeClr val="tx2"/>
              </a:solidFill>
            </a:ln>
          </c:spPr>
          <c:marker>
            <c:symbol val="square"/>
            <c:size val="5"/>
            <c:spPr>
              <a:solidFill>
                <a:schemeClr val="tx2"/>
              </a:solidFill>
              <a:ln>
                <a:solidFill>
                  <a:schemeClr val="tx2"/>
                </a:solidFill>
              </a:ln>
            </c:spPr>
          </c:marker>
          <c:dPt>
            <c:idx val="50"/>
            <c:bubble3D val="0"/>
          </c:dPt>
          <c:dPt>
            <c:idx val="51"/>
            <c:bubble3D val="0"/>
          </c:dPt>
          <c:dLbls>
            <c:dLbl>
              <c:idx val="50"/>
              <c:layout>
                <c:manualLayout>
                  <c:x val="-7.8377475542829866E-3"/>
                  <c:y val="1.5905977270082618E-2"/>
                </c:manualLayout>
              </c:layout>
              <c:spPr>
                <a:ln>
                  <a:noFill/>
                </a:ln>
              </c:spPr>
              <c:txPr>
                <a:bodyPr/>
                <a:lstStyle/>
                <a:p>
                  <a:pPr>
                    <a:defRPr/>
                  </a:pPr>
                  <a:endParaRPr lang="ja-JP"/>
                </a:p>
              </c:txPr>
              <c:dLblPos val="r"/>
              <c:showLegendKey val="0"/>
              <c:showVal val="1"/>
              <c:showCatName val="0"/>
              <c:showSerName val="0"/>
              <c:showPercent val="0"/>
              <c:showBubbleSize val="0"/>
            </c:dLbl>
            <c:dLbl>
              <c:idx val="51"/>
              <c:layout>
                <c:manualLayout>
                  <c:x val="-4.9272428232041129E-2"/>
                  <c:y val="-1.1968346771024879E-2"/>
                </c:manualLayout>
              </c:layout>
              <c:spPr>
                <a:ln cmpd="sng">
                  <a:noFill/>
                </a:ln>
                <a:effectLst>
                  <a:outerShdw blurRad="50800" dist="50800" dir="5400000" algn="ctr" rotWithShape="0">
                    <a:schemeClr val="bg1"/>
                  </a:outerShdw>
                </a:effectLst>
              </c:spPr>
              <c:txPr>
                <a:bodyPr/>
                <a:lstStyle/>
                <a:p>
                  <a:pPr>
                    <a:defRPr/>
                  </a:pPr>
                  <a:endParaRPr lang="ja-JP"/>
                </a:p>
              </c:txPr>
              <c:dLblPos val="r"/>
              <c:showLegendKey val="0"/>
              <c:showVal val="1"/>
              <c:showCatName val="0"/>
              <c:showSerName val="0"/>
              <c:showPercent val="0"/>
              <c:showBubbleSize val="0"/>
            </c:dLbl>
            <c:dLbl>
              <c:idx val="52"/>
              <c:layout>
                <c:manualLayout>
                  <c:x val="-3.2886000248959798E-3"/>
                  <c:y val="0"/>
                </c:manualLayout>
              </c:layout>
              <c:spPr>
                <a:ln>
                  <a:noFill/>
                </a:ln>
              </c:spPr>
              <c:txPr>
                <a:bodyPr/>
                <a:lstStyle/>
                <a:p>
                  <a:pPr>
                    <a:defRPr/>
                  </a:pPr>
                  <a:endParaRPr lang="ja-JP"/>
                </a:p>
              </c:txPr>
              <c:dLblPos val="r"/>
              <c:showLegendKey val="0"/>
              <c:showVal val="1"/>
              <c:showCatName val="0"/>
              <c:showSerName val="0"/>
              <c:showPercent val="0"/>
              <c:showBubbleSize val="0"/>
            </c:dLbl>
            <c:dLbl>
              <c:idx val="53"/>
              <c:layout>
                <c:manualLayout>
                  <c:x val="2.8392011038983396E-5"/>
                  <c:y val="-2.0129819101953575E-3"/>
                </c:manualLayout>
              </c:layout>
              <c:tx>
                <c:rich>
                  <a:bodyPr/>
                  <a:lstStyle/>
                  <a:p>
                    <a:pPr>
                      <a:defRPr/>
                    </a:pPr>
                    <a:r>
                      <a:rPr lang="en-US"/>
                      <a:t>7,061</a:t>
                    </a:r>
                  </a:p>
                </c:rich>
              </c:tx>
              <c:spPr>
                <a:ln>
                  <a:noFill/>
                </a:ln>
              </c:spPr>
              <c:dLblPos val="r"/>
              <c:showLegendKey val="0"/>
              <c:showVal val="0"/>
              <c:showCatName val="0"/>
              <c:showSerName val="0"/>
              <c:showPercent val="0"/>
              <c:showBubbleSize val="0"/>
            </c:dLbl>
            <c:dLbl>
              <c:idx val="54"/>
              <c:layout>
                <c:manualLayout>
                  <c:x val="-4.4399596367305755E-2"/>
                  <c:y val="1.996007984031936E-3"/>
                </c:manualLayout>
              </c:layout>
              <c:tx>
                <c:rich>
                  <a:bodyPr/>
                  <a:lstStyle/>
                  <a:p>
                    <a:pPr>
                      <a:defRPr/>
                    </a:pPr>
                    <a:r>
                      <a:rPr lang="en-US"/>
                      <a:t>6,454</a:t>
                    </a:r>
                  </a:p>
                </c:rich>
              </c:tx>
              <c:spPr>
                <a:ln>
                  <a:noFill/>
                </a:ln>
              </c:spPr>
              <c:dLblPos val="r"/>
              <c:showLegendKey val="0"/>
              <c:showVal val="0"/>
              <c:showCatName val="0"/>
              <c:showSerName val="0"/>
              <c:showPercent val="0"/>
              <c:showBubbleSize val="0"/>
            </c:dLbl>
            <c:dLbl>
              <c:idx val="55"/>
              <c:layout>
                <c:manualLayout>
                  <c:x val="-4.1708711738984189E-2"/>
                  <c:y val="-1.996007984031936E-3"/>
                </c:manualLayout>
              </c:layout>
              <c:spPr>
                <a:ln>
                  <a:noFill/>
                </a:ln>
              </c:spPr>
              <c:txPr>
                <a:bodyPr/>
                <a:lstStyle/>
                <a:p>
                  <a:pPr>
                    <a:defRPr/>
                  </a:pPr>
                  <a:endParaRPr lang="ja-JP"/>
                </a:p>
              </c:txPr>
              <c:dLblPos val="r"/>
              <c:showLegendKey val="0"/>
              <c:showVal val="1"/>
              <c:showCatName val="0"/>
              <c:showSerName val="0"/>
              <c:showPercent val="0"/>
              <c:showBubbleSize val="0"/>
            </c:dLbl>
            <c:dLbl>
              <c:idx val="56"/>
              <c:layout>
                <c:manualLayout>
                  <c:x val="-4.4399596367305755E-2"/>
                  <c:y val="-7.9840319361277438E-3"/>
                </c:manualLayout>
              </c:layout>
              <c:spPr>
                <a:ln>
                  <a:noFill/>
                </a:ln>
              </c:spPr>
              <c:txPr>
                <a:bodyPr/>
                <a:lstStyle/>
                <a:p>
                  <a:pPr>
                    <a:defRPr/>
                  </a:pPr>
                  <a:endParaRPr lang="ja-JP"/>
                </a:p>
              </c:txPr>
              <c:dLblPos val="r"/>
              <c:showLegendKey val="0"/>
              <c:showVal val="1"/>
              <c:showCatName val="0"/>
              <c:showSerName val="0"/>
              <c:showPercent val="0"/>
              <c:showBubbleSize val="0"/>
            </c:dLbl>
            <c:dLbl>
              <c:idx val="57"/>
              <c:layout>
                <c:manualLayout>
                  <c:x val="-4.3054154053144972E-2"/>
                  <c:y val="0"/>
                </c:manualLayout>
              </c:layout>
              <c:spPr>
                <a:ln>
                  <a:noFill/>
                </a:ln>
              </c:spPr>
              <c:txPr>
                <a:bodyPr/>
                <a:lstStyle/>
                <a:p>
                  <a:pPr>
                    <a:defRPr/>
                  </a:pPr>
                  <a:endParaRPr lang="ja-JP"/>
                </a:p>
              </c:txPr>
              <c:dLblPos val="r"/>
              <c:showLegendKey val="0"/>
              <c:showVal val="1"/>
              <c:showCatName val="0"/>
              <c:showSerName val="0"/>
              <c:showPercent val="0"/>
              <c:showBubbleSize val="0"/>
            </c:dLbl>
            <c:dLbl>
              <c:idx val="58"/>
              <c:layout>
                <c:manualLayout>
                  <c:x val="-4.0363269424823413E-2"/>
                  <c:y val="3.9920159680638719E-3"/>
                </c:manualLayout>
              </c:layout>
              <c:spPr>
                <a:ln>
                  <a:noFill/>
                </a:ln>
              </c:spPr>
              <c:txPr>
                <a:bodyPr/>
                <a:lstStyle/>
                <a:p>
                  <a:pPr>
                    <a:defRPr/>
                  </a:pPr>
                  <a:endParaRPr lang="ja-JP"/>
                </a:p>
              </c:txPr>
              <c:dLblPos val="r"/>
              <c:showLegendKey val="0"/>
              <c:showVal val="1"/>
              <c:showCatName val="0"/>
              <c:showSerName val="0"/>
              <c:showPercent val="0"/>
              <c:showBubbleSize val="0"/>
            </c:dLbl>
            <c:dLbl>
              <c:idx val="59"/>
              <c:layout>
                <c:manualLayout>
                  <c:x val="-1.6145307769929364E-2"/>
                  <c:y val="1.1976047904191617E-2"/>
                </c:manualLayout>
              </c:layout>
              <c:spPr>
                <a:ln>
                  <a:noFill/>
                </a:ln>
              </c:spPr>
              <c:txPr>
                <a:bodyPr/>
                <a:lstStyle/>
                <a:p>
                  <a:pPr>
                    <a:defRPr/>
                  </a:pPr>
                  <a:endParaRPr lang="ja-JP"/>
                </a:p>
              </c:txPr>
              <c:dLblPos val="r"/>
              <c:showLegendKey val="0"/>
              <c:showVal val="1"/>
              <c:showCatName val="0"/>
              <c:showSerName val="0"/>
              <c:showPercent val="0"/>
              <c:showBubbleSize val="0"/>
            </c:dLbl>
            <c:dLbl>
              <c:idx val="60"/>
              <c:layout>
                <c:manualLayout>
                  <c:x val="-3.9017827110662533E-2"/>
                  <c:y val="-9.9800399201596807E-3"/>
                </c:manualLayout>
              </c:layout>
              <c:spPr>
                <a:ln>
                  <a:noFill/>
                </a:ln>
              </c:spPr>
              <c:txPr>
                <a:bodyPr/>
                <a:lstStyle/>
                <a:p>
                  <a:pPr>
                    <a:defRPr/>
                  </a:pPr>
                  <a:endParaRPr lang="ja-JP"/>
                </a:p>
              </c:txPr>
              <c:dLblPos val="r"/>
              <c:showLegendKey val="0"/>
              <c:showVal val="1"/>
              <c:showCatName val="0"/>
              <c:showSerName val="0"/>
              <c:showPercent val="0"/>
              <c:showBubbleSize val="0"/>
            </c:dLbl>
            <c:dLbl>
              <c:idx val="61"/>
              <c:layout>
                <c:manualLayout>
                  <c:x val="-1.3458469206500703E-2"/>
                  <c:y val="1.195050618672666E-2"/>
                </c:manualLayout>
              </c:layout>
              <c:spPr>
                <a:ln>
                  <a:noFill/>
                </a:ln>
              </c:spPr>
              <c:txPr>
                <a:bodyPr/>
                <a:lstStyle/>
                <a:p>
                  <a:pPr>
                    <a:defRPr/>
                  </a:pPr>
                  <a:endParaRPr lang="ja-JP"/>
                </a:p>
              </c:txPr>
              <c:dLblPos val="r"/>
              <c:showLegendKey val="0"/>
              <c:showVal val="1"/>
              <c:showCatName val="0"/>
              <c:showSerName val="0"/>
              <c:showPercent val="0"/>
              <c:showBubbleSize val="0"/>
            </c:dLbl>
            <c:dLbl>
              <c:idx val="62"/>
              <c:layout>
                <c:manualLayout>
                  <c:x val="-3.4981500168180288E-2"/>
                  <c:y val="-1.5968063872255488E-2"/>
                </c:manualLayout>
              </c:layout>
              <c:spPr>
                <a:ln>
                  <a:noFill/>
                </a:ln>
              </c:spPr>
              <c:txPr>
                <a:bodyPr/>
                <a:lstStyle/>
                <a:p>
                  <a:pPr>
                    <a:defRPr/>
                  </a:pPr>
                  <a:endParaRPr lang="ja-JP"/>
                </a:p>
              </c:txPr>
              <c:dLblPos val="r"/>
              <c:showLegendKey val="0"/>
              <c:showVal val="1"/>
              <c:showCatName val="0"/>
              <c:showSerName val="0"/>
              <c:showPercent val="0"/>
              <c:showBubbleSize val="0"/>
            </c:dLbl>
            <c:dLbl>
              <c:idx val="63"/>
              <c:layout>
                <c:manualLayout>
                  <c:x val="-3.6326942482341071E-2"/>
                  <c:y val="-1.5968063872255488E-2"/>
                </c:manualLayout>
              </c:layout>
              <c:spPr>
                <a:ln>
                  <a:noFill/>
                </a:ln>
              </c:spPr>
              <c:txPr>
                <a:bodyPr/>
                <a:lstStyle/>
                <a:p>
                  <a:pPr>
                    <a:defRPr/>
                  </a:pPr>
                  <a:endParaRPr lang="ja-JP"/>
                </a:p>
              </c:txPr>
              <c:dLblPos val="r"/>
              <c:showLegendKey val="0"/>
              <c:showVal val="1"/>
              <c:showCatName val="0"/>
              <c:showSerName val="0"/>
              <c:showPercent val="0"/>
              <c:showBubbleSize val="0"/>
            </c:dLbl>
            <c:dLbl>
              <c:idx val="64"/>
              <c:layout>
                <c:manualLayout>
                  <c:x val="-2.5560698852037433E-2"/>
                  <c:y val="-1.7964082075947404E-2"/>
                </c:manualLayout>
              </c:layout>
              <c:spPr>
                <a:ln>
                  <a:noFill/>
                </a:ln>
              </c:spPr>
              <c:txPr>
                <a:bodyPr/>
                <a:lstStyle/>
                <a:p>
                  <a:pPr>
                    <a:defRPr/>
                  </a:pPr>
                  <a:endParaRPr lang="ja-JP"/>
                </a:p>
              </c:txPr>
              <c:dLblPos val="r"/>
              <c:showLegendKey val="0"/>
              <c:showVal val="1"/>
              <c:showCatName val="0"/>
              <c:showSerName val="0"/>
              <c:showPercent val="0"/>
              <c:showBubbleSize val="0"/>
            </c:dLbl>
            <c:dLbl>
              <c:idx val="65"/>
              <c:layout>
                <c:manualLayout>
                  <c:x val="-2.9599730911537069E-2"/>
                  <c:y val="1.3972055888223553E-2"/>
                </c:manualLayout>
              </c:layout>
              <c:spPr>
                <a:ln>
                  <a:noFill/>
                </a:ln>
              </c:spPr>
              <c:txPr>
                <a:bodyPr/>
                <a:lstStyle/>
                <a:p>
                  <a:pPr>
                    <a:defRPr/>
                  </a:pPr>
                  <a:endParaRPr lang="ja-JP"/>
                </a:p>
              </c:txPr>
              <c:dLblPos val="r"/>
              <c:showLegendKey val="0"/>
              <c:showVal val="1"/>
              <c:showCatName val="0"/>
              <c:showSerName val="0"/>
              <c:showPercent val="0"/>
              <c:showBubbleSize val="0"/>
            </c:dLbl>
            <c:dLbl>
              <c:idx val="66"/>
              <c:layout>
                <c:manualLayout>
                  <c:x val="-1.4795832339139425E-2"/>
                  <c:y val="1.5942438229704047E-2"/>
                </c:manualLayout>
              </c:layout>
              <c:spPr>
                <a:ln>
                  <a:noFill/>
                </a:ln>
              </c:spPr>
              <c:txPr>
                <a:bodyPr/>
                <a:lstStyle/>
                <a:p>
                  <a:pPr>
                    <a:defRPr/>
                  </a:pPr>
                  <a:endParaRPr lang="ja-JP"/>
                </a:p>
              </c:txPr>
              <c:dLblPos val="r"/>
              <c:showLegendKey val="0"/>
              <c:showVal val="1"/>
              <c:showCatName val="0"/>
              <c:showSerName val="0"/>
              <c:showPercent val="0"/>
              <c:showBubbleSize val="0"/>
            </c:dLbl>
            <c:dLbl>
              <c:idx val="67"/>
              <c:layout>
                <c:manualLayout>
                  <c:x val="-1.0763538513286243E-2"/>
                  <c:y val="9.9800399201596807E-3"/>
                </c:manualLayout>
              </c:layout>
              <c:spPr>
                <a:ln>
                  <a:noFill/>
                </a:ln>
              </c:spPr>
              <c:txPr>
                <a:bodyPr/>
                <a:lstStyle/>
                <a:p>
                  <a:pPr>
                    <a:defRPr/>
                  </a:pPr>
                  <a:endParaRPr lang="ja-JP"/>
                </a:p>
              </c:txPr>
              <c:dLblPos val="r"/>
              <c:showLegendKey val="0"/>
              <c:showVal val="1"/>
              <c:showCatName val="0"/>
              <c:showSerName val="0"/>
              <c:showPercent val="0"/>
              <c:showBubbleSize val="0"/>
            </c:dLbl>
            <c:dLbl>
              <c:idx val="68"/>
              <c:layout>
                <c:manualLayout>
                  <c:x val="-3.4977385402582252E-2"/>
                  <c:y val="-9.9800628369729645E-3"/>
                </c:manualLayout>
              </c:layout>
              <c:spPr>
                <a:ln>
                  <a:noFill/>
                </a:ln>
              </c:spPr>
              <c:txPr>
                <a:bodyPr/>
                <a:lstStyle/>
                <a:p>
                  <a:pPr>
                    <a:defRPr/>
                  </a:pPr>
                  <a:endParaRPr lang="ja-JP"/>
                </a:p>
              </c:txPr>
              <c:dLblPos val="r"/>
              <c:showLegendKey val="0"/>
              <c:showVal val="1"/>
              <c:showCatName val="0"/>
              <c:showSerName val="0"/>
              <c:showPercent val="0"/>
              <c:showBubbleSize val="0"/>
            </c:dLbl>
            <c:dLbl>
              <c:idx val="69"/>
              <c:layout>
                <c:manualLayout>
                  <c:x val="-3.901782711066263E-2"/>
                  <c:y val="-7.9840319361277438E-3"/>
                </c:manualLayout>
              </c:layout>
              <c:spPr>
                <a:ln>
                  <a:noFill/>
                </a:ln>
              </c:spPr>
              <c:txPr>
                <a:bodyPr/>
                <a:lstStyle/>
                <a:p>
                  <a:pPr>
                    <a:defRPr/>
                  </a:pPr>
                  <a:endParaRPr lang="ja-JP"/>
                </a:p>
              </c:txPr>
              <c:dLblPos val="r"/>
              <c:showLegendKey val="0"/>
              <c:showVal val="1"/>
              <c:showCatName val="0"/>
              <c:showSerName val="0"/>
              <c:showPercent val="0"/>
              <c:showBubbleSize val="0"/>
            </c:dLbl>
            <c:dLbl>
              <c:idx val="70"/>
              <c:layout>
                <c:manualLayout>
                  <c:x val="-2.4217961654894045E-2"/>
                  <c:y val="-1.5968063872255488E-2"/>
                </c:manualLayout>
              </c:layout>
              <c:spPr>
                <a:ln>
                  <a:noFill/>
                </a:ln>
              </c:spPr>
              <c:txPr>
                <a:bodyPr/>
                <a:lstStyle/>
                <a:p>
                  <a:pPr>
                    <a:defRPr/>
                  </a:pPr>
                  <a:endParaRPr lang="ja-JP"/>
                </a:p>
              </c:txPr>
              <c:dLblPos val="r"/>
              <c:showLegendKey val="0"/>
              <c:showVal val="1"/>
              <c:showCatName val="0"/>
              <c:showSerName val="0"/>
              <c:showPercent val="0"/>
              <c:showBubbleSize val="0"/>
            </c:dLbl>
            <c:dLbl>
              <c:idx val="71"/>
              <c:layout>
                <c:manualLayout>
                  <c:x val="-8.0726538849646822E-3"/>
                  <c:y val="-9.9800399201596807E-3"/>
                </c:manualLayout>
              </c:layout>
              <c:spPr>
                <a:ln>
                  <a:noFill/>
                </a:ln>
              </c:spPr>
              <c:txPr>
                <a:bodyPr/>
                <a:lstStyle/>
                <a:p>
                  <a:pPr>
                    <a:defRPr/>
                  </a:pPr>
                  <a:endParaRPr lang="ja-JP"/>
                </a:p>
              </c:txPr>
              <c:dLblPos val="r"/>
              <c:showLegendKey val="0"/>
              <c:showVal val="1"/>
              <c:showCatName val="0"/>
              <c:showSerName val="0"/>
              <c:showPercent val="0"/>
              <c:showBubbleSize val="0"/>
            </c:dLbl>
            <c:dLbl>
              <c:idx val="72"/>
              <c:layout>
                <c:manualLayout>
                  <c:x val="-4.1708711738984189E-2"/>
                  <c:y val="0"/>
                </c:manualLayout>
              </c:layout>
              <c:spPr>
                <a:ln>
                  <a:noFill/>
                </a:ln>
              </c:spPr>
              <c:txPr>
                <a:bodyPr/>
                <a:lstStyle/>
                <a:p>
                  <a:pPr>
                    <a:defRPr/>
                  </a:pPr>
                  <a:endParaRPr lang="ja-JP"/>
                </a:p>
              </c:txPr>
              <c:dLblPos val="r"/>
              <c:showLegendKey val="0"/>
              <c:showVal val="1"/>
              <c:showCatName val="0"/>
              <c:showSerName val="0"/>
              <c:showPercent val="0"/>
              <c:showBubbleSize val="0"/>
            </c:dLbl>
            <c:dLbl>
              <c:idx val="73"/>
              <c:layout>
                <c:manualLayout>
                  <c:x val="-3.901782711066263E-2"/>
                  <c:y val="7.9840319361277438E-3"/>
                </c:manualLayout>
              </c:layout>
              <c:spPr>
                <a:ln>
                  <a:noFill/>
                </a:ln>
              </c:spPr>
              <c:txPr>
                <a:bodyPr/>
                <a:lstStyle/>
                <a:p>
                  <a:pPr>
                    <a:defRPr/>
                  </a:pPr>
                  <a:endParaRPr lang="ja-JP"/>
                </a:p>
              </c:txPr>
              <c:dLblPos val="r"/>
              <c:showLegendKey val="0"/>
              <c:showVal val="1"/>
              <c:showCatName val="0"/>
              <c:showSerName val="0"/>
              <c:showPercent val="0"/>
              <c:showBubbleSize val="0"/>
            </c:dLbl>
            <c:dLbl>
              <c:idx val="74"/>
              <c:layout>
                <c:manualLayout>
                  <c:x val="-4.1708711738984189E-2"/>
                  <c:y val="9.9800399201596807E-3"/>
                </c:manualLayout>
              </c:layout>
              <c:spPr>
                <a:ln>
                  <a:noFill/>
                </a:ln>
              </c:spPr>
              <c:txPr>
                <a:bodyPr/>
                <a:lstStyle/>
                <a:p>
                  <a:pPr>
                    <a:defRPr/>
                  </a:pPr>
                  <a:endParaRPr lang="ja-JP"/>
                </a:p>
              </c:txPr>
              <c:dLblPos val="r"/>
              <c:showLegendKey val="0"/>
              <c:showVal val="1"/>
              <c:showCatName val="0"/>
              <c:showSerName val="0"/>
              <c:showPercent val="0"/>
              <c:showBubbleSize val="0"/>
            </c:dLbl>
            <c:dLbl>
              <c:idx val="75"/>
              <c:layout>
                <c:manualLayout>
                  <c:x val="-2.8254288597376387E-2"/>
                  <c:y val="1.5968063872255488E-2"/>
                </c:manualLayout>
              </c:layout>
              <c:spPr>
                <a:ln>
                  <a:noFill/>
                </a:ln>
              </c:spPr>
              <c:txPr>
                <a:bodyPr/>
                <a:lstStyle/>
                <a:p>
                  <a:pPr>
                    <a:defRPr/>
                  </a:pPr>
                  <a:endParaRPr lang="ja-JP"/>
                </a:p>
              </c:txPr>
              <c:dLblPos val="r"/>
              <c:showLegendKey val="0"/>
              <c:showVal val="1"/>
              <c:showCatName val="0"/>
              <c:showSerName val="0"/>
              <c:showPercent val="0"/>
              <c:showBubbleSize val="0"/>
            </c:dLbl>
            <c:dLbl>
              <c:idx val="76"/>
              <c:layout>
                <c:manualLayout>
                  <c:x val="-8.0726538849646822E-3"/>
                  <c:y val="1.5968063872255488E-2"/>
                </c:manualLayout>
              </c:layout>
              <c:spPr>
                <a:ln>
                  <a:noFill/>
                </a:ln>
              </c:spPr>
              <c:txPr>
                <a:bodyPr/>
                <a:lstStyle/>
                <a:p>
                  <a:pPr>
                    <a:defRPr/>
                  </a:pPr>
                  <a:endParaRPr lang="ja-JP"/>
                </a:p>
              </c:txPr>
              <c:dLblPos val="r"/>
              <c:showLegendKey val="0"/>
              <c:showVal val="1"/>
              <c:showCatName val="0"/>
              <c:showSerName val="0"/>
              <c:showPercent val="0"/>
              <c:showBubbleSize val="0"/>
            </c:dLbl>
            <c:dLbl>
              <c:idx val="77"/>
              <c:layout>
                <c:manualLayout>
                  <c:x val="-3.901782711066263E-2"/>
                  <c:y val="-1.996007984031936E-3"/>
                </c:manualLayout>
              </c:layout>
              <c:spPr>
                <a:ln>
                  <a:noFill/>
                </a:ln>
              </c:spPr>
              <c:txPr>
                <a:bodyPr/>
                <a:lstStyle/>
                <a:p>
                  <a:pPr>
                    <a:defRPr/>
                  </a:pPr>
                  <a:endParaRPr lang="ja-JP"/>
                </a:p>
              </c:txPr>
              <c:dLblPos val="r"/>
              <c:showLegendKey val="0"/>
              <c:showVal val="1"/>
              <c:showCatName val="0"/>
              <c:showSerName val="0"/>
              <c:showPercent val="0"/>
              <c:showBubbleSize val="0"/>
            </c:dLbl>
            <c:spPr>
              <a:ln>
                <a:noFill/>
              </a:ln>
            </c:spPr>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(データ!$B$8:$DB$8,データ!$DD$8:$DL$8)</c:f>
              <c:numCache>
                <c:formatCode>General</c:formatCode>
                <c:ptCount val="114"/>
                <c:pt idx="50" formatCode="#,##0_);[Red]\(#,##0\)">
                  <c:v>6797</c:v>
                </c:pt>
                <c:pt idx="51" formatCode="#,##0_);[Red]\(#,##0\)">
                  <c:v>6797</c:v>
                </c:pt>
                <c:pt idx="52" formatCode="#,##0_);[Red]\(#,##0\)">
                  <c:v>7206</c:v>
                </c:pt>
                <c:pt idx="53" formatCode="#,##0_);[Red]\(#,##0\)">
                  <c:v>7061</c:v>
                </c:pt>
                <c:pt idx="54" formatCode="#,##0_);[Red]\(#,##0\)">
                  <c:v>6454</c:v>
                </c:pt>
                <c:pt idx="55" formatCode="#,##0_);[Red]\(#,##0\)">
                  <c:v>6289</c:v>
                </c:pt>
                <c:pt idx="56" formatCode="#,##0_);[Red]\(#,##0\)">
                  <c:v>6179</c:v>
                </c:pt>
                <c:pt idx="57" formatCode="#,##0_);[Red]\(#,##0\)">
                  <c:v>6118</c:v>
                </c:pt>
                <c:pt idx="58" formatCode="#,##0_);[Red]\(#,##0\)">
                  <c:v>6051</c:v>
                </c:pt>
                <c:pt idx="59" formatCode="#,##0_);[Red]\(#,##0\)">
                  <c:v>6069</c:v>
                </c:pt>
                <c:pt idx="60" formatCode="#,##0_);[Red]\(#,##0\)">
                  <c:v>6115</c:v>
                </c:pt>
                <c:pt idx="61" formatCode="#,##0_);[Red]\(#,##0\)">
                  <c:v>6170</c:v>
                </c:pt>
                <c:pt idx="62" formatCode="#,##0_);[Red]\(#,##0\)">
                  <c:v>6191</c:v>
                </c:pt>
                <c:pt idx="63" formatCode="#,##0_);[Red]\(#,##0\)">
                  <c:v>6240</c:v>
                </c:pt>
                <c:pt idx="64" formatCode="#,##0_);[Red]\(#,##0\)">
                  <c:v>6289</c:v>
                </c:pt>
                <c:pt idx="65" formatCode="#,##0_);[Red]\(#,##0\)">
                  <c:v>6222</c:v>
                </c:pt>
                <c:pt idx="66" formatCode="#,##0_);[Red]\(#,##0\)">
                  <c:v>6263</c:v>
                </c:pt>
                <c:pt idx="67" formatCode="#,##0_);[Red]\(#,##0\)">
                  <c:v>6283</c:v>
                </c:pt>
                <c:pt idx="68" formatCode="#,##0_);[Red]\(#,##0\)">
                  <c:v>6327</c:v>
                </c:pt>
                <c:pt idx="69" formatCode="#,##0_);[Red]\(#,##0\)">
                  <c:v>6399</c:v>
                </c:pt>
                <c:pt idx="70" formatCode="#,##0_);[Red]\(#,##0\)">
                  <c:v>6428</c:v>
                </c:pt>
                <c:pt idx="71" formatCode="#,##0_);[Red]\(#,##0\)">
                  <c:v>6405</c:v>
                </c:pt>
                <c:pt idx="72" formatCode="#,##0_);[Red]\(#,##0\)">
                  <c:v>6333</c:v>
                </c:pt>
                <c:pt idx="73" formatCode="#,##0_);[Red]\(#,##0\)">
                  <c:v>6301</c:v>
                </c:pt>
                <c:pt idx="74" formatCode="#,##0_);[Red]\(#,##0\)">
                  <c:v>6257</c:v>
                </c:pt>
                <c:pt idx="75" formatCode="#,##0_);[Red]\(#,##0\)">
                  <c:v>6234</c:v>
                </c:pt>
                <c:pt idx="76" formatCode="#,##0_);[Red]\(#,##0\)">
                  <c:v>6251</c:v>
                </c:pt>
              </c:numCache>
            </c:numRef>
          </c:val>
          <c:smooth val="0"/>
        </c:ser>
        <c:ser>
          <c:idx val="7"/>
          <c:order val="7"/>
          <c:tx>
            <c:strRef>
              <c:f>データ!$A$9</c:f>
              <c:strCache>
                <c:ptCount val="1"/>
                <c:pt idx="0">
                  <c:v>H23fyｻｰﾁｬｰｼﾞ追加後</c:v>
                </c:pt>
              </c:strCache>
            </c:strRef>
          </c:tx>
          <c:spPr>
            <a:ln>
              <a:solidFill>
                <a:srgbClr val="00B050"/>
              </a:solidFill>
            </a:ln>
          </c:spPr>
          <c:marker>
            <c:symbol val="diamond"/>
            <c:size val="5"/>
            <c:spPr>
              <a:solidFill>
                <a:srgbClr val="00B050"/>
              </a:solidFill>
            </c:spPr>
          </c:marker>
          <c:dPt>
            <c:idx val="78"/>
            <c:marker>
              <c:spPr>
                <a:solidFill>
                  <a:srgbClr val="00B050"/>
                </a:solidFill>
                <a:ln cap="sq">
                  <a:solidFill>
                    <a:srgbClr val="00B050"/>
                  </a:solidFill>
                  <a:miter lim="800000"/>
                </a:ln>
              </c:spPr>
            </c:marker>
            <c:bubble3D val="0"/>
            <c:spPr>
              <a:ln>
                <a:solidFill>
                  <a:srgbClr val="00B050"/>
                </a:solidFill>
                <a:miter lim="800000"/>
              </a:ln>
            </c:spPr>
          </c:dPt>
          <c:dLbls>
            <c:dLbl>
              <c:idx val="77"/>
              <c:layout>
                <c:manualLayout>
                  <c:x val="-3.7672384796501847E-2"/>
                  <c:y val="-5.9880239520958087E-3"/>
                </c:manualLayout>
              </c:layout>
              <c:spPr/>
              <c:txPr>
                <a:bodyPr/>
                <a:lstStyle/>
                <a:p>
                  <a:pPr>
                    <a:defRPr/>
                  </a:pPr>
                  <a:endParaRPr lang="ja-JP"/>
                </a:p>
              </c:txPr>
              <c:dLblPos val="r"/>
              <c:showLegendKey val="0"/>
              <c:showVal val="1"/>
              <c:showCatName val="0"/>
              <c:showSerName val="0"/>
              <c:showPercent val="0"/>
              <c:showBubbleSize val="0"/>
            </c:dLbl>
            <c:dLbl>
              <c:idx val="78"/>
              <c:layout>
                <c:manualLayout>
                  <c:x val="-4.0363269424823413E-2"/>
                  <c:y val="-3.9920159680638719E-3"/>
                </c:manualLayout>
              </c:layout>
              <c:spPr/>
              <c:txPr>
                <a:bodyPr/>
                <a:lstStyle/>
                <a:p>
                  <a:pPr>
                    <a:defRPr/>
                  </a:pPr>
                  <a:endParaRPr lang="ja-JP"/>
                </a:p>
              </c:txPr>
              <c:dLblPos val="r"/>
              <c:showLegendKey val="0"/>
              <c:showVal val="1"/>
              <c:showCatName val="0"/>
              <c:showSerName val="0"/>
              <c:showPercent val="0"/>
              <c:showBubbleSize val="0"/>
            </c:dLbl>
            <c:dLbl>
              <c:idx val="79"/>
              <c:layout>
                <c:manualLayout>
                  <c:x val="-4.0365969405339389E-2"/>
                  <c:y val="-1.996043597998526E-3"/>
                </c:manualLayout>
              </c:layout>
              <c:spPr/>
              <c:txPr>
                <a:bodyPr/>
                <a:lstStyle/>
                <a:p>
                  <a:pPr>
                    <a:defRPr/>
                  </a:pPr>
                  <a:endParaRPr lang="ja-JP"/>
                </a:p>
              </c:txPr>
              <c:dLblPos val="r"/>
              <c:showLegendKey val="0"/>
              <c:showVal val="1"/>
              <c:showCatName val="0"/>
              <c:showSerName val="0"/>
              <c:showPercent val="0"/>
              <c:showBubbleSize val="0"/>
            </c:dLbl>
            <c:dLbl>
              <c:idx val="80"/>
              <c:layout>
                <c:manualLayout>
                  <c:x val="-4.0367348020891328E-2"/>
                  <c:y val="-3.9922423490167174E-3"/>
                </c:manualLayout>
              </c:layout>
              <c:spPr/>
              <c:txPr>
                <a:bodyPr/>
                <a:lstStyle/>
                <a:p>
                  <a:pPr>
                    <a:defRPr/>
                  </a:pPr>
                  <a:endParaRPr lang="ja-JP"/>
                </a:p>
              </c:txPr>
              <c:dLblPos val="r"/>
              <c:showLegendKey val="0"/>
              <c:showVal val="1"/>
              <c:showCatName val="0"/>
              <c:showSerName val="0"/>
              <c:showPercent val="0"/>
              <c:showBubbleSize val="0"/>
            </c:dLbl>
            <c:dLbl>
              <c:idx val="81"/>
              <c:layout>
                <c:manualLayout>
                  <c:x val="-4.3059572098942178E-2"/>
                  <c:y val="-1.9961987510181919E-3"/>
                </c:manualLayout>
              </c:layout>
              <c:spPr/>
              <c:txPr>
                <a:bodyPr/>
                <a:lstStyle/>
                <a:p>
                  <a:pPr>
                    <a:defRPr/>
                  </a:pPr>
                  <a:endParaRPr lang="ja-JP"/>
                </a:p>
              </c:txPr>
              <c:dLblPos val="r"/>
              <c:showLegendKey val="0"/>
              <c:showVal val="1"/>
              <c:showCatName val="0"/>
              <c:showSerName val="0"/>
              <c:showPercent val="0"/>
              <c:showBubbleSize val="0"/>
            </c:dLbl>
            <c:dLbl>
              <c:idx val="82"/>
              <c:layout>
                <c:manualLayout>
                  <c:x val="-4.0371377820196716E-2"/>
                  <c:y val="-7.9840192389744394E-3"/>
                </c:manualLayout>
              </c:layout>
              <c:spPr/>
              <c:txPr>
                <a:bodyPr/>
                <a:lstStyle/>
                <a:p>
                  <a:pPr>
                    <a:defRPr/>
                  </a:pPr>
                  <a:endParaRPr lang="ja-JP"/>
                </a:p>
              </c:txPr>
              <c:dLblPos val="r"/>
              <c:showLegendKey val="0"/>
              <c:showVal val="1"/>
              <c:showCatName val="0"/>
              <c:showSerName val="0"/>
              <c:showPercent val="0"/>
              <c:showBubbleSize val="0"/>
            </c:dLbl>
            <c:dLbl>
              <c:idx val="83"/>
              <c:layout>
                <c:manualLayout>
                  <c:x val="-4.1716906598796365E-2"/>
                  <c:y val="-7.9840192389744394E-3"/>
                </c:manualLayout>
              </c:layout>
              <c:spPr/>
              <c:txPr>
                <a:bodyPr/>
                <a:lstStyle/>
                <a:p>
                  <a:pPr>
                    <a:defRPr/>
                  </a:pPr>
                  <a:endParaRPr lang="ja-JP"/>
                </a:p>
              </c:txPr>
              <c:dLblPos val="r"/>
              <c:showLegendKey val="0"/>
              <c:showVal val="1"/>
              <c:showCatName val="0"/>
              <c:showSerName val="0"/>
              <c:showPercent val="0"/>
              <c:showBubbleSize val="0"/>
            </c:dLbl>
            <c:dLbl>
              <c:idx val="84"/>
              <c:layout>
                <c:manualLayout>
                  <c:x val="-4.0371377820196716E-2"/>
                  <c:y val="-1.3920949536480353E-2"/>
                </c:manualLayout>
              </c:layout>
              <c:spPr/>
              <c:txPr>
                <a:bodyPr/>
                <a:lstStyle/>
                <a:p>
                  <a:pPr>
                    <a:defRPr/>
                  </a:pPr>
                  <a:endParaRPr lang="ja-JP"/>
                </a:p>
              </c:txPr>
              <c:dLblPos val="r"/>
              <c:showLegendKey val="0"/>
              <c:showVal val="1"/>
              <c:showCatName val="0"/>
              <c:showSerName val="0"/>
              <c:showPercent val="0"/>
              <c:showBubbleSize val="0"/>
            </c:dLbl>
            <c:dLbl>
              <c:idx val="85"/>
              <c:layout>
                <c:manualLayout>
                  <c:x val="-2.2882048834804641E-2"/>
                  <c:y val="-1.9908925177456266E-2"/>
                </c:manualLayout>
              </c:layout>
              <c:spPr/>
              <c:txPr>
                <a:bodyPr/>
                <a:lstStyle/>
                <a:p>
                  <a:pPr>
                    <a:defRPr/>
                  </a:pPr>
                  <a:endParaRPr lang="ja-JP"/>
                </a:p>
              </c:txPr>
              <c:dLblPos val="r"/>
              <c:showLegendKey val="0"/>
              <c:showVal val="1"/>
              <c:showCatName val="0"/>
              <c:showSerName val="0"/>
              <c:showPercent val="0"/>
              <c:showBubbleSize val="0"/>
            </c:dLbl>
            <c:dLbl>
              <c:idx val="86"/>
              <c:layout>
                <c:manualLayout>
                  <c:x val="-2.6908846283215607E-2"/>
                  <c:y val="1.197604790419169E-2"/>
                </c:manualLayout>
              </c:layout>
              <c:spPr/>
              <c:txPr>
                <a:bodyPr/>
                <a:lstStyle/>
                <a:p>
                  <a:pPr>
                    <a:defRPr/>
                  </a:pPr>
                  <a:endParaRPr lang="ja-JP"/>
                </a:p>
              </c:txPr>
              <c:dLblPos val="r"/>
              <c:showLegendKey val="0"/>
              <c:showVal val="1"/>
              <c:showCatName val="0"/>
              <c:showSerName val="0"/>
              <c:showPercent val="0"/>
              <c:showBubbleSize val="0"/>
            </c:dLbl>
            <c:dLbl>
              <c:idx val="87"/>
              <c:layout>
                <c:manualLayout>
                  <c:x val="-1.7490750084090144E-2"/>
                  <c:y val="2.3952095808383235E-2"/>
                </c:manualLayout>
              </c:layout>
              <c:spPr/>
              <c:txPr>
                <a:bodyPr/>
                <a:lstStyle/>
                <a:p>
                  <a:pPr>
                    <a:defRPr/>
                  </a:pPr>
                  <a:endParaRPr lang="ja-JP"/>
                </a:p>
              </c:txPr>
              <c:dLblPos val="r"/>
              <c:showLegendKey val="0"/>
              <c:showVal val="1"/>
              <c:showCatName val="0"/>
              <c:showSerName val="0"/>
              <c:showPercent val="0"/>
              <c:showBubbleSize val="0"/>
            </c:dLbl>
            <c:dLbl>
              <c:idx val="88"/>
              <c:layout>
                <c:manualLayout>
                  <c:x val="-1.4799865455768583E-2"/>
                  <c:y val="1.1976047904191617E-2"/>
                </c:manualLayout>
              </c:layout>
              <c:spPr/>
              <c:txPr>
                <a:bodyPr/>
                <a:lstStyle/>
                <a:p>
                  <a:pPr>
                    <a:defRPr/>
                  </a:pPr>
                  <a:endParaRPr lang="ja-JP"/>
                </a:p>
              </c:txPr>
              <c:dLblPos val="r"/>
              <c:showLegendKey val="0"/>
              <c:showVal val="1"/>
              <c:showCatName val="0"/>
              <c:showSerName val="0"/>
              <c:showPercent val="0"/>
              <c:showBubbleSize val="0"/>
            </c:dLbl>
            <c:dLbl>
              <c:idx val="89"/>
              <c:layout>
                <c:manualLayout>
                  <c:x val="-2.4217927304541378E-2"/>
                  <c:y val="-1.3997595128195182E-2"/>
                </c:manualLayout>
              </c:layout>
              <c:spPr/>
              <c:txPr>
                <a:bodyPr/>
                <a:lstStyle/>
                <a:p>
                  <a:pPr>
                    <a:defRPr/>
                  </a:pPr>
                  <a:endParaRPr lang="ja-JP"/>
                </a:p>
              </c:txPr>
              <c:dLblPos val="r"/>
              <c:showLegendKey val="0"/>
              <c:showVal val="1"/>
              <c:showCatName val="0"/>
              <c:showSerName val="0"/>
              <c:showPercent val="0"/>
              <c:showBubbleSize val="0"/>
            </c:dLbl>
            <c:dLbl>
              <c:idx val="90"/>
              <c:layout>
                <c:manualLayout>
                  <c:x val="-5.3817692566431215E-3"/>
                  <c:y val="0"/>
                </c:manualLayout>
              </c:layout>
              <c:spPr/>
              <c:txPr>
                <a:bodyPr/>
                <a:lstStyle/>
                <a:p>
                  <a:pPr>
                    <a:defRPr/>
                  </a:pPr>
                  <a:endParaRPr lang="ja-JP"/>
                </a:p>
              </c:txPr>
              <c:dLblPos val="r"/>
              <c:showLegendKey val="0"/>
              <c:showVal val="1"/>
              <c:showCatName val="0"/>
              <c:showSerName val="0"/>
              <c:showPercent val="0"/>
              <c:showBubbleSize val="0"/>
            </c:dLbl>
            <c:dLbl>
              <c:idx val="91"/>
              <c:layout>
                <c:manualLayout>
                  <c:x val="-5.3817969723480548E-3"/>
                  <c:y val="-1.534463364492509E-4"/>
                </c:manualLayout>
              </c:layout>
              <c:spPr/>
              <c:txPr>
                <a:bodyPr/>
                <a:lstStyle/>
                <a:p>
                  <a:pPr>
                    <a:defRPr/>
                  </a:pPr>
                  <a:endParaRPr lang="ja-JP"/>
                </a:p>
              </c:txPr>
              <c:dLblPos val="r"/>
              <c:showLegendKey val="0"/>
              <c:showVal val="1"/>
              <c:showCatName val="0"/>
              <c:showSerName val="0"/>
              <c:showPercent val="0"/>
              <c:showBubbleSize val="0"/>
            </c:dLbl>
            <c:dLbl>
              <c:idx val="92"/>
              <c:layout>
                <c:manualLayout>
                  <c:x val="-4.0404040404039415E-3"/>
                  <c:y val="0"/>
                </c:manualLayout>
              </c:layout>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(データ!$B$9:$DB$9,データ!$DD$9:$DL$9)</c:f>
              <c:numCache>
                <c:formatCode>General</c:formatCode>
                <c:ptCount val="114"/>
                <c:pt idx="77" formatCode="#,##0_);[Red]\(#,##0\)">
                  <c:v>6315</c:v>
                </c:pt>
                <c:pt idx="78" formatCode="#,##0_);[Red]\(#,##0\)">
                  <c:v>6390</c:v>
                </c:pt>
                <c:pt idx="79" formatCode="#,##0_);[Red]\(#,##0\)">
                  <c:v>6474</c:v>
                </c:pt>
                <c:pt idx="80" formatCode="#,##0_);[Red]\(#,##0\)">
                  <c:v>6584</c:v>
                </c:pt>
                <c:pt idx="81" formatCode="#,##0_);[Red]\(#,##0\)">
                  <c:v>6683</c:v>
                </c:pt>
                <c:pt idx="82" formatCode="#,##0_);[Red]\(#,##0\)">
                  <c:v>6776</c:v>
                </c:pt>
                <c:pt idx="83" formatCode="#,##0_);[Red]\(#,##0\)">
                  <c:v>6854</c:v>
                </c:pt>
                <c:pt idx="84" formatCode="#,##0_);[Red]\(#,##0\)">
                  <c:v>6892</c:v>
                </c:pt>
                <c:pt idx="85" formatCode="#,##0_);[Red]\(#,##0\)">
                  <c:v>6897</c:v>
                </c:pt>
                <c:pt idx="86" formatCode="#,##0_);[Red]\(#,##0\)">
                  <c:v>6871</c:v>
                </c:pt>
                <c:pt idx="87" formatCode="#,##0_);[Red]\(#,##0\)">
                  <c:v>6866</c:v>
                </c:pt>
                <c:pt idx="88" formatCode="#,##0_);[Red]\(#,##0\)">
                  <c:v>6892</c:v>
                </c:pt>
                <c:pt idx="89" formatCode="#,##0_);[Red]\(#,##0\)">
                  <c:v>6918</c:v>
                </c:pt>
                <c:pt idx="90" formatCode="#,##0_);[Red]\(#,##0\)">
                  <c:v>6912</c:v>
                </c:pt>
                <c:pt idx="91" formatCode="#,##0_);[Red]\(#,##0\)">
                  <c:v>6973</c:v>
                </c:pt>
                <c:pt idx="92" formatCode="#,##0_);[Red]\(#,##0\)">
                  <c:v>7063</c:v>
                </c:pt>
              </c:numCache>
            </c:numRef>
          </c:val>
          <c:smooth val="0"/>
        </c:ser>
        <c:ser>
          <c:idx val="8"/>
          <c:order val="8"/>
          <c:tx>
            <c:strRef>
              <c:f>データ!$A$10</c:f>
              <c:strCache>
                <c:ptCount val="1"/>
                <c:pt idx="0">
                  <c:v>H24fy全量サーチャージ追加後</c:v>
                </c:pt>
              </c:strCache>
            </c:strRef>
          </c:tx>
          <c:dLbls>
            <c:dLbl>
              <c:idx val="93"/>
              <c:layout>
                <c:manualLayout>
                  <c:x val="-4.3054154053144972E-2"/>
                  <c:y val="0"/>
                </c:manualLayout>
              </c:layout>
              <c:spPr/>
              <c:txPr>
                <a:bodyPr/>
                <a:lstStyle/>
                <a:p>
                  <a:pPr>
                    <a:defRPr/>
                  </a:pPr>
                  <a:endParaRPr lang="ja-JP"/>
                </a:p>
              </c:txPr>
              <c:dLblPos val="r"/>
              <c:showLegendKey val="0"/>
              <c:showVal val="1"/>
              <c:showCatName val="0"/>
              <c:showSerName val="0"/>
              <c:showPercent val="0"/>
              <c:showBubbleSize val="0"/>
            </c:dLbl>
            <c:dLbl>
              <c:idx val="94"/>
              <c:layout>
                <c:manualLayout>
                  <c:x val="-6.7272115708039018E-3"/>
                  <c:y val="9.876543209876543E-3"/>
                </c:manualLayout>
              </c:layout>
              <c:numFmt formatCode="#,##0_);[Red]\(#,##0\)" sourceLinked="0"/>
              <c:spPr/>
              <c:txPr>
                <a:bodyPr/>
                <a:lstStyle/>
                <a:p>
                  <a:pPr>
                    <a:defRPr/>
                  </a:pPr>
                  <a:endParaRPr lang="ja-JP"/>
                </a:p>
              </c:txPr>
              <c:dLblPos val="r"/>
              <c:showLegendKey val="0"/>
              <c:showVal val="1"/>
              <c:showCatName val="0"/>
              <c:showSerName val="0"/>
              <c:showPercent val="0"/>
              <c:showBubbleSize val="0"/>
            </c:dLbl>
            <c:showLegendKey val="0"/>
            <c:showVal val="1"/>
            <c:showCatName val="0"/>
            <c:showSerName val="0"/>
            <c:showPercent val="0"/>
            <c:showBubbleSize val="0"/>
            <c:showLeaderLines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(データ!$B$10:$DB$10,データ!$DD$10,データ!$DF$10:$DL$10)</c:f>
              <c:numCache>
                <c:formatCode>General</c:formatCode>
                <c:ptCount val="113"/>
                <c:pt idx="93" formatCode="#,##0">
                  <c:v>7201</c:v>
                </c:pt>
                <c:pt idx="94" formatCode="#,##0">
                  <c:v>7184</c:v>
                </c:pt>
              </c:numCache>
            </c:numRef>
          </c:val>
          <c:smooth val="0"/>
        </c:ser>
        <c:ser>
          <c:idx val="9"/>
          <c:order val="9"/>
          <c:tx>
            <c:strRef>
              <c:f>データ!$A$11</c:f>
              <c:strCache>
                <c:ptCount val="1"/>
                <c:pt idx="0">
                  <c:v>H24.9料金改定後</c:v>
                </c:pt>
              </c:strCache>
            </c:strRef>
          </c:tx>
          <c:dLbls>
            <c:dLbl>
              <c:idx val="95"/>
              <c:layout>
                <c:manualLayout>
                  <c:x val="-4.5745038681466531E-2"/>
                  <c:y val="1.1851851851851815E-2"/>
                </c:manualLayout>
              </c:layout>
              <c:tx>
                <c:rich>
                  <a:bodyPr/>
                  <a:lstStyle/>
                  <a:p>
                    <a:pPr>
                      <a:defRPr/>
                    </a:pPr>
                    <a:r>
                      <a:rPr lang="en-US" altLang="en-US"/>
                      <a:t>7,511</a:t>
                    </a:r>
                  </a:p>
                </c:rich>
              </c:tx>
              <c:spPr/>
              <c:dLblPos val="r"/>
              <c:showLegendKey val="0"/>
              <c:showVal val="0"/>
              <c:showCatName val="0"/>
              <c:showSerName val="0"/>
              <c:showPercent val="0"/>
              <c:showBubbleSize val="0"/>
            </c:dLbl>
            <c:dLbl>
              <c:idx val="96"/>
              <c:layout>
                <c:manualLayout>
                  <c:x val="-3.6326942482341071E-2"/>
                  <c:y val="1.1851851851851851E-2"/>
                </c:manualLayout>
              </c:layout>
              <c:tx>
                <c:rich>
                  <a:bodyPr/>
                  <a:lstStyle/>
                  <a:p>
                    <a:pPr>
                      <a:defRPr/>
                    </a:pPr>
                    <a:r>
                      <a:rPr lang="en-US" altLang="en-US"/>
                      <a:t>7,464</a:t>
                    </a:r>
                  </a:p>
                </c:rich>
              </c:tx>
              <c:spPr/>
              <c:dLblPos val="r"/>
              <c:showLegendKey val="0"/>
              <c:showVal val="0"/>
              <c:showCatName val="0"/>
              <c:showSerName val="0"/>
              <c:showPercent val="0"/>
              <c:showBubbleSize val="0"/>
            </c:dLbl>
            <c:dLbl>
              <c:idx val="97"/>
              <c:layout>
                <c:manualLayout>
                  <c:x val="-4.709997613934612E-2"/>
                  <c:y val="1.9757961289321592E-2"/>
                </c:manualLayout>
              </c:layout>
              <c:tx>
                <c:rich>
                  <a:bodyPr/>
                  <a:lstStyle/>
                  <a:p>
                    <a:pPr>
                      <a:defRPr/>
                    </a:pPr>
                    <a:r>
                      <a:rPr lang="en-US" altLang="en-US"/>
                      <a:t>7,427</a:t>
                    </a:r>
                  </a:p>
                </c:rich>
              </c:tx>
              <c:spPr/>
              <c:dLblPos val="r"/>
              <c:showLegendKey val="0"/>
              <c:showVal val="0"/>
              <c:showCatName val="0"/>
              <c:showSerName val="0"/>
              <c:showPercent val="0"/>
              <c:showBubbleSize val="0"/>
            </c:dLbl>
            <c:dLbl>
              <c:idx val="98"/>
              <c:layout>
                <c:manualLayout>
                  <c:x val="-3.9025955088947316E-2"/>
                  <c:y val="1.1861603506458245E-2"/>
                </c:manualLayout>
              </c:layout>
              <c:numFmt formatCode="#,##0_);[Red]\(#,##0\)" sourceLinked="0"/>
              <c:spPr/>
              <c:txPr>
                <a:bodyPr/>
                <a:lstStyle/>
                <a:p>
                  <a:pPr>
                    <a:defRPr/>
                  </a:pPr>
                  <a:endParaRPr lang="ja-JP"/>
                </a:p>
              </c:txPr>
              <c:dLblPos val="r"/>
              <c:showLegendKey val="0"/>
              <c:showVal val="1"/>
              <c:showCatName val="0"/>
              <c:showSerName val="0"/>
              <c:showPercent val="0"/>
              <c:showBubbleSize val="0"/>
            </c:dLbl>
            <c:dLbl>
              <c:idx val="99"/>
              <c:layout>
                <c:manualLayout>
                  <c:x val="-3.5016835016835016E-2"/>
                  <c:y val="1.3836856599821574E-2"/>
                </c:manualLayout>
              </c:layout>
              <c:tx>
                <c:rich>
                  <a:bodyPr/>
                  <a:lstStyle/>
                  <a:p>
                    <a:pPr>
                      <a:defRPr/>
                    </a:pPr>
                    <a:r>
                      <a:rPr lang="en-US" altLang="en-US"/>
                      <a:t>7,273</a:t>
                    </a:r>
                  </a:p>
                </c:rich>
              </c:tx>
              <c:spPr/>
              <c:dLblPos val="r"/>
              <c:showLegendKey val="0"/>
              <c:showVal val="0"/>
              <c:showCatName val="0"/>
              <c:showSerName val="0"/>
              <c:showPercent val="0"/>
              <c:showBubbleSize val="0"/>
            </c:dLbl>
            <c:dLbl>
              <c:idx val="100"/>
              <c:layout>
                <c:manualLayout>
                  <c:x val="-4.0404040404040404E-3"/>
                  <c:y val="0"/>
                </c:manualLayout>
              </c:layout>
              <c:spPr/>
              <c:txPr>
                <a:bodyPr/>
                <a:lstStyle/>
                <a:p>
                  <a:pPr>
                    <a:defRPr/>
                  </a:pPr>
                  <a:endParaRPr lang="ja-JP"/>
                </a:p>
              </c:txPr>
              <c:dLblPos val="r"/>
              <c:showLegendKey val="0"/>
              <c:showVal val="1"/>
              <c:showCatName val="0"/>
              <c:showSerName val="0"/>
              <c:showPercent val="0"/>
              <c:showBubbleSize val="0"/>
            </c:dLbl>
            <c:dLbl>
              <c:idx val="101"/>
              <c:layout>
                <c:manualLayout>
                  <c:x val="-3.6363636363636362E-2"/>
                  <c:y val="-1.1822970404561499E-2"/>
                </c:manualLayout>
              </c:layout>
              <c:tx>
                <c:rich>
                  <a:bodyPr/>
                  <a:lstStyle/>
                  <a:p>
                    <a:pPr>
                      <a:defRPr/>
                    </a:pPr>
                    <a:r>
                      <a:rPr lang="en-US" altLang="en-US"/>
                      <a:t>7,415</a:t>
                    </a:r>
                  </a:p>
                </c:rich>
              </c:tx>
              <c:spPr/>
              <c:dLblPos val="r"/>
              <c:showLegendKey val="0"/>
              <c:showVal val="0"/>
              <c:showCatName val="0"/>
              <c:showSerName val="0"/>
              <c:showPercent val="0"/>
              <c:showBubbleSize val="0"/>
            </c:dLbl>
            <c:dLbl>
              <c:idx val="102"/>
              <c:layout>
                <c:manualLayout>
                  <c:x val="-4.30976430976431E-2"/>
                  <c:y val="-1.9704433497536944E-3"/>
                </c:manualLayout>
              </c:layout>
              <c:tx>
                <c:rich>
                  <a:bodyPr/>
                  <a:lstStyle/>
                  <a:p>
                    <a:pPr>
                      <a:defRPr/>
                    </a:pPr>
                    <a:r>
                      <a:rPr lang="en-US" altLang="en-US"/>
                      <a:t>7,636</a:t>
                    </a:r>
                  </a:p>
                </c:rich>
              </c:tx>
              <c:spPr/>
              <c:dLblPos val="r"/>
              <c:showLegendKey val="0"/>
              <c:showVal val="0"/>
              <c:showCatName val="0"/>
              <c:showSerName val="0"/>
              <c:showPercent val="0"/>
              <c:showBubbleSize val="0"/>
            </c:dLbl>
            <c:dLbl>
              <c:idx val="103"/>
              <c:layout>
                <c:manualLayout>
                  <c:x val="-4.5791245791245792E-2"/>
                  <c:y val="0"/>
                </c:manualLayout>
              </c:layout>
              <c:tx>
                <c:rich>
                  <a:bodyPr/>
                  <a:lstStyle/>
                  <a:p>
                    <a:pPr>
                      <a:defRPr/>
                    </a:pPr>
                    <a:r>
                      <a:rPr lang="en-US" altLang="en-US"/>
                      <a:t>7,804</a:t>
                    </a:r>
                  </a:p>
                </c:rich>
              </c:tx>
              <c:spPr/>
              <c:dLblPos val="r"/>
              <c:showLegendKey val="0"/>
              <c:showVal val="0"/>
              <c:showCatName val="0"/>
              <c:showSerName val="0"/>
              <c:showPercent val="0"/>
              <c:showBubbleSize val="0"/>
            </c:dLbl>
            <c:dLbl>
              <c:idx val="104"/>
              <c:layout>
                <c:manualLayout>
                  <c:x val="-5.0121265144887191E-2"/>
                  <c:y val="5.9113300492610842E-3"/>
                </c:manualLayout>
              </c:layout>
              <c:tx>
                <c:rich>
                  <a:bodyPr/>
                  <a:lstStyle/>
                  <a:p>
                    <a:pPr>
                      <a:defRPr/>
                    </a:pPr>
                    <a:r>
                      <a:rPr lang="en-US" altLang="en-US"/>
                      <a:t>7,920</a:t>
                    </a:r>
                  </a:p>
                </c:rich>
              </c:tx>
              <c:spPr/>
              <c:dLblPos val="r"/>
              <c:showLegendKey val="0"/>
              <c:showVal val="0"/>
              <c:showCatName val="0"/>
              <c:showSerName val="0"/>
              <c:showPercent val="0"/>
              <c:showBubbleSize val="0"/>
            </c:dLbl>
            <c:dLbl>
              <c:idx val="105"/>
              <c:layout>
                <c:manualLayout>
                  <c:x val="-5.1178451178451177E-2"/>
                  <c:y val="3.9408866995074253E-3"/>
                </c:manualLayout>
              </c:layout>
              <c:tx>
                <c:rich>
                  <a:bodyPr/>
                  <a:lstStyle/>
                  <a:p>
                    <a:pPr>
                      <a:defRPr/>
                    </a:pPr>
                    <a:r>
                      <a:rPr lang="en-US" altLang="en-US"/>
                      <a:t>7,978</a:t>
                    </a:r>
                  </a:p>
                </c:rich>
              </c:tx>
              <c:spPr/>
              <c:dLblPos val="r"/>
              <c:showLegendKey val="0"/>
              <c:showVal val="0"/>
              <c:showCatName val="0"/>
              <c:showSerName val="0"/>
              <c:showPercent val="0"/>
              <c:showBubbleSize val="0"/>
            </c:dLbl>
            <c:dLbl>
              <c:idx val="106"/>
              <c:layout>
                <c:manualLayout>
                  <c:x val="-4.30976430976431E-2"/>
                  <c:y val="-1.5763546798029555E-2"/>
                </c:manualLayout>
              </c:layout>
              <c:spPr/>
              <c:txPr>
                <a:bodyPr/>
                <a:lstStyle/>
                <a:p>
                  <a:pPr>
                    <a:defRPr/>
                  </a:pPr>
                  <a:endParaRPr lang="ja-JP"/>
                </a:p>
              </c:txPr>
              <c:dLblPos val="r"/>
              <c:showLegendKey val="0"/>
              <c:showVal val="1"/>
              <c:showCatName val="0"/>
              <c:showSerName val="0"/>
              <c:showPercent val="0"/>
              <c:showBubbleSize val="0"/>
            </c:dLbl>
            <c:dLbl>
              <c:idx val="107"/>
              <c:layout>
                <c:manualLayout>
                  <c:x val="-2.4242424242424242E-2"/>
                  <c:y val="-2.167487684729064E-2"/>
                </c:manualLayout>
              </c:layout>
              <c:spPr/>
              <c:txPr>
                <a:bodyPr/>
                <a:lstStyle/>
                <a:p>
                  <a:pPr>
                    <a:defRPr/>
                  </a:pPr>
                  <a:endParaRPr lang="ja-JP"/>
                </a:p>
              </c:txPr>
              <c:dLblPos val="r"/>
              <c:showLegendKey val="0"/>
              <c:showVal val="1"/>
              <c:showCatName val="0"/>
              <c:showSerName val="0"/>
              <c:showPercent val="0"/>
              <c:showBubbleSize val="0"/>
            </c:dLbl>
            <c:dLbl>
              <c:idx val="108"/>
              <c:layout>
                <c:manualLayout>
                  <c:x val="-3.7710437710437708E-2"/>
                  <c:y val="0"/>
                </c:manualLayout>
              </c:layout>
              <c:spPr/>
              <c:txPr>
                <a:bodyPr/>
                <a:lstStyle/>
                <a:p>
                  <a:pPr>
                    <a:defRPr/>
                  </a:pPr>
                  <a:endParaRPr lang="ja-JP"/>
                </a:p>
              </c:txPr>
              <c:dLblPos val="r"/>
              <c:showLegendKey val="0"/>
              <c:showVal val="1"/>
              <c:showCatName val="0"/>
              <c:showSerName val="0"/>
              <c:showPercent val="0"/>
              <c:showBubbleSize val="0"/>
            </c:dLbl>
            <c:dLbl>
              <c:idx val="109"/>
              <c:layout>
                <c:manualLayout>
                  <c:x val="-4.0404040404040407E-2"/>
                  <c:y val="5.9113300492611197E-3"/>
                </c:manualLayout>
              </c:layout>
              <c:spPr/>
              <c:txPr>
                <a:bodyPr/>
                <a:lstStyle/>
                <a:p>
                  <a:pPr>
                    <a:defRPr/>
                  </a:pPr>
                  <a:endParaRPr lang="ja-JP"/>
                </a:p>
              </c:txPr>
              <c:dLblPos val="r"/>
              <c:showLegendKey val="0"/>
              <c:showVal val="1"/>
              <c:showCatName val="0"/>
              <c:showSerName val="0"/>
              <c:showPercent val="0"/>
              <c:showBubbleSize val="0"/>
            </c:dLbl>
            <c:dLbl>
              <c:idx val="110"/>
              <c:layout>
                <c:manualLayout>
                  <c:x val="-3.7710437710437708E-2"/>
                  <c:y val="1.7733990147783252E-2"/>
                </c:manualLayout>
              </c:layout>
              <c:spPr/>
              <c:txPr>
                <a:bodyPr/>
                <a:lstStyle/>
                <a:p>
                  <a:pPr>
                    <a:defRPr/>
                  </a:pPr>
                  <a:endParaRPr lang="ja-JP"/>
                </a:p>
              </c:txPr>
              <c:dLblPos val="r"/>
              <c:showLegendKey val="0"/>
              <c:showVal val="1"/>
              <c:showCatName val="0"/>
              <c:showSerName val="0"/>
              <c:showPercent val="0"/>
              <c:showBubbleSize val="0"/>
            </c:dLbl>
            <c:dLbl>
              <c:idx val="111"/>
              <c:layout>
                <c:manualLayout>
                  <c:x val="-2.154882154882155E-2"/>
                  <c:y val="1.9704433497536946E-2"/>
                </c:manualLayout>
              </c:layout>
              <c:spPr/>
              <c:txPr>
                <a:bodyPr/>
                <a:lstStyle/>
                <a:p>
                  <a:pPr>
                    <a:defRPr/>
                  </a:pPr>
                  <a:endParaRPr lang="ja-JP"/>
                </a:p>
              </c:txPr>
              <c:dLblPos val="r"/>
              <c:showLegendKey val="0"/>
              <c:showVal val="1"/>
              <c:showCatName val="0"/>
              <c:showSerName val="0"/>
              <c:showPercent val="0"/>
              <c:showBubbleSize val="0"/>
            </c:dLbl>
            <c:dLbl>
              <c:idx val="112"/>
              <c:layout>
                <c:manualLayout>
                  <c:x val="-3.9057239057239054E-2"/>
                  <c:y val="-1.7733990147783214E-2"/>
                </c:manualLayout>
              </c:layout>
              <c:spPr/>
              <c:txPr>
                <a:bodyPr/>
                <a:lstStyle/>
                <a:p>
                  <a:pPr>
                    <a:defRPr/>
                  </a:pPr>
                  <a:endParaRPr lang="ja-JP"/>
                </a:p>
              </c:txPr>
              <c:dLblPos val="r"/>
              <c:showLegendKey val="0"/>
              <c:showVal val="1"/>
              <c:showCatName val="0"/>
              <c:showSerName val="0"/>
              <c:showPercent val="0"/>
              <c:showBubbleSize val="0"/>
            </c:dLbl>
            <c:dLbl>
              <c:idx val="113"/>
              <c:layout>
                <c:manualLayout>
                  <c:x val="-3.5016835016835016E-2"/>
                  <c:y val="-1.9704433497536981E-2"/>
                </c:manualLayout>
              </c:layout>
              <c:spPr/>
              <c:txPr>
                <a:bodyPr/>
                <a:lstStyle/>
                <a:p>
                  <a:pPr>
                    <a:defRPr/>
                  </a:pPr>
                  <a:endParaRPr lang="ja-JP"/>
                </a:p>
              </c:txPr>
              <c:dLblPos val="r"/>
              <c:showLegendKey val="0"/>
              <c:showVal val="1"/>
              <c:showCatName val="0"/>
              <c:showSerName val="0"/>
              <c:showPercent val="0"/>
              <c:showBubbleSize val="0"/>
            </c:dLbl>
            <c:showLegendKey val="0"/>
            <c:showVal val="0"/>
            <c:showCatName val="0"/>
            <c:showSerName val="0"/>
            <c:showPercent val="0"/>
            <c:showBubbleSize val="0"/>
          </c:dLbls>
          <c:cat>
            <c:strRef>
              <c:f>(データ!$B$1:$DB$1,データ!$DD$1:$DL$1)</c:f>
              <c:strCache>
                <c:ptCount val="114"/>
                <c:pt idx="0">
                  <c:v>H8.1～3</c:v>
                </c:pt>
                <c:pt idx="1">
                  <c:v>H8.4～6</c:v>
                </c:pt>
                <c:pt idx="2">
                  <c:v>H8.7～9</c:v>
                </c:pt>
                <c:pt idx="3">
                  <c:v>H8.10～12</c:v>
                </c:pt>
                <c:pt idx="4">
                  <c:v>H9.1～3</c:v>
                </c:pt>
                <c:pt idx="5">
                  <c:v>H9.4～6</c:v>
                </c:pt>
                <c:pt idx="6">
                  <c:v>H9.7～9</c:v>
                </c:pt>
                <c:pt idx="7">
                  <c:v>H9.10～12</c:v>
                </c:pt>
                <c:pt idx="8">
                  <c:v>H10.1～3</c:v>
                </c:pt>
                <c:pt idx="9">
                  <c:v>H10.4～6</c:v>
                </c:pt>
                <c:pt idx="10">
                  <c:v>H10.7～9</c:v>
                </c:pt>
                <c:pt idx="11">
                  <c:v>H10.10～12</c:v>
                </c:pt>
                <c:pt idx="12">
                  <c:v>H11.1～3</c:v>
                </c:pt>
                <c:pt idx="13">
                  <c:v>H11.4～6</c:v>
                </c:pt>
                <c:pt idx="14">
                  <c:v>H11.7～9</c:v>
                </c:pt>
                <c:pt idx="15">
                  <c:v>H11.10～12</c:v>
                </c:pt>
                <c:pt idx="16">
                  <c:v>H12.1～3</c:v>
                </c:pt>
                <c:pt idx="17">
                  <c:v>H12.4～6</c:v>
                </c:pt>
                <c:pt idx="18">
                  <c:v>H12.7～9</c:v>
                </c:pt>
                <c:pt idx="19">
                  <c:v>H12.10～12</c:v>
                </c:pt>
                <c:pt idx="20">
                  <c:v>H13.1～3</c:v>
                </c:pt>
                <c:pt idx="21">
                  <c:v>H13.4～6</c:v>
                </c:pt>
                <c:pt idx="22">
                  <c:v>H13.7～9</c:v>
                </c:pt>
                <c:pt idx="23">
                  <c:v>H13.10～12</c:v>
                </c:pt>
                <c:pt idx="24">
                  <c:v>H14.1～3</c:v>
                </c:pt>
                <c:pt idx="25">
                  <c:v>H14.4～6</c:v>
                </c:pt>
                <c:pt idx="26">
                  <c:v>H14.7～9</c:v>
                </c:pt>
                <c:pt idx="27">
                  <c:v>H14.10～12</c:v>
                </c:pt>
                <c:pt idx="28">
                  <c:v>H15.1～3</c:v>
                </c:pt>
                <c:pt idx="29">
                  <c:v>H15.4～6</c:v>
                </c:pt>
                <c:pt idx="30">
                  <c:v>H15.7～9</c:v>
                </c:pt>
                <c:pt idx="31">
                  <c:v>H15.10～12</c:v>
                </c:pt>
                <c:pt idx="32">
                  <c:v>H16.1～3</c:v>
                </c:pt>
                <c:pt idx="33">
                  <c:v>H16.4～6</c:v>
                </c:pt>
                <c:pt idx="34">
                  <c:v>H16.7～9</c:v>
                </c:pt>
                <c:pt idx="35">
                  <c:v>H16.10～12</c:v>
                </c:pt>
                <c:pt idx="36">
                  <c:v>H17.1～3</c:v>
                </c:pt>
                <c:pt idx="37">
                  <c:v>H17.4～6</c:v>
                </c:pt>
                <c:pt idx="38">
                  <c:v>H17.7～9</c:v>
                </c:pt>
                <c:pt idx="39">
                  <c:v>H17.10～12</c:v>
                </c:pt>
                <c:pt idx="40">
                  <c:v>H18.1～3</c:v>
                </c:pt>
                <c:pt idx="41">
                  <c:v>H18.4～6</c:v>
                </c:pt>
                <c:pt idx="42">
                  <c:v>H18.7～9</c:v>
                </c:pt>
                <c:pt idx="43">
                  <c:v>H18.10～12</c:v>
                </c:pt>
                <c:pt idx="44">
                  <c:v>H19.1～3</c:v>
                </c:pt>
                <c:pt idx="45">
                  <c:v>H19.4～6</c:v>
                </c:pt>
                <c:pt idx="46">
                  <c:v>H19.7～9</c:v>
                </c:pt>
                <c:pt idx="47">
                  <c:v>H19.10～12</c:v>
                </c:pt>
                <c:pt idx="48">
                  <c:v>H20.1～3</c:v>
                </c:pt>
                <c:pt idx="49">
                  <c:v>H20.4～6</c:v>
                </c:pt>
                <c:pt idx="50">
                  <c:v>H20.7～9</c:v>
                </c:pt>
                <c:pt idx="51">
                  <c:v>H20.10～12</c:v>
                </c:pt>
                <c:pt idx="52">
                  <c:v>H21.1～3</c:v>
                </c:pt>
                <c:pt idx="53">
                  <c:v>H21.4</c:v>
                </c:pt>
                <c:pt idx="54">
                  <c:v>H21.5</c:v>
                </c:pt>
                <c:pt idx="55">
                  <c:v>H21.6</c:v>
                </c:pt>
                <c:pt idx="56">
                  <c:v>H21.7</c:v>
                </c:pt>
                <c:pt idx="57">
                  <c:v>H21.8</c:v>
                </c:pt>
                <c:pt idx="58">
                  <c:v>H21.9</c:v>
                </c:pt>
                <c:pt idx="59">
                  <c:v>H21.10</c:v>
                </c:pt>
                <c:pt idx="60">
                  <c:v>H21.11</c:v>
                </c:pt>
                <c:pt idx="61">
                  <c:v>H21.12</c:v>
                </c:pt>
                <c:pt idx="62">
                  <c:v>H22.1</c:v>
                </c:pt>
                <c:pt idx="63">
                  <c:v>H22.2</c:v>
                </c:pt>
                <c:pt idx="64">
                  <c:v>H22.3</c:v>
                </c:pt>
                <c:pt idx="65">
                  <c:v>H22.4</c:v>
                </c:pt>
                <c:pt idx="66">
                  <c:v>H22.5</c:v>
                </c:pt>
                <c:pt idx="67">
                  <c:v>H22.6</c:v>
                </c:pt>
                <c:pt idx="68">
                  <c:v>H22.7</c:v>
                </c:pt>
                <c:pt idx="69">
                  <c:v>H22.8</c:v>
                </c:pt>
                <c:pt idx="70">
                  <c:v>H22.9</c:v>
                </c:pt>
                <c:pt idx="71">
                  <c:v>H22.10</c:v>
                </c:pt>
                <c:pt idx="72">
                  <c:v>H22.11</c:v>
                </c:pt>
                <c:pt idx="73">
                  <c:v>H22.12</c:v>
                </c:pt>
                <c:pt idx="74">
                  <c:v>H23.1</c:v>
                </c:pt>
                <c:pt idx="75">
                  <c:v>H23.2</c:v>
                </c:pt>
                <c:pt idx="76">
                  <c:v>H23.3</c:v>
                </c:pt>
                <c:pt idx="77">
                  <c:v>H23.4</c:v>
                </c:pt>
                <c:pt idx="78">
                  <c:v>H23.5</c:v>
                </c:pt>
                <c:pt idx="79">
                  <c:v>H23.6</c:v>
                </c:pt>
                <c:pt idx="80">
                  <c:v>H23.7</c:v>
                </c:pt>
                <c:pt idx="81">
                  <c:v>H23.8</c:v>
                </c:pt>
                <c:pt idx="82">
                  <c:v>H23.9</c:v>
                </c:pt>
                <c:pt idx="83">
                  <c:v>H23.10</c:v>
                </c:pt>
                <c:pt idx="84">
                  <c:v>H23.11</c:v>
                </c:pt>
                <c:pt idx="85">
                  <c:v>H23.12</c:v>
                </c:pt>
                <c:pt idx="86">
                  <c:v>H24.1</c:v>
                </c:pt>
                <c:pt idx="87">
                  <c:v>H24.2</c:v>
                </c:pt>
                <c:pt idx="88">
                  <c:v>H24.3</c:v>
                </c:pt>
                <c:pt idx="89">
                  <c:v>H24.4</c:v>
                </c:pt>
                <c:pt idx="90">
                  <c:v>H24.5</c:v>
                </c:pt>
                <c:pt idx="91">
                  <c:v>H24.6</c:v>
                </c:pt>
                <c:pt idx="92">
                  <c:v>H24.7</c:v>
                </c:pt>
                <c:pt idx="93">
                  <c:v>H24.8</c:v>
                </c:pt>
                <c:pt idx="94">
                  <c:v>H24.9</c:v>
                </c:pt>
                <c:pt idx="95">
                  <c:v>H24.10</c:v>
                </c:pt>
                <c:pt idx="96">
                  <c:v>H24.11</c:v>
                </c:pt>
                <c:pt idx="97">
                  <c:v>H24.12</c:v>
                </c:pt>
                <c:pt idx="98">
                  <c:v>H25.1</c:v>
                </c:pt>
                <c:pt idx="99">
                  <c:v>H25.2</c:v>
                </c:pt>
                <c:pt idx="100">
                  <c:v>H25.3</c:v>
                </c:pt>
                <c:pt idx="101">
                  <c:v>H25.4</c:v>
                </c:pt>
                <c:pt idx="102">
                  <c:v>H25.5</c:v>
                </c:pt>
                <c:pt idx="103">
                  <c:v>H25.6</c:v>
                </c:pt>
                <c:pt idx="104">
                  <c:v>H25.7</c:v>
                </c:pt>
                <c:pt idx="105">
                  <c:v>H25.9</c:v>
                </c:pt>
                <c:pt idx="106">
                  <c:v>H25.9</c:v>
                </c:pt>
                <c:pt idx="107">
                  <c:v>H25.10</c:v>
                </c:pt>
                <c:pt idx="108">
                  <c:v>H25.11</c:v>
                </c:pt>
                <c:pt idx="109">
                  <c:v>H25.11</c:v>
                </c:pt>
                <c:pt idx="110">
                  <c:v>H26.1</c:v>
                </c:pt>
                <c:pt idx="111">
                  <c:v>H26.2</c:v>
                </c:pt>
                <c:pt idx="112">
                  <c:v>H26.3</c:v>
                </c:pt>
                <c:pt idx="113">
                  <c:v>H26.4</c:v>
                </c:pt>
              </c:strCache>
            </c:strRef>
          </c:cat>
          <c:val>
            <c:numRef>
              <c:f>(データ!$B$11:$DD$11,データ!$DF$11:$DL$11)</c:f>
              <c:numCache>
                <c:formatCode>General</c:formatCode>
                <c:ptCount val="114"/>
                <c:pt idx="94" formatCode="#,##0">
                  <c:v>7548</c:v>
                </c:pt>
                <c:pt idx="95" formatCode="#,##0">
                  <c:v>7511</c:v>
                </c:pt>
                <c:pt idx="96" formatCode="#,##0">
                  <c:v>7464</c:v>
                </c:pt>
                <c:pt idx="97" formatCode="#,##0">
                  <c:v>7427</c:v>
                </c:pt>
                <c:pt idx="98" formatCode="#,##0">
                  <c:v>7342</c:v>
                </c:pt>
                <c:pt idx="99" formatCode="#,##0">
                  <c:v>7273</c:v>
                </c:pt>
                <c:pt idx="100" formatCode="#,##0">
                  <c:v>7284</c:v>
                </c:pt>
                <c:pt idx="101" formatCode="#,##0">
                  <c:v>7415</c:v>
                </c:pt>
                <c:pt idx="102" formatCode="#,##0">
                  <c:v>7636</c:v>
                </c:pt>
                <c:pt idx="103" formatCode="#,##0">
                  <c:v>7804</c:v>
                </c:pt>
                <c:pt idx="104" formatCode="#,##0">
                  <c:v>7920</c:v>
                </c:pt>
                <c:pt idx="105" formatCode="#,##0">
                  <c:v>7978</c:v>
                </c:pt>
                <c:pt idx="106" formatCode="#,##0">
                  <c:v>8004</c:v>
                </c:pt>
                <c:pt idx="107" formatCode="#,##0">
                  <c:v>8004</c:v>
                </c:pt>
                <c:pt idx="108" formatCode="#,##0">
                  <c:v>7946</c:v>
                </c:pt>
                <c:pt idx="109" formatCode="#,##0">
                  <c:v>7894</c:v>
                </c:pt>
                <c:pt idx="110" formatCode="#,##0">
                  <c:v>7847</c:v>
                </c:pt>
                <c:pt idx="111" formatCode="#,##0">
                  <c:v>7873</c:v>
                </c:pt>
                <c:pt idx="112" formatCode="#,##0">
                  <c:v>7963</c:v>
                </c:pt>
                <c:pt idx="113" formatCode="#,##0">
                  <c:v>8111</c:v>
                </c:pt>
              </c:numCache>
            </c:numRef>
          </c:val>
          <c:smooth val="0"/>
        </c:ser>
        <c:dLbls>
          <c:showLegendKey val="0"/>
          <c:showVal val="0"/>
          <c:showCatName val="0"/>
          <c:showSerName val="0"/>
          <c:showPercent val="0"/>
          <c:showBubbleSize val="0"/>
        </c:dLbls>
        <c:marker val="1"/>
        <c:smooth val="0"/>
        <c:axId val="149900288"/>
        <c:axId val="149906176"/>
      </c:lineChart>
      <c:catAx>
        <c:axId val="149900288"/>
        <c:scaling>
          <c:orientation val="minMax"/>
        </c:scaling>
        <c:delete val="0"/>
        <c:axPos val="t"/>
        <c:numFmt formatCode="#,##0_);[Red]\(#,##0\)" sourceLinked="1"/>
        <c:majorTickMark val="none"/>
        <c:minorTickMark val="none"/>
        <c:tickLblPos val="low"/>
        <c:crossAx val="149906176"/>
        <c:crosses val="max"/>
        <c:auto val="1"/>
        <c:lblAlgn val="ctr"/>
        <c:lblOffset val="100"/>
        <c:noMultiLvlLbl val="0"/>
      </c:catAx>
      <c:valAx>
        <c:axId val="149906176"/>
        <c:scaling>
          <c:orientation val="minMax"/>
          <c:max val="8500"/>
          <c:min val="6000"/>
        </c:scaling>
        <c:delete val="0"/>
        <c:axPos val="l"/>
        <c:majorGridlines>
          <c:spPr>
            <a:ln w="9525"/>
          </c:spPr>
        </c:majorGridlines>
        <c:minorGridlines>
          <c:spPr>
            <a:ln w="31750">
              <a:solidFill>
                <a:schemeClr val="tx1"/>
              </a:solidFill>
            </a:ln>
          </c:spPr>
        </c:minorGridlines>
        <c:numFmt formatCode="#,##0_);[Red]\(#,##0\)" sourceLinked="1"/>
        <c:majorTickMark val="out"/>
        <c:minorTickMark val="none"/>
        <c:tickLblPos val="nextTo"/>
        <c:crossAx val="149900288"/>
        <c:crosses val="autoZero"/>
        <c:crossBetween val="between"/>
        <c:majorUnit val="500"/>
        <c:minorUnit val="500"/>
      </c:valAx>
      <c:spPr>
        <a:ln w="25400">
          <a:solidFill>
            <a:schemeClr val="tx1"/>
          </a:solidFill>
        </a:ln>
      </c:spPr>
    </c:plotArea>
    <c:legend>
      <c:legendPos val="b"/>
      <c:layout>
        <c:manualLayout>
          <c:xMode val="edge"/>
          <c:yMode val="edge"/>
          <c:x val="2.1088363954505689E-2"/>
          <c:y val="0.92057794499825463"/>
          <c:w val="0.95159786844826222"/>
          <c:h val="7.4662736123501827E-2"/>
        </c:manualLayout>
      </c:layout>
      <c:overlay val="0"/>
      <c:spPr>
        <a:ln w="44450" cmpd="dbl">
          <a:solidFill>
            <a:schemeClr val="tx1"/>
          </a:solidFill>
          <a:miter lim="800000"/>
        </a:ln>
      </c:spPr>
    </c:legend>
    <c:plotVisOnly val="1"/>
    <c:dispBlanksAs val="gap"/>
    <c:showDLblsOverMax val="0"/>
  </c:chart>
  <c:spPr>
    <a:noFill/>
  </c:spPr>
  <c:txPr>
    <a:bodyPr/>
    <a:lstStyle/>
    <a:p>
      <a:pPr>
        <a:defRPr sz="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8757295257184879E-2"/>
          <c:y val="8.9110951693698703E-2"/>
          <c:w val="0.87768412568803023"/>
          <c:h val="0.91057601154980161"/>
        </c:manualLayout>
      </c:layout>
      <c:doughnutChart>
        <c:varyColors val="1"/>
        <c:ser>
          <c:idx val="0"/>
          <c:order val="0"/>
          <c:dLbls>
            <c:dLbl>
              <c:idx val="3"/>
              <c:delete val="1"/>
            </c:dLbl>
            <c:txPr>
              <a:bodyPr/>
              <a:lstStyle/>
              <a:p>
                <a:pPr>
                  <a:defRPr sz="1200" b="1"/>
                </a:pPr>
                <a:endParaRPr lang="ja-JP"/>
              </a:p>
            </c:txPr>
            <c:showLegendKey val="0"/>
            <c:showVal val="1"/>
            <c:showCatName val="0"/>
            <c:showSerName val="0"/>
            <c:showPercent val="0"/>
            <c:showBubbleSize val="0"/>
            <c:showLeaderLines val="0"/>
          </c:dLbls>
          <c:cat>
            <c:strRef>
              <c:f>'[市場班元データ_LNGrev.xlsx]【正】輸入国別（天然ガス）'!$B$5:$B$15</c:f>
              <c:strCache>
                <c:ptCount val="11"/>
                <c:pt idx="0">
                  <c:v>カタール</c:v>
                </c:pt>
                <c:pt idx="1">
                  <c:v>UAE</c:v>
                </c:pt>
                <c:pt idx="2">
                  <c:v>オマーン</c:v>
                </c:pt>
                <c:pt idx="3">
                  <c:v>イエメン</c:v>
                </c:pt>
                <c:pt idx="4">
                  <c:v>マレーシア</c:v>
                </c:pt>
                <c:pt idx="5">
                  <c:v>オーストラリア</c:v>
                </c:pt>
                <c:pt idx="6">
                  <c:v>インドネシア</c:v>
                </c:pt>
                <c:pt idx="7">
                  <c:v>ロシア</c:v>
                </c:pt>
                <c:pt idx="8">
                  <c:v>ブルネイ</c:v>
                </c:pt>
                <c:pt idx="9">
                  <c:v>ナイジェリア</c:v>
                </c:pt>
                <c:pt idx="10">
                  <c:v>その他</c:v>
                </c:pt>
              </c:strCache>
            </c:strRef>
          </c:cat>
          <c:val>
            <c:numRef>
              <c:f>'[市場班元データ_LNGrev.xlsx]【正】輸入国別（天然ガス）'!$D$5:$D$15</c:f>
              <c:numCache>
                <c:formatCode>#,##0.0;[Red]\-#,##0.0</c:formatCode>
                <c:ptCount val="11"/>
                <c:pt idx="0">
                  <c:v>15.65854</c:v>
                </c:pt>
                <c:pt idx="1">
                  <c:v>5.5366739999999997</c:v>
                </c:pt>
                <c:pt idx="2">
                  <c:v>3.975651</c:v>
                </c:pt>
                <c:pt idx="3">
                  <c:v>0.29721900000000001</c:v>
                </c:pt>
                <c:pt idx="4">
                  <c:v>15.914605999999999</c:v>
                </c:pt>
                <c:pt idx="5">
                  <c:v>14.608768</c:v>
                </c:pt>
                <c:pt idx="6">
                  <c:v>8.3061620000000005</c:v>
                </c:pt>
                <c:pt idx="7">
                  <c:v>6.1641830000000004</c:v>
                </c:pt>
                <c:pt idx="8">
                  <c:v>5.9060430000000004</c:v>
                </c:pt>
                <c:pt idx="9">
                  <c:v>4.7827029999999997</c:v>
                </c:pt>
                <c:pt idx="10">
                  <c:v>6.1637359999999992</c:v>
                </c:pt>
              </c:numCache>
            </c:numRef>
          </c:val>
        </c:ser>
        <c:ser>
          <c:idx val="1"/>
          <c:order val="1"/>
          <c:dLbls>
            <c:dLbl>
              <c:idx val="0"/>
              <c:layout/>
              <c:spPr/>
              <c:txPr>
                <a:bodyPr/>
                <a:lstStyle/>
                <a:p>
                  <a:pPr>
                    <a:defRPr sz="1100" b="1">
                      <a:solidFill>
                        <a:srgbClr val="FFFF00"/>
                      </a:solidFill>
                    </a:defRPr>
                  </a:pPr>
                  <a:endParaRPr lang="ja-JP"/>
                </a:p>
              </c:txPr>
              <c:showLegendKey val="0"/>
              <c:showVal val="1"/>
              <c:showCatName val="1"/>
              <c:showSerName val="0"/>
              <c:showPercent val="0"/>
              <c:showBubbleSize val="0"/>
            </c:dLbl>
            <c:dLbl>
              <c:idx val="1"/>
              <c:layout>
                <c:manualLayout>
                  <c:x val="1.2037446573022286E-3"/>
                  <c:y val="-1.2272654061313809E-2"/>
                </c:manualLayout>
              </c:layout>
              <c:tx>
                <c:rich>
                  <a:bodyPr/>
                  <a:lstStyle/>
                  <a:p>
                    <a:pPr>
                      <a:defRPr sz="1100" b="1">
                        <a:solidFill>
                          <a:srgbClr val="FFFF00"/>
                        </a:solidFill>
                      </a:defRPr>
                    </a:pPr>
                    <a:r>
                      <a:rPr lang="en-US" altLang="en-US" b="1" dirty="0" smtClean="0">
                        <a:solidFill>
                          <a:srgbClr val="FFFF00"/>
                        </a:solidFill>
                      </a:rPr>
                      <a:t>UAE</a:t>
                    </a:r>
                  </a:p>
                  <a:p>
                    <a:pPr>
                      <a:defRPr sz="1100" b="1">
                        <a:solidFill>
                          <a:srgbClr val="FFFF00"/>
                        </a:solidFill>
                      </a:defRPr>
                    </a:pPr>
                    <a:r>
                      <a:rPr lang="en-US" altLang="en-US" b="1" dirty="0" smtClean="0">
                        <a:solidFill>
                          <a:srgbClr val="FFFF00"/>
                        </a:solidFill>
                      </a:rPr>
                      <a:t>6.3</a:t>
                    </a:r>
                    <a:r>
                      <a:rPr lang="en-US" altLang="en-US" b="1" dirty="0">
                        <a:solidFill>
                          <a:srgbClr val="FFFF00"/>
                        </a:solidFill>
                      </a:rPr>
                      <a:t>%</a:t>
                    </a:r>
                  </a:p>
                </c:rich>
              </c:tx>
              <c:spPr/>
              <c:showLegendKey val="0"/>
              <c:showVal val="1"/>
              <c:showCatName val="1"/>
              <c:showSerName val="0"/>
              <c:showPercent val="0"/>
              <c:showBubbleSize val="0"/>
              <c:separator> </c:separator>
            </c:dLbl>
            <c:dLbl>
              <c:idx val="2"/>
              <c:layout>
                <c:manualLayout>
                  <c:x val="-1.2137016222516157E-3"/>
                  <c:y val="-9.1794430190957274E-3"/>
                </c:manualLayout>
              </c:layout>
              <c:spPr/>
              <c:txPr>
                <a:bodyPr/>
                <a:lstStyle/>
                <a:p>
                  <a:pPr>
                    <a:defRPr sz="1100" b="1">
                      <a:solidFill>
                        <a:srgbClr val="FFFF00"/>
                      </a:solidFill>
                    </a:defRPr>
                  </a:pPr>
                  <a:endParaRPr lang="ja-JP"/>
                </a:p>
              </c:txPr>
              <c:showLegendKey val="0"/>
              <c:showVal val="1"/>
              <c:showCatName val="1"/>
              <c:showSerName val="0"/>
              <c:showPercent val="0"/>
              <c:showBubbleSize val="0"/>
              <c:separator> </c:separator>
            </c:dLbl>
            <c:dLbl>
              <c:idx val="3"/>
              <c:delete val="1"/>
            </c:dLbl>
            <c:dLbl>
              <c:idx val="4"/>
              <c:layout>
                <c:manualLayout>
                  <c:x val="3.9932669954910668E-2"/>
                  <c:y val="-4.0266277404847929E-3"/>
                </c:manualLayout>
              </c:layout>
              <c:tx>
                <c:rich>
                  <a:bodyPr/>
                  <a:lstStyle/>
                  <a:p>
                    <a:pPr>
                      <a:defRPr sz="1100" b="0">
                        <a:solidFill>
                          <a:schemeClr val="tx1"/>
                        </a:solidFill>
                      </a:defRPr>
                    </a:pPr>
                    <a:r>
                      <a:rPr lang="ja-JP" altLang="en-US" b="0" dirty="0" smtClean="0">
                        <a:solidFill>
                          <a:schemeClr val="tx1"/>
                        </a:solidFill>
                      </a:rPr>
                      <a:t>オーストラリア</a:t>
                    </a:r>
                    <a:r>
                      <a:rPr lang="ja-JP" altLang="en-US" b="0" baseline="0" dirty="0" smtClean="0">
                        <a:solidFill>
                          <a:schemeClr val="tx1"/>
                        </a:solidFill>
                      </a:rPr>
                      <a:t> </a:t>
                    </a:r>
                    <a:r>
                      <a:rPr lang="ja-JP" altLang="en-US" b="0" dirty="0" smtClean="0">
                        <a:solidFill>
                          <a:schemeClr val="tx1"/>
                        </a:solidFill>
                      </a:rPr>
                      <a:t> </a:t>
                    </a:r>
                    <a:r>
                      <a:rPr lang="en-US" altLang="ja-JP" b="0" dirty="0">
                        <a:solidFill>
                          <a:schemeClr val="tx1"/>
                        </a:solidFill>
                      </a:rPr>
                      <a:t>18.2%</a:t>
                    </a:r>
                  </a:p>
                </c:rich>
              </c:tx>
              <c:spPr/>
              <c:showLegendKey val="0"/>
              <c:showVal val="1"/>
              <c:showCatName val="1"/>
              <c:showSerName val="0"/>
              <c:showPercent val="0"/>
              <c:showBubbleSize val="0"/>
            </c:dLbl>
            <c:dLbl>
              <c:idx val="5"/>
              <c:layout>
                <c:manualLayout>
                  <c:x val="1.9966334977455334E-2"/>
                  <c:y val="1.6106510961939172E-2"/>
                </c:manualLayout>
              </c:layout>
              <c:tx>
                <c:rich>
                  <a:bodyPr/>
                  <a:lstStyle/>
                  <a:p>
                    <a:pPr>
                      <a:defRPr sz="1100" b="0">
                        <a:solidFill>
                          <a:schemeClr val="tx1"/>
                        </a:solidFill>
                      </a:defRPr>
                    </a:pPr>
                    <a:r>
                      <a:rPr lang="ja-JP" altLang="en-US" b="0" dirty="0" smtClean="0">
                        <a:solidFill>
                          <a:schemeClr val="tx1"/>
                        </a:solidFill>
                      </a:rPr>
                      <a:t>マレーシア</a:t>
                    </a:r>
                    <a:r>
                      <a:rPr lang="en-US" altLang="ja-JP" b="0" dirty="0" smtClean="0">
                        <a:solidFill>
                          <a:schemeClr val="tx1"/>
                        </a:solidFill>
                      </a:rPr>
                      <a:t>16.7</a:t>
                    </a:r>
                    <a:r>
                      <a:rPr lang="en-US" altLang="ja-JP" b="0" dirty="0">
                        <a:solidFill>
                          <a:schemeClr val="tx1"/>
                        </a:solidFill>
                      </a:rPr>
                      <a:t>%</a:t>
                    </a:r>
                  </a:p>
                </c:rich>
              </c:tx>
              <c:spPr/>
              <c:showLegendKey val="0"/>
              <c:showVal val="1"/>
              <c:showCatName val="1"/>
              <c:showSerName val="0"/>
              <c:showPercent val="0"/>
              <c:showBubbleSize val="0"/>
              <c:separator> </c:separator>
            </c:dLbl>
            <c:dLbl>
              <c:idx val="6"/>
              <c:layout>
                <c:manualLayout>
                  <c:x val="3.0262884836695293E-2"/>
                  <c:y val="4.8694928731859564E-2"/>
                </c:manualLayout>
              </c:layout>
              <c:tx>
                <c:rich>
                  <a:bodyPr/>
                  <a:lstStyle/>
                  <a:p>
                    <a:pPr>
                      <a:defRPr sz="1100" b="0">
                        <a:solidFill>
                          <a:schemeClr val="tx1"/>
                        </a:solidFill>
                      </a:defRPr>
                    </a:pPr>
                    <a:r>
                      <a:rPr lang="ja-JP" altLang="en-US" b="0" dirty="0" smtClean="0">
                        <a:solidFill>
                          <a:schemeClr val="tx1"/>
                        </a:solidFill>
                      </a:rPr>
                      <a:t>ロシア </a:t>
                    </a:r>
                    <a:r>
                      <a:rPr lang="en-US" altLang="ja-JP" b="0" dirty="0">
                        <a:solidFill>
                          <a:schemeClr val="tx1"/>
                        </a:solidFill>
                      </a:rPr>
                      <a:t>9.5%</a:t>
                    </a:r>
                  </a:p>
                </c:rich>
              </c:tx>
              <c:spPr/>
              <c:showLegendKey val="0"/>
              <c:showVal val="1"/>
              <c:showCatName val="1"/>
              <c:showSerName val="0"/>
              <c:showPercent val="0"/>
              <c:showBubbleSize val="0"/>
              <c:separator> </c:separator>
            </c:dLbl>
            <c:dLbl>
              <c:idx val="7"/>
              <c:layout>
                <c:manualLayout>
                  <c:x val="-2.5561672398527958E-2"/>
                  <c:y val="1.7072656035272891E-2"/>
                </c:manualLayout>
              </c:layout>
              <c:tx>
                <c:rich>
                  <a:bodyPr/>
                  <a:lstStyle/>
                  <a:p>
                    <a:r>
                      <a:rPr lang="ja-JP" altLang="en-US" dirty="0" smtClean="0"/>
                      <a:t>インドネシア</a:t>
                    </a:r>
                    <a:r>
                      <a:rPr lang="ja-JP" altLang="en-US" baseline="0" dirty="0" smtClean="0"/>
                      <a:t> </a:t>
                    </a:r>
                    <a:r>
                      <a:rPr lang="en-US" altLang="ja-JP" dirty="0" smtClean="0"/>
                      <a:t>7.1</a:t>
                    </a:r>
                    <a:r>
                      <a:rPr lang="en-US" altLang="ja-JP" dirty="0"/>
                      <a:t>%</a:t>
                    </a:r>
                    <a:endParaRPr lang="ja-JP" altLang="en-US" dirty="0"/>
                  </a:p>
                </c:rich>
              </c:tx>
              <c:showLegendKey val="0"/>
              <c:showVal val="1"/>
              <c:showCatName val="1"/>
              <c:showSerName val="0"/>
              <c:showPercent val="0"/>
              <c:showBubbleSize val="0"/>
              <c:separator> </c:separator>
            </c:dLbl>
            <c:dLbl>
              <c:idx val="8"/>
              <c:layout>
                <c:manualLayout>
                  <c:x val="-1.1903813622385774E-3"/>
                  <c:y val="7.1949813633717646E-3"/>
                </c:manualLayout>
              </c:layout>
              <c:spPr/>
              <c:txPr>
                <a:bodyPr/>
                <a:lstStyle/>
                <a:p>
                  <a:pPr>
                    <a:defRPr sz="1100" b="0">
                      <a:solidFill>
                        <a:schemeClr val="tx1"/>
                      </a:solidFill>
                    </a:defRPr>
                  </a:pPr>
                  <a:endParaRPr lang="ja-JP"/>
                </a:p>
              </c:txPr>
              <c:showLegendKey val="0"/>
              <c:showVal val="1"/>
              <c:showCatName val="1"/>
              <c:showSerName val="0"/>
              <c:showPercent val="0"/>
              <c:showBubbleSize val="0"/>
              <c:separator> </c:separator>
            </c:dLbl>
            <c:dLbl>
              <c:idx val="9"/>
              <c:layout>
                <c:manualLayout>
                  <c:x val="-4.9825602544542533E-2"/>
                  <c:y val="-5.129249589054221E-2"/>
                </c:manualLayout>
              </c:layout>
              <c:showLegendKey val="0"/>
              <c:showVal val="1"/>
              <c:showCatName val="1"/>
              <c:showSerName val="0"/>
              <c:showPercent val="0"/>
              <c:showBubbleSize val="0"/>
              <c:separator> </c:separator>
            </c:dLbl>
            <c:dLbl>
              <c:idx val="10"/>
              <c:layout>
                <c:manualLayout>
                  <c:x val="8.8642627616664933E-3"/>
                  <c:y val="-1.850613469064346E-2"/>
                </c:manualLayout>
              </c:layout>
              <c:tx>
                <c:rich>
                  <a:bodyPr/>
                  <a:lstStyle/>
                  <a:p>
                    <a:r>
                      <a:rPr lang="ja-JP" altLang="en-US" dirty="0" smtClean="0"/>
                      <a:t>その他</a:t>
                    </a:r>
                    <a:endParaRPr lang="en-US" altLang="ja-JP" dirty="0" smtClean="0"/>
                  </a:p>
                  <a:p>
                    <a:r>
                      <a:rPr lang="en-US" altLang="ja-JP" dirty="0" smtClean="0"/>
                      <a:t>7.1</a:t>
                    </a:r>
                    <a:r>
                      <a:rPr lang="en-US" altLang="ja-JP" dirty="0"/>
                      <a:t>%</a:t>
                    </a:r>
                    <a:endParaRPr lang="ja-JP" altLang="en-US" dirty="0"/>
                  </a:p>
                </c:rich>
              </c:tx>
              <c:showLegendKey val="0"/>
              <c:showVal val="1"/>
              <c:showCatName val="1"/>
              <c:showSerName val="0"/>
              <c:showPercent val="0"/>
              <c:showBubbleSize val="0"/>
              <c:separator> </c:separator>
            </c:dLbl>
            <c:txPr>
              <a:bodyPr/>
              <a:lstStyle/>
              <a:p>
                <a:pPr>
                  <a:defRPr sz="1100"/>
                </a:pPr>
                <a:endParaRPr lang="ja-JP"/>
              </a:p>
            </c:txPr>
            <c:showLegendKey val="0"/>
            <c:showVal val="1"/>
            <c:showCatName val="1"/>
            <c:showSerName val="0"/>
            <c:showPercent val="0"/>
            <c:showBubbleSize val="0"/>
            <c:separator> </c:separator>
            <c:showLeaderLines val="0"/>
          </c:dLbls>
          <c:cat>
            <c:strRef>
              <c:f>'[市場班元データ_LNGrev.xlsx]【正】輸入国別（天然ガス）'!$B$5:$B$15</c:f>
              <c:strCache>
                <c:ptCount val="11"/>
                <c:pt idx="0">
                  <c:v>カタール</c:v>
                </c:pt>
                <c:pt idx="1">
                  <c:v>UAE</c:v>
                </c:pt>
                <c:pt idx="2">
                  <c:v>オマーン</c:v>
                </c:pt>
                <c:pt idx="3">
                  <c:v>イエメン</c:v>
                </c:pt>
                <c:pt idx="4">
                  <c:v>マレーシア</c:v>
                </c:pt>
                <c:pt idx="5">
                  <c:v>オーストラリア</c:v>
                </c:pt>
                <c:pt idx="6">
                  <c:v>インドネシア</c:v>
                </c:pt>
                <c:pt idx="7">
                  <c:v>ロシア</c:v>
                </c:pt>
                <c:pt idx="8">
                  <c:v>ブルネイ</c:v>
                </c:pt>
                <c:pt idx="9">
                  <c:v>ナイジェリア</c:v>
                </c:pt>
                <c:pt idx="10">
                  <c:v>その他</c:v>
                </c:pt>
              </c:strCache>
            </c:strRef>
          </c:cat>
          <c:val>
            <c:numRef>
              <c:f>'[市場班元データ_LNGrev.xlsx]【正】輸入国別（天然ガス）'!$E$5:$E$15</c:f>
              <c:numCache>
                <c:formatCode>0.0%</c:formatCode>
                <c:ptCount val="11"/>
                <c:pt idx="0">
                  <c:v>0.17933537450372525</c:v>
                </c:pt>
                <c:pt idx="1">
                  <c:v>6.3410861120834924E-2</c:v>
                </c:pt>
                <c:pt idx="2">
                  <c:v>4.5532652532171571E-2</c:v>
                </c:pt>
                <c:pt idx="3">
                  <c:v>3.4040134440773352E-3</c:v>
                </c:pt>
                <c:pt idx="4">
                  <c:v>0.18226806759054373</c:v>
                </c:pt>
                <c:pt idx="5">
                  <c:v>0.16731246210170536</c:v>
                </c:pt>
                <c:pt idx="6">
                  <c:v>9.5129473945758145E-2</c:v>
                </c:pt>
                <c:pt idx="7">
                  <c:v>7.0597646192716357E-2</c:v>
                </c:pt>
                <c:pt idx="8">
                  <c:v>6.7641199833452223E-2</c:v>
                </c:pt>
                <c:pt idx="9">
                  <c:v>5.4775721979513428E-2</c:v>
                </c:pt>
                <c:pt idx="10">
                  <c:v>7.0592526755501678E-2</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zero"/>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doughnutChart>
        <c:varyColors val="1"/>
        <c:ser>
          <c:idx val="1"/>
          <c:order val="0"/>
          <c:tx>
            <c:strRef>
              <c:f>'輸入国別（原油）貿易統計'!$D$4</c:f>
              <c:strCache>
                <c:ptCount val="1"/>
                <c:pt idx="0">
                  <c:v>数量(万bd）</c:v>
                </c:pt>
              </c:strCache>
            </c:strRef>
          </c:tx>
          <c:dLbls>
            <c:dLbl>
              <c:idx val="7"/>
              <c:delete val="1"/>
            </c:dLbl>
            <c:txPr>
              <a:bodyPr/>
              <a:lstStyle/>
              <a:p>
                <a:pPr>
                  <a:defRPr sz="1050" b="1"/>
                </a:pPr>
                <a:endParaRPr lang="ja-JP"/>
              </a:p>
            </c:txPr>
            <c:showLegendKey val="0"/>
            <c:showVal val="1"/>
            <c:showCatName val="0"/>
            <c:showSerName val="0"/>
            <c:showPercent val="0"/>
            <c:showBubbleSize val="0"/>
            <c:showLeaderLines val="1"/>
          </c:dLbls>
          <c:cat>
            <c:strRef>
              <c:f>'輸入国別（原油）貿易統計'!$B$5:$B$16</c:f>
              <c:strCache>
                <c:ptCount val="12"/>
                <c:pt idx="0">
                  <c:v>サウジアラビア</c:v>
                </c:pt>
                <c:pt idx="1">
                  <c:v>アラブ首長国連邦</c:v>
                </c:pt>
                <c:pt idx="2">
                  <c:v>カタール</c:v>
                </c:pt>
                <c:pt idx="3">
                  <c:v>クウェート</c:v>
                </c:pt>
                <c:pt idx="4">
                  <c:v>イラン</c:v>
                </c:pt>
                <c:pt idx="5">
                  <c:v>イラク</c:v>
                </c:pt>
                <c:pt idx="6">
                  <c:v>オマーン</c:v>
                </c:pt>
                <c:pt idx="7">
                  <c:v>イエメン</c:v>
                </c:pt>
                <c:pt idx="8">
                  <c:v>ロシア</c:v>
                </c:pt>
                <c:pt idx="9">
                  <c:v>インドネシア</c:v>
                </c:pt>
                <c:pt idx="10">
                  <c:v>ベトナム</c:v>
                </c:pt>
                <c:pt idx="11">
                  <c:v>その他</c:v>
                </c:pt>
              </c:strCache>
            </c:strRef>
          </c:cat>
          <c:val>
            <c:numRef>
              <c:f>'輸入国別（原油）貿易統計'!$D$5:$D$16</c:f>
              <c:numCache>
                <c:formatCode>#,##0.0;[Red]\-#,##0.0</c:formatCode>
                <c:ptCount val="12"/>
                <c:pt idx="0">
                  <c:v>120.72308665027322</c:v>
                </c:pt>
                <c:pt idx="1">
                  <c:v>79.862928713114741</c:v>
                </c:pt>
                <c:pt idx="2">
                  <c:v>39.342085341530051</c:v>
                </c:pt>
                <c:pt idx="3">
                  <c:v>27.969081346994539</c:v>
                </c:pt>
                <c:pt idx="4">
                  <c:v>19.103788644808741</c:v>
                </c:pt>
                <c:pt idx="5">
                  <c:v>7.0137882377049179</c:v>
                </c:pt>
                <c:pt idx="6">
                  <c:v>10.51654831420765</c:v>
                </c:pt>
                <c:pt idx="7">
                  <c:v>0.22665310382513659</c:v>
                </c:pt>
                <c:pt idx="8">
                  <c:v>17.2268749863388</c:v>
                </c:pt>
                <c:pt idx="9">
                  <c:v>13.585566489071038</c:v>
                </c:pt>
                <c:pt idx="10">
                  <c:v>8.3124876311475404</c:v>
                </c:pt>
                <c:pt idx="11">
                  <c:v>22.230968696721312</c:v>
                </c:pt>
              </c:numCache>
            </c:numRef>
          </c:val>
        </c:ser>
        <c:ser>
          <c:idx val="3"/>
          <c:order val="1"/>
          <c:tx>
            <c:strRef>
              <c:f>'輸入国別（原油）貿易統計'!$F$4</c:f>
              <c:strCache>
                <c:ptCount val="1"/>
                <c:pt idx="0">
                  <c:v>数量シェア</c:v>
                </c:pt>
              </c:strCache>
            </c:strRef>
          </c:tx>
          <c:dLbls>
            <c:dLbl>
              <c:idx val="0"/>
              <c:layout>
                <c:manualLayout>
                  <c:x val="-0.10611815352653757"/>
                  <c:y val="-7.7623391213742274E-2"/>
                </c:manualLayout>
              </c:layout>
              <c:tx>
                <c:rich>
                  <a:bodyPr/>
                  <a:lstStyle/>
                  <a:p>
                    <a:pPr>
                      <a:defRPr sz="1100" b="1">
                        <a:solidFill>
                          <a:srgbClr val="FFFF00"/>
                        </a:solidFill>
                      </a:defRPr>
                    </a:pPr>
                    <a:r>
                      <a:rPr lang="ja-JP" altLang="en-US" sz="1100" b="1" dirty="0" smtClean="0">
                        <a:solidFill>
                          <a:srgbClr val="FFFF00"/>
                        </a:solidFill>
                      </a:rPr>
                      <a:t>サウジアラビア</a:t>
                    </a:r>
                    <a:endParaRPr lang="en-US" altLang="ja-JP" sz="1100" b="1" dirty="0" smtClean="0">
                      <a:solidFill>
                        <a:srgbClr val="FFFF00"/>
                      </a:solidFill>
                    </a:endParaRPr>
                  </a:p>
                  <a:p>
                    <a:pPr>
                      <a:defRPr sz="1100" b="1">
                        <a:solidFill>
                          <a:srgbClr val="FFFF00"/>
                        </a:solidFill>
                      </a:defRPr>
                    </a:pPr>
                    <a:r>
                      <a:rPr lang="en-US" altLang="ja-JP" sz="1100" b="1" dirty="0" smtClean="0">
                        <a:solidFill>
                          <a:srgbClr val="FFFF00"/>
                        </a:solidFill>
                      </a:rPr>
                      <a:t>33.0</a:t>
                    </a:r>
                    <a:r>
                      <a:rPr lang="en-US" altLang="ja-JP" sz="1100" b="1" dirty="0">
                        <a:solidFill>
                          <a:srgbClr val="FFFF00"/>
                        </a:solidFill>
                      </a:rPr>
                      <a:t>%</a:t>
                    </a:r>
                  </a:p>
                </c:rich>
              </c:tx>
              <c:spPr/>
              <c:showLegendKey val="0"/>
              <c:showVal val="1"/>
              <c:showCatName val="1"/>
              <c:showSerName val="0"/>
              <c:showPercent val="0"/>
              <c:showBubbleSize val="0"/>
            </c:dLbl>
            <c:dLbl>
              <c:idx val="1"/>
              <c:layout/>
              <c:tx>
                <c:rich>
                  <a:bodyPr/>
                  <a:lstStyle/>
                  <a:p>
                    <a:pPr>
                      <a:defRPr sz="1050" b="1">
                        <a:solidFill>
                          <a:srgbClr val="FFFF00"/>
                        </a:solidFill>
                      </a:defRPr>
                    </a:pPr>
                    <a:r>
                      <a:rPr lang="en-US" altLang="ja-JP" sz="1050" b="1" dirty="0" smtClean="0">
                        <a:solidFill>
                          <a:srgbClr val="FFFF00"/>
                        </a:solidFill>
                      </a:rPr>
                      <a:t>UAE</a:t>
                    </a:r>
                  </a:p>
                  <a:p>
                    <a:pPr>
                      <a:defRPr sz="1050" b="1">
                        <a:solidFill>
                          <a:srgbClr val="FFFF00"/>
                        </a:solidFill>
                      </a:defRPr>
                    </a:pPr>
                    <a:r>
                      <a:rPr lang="en-US" altLang="ja-JP" sz="1050" b="1" dirty="0" smtClean="0">
                        <a:solidFill>
                          <a:srgbClr val="FFFF00"/>
                        </a:solidFill>
                      </a:rPr>
                      <a:t> </a:t>
                    </a:r>
                    <a:r>
                      <a:rPr lang="en-US" altLang="ja-JP" sz="1050" b="1" dirty="0">
                        <a:solidFill>
                          <a:srgbClr val="FFFF00"/>
                        </a:solidFill>
                      </a:rPr>
                      <a:t>21.8%</a:t>
                    </a:r>
                    <a:endParaRPr lang="en-US" altLang="ja-JP" b="1" dirty="0">
                      <a:solidFill>
                        <a:srgbClr val="FFFF00"/>
                      </a:solidFill>
                    </a:endParaRPr>
                  </a:p>
                </c:rich>
              </c:tx>
              <c:spPr/>
              <c:showLegendKey val="0"/>
              <c:showVal val="1"/>
              <c:showCatName val="1"/>
              <c:showSerName val="0"/>
              <c:showPercent val="0"/>
              <c:showBubbleSize val="0"/>
            </c:dLbl>
            <c:dLbl>
              <c:idx val="2"/>
              <c:layout>
                <c:manualLayout>
                  <c:x val="1.3962914937702312E-2"/>
                  <c:y val="0"/>
                </c:manualLayout>
              </c:layout>
              <c:tx>
                <c:rich>
                  <a:bodyPr/>
                  <a:lstStyle/>
                  <a:p>
                    <a:pPr>
                      <a:defRPr sz="1050" b="1">
                        <a:solidFill>
                          <a:srgbClr val="FFFF00"/>
                        </a:solidFill>
                      </a:defRPr>
                    </a:pPr>
                    <a:r>
                      <a:rPr lang="ja-JP" altLang="en-US" sz="1050" b="1" dirty="0" smtClean="0">
                        <a:solidFill>
                          <a:srgbClr val="FFFF00"/>
                        </a:solidFill>
                      </a:rPr>
                      <a:t>カタール</a:t>
                    </a:r>
                    <a:endParaRPr lang="en-US" altLang="ja-JP" sz="1050" b="1" dirty="0" smtClean="0">
                      <a:solidFill>
                        <a:srgbClr val="FFFF00"/>
                      </a:solidFill>
                    </a:endParaRPr>
                  </a:p>
                  <a:p>
                    <a:pPr>
                      <a:defRPr sz="1050" b="1">
                        <a:solidFill>
                          <a:srgbClr val="FFFF00"/>
                        </a:solidFill>
                      </a:defRPr>
                    </a:pPr>
                    <a:r>
                      <a:rPr lang="en-US" altLang="ja-JP" sz="1050" b="1" dirty="0" smtClean="0">
                        <a:solidFill>
                          <a:srgbClr val="FFFF00"/>
                        </a:solidFill>
                      </a:rPr>
                      <a:t>10.7</a:t>
                    </a:r>
                    <a:r>
                      <a:rPr lang="en-US" altLang="ja-JP" sz="1050" b="1" dirty="0">
                        <a:solidFill>
                          <a:srgbClr val="FFFF00"/>
                        </a:solidFill>
                      </a:rPr>
                      <a:t>%</a:t>
                    </a:r>
                    <a:endParaRPr lang="en-US" altLang="ja-JP" b="1" dirty="0">
                      <a:solidFill>
                        <a:srgbClr val="FFFF00"/>
                      </a:solidFill>
                    </a:endParaRPr>
                  </a:p>
                </c:rich>
              </c:tx>
              <c:spPr/>
              <c:showLegendKey val="0"/>
              <c:showVal val="1"/>
              <c:showCatName val="1"/>
              <c:showSerName val="0"/>
              <c:showPercent val="0"/>
              <c:showBubbleSize val="0"/>
            </c:dLbl>
            <c:dLbl>
              <c:idx val="3"/>
              <c:layout>
                <c:manualLayout>
                  <c:x val="8.3777489626213862E-3"/>
                  <c:y val="-1.4785407850236557E-2"/>
                </c:manualLayout>
              </c:layout>
              <c:tx>
                <c:rich>
                  <a:bodyPr/>
                  <a:lstStyle/>
                  <a:p>
                    <a:pPr>
                      <a:defRPr sz="1050" b="1">
                        <a:solidFill>
                          <a:srgbClr val="FFFF00"/>
                        </a:solidFill>
                      </a:defRPr>
                    </a:pPr>
                    <a:r>
                      <a:rPr lang="ja-JP" altLang="en-US" b="1" dirty="0" smtClean="0">
                        <a:solidFill>
                          <a:srgbClr val="FFFF00"/>
                        </a:solidFill>
                      </a:rPr>
                      <a:t>クウェート</a:t>
                    </a:r>
                    <a:endParaRPr lang="en-US" altLang="ja-JP" b="1" dirty="0" smtClean="0">
                      <a:solidFill>
                        <a:srgbClr val="FFFF00"/>
                      </a:solidFill>
                    </a:endParaRPr>
                  </a:p>
                  <a:p>
                    <a:pPr>
                      <a:defRPr sz="1050" b="1">
                        <a:solidFill>
                          <a:srgbClr val="FFFF00"/>
                        </a:solidFill>
                      </a:defRPr>
                    </a:pPr>
                    <a:r>
                      <a:rPr lang="en-US" altLang="ja-JP" b="1" dirty="0" smtClean="0">
                        <a:solidFill>
                          <a:srgbClr val="FFFF00"/>
                        </a:solidFill>
                      </a:rPr>
                      <a:t>7.6</a:t>
                    </a:r>
                    <a:r>
                      <a:rPr lang="en-US" altLang="ja-JP" b="1" dirty="0">
                        <a:solidFill>
                          <a:srgbClr val="FFFF00"/>
                        </a:solidFill>
                      </a:rPr>
                      <a:t>%</a:t>
                    </a:r>
                  </a:p>
                </c:rich>
              </c:tx>
              <c:spPr/>
              <c:showLegendKey val="0"/>
              <c:showVal val="1"/>
              <c:showCatName val="1"/>
              <c:showSerName val="0"/>
              <c:showPercent val="0"/>
              <c:showBubbleSize val="0"/>
            </c:dLbl>
            <c:dLbl>
              <c:idx val="4"/>
              <c:layout/>
              <c:tx>
                <c:rich>
                  <a:bodyPr/>
                  <a:lstStyle/>
                  <a:p>
                    <a:pPr>
                      <a:defRPr sz="1050" b="1">
                        <a:solidFill>
                          <a:srgbClr val="FFFF00"/>
                        </a:solidFill>
                      </a:defRPr>
                    </a:pPr>
                    <a:r>
                      <a:rPr lang="ja-JP" altLang="en-US" b="1" dirty="0" smtClean="0">
                        <a:solidFill>
                          <a:srgbClr val="FFFF00"/>
                        </a:solidFill>
                      </a:rPr>
                      <a:t>イラン</a:t>
                    </a:r>
                    <a:endParaRPr lang="en-US" altLang="ja-JP" b="1" dirty="0" smtClean="0">
                      <a:solidFill>
                        <a:srgbClr val="FFFF00"/>
                      </a:solidFill>
                    </a:endParaRPr>
                  </a:p>
                  <a:p>
                    <a:pPr>
                      <a:defRPr sz="1050" b="1">
                        <a:solidFill>
                          <a:srgbClr val="FFFF00"/>
                        </a:solidFill>
                      </a:defRPr>
                    </a:pPr>
                    <a:r>
                      <a:rPr lang="en-US" altLang="ja-JP" b="1" dirty="0" smtClean="0">
                        <a:solidFill>
                          <a:srgbClr val="FFFF00"/>
                        </a:solidFill>
                      </a:rPr>
                      <a:t>5.2</a:t>
                    </a:r>
                    <a:r>
                      <a:rPr lang="en-US" altLang="ja-JP" b="1" dirty="0">
                        <a:solidFill>
                          <a:srgbClr val="FFFF00"/>
                        </a:solidFill>
                      </a:rPr>
                      <a:t>%</a:t>
                    </a:r>
                  </a:p>
                </c:rich>
              </c:tx>
              <c:spPr/>
              <c:showLegendKey val="0"/>
              <c:showVal val="1"/>
              <c:showCatName val="1"/>
              <c:showSerName val="0"/>
              <c:showPercent val="0"/>
              <c:showBubbleSize val="0"/>
            </c:dLbl>
            <c:dLbl>
              <c:idx val="5"/>
              <c:layout>
                <c:manualLayout>
                  <c:x val="2.1848333718504555E-2"/>
                  <c:y val="-4.0409567439504976E-3"/>
                </c:manualLayout>
              </c:layout>
              <c:tx>
                <c:rich>
                  <a:bodyPr/>
                  <a:lstStyle/>
                  <a:p>
                    <a:pPr>
                      <a:defRPr sz="800" b="1">
                        <a:solidFill>
                          <a:srgbClr val="FFFF00"/>
                        </a:solidFill>
                      </a:defRPr>
                    </a:pPr>
                    <a:r>
                      <a:rPr lang="ja-JP" altLang="en-US" sz="800" b="1" dirty="0" smtClean="0">
                        <a:solidFill>
                          <a:srgbClr val="FFFF00"/>
                        </a:solidFill>
                      </a:rPr>
                      <a:t>イラク</a:t>
                    </a:r>
                    <a:r>
                      <a:rPr lang="en-US" altLang="ja-JP" sz="800" b="1" dirty="0" smtClean="0">
                        <a:solidFill>
                          <a:srgbClr val="FFFF00"/>
                        </a:solidFill>
                      </a:rPr>
                      <a:t> </a:t>
                    </a:r>
                    <a:r>
                      <a:rPr lang="en-US" altLang="ja-JP" sz="800" b="1" dirty="0">
                        <a:solidFill>
                          <a:srgbClr val="FFFF00"/>
                        </a:solidFill>
                      </a:rPr>
                      <a:t>1.9%</a:t>
                    </a:r>
                  </a:p>
                </c:rich>
              </c:tx>
              <c:spPr/>
              <c:showLegendKey val="0"/>
              <c:showVal val="1"/>
              <c:showCatName val="1"/>
              <c:showSerName val="0"/>
              <c:showPercent val="0"/>
              <c:showBubbleSize val="0"/>
            </c:dLbl>
            <c:dLbl>
              <c:idx val="6"/>
              <c:layout>
                <c:manualLayout>
                  <c:x val="1.6008536948181752E-2"/>
                  <c:y val="3.4451746599065145E-3"/>
                </c:manualLayout>
              </c:layout>
              <c:tx>
                <c:rich>
                  <a:bodyPr/>
                  <a:lstStyle/>
                  <a:p>
                    <a:pPr>
                      <a:defRPr sz="700" b="1">
                        <a:solidFill>
                          <a:srgbClr val="FFFF00"/>
                        </a:solidFill>
                      </a:defRPr>
                    </a:pPr>
                    <a:r>
                      <a:rPr lang="ja-JP" altLang="en-US" sz="700" b="1" dirty="0" smtClean="0">
                        <a:solidFill>
                          <a:srgbClr val="FFFF00"/>
                        </a:solidFill>
                      </a:rPr>
                      <a:t>オマーン</a:t>
                    </a:r>
                    <a:endParaRPr lang="en-US" altLang="ja-JP" sz="700" b="1" dirty="0" smtClean="0">
                      <a:solidFill>
                        <a:srgbClr val="FFFF00"/>
                      </a:solidFill>
                    </a:endParaRPr>
                  </a:p>
                  <a:p>
                    <a:pPr>
                      <a:defRPr sz="700" b="1">
                        <a:solidFill>
                          <a:srgbClr val="FFFF00"/>
                        </a:solidFill>
                      </a:defRPr>
                    </a:pPr>
                    <a:r>
                      <a:rPr lang="en-US" altLang="ja-JP" sz="700" b="1" dirty="0" smtClean="0">
                        <a:solidFill>
                          <a:srgbClr val="FFFF00"/>
                        </a:solidFill>
                      </a:rPr>
                      <a:t>2.9</a:t>
                    </a:r>
                    <a:r>
                      <a:rPr lang="en-US" altLang="ja-JP" sz="700" b="1" dirty="0">
                        <a:solidFill>
                          <a:srgbClr val="FFFF00"/>
                        </a:solidFill>
                      </a:rPr>
                      <a:t>%</a:t>
                    </a:r>
                    <a:endParaRPr lang="ja-JP" altLang="en-US" sz="700" b="1" dirty="0">
                      <a:solidFill>
                        <a:srgbClr val="FFFF00"/>
                      </a:solidFill>
                    </a:endParaRPr>
                  </a:p>
                </c:rich>
              </c:tx>
              <c:spPr/>
              <c:showLegendKey val="0"/>
              <c:showVal val="1"/>
              <c:showCatName val="1"/>
              <c:showSerName val="0"/>
              <c:showPercent val="0"/>
              <c:showBubbleSize val="0"/>
            </c:dLbl>
            <c:dLbl>
              <c:idx val="7"/>
              <c:delete val="1"/>
            </c:dLbl>
            <c:dLbl>
              <c:idx val="8"/>
              <c:layout/>
              <c:tx>
                <c:rich>
                  <a:bodyPr/>
                  <a:lstStyle/>
                  <a:p>
                    <a:r>
                      <a:rPr lang="ja-JP" altLang="en-US" smtClean="0"/>
                      <a:t>ロシア</a:t>
                    </a:r>
                    <a:endParaRPr lang="en-US" altLang="ja-JP" smtClean="0"/>
                  </a:p>
                  <a:p>
                    <a:r>
                      <a:rPr lang="en-US" altLang="ja-JP" smtClean="0"/>
                      <a:t>4.7</a:t>
                    </a:r>
                    <a:r>
                      <a:rPr lang="en-US" altLang="ja-JP"/>
                      <a:t>%</a:t>
                    </a:r>
                  </a:p>
                </c:rich>
              </c:tx>
              <c:showLegendKey val="0"/>
              <c:showVal val="1"/>
              <c:showCatName val="1"/>
              <c:showSerName val="0"/>
              <c:showPercent val="0"/>
              <c:showBubbleSize val="0"/>
            </c:dLbl>
            <c:dLbl>
              <c:idx val="9"/>
              <c:layout/>
              <c:tx>
                <c:rich>
                  <a:bodyPr/>
                  <a:lstStyle/>
                  <a:p>
                    <a:r>
                      <a:rPr lang="ja-JP" altLang="en-US" smtClean="0"/>
                      <a:t>インドネシア</a:t>
                    </a:r>
                    <a:endParaRPr lang="en-US" altLang="ja-JP" smtClean="0"/>
                  </a:p>
                  <a:p>
                    <a:r>
                      <a:rPr lang="en-US" altLang="ja-JP" smtClean="0"/>
                      <a:t>3.7</a:t>
                    </a:r>
                    <a:r>
                      <a:rPr lang="en-US" altLang="ja-JP"/>
                      <a:t>%</a:t>
                    </a:r>
                  </a:p>
                </c:rich>
              </c:tx>
              <c:showLegendKey val="0"/>
              <c:showVal val="1"/>
              <c:showCatName val="1"/>
              <c:showSerName val="0"/>
              <c:showPercent val="0"/>
              <c:showBubbleSize val="0"/>
            </c:dLbl>
            <c:dLbl>
              <c:idx val="10"/>
              <c:layout>
                <c:manualLayout>
                  <c:x val="-1.7765616956512006E-2"/>
                  <c:y val="-7.7090767054451781E-2"/>
                </c:manualLayout>
              </c:layout>
              <c:tx>
                <c:rich>
                  <a:bodyPr/>
                  <a:lstStyle/>
                  <a:p>
                    <a:r>
                      <a:rPr lang="ja-JP" altLang="en-US" dirty="0" smtClean="0"/>
                      <a:t>ベトナム</a:t>
                    </a:r>
                    <a:endParaRPr lang="en-US" altLang="ja-JP" dirty="0" smtClean="0"/>
                  </a:p>
                  <a:p>
                    <a:r>
                      <a:rPr lang="en-US" altLang="ja-JP" dirty="0" smtClean="0"/>
                      <a:t>2.3</a:t>
                    </a:r>
                    <a:r>
                      <a:rPr lang="en-US" altLang="ja-JP" dirty="0"/>
                      <a:t>%</a:t>
                    </a:r>
                    <a:endParaRPr lang="ja-JP" altLang="en-US" dirty="0"/>
                  </a:p>
                </c:rich>
              </c:tx>
              <c:showLegendKey val="0"/>
              <c:showVal val="1"/>
              <c:showCatName val="1"/>
              <c:showSerName val="0"/>
              <c:showPercent val="0"/>
              <c:showBubbleSize val="0"/>
            </c:dLbl>
            <c:dLbl>
              <c:idx val="11"/>
              <c:layout/>
              <c:tx>
                <c:rich>
                  <a:bodyPr/>
                  <a:lstStyle/>
                  <a:p>
                    <a:r>
                      <a:rPr lang="ja-JP" altLang="en-US" smtClean="0"/>
                      <a:t>その他</a:t>
                    </a:r>
                    <a:endParaRPr lang="en-US" altLang="ja-JP" smtClean="0"/>
                  </a:p>
                  <a:p>
                    <a:r>
                      <a:rPr lang="en-US" altLang="ja-JP" smtClean="0"/>
                      <a:t>6.1</a:t>
                    </a:r>
                    <a:r>
                      <a:rPr lang="en-US" altLang="ja-JP"/>
                      <a:t>%</a:t>
                    </a:r>
                  </a:p>
                </c:rich>
              </c:tx>
              <c:showLegendKey val="0"/>
              <c:showVal val="1"/>
              <c:showCatName val="1"/>
              <c:showSerName val="0"/>
              <c:showPercent val="0"/>
              <c:showBubbleSize val="0"/>
            </c:dLbl>
            <c:txPr>
              <a:bodyPr/>
              <a:lstStyle/>
              <a:p>
                <a:pPr>
                  <a:defRPr sz="1050"/>
                </a:pPr>
                <a:endParaRPr lang="ja-JP"/>
              </a:p>
            </c:txPr>
            <c:showLegendKey val="0"/>
            <c:showVal val="1"/>
            <c:showCatName val="1"/>
            <c:showSerName val="0"/>
            <c:showPercent val="0"/>
            <c:showBubbleSize val="0"/>
            <c:showLeaderLines val="1"/>
          </c:dLbls>
          <c:cat>
            <c:strRef>
              <c:f>'輸入国別（原油）貿易統計'!$B$5:$B$16</c:f>
              <c:strCache>
                <c:ptCount val="12"/>
                <c:pt idx="0">
                  <c:v>サウジアラビア</c:v>
                </c:pt>
                <c:pt idx="1">
                  <c:v>アラブ首長国連邦</c:v>
                </c:pt>
                <c:pt idx="2">
                  <c:v>カタール</c:v>
                </c:pt>
                <c:pt idx="3">
                  <c:v>クウェート</c:v>
                </c:pt>
                <c:pt idx="4">
                  <c:v>イラン</c:v>
                </c:pt>
                <c:pt idx="5">
                  <c:v>イラク</c:v>
                </c:pt>
                <c:pt idx="6">
                  <c:v>オマーン</c:v>
                </c:pt>
                <c:pt idx="7">
                  <c:v>イエメン</c:v>
                </c:pt>
                <c:pt idx="8">
                  <c:v>ロシア</c:v>
                </c:pt>
                <c:pt idx="9">
                  <c:v>インドネシア</c:v>
                </c:pt>
                <c:pt idx="10">
                  <c:v>ベトナム</c:v>
                </c:pt>
                <c:pt idx="11">
                  <c:v>その他</c:v>
                </c:pt>
              </c:strCache>
            </c:strRef>
          </c:cat>
          <c:val>
            <c:numRef>
              <c:f>'輸入国別（原油）貿易統計'!$F$5:$F$16</c:f>
              <c:numCache>
                <c:formatCode>0.0%</c:formatCode>
                <c:ptCount val="12"/>
                <c:pt idx="0">
                  <c:v>0.32974192033703342</c:v>
                </c:pt>
                <c:pt idx="1">
                  <c:v>0.21813686353042289</c:v>
                </c:pt>
                <c:pt idx="2">
                  <c:v>0.10745860738435828</c:v>
                </c:pt>
                <c:pt idx="3">
                  <c:v>7.639448964834604E-2</c:v>
                </c:pt>
                <c:pt idx="4">
                  <c:v>5.2179911301479233E-2</c:v>
                </c:pt>
                <c:pt idx="5">
                  <c:v>1.9157396207387999E-2</c:v>
                </c:pt>
                <c:pt idx="6">
                  <c:v>2.8724802626111233E-2</c:v>
                </c:pt>
                <c:pt idx="7">
                  <c:v>6.1907818777163798E-4</c:v>
                </c:pt>
                <c:pt idx="8">
                  <c:v>4.7053326724963304E-2</c:v>
                </c:pt>
                <c:pt idx="9">
                  <c:v>3.7107490433459643E-2</c:v>
                </c:pt>
                <c:pt idx="10">
                  <c:v>2.2704651697755648E-2</c:v>
                </c:pt>
                <c:pt idx="11">
                  <c:v>6.0721461920910651E-2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8757295257185018E-2"/>
          <c:y val="8.9110951693698703E-2"/>
          <c:w val="0.87768412568803078"/>
          <c:h val="0.91057601154980161"/>
        </c:manualLayout>
      </c:layout>
      <c:doughnutChart>
        <c:varyColors val="1"/>
        <c:ser>
          <c:idx val="0"/>
          <c:order val="0"/>
          <c:dLbls>
            <c:dLbl>
              <c:idx val="5"/>
              <c:layout>
                <c:manualLayout>
                  <c:x val="-4.3540246589841005E-3"/>
                  <c:y val="-2.5713933254479092E-2"/>
                </c:manualLayout>
              </c:layout>
              <c:showLegendKey val="0"/>
              <c:showVal val="1"/>
              <c:showCatName val="0"/>
              <c:showSerName val="0"/>
              <c:showPercent val="0"/>
              <c:showBubbleSize val="0"/>
            </c:dLbl>
            <c:dLbl>
              <c:idx val="6"/>
              <c:layout>
                <c:manualLayout>
                  <c:x val="5.5728005209471475E-3"/>
                  <c:y val="2.2117889512143794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'輸入国別（石炭）'!$B$33:$B$39</c:f>
              <c:strCache>
                <c:ptCount val="7"/>
                <c:pt idx="0">
                  <c:v>オーストラリア</c:v>
                </c:pt>
                <c:pt idx="1">
                  <c:v>インドネシア</c:v>
                </c:pt>
                <c:pt idx="2">
                  <c:v>ロシア</c:v>
                </c:pt>
                <c:pt idx="3">
                  <c:v>カナダ</c:v>
                </c:pt>
                <c:pt idx="4">
                  <c:v>米国</c:v>
                </c:pt>
                <c:pt idx="5">
                  <c:v>中国</c:v>
                </c:pt>
                <c:pt idx="6">
                  <c:v>その他</c:v>
                </c:pt>
              </c:strCache>
            </c:strRef>
          </c:cat>
          <c:val>
            <c:numRef>
              <c:f>'輸入国別（石炭）'!$E$33:$E$39</c:f>
              <c:numCache>
                <c:formatCode>#,##0.0;[Red]\-#,##0.0</c:formatCode>
                <c:ptCount val="7"/>
                <c:pt idx="0">
                  <c:v>114.763887</c:v>
                </c:pt>
                <c:pt idx="1">
                  <c:v>36.147540999999997</c:v>
                </c:pt>
                <c:pt idx="2">
                  <c:v>12.472137999999999</c:v>
                </c:pt>
                <c:pt idx="3">
                  <c:v>9.8705560000000006</c:v>
                </c:pt>
                <c:pt idx="4">
                  <c:v>6.2766409999999997</c:v>
                </c:pt>
                <c:pt idx="5">
                  <c:v>3.4515090000000002</c:v>
                </c:pt>
                <c:pt idx="6">
                  <c:v>2.168609</c:v>
                </c:pt>
              </c:numCache>
            </c:numRef>
          </c:val>
        </c:ser>
        <c:ser>
          <c:idx val="1"/>
          <c:order val="1"/>
          <c:dLbls>
            <c:dLbl>
              <c:idx val="0"/>
              <c:layout>
                <c:manualLayout>
                  <c:x val="-8.0919046190102914E-2"/>
                  <c:y val="9.6877730865138081E-2"/>
                </c:manualLayout>
              </c:layout>
              <c:tx>
                <c:rich>
                  <a:bodyPr/>
                  <a:lstStyle/>
                  <a:p>
                    <a:pPr>
                      <a:defRPr sz="1200" b="0">
                        <a:solidFill>
                          <a:schemeClr val="tx1"/>
                        </a:solidFill>
                      </a:defRPr>
                    </a:pPr>
                    <a:r>
                      <a:rPr lang="ja-JP" altLang="en-US" sz="1200" b="0" dirty="0">
                        <a:solidFill>
                          <a:schemeClr val="tx1"/>
                        </a:solidFill>
                      </a:rPr>
                      <a:t>オーストラリア </a:t>
                    </a:r>
                    <a:r>
                      <a:rPr lang="en-US" altLang="ja-JP" sz="1200" b="0" dirty="0">
                        <a:solidFill>
                          <a:schemeClr val="tx1"/>
                        </a:solidFill>
                      </a:rPr>
                      <a:t>62.0%</a:t>
                    </a:r>
                    <a:endParaRPr lang="ja-JP" altLang="en-US" sz="1200" b="0" dirty="0">
                      <a:solidFill>
                        <a:schemeClr val="tx1"/>
                      </a:solidFill>
                    </a:endParaRPr>
                  </a:p>
                </c:rich>
              </c:tx>
              <c:spPr/>
              <c:showLegendKey val="0"/>
              <c:showVal val="1"/>
              <c:showCatName val="1"/>
              <c:showSerName val="0"/>
              <c:showPercent val="0"/>
              <c:showBubbleSize val="0"/>
              <c:separator> </c:separator>
            </c:dLbl>
            <c:dLbl>
              <c:idx val="1"/>
              <c:layout>
                <c:manualLayout>
                  <c:x val="7.3583179773509588E-2"/>
                  <c:y val="8.3814712500920291E-2"/>
                </c:manualLayout>
              </c:layout>
              <c:tx>
                <c:rich>
                  <a:bodyPr/>
                  <a:lstStyle/>
                  <a:p>
                    <a:pPr>
                      <a:defRPr sz="1100" b="1">
                        <a:solidFill>
                          <a:srgbClr val="FFFF00"/>
                        </a:solidFill>
                      </a:defRPr>
                    </a:pPr>
                    <a:r>
                      <a:rPr lang="ja-JP" altLang="en-US" b="0" dirty="0">
                        <a:solidFill>
                          <a:schemeClr val="tx1"/>
                        </a:solidFill>
                      </a:rPr>
                      <a:t>インドネシア </a:t>
                    </a:r>
                    <a:r>
                      <a:rPr lang="en-US" altLang="ja-JP" b="0" dirty="0">
                        <a:solidFill>
                          <a:schemeClr val="tx1"/>
                        </a:solidFill>
                      </a:rPr>
                      <a:t>19.5%</a:t>
                    </a:r>
                  </a:p>
                </c:rich>
              </c:tx>
              <c:spPr/>
              <c:showLegendKey val="0"/>
              <c:showVal val="1"/>
              <c:showCatName val="1"/>
              <c:showSerName val="0"/>
              <c:showPercent val="0"/>
              <c:showBubbleSize val="0"/>
              <c:separator> </c:separator>
            </c:dLbl>
            <c:dLbl>
              <c:idx val="2"/>
              <c:layout>
                <c:manualLayout>
                  <c:x val="-2.5077602344262141E-2"/>
                  <c:y val="-3.37908297334489E-17"/>
                </c:manualLayout>
              </c:layout>
              <c:tx>
                <c:rich>
                  <a:bodyPr/>
                  <a:lstStyle/>
                  <a:p>
                    <a:r>
                      <a:rPr lang="ja-JP" altLang="en-US" dirty="0" smtClean="0"/>
                      <a:t>ロシア</a:t>
                    </a:r>
                    <a:endParaRPr lang="en-US" altLang="ja-JP" dirty="0" smtClean="0"/>
                  </a:p>
                  <a:p>
                    <a:r>
                      <a:rPr lang="en-US" altLang="ja-JP" dirty="0" smtClean="0"/>
                      <a:t>6.7</a:t>
                    </a:r>
                    <a:r>
                      <a:rPr lang="en-US" altLang="ja-JP" dirty="0"/>
                      <a:t>%</a:t>
                    </a:r>
                    <a:endParaRPr lang="ja-JP" altLang="en-US" dirty="0"/>
                  </a:p>
                </c:rich>
              </c:tx>
              <c:showLegendKey val="0"/>
              <c:showVal val="1"/>
              <c:showCatName val="1"/>
              <c:showSerName val="0"/>
              <c:showPercent val="0"/>
              <c:showBubbleSize val="0"/>
              <c:separator> </c:separator>
            </c:dLbl>
            <c:dLbl>
              <c:idx val="3"/>
              <c:layout>
                <c:manualLayout>
                  <c:x val="-1.7588548289852325E-2"/>
                  <c:y val="1.2663507659262592E-2"/>
                </c:manualLayout>
              </c:layout>
              <c:tx>
                <c:rich>
                  <a:bodyPr/>
                  <a:lstStyle/>
                  <a:p>
                    <a:r>
                      <a:rPr lang="ja-JP" altLang="en-US" dirty="0" smtClean="0"/>
                      <a:t>カナダ</a:t>
                    </a:r>
                    <a:endParaRPr lang="en-US" altLang="ja-JP" dirty="0" smtClean="0"/>
                  </a:p>
                  <a:p>
                    <a:r>
                      <a:rPr lang="en-US" altLang="ja-JP" dirty="0" smtClean="0"/>
                      <a:t>5.3</a:t>
                    </a:r>
                    <a:r>
                      <a:rPr lang="en-US" altLang="ja-JP" dirty="0"/>
                      <a:t>%</a:t>
                    </a:r>
                    <a:endParaRPr lang="ja-JP" altLang="en-US" dirty="0"/>
                  </a:p>
                </c:rich>
              </c:tx>
              <c:showLegendKey val="0"/>
              <c:showVal val="1"/>
              <c:showCatName val="1"/>
              <c:showSerName val="0"/>
              <c:showPercent val="0"/>
              <c:showBubbleSize val="0"/>
              <c:separator> </c:separator>
            </c:dLbl>
            <c:dLbl>
              <c:idx val="4"/>
              <c:layout>
                <c:manualLayout>
                  <c:x val="-5.649371677711343E-3"/>
                  <c:y val="9.2030158119689124E-3"/>
                </c:manualLayout>
              </c:layout>
              <c:tx>
                <c:rich>
                  <a:bodyPr/>
                  <a:lstStyle/>
                  <a:p>
                    <a:r>
                      <a:rPr lang="ja-JP" altLang="en-US" dirty="0" smtClean="0"/>
                      <a:t>米国</a:t>
                    </a:r>
                    <a:endParaRPr lang="en-US" altLang="ja-JP" dirty="0" smtClean="0"/>
                  </a:p>
                  <a:p>
                    <a:r>
                      <a:rPr lang="en-US" altLang="ja-JP" dirty="0" smtClean="0"/>
                      <a:t>3.4</a:t>
                    </a:r>
                    <a:r>
                      <a:rPr lang="en-US" altLang="ja-JP" dirty="0"/>
                      <a:t>%</a:t>
                    </a:r>
                    <a:endParaRPr lang="ja-JP" altLang="en-US" dirty="0"/>
                  </a:p>
                </c:rich>
              </c:tx>
              <c:showLegendKey val="0"/>
              <c:showVal val="1"/>
              <c:showCatName val="1"/>
              <c:showSerName val="0"/>
              <c:showPercent val="0"/>
              <c:showBubbleSize val="0"/>
              <c:separator> </c:separator>
            </c:dLbl>
            <c:dLbl>
              <c:idx val="5"/>
              <c:layout>
                <c:manualLayout>
                  <c:x val="-8.3197084942644034E-4"/>
                  <c:y val="-1.917899671279398E-2"/>
                </c:manualLayout>
              </c:layout>
              <c:tx>
                <c:rich>
                  <a:bodyPr/>
                  <a:lstStyle/>
                  <a:p>
                    <a:r>
                      <a:rPr lang="ja-JP" altLang="en-US" dirty="0" smtClean="0"/>
                      <a:t>中国</a:t>
                    </a:r>
                    <a:endParaRPr lang="en-US" altLang="ja-JP" dirty="0" smtClean="0"/>
                  </a:p>
                  <a:p>
                    <a:r>
                      <a:rPr lang="en-US" altLang="ja-JP" dirty="0" smtClean="0"/>
                      <a:t>1.9</a:t>
                    </a:r>
                    <a:r>
                      <a:rPr lang="en-US" altLang="ja-JP" dirty="0"/>
                      <a:t>%</a:t>
                    </a:r>
                    <a:endParaRPr lang="ja-JP" altLang="en-US" dirty="0"/>
                  </a:p>
                </c:rich>
              </c:tx>
              <c:showLegendKey val="0"/>
              <c:showVal val="1"/>
              <c:showCatName val="1"/>
              <c:showSerName val="0"/>
              <c:showPercent val="0"/>
              <c:showBubbleSize val="0"/>
              <c:separator> </c:separator>
            </c:dLbl>
            <c:dLbl>
              <c:idx val="6"/>
              <c:layout>
                <c:manualLayout>
                  <c:x val="8.7229247461304144E-2"/>
                  <c:y val="-2.2775040455129274E-2"/>
                </c:manualLayout>
              </c:layout>
              <c:showLegendKey val="0"/>
              <c:showVal val="1"/>
              <c:showCatName val="1"/>
              <c:showSerName val="0"/>
              <c:showPercent val="0"/>
              <c:showBubbleSize val="0"/>
              <c:separator> </c:separator>
            </c:dLbl>
            <c:dLbl>
              <c:idx val="7"/>
              <c:layout>
                <c:manualLayout>
                  <c:x val="-5.5804674849887798E-2"/>
                  <c:y val="9.7699992172461531E-3"/>
                </c:manualLayout>
              </c:layout>
              <c:showLegendKey val="0"/>
              <c:showVal val="1"/>
              <c:showCatName val="1"/>
              <c:showSerName val="0"/>
              <c:showPercent val="0"/>
              <c:showBubbleSize val="0"/>
              <c:separator> </c:separator>
            </c:dLbl>
            <c:dLbl>
              <c:idx val="8"/>
              <c:layout>
                <c:manualLayout>
                  <c:x val="-7.7727939969486487E-2"/>
                  <c:y val="-4.8849996086230696E-3"/>
                </c:manualLayout>
              </c:layout>
              <c:showLegendKey val="0"/>
              <c:showVal val="1"/>
              <c:showCatName val="1"/>
              <c:showSerName val="0"/>
              <c:showPercent val="0"/>
              <c:showBubbleSize val="0"/>
              <c:separator> </c:separator>
            </c:dLbl>
            <c:dLbl>
              <c:idx val="9"/>
              <c:layout>
                <c:manualLayout>
                  <c:x val="-4.9825602544542533E-2"/>
                  <c:y val="-5.1292495890542272E-2"/>
                </c:manualLayout>
              </c:layout>
              <c:showLegendKey val="0"/>
              <c:showVal val="1"/>
              <c:showCatName val="1"/>
              <c:showSerName val="0"/>
              <c:showPercent val="0"/>
              <c:showBubbleSize val="0"/>
              <c:separator> </c:separator>
            </c:dLbl>
            <c:dLbl>
              <c:idx val="10"/>
              <c:layout>
                <c:manualLayout>
                  <c:x val="1.7937216916035306E-2"/>
                  <c:y val="-7.3274994129345974E-2"/>
                </c:manualLayout>
              </c:layout>
              <c:showLegendKey val="0"/>
              <c:showVal val="1"/>
              <c:showCatName val="1"/>
              <c:showSerName val="0"/>
              <c:showPercent val="0"/>
              <c:showBubbleSize val="0"/>
              <c:separator> </c:separator>
            </c:dLbl>
            <c:txPr>
              <a:bodyPr/>
              <a:lstStyle/>
              <a:p>
                <a:pPr>
                  <a:defRPr sz="1100"/>
                </a:pPr>
                <a:endParaRPr lang="ja-JP"/>
              </a:p>
            </c:txPr>
            <c:showLegendKey val="0"/>
            <c:showVal val="1"/>
            <c:showCatName val="1"/>
            <c:showSerName val="0"/>
            <c:showPercent val="0"/>
            <c:showBubbleSize val="0"/>
            <c:separator> </c:separator>
            <c:showLeaderLines val="0"/>
          </c:dLbls>
          <c:cat>
            <c:strRef>
              <c:f>'輸入国別（石炭）'!$B$33:$B$39</c:f>
              <c:strCache>
                <c:ptCount val="7"/>
                <c:pt idx="0">
                  <c:v>オーストラリア</c:v>
                </c:pt>
                <c:pt idx="1">
                  <c:v>インドネシア</c:v>
                </c:pt>
                <c:pt idx="2">
                  <c:v>ロシア</c:v>
                </c:pt>
                <c:pt idx="3">
                  <c:v>カナダ</c:v>
                </c:pt>
                <c:pt idx="4">
                  <c:v>米国</c:v>
                </c:pt>
                <c:pt idx="5">
                  <c:v>中国</c:v>
                </c:pt>
                <c:pt idx="6">
                  <c:v>その他</c:v>
                </c:pt>
              </c:strCache>
            </c:strRef>
          </c:cat>
          <c:val>
            <c:numRef>
              <c:f>'輸入国別（石炭）'!$F$33:$F$39</c:f>
              <c:numCache>
                <c:formatCode>0.0%</c:formatCode>
                <c:ptCount val="7"/>
                <c:pt idx="0">
                  <c:v>0.61983981053808757</c:v>
                </c:pt>
                <c:pt idx="1">
                  <c:v>0.19523288684756515</c:v>
                </c:pt>
                <c:pt idx="2">
                  <c:v>6.7362023516377434E-2</c:v>
                </c:pt>
                <c:pt idx="3">
                  <c:v>5.3310877845620407E-2</c:v>
                </c:pt>
                <c:pt idx="4">
                  <c:v>3.3900141150287048E-2</c:v>
                </c:pt>
                <c:pt idx="5">
                  <c:v>1.8641601818789079E-2</c:v>
                </c:pt>
                <c:pt idx="6">
                  <c:v>1.1712658283273305E-2</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zero"/>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4894567475"/>
          <c:y val="8.2539278803441696E-2"/>
          <c:w val="0.72174796847925693"/>
          <c:h val="0.77203117964195744"/>
        </c:manualLayout>
      </c:layout>
      <c:barChart>
        <c:barDir val="bar"/>
        <c:grouping val="percentStacked"/>
        <c:varyColors val="0"/>
        <c:ser>
          <c:idx val="0"/>
          <c:order val="0"/>
          <c:tx>
            <c:strRef>
              <c:f>'Electricity Information'!$C$22</c:f>
              <c:strCache>
                <c:ptCount val="1"/>
                <c:pt idx="0">
                  <c:v>石炭</c:v>
                </c:pt>
              </c:strCache>
            </c:strRef>
          </c:tx>
          <c:spPr>
            <a:solidFill>
              <a:schemeClr val="accent2"/>
            </a:solidFill>
          </c:spPr>
          <c:invertIfNegative val="0"/>
          <c:dLbls>
            <c:dLbl>
              <c:idx val="3"/>
              <c:layout>
                <c:manualLayout>
                  <c:x val="3.7224612279286881E-17"/>
                  <c:y val="1.4727540500736377E-3"/>
                </c:manualLayout>
              </c:layout>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Information'!$D$22:$K$22</c:f>
              <c:numCache>
                <c:formatCode>0%</c:formatCode>
                <c:ptCount val="8"/>
                <c:pt idx="0">
                  <c:v>0.43116608423763103</c:v>
                </c:pt>
                <c:pt idx="1">
                  <c:v>0.44668966650238207</c:v>
                </c:pt>
                <c:pt idx="2">
                  <c:v>3.0782918149466192E-2</c:v>
                </c:pt>
                <c:pt idx="3">
                  <c:v>0.29798803697661769</c:v>
                </c:pt>
                <c:pt idx="4">
                  <c:v>0.24970034843205574</c:v>
                </c:pt>
                <c:pt idx="5">
                  <c:v>0.27600000000000002</c:v>
                </c:pt>
                <c:pt idx="6">
                  <c:v>0.25</c:v>
                </c:pt>
                <c:pt idx="7">
                  <c:v>4.5999999999999999E-2</c:v>
                </c:pt>
              </c:numCache>
            </c:numRef>
          </c:val>
        </c:ser>
        <c:ser>
          <c:idx val="1"/>
          <c:order val="1"/>
          <c:tx>
            <c:strRef>
              <c:f>'Electricity Information'!$C$23</c:f>
              <c:strCache>
                <c:ptCount val="1"/>
                <c:pt idx="0">
                  <c:v>石油</c:v>
                </c:pt>
              </c:strCache>
            </c:strRef>
          </c:tx>
          <c:spPr>
            <a:solidFill>
              <a:schemeClr val="accent6"/>
            </a:solidFill>
          </c:spPr>
          <c:invertIfNegative val="0"/>
          <c:dLbls>
            <c:dLbl>
              <c:idx val="5"/>
              <c:layout>
                <c:manualLayout>
                  <c:x val="3.3883445475060295E-2"/>
                  <c:y val="0"/>
                </c:manualLayout>
              </c:layout>
              <c:showLegendKey val="0"/>
              <c:showVal val="1"/>
              <c:showCatName val="0"/>
              <c:showSerName val="0"/>
              <c:showPercent val="0"/>
              <c:showBubbleSize val="0"/>
            </c:dLbl>
            <c:dLbl>
              <c:idx val="9"/>
              <c:layout>
                <c:manualLayout>
                  <c:x val="1.0152284263959391E-3"/>
                  <c:y val="1.0309278350515491E-2"/>
                </c:manualLayout>
              </c:layout>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Information'!$D$23:$K$23</c:f>
              <c:numCache>
                <c:formatCode>0%</c:formatCode>
                <c:ptCount val="8"/>
                <c:pt idx="0">
                  <c:v>9.0812948317086622E-3</c:v>
                </c:pt>
                <c:pt idx="1">
                  <c:v>1.0842779694430753E-2</c:v>
                </c:pt>
                <c:pt idx="2">
                  <c:v>6.0498220640569393E-3</c:v>
                </c:pt>
                <c:pt idx="3">
                  <c:v>1.0059815116911366E-2</c:v>
                </c:pt>
                <c:pt idx="4">
                  <c:v>1.8425087108013934E-2</c:v>
                </c:pt>
                <c:pt idx="5">
                  <c:v>0.17100000000000001</c:v>
                </c:pt>
                <c:pt idx="6">
                  <c:v>6.6000000000000003E-2</c:v>
                </c:pt>
                <c:pt idx="7">
                  <c:v>0.71399999999999997</c:v>
                </c:pt>
              </c:numCache>
            </c:numRef>
          </c:val>
        </c:ser>
        <c:ser>
          <c:idx val="2"/>
          <c:order val="2"/>
          <c:tx>
            <c:strRef>
              <c:f>'Electricity Information'!$C$24</c:f>
              <c:strCache>
                <c:ptCount val="1"/>
                <c:pt idx="0">
                  <c:v>天然ガス</c:v>
                </c:pt>
              </c:strCache>
            </c:strRef>
          </c:tx>
          <c:spPr>
            <a:solidFill>
              <a:schemeClr val="accent6">
                <a:lumMod val="60000"/>
                <a:lumOff val="40000"/>
              </a:schemeClr>
            </a:solidFill>
          </c:spPr>
          <c:invertIfNegative val="0"/>
          <c:dLbls>
            <c:dLbl>
              <c:idx val="6"/>
              <c:layout>
                <c:manualLayout>
                  <c:x val="4.0044071925071256E-2"/>
                  <c:y val="0"/>
                </c:manualLayout>
              </c:layout>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Information'!$D$24:$K$24</c:f>
              <c:numCache>
                <c:formatCode>0%</c:formatCode>
                <c:ptCount val="8"/>
                <c:pt idx="0">
                  <c:v>0.24032094905278642</c:v>
                </c:pt>
                <c:pt idx="1">
                  <c:v>0.1373418761294562</c:v>
                </c:pt>
                <c:pt idx="2">
                  <c:v>4.7686832740213528E-2</c:v>
                </c:pt>
                <c:pt idx="3">
                  <c:v>0.39912996193583472</c:v>
                </c:pt>
                <c:pt idx="4">
                  <c:v>0.2191219512195122</c:v>
                </c:pt>
                <c:pt idx="5">
                  <c:v>0.42499999999999999</c:v>
                </c:pt>
                <c:pt idx="6">
                  <c:v>0.29299999999999998</c:v>
                </c:pt>
                <c:pt idx="7">
                  <c:v>2.4E-2</c:v>
                </c:pt>
              </c:numCache>
            </c:numRef>
          </c:val>
        </c:ser>
        <c:ser>
          <c:idx val="3"/>
          <c:order val="3"/>
          <c:tx>
            <c:strRef>
              <c:f>'Electricity Information'!$C$25</c:f>
              <c:strCache>
                <c:ptCount val="1"/>
                <c:pt idx="0">
                  <c:v>原子力</c:v>
                </c:pt>
              </c:strCache>
            </c:strRef>
          </c:tx>
          <c:spPr>
            <a:solidFill>
              <a:schemeClr val="accent3">
                <a:lumMod val="60000"/>
                <a:lumOff val="40000"/>
              </a:schemeClr>
            </a:solidFill>
          </c:spPr>
          <c:invertIfNegative val="0"/>
          <c:dLbls>
            <c:dLbl>
              <c:idx val="9"/>
              <c:layout>
                <c:manualLayout>
                  <c:x val="-1.0152284263959391E-3"/>
                  <c:y val="1.4727540500736648E-3"/>
                </c:manualLayout>
              </c:layout>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Information'!$D$25:$K$25</c:f>
              <c:numCache>
                <c:formatCode>0%</c:formatCode>
                <c:ptCount val="8"/>
                <c:pt idx="0">
                  <c:v>0.18884495125988596</c:v>
                </c:pt>
                <c:pt idx="1">
                  <c:v>0.17742730409068505</c:v>
                </c:pt>
                <c:pt idx="2">
                  <c:v>0.78718861209964408</c:v>
                </c:pt>
                <c:pt idx="3">
                  <c:v>0.18760195758564438</c:v>
                </c:pt>
                <c:pt idx="4">
                  <c:v>0.25237630662020905</c:v>
                </c:pt>
                <c:pt idx="5">
                  <c:v>1.7000000000000001E-2</c:v>
                </c:pt>
                <c:pt idx="6">
                  <c:v>0.28599999999999998</c:v>
                </c:pt>
                <c:pt idx="7">
                  <c:v>2.5999999999999999E-2</c:v>
                </c:pt>
              </c:numCache>
            </c:numRef>
          </c:val>
        </c:ser>
        <c:ser>
          <c:idx val="4"/>
          <c:order val="4"/>
          <c:tx>
            <c:strRef>
              <c:f>'Electricity Information'!$C$26</c:f>
              <c:strCache>
                <c:ptCount val="1"/>
                <c:pt idx="0">
                  <c:v>水力</c:v>
                </c:pt>
              </c:strCache>
            </c:strRef>
          </c:tx>
          <c:spPr>
            <a:solidFill>
              <a:schemeClr val="accent1">
                <a:lumMod val="60000"/>
                <a:lumOff val="40000"/>
              </a:schemeClr>
            </a:solidFill>
          </c:spPr>
          <c:invertIfNegative val="0"/>
          <c:dLbls>
            <c:dLbl>
              <c:idx val="6"/>
              <c:layout>
                <c:manualLayout>
                  <c:x val="0"/>
                  <c:y val="5.891016200294550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Information'!$D$26:$K$26</c:f>
              <c:numCache>
                <c:formatCode>0%</c:formatCode>
                <c:ptCount val="8"/>
                <c:pt idx="0">
                  <c:v>7.9248666544050023E-2</c:v>
                </c:pt>
                <c:pt idx="1">
                  <c:v>3.8606867093806473E-2</c:v>
                </c:pt>
                <c:pt idx="2">
                  <c:v>8.8790035587188607E-2</c:v>
                </c:pt>
                <c:pt idx="3">
                  <c:v>2.338227297444263E-2</c:v>
                </c:pt>
                <c:pt idx="4">
                  <c:v>0.14876655052264809</c:v>
                </c:pt>
                <c:pt idx="5">
                  <c:v>8.4000000000000005E-2</c:v>
                </c:pt>
                <c:pt idx="6">
                  <c:v>8.5000000000000006E-2</c:v>
                </c:pt>
                <c:pt idx="7">
                  <c:v>0.17199999999999999</c:v>
                </c:pt>
              </c:numCache>
            </c:numRef>
          </c:val>
        </c:ser>
        <c:ser>
          <c:idx val="5"/>
          <c:order val="5"/>
          <c:tx>
            <c:strRef>
              <c:f>'Electricity Information'!$C$27</c:f>
              <c:strCache>
                <c:ptCount val="1"/>
                <c:pt idx="0">
                  <c:v>再エネ他</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'Electricity Information'!$D$21:$K$21</c:f>
              <c:strCache>
                <c:ptCount val="8"/>
                <c:pt idx="0">
                  <c:v>アメリカ</c:v>
                </c:pt>
                <c:pt idx="1">
                  <c:v>ドイツ</c:v>
                </c:pt>
                <c:pt idx="2">
                  <c:v>フランス</c:v>
                </c:pt>
                <c:pt idx="3">
                  <c:v>英国</c:v>
                </c:pt>
                <c:pt idx="4">
                  <c:v>欧州</c:v>
                </c:pt>
                <c:pt idx="5">
                  <c:v>日本(2012年度)</c:v>
                </c:pt>
                <c:pt idx="6">
                  <c:v>日本(2010年度)</c:v>
                </c:pt>
                <c:pt idx="7">
                  <c:v>日本（1973年度）</c:v>
                </c:pt>
              </c:strCache>
            </c:strRef>
          </c:cat>
          <c:val>
            <c:numRef>
              <c:f>'Electricity Information'!$D$27:$K$27</c:f>
              <c:numCache>
                <c:formatCode>0%</c:formatCode>
                <c:ptCount val="8"/>
                <c:pt idx="0">
                  <c:v>5.1361044693764943E-2</c:v>
                </c:pt>
                <c:pt idx="1">
                  <c:v>0.18892722194841463</c:v>
                </c:pt>
                <c:pt idx="2">
                  <c:v>3.9501779359430604E-2</c:v>
                </c:pt>
                <c:pt idx="3">
                  <c:v>8.210984230560088E-2</c:v>
                </c:pt>
                <c:pt idx="4">
                  <c:v>0.11160975609756096</c:v>
                </c:pt>
                <c:pt idx="5">
                  <c:v>2.8000000000000001E-2</c:v>
                </c:pt>
                <c:pt idx="6">
                  <c:v>0.02</c:v>
                </c:pt>
                <c:pt idx="7">
                  <c:v>1.83E-2</c:v>
                </c:pt>
              </c:numCache>
            </c:numRef>
          </c:val>
        </c:ser>
        <c:dLbls>
          <c:showLegendKey val="0"/>
          <c:showVal val="0"/>
          <c:showCatName val="0"/>
          <c:showSerName val="0"/>
          <c:showPercent val="0"/>
          <c:showBubbleSize val="0"/>
        </c:dLbls>
        <c:gapWidth val="75"/>
        <c:overlap val="100"/>
        <c:axId val="150570112"/>
        <c:axId val="150571648"/>
      </c:barChart>
      <c:catAx>
        <c:axId val="150570112"/>
        <c:scaling>
          <c:orientation val="minMax"/>
        </c:scaling>
        <c:delete val="0"/>
        <c:axPos val="l"/>
        <c:majorTickMark val="none"/>
        <c:minorTickMark val="none"/>
        <c:tickLblPos val="nextTo"/>
        <c:txPr>
          <a:bodyPr rot="0" vert="horz"/>
          <a:lstStyle/>
          <a:p>
            <a:pPr>
              <a:defRPr sz="1400"/>
            </a:pPr>
            <a:endParaRPr lang="ja-JP"/>
          </a:p>
        </c:txPr>
        <c:crossAx val="150571648"/>
        <c:crosses val="autoZero"/>
        <c:auto val="1"/>
        <c:lblAlgn val="ctr"/>
        <c:lblOffset val="100"/>
        <c:tickLblSkip val="1"/>
        <c:noMultiLvlLbl val="0"/>
      </c:catAx>
      <c:valAx>
        <c:axId val="150571648"/>
        <c:scaling>
          <c:orientation val="minMax"/>
        </c:scaling>
        <c:delete val="0"/>
        <c:axPos val="b"/>
        <c:majorGridlines/>
        <c:numFmt formatCode="0%" sourceLinked="1"/>
        <c:majorTickMark val="none"/>
        <c:minorTickMark val="none"/>
        <c:tickLblPos val="nextTo"/>
        <c:spPr>
          <a:ln w="9525">
            <a:noFill/>
          </a:ln>
        </c:spPr>
        <c:txPr>
          <a:bodyPr/>
          <a:lstStyle/>
          <a:p>
            <a:pPr>
              <a:defRPr sz="1600"/>
            </a:pPr>
            <a:endParaRPr lang="ja-JP"/>
          </a:p>
        </c:txPr>
        <c:crossAx val="150570112"/>
        <c:crosses val="autoZero"/>
        <c:crossBetween val="between"/>
      </c:valAx>
      <c:spPr>
        <a:pattFill prst="pct5">
          <a:fgClr>
            <a:schemeClr val="accent1"/>
          </a:fgClr>
          <a:bgClr>
            <a:schemeClr val="bg1"/>
          </a:bgClr>
        </a:pattFill>
      </c:spPr>
    </c:plotArea>
    <c:plotVisOnly val="1"/>
    <c:dispBlanksAs val="gap"/>
    <c:showDLblsOverMax val="0"/>
  </c:chart>
  <c:txPr>
    <a:bodyPr/>
    <a:lstStyle/>
    <a:p>
      <a:pPr>
        <a:defRPr sz="1200" b="1"/>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65055690725824E-2"/>
          <c:y val="8.0354574582306701E-2"/>
          <c:w val="0.87564893622135831"/>
          <c:h val="0.86087497341176222"/>
        </c:manualLayout>
      </c:layout>
      <c:barChart>
        <c:barDir val="col"/>
        <c:grouping val="stacked"/>
        <c:varyColors val="0"/>
        <c:ser>
          <c:idx val="1"/>
          <c:order val="0"/>
          <c:tx>
            <c:strRef>
              <c:f>Sheet1!$A$3</c:f>
              <c:strCache>
                <c:ptCount val="1"/>
              </c:strCache>
            </c:strRef>
          </c:tx>
          <c:spPr>
            <a:solidFill>
              <a:schemeClr val="accent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txPr>
              <a:bodyPr/>
              <a:lstStyle/>
              <a:p>
                <a:pPr>
                  <a:defRPr sz="1100"/>
                </a:pPr>
                <a:endParaRPr lang="ja-JP"/>
              </a:p>
            </c:txPr>
            <c:showLegendKey val="0"/>
            <c:showVal val="1"/>
            <c:showCatName val="0"/>
            <c:showSerName val="0"/>
            <c:showPercent val="0"/>
            <c:showBubbleSize val="0"/>
            <c:showLeaderLines val="0"/>
          </c:dLbls>
          <c:cat>
            <c:strRef>
              <c:f>Sheet1!$B$1:$K$1</c:f>
              <c:strCache>
                <c:ptCount val="10"/>
                <c:pt idx="0">
                  <c:v>日本</c:v>
                </c:pt>
                <c:pt idx="2">
                  <c:v>中国</c:v>
                </c:pt>
                <c:pt idx="3">
                  <c:v>韓国</c:v>
                </c:pt>
                <c:pt idx="4">
                  <c:v>米国</c:v>
                </c:pt>
                <c:pt idx="5">
                  <c:v>英国</c:v>
                </c:pt>
                <c:pt idx="6">
                  <c:v>フランス</c:v>
                </c:pt>
                <c:pt idx="7">
                  <c:v>ドイツ</c:v>
                </c:pt>
                <c:pt idx="8">
                  <c:v>スペイン</c:v>
                </c:pt>
                <c:pt idx="9">
                  <c:v>インド</c:v>
                </c:pt>
              </c:strCache>
            </c:strRef>
          </c:cat>
          <c:val>
            <c:numRef>
              <c:f>Sheet1!$B$3:$K$3</c:f>
              <c:numCache>
                <c:formatCode>General</c:formatCode>
                <c:ptCount val="10"/>
                <c:pt idx="0">
                  <c:v>4.4000000000000004</c:v>
                </c:pt>
                <c:pt idx="1">
                  <c:v>5.4</c:v>
                </c:pt>
                <c:pt idx="2">
                  <c:v>90.6</c:v>
                </c:pt>
                <c:pt idx="3">
                  <c:v>2.6</c:v>
                </c:pt>
                <c:pt idx="4">
                  <c:v>75.2</c:v>
                </c:pt>
                <c:pt idx="5">
                  <c:v>51.2</c:v>
                </c:pt>
                <c:pt idx="6">
                  <c:v>8.8000000000000007</c:v>
                </c:pt>
                <c:pt idx="7">
                  <c:v>31.7</c:v>
                </c:pt>
                <c:pt idx="8">
                  <c:v>14.2</c:v>
                </c:pt>
                <c:pt idx="9">
                  <c:v>75</c:v>
                </c:pt>
              </c:numCache>
            </c:numRef>
          </c:val>
        </c:ser>
        <c:ser>
          <c:idx val="0"/>
          <c:order val="1"/>
          <c:tx>
            <c:strRef>
              <c:f>Sheet1!$A$2</c:f>
              <c:strCache>
                <c:ptCount val="1"/>
              </c:strCache>
            </c:strRef>
          </c:tx>
          <c:spPr>
            <a:solidFill>
              <a:srgbClr val="FF0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dLbl>
              <c:idx val="1"/>
              <c:layout>
                <c:manualLayout>
                  <c:x val="3.8159933782263519E-3"/>
                  <c:y val="-3.0814465786484436E-2"/>
                </c:manualLayout>
              </c:layout>
              <c:showLegendKey val="0"/>
              <c:showVal val="1"/>
              <c:showCatName val="0"/>
              <c:showSerName val="0"/>
              <c:showPercent val="0"/>
              <c:showBubbleSize val="0"/>
            </c:dLbl>
            <c:dLbl>
              <c:idx val="2"/>
              <c:layout>
                <c:manualLayout>
                  <c:x val="2.5440623587744912E-3"/>
                  <c:y val="3.0814061402476528E-2"/>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Sheet1!$B$1:$K$1</c:f>
              <c:strCache>
                <c:ptCount val="10"/>
                <c:pt idx="0">
                  <c:v>日本</c:v>
                </c:pt>
                <c:pt idx="2">
                  <c:v>中国</c:v>
                </c:pt>
                <c:pt idx="3">
                  <c:v>韓国</c:v>
                </c:pt>
                <c:pt idx="4">
                  <c:v>米国</c:v>
                </c:pt>
                <c:pt idx="5">
                  <c:v>英国</c:v>
                </c:pt>
                <c:pt idx="6">
                  <c:v>フランス</c:v>
                </c:pt>
                <c:pt idx="7">
                  <c:v>ドイツ</c:v>
                </c:pt>
                <c:pt idx="8">
                  <c:v>スペイン</c:v>
                </c:pt>
                <c:pt idx="9">
                  <c:v>インド</c:v>
                </c:pt>
              </c:strCache>
            </c:strRef>
          </c:cat>
          <c:val>
            <c:numRef>
              <c:f>Sheet1!$B$2:$K$2</c:f>
              <c:numCache>
                <c:formatCode>General</c:formatCode>
                <c:ptCount val="10"/>
                <c:pt idx="0">
                  <c:v>15.1</c:v>
                </c:pt>
                <c:pt idx="1">
                  <c:v>0.6</c:v>
                </c:pt>
                <c:pt idx="2">
                  <c:v>0.4</c:v>
                </c:pt>
                <c:pt idx="3">
                  <c:v>15.3</c:v>
                </c:pt>
                <c:pt idx="4">
                  <c:v>9.8000000000000007</c:v>
                </c:pt>
                <c:pt idx="5">
                  <c:v>9.5</c:v>
                </c:pt>
                <c:pt idx="6">
                  <c:v>44</c:v>
                </c:pt>
                <c:pt idx="7">
                  <c:v>8.4</c:v>
                </c:pt>
                <c:pt idx="8">
                  <c:v>12.8</c:v>
                </c:pt>
                <c:pt idx="9">
                  <c:v>1.1000000000000001</c:v>
                </c:pt>
              </c:numCache>
            </c:numRef>
          </c:val>
        </c:ser>
        <c:dLbls>
          <c:showLegendKey val="0"/>
          <c:showVal val="0"/>
          <c:showCatName val="0"/>
          <c:showSerName val="0"/>
          <c:showPercent val="0"/>
          <c:showBubbleSize val="0"/>
        </c:dLbls>
        <c:gapWidth val="120"/>
        <c:overlap val="100"/>
        <c:axId val="150606976"/>
        <c:axId val="150608512"/>
      </c:barChart>
      <c:catAx>
        <c:axId val="150606976"/>
        <c:scaling>
          <c:orientation val="minMax"/>
        </c:scaling>
        <c:delete val="1"/>
        <c:axPos val="b"/>
        <c:majorTickMark val="out"/>
        <c:minorTickMark val="none"/>
        <c:tickLblPos val="nextTo"/>
        <c:crossAx val="150608512"/>
        <c:crosses val="autoZero"/>
        <c:auto val="1"/>
        <c:lblAlgn val="ctr"/>
        <c:lblOffset val="100"/>
        <c:noMultiLvlLbl val="0"/>
      </c:catAx>
      <c:valAx>
        <c:axId val="150608512"/>
        <c:scaling>
          <c:orientation val="minMax"/>
          <c:max val="100"/>
        </c:scaling>
        <c:delete val="0"/>
        <c:axPos val="l"/>
        <c:majorGridlines/>
        <c:numFmt formatCode="General" sourceLinked="1"/>
        <c:majorTickMark val="out"/>
        <c:minorTickMark val="none"/>
        <c:tickLblPos val="nextTo"/>
        <c:txPr>
          <a:bodyPr/>
          <a:lstStyle/>
          <a:p>
            <a:pPr>
              <a:defRPr sz="1400"/>
            </a:pPr>
            <a:endParaRPr lang="ja-JP"/>
          </a:p>
        </c:txPr>
        <c:crossAx val="150606976"/>
        <c:crosses val="autoZero"/>
        <c:crossBetween val="between"/>
      </c:valAx>
      <c:spPr>
        <a:ln>
          <a:solidFill>
            <a:schemeClr val="bg1">
              <a:lumMod val="50000"/>
            </a:schemeClr>
          </a:solidFill>
        </a:ln>
      </c:spPr>
    </c:plotArea>
    <c:legend>
      <c:legendPos val="r"/>
      <c:layout>
        <c:manualLayout>
          <c:xMode val="edge"/>
          <c:yMode val="edge"/>
          <c:x val="0.94277832843484477"/>
          <c:y val="0.31468989016126014"/>
          <c:w val="1.7788705004150626E-2"/>
          <c:h val="0.41170561826650354"/>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0292977337224E-2"/>
          <c:y val="8.2539278803441696E-2"/>
          <c:w val="0.94048387225708463"/>
          <c:h val="0.76152126759437644"/>
        </c:manualLayout>
      </c:layout>
      <c:barChart>
        <c:barDir val="col"/>
        <c:grouping val="percentStacked"/>
        <c:varyColors val="0"/>
        <c:ser>
          <c:idx val="0"/>
          <c:order val="0"/>
          <c:tx>
            <c:strRef>
              <c:f>'Electricity Information'!$C$22</c:f>
              <c:strCache>
                <c:ptCount val="1"/>
                <c:pt idx="0">
                  <c:v>石炭</c:v>
                </c:pt>
              </c:strCache>
            </c:strRef>
          </c:tx>
          <c:spPr>
            <a:solidFill>
              <a:schemeClr val="accent2"/>
            </a:solidFill>
          </c:spPr>
          <c:invertIfNegative val="0"/>
          <c:dLbls>
            <c:dLbl>
              <c:idx val="3"/>
              <c:layout>
                <c:manualLayout>
                  <c:x val="3.7224612279286881E-17"/>
                  <c:y val="1.472754050073637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Information'!$D$22:$N$22</c:f>
              <c:numCache>
                <c:formatCode>0%</c:formatCode>
                <c:ptCount val="11"/>
                <c:pt idx="0">
                  <c:v>0.26667263450004475</c:v>
                </c:pt>
                <c:pt idx="1">
                  <c:v>0.28199671084453903</c:v>
                </c:pt>
                <c:pt idx="2">
                  <c:v>0.4119176585362338</c:v>
                </c:pt>
                <c:pt idx="3">
                  <c:v>3.0782918149466192E-2</c:v>
                </c:pt>
                <c:pt idx="4">
                  <c:v>0.24970034843205574</c:v>
                </c:pt>
                <c:pt idx="5">
                  <c:v>0.44668966650238207</c:v>
                </c:pt>
                <c:pt idx="6">
                  <c:v>0.42900821708389075</c:v>
                </c:pt>
                <c:pt idx="7">
                  <c:v>0.43116608423763103</c:v>
                </c:pt>
                <c:pt idx="8">
                  <c:v>0.29798803697661769</c:v>
                </c:pt>
                <c:pt idx="9">
                  <c:v>0.78890162469109837</c:v>
                </c:pt>
                <c:pt idx="10">
                  <c:v>0.67939714728269651</c:v>
                </c:pt>
              </c:numCache>
            </c:numRef>
          </c:val>
        </c:ser>
        <c:ser>
          <c:idx val="1"/>
          <c:order val="1"/>
          <c:tx>
            <c:strRef>
              <c:f>'Electricity Information'!$C$23</c:f>
              <c:strCache>
                <c:ptCount val="1"/>
                <c:pt idx="0">
                  <c:v>石油</c:v>
                </c:pt>
              </c:strCache>
            </c:strRef>
          </c:tx>
          <c:spPr>
            <a:solidFill>
              <a:schemeClr val="accent6"/>
            </a:solidFill>
          </c:spPr>
          <c:invertIfNegative val="0"/>
          <c:dLbls>
            <c:dLbl>
              <c:idx val="9"/>
              <c:layout>
                <c:manualLayout>
                  <c:x val="1.0152284263959391E-3"/>
                  <c:y val="1.03092783505154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Information'!$D$23:$N$23</c:f>
              <c:numCache>
                <c:formatCode>0%</c:formatCode>
                <c:ptCount val="11"/>
                <c:pt idx="0">
                  <c:v>8.387789812908425E-2</c:v>
                </c:pt>
                <c:pt idx="1">
                  <c:v>0.16552191157976201</c:v>
                </c:pt>
                <c:pt idx="2">
                  <c:v>4.7833140709605995E-2</c:v>
                </c:pt>
                <c:pt idx="3">
                  <c:v>6.0498220640569393E-3</c:v>
                </c:pt>
                <c:pt idx="4">
                  <c:v>1.8425087108013934E-2</c:v>
                </c:pt>
                <c:pt idx="5">
                  <c:v>1.0842779694430753E-2</c:v>
                </c:pt>
                <c:pt idx="6">
                  <c:v>3.1721765717561634E-2</c:v>
                </c:pt>
                <c:pt idx="7">
                  <c:v>9.0812948317086622E-3</c:v>
                </c:pt>
                <c:pt idx="8">
                  <c:v>1.0059815116911366E-2</c:v>
                </c:pt>
                <c:pt idx="9">
                  <c:v>1.6762185183237814E-3</c:v>
                </c:pt>
                <c:pt idx="10">
                  <c:v>1.1593321486605912E-2</c:v>
                </c:pt>
              </c:numCache>
            </c:numRef>
          </c:val>
        </c:ser>
        <c:ser>
          <c:idx val="2"/>
          <c:order val="2"/>
          <c:tx>
            <c:strRef>
              <c:f>'Electricity Information'!$C$24</c:f>
              <c:strCache>
                <c:ptCount val="1"/>
                <c:pt idx="0">
                  <c:v>天然ガス</c:v>
                </c:pt>
              </c:strCache>
            </c:strRef>
          </c:tx>
          <c:spPr>
            <a:solidFill>
              <a:schemeClr val="accent6">
                <a:lumMod val="60000"/>
                <a:lumOff val="40000"/>
              </a:schemeClr>
            </a:solidFill>
          </c:spPr>
          <c:invertIfNegative val="0"/>
          <c:dLbls>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Information'!$D$24:$N$24</c:f>
              <c:numCache>
                <c:formatCode>0%</c:formatCode>
                <c:ptCount val="11"/>
                <c:pt idx="0">
                  <c:v>0.26891057201682927</c:v>
                </c:pt>
                <c:pt idx="1">
                  <c:v>0.41201509141917381</c:v>
                </c:pt>
                <c:pt idx="2">
                  <c:v>0.21836279140156509</c:v>
                </c:pt>
                <c:pt idx="3">
                  <c:v>4.7686832740213528E-2</c:v>
                </c:pt>
                <c:pt idx="4">
                  <c:v>0.2191219512195122</c:v>
                </c:pt>
                <c:pt idx="5">
                  <c:v>0.1373418761294562</c:v>
                </c:pt>
                <c:pt idx="6">
                  <c:v>0.22109688515192052</c:v>
                </c:pt>
                <c:pt idx="7">
                  <c:v>0.24032094905278642</c:v>
                </c:pt>
                <c:pt idx="8">
                  <c:v>0.39912996193583472</c:v>
                </c:pt>
                <c:pt idx="9">
                  <c:v>2.0011567379988434E-2</c:v>
                </c:pt>
                <c:pt idx="10">
                  <c:v>0.10313304761814261</c:v>
                </c:pt>
              </c:numCache>
            </c:numRef>
          </c:val>
        </c:ser>
        <c:ser>
          <c:idx val="3"/>
          <c:order val="3"/>
          <c:tx>
            <c:strRef>
              <c:f>'Electricity Information'!$C$25</c:f>
              <c:strCache>
                <c:ptCount val="1"/>
                <c:pt idx="0">
                  <c:v>原子力</c:v>
                </c:pt>
              </c:strCache>
            </c:strRef>
          </c:tx>
          <c:spPr>
            <a:solidFill>
              <a:schemeClr val="accent3">
                <a:lumMod val="60000"/>
                <a:lumOff val="40000"/>
              </a:schemeClr>
            </a:solidFill>
          </c:spPr>
          <c:invertIfNegative val="0"/>
          <c:dLbls>
            <c:dLbl>
              <c:idx val="9"/>
              <c:layout>
                <c:manualLayout>
                  <c:x val="-1.0152284263959391E-3"/>
                  <c:y val="1.472754050073664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Information'!$D$25:$N$25</c:f>
              <c:numCache>
                <c:formatCode>0%</c:formatCode>
                <c:ptCount val="11"/>
                <c:pt idx="0">
                  <c:v>0.25798943693492077</c:v>
                </c:pt>
                <c:pt idx="1">
                  <c:v>1.0834865047886232E-2</c:v>
                </c:pt>
                <c:pt idx="2">
                  <c:v>0.11637055460319662</c:v>
                </c:pt>
                <c:pt idx="3">
                  <c:v>0.78718861209964408</c:v>
                </c:pt>
                <c:pt idx="4">
                  <c:v>0.25237630662020905</c:v>
                </c:pt>
                <c:pt idx="5">
                  <c:v>0.17742730409068505</c:v>
                </c:pt>
                <c:pt idx="6">
                  <c:v>0.29562392509077012</c:v>
                </c:pt>
                <c:pt idx="7">
                  <c:v>0.18884495125988596</c:v>
                </c:pt>
                <c:pt idx="8">
                  <c:v>0.18760195758564438</c:v>
                </c:pt>
                <c:pt idx="9">
                  <c:v>1.8160786581839214E-2</c:v>
                </c:pt>
                <c:pt idx="10">
                  <c:v>3.1634563302386134E-2</c:v>
                </c:pt>
              </c:numCache>
            </c:numRef>
          </c:val>
        </c:ser>
        <c:ser>
          <c:idx val="4"/>
          <c:order val="4"/>
          <c:tx>
            <c:strRef>
              <c:f>'Electricity Information'!$C$26</c:f>
              <c:strCache>
                <c:ptCount val="1"/>
                <c:pt idx="0">
                  <c:v>水力</c:v>
                </c:pt>
              </c:strCache>
            </c:strRef>
          </c:tx>
          <c:spPr>
            <a:solidFill>
              <a:schemeClr val="accent1">
                <a:lumMod val="60000"/>
                <a:lumOff val="40000"/>
              </a:schemeClr>
            </a:solidFill>
          </c:spPr>
          <c:invertIfNegative val="0"/>
          <c:dLbls>
            <c:dLbl>
              <c:idx val="6"/>
              <c:layout>
                <c:manualLayout>
                  <c:x val="0"/>
                  <c:y val="5.891016200294550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Information'!$D$26:$N$26</c:f>
              <c:numCache>
                <c:formatCode>0%</c:formatCode>
                <c:ptCount val="11"/>
                <c:pt idx="0">
                  <c:v>8.1192373108942811E-2</c:v>
                </c:pt>
                <c:pt idx="1">
                  <c:v>8.2906065589629485E-2</c:v>
                </c:pt>
                <c:pt idx="2">
                  <c:v>0.16059008619874263</c:v>
                </c:pt>
                <c:pt idx="3">
                  <c:v>8.8790035587188607E-2</c:v>
                </c:pt>
                <c:pt idx="4">
                  <c:v>0.14876655052264809</c:v>
                </c:pt>
                <c:pt idx="5">
                  <c:v>3.8606867093806473E-2</c:v>
                </c:pt>
                <c:pt idx="6">
                  <c:v>1.4905407987769922E-2</c:v>
                </c:pt>
                <c:pt idx="7">
                  <c:v>7.9248666544050023E-2</c:v>
                </c:pt>
                <c:pt idx="8">
                  <c:v>2.338227297444263E-2</c:v>
                </c:pt>
                <c:pt idx="9">
                  <c:v>0.14700036805299965</c:v>
                </c:pt>
                <c:pt idx="10">
                  <c:v>0.12417207529957333</c:v>
                </c:pt>
              </c:numCache>
            </c:numRef>
          </c:val>
        </c:ser>
        <c:ser>
          <c:idx val="5"/>
          <c:order val="5"/>
          <c:tx>
            <c:strRef>
              <c:f>'Electricity Information'!$C$27</c:f>
              <c:strCache>
                <c:ptCount val="1"/>
                <c:pt idx="0">
                  <c:v>再エネ他</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'Electricity Information'!$D$21:$N$21</c:f>
              <c:strCache>
                <c:ptCount val="11"/>
                <c:pt idx="0">
                  <c:v>日本(2010年実績)</c:v>
                </c:pt>
                <c:pt idx="1">
                  <c:v>日本(2012推計)</c:v>
                </c:pt>
                <c:pt idx="2">
                  <c:v>世界全体</c:v>
                </c:pt>
                <c:pt idx="3">
                  <c:v>フランス</c:v>
                </c:pt>
                <c:pt idx="4">
                  <c:v>欧州</c:v>
                </c:pt>
                <c:pt idx="5">
                  <c:v>ドイツ</c:v>
                </c:pt>
                <c:pt idx="6">
                  <c:v>韓国</c:v>
                </c:pt>
                <c:pt idx="7">
                  <c:v>アメリカ</c:v>
                </c:pt>
                <c:pt idx="8">
                  <c:v>英国</c:v>
                </c:pt>
                <c:pt idx="9">
                  <c:v>中国</c:v>
                </c:pt>
                <c:pt idx="10">
                  <c:v>インド</c:v>
                </c:pt>
              </c:strCache>
            </c:strRef>
          </c:cat>
          <c:val>
            <c:numRef>
              <c:f>'Electricity Information'!$D$27:$N$27</c:f>
              <c:numCache>
                <c:formatCode>0%</c:formatCode>
                <c:ptCount val="11"/>
                <c:pt idx="0">
                  <c:v>4.1357085310178142E-2</c:v>
                </c:pt>
                <c:pt idx="1">
                  <c:v>4.672535551900938E-2</c:v>
                </c:pt>
                <c:pt idx="2">
                  <c:v>4.4925768550655838E-2</c:v>
                </c:pt>
                <c:pt idx="3">
                  <c:v>3.9501779359430604E-2</c:v>
                </c:pt>
                <c:pt idx="4">
                  <c:v>0.11160975609756096</c:v>
                </c:pt>
                <c:pt idx="5">
                  <c:v>0.18892722194841463</c:v>
                </c:pt>
                <c:pt idx="6">
                  <c:v>7.2616090196827836E-3</c:v>
                </c:pt>
                <c:pt idx="7">
                  <c:v>5.1361044693764943E-2</c:v>
                </c:pt>
                <c:pt idx="8">
                  <c:v>8.210984230560088E-2</c:v>
                </c:pt>
                <c:pt idx="9">
                  <c:v>2.4249434775750568E-2</c:v>
                </c:pt>
                <c:pt idx="10">
                  <c:v>5.0041336843005518E-2</c:v>
                </c:pt>
              </c:numCache>
            </c:numRef>
          </c:val>
        </c:ser>
        <c:dLbls>
          <c:showLegendKey val="0"/>
          <c:showVal val="0"/>
          <c:showCatName val="0"/>
          <c:showSerName val="0"/>
          <c:showPercent val="0"/>
          <c:showBubbleSize val="0"/>
        </c:dLbls>
        <c:gapWidth val="75"/>
        <c:overlap val="100"/>
        <c:axId val="150765952"/>
        <c:axId val="150767488"/>
      </c:barChart>
      <c:catAx>
        <c:axId val="150765952"/>
        <c:scaling>
          <c:orientation val="minMax"/>
        </c:scaling>
        <c:delete val="0"/>
        <c:axPos val="b"/>
        <c:majorTickMark val="none"/>
        <c:minorTickMark val="none"/>
        <c:tickLblPos val="nextTo"/>
        <c:txPr>
          <a:bodyPr rot="-2700000" vert="horz"/>
          <a:lstStyle/>
          <a:p>
            <a:pPr>
              <a:defRPr/>
            </a:pPr>
            <a:endParaRPr lang="ja-JP"/>
          </a:p>
        </c:txPr>
        <c:crossAx val="150767488"/>
        <c:crosses val="autoZero"/>
        <c:auto val="1"/>
        <c:lblAlgn val="ctr"/>
        <c:lblOffset val="100"/>
        <c:noMultiLvlLbl val="0"/>
      </c:catAx>
      <c:valAx>
        <c:axId val="150767488"/>
        <c:scaling>
          <c:orientation val="minMax"/>
        </c:scaling>
        <c:delete val="0"/>
        <c:axPos val="l"/>
        <c:majorGridlines/>
        <c:numFmt formatCode="0%" sourceLinked="1"/>
        <c:majorTickMark val="none"/>
        <c:minorTickMark val="none"/>
        <c:tickLblPos val="nextTo"/>
        <c:spPr>
          <a:ln w="9525">
            <a:noFill/>
          </a:ln>
        </c:spPr>
        <c:crossAx val="150765952"/>
        <c:crosses val="autoZero"/>
        <c:crossBetween val="between"/>
      </c:valAx>
    </c:plotArea>
    <c:legend>
      <c:legendPos val="b"/>
      <c:layout>
        <c:manualLayout>
          <c:xMode val="edge"/>
          <c:yMode val="edge"/>
          <c:x val="0.61022713027746323"/>
          <c:y val="2.8212115693918939E-2"/>
          <c:w val="0.37879197671061332"/>
          <c:h val="3.8452350145875773E-2"/>
        </c:manualLayout>
      </c:layout>
      <c:overlay val="0"/>
      <c:txPr>
        <a:bodyPr/>
        <a:lstStyle/>
        <a:p>
          <a:pPr>
            <a:defRPr sz="1200"/>
          </a:pPr>
          <a:endParaRPr lang="ja-JP"/>
        </a:p>
      </c:txPr>
    </c:legend>
    <c:plotVisOnly val="1"/>
    <c:dispBlanksAs val="gap"/>
    <c:showDLblsOverMax val="0"/>
  </c:chart>
  <c:txPr>
    <a:bodyPr/>
    <a:lstStyle/>
    <a:p>
      <a:pPr>
        <a:defRPr sz="1000" b="1"/>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世界の</a:t>
            </a:r>
            <a:r>
              <a:rPr lang="en-US" altLang="ja-JP"/>
              <a:t>CO2</a:t>
            </a:r>
            <a:r>
              <a:rPr lang="ja-JP" altLang="en-US"/>
              <a:t>排出量の見通し（地域別）</a:t>
            </a:r>
          </a:p>
        </c:rich>
      </c:tx>
      <c:layout>
        <c:manualLayout>
          <c:xMode val="edge"/>
          <c:yMode val="edge"/>
          <c:x val="0.14998454977880871"/>
          <c:y val="9.2241554951160848E-2"/>
        </c:manualLayout>
      </c:layout>
      <c:overlay val="0"/>
    </c:title>
    <c:autoTitleDeleted val="0"/>
    <c:plotArea>
      <c:layout>
        <c:manualLayout>
          <c:layoutTarget val="inner"/>
          <c:xMode val="edge"/>
          <c:yMode val="edge"/>
          <c:x val="9.7102413807462234E-2"/>
          <c:y val="0.19020525877062777"/>
          <c:w val="0.71503063774619258"/>
          <c:h val="0.6622371159784175"/>
        </c:manualLayout>
      </c:layout>
      <c:barChart>
        <c:barDir val="col"/>
        <c:grouping val="stacked"/>
        <c:varyColors val="0"/>
        <c:ser>
          <c:idx val="0"/>
          <c:order val="0"/>
          <c:tx>
            <c:strRef>
              <c:f>Sheet3!$B$5</c:f>
              <c:strCache>
                <c:ptCount val="1"/>
                <c:pt idx="0">
                  <c:v>米国</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Sheet3!$C$5:$H$5</c:f>
              <c:numCache>
                <c:formatCode>#,##0_ </c:formatCode>
                <c:ptCount val="3"/>
                <c:pt idx="0">
                  <c:v>4850</c:v>
                </c:pt>
                <c:pt idx="1">
                  <c:v>5256</c:v>
                </c:pt>
                <c:pt idx="2" formatCode="#,##0_);[Red]\(#,##0\)">
                  <c:v>4489</c:v>
                </c:pt>
              </c:numCache>
            </c:numRef>
          </c:val>
        </c:ser>
        <c:ser>
          <c:idx val="1"/>
          <c:order val="1"/>
          <c:tx>
            <c:strRef>
              <c:f>Sheet3!$B$6</c:f>
              <c:strCache>
                <c:ptCount val="1"/>
                <c:pt idx="0">
                  <c:v>日本</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Sheet3!$C$6:$H$6</c:f>
              <c:numCache>
                <c:formatCode>#,##0_);[Red]\(#,##0\)</c:formatCode>
                <c:ptCount val="3"/>
                <c:pt idx="0">
                  <c:v>1061</c:v>
                </c:pt>
                <c:pt idx="1">
                  <c:v>1178</c:v>
                </c:pt>
                <c:pt idx="2">
                  <c:v>940</c:v>
                </c:pt>
              </c:numCache>
            </c:numRef>
          </c:val>
        </c:ser>
        <c:ser>
          <c:idx val="2"/>
          <c:order val="2"/>
          <c:tx>
            <c:strRef>
              <c:f>Sheet3!$B$7</c:f>
              <c:strCache>
                <c:ptCount val="1"/>
                <c:pt idx="0">
                  <c:v>欧州（OECD）</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Sheet3!$C$7:$H$7</c:f>
              <c:numCache>
                <c:formatCode>#,##0_);[Red]\(#,##0\)</c:formatCode>
                <c:ptCount val="3"/>
                <c:pt idx="0" formatCode="#,##0_ ">
                  <c:v>3965</c:v>
                </c:pt>
                <c:pt idx="1">
                  <c:v>3747</c:v>
                </c:pt>
                <c:pt idx="2">
                  <c:v>2885</c:v>
                </c:pt>
              </c:numCache>
            </c:numRef>
          </c:val>
        </c:ser>
        <c:ser>
          <c:idx val="10"/>
          <c:order val="3"/>
          <c:tx>
            <c:strRef>
              <c:f>Sheet3!$B$15</c:f>
              <c:strCache>
                <c:ptCount val="1"/>
                <c:pt idx="0">
                  <c:v>OECD(日米欧除く）</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Sheet3!$C$15:$H$15</c:f>
              <c:numCache>
                <c:formatCode>#,##0_ </c:formatCode>
                <c:ptCount val="3"/>
                <c:pt idx="0">
                  <c:v>1234</c:v>
                </c:pt>
                <c:pt idx="1">
                  <c:v>2042</c:v>
                </c:pt>
                <c:pt idx="2">
                  <c:v>1865</c:v>
                </c:pt>
              </c:numCache>
            </c:numRef>
          </c:val>
        </c:ser>
        <c:ser>
          <c:idx val="3"/>
          <c:order val="4"/>
          <c:tx>
            <c:strRef>
              <c:f>Sheet3!$B$8</c:f>
              <c:strCache>
                <c:ptCount val="1"/>
                <c:pt idx="0">
                  <c:v>ロシア</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Sheet3!$C$8:$H$8</c:f>
              <c:numCache>
                <c:formatCode>#,##0_ </c:formatCode>
                <c:ptCount val="3"/>
                <c:pt idx="0">
                  <c:v>2179</c:v>
                </c:pt>
                <c:pt idx="1">
                  <c:v>1635</c:v>
                </c:pt>
                <c:pt idx="2">
                  <c:v>1797</c:v>
                </c:pt>
              </c:numCache>
            </c:numRef>
          </c:val>
        </c:ser>
        <c:ser>
          <c:idx val="4"/>
          <c:order val="5"/>
          <c:tx>
            <c:strRef>
              <c:f>Sheet3!$B$9</c:f>
              <c:strCache>
                <c:ptCount val="1"/>
                <c:pt idx="0">
                  <c:v>中国</c:v>
                </c:pt>
              </c:strCache>
            </c:strRef>
          </c:tx>
          <c:invertIfNegative val="0"/>
          <c:dLbls>
            <c:dLbl>
              <c:idx val="2"/>
              <c:layout>
                <c:manualLayout>
                  <c:x val="-1.8298754690496736E-3"/>
                  <c:y val="-3.7276321108041792E-2"/>
                </c:manualLayout>
              </c:layout>
              <c:spPr/>
              <c:txPr>
                <a:bodyPr/>
                <a:lstStyle/>
                <a:p>
                  <a:pPr>
                    <a:defRPr/>
                  </a:pPr>
                  <a:endParaRPr lang="ja-JP"/>
                </a:p>
              </c:txPr>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Sheet3!$C$9:$H$9</c:f>
              <c:numCache>
                <c:formatCode>#,##0_ </c:formatCode>
                <c:ptCount val="3"/>
                <c:pt idx="0">
                  <c:v>2278</c:v>
                </c:pt>
                <c:pt idx="1">
                  <c:v>7979</c:v>
                </c:pt>
                <c:pt idx="2" formatCode="#,##0_);[Red]\(#,##0\)">
                  <c:v>10238</c:v>
                </c:pt>
              </c:numCache>
            </c:numRef>
          </c:val>
        </c:ser>
        <c:ser>
          <c:idx val="5"/>
          <c:order val="6"/>
          <c:tx>
            <c:strRef>
              <c:f>Sheet3!$B$10</c:f>
              <c:strCache>
                <c:ptCount val="1"/>
                <c:pt idx="0">
                  <c:v>インド</c:v>
                </c:pt>
              </c:strCache>
            </c:strRef>
          </c:tx>
          <c:invertIfNegative val="0"/>
          <c:dLbls>
            <c:dLbl>
              <c:idx val="0"/>
              <c:layout>
                <c:manualLayout>
                  <c:x val="1.2827451727875062E-2"/>
                  <c:y val="7.1444765039544956E-3"/>
                </c:manualLayout>
              </c:layout>
              <c:spPr/>
              <c:txPr>
                <a:bodyPr/>
                <a:lstStyle/>
                <a:p>
                  <a:pPr>
                    <a:defRPr/>
                  </a:pPr>
                  <a:endParaRPr lang="ja-JP"/>
                </a:p>
              </c:txPr>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Sheet3!$C$10:$H$10</c:f>
              <c:numCache>
                <c:formatCode>#,##0_ </c:formatCode>
                <c:ptCount val="3"/>
                <c:pt idx="0">
                  <c:v>582</c:v>
                </c:pt>
                <c:pt idx="1">
                  <c:v>1736</c:v>
                </c:pt>
                <c:pt idx="2" formatCode="#,##0_);[Red]\(#,##0\)">
                  <c:v>3882</c:v>
                </c:pt>
              </c:numCache>
            </c:numRef>
          </c:val>
        </c:ser>
        <c:ser>
          <c:idx val="6"/>
          <c:order val="7"/>
          <c:tx>
            <c:strRef>
              <c:f>Sheet3!$B$11</c:f>
              <c:strCache>
                <c:ptCount val="1"/>
                <c:pt idx="0">
                  <c:v>中東</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Sheet3!$C$11:$H$11</c:f>
              <c:numCache>
                <c:formatCode>#,##0_ </c:formatCode>
                <c:ptCount val="3"/>
                <c:pt idx="0">
                  <c:v>556</c:v>
                </c:pt>
                <c:pt idx="1">
                  <c:v>1590</c:v>
                </c:pt>
                <c:pt idx="2" formatCode="#,##0_);[Red]\(#,##0\)">
                  <c:v>2381</c:v>
                </c:pt>
              </c:numCache>
            </c:numRef>
          </c:val>
        </c:ser>
        <c:ser>
          <c:idx val="7"/>
          <c:order val="8"/>
          <c:tx>
            <c:strRef>
              <c:f>Sheet3!$B$12</c:f>
              <c:strCache>
                <c:ptCount val="1"/>
                <c:pt idx="0">
                  <c:v>アフリカ</c:v>
                </c:pt>
              </c:strCache>
            </c:strRef>
          </c:tx>
          <c:invertIfNegative val="0"/>
          <c:dLbls>
            <c:dLbl>
              <c:idx val="0"/>
              <c:layout>
                <c:manualLayout>
                  <c:x val="1.6575116561711945E-2"/>
                  <c:y val="4.7749855563437608E-3"/>
                </c:manualLayout>
              </c:layout>
              <c:spPr/>
              <c:txPr>
                <a:bodyPr/>
                <a:lstStyle/>
                <a:p>
                  <a:pPr>
                    <a:defRPr/>
                  </a:pPr>
                  <a:endParaRPr lang="ja-JP"/>
                </a:p>
              </c:txPr>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Sheet3!$C$12:$H$12</c:f>
              <c:numCache>
                <c:formatCode>#,##0_ </c:formatCode>
                <c:ptCount val="3"/>
                <c:pt idx="0">
                  <c:v>544</c:v>
                </c:pt>
                <c:pt idx="1">
                  <c:v>979</c:v>
                </c:pt>
                <c:pt idx="2" formatCode="#,##0_);[Red]\(#,##0\)">
                  <c:v>1363</c:v>
                </c:pt>
              </c:numCache>
            </c:numRef>
          </c:val>
        </c:ser>
        <c:ser>
          <c:idx val="8"/>
          <c:order val="9"/>
          <c:tx>
            <c:strRef>
              <c:f>Sheet3!$B$13</c:f>
              <c:strCache>
                <c:ptCount val="1"/>
                <c:pt idx="0">
                  <c:v>中南米（非OECD）</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Sheet3!$C$13:$H$13</c:f>
              <c:numCache>
                <c:formatCode>#,##0_ </c:formatCode>
                <c:ptCount val="3"/>
                <c:pt idx="0">
                  <c:v>576</c:v>
                </c:pt>
                <c:pt idx="1">
                  <c:v>1088</c:v>
                </c:pt>
                <c:pt idx="2" formatCode="#,##0_);[Red]\(#,##0\)">
                  <c:v>1587</c:v>
                </c:pt>
              </c:numCache>
            </c:numRef>
          </c:val>
        </c:ser>
        <c:ser>
          <c:idx val="9"/>
          <c:order val="10"/>
          <c:tx>
            <c:strRef>
              <c:f>Sheet3!$B$14</c:f>
              <c:strCache>
                <c:ptCount val="1"/>
                <c:pt idx="0">
                  <c:v>その他（非OECD）</c:v>
                </c:pt>
              </c:strCache>
            </c:strRef>
          </c:tx>
          <c:invertIfNegative val="0"/>
          <c:dLbls>
            <c:showLegendKey val="0"/>
            <c:showVal val="1"/>
            <c:showCatName val="0"/>
            <c:showSerName val="0"/>
            <c:showPercent val="0"/>
            <c:showBubbleSize val="0"/>
            <c:showLeaderLines val="0"/>
          </c:dLbls>
          <c:cat>
            <c:strRef>
              <c:f>Sheet3!$C$3:$H$4</c:f>
              <c:strCache>
                <c:ptCount val="3"/>
                <c:pt idx="0">
                  <c:v>1990年</c:v>
                </c:pt>
                <c:pt idx="1">
                  <c:v>2011年</c:v>
                </c:pt>
                <c:pt idx="2">
                  <c:v>2035年</c:v>
                </c:pt>
              </c:strCache>
            </c:strRef>
          </c:cat>
          <c:val>
            <c:numRef>
              <c:f>Sheet3!$C$14:$H$14</c:f>
              <c:numCache>
                <c:formatCode>#,##0_ </c:formatCode>
                <c:ptCount val="3"/>
                <c:pt idx="0">
                  <c:v>2505</c:v>
                </c:pt>
                <c:pt idx="1">
                  <c:v>2819</c:v>
                </c:pt>
                <c:pt idx="2">
                  <c:v>4322</c:v>
                </c:pt>
              </c:numCache>
            </c:numRef>
          </c:val>
        </c:ser>
        <c:dLbls>
          <c:showLegendKey val="0"/>
          <c:showVal val="0"/>
          <c:showCatName val="0"/>
          <c:showSerName val="0"/>
          <c:showPercent val="0"/>
          <c:showBubbleSize val="0"/>
        </c:dLbls>
        <c:gapWidth val="200"/>
        <c:overlap val="100"/>
        <c:axId val="222957952"/>
        <c:axId val="222959488"/>
      </c:barChart>
      <c:catAx>
        <c:axId val="222957952"/>
        <c:scaling>
          <c:orientation val="minMax"/>
        </c:scaling>
        <c:delete val="0"/>
        <c:axPos val="b"/>
        <c:numFmt formatCode="General" sourceLinked="1"/>
        <c:majorTickMark val="out"/>
        <c:minorTickMark val="none"/>
        <c:tickLblPos val="nextTo"/>
        <c:txPr>
          <a:bodyPr/>
          <a:lstStyle/>
          <a:p>
            <a:pPr>
              <a:defRPr sz="1200" b="1"/>
            </a:pPr>
            <a:endParaRPr lang="ja-JP"/>
          </a:p>
        </c:txPr>
        <c:crossAx val="222959488"/>
        <c:crosses val="autoZero"/>
        <c:auto val="1"/>
        <c:lblAlgn val="ctr"/>
        <c:lblOffset val="200"/>
        <c:noMultiLvlLbl val="0"/>
      </c:catAx>
      <c:valAx>
        <c:axId val="222959488"/>
        <c:scaling>
          <c:orientation val="minMax"/>
        </c:scaling>
        <c:delete val="0"/>
        <c:axPos val="l"/>
        <c:majorGridlines/>
        <c:numFmt formatCode="#,##0_ " sourceLinked="1"/>
        <c:majorTickMark val="out"/>
        <c:minorTickMark val="none"/>
        <c:tickLblPos val="nextTo"/>
        <c:txPr>
          <a:bodyPr/>
          <a:lstStyle/>
          <a:p>
            <a:pPr>
              <a:defRPr sz="1200"/>
            </a:pPr>
            <a:endParaRPr lang="ja-JP"/>
          </a:p>
        </c:txPr>
        <c:crossAx val="222957952"/>
        <c:crosses val="autoZero"/>
        <c:crossBetween val="between"/>
        <c:dispUnits>
          <c:builtInUnit val="hundreds"/>
        </c:dispUnits>
      </c:valAx>
    </c:plotArea>
    <c:legend>
      <c:legendPos val="r"/>
      <c:layout>
        <c:manualLayout>
          <c:xMode val="edge"/>
          <c:yMode val="edge"/>
          <c:x val="0.79911689215643622"/>
          <c:y val="0.17012929622812967"/>
          <c:w val="0.1881847711025072"/>
          <c:h val="0.5054285964693781"/>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0.28614</cdr:x>
      <cdr:y>0.09952</cdr:y>
    </cdr:from>
    <cdr:to>
      <cdr:x>0.43871</cdr:x>
      <cdr:y>0.1948</cdr:y>
    </cdr:to>
    <cdr:sp macro="" textlink="">
      <cdr:nvSpPr>
        <cdr:cNvPr id="3" name="テキスト ボックス 2"/>
        <cdr:cNvSpPr txBox="1"/>
      </cdr:nvSpPr>
      <cdr:spPr>
        <a:xfrm xmlns:a="http://schemas.openxmlformats.org/drawingml/2006/main">
          <a:off x="2664296" y="360040"/>
          <a:ext cx="1420584" cy="344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b="1" dirty="0" smtClean="0">
              <a:solidFill>
                <a:srgbClr val="FF0000"/>
              </a:solidFill>
            </a:rPr>
            <a:t>経常収支</a:t>
          </a:r>
          <a:endParaRPr lang="ja-JP" altLang="en-US"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0.04301</cdr:x>
      <cdr:y>0.46824</cdr:y>
    </cdr:from>
    <cdr:to>
      <cdr:x>0.06086</cdr:x>
      <cdr:y>0.51047</cdr:y>
    </cdr:to>
    <cdr:sp macro="" textlink="">
      <cdr:nvSpPr>
        <cdr:cNvPr id="10" name="テキスト ボックス 9"/>
        <cdr:cNvSpPr txBox="1"/>
      </cdr:nvSpPr>
      <cdr:spPr>
        <a:xfrm xmlns:a="http://schemas.openxmlformats.org/drawingml/2006/main">
          <a:off x="400655" y="2849940"/>
          <a:ext cx="166309" cy="257024"/>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0.00842</cdr:x>
      <cdr:y>0.11143</cdr:y>
    </cdr:from>
    <cdr:to>
      <cdr:x>0.08478</cdr:x>
      <cdr:y>0.14472</cdr:y>
    </cdr:to>
    <cdr:sp macro="" textlink="">
      <cdr:nvSpPr>
        <cdr:cNvPr id="11" name="テキスト ボックス 10"/>
        <cdr:cNvSpPr txBox="1"/>
      </cdr:nvSpPr>
      <cdr:spPr>
        <a:xfrm xmlns:a="http://schemas.openxmlformats.org/drawingml/2006/main">
          <a:off x="78350" y="678216"/>
          <a:ext cx="710601" cy="2026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800" b="1">
              <a:latin typeface="ＭＳ ゴシック" pitchFamily="49" charset="-128"/>
              <a:ea typeface="ＭＳ ゴシック" pitchFamily="49" charset="-128"/>
            </a:rPr>
            <a:t>（円／月）</a:t>
          </a:r>
        </a:p>
      </cdr:txBody>
    </cdr:sp>
  </cdr:relSizeAnchor>
  <cdr:relSizeAnchor xmlns:cdr="http://schemas.openxmlformats.org/drawingml/2006/chartDrawing">
    <cdr:from>
      <cdr:x>0.96913</cdr:x>
      <cdr:y>0.79965</cdr:y>
    </cdr:from>
    <cdr:to>
      <cdr:x>1</cdr:x>
      <cdr:y>0.90943</cdr:y>
    </cdr:to>
    <cdr:sp macro="" textlink="">
      <cdr:nvSpPr>
        <cdr:cNvPr id="8" name="テキスト ボックス 7"/>
        <cdr:cNvSpPr txBox="1"/>
      </cdr:nvSpPr>
      <cdr:spPr>
        <a:xfrm xmlns:a="http://schemas.openxmlformats.org/drawingml/2006/main">
          <a:off x="9147885" y="5087937"/>
          <a:ext cx="291390" cy="698501"/>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r>
            <a:rPr lang="ja-JP" altLang="en-US" sz="800">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適用期間）</a:t>
          </a:r>
        </a:p>
      </cdr:txBody>
    </cdr:sp>
  </cdr:relSizeAnchor>
  <cdr:relSizeAnchor xmlns:cdr="http://schemas.openxmlformats.org/drawingml/2006/chartDrawing">
    <cdr:from>
      <cdr:x>0.04301</cdr:x>
      <cdr:y>0.46824</cdr:y>
    </cdr:from>
    <cdr:to>
      <cdr:x>0.06086</cdr:x>
      <cdr:y>0.51047</cdr:y>
    </cdr:to>
    <cdr:sp macro="" textlink="">
      <cdr:nvSpPr>
        <cdr:cNvPr id="3" name="テキスト ボックス 9"/>
        <cdr:cNvSpPr txBox="1"/>
      </cdr:nvSpPr>
      <cdr:spPr>
        <a:xfrm xmlns:a="http://schemas.openxmlformats.org/drawingml/2006/main">
          <a:off x="400655" y="2849940"/>
          <a:ext cx="166309" cy="257024"/>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0.00842</cdr:x>
      <cdr:y>0.11143</cdr:y>
    </cdr:from>
    <cdr:to>
      <cdr:x>0.08478</cdr:x>
      <cdr:y>0.14472</cdr:y>
    </cdr:to>
    <cdr:sp macro="" textlink="">
      <cdr:nvSpPr>
        <cdr:cNvPr id="4" name="テキスト ボックス 10"/>
        <cdr:cNvSpPr txBox="1"/>
      </cdr:nvSpPr>
      <cdr:spPr>
        <a:xfrm xmlns:a="http://schemas.openxmlformats.org/drawingml/2006/main">
          <a:off x="78350" y="678216"/>
          <a:ext cx="710601" cy="2026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800" b="1">
              <a:latin typeface="ＭＳ ゴシック" pitchFamily="49" charset="-128"/>
              <a:ea typeface="ＭＳ ゴシック" pitchFamily="49" charset="-128"/>
            </a:rPr>
            <a:t>（円／月）</a:t>
          </a:r>
        </a:p>
      </cdr:txBody>
    </cdr:sp>
  </cdr:relSizeAnchor>
  <cdr:relSizeAnchor xmlns:cdr="http://schemas.openxmlformats.org/drawingml/2006/chartDrawing">
    <cdr:from>
      <cdr:x>0.96913</cdr:x>
      <cdr:y>0.79965</cdr:y>
    </cdr:from>
    <cdr:to>
      <cdr:x>1</cdr:x>
      <cdr:y>0.90943</cdr:y>
    </cdr:to>
    <cdr:sp macro="" textlink="">
      <cdr:nvSpPr>
        <cdr:cNvPr id="6" name="テキスト ボックス 7"/>
        <cdr:cNvSpPr txBox="1"/>
      </cdr:nvSpPr>
      <cdr:spPr>
        <a:xfrm xmlns:a="http://schemas.openxmlformats.org/drawingml/2006/main">
          <a:off x="9147885" y="5087937"/>
          <a:ext cx="291390" cy="698501"/>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r>
            <a:rPr lang="ja-JP" altLang="en-US" sz="800">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適用期間）</a:t>
          </a:r>
        </a:p>
      </cdr:txBody>
    </cdr:sp>
  </cdr:relSizeAnchor>
  <cdr:relSizeAnchor xmlns:cdr="http://schemas.openxmlformats.org/drawingml/2006/chartDrawing">
    <cdr:from>
      <cdr:x>0.75756</cdr:x>
      <cdr:y>0.36764</cdr:y>
    </cdr:from>
    <cdr:to>
      <cdr:x>0.83165</cdr:x>
      <cdr:y>0.43349</cdr:y>
    </cdr:to>
    <cdr:sp macro="" textlink="">
      <cdr:nvSpPr>
        <cdr:cNvPr id="25" name="テキスト ボックス 24"/>
        <cdr:cNvSpPr txBox="1"/>
      </cdr:nvSpPr>
      <cdr:spPr>
        <a:xfrm xmlns:a="http://schemas.openxmlformats.org/drawingml/2006/main">
          <a:off x="7143611" y="2369562"/>
          <a:ext cx="698650" cy="424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800"/>
            <a:t>料金改定後</a:t>
          </a:r>
          <a:endParaRPr lang="en-US" altLang="ja-JP" sz="800"/>
        </a:p>
        <a:p xmlns:a="http://schemas.openxmlformats.org/drawingml/2006/main">
          <a:pPr algn="ctr"/>
          <a:r>
            <a:rPr lang="ja-JP" altLang="en-US" sz="800"/>
            <a:t>（</a:t>
          </a:r>
          <a:r>
            <a:rPr lang="en-US" altLang="ja-JP" sz="800"/>
            <a:t>7,548</a:t>
          </a:r>
          <a:r>
            <a:rPr lang="ja-JP" altLang="en-US" sz="800"/>
            <a:t>円）</a:t>
          </a:r>
        </a:p>
      </cdr:txBody>
    </cdr:sp>
  </cdr:relSizeAnchor>
  <cdr:relSizeAnchor xmlns:cdr="http://schemas.openxmlformats.org/drawingml/2006/chartDrawing">
    <cdr:from>
      <cdr:x>0.04301</cdr:x>
      <cdr:y>0.46824</cdr:y>
    </cdr:from>
    <cdr:to>
      <cdr:x>0.06086</cdr:x>
      <cdr:y>0.51047</cdr:y>
    </cdr:to>
    <cdr:sp macro="" textlink="">
      <cdr:nvSpPr>
        <cdr:cNvPr id="2" name="テキスト ボックス 9"/>
        <cdr:cNvSpPr txBox="1"/>
      </cdr:nvSpPr>
      <cdr:spPr>
        <a:xfrm xmlns:a="http://schemas.openxmlformats.org/drawingml/2006/main">
          <a:off x="400655" y="2849940"/>
          <a:ext cx="166309" cy="257024"/>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0.00842</cdr:x>
      <cdr:y>0.11143</cdr:y>
    </cdr:from>
    <cdr:to>
      <cdr:x>0.08478</cdr:x>
      <cdr:y>0.14472</cdr:y>
    </cdr:to>
    <cdr:sp macro="" textlink="">
      <cdr:nvSpPr>
        <cdr:cNvPr id="9" name="テキスト ボックス 10"/>
        <cdr:cNvSpPr txBox="1"/>
      </cdr:nvSpPr>
      <cdr:spPr>
        <a:xfrm xmlns:a="http://schemas.openxmlformats.org/drawingml/2006/main">
          <a:off x="78350" y="678216"/>
          <a:ext cx="710601" cy="2026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800" b="1">
              <a:latin typeface="ＭＳ ゴシック" pitchFamily="49" charset="-128"/>
              <a:ea typeface="ＭＳ ゴシック" pitchFamily="49" charset="-128"/>
            </a:rPr>
            <a:t>（円／月）</a:t>
          </a:r>
        </a:p>
      </cdr:txBody>
    </cdr:sp>
  </cdr:relSizeAnchor>
  <cdr:relSizeAnchor xmlns:cdr="http://schemas.openxmlformats.org/drawingml/2006/chartDrawing">
    <cdr:from>
      <cdr:x>0.96913</cdr:x>
      <cdr:y>0.79965</cdr:y>
    </cdr:from>
    <cdr:to>
      <cdr:x>1</cdr:x>
      <cdr:y>0.90943</cdr:y>
    </cdr:to>
    <cdr:sp macro="" textlink="">
      <cdr:nvSpPr>
        <cdr:cNvPr id="24" name="テキスト ボックス 7"/>
        <cdr:cNvSpPr txBox="1"/>
      </cdr:nvSpPr>
      <cdr:spPr>
        <a:xfrm xmlns:a="http://schemas.openxmlformats.org/drawingml/2006/main">
          <a:off x="9147885" y="5087937"/>
          <a:ext cx="291390" cy="698501"/>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r>
            <a:rPr lang="ja-JP" altLang="en-US" sz="800">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適用期間）</a:t>
          </a:r>
        </a:p>
      </cdr:txBody>
    </cdr:sp>
  </cdr:relSizeAnchor>
  <cdr:relSizeAnchor xmlns:cdr="http://schemas.openxmlformats.org/drawingml/2006/chartDrawing">
    <cdr:from>
      <cdr:x>0.47085</cdr:x>
      <cdr:y>0.43514</cdr:y>
    </cdr:from>
    <cdr:to>
      <cdr:x>0.59026</cdr:x>
      <cdr:y>0.46758</cdr:y>
    </cdr:to>
    <cdr:sp macro="" textlink="">
      <cdr:nvSpPr>
        <cdr:cNvPr id="29" name="テキスト ボックス 21"/>
        <cdr:cNvSpPr txBox="1"/>
      </cdr:nvSpPr>
      <cdr:spPr>
        <a:xfrm xmlns:a="http://schemas.openxmlformats.org/drawingml/2006/main">
          <a:off x="4439960" y="2804576"/>
          <a:ext cx="1126006" cy="20908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ja-JP" altLang="en-US" sz="800" b="1" u="sng" dirty="0">
              <a:solidFill>
                <a:srgbClr val="FF0000"/>
              </a:solidFill>
            </a:rPr>
            <a:t>激変緩和・平準化措置</a:t>
          </a:r>
        </a:p>
      </cdr:txBody>
    </cdr:sp>
  </cdr:relSizeAnchor>
  <cdr:relSizeAnchor xmlns:cdr="http://schemas.openxmlformats.org/drawingml/2006/chartDrawing">
    <cdr:from>
      <cdr:x>0.46296</cdr:x>
      <cdr:y>0.42118</cdr:y>
    </cdr:from>
    <cdr:to>
      <cdr:x>0.46781</cdr:x>
      <cdr:y>0.50493</cdr:y>
    </cdr:to>
    <cdr:sp macro="" textlink="">
      <cdr:nvSpPr>
        <cdr:cNvPr id="30" name="直線矢印コネクタ 19"/>
        <cdr:cNvSpPr/>
      </cdr:nvSpPr>
      <cdr:spPr>
        <a:xfrm xmlns:a="http://schemas.openxmlformats.org/drawingml/2006/main">
          <a:off x="4365625" y="2714625"/>
          <a:ext cx="45719" cy="539750"/>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0.04301</cdr:x>
      <cdr:y>0.46824</cdr:y>
    </cdr:from>
    <cdr:to>
      <cdr:x>0.06086</cdr:x>
      <cdr:y>0.51047</cdr:y>
    </cdr:to>
    <cdr:sp macro="" textlink="">
      <cdr:nvSpPr>
        <cdr:cNvPr id="31" name="テキスト ボックス 9"/>
        <cdr:cNvSpPr txBox="1"/>
      </cdr:nvSpPr>
      <cdr:spPr>
        <a:xfrm xmlns:a="http://schemas.openxmlformats.org/drawingml/2006/main">
          <a:off x="400655" y="2849940"/>
          <a:ext cx="166309" cy="257024"/>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0.00842</cdr:x>
      <cdr:y>0.11143</cdr:y>
    </cdr:from>
    <cdr:to>
      <cdr:x>0.08478</cdr:x>
      <cdr:y>0.14472</cdr:y>
    </cdr:to>
    <cdr:sp macro="" textlink="">
      <cdr:nvSpPr>
        <cdr:cNvPr id="32" name="テキスト ボックス 10"/>
        <cdr:cNvSpPr txBox="1"/>
      </cdr:nvSpPr>
      <cdr:spPr>
        <a:xfrm xmlns:a="http://schemas.openxmlformats.org/drawingml/2006/main">
          <a:off x="78350" y="678216"/>
          <a:ext cx="710601" cy="2026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800" b="1">
              <a:latin typeface="ＭＳ ゴシック" pitchFamily="49" charset="-128"/>
              <a:ea typeface="ＭＳ ゴシック" pitchFamily="49" charset="-128"/>
            </a:rPr>
            <a:t>（円／月）</a:t>
          </a:r>
        </a:p>
      </cdr:txBody>
    </cdr:sp>
  </cdr:relSizeAnchor>
  <cdr:relSizeAnchor xmlns:cdr="http://schemas.openxmlformats.org/drawingml/2006/chartDrawing">
    <cdr:from>
      <cdr:x>0.03505</cdr:x>
      <cdr:y>0.20641</cdr:y>
    </cdr:from>
    <cdr:to>
      <cdr:x>0.40099</cdr:x>
      <cdr:y>0.3053</cdr:y>
    </cdr:to>
    <cdr:sp macro="" textlink="">
      <cdr:nvSpPr>
        <cdr:cNvPr id="33" name="正方形/長方形 15"/>
        <cdr:cNvSpPr/>
      </cdr:nvSpPr>
      <cdr:spPr>
        <a:xfrm xmlns:a="http://schemas.openxmlformats.org/drawingml/2006/main">
          <a:off x="333405" y="1152506"/>
          <a:ext cx="3480778" cy="552170"/>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altLang="ja-JP" sz="800" b="1">
              <a:solidFill>
                <a:schemeClr val="tx1"/>
              </a:solidFill>
            </a:rPr>
            <a:t>【</a:t>
          </a:r>
          <a:r>
            <a:rPr lang="ja-JP" altLang="en-US" sz="800" b="1">
              <a:solidFill>
                <a:schemeClr val="tx1"/>
              </a:solidFill>
            </a:rPr>
            <a:t>備考</a:t>
          </a:r>
          <a:r>
            <a:rPr lang="en-US" altLang="ja-JP" sz="800" b="1">
              <a:solidFill>
                <a:schemeClr val="tx1"/>
              </a:solidFill>
            </a:rPr>
            <a:t>】</a:t>
          </a:r>
          <a:r>
            <a:rPr lang="ja-JP" altLang="en-US" sz="800" b="1">
              <a:solidFill>
                <a:schemeClr val="tx1"/>
              </a:solidFill>
            </a:rPr>
            <a:t>平均モデルの料金</a:t>
          </a:r>
          <a:endParaRPr lang="en-US" altLang="ja-JP" sz="800" b="1">
            <a:solidFill>
              <a:schemeClr val="tx1"/>
            </a:solidFill>
          </a:endParaRPr>
        </a:p>
        <a:p xmlns:a="http://schemas.openxmlformats.org/drawingml/2006/main">
          <a:r>
            <a:rPr lang="ja-JP" altLang="en-US" sz="800">
              <a:solidFill>
                <a:schemeClr val="dk1"/>
              </a:solidFill>
              <a:latin typeface="+mn-lt"/>
              <a:ea typeface="+mn-ea"/>
              <a:cs typeface="+mn-cs"/>
            </a:rPr>
            <a:t>従量電灯Ｂ、契約電流</a:t>
          </a:r>
          <a:r>
            <a:rPr lang="en-US" sz="800">
              <a:solidFill>
                <a:schemeClr val="dk1"/>
              </a:solidFill>
              <a:latin typeface="+mn-lt"/>
              <a:ea typeface="+mn-ea"/>
              <a:cs typeface="+mn-cs"/>
            </a:rPr>
            <a:t>30A</a:t>
          </a:r>
          <a:r>
            <a:rPr lang="ja-JP" altLang="en-US" sz="800">
              <a:solidFill>
                <a:schemeClr val="dk1"/>
              </a:solidFill>
              <a:latin typeface="+mn-lt"/>
              <a:ea typeface="+mn-ea"/>
              <a:cs typeface="+mn-cs"/>
            </a:rPr>
            <a:t>、月間使用電力量</a:t>
          </a:r>
          <a:r>
            <a:rPr lang="en-US" sz="800">
              <a:solidFill>
                <a:schemeClr val="dk1"/>
              </a:solidFill>
              <a:latin typeface="+mn-lt"/>
              <a:ea typeface="+mn-ea"/>
              <a:cs typeface="+mn-cs"/>
            </a:rPr>
            <a:t>290kWh</a:t>
          </a:r>
          <a:r>
            <a:rPr lang="ja-JP" altLang="en-US" sz="800">
              <a:solidFill>
                <a:schemeClr val="dk1"/>
              </a:solidFill>
              <a:latin typeface="+mn-lt"/>
              <a:ea typeface="+mn-ea"/>
              <a:cs typeface="+mn-cs"/>
            </a:rPr>
            <a:t>で算定したモデル</a:t>
          </a:r>
          <a:endParaRPr lang="en-US" altLang="ja-JP" sz="800">
            <a:solidFill>
              <a:schemeClr val="dk1"/>
            </a:solidFill>
            <a:latin typeface="+mn-lt"/>
            <a:ea typeface="+mn-ea"/>
            <a:cs typeface="+mn-cs"/>
          </a:endParaRPr>
        </a:p>
        <a:p xmlns:a="http://schemas.openxmlformats.org/drawingml/2006/main">
          <a:r>
            <a:rPr lang="ja-JP" altLang="en-US" sz="800">
              <a:solidFill>
                <a:schemeClr val="tx1"/>
              </a:solidFill>
            </a:rPr>
            <a:t>　　平成２３年４月より太陽光発電促進付加金を含む</a:t>
          </a:r>
          <a:endParaRPr lang="en-US" altLang="ja-JP" sz="800">
            <a:solidFill>
              <a:schemeClr val="tx1"/>
            </a:solidFill>
          </a:endParaRPr>
        </a:p>
        <a:p xmlns:a="http://schemas.openxmlformats.org/drawingml/2006/main">
          <a:r>
            <a:rPr lang="ja-JP" altLang="en-US" sz="800">
              <a:solidFill>
                <a:schemeClr val="tx1"/>
              </a:solidFill>
            </a:rPr>
            <a:t>　　平成２４年８月より再生可能エネルギー発電促進賦課金を含む</a:t>
          </a:r>
          <a:endParaRPr lang="en-US" altLang="ja-JP" sz="800">
            <a:solidFill>
              <a:schemeClr val="tx1"/>
            </a:solidFill>
          </a:endParaRPr>
        </a:p>
        <a:p xmlns:a="http://schemas.openxmlformats.org/drawingml/2006/main">
          <a:endParaRPr lang="en-US" altLang="ja-JP" sz="800">
            <a:solidFill>
              <a:schemeClr val="tx1"/>
            </a:solidFill>
          </a:endParaRPr>
        </a:p>
        <a:p xmlns:a="http://schemas.openxmlformats.org/drawingml/2006/main">
          <a:r>
            <a:rPr lang="ja-JP" altLang="en-US" sz="800">
              <a:solidFill>
                <a:schemeClr val="tx1"/>
              </a:solidFill>
            </a:rPr>
            <a:t>　　</a:t>
          </a:r>
          <a:endParaRPr lang="en-US" altLang="ja-JP" sz="800">
            <a:solidFill>
              <a:schemeClr val="tx1"/>
            </a:solidFill>
          </a:endParaRPr>
        </a:p>
        <a:p xmlns:a="http://schemas.openxmlformats.org/drawingml/2006/main">
          <a:endParaRPr lang="en-US" altLang="ja-JP" sz="800">
            <a:solidFill>
              <a:schemeClr val="tx1"/>
            </a:solidFill>
          </a:endParaRPr>
        </a:p>
        <a:p xmlns:a="http://schemas.openxmlformats.org/drawingml/2006/main">
          <a:endParaRPr lang="ja-JP" sz="800">
            <a:solidFill>
              <a:schemeClr val="tx1"/>
            </a:solidFill>
          </a:endParaRPr>
        </a:p>
      </cdr:txBody>
    </cdr:sp>
  </cdr:relSizeAnchor>
  <cdr:relSizeAnchor xmlns:cdr="http://schemas.openxmlformats.org/drawingml/2006/chartDrawing">
    <cdr:from>
      <cdr:x>0.96913</cdr:x>
      <cdr:y>0.79965</cdr:y>
    </cdr:from>
    <cdr:to>
      <cdr:x>1</cdr:x>
      <cdr:y>0.90943</cdr:y>
    </cdr:to>
    <cdr:sp macro="" textlink="">
      <cdr:nvSpPr>
        <cdr:cNvPr id="34" name="テキスト ボックス 7"/>
        <cdr:cNvSpPr txBox="1"/>
      </cdr:nvSpPr>
      <cdr:spPr>
        <a:xfrm xmlns:a="http://schemas.openxmlformats.org/drawingml/2006/main">
          <a:off x="9147885" y="5087937"/>
          <a:ext cx="291390" cy="698501"/>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r>
            <a:rPr lang="ja-JP" altLang="en-US" sz="800">
              <a:latin typeface="ＭＳ ゴシック" pitchFamily="49" charset="-128"/>
              <a:ea typeface="ＭＳ ゴシック" pitchFamily="49" charset="-128"/>
            </a:rPr>
            <a:t>（</a:t>
          </a:r>
          <a:r>
            <a:rPr lang="ja-JP" altLang="en-US" sz="800" b="1">
              <a:latin typeface="ＭＳ ゴシック" pitchFamily="49" charset="-128"/>
              <a:ea typeface="ＭＳ ゴシック" pitchFamily="49" charset="-128"/>
            </a:rPr>
            <a:t>適用期間）</a:t>
          </a:r>
        </a:p>
      </cdr:txBody>
    </cdr:sp>
  </cdr:relSizeAnchor>
  <cdr:relSizeAnchor xmlns:cdr="http://schemas.openxmlformats.org/drawingml/2006/chartDrawing">
    <cdr:from>
      <cdr:x>0.45285</cdr:x>
      <cdr:y>0.39409</cdr:y>
    </cdr:from>
    <cdr:to>
      <cdr:x>0.46885</cdr:x>
      <cdr:y>0.42507</cdr:y>
    </cdr:to>
    <cdr:sp macro="" textlink="">
      <cdr:nvSpPr>
        <cdr:cNvPr id="36" name="テキスト ボックス 12"/>
        <cdr:cNvSpPr txBox="1"/>
      </cdr:nvSpPr>
      <cdr:spPr>
        <a:xfrm xmlns:a="http://schemas.openxmlformats.org/drawingml/2006/main">
          <a:off x="4270291" y="2540019"/>
          <a:ext cx="150876" cy="1996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ja-JP" altLang="en-US" sz="800">
              <a:solidFill>
                <a:schemeClr val="tx2"/>
              </a:solidFill>
            </a:rPr>
            <a:t>■</a:t>
          </a:r>
        </a:p>
      </cdr:txBody>
    </cdr:sp>
  </cdr:relSizeAnchor>
  <cdr:relSizeAnchor xmlns:cdr="http://schemas.openxmlformats.org/drawingml/2006/chartDrawing">
    <cdr:from>
      <cdr:x>0.43808</cdr:x>
      <cdr:y>0.37192</cdr:y>
    </cdr:from>
    <cdr:to>
      <cdr:x>0.48768</cdr:x>
      <cdr:y>0.40167</cdr:y>
    </cdr:to>
    <cdr:sp macro="" textlink="">
      <cdr:nvSpPr>
        <cdr:cNvPr id="37" name="テキスト ボックス 13"/>
        <cdr:cNvSpPr txBox="1"/>
      </cdr:nvSpPr>
      <cdr:spPr>
        <a:xfrm xmlns:a="http://schemas.openxmlformats.org/drawingml/2006/main">
          <a:off x="4130980" y="2397146"/>
          <a:ext cx="467716" cy="19174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altLang="ja-JP" sz="800"/>
            <a:t>(7,617)</a:t>
          </a:r>
          <a:endParaRPr lang="ja-JP" altLang="en-US" sz="800"/>
        </a:p>
      </cdr:txBody>
    </cdr:sp>
  </cdr:relSizeAnchor>
  <cdr:relSizeAnchor xmlns:cdr="http://schemas.openxmlformats.org/drawingml/2006/chartDrawing">
    <cdr:from>
      <cdr:x>0.46044</cdr:x>
      <cdr:y>0.41749</cdr:y>
    </cdr:from>
    <cdr:to>
      <cdr:x>0.46044</cdr:x>
      <cdr:y>0.60961</cdr:y>
    </cdr:to>
    <cdr:sp macro="" textlink="">
      <cdr:nvSpPr>
        <cdr:cNvPr id="39" name="直線コネクタ 17"/>
        <cdr:cNvSpPr/>
      </cdr:nvSpPr>
      <cdr:spPr>
        <a:xfrm xmlns:a="http://schemas.openxmlformats.org/drawingml/2006/main">
          <a:off x="4341812" y="2690813"/>
          <a:ext cx="21" cy="1238276"/>
        </a:xfrm>
        <a:prstGeom xmlns:a="http://schemas.openxmlformats.org/drawingml/2006/main" prst="line">
          <a:avLst/>
        </a:prstGeom>
        <a:ln xmlns:a="http://schemas.openxmlformats.org/drawingml/2006/main" w="25400">
          <a:solidFill>
            <a:schemeClr val="tx2"/>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drawings/drawing3.xml><?xml version="1.0" encoding="utf-8"?>
<c:userShapes xmlns:c="http://schemas.openxmlformats.org/drawingml/2006/chart">
  <cdr:relSizeAnchor xmlns:cdr="http://schemas.openxmlformats.org/drawingml/2006/chartDrawing">
    <cdr:from>
      <cdr:x>0.23933</cdr:x>
      <cdr:y>0.29329</cdr:y>
    </cdr:from>
    <cdr:to>
      <cdr:x>0.86714</cdr:x>
      <cdr:y>0.35149</cdr:y>
    </cdr:to>
    <cdr:sp macro="" textlink="">
      <cdr:nvSpPr>
        <cdr:cNvPr id="4" name="正方形/長方形 3"/>
        <cdr:cNvSpPr/>
      </cdr:nvSpPr>
      <cdr:spPr>
        <a:xfrm xmlns:a="http://schemas.openxmlformats.org/drawingml/2006/main">
          <a:off x="2960253" y="2358320"/>
          <a:ext cx="7765301" cy="467984"/>
        </a:xfrm>
        <a:prstGeom xmlns:a="http://schemas.openxmlformats.org/drawingml/2006/main" prst="rect">
          <a:avLst/>
        </a:prstGeom>
        <a:noFill xmlns:a="http://schemas.openxmlformats.org/drawingml/2006/main"/>
        <a:ln xmlns:a="http://schemas.openxmlformats.org/drawingml/2006/main" w="50800">
          <a:solidFill>
            <a:srgbClr val="FF0000"/>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ja-JP"/>
          </a:defPPr>
          <a:lvl1pPr marL="0" algn="l" defTabSz="1279652" rtl="0" eaLnBrk="1" latinLnBrk="0" hangingPunct="1">
            <a:defRPr kumimoji="1" sz="2500" kern="1200">
              <a:solidFill>
                <a:schemeClr val="lt1"/>
              </a:solidFill>
              <a:latin typeface="+mn-lt"/>
              <a:ea typeface="+mn-ea"/>
              <a:cs typeface="+mn-cs"/>
            </a:defRPr>
          </a:lvl1pPr>
          <a:lvl2pPr marL="639828" algn="l" defTabSz="1279652" rtl="0" eaLnBrk="1" latinLnBrk="0" hangingPunct="1">
            <a:defRPr kumimoji="1" sz="2500" kern="1200">
              <a:solidFill>
                <a:schemeClr val="lt1"/>
              </a:solidFill>
              <a:latin typeface="+mn-lt"/>
              <a:ea typeface="+mn-ea"/>
              <a:cs typeface="+mn-cs"/>
            </a:defRPr>
          </a:lvl2pPr>
          <a:lvl3pPr marL="1279652" algn="l" defTabSz="1279652" rtl="0" eaLnBrk="1" latinLnBrk="0" hangingPunct="1">
            <a:defRPr kumimoji="1" sz="2500" kern="1200">
              <a:solidFill>
                <a:schemeClr val="lt1"/>
              </a:solidFill>
              <a:latin typeface="+mn-lt"/>
              <a:ea typeface="+mn-ea"/>
              <a:cs typeface="+mn-cs"/>
            </a:defRPr>
          </a:lvl3pPr>
          <a:lvl4pPr marL="1919481" algn="l" defTabSz="1279652" rtl="0" eaLnBrk="1" latinLnBrk="0" hangingPunct="1">
            <a:defRPr kumimoji="1" sz="2500" kern="1200">
              <a:solidFill>
                <a:schemeClr val="lt1"/>
              </a:solidFill>
              <a:latin typeface="+mn-lt"/>
              <a:ea typeface="+mn-ea"/>
              <a:cs typeface="+mn-cs"/>
            </a:defRPr>
          </a:lvl4pPr>
          <a:lvl5pPr marL="2559310" algn="l" defTabSz="1279652" rtl="0" eaLnBrk="1" latinLnBrk="0" hangingPunct="1">
            <a:defRPr kumimoji="1" sz="2500" kern="1200">
              <a:solidFill>
                <a:schemeClr val="lt1"/>
              </a:solidFill>
              <a:latin typeface="+mn-lt"/>
              <a:ea typeface="+mn-ea"/>
              <a:cs typeface="+mn-cs"/>
            </a:defRPr>
          </a:lvl5pPr>
          <a:lvl6pPr marL="3199136" algn="l" defTabSz="1279652" rtl="0" eaLnBrk="1" latinLnBrk="0" hangingPunct="1">
            <a:defRPr kumimoji="1" sz="2500" kern="1200">
              <a:solidFill>
                <a:schemeClr val="lt1"/>
              </a:solidFill>
              <a:latin typeface="+mn-lt"/>
              <a:ea typeface="+mn-ea"/>
              <a:cs typeface="+mn-cs"/>
            </a:defRPr>
          </a:lvl6pPr>
          <a:lvl7pPr marL="3838964" algn="l" defTabSz="1279652" rtl="0" eaLnBrk="1" latinLnBrk="0" hangingPunct="1">
            <a:defRPr kumimoji="1" sz="2500" kern="1200">
              <a:solidFill>
                <a:schemeClr val="lt1"/>
              </a:solidFill>
              <a:latin typeface="+mn-lt"/>
              <a:ea typeface="+mn-ea"/>
              <a:cs typeface="+mn-cs"/>
            </a:defRPr>
          </a:lvl7pPr>
          <a:lvl8pPr marL="4478791" algn="l" defTabSz="1279652" rtl="0" eaLnBrk="1" latinLnBrk="0" hangingPunct="1">
            <a:defRPr kumimoji="1" sz="2500" kern="1200">
              <a:solidFill>
                <a:schemeClr val="lt1"/>
              </a:solidFill>
              <a:latin typeface="+mn-lt"/>
              <a:ea typeface="+mn-ea"/>
              <a:cs typeface="+mn-cs"/>
            </a:defRPr>
          </a:lvl8pPr>
          <a:lvl9pPr marL="5118618" algn="l" defTabSz="1279652" rtl="0" eaLnBrk="1" latinLnBrk="0" hangingPunct="1">
            <a:defRPr kumimoji="1" sz="2500" kern="12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0.23724</cdr:x>
      <cdr:y>0.2031</cdr:y>
    </cdr:from>
    <cdr:to>
      <cdr:x>0.35461</cdr:x>
      <cdr:y>0.24979</cdr:y>
    </cdr:to>
    <cdr:sp macro="" textlink="">
      <cdr:nvSpPr>
        <cdr:cNvPr id="2" name="テキスト ボックス 1"/>
        <cdr:cNvSpPr txBox="1"/>
      </cdr:nvSpPr>
      <cdr:spPr>
        <a:xfrm xmlns:a="http://schemas.openxmlformats.org/drawingml/2006/main">
          <a:off x="2934365" y="1633137"/>
          <a:ext cx="1451734" cy="375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b="1" dirty="0" smtClean="0"/>
            <a:t>石炭</a:t>
          </a:r>
          <a:endParaRPr lang="ja-JP" altLang="en-US" sz="1600" b="1" dirty="0"/>
        </a:p>
      </cdr:txBody>
    </cdr:sp>
  </cdr:relSizeAnchor>
  <cdr:relSizeAnchor xmlns:cdr="http://schemas.openxmlformats.org/drawingml/2006/chartDrawing">
    <cdr:from>
      <cdr:x>0.44131</cdr:x>
      <cdr:y>0.30209</cdr:y>
    </cdr:from>
    <cdr:to>
      <cdr:x>0.5</cdr:x>
      <cdr:y>0.35921</cdr:y>
    </cdr:to>
    <cdr:sp macro="" textlink="">
      <cdr:nvSpPr>
        <cdr:cNvPr id="3" name="テキスト ボックス 1"/>
        <cdr:cNvSpPr txBox="1"/>
      </cdr:nvSpPr>
      <cdr:spPr>
        <a:xfrm xmlns:a="http://schemas.openxmlformats.org/drawingml/2006/main">
          <a:off x="5458507" y="2429058"/>
          <a:ext cx="725929" cy="459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b="1" dirty="0" smtClean="0"/>
            <a:t>石油</a:t>
          </a:r>
          <a:endParaRPr lang="ja-JP" altLang="en-US" sz="1400" b="1" dirty="0"/>
        </a:p>
      </cdr:txBody>
    </cdr:sp>
  </cdr:relSizeAnchor>
  <cdr:relSizeAnchor xmlns:cdr="http://schemas.openxmlformats.org/drawingml/2006/chartDrawing">
    <cdr:from>
      <cdr:x>0.08428</cdr:x>
      <cdr:y>0.07851</cdr:y>
    </cdr:from>
    <cdr:to>
      <cdr:x>0.23445</cdr:x>
      <cdr:y>0.39302</cdr:y>
    </cdr:to>
    <cdr:sp macro="" textlink="">
      <cdr:nvSpPr>
        <cdr:cNvPr id="5" name="テキスト ボックス 4"/>
        <cdr:cNvSpPr txBox="1"/>
      </cdr:nvSpPr>
      <cdr:spPr>
        <a:xfrm xmlns:a="http://schemas.openxmlformats.org/drawingml/2006/main">
          <a:off x="806702" y="450911"/>
          <a:ext cx="1437240" cy="180640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0.66316</cdr:x>
      <cdr:y>0.95396</cdr:y>
    </cdr:from>
    <cdr:to>
      <cdr:x>0.98396</cdr:x>
      <cdr:y>1</cdr:y>
    </cdr:to>
    <cdr:sp macro="" textlink="">
      <cdr:nvSpPr>
        <cdr:cNvPr id="2" name="テキスト ボックス 1"/>
        <cdr:cNvSpPr txBox="1"/>
      </cdr:nvSpPr>
      <cdr:spPr>
        <a:xfrm xmlns:a="http://schemas.openxmlformats.org/drawingml/2006/main">
          <a:off x="5954222" y="5400600"/>
          <a:ext cx="2880320" cy="260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b="1" dirty="0" smtClean="0"/>
            <a:t>出典：</a:t>
          </a:r>
          <a:r>
            <a:rPr lang="en-US" altLang="ja-JP" sz="1050" b="1" dirty="0" smtClean="0"/>
            <a:t>IEA</a:t>
          </a:r>
          <a:r>
            <a:rPr lang="ja-JP" altLang="en-US" sz="1050" b="1" dirty="0" smtClean="0"/>
            <a:t>「</a:t>
          </a:r>
          <a:r>
            <a:rPr lang="en-US" altLang="ja-JP" sz="1050" b="1" dirty="0" smtClean="0"/>
            <a:t>Electricity Information 2013</a:t>
          </a:r>
          <a:r>
            <a:rPr lang="ja-JP" altLang="en-US" sz="1050" b="1" dirty="0" smtClean="0"/>
            <a:t>」</a:t>
          </a:r>
          <a:endParaRPr lang="ja-JP" altLang="en-US" sz="1050" b="1" dirty="0"/>
        </a:p>
      </cdr:txBody>
    </cdr:sp>
  </cdr:relSizeAnchor>
  <cdr:relSizeAnchor xmlns:cdr="http://schemas.openxmlformats.org/drawingml/2006/chartDrawing">
    <cdr:from>
      <cdr:x>0.65514</cdr:x>
      <cdr:y>0.9158</cdr:y>
    </cdr:from>
    <cdr:to>
      <cdr:x>0.98726</cdr:x>
      <cdr:y>0.95396</cdr:y>
    </cdr:to>
    <cdr:sp macro="" textlink="">
      <cdr:nvSpPr>
        <cdr:cNvPr id="3" name="テキスト ボックス 2"/>
        <cdr:cNvSpPr txBox="1"/>
      </cdr:nvSpPr>
      <cdr:spPr>
        <a:xfrm xmlns:a="http://schemas.openxmlformats.org/drawingml/2006/main">
          <a:off x="5882214" y="5184576"/>
          <a:ext cx="298199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dirty="0" smtClean="0"/>
            <a:t>※</a:t>
          </a:r>
          <a:r>
            <a:rPr lang="ja-JP" altLang="en-US" sz="1100" b="1" dirty="0" smtClean="0"/>
            <a:t>欧州はヨーロッパに位置するＯＥＣＤ加盟国</a:t>
          </a:r>
          <a:endParaRPr lang="ja-JP" altLang="en-US" sz="11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0.01587</cdr:x>
      <cdr:y>0.0576</cdr:y>
    </cdr:from>
    <cdr:to>
      <cdr:x>0.08889</cdr:x>
      <cdr:y>0.11521</cdr:y>
    </cdr:to>
    <cdr:sp macro="" textlink="">
      <cdr:nvSpPr>
        <cdr:cNvPr id="2" name="テキスト ボックス 1"/>
        <cdr:cNvSpPr txBox="1"/>
      </cdr:nvSpPr>
      <cdr:spPr>
        <a:xfrm xmlns:a="http://schemas.openxmlformats.org/drawingml/2006/main">
          <a:off x="95250" y="238125"/>
          <a:ext cx="43815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0.02556</cdr:x>
      <cdr:y>0.10459</cdr:y>
    </cdr:from>
    <cdr:to>
      <cdr:x>0.09858</cdr:x>
      <cdr:y>0.1622</cdr:y>
    </cdr:to>
    <cdr:sp macro="" textlink="">
      <cdr:nvSpPr>
        <cdr:cNvPr id="4" name="テキスト ボックス 1"/>
        <cdr:cNvSpPr txBox="1"/>
      </cdr:nvSpPr>
      <cdr:spPr>
        <a:xfrm xmlns:a="http://schemas.openxmlformats.org/drawingml/2006/main">
          <a:off x="177379" y="498858"/>
          <a:ext cx="506785" cy="2747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（億ｔ）</a:t>
          </a:r>
        </a:p>
      </cdr:txBody>
    </cdr:sp>
  </cdr:relSizeAnchor>
  <cdr:relSizeAnchor xmlns:cdr="http://schemas.openxmlformats.org/drawingml/2006/chartDrawing">
    <cdr:from>
      <cdr:x>0.16102</cdr:x>
      <cdr:y>0.85917</cdr:y>
    </cdr:from>
    <cdr:to>
      <cdr:x>0.26772</cdr:x>
      <cdr:y>0.9607</cdr:y>
    </cdr:to>
    <cdr:sp macro="" textlink="">
      <cdr:nvSpPr>
        <cdr:cNvPr id="5" name="角丸四角形 2"/>
        <cdr:cNvSpPr/>
      </cdr:nvSpPr>
      <cdr:spPr bwMode="auto">
        <a:xfrm xmlns:a="http://schemas.openxmlformats.org/drawingml/2006/main">
          <a:off x="1368152" y="4700672"/>
          <a:ext cx="906624" cy="555487"/>
        </a:xfrm>
        <a:prstGeom xmlns:a="http://schemas.openxmlformats.org/drawingml/2006/main" prst="roundRect">
          <a:avLst/>
        </a:prstGeom>
        <a:noFill xmlns:a="http://schemas.openxmlformats.org/drawingml/2006/main"/>
        <a:ln xmlns:a="http://schemas.openxmlformats.org/drawingml/2006/main" w="1905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wrap="square" lIns="18288" tIns="72000" rIns="0" bIns="0" upright="1"/>
        <a:lstStyle xmlns:a="http://schemas.openxmlformats.org/drawingml/2006/main"/>
        <a:p xmlns:a="http://schemas.openxmlformats.org/drawingml/2006/main">
          <a:pPr algn="ctr"/>
          <a:endParaRPr lang="en-US" altLang="ja-JP" sz="1200" dirty="0"/>
        </a:p>
        <a:p xmlns:a="http://schemas.openxmlformats.org/drawingml/2006/main">
          <a:pPr algn="ctr"/>
          <a:r>
            <a:rPr lang="ja-JP" altLang="en-US" sz="1200" dirty="0"/>
            <a:t>　</a:t>
          </a:r>
          <a:r>
            <a:rPr lang="en-US" altLang="ja-JP" sz="1200" dirty="0"/>
            <a:t>203</a:t>
          </a:r>
          <a:r>
            <a:rPr lang="ja-JP" altLang="en-US" sz="1200" dirty="0"/>
            <a:t>億ｔ</a:t>
          </a:r>
          <a:endParaRPr lang="ja-JP" sz="1200" dirty="0"/>
        </a:p>
      </cdr:txBody>
    </cdr:sp>
  </cdr:relSizeAnchor>
  <cdr:relSizeAnchor xmlns:cdr="http://schemas.openxmlformats.org/drawingml/2006/chartDrawing">
    <cdr:from>
      <cdr:x>0.39831</cdr:x>
      <cdr:y>0.85437</cdr:y>
    </cdr:from>
    <cdr:to>
      <cdr:x>0.5</cdr:x>
      <cdr:y>0.9607</cdr:y>
    </cdr:to>
    <cdr:sp macro="" textlink="">
      <cdr:nvSpPr>
        <cdr:cNvPr id="6" name="角丸四角形 5"/>
        <cdr:cNvSpPr/>
      </cdr:nvSpPr>
      <cdr:spPr bwMode="auto">
        <a:xfrm xmlns:a="http://schemas.openxmlformats.org/drawingml/2006/main">
          <a:off x="3384376" y="4674406"/>
          <a:ext cx="864096" cy="581753"/>
        </a:xfrm>
        <a:prstGeom xmlns:a="http://schemas.openxmlformats.org/drawingml/2006/main" prst="roundRect">
          <a:avLst/>
        </a:prstGeom>
        <a:noFill xmlns:a="http://schemas.openxmlformats.org/drawingml/2006/main"/>
        <a:ln xmlns:a="http://schemas.openxmlformats.org/drawingml/2006/main" w="19050" cap="flat" cmpd="sng" algn="ctr">
          <a:noFill/>
          <a:prstDash val="solid"/>
          <a:round/>
          <a:headEnd type="none" w="med" len="med"/>
          <a:tailEnd type="none" w="med" len="med"/>
        </a:ln>
        <a:effectLst xmlns:a="http://schemas.openxmlformats.org/drawingml/2006/main"/>
      </cdr:spPr>
      <cdr:txBody>
        <a:bodyPr xmlns:a="http://schemas.openxmlformats.org/drawingml/2006/main" wrap="square" lIns="18288" tIns="7200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ltLang="ja-JP" sz="1200" dirty="0"/>
        </a:p>
        <a:p xmlns:a="http://schemas.openxmlformats.org/drawingml/2006/main">
          <a:pPr algn="ctr"/>
          <a:r>
            <a:rPr lang="ja-JP" altLang="en-US" sz="1200" dirty="0"/>
            <a:t>　</a:t>
          </a:r>
          <a:r>
            <a:rPr lang="en-US" altLang="ja-JP" sz="1200" dirty="0"/>
            <a:t>300</a:t>
          </a:r>
          <a:r>
            <a:rPr lang="ja-JP" altLang="en-US" sz="1200" dirty="0"/>
            <a:t>億ｔ</a:t>
          </a:r>
          <a:endParaRPr lang="ja-JP" sz="1200" dirty="0"/>
        </a:p>
      </cdr:txBody>
    </cdr:sp>
  </cdr:relSizeAnchor>
  <cdr:relSizeAnchor xmlns:cdr="http://schemas.openxmlformats.org/drawingml/2006/chartDrawing">
    <cdr:from>
      <cdr:x>0.63559</cdr:x>
      <cdr:y>0.85913</cdr:y>
    </cdr:from>
    <cdr:to>
      <cdr:x>0.74229</cdr:x>
      <cdr:y>0.9607</cdr:y>
    </cdr:to>
    <cdr:sp macro="" textlink="">
      <cdr:nvSpPr>
        <cdr:cNvPr id="8" name="角丸四角形 7"/>
        <cdr:cNvSpPr/>
      </cdr:nvSpPr>
      <cdr:spPr bwMode="auto">
        <a:xfrm xmlns:a="http://schemas.openxmlformats.org/drawingml/2006/main">
          <a:off x="5400600" y="4700453"/>
          <a:ext cx="906624" cy="555706"/>
        </a:xfrm>
        <a:prstGeom xmlns:a="http://schemas.openxmlformats.org/drawingml/2006/main" prst="roundRect">
          <a:avLst/>
        </a:prstGeom>
        <a:noFill xmlns:a="http://schemas.openxmlformats.org/drawingml/2006/main"/>
        <a:ln xmlns:a="http://schemas.openxmlformats.org/drawingml/2006/main" w="19050" cap="flat" cmpd="sng" algn="ctr">
          <a:noFill/>
          <a:prstDash val="solid"/>
          <a:round/>
          <a:headEnd type="none" w="med" len="med"/>
          <a:tailEnd type="none" w="med" len="med"/>
        </a:ln>
        <a:effectLst xmlns:a="http://schemas.openxmlformats.org/drawingml/2006/main"/>
      </cdr:spPr>
      <cdr:txBody>
        <a:bodyPr xmlns:a="http://schemas.openxmlformats.org/drawingml/2006/main" wrap="square" lIns="18288" tIns="7200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altLang="ja-JP" sz="1200"/>
        </a:p>
        <a:p xmlns:a="http://schemas.openxmlformats.org/drawingml/2006/main">
          <a:pPr algn="ctr"/>
          <a:r>
            <a:rPr lang="ja-JP" altLang="en-US" sz="1200"/>
            <a:t>　</a:t>
          </a:r>
          <a:r>
            <a:rPr lang="en-US" altLang="ja-JP" sz="1200"/>
            <a:t>357</a:t>
          </a:r>
          <a:r>
            <a:rPr lang="ja-JP" altLang="en-US" sz="1200"/>
            <a:t>億ｔ</a:t>
          </a:r>
          <a:endParaRPr lang="ja-JP" sz="1200"/>
        </a:p>
      </cdr:txBody>
    </cdr:sp>
  </cdr:relSizeAnchor>
  <cdr:relSizeAnchor xmlns:cdr="http://schemas.openxmlformats.org/drawingml/2006/chartDrawing">
    <cdr:from>
      <cdr:x>0.40678</cdr:x>
      <cdr:y>0.32807</cdr:y>
    </cdr:from>
    <cdr:to>
      <cdr:x>0.49964</cdr:x>
      <cdr:y>0.64993</cdr:y>
    </cdr:to>
    <cdr:sp macro="" textlink="">
      <cdr:nvSpPr>
        <cdr:cNvPr id="9" name="角丸四角形 8"/>
        <cdr:cNvSpPr/>
      </cdr:nvSpPr>
      <cdr:spPr bwMode="auto">
        <a:xfrm xmlns:a="http://schemas.openxmlformats.org/drawingml/2006/main">
          <a:off x="3456384" y="1794947"/>
          <a:ext cx="789026" cy="1760950"/>
        </a:xfrm>
        <a:prstGeom xmlns:a="http://schemas.openxmlformats.org/drawingml/2006/main" prst="roundRect">
          <a:avLst/>
        </a:prstGeom>
        <a:noFill xmlns:a="http://schemas.openxmlformats.org/drawingml/2006/main"/>
        <a:ln xmlns:a="http://schemas.openxmlformats.org/drawingml/2006/main" w="22225" cap="flat" cmpd="sng" algn="ctr">
          <a:solidFill>
            <a:srgbClr val="FF0000"/>
          </a:solidFill>
          <a:prstDash val="sysDash"/>
          <a:round/>
          <a:headEnd type="none" w="med" len="med"/>
          <a:tailEnd type="none" w="med" len="med"/>
        </a:ln>
        <a:effectLst xmlns:a="http://schemas.openxmlformats.org/drawingml/2006/main"/>
      </cdr:spPr>
      <cdr:txBody>
        <a:bodyPr xmlns:a="http://schemas.openxmlformats.org/drawingml/2006/main" wrap="square" lIns="18288" tIns="7200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300"/>
            </a:lnSpc>
          </a:pPr>
          <a:endParaRPr lang="en-US" altLang="ja-JP" sz="1200"/>
        </a:p>
        <a:p xmlns:a="http://schemas.openxmlformats.org/drawingml/2006/main">
          <a:pPr>
            <a:lnSpc>
              <a:spcPts val="1400"/>
            </a:lnSpc>
          </a:pPr>
          <a:r>
            <a:rPr lang="ja-JP" altLang="en-US" sz="1200"/>
            <a:t>　</a:t>
          </a:r>
          <a:endParaRPr lang="ja-JP" sz="1200"/>
        </a:p>
      </cdr:txBody>
    </cdr:sp>
  </cdr:relSizeAnchor>
  <cdr:relSizeAnchor xmlns:cdr="http://schemas.openxmlformats.org/drawingml/2006/chartDrawing">
    <cdr:from>
      <cdr:x>0.64407</cdr:x>
      <cdr:y>0.2463</cdr:y>
    </cdr:from>
    <cdr:to>
      <cdr:x>0.7353</cdr:x>
      <cdr:y>0.69032</cdr:y>
    </cdr:to>
    <cdr:sp macro="" textlink="">
      <cdr:nvSpPr>
        <cdr:cNvPr id="12" name="角丸四角形 11"/>
        <cdr:cNvSpPr/>
      </cdr:nvSpPr>
      <cdr:spPr bwMode="auto">
        <a:xfrm xmlns:a="http://schemas.openxmlformats.org/drawingml/2006/main">
          <a:off x="5472608" y="1347527"/>
          <a:ext cx="775176" cy="2429307"/>
        </a:xfrm>
        <a:prstGeom xmlns:a="http://schemas.openxmlformats.org/drawingml/2006/main" prst="roundRect">
          <a:avLst/>
        </a:prstGeom>
        <a:noFill xmlns:a="http://schemas.openxmlformats.org/drawingml/2006/main"/>
        <a:ln xmlns:a="http://schemas.openxmlformats.org/drawingml/2006/main" w="22225" cap="flat" cmpd="sng" algn="ctr">
          <a:solidFill>
            <a:srgbClr val="FF0000"/>
          </a:solidFill>
          <a:prstDash val="sysDash"/>
          <a:round/>
          <a:headEnd type="none" w="med" len="med"/>
          <a:tailEnd type="none" w="med" len="med"/>
        </a:ln>
        <a:effectLst xmlns:a="http://schemas.openxmlformats.org/drawingml/2006/main"/>
      </cdr:spPr>
      <cdr:txBody>
        <a:bodyPr xmlns:a="http://schemas.openxmlformats.org/drawingml/2006/main" wrap="square" lIns="18288" tIns="7200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300"/>
            </a:lnSpc>
          </a:pPr>
          <a:endParaRPr lang="en-US" altLang="ja-JP" sz="1200"/>
        </a:p>
        <a:p xmlns:a="http://schemas.openxmlformats.org/drawingml/2006/main">
          <a:pPr>
            <a:lnSpc>
              <a:spcPts val="1300"/>
            </a:lnSpc>
          </a:pPr>
          <a:r>
            <a:rPr lang="ja-JP" altLang="en-US" sz="1200"/>
            <a:t>　</a:t>
          </a:r>
          <a:endParaRPr lang="ja-JP" sz="1200"/>
        </a:p>
      </cdr:txBody>
    </cdr:sp>
  </cdr:relSizeAnchor>
  <cdr:relSizeAnchor xmlns:cdr="http://schemas.openxmlformats.org/drawingml/2006/chartDrawing">
    <cdr:from>
      <cdr:x>0.80508</cdr:x>
      <cdr:y>0.15789</cdr:y>
    </cdr:from>
    <cdr:to>
      <cdr:x>0.96385</cdr:x>
      <cdr:y>0.49385</cdr:y>
    </cdr:to>
    <cdr:sp macro="" textlink="">
      <cdr:nvSpPr>
        <cdr:cNvPr id="13" name="角丸四角形 12"/>
        <cdr:cNvSpPr/>
      </cdr:nvSpPr>
      <cdr:spPr bwMode="auto">
        <a:xfrm xmlns:a="http://schemas.openxmlformats.org/drawingml/2006/main">
          <a:off x="6840760" y="863819"/>
          <a:ext cx="1349033" cy="1838093"/>
        </a:xfrm>
        <a:prstGeom xmlns:a="http://schemas.openxmlformats.org/drawingml/2006/main" prst="roundRect">
          <a:avLst/>
        </a:prstGeom>
        <a:noFill xmlns:a="http://schemas.openxmlformats.org/drawingml/2006/main"/>
        <a:ln xmlns:a="http://schemas.openxmlformats.org/drawingml/2006/main" w="22225" cap="flat" cmpd="sng" algn="ctr">
          <a:solidFill>
            <a:srgbClr val="FF0000"/>
          </a:solidFill>
          <a:prstDash val="sysDash"/>
          <a:round/>
          <a:headEnd type="none" w="med" len="med"/>
          <a:tailEnd type="none" w="med" len="med"/>
        </a:ln>
        <a:effectLst xmlns:a="http://schemas.openxmlformats.org/drawingml/2006/main"/>
      </cdr:spPr>
      <cdr:txBody>
        <a:bodyPr xmlns:a="http://schemas.openxmlformats.org/drawingml/2006/main" wrap="square" lIns="18288" tIns="7200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300"/>
            </a:lnSpc>
          </a:pPr>
          <a:endParaRPr lang="en-US" altLang="ja-JP" sz="1200"/>
        </a:p>
        <a:p xmlns:a="http://schemas.openxmlformats.org/drawingml/2006/main">
          <a:pPr>
            <a:lnSpc>
              <a:spcPts val="1400"/>
            </a:lnSpc>
          </a:pPr>
          <a:r>
            <a:rPr lang="ja-JP" altLang="en-US" sz="1200"/>
            <a:t>　</a:t>
          </a:r>
          <a:endParaRPr lang="ja-JP" sz="1200"/>
        </a:p>
      </cdr:txBody>
    </cdr:sp>
  </cdr:relSizeAnchor>
  <cdr:relSizeAnchor xmlns:cdr="http://schemas.openxmlformats.org/drawingml/2006/chartDrawing">
    <cdr:from>
      <cdr:x>0.24854</cdr:x>
      <cdr:y>0.57252</cdr:y>
    </cdr:from>
    <cdr:to>
      <cdr:x>0.38269</cdr:x>
      <cdr:y>0.62429</cdr:y>
    </cdr:to>
    <cdr:sp macro="" textlink="">
      <cdr:nvSpPr>
        <cdr:cNvPr id="15" name="右矢印 14"/>
        <cdr:cNvSpPr/>
      </cdr:nvSpPr>
      <cdr:spPr bwMode="auto">
        <a:xfrm xmlns:a="http://schemas.openxmlformats.org/drawingml/2006/main" rot="20464562">
          <a:off x="1709651" y="2730810"/>
          <a:ext cx="922746" cy="246926"/>
        </a:xfrm>
        <a:prstGeom xmlns:a="http://schemas.openxmlformats.org/drawingml/2006/main" prst="rightArrow">
          <a:avLst/>
        </a:prstGeom>
        <a:solidFill xmlns:a="http://schemas.openxmlformats.org/drawingml/2006/main">
          <a:srgbClr val="0070C0">
            <a:alpha val="30000"/>
          </a:srgbClr>
        </a:solidFill>
        <a:ln xmlns:a="http://schemas.openxmlformats.org/drawingml/2006/main" w="15875" cap="flat" cmpd="sng" algn="ctr">
          <a:solidFill>
            <a:schemeClr val="tx2">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0.47931</cdr:x>
      <cdr:y>0.53933</cdr:y>
    </cdr:from>
    <cdr:to>
      <cdr:x>0.61346</cdr:x>
      <cdr:y>0.59806</cdr:y>
    </cdr:to>
    <cdr:sp macro="" textlink="">
      <cdr:nvSpPr>
        <cdr:cNvPr id="16" name="右矢印 15"/>
        <cdr:cNvSpPr/>
      </cdr:nvSpPr>
      <cdr:spPr bwMode="auto">
        <a:xfrm xmlns:a="http://schemas.openxmlformats.org/drawingml/2006/main" rot="20888242">
          <a:off x="3297053" y="2572484"/>
          <a:ext cx="922746" cy="280112"/>
        </a:xfrm>
        <a:prstGeom xmlns:a="http://schemas.openxmlformats.org/drawingml/2006/main" prst="rightArrow">
          <a:avLst/>
        </a:prstGeom>
        <a:solidFill xmlns:a="http://schemas.openxmlformats.org/drawingml/2006/main">
          <a:srgbClr val="0070C0">
            <a:alpha val="30000"/>
          </a:srgbClr>
        </a:solidFill>
        <a:ln xmlns:a="http://schemas.openxmlformats.org/drawingml/2006/main" w="15875" cap="flat" cmpd="sng" algn="ctr">
          <a:solidFill>
            <a:schemeClr val="tx2">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0.48959</cdr:x>
      <cdr:y>0.44528</cdr:y>
    </cdr:from>
    <cdr:to>
      <cdr:x>0.62373</cdr:x>
      <cdr:y>0.50401</cdr:y>
    </cdr:to>
    <cdr:sp macro="" textlink="">
      <cdr:nvSpPr>
        <cdr:cNvPr id="17" name="右矢印 16"/>
        <cdr:cNvSpPr/>
      </cdr:nvSpPr>
      <cdr:spPr bwMode="auto">
        <a:xfrm xmlns:a="http://schemas.openxmlformats.org/drawingml/2006/main" rot="20888242">
          <a:off x="3367740" y="2123888"/>
          <a:ext cx="922746" cy="280112"/>
        </a:xfrm>
        <a:prstGeom xmlns:a="http://schemas.openxmlformats.org/drawingml/2006/main" prst="rightArrow">
          <a:avLst/>
        </a:prstGeom>
        <a:solidFill xmlns:a="http://schemas.openxmlformats.org/drawingml/2006/main">
          <a:schemeClr val="accent6">
            <a:lumMod val="75000"/>
            <a:alpha val="65000"/>
          </a:schemeClr>
        </a:solidFill>
        <a:ln xmlns:a="http://schemas.openxmlformats.org/drawingml/2006/main" w="15875" cap="flat" cmpd="sng" algn="ctr">
          <a:solidFill>
            <a:schemeClr val="accent6">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0.25174</cdr:x>
      <cdr:y>0.50636</cdr:y>
    </cdr:from>
    <cdr:to>
      <cdr:x>0.38589</cdr:x>
      <cdr:y>0.56509</cdr:y>
    </cdr:to>
    <cdr:sp macro="" textlink="">
      <cdr:nvSpPr>
        <cdr:cNvPr id="18" name="右矢印 17"/>
        <cdr:cNvSpPr/>
      </cdr:nvSpPr>
      <cdr:spPr bwMode="auto">
        <a:xfrm xmlns:a="http://schemas.openxmlformats.org/drawingml/2006/main" rot="20470376">
          <a:off x="1731682" y="2415241"/>
          <a:ext cx="922746" cy="280112"/>
        </a:xfrm>
        <a:prstGeom xmlns:a="http://schemas.openxmlformats.org/drawingml/2006/main" prst="rightArrow">
          <a:avLst/>
        </a:prstGeom>
        <a:solidFill xmlns:a="http://schemas.openxmlformats.org/drawingml/2006/main">
          <a:schemeClr val="accent6">
            <a:lumMod val="75000"/>
            <a:alpha val="65000"/>
          </a:schemeClr>
        </a:solidFill>
        <a:ln xmlns:a="http://schemas.openxmlformats.org/drawingml/2006/main" w="15875" cap="flat" cmpd="sng" algn="ctr">
          <a:solidFill>
            <a:schemeClr val="accent6">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0.25174</cdr:x>
      <cdr:y>0.7413</cdr:y>
    </cdr:from>
    <cdr:to>
      <cdr:x>0.38589</cdr:x>
      <cdr:y>0.78222</cdr:y>
    </cdr:to>
    <cdr:sp macro="" textlink="">
      <cdr:nvSpPr>
        <cdr:cNvPr id="19" name="右矢印 18"/>
        <cdr:cNvSpPr/>
      </cdr:nvSpPr>
      <cdr:spPr bwMode="auto">
        <a:xfrm xmlns:a="http://schemas.openxmlformats.org/drawingml/2006/main">
          <a:off x="1731682" y="3535829"/>
          <a:ext cx="922746" cy="195171"/>
        </a:xfrm>
        <a:prstGeom xmlns:a="http://schemas.openxmlformats.org/drawingml/2006/main" prst="rightArrow">
          <a:avLst/>
        </a:prstGeom>
        <a:solidFill xmlns:a="http://schemas.openxmlformats.org/drawingml/2006/main">
          <a:schemeClr val="accent2">
            <a:alpha val="65000"/>
          </a:schemeClr>
        </a:solidFill>
        <a:ln xmlns:a="http://schemas.openxmlformats.org/drawingml/2006/main" w="15875" cap="flat" cmpd="sng" algn="ctr">
          <a:solidFill>
            <a:schemeClr val="accent2">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0.47656</cdr:x>
      <cdr:y>0.73895</cdr:y>
    </cdr:from>
    <cdr:to>
      <cdr:x>0.6107</cdr:x>
      <cdr:y>0.77987</cdr:y>
    </cdr:to>
    <cdr:sp macro="" textlink="">
      <cdr:nvSpPr>
        <cdr:cNvPr id="20" name="右矢印 19"/>
        <cdr:cNvSpPr/>
      </cdr:nvSpPr>
      <cdr:spPr bwMode="auto">
        <a:xfrm xmlns:a="http://schemas.openxmlformats.org/drawingml/2006/main">
          <a:off x="3278094" y="3524623"/>
          <a:ext cx="922746" cy="195171"/>
        </a:xfrm>
        <a:prstGeom xmlns:a="http://schemas.openxmlformats.org/drawingml/2006/main" prst="rightArrow">
          <a:avLst/>
        </a:prstGeom>
        <a:solidFill xmlns:a="http://schemas.openxmlformats.org/drawingml/2006/main">
          <a:schemeClr val="accent2">
            <a:alpha val="65000"/>
          </a:schemeClr>
        </a:solidFill>
        <a:ln xmlns:a="http://schemas.openxmlformats.org/drawingml/2006/main" w="15875" cap="flat" cmpd="sng" algn="ctr">
          <a:solidFill>
            <a:schemeClr val="accent2">
              <a:lumMod val="50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0.23972</cdr:x>
      <cdr:y>0.36088</cdr:y>
    </cdr:from>
    <cdr:to>
      <cdr:x>0.37387</cdr:x>
      <cdr:y>0.41647</cdr:y>
    </cdr:to>
    <cdr:sp macro="" textlink="">
      <cdr:nvSpPr>
        <cdr:cNvPr id="21" name="右矢印 20"/>
        <cdr:cNvSpPr/>
      </cdr:nvSpPr>
      <cdr:spPr bwMode="auto">
        <a:xfrm xmlns:a="http://schemas.openxmlformats.org/drawingml/2006/main" rot="19575537">
          <a:off x="1648976" y="1721343"/>
          <a:ext cx="922746" cy="265147"/>
        </a:xfrm>
        <a:prstGeom xmlns:a="http://schemas.openxmlformats.org/drawingml/2006/main" prst="rightArrow">
          <a:avLst/>
        </a:prstGeom>
        <a:solidFill xmlns:a="http://schemas.openxmlformats.org/drawingml/2006/main">
          <a:schemeClr val="accent1"/>
        </a:solidFill>
        <a:ln xmlns:a="http://schemas.openxmlformats.org/drawingml/2006/main" w="15875" cap="flat" cmpd="sng" algn="ctr">
          <a:solidFill>
            <a:schemeClr val="tx2"/>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0.47004</cdr:x>
      <cdr:y>0.23854</cdr:y>
    </cdr:from>
    <cdr:to>
      <cdr:x>0.60418</cdr:x>
      <cdr:y>0.29413</cdr:y>
    </cdr:to>
    <cdr:sp macro="" textlink="">
      <cdr:nvSpPr>
        <cdr:cNvPr id="22" name="右矢印 21"/>
        <cdr:cNvSpPr/>
      </cdr:nvSpPr>
      <cdr:spPr bwMode="auto">
        <a:xfrm xmlns:a="http://schemas.openxmlformats.org/drawingml/2006/main" rot="19999882">
          <a:off x="3233271" y="1137771"/>
          <a:ext cx="922746" cy="265147"/>
        </a:xfrm>
        <a:prstGeom xmlns:a="http://schemas.openxmlformats.org/drawingml/2006/main" prst="rightArrow">
          <a:avLst/>
        </a:prstGeom>
        <a:solidFill xmlns:a="http://schemas.openxmlformats.org/drawingml/2006/main">
          <a:schemeClr val="accent1"/>
        </a:solidFill>
        <a:ln xmlns:a="http://schemas.openxmlformats.org/drawingml/2006/main" w="15875" cap="flat" cmpd="sng" algn="ctr">
          <a:solidFill>
            <a:schemeClr val="tx2"/>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0.26804</cdr:x>
      <cdr:y>0.72737</cdr:y>
    </cdr:from>
    <cdr:to>
      <cdr:x>0.35652</cdr:x>
      <cdr:y>0.80683</cdr:y>
    </cdr:to>
    <cdr:sp macro="" textlink="">
      <cdr:nvSpPr>
        <cdr:cNvPr id="23" name="角丸四角形 22"/>
        <cdr:cNvSpPr/>
      </cdr:nvSpPr>
      <cdr:spPr bwMode="auto">
        <a:xfrm xmlns:a="http://schemas.openxmlformats.org/drawingml/2006/main">
          <a:off x="1843741" y="3869174"/>
          <a:ext cx="608665" cy="422679"/>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2">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日本</a:t>
          </a:r>
          <a:endParaRPr lang="en-US" altLang="ja-JP" sz="1200"/>
        </a:p>
        <a:p xmlns:a="http://schemas.openxmlformats.org/drawingml/2006/main">
          <a:pPr algn="ctr"/>
          <a:r>
            <a:rPr lang="ja-JP" altLang="en-US" sz="1200"/>
            <a:t>　</a:t>
          </a:r>
          <a:r>
            <a:rPr lang="en-US" altLang="ja-JP" sz="1200"/>
            <a:t>1.1</a:t>
          </a:r>
          <a:r>
            <a:rPr lang="ja-JP" altLang="en-US" sz="1200"/>
            <a:t>倍</a:t>
          </a:r>
          <a:endParaRPr lang="ja-JP" sz="1200"/>
        </a:p>
      </cdr:txBody>
    </cdr:sp>
  </cdr:relSizeAnchor>
  <cdr:relSizeAnchor xmlns:cdr="http://schemas.openxmlformats.org/drawingml/2006/chartDrawing">
    <cdr:from>
      <cdr:x>0.49336</cdr:x>
      <cdr:y>0.72888</cdr:y>
    </cdr:from>
    <cdr:to>
      <cdr:x>0.57319</cdr:x>
      <cdr:y>0.80683</cdr:y>
    </cdr:to>
    <cdr:sp macro="" textlink="">
      <cdr:nvSpPr>
        <cdr:cNvPr id="24" name="角丸四角形 23"/>
        <cdr:cNvSpPr/>
      </cdr:nvSpPr>
      <cdr:spPr bwMode="auto">
        <a:xfrm xmlns:a="http://schemas.openxmlformats.org/drawingml/2006/main">
          <a:off x="3393699" y="3877234"/>
          <a:ext cx="549089" cy="414619"/>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2">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日本</a:t>
          </a:r>
          <a:endParaRPr lang="en-US" altLang="ja-JP" sz="1200"/>
        </a:p>
        <a:p xmlns:a="http://schemas.openxmlformats.org/drawingml/2006/main">
          <a:pPr algn="ctr"/>
          <a:r>
            <a:rPr lang="ja-JP" altLang="en-US" sz="1200"/>
            <a:t>　</a:t>
          </a:r>
          <a:r>
            <a:rPr lang="en-US" altLang="ja-JP" sz="1200"/>
            <a:t>0.8</a:t>
          </a:r>
          <a:r>
            <a:rPr lang="ja-JP" altLang="en-US" sz="1200"/>
            <a:t>倍</a:t>
          </a:r>
          <a:endParaRPr lang="ja-JP" sz="1200"/>
        </a:p>
      </cdr:txBody>
    </cdr:sp>
  </cdr:relSizeAnchor>
  <cdr:relSizeAnchor xmlns:cdr="http://schemas.openxmlformats.org/drawingml/2006/chartDrawing">
    <cdr:from>
      <cdr:x>0.26855</cdr:x>
      <cdr:y>0.58774</cdr:y>
    </cdr:from>
    <cdr:to>
      <cdr:x>0.34675</cdr:x>
      <cdr:y>0.66779</cdr:y>
    </cdr:to>
    <cdr:sp macro="" textlink="">
      <cdr:nvSpPr>
        <cdr:cNvPr id="25" name="角丸四角形 24"/>
        <cdr:cNvSpPr/>
      </cdr:nvSpPr>
      <cdr:spPr bwMode="auto">
        <a:xfrm xmlns:a="http://schemas.openxmlformats.org/drawingml/2006/main">
          <a:off x="1847288" y="3126441"/>
          <a:ext cx="537882" cy="425824"/>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5">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中国</a:t>
          </a:r>
          <a:endParaRPr lang="en-US" altLang="ja-JP" sz="1200"/>
        </a:p>
        <a:p xmlns:a="http://schemas.openxmlformats.org/drawingml/2006/main">
          <a:pPr algn="ctr"/>
          <a:r>
            <a:rPr lang="ja-JP" altLang="en-US" sz="1200"/>
            <a:t>　</a:t>
          </a:r>
          <a:r>
            <a:rPr lang="en-US" altLang="ja-JP" sz="1200"/>
            <a:t>3.5</a:t>
          </a:r>
          <a:r>
            <a:rPr lang="ja-JP" altLang="en-US" sz="1200"/>
            <a:t>倍</a:t>
          </a:r>
          <a:endParaRPr lang="ja-JP" sz="1200"/>
        </a:p>
      </cdr:txBody>
    </cdr:sp>
  </cdr:relSizeAnchor>
  <cdr:relSizeAnchor xmlns:cdr="http://schemas.openxmlformats.org/drawingml/2006/chartDrawing">
    <cdr:from>
      <cdr:x>0.49662</cdr:x>
      <cdr:y>0.54982</cdr:y>
    </cdr:from>
    <cdr:to>
      <cdr:x>0.57807</cdr:x>
      <cdr:y>0.62566</cdr:y>
    </cdr:to>
    <cdr:sp macro="" textlink="">
      <cdr:nvSpPr>
        <cdr:cNvPr id="26" name="角丸四角形 25"/>
        <cdr:cNvSpPr/>
      </cdr:nvSpPr>
      <cdr:spPr bwMode="auto">
        <a:xfrm xmlns:a="http://schemas.openxmlformats.org/drawingml/2006/main">
          <a:off x="3416111" y="2924736"/>
          <a:ext cx="560295" cy="403412"/>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5">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中国</a:t>
          </a:r>
          <a:endParaRPr lang="en-US" altLang="ja-JP" sz="1200"/>
        </a:p>
        <a:p xmlns:a="http://schemas.openxmlformats.org/drawingml/2006/main">
          <a:pPr algn="ctr"/>
          <a:r>
            <a:rPr lang="ja-JP" altLang="en-US" sz="1200"/>
            <a:t>　</a:t>
          </a:r>
          <a:r>
            <a:rPr lang="en-US" altLang="ja-JP" sz="1200"/>
            <a:t>1.3</a:t>
          </a:r>
          <a:r>
            <a:rPr lang="ja-JP" altLang="en-US" sz="1200"/>
            <a:t>倍</a:t>
          </a:r>
          <a:endParaRPr lang="ja-JP" sz="1200"/>
        </a:p>
      </cdr:txBody>
    </cdr:sp>
  </cdr:relSizeAnchor>
  <cdr:relSizeAnchor xmlns:cdr="http://schemas.openxmlformats.org/drawingml/2006/chartDrawing">
    <cdr:from>
      <cdr:x>0.26478</cdr:x>
      <cdr:y>0.46457</cdr:y>
    </cdr:from>
    <cdr:to>
      <cdr:x>0.34297</cdr:x>
      <cdr:y>0.54462</cdr:y>
    </cdr:to>
    <cdr:sp macro="" textlink="">
      <cdr:nvSpPr>
        <cdr:cNvPr id="27" name="角丸四角形 26"/>
        <cdr:cNvSpPr/>
      </cdr:nvSpPr>
      <cdr:spPr bwMode="auto">
        <a:xfrm xmlns:a="http://schemas.openxmlformats.org/drawingml/2006/main">
          <a:off x="1821329" y="2471270"/>
          <a:ext cx="537882" cy="425824"/>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6">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インド</a:t>
          </a:r>
          <a:endParaRPr lang="en-US" altLang="ja-JP" sz="1200"/>
        </a:p>
        <a:p xmlns:a="http://schemas.openxmlformats.org/drawingml/2006/main">
          <a:pPr algn="ctr"/>
          <a:r>
            <a:rPr lang="ja-JP" altLang="en-US" sz="1200"/>
            <a:t>　</a:t>
          </a:r>
          <a:r>
            <a:rPr lang="en-US" altLang="ja-JP" sz="1200"/>
            <a:t>3.0</a:t>
          </a:r>
          <a:r>
            <a:rPr lang="ja-JP" altLang="en-US" sz="1200"/>
            <a:t>倍</a:t>
          </a:r>
          <a:endParaRPr lang="ja-JP" sz="1200"/>
        </a:p>
      </cdr:txBody>
    </cdr:sp>
  </cdr:relSizeAnchor>
  <cdr:relSizeAnchor xmlns:cdr="http://schemas.openxmlformats.org/drawingml/2006/chartDrawing">
    <cdr:from>
      <cdr:x>0.50262</cdr:x>
      <cdr:y>0.40559</cdr:y>
    </cdr:from>
    <cdr:to>
      <cdr:x>0.58082</cdr:x>
      <cdr:y>0.48564</cdr:y>
    </cdr:to>
    <cdr:sp macro="" textlink="">
      <cdr:nvSpPr>
        <cdr:cNvPr id="28" name="角丸四角形 27"/>
        <cdr:cNvSpPr/>
      </cdr:nvSpPr>
      <cdr:spPr bwMode="auto">
        <a:xfrm xmlns:a="http://schemas.openxmlformats.org/drawingml/2006/main">
          <a:off x="3457388" y="2157506"/>
          <a:ext cx="537882" cy="425824"/>
        </a:xfrm>
        <a:prstGeom xmlns:a="http://schemas.openxmlformats.org/drawingml/2006/main" prst="roundRect">
          <a:avLst/>
        </a:prstGeom>
        <a:solidFill xmlns:a="http://schemas.openxmlformats.org/drawingml/2006/main">
          <a:schemeClr val="bg1"/>
        </a:solidFill>
        <a:ln xmlns:a="http://schemas.openxmlformats.org/drawingml/2006/main" w="19050" cap="flat" cmpd="sng" algn="ctr">
          <a:solidFill>
            <a:schemeClr val="accent6">
              <a:lumMod val="75000"/>
            </a:schemeClr>
          </a:solidFill>
          <a:prstDash val="solid"/>
          <a:round/>
          <a:headEnd type="none" w="med" len="med"/>
          <a:tailEnd type="none" w="med" len="med"/>
        </a:ln>
        <a:effectLst xmlns:a="http://schemas.openxmlformats.org/drawingml/2006/main"/>
      </cdr:spPr>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インド</a:t>
          </a:r>
          <a:endParaRPr lang="en-US" altLang="ja-JP" sz="1200"/>
        </a:p>
        <a:p xmlns:a="http://schemas.openxmlformats.org/drawingml/2006/main">
          <a:pPr algn="ctr"/>
          <a:r>
            <a:rPr lang="ja-JP" altLang="en-US" sz="1200"/>
            <a:t>　</a:t>
          </a:r>
          <a:r>
            <a:rPr lang="en-US" altLang="ja-JP" sz="1200"/>
            <a:t>1.9</a:t>
          </a:r>
          <a:r>
            <a:rPr lang="ja-JP" altLang="en-US" sz="1200"/>
            <a:t>倍</a:t>
          </a:r>
          <a:endParaRPr lang="ja-JP" sz="1200"/>
        </a:p>
      </cdr:txBody>
    </cdr:sp>
  </cdr:relSizeAnchor>
  <cdr:relSizeAnchor xmlns:cdr="http://schemas.openxmlformats.org/drawingml/2006/chartDrawing">
    <cdr:from>
      <cdr:x>0.19312</cdr:x>
      <cdr:y>0.31582</cdr:y>
    </cdr:from>
    <cdr:to>
      <cdr:x>0.27132</cdr:x>
      <cdr:y>0.39587</cdr:y>
    </cdr:to>
    <cdr:sp macro="" textlink="">
      <cdr:nvSpPr>
        <cdr:cNvPr id="29" name="角丸四角形 28"/>
        <cdr:cNvSpPr/>
      </cdr:nvSpPr>
      <cdr:spPr bwMode="auto">
        <a:xfrm xmlns:a="http://schemas.openxmlformats.org/drawingml/2006/main">
          <a:off x="1640926" y="1727915"/>
          <a:ext cx="664461" cy="437967"/>
        </a:xfrm>
        <a:prstGeom xmlns:a="http://schemas.openxmlformats.org/drawingml/2006/main" prst="roundRect">
          <a:avLst/>
        </a:prstGeom>
        <a:ln xmlns:a="http://schemas.openxmlformats.org/drawingml/2006/main">
          <a:headEnd type="none" w="med" len="med"/>
          <a:tailEnd type="none" w="med" len="med"/>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lIns="0" tIns="0" rIns="0" bIns="0" anchor="ctr" anchorCtr="1"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dirty="0"/>
            <a:t>世界</a:t>
          </a:r>
          <a:endParaRPr lang="en-US" altLang="ja-JP" sz="1200" dirty="0"/>
        </a:p>
        <a:p xmlns:a="http://schemas.openxmlformats.org/drawingml/2006/main">
          <a:pPr algn="ctr"/>
          <a:r>
            <a:rPr lang="ja-JP" altLang="en-US" sz="1200" dirty="0"/>
            <a:t>　</a:t>
          </a:r>
          <a:r>
            <a:rPr lang="en-US" altLang="ja-JP" sz="1200" dirty="0"/>
            <a:t>1.5</a:t>
          </a:r>
          <a:r>
            <a:rPr lang="ja-JP" altLang="en-US" sz="1200" dirty="0"/>
            <a:t>倍</a:t>
          </a:r>
          <a:endParaRPr lang="ja-JP" sz="1200" dirty="0"/>
        </a:p>
      </cdr:txBody>
    </cdr:sp>
  </cdr:relSizeAnchor>
  <cdr:relSizeAnchor xmlns:cdr="http://schemas.openxmlformats.org/drawingml/2006/chartDrawing">
    <cdr:from>
      <cdr:x>0.46026</cdr:x>
      <cdr:y>0.16965</cdr:y>
    </cdr:from>
    <cdr:to>
      <cdr:x>0.53846</cdr:x>
      <cdr:y>0.2497</cdr:y>
    </cdr:to>
    <cdr:sp macro="" textlink="">
      <cdr:nvSpPr>
        <cdr:cNvPr id="30" name="角丸四角形 29"/>
        <cdr:cNvSpPr/>
      </cdr:nvSpPr>
      <cdr:spPr bwMode="auto">
        <a:xfrm xmlns:a="http://schemas.openxmlformats.org/drawingml/2006/main">
          <a:off x="3166036" y="902447"/>
          <a:ext cx="537882" cy="425824"/>
        </a:xfrm>
        <a:prstGeom xmlns:a="http://schemas.openxmlformats.org/drawingml/2006/main" prst="roundRect">
          <a:avLst/>
        </a:prstGeom>
        <a:ln xmlns:a="http://schemas.openxmlformats.org/drawingml/2006/main">
          <a:headEnd type="none" w="med" len="med"/>
          <a:tailEnd type="none" w="med" len="med"/>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lIns="0" tIns="0" rIns="0" bIns="0" anchor="ctr" anchorCtr="1" upright="1"/>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200"/>
            <a:t>世界</a:t>
          </a:r>
          <a:endParaRPr lang="en-US" altLang="ja-JP" sz="1200"/>
        </a:p>
        <a:p xmlns:a="http://schemas.openxmlformats.org/drawingml/2006/main">
          <a:pPr algn="ctr"/>
          <a:r>
            <a:rPr lang="ja-JP" altLang="en-US" sz="1200"/>
            <a:t>　</a:t>
          </a:r>
          <a:r>
            <a:rPr lang="en-US" altLang="ja-JP" sz="1200"/>
            <a:t>1.2</a:t>
          </a:r>
          <a:r>
            <a:rPr lang="ja-JP" altLang="en-US" sz="1200"/>
            <a:t>倍</a:t>
          </a:r>
          <a:endParaRPr lang="ja-JP" sz="1200"/>
        </a:p>
      </cdr:txBody>
    </cdr:sp>
  </cdr:relSizeAnchor>
  <cdr:relSizeAnchor xmlns:cdr="http://schemas.openxmlformats.org/drawingml/2006/chartDrawing">
    <cdr:from>
      <cdr:x>0.84746</cdr:x>
      <cdr:y>0.10524</cdr:y>
    </cdr:from>
    <cdr:to>
      <cdr:x>0.97616</cdr:x>
      <cdr:y>0.14737</cdr:y>
    </cdr:to>
    <cdr:sp macro="" textlink="">
      <cdr:nvSpPr>
        <cdr:cNvPr id="31" name="正方形/長方形 30"/>
        <cdr:cNvSpPr/>
      </cdr:nvSpPr>
      <cdr:spPr bwMode="auto">
        <a:xfrm xmlns:a="http://schemas.openxmlformats.org/drawingml/2006/main">
          <a:off x="7200800" y="575787"/>
          <a:ext cx="1093556" cy="230500"/>
        </a:xfrm>
        <a:prstGeom xmlns:a="http://schemas.openxmlformats.org/drawingml/2006/main" prst="rect">
          <a:avLst/>
        </a:prstGeom>
        <a:ln xmlns:a="http://schemas.openxmlformats.org/drawingml/2006/main">
          <a:solidFill>
            <a:srgbClr val="FF0000"/>
          </a:solidFill>
          <a:headEnd type="none" w="med" len="med"/>
          <a:tailEnd type="none" w="med" len="med"/>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lIns="0" tIns="0" rIns="0" bIns="0" anchor="ctr" anchorCtr="1" upright="1"/>
        <a:lstStyle xmlns:a="http://schemas.openxmlformats.org/drawingml/2006/main"/>
        <a:p xmlns:a="http://schemas.openxmlformats.org/drawingml/2006/main">
          <a:r>
            <a:rPr lang="ja-JP" altLang="en-US"/>
            <a:t>非ＯＥＣＤ国</a:t>
          </a:r>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日付プレースホルダー 7"/>
          <p:cNvSpPr>
            <a:spLocks noGrp="1"/>
          </p:cNvSpPr>
          <p:nvPr>
            <p:ph type="dt" sz="quarter" idx="1"/>
          </p:nvPr>
        </p:nvSpPr>
        <p:spPr>
          <a:xfrm>
            <a:off x="3814763" y="1"/>
            <a:ext cx="2919412" cy="493713"/>
          </a:xfrm>
          <a:prstGeom prst="rect">
            <a:avLst/>
          </a:prstGeom>
        </p:spPr>
        <p:txBody>
          <a:bodyPr vert="horz" lIns="91434" tIns="45717" rIns="91434" bIns="45717" rtlCol="0"/>
          <a:lstStyle>
            <a:lvl1pPr algn="r">
              <a:defRPr sz="1200"/>
            </a:lvl1pPr>
          </a:lstStyle>
          <a:p>
            <a:fld id="{FE9FBDE8-BA7A-4F13-9368-256B6FCA94CD}" type="datetimeFigureOut">
              <a:rPr kumimoji="1" lang="ja-JP" altLang="en-US" smtClean="0"/>
              <a:t>2014/5/8</a:t>
            </a:fld>
            <a:endParaRPr kumimoji="1" lang="ja-JP" altLang="en-US"/>
          </a:p>
        </p:txBody>
      </p:sp>
      <p:sp>
        <p:nvSpPr>
          <p:cNvPr id="9" name="ヘッダー プレースホルダー 8"/>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vl1pPr>
          </a:lstStyle>
          <a:p>
            <a:endParaRPr kumimoji="1" lang="ja-JP" altLang="en-US"/>
          </a:p>
        </p:txBody>
      </p:sp>
      <p:sp>
        <p:nvSpPr>
          <p:cNvPr id="10" name="フッター プレースホルダー 9"/>
          <p:cNvSpPr>
            <a:spLocks noGrp="1"/>
          </p:cNvSpPr>
          <p:nvPr>
            <p:ph type="ftr" sz="quarter" idx="2"/>
          </p:nvPr>
        </p:nvSpPr>
        <p:spPr>
          <a:xfrm>
            <a:off x="1" y="9371013"/>
            <a:ext cx="2919413" cy="49371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3"/>
          </p:nvPr>
        </p:nvSpPr>
        <p:spPr>
          <a:xfrm>
            <a:off x="3814763" y="9371013"/>
            <a:ext cx="2919412" cy="493712"/>
          </a:xfrm>
          <a:prstGeom prst="rect">
            <a:avLst/>
          </a:prstGeom>
        </p:spPr>
        <p:txBody>
          <a:bodyPr vert="horz" lIns="91434" tIns="45717" rIns="91434" bIns="45717" rtlCol="0" anchor="b"/>
          <a:lstStyle>
            <a:lvl1pPr algn="r">
              <a:defRPr sz="1200"/>
            </a:lvl1pPr>
          </a:lstStyle>
          <a:p>
            <a:fld id="{CDB201CE-2318-4666-B882-6AFF0199271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400">
                <a:latin typeface="ＭＳ Ｐゴシック" pitchFamily="50" charset="-128"/>
                <a:ea typeface="ＭＳ Ｐゴシック" pitchFamily="50" charset="-128"/>
              </a:defRPr>
            </a:lvl1pPr>
          </a:lstStyle>
          <a:p>
            <a:r>
              <a:rPr lang="ja-JP" altLang="en-US" dirty="0" smtClean="0"/>
              <a:t>機密性○</a:t>
            </a:r>
            <a:endParaRPr lang="en-US" altLang="ja-JP" dirty="0" smtClean="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65834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pPr>
              <a:defRPr/>
            </a:pPr>
            <a:fld id="{DC7E601A-D515-4859-838D-3CA4BA72391A}"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11972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1290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latin typeface="Arial" pitchFamily="34" charset="0"/>
            </a:endParaRPr>
          </a:p>
        </p:txBody>
      </p:sp>
      <p:sp>
        <p:nvSpPr>
          <p:cNvPr id="4100" name="スライド番号プレースホルダ 3"/>
          <p:cNvSpPr>
            <a:spLocks noGrp="1"/>
          </p:cNvSpPr>
          <p:nvPr>
            <p:ph type="sldNum" sz="quarter" idx="5"/>
          </p:nvPr>
        </p:nvSpPr>
        <p:spPr bwMode="auto">
          <a:xfrm>
            <a:off x="3815373" y="9371285"/>
            <a:ext cx="2918831" cy="493316"/>
          </a:xfrm>
          <a:prstGeom prst="rect">
            <a:avLst/>
          </a:prstGeom>
          <a:ln>
            <a:miter lim="800000"/>
            <a:headEnd/>
            <a:tailEnd/>
          </a:ln>
        </p:spPr>
        <p:txBody>
          <a:bodyPr wrap="square" numCol="1" anchorCtr="0" compatLnSpc="1">
            <a:prstTxWarp prst="textNoShape">
              <a:avLst/>
            </a:prstTxWarp>
          </a:bodyPr>
          <a:lstStyle/>
          <a:p>
            <a:pPr defTabSz="872847">
              <a:defRPr/>
            </a:pPr>
            <a:fld id="{E8598CEB-CA20-4C4F-BA16-1435A7A7303F}" type="slidenum">
              <a:rPr lang="ja-JP" altLang="en-US">
                <a:solidFill>
                  <a:srgbClr val="000000"/>
                </a:solidFill>
              </a:rPr>
              <a:pPr defTabSz="872847">
                <a:defRPr/>
              </a:pPr>
              <a:t>16</a:t>
            </a:fld>
            <a:endParaRPr lang="ja-JP" alt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7650" y="161925"/>
            <a:ext cx="6240463" cy="4321175"/>
          </a:xfrm>
        </p:spPr>
      </p:sp>
      <p:sp>
        <p:nvSpPr>
          <p:cNvPr id="3" name="ノート プレースホルダー 2"/>
          <p:cNvSpPr>
            <a:spLocks noGrp="1"/>
          </p:cNvSpPr>
          <p:nvPr>
            <p:ph type="body" idx="1"/>
          </p:nvPr>
        </p:nvSpPr>
        <p:spPr>
          <a:xfrm>
            <a:off x="1" y="4798141"/>
            <a:ext cx="6735762" cy="4439132"/>
          </a:xfrm>
        </p:spPr>
        <p:txBody>
          <a:bodyPr/>
          <a:lstStyle/>
          <a:p>
            <a:r>
              <a:rPr lang="ja-JP" altLang="ja-JP" dirty="0"/>
              <a:t>●国民生活・経済への影響、地球温暖化</a:t>
            </a:r>
            <a:endParaRPr lang="en-US" altLang="ja-JP" dirty="0"/>
          </a:p>
          <a:p>
            <a:endParaRPr lang="ja-JP" altLang="ja-JP" sz="600" dirty="0"/>
          </a:p>
          <a:p>
            <a:pPr marL="85714" indent="-85714"/>
            <a:r>
              <a:rPr lang="ja-JP" altLang="ja-JP" dirty="0"/>
              <a:t>・２０１３年度の燃料費は、我が国全体で３．６兆円増加する見通し。国民一人当たり年間約３万円</a:t>
            </a:r>
            <a:r>
              <a:rPr lang="ja-JP" altLang="ja-JP" dirty="0" smtClean="0"/>
              <a:t>を</a:t>
            </a:r>
            <a:r>
              <a:rPr lang="ja-JP" altLang="en-US" dirty="0" smtClean="0"/>
              <a:t>　</a:t>
            </a:r>
            <a:r>
              <a:rPr lang="ja-JP" altLang="ja-JP" dirty="0" smtClean="0"/>
              <a:t>余計</a:t>
            </a:r>
            <a:r>
              <a:rPr lang="ja-JP" altLang="ja-JP" dirty="0"/>
              <a:t>に海外に支払い、標準世帯の電気料金も震災前に比べ東京電力管内で月額約６，３００円</a:t>
            </a:r>
            <a:r>
              <a:rPr lang="ja-JP" altLang="ja-JP" dirty="0" smtClean="0"/>
              <a:t>から</a:t>
            </a:r>
            <a:r>
              <a:rPr lang="ja-JP" altLang="en-US" dirty="0" smtClean="0"/>
              <a:t>　</a:t>
            </a:r>
            <a:r>
              <a:rPr lang="ja-JP" altLang="ja-JP" dirty="0" smtClean="0"/>
              <a:t>約</a:t>
            </a:r>
            <a:r>
              <a:rPr lang="ja-JP" altLang="ja-JP" dirty="0"/>
              <a:t>７，９００円になるなど、平均２割程度上昇。</a:t>
            </a:r>
            <a:endParaRPr lang="en-US" altLang="ja-JP" dirty="0"/>
          </a:p>
          <a:p>
            <a:pPr marL="85714" indent="-85714"/>
            <a:endParaRPr lang="ja-JP" altLang="ja-JP" sz="600" dirty="0"/>
          </a:p>
          <a:p>
            <a:pPr marL="85714" indent="-85714"/>
            <a:r>
              <a:rPr lang="ja-JP" altLang="ja-JP" dirty="0"/>
              <a:t>・さらに、電気事業者の二酸化炭素排出量が、２０１０年度に比べ１．１億トン増加。これは、日本</a:t>
            </a:r>
            <a:r>
              <a:rPr lang="ja-JP" altLang="ja-JP" dirty="0" smtClean="0"/>
              <a:t>の</a:t>
            </a:r>
            <a:r>
              <a:rPr lang="ja-JP" altLang="en-US" dirty="0" smtClean="0"/>
              <a:t>　　</a:t>
            </a:r>
            <a:r>
              <a:rPr lang="ja-JP" altLang="ja-JP" dirty="0" smtClean="0"/>
              <a:t>排出量</a:t>
            </a:r>
            <a:r>
              <a:rPr lang="ja-JP" altLang="ja-JP" dirty="0"/>
              <a:t>の約９％分。</a:t>
            </a:r>
          </a:p>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30489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7650" y="161925"/>
            <a:ext cx="6240463" cy="4321175"/>
          </a:xfrm>
        </p:spPr>
      </p:sp>
      <p:sp>
        <p:nvSpPr>
          <p:cNvPr id="3" name="ノート プレースホルダー 2"/>
          <p:cNvSpPr>
            <a:spLocks noGrp="1"/>
          </p:cNvSpPr>
          <p:nvPr>
            <p:ph type="body" idx="1"/>
          </p:nvPr>
        </p:nvSpPr>
        <p:spPr>
          <a:xfrm>
            <a:off x="1" y="4798141"/>
            <a:ext cx="6735762" cy="4439132"/>
          </a:xfrm>
        </p:spPr>
        <p:txBody>
          <a:bodyPr/>
          <a:lstStyle/>
          <a:p>
            <a:r>
              <a:rPr lang="ja-JP" altLang="ja-JP" dirty="0"/>
              <a:t>●国民生活・経済への影響、地球温暖化</a:t>
            </a:r>
            <a:endParaRPr lang="en-US" altLang="ja-JP" dirty="0"/>
          </a:p>
          <a:p>
            <a:endParaRPr lang="ja-JP" altLang="ja-JP" sz="600" dirty="0"/>
          </a:p>
          <a:p>
            <a:pPr marL="85714" indent="-85714"/>
            <a:r>
              <a:rPr lang="ja-JP" altLang="ja-JP" dirty="0"/>
              <a:t>・２０１３年度の燃料費は、我が国全体で３．６兆円増加する見通し。国民一人当たり年間約３万円</a:t>
            </a:r>
            <a:r>
              <a:rPr lang="ja-JP" altLang="ja-JP" dirty="0" smtClean="0"/>
              <a:t>を</a:t>
            </a:r>
            <a:r>
              <a:rPr lang="ja-JP" altLang="en-US" dirty="0" smtClean="0"/>
              <a:t>　</a:t>
            </a:r>
            <a:r>
              <a:rPr lang="ja-JP" altLang="ja-JP" dirty="0" smtClean="0"/>
              <a:t>余計</a:t>
            </a:r>
            <a:r>
              <a:rPr lang="ja-JP" altLang="ja-JP" dirty="0"/>
              <a:t>に海外に支払い、標準世帯の電気料金も震災前に比べ東京電力管内で月額約６，３００円</a:t>
            </a:r>
            <a:r>
              <a:rPr lang="ja-JP" altLang="ja-JP" dirty="0" smtClean="0"/>
              <a:t>から</a:t>
            </a:r>
            <a:r>
              <a:rPr lang="ja-JP" altLang="en-US" dirty="0" smtClean="0"/>
              <a:t>　</a:t>
            </a:r>
            <a:r>
              <a:rPr lang="ja-JP" altLang="ja-JP" dirty="0" smtClean="0"/>
              <a:t>約</a:t>
            </a:r>
            <a:r>
              <a:rPr lang="ja-JP" altLang="ja-JP" dirty="0"/>
              <a:t>７，９００円になるなど、平均２割程度上昇。</a:t>
            </a:r>
            <a:endParaRPr lang="en-US" altLang="ja-JP" dirty="0"/>
          </a:p>
          <a:p>
            <a:pPr marL="85714" indent="-85714"/>
            <a:endParaRPr lang="ja-JP" altLang="ja-JP" sz="600" dirty="0"/>
          </a:p>
          <a:p>
            <a:pPr marL="85714" indent="-85714"/>
            <a:r>
              <a:rPr lang="ja-JP" altLang="ja-JP" dirty="0"/>
              <a:t>・さらに、電気事業者の二酸化炭素排出量が、２０１０年度に比べ１．１億トン増加。これは、日本</a:t>
            </a:r>
            <a:r>
              <a:rPr lang="ja-JP" altLang="ja-JP" dirty="0" smtClean="0"/>
              <a:t>の</a:t>
            </a:r>
            <a:r>
              <a:rPr lang="ja-JP" altLang="en-US" dirty="0" smtClean="0"/>
              <a:t>　　</a:t>
            </a:r>
            <a:r>
              <a:rPr lang="ja-JP" altLang="ja-JP" dirty="0" smtClean="0"/>
              <a:t>排出量</a:t>
            </a:r>
            <a:r>
              <a:rPr lang="ja-JP" altLang="ja-JP" dirty="0"/>
              <a:t>の約９％分。</a:t>
            </a:r>
          </a:p>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30489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pPr>
              <a:defRPr/>
            </a:pPr>
            <a:fld id="{DC7E601A-D515-4859-838D-3CA4BA72391A}" type="slidenum">
              <a:rPr lang="ja-JP" altLang="en-US" smtClean="0"/>
              <a:pPr>
                <a:defRPr/>
              </a:pPr>
              <a:t>26</a:t>
            </a:fld>
            <a:endParaRPr lang="ja-JP" altLang="en-US"/>
          </a:p>
        </p:txBody>
      </p:sp>
    </p:spTree>
    <p:extLst>
      <p:ext uri="{BB962C8B-B14F-4D97-AF65-F5344CB8AC3E}">
        <p14:creationId xmlns:p14="http://schemas.microsoft.com/office/powerpoint/2010/main" val="290590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pPr>
              <a:defRPr/>
            </a:pPr>
            <a:fld id="{DC7E601A-D515-4859-838D-3CA4BA72391A}" type="slidenum">
              <a:rPr lang="ja-JP" altLang="en-US" smtClean="0">
                <a:solidFill>
                  <a:prstClr val="black"/>
                </a:solidFill>
              </a:rPr>
              <a:pPr>
                <a:defRPr/>
              </a:pPr>
              <a:t>27</a:t>
            </a:fld>
            <a:endParaRPr lang="ja-JP" altLang="en-US">
              <a:solidFill>
                <a:prstClr val="black"/>
              </a:solidFill>
            </a:endParaRPr>
          </a:p>
        </p:txBody>
      </p:sp>
    </p:spTree>
    <p:extLst>
      <p:ext uri="{BB962C8B-B14F-4D97-AF65-F5344CB8AC3E}">
        <p14:creationId xmlns:p14="http://schemas.microsoft.com/office/powerpoint/2010/main" val="290590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pPr>
              <a:defRPr/>
            </a:pPr>
            <a:fld id="{399772F3-AFFA-4BB6-85D5-36E1823F8A64}" type="slidenum">
              <a:rPr lang="en-US" altLang="ja-JP" smtClean="0">
                <a:solidFill>
                  <a:prstClr val="black"/>
                </a:solidFill>
              </a:rPr>
              <a:pPr>
                <a:defRPr/>
              </a:pPr>
              <a:t>31</a:t>
            </a:fld>
            <a:endParaRPr lang="en-US" altLang="ja-JP">
              <a:solidFill>
                <a:prstClr val="black"/>
              </a:solidFill>
            </a:endParaRPr>
          </a:p>
        </p:txBody>
      </p:sp>
    </p:spTree>
    <p:extLst>
      <p:ext uri="{BB962C8B-B14F-4D97-AF65-F5344CB8AC3E}">
        <p14:creationId xmlns:p14="http://schemas.microsoft.com/office/powerpoint/2010/main" val="262329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lIns="91434" tIns="45717" rIns="91434" bIns="45717"/>
          <a:lstStyle/>
          <a:p>
            <a:fld id="{FD35E722-DCEB-4B9B-850A-0990A504E40F}"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200233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 y="161925"/>
            <a:ext cx="6889750" cy="4770438"/>
          </a:xfrm>
        </p:spPr>
      </p:sp>
      <p:sp>
        <p:nvSpPr>
          <p:cNvPr id="3" name="ノート プレースホルダー 2"/>
          <p:cNvSpPr>
            <a:spLocks noGrp="1"/>
          </p:cNvSpPr>
          <p:nvPr>
            <p:ph type="body" idx="1"/>
          </p:nvPr>
        </p:nvSpPr>
        <p:spPr>
          <a:xfrm>
            <a:off x="172527" y="5158182"/>
            <a:ext cx="6390709" cy="4972141"/>
          </a:xfrm>
        </p:spPr>
        <p:txBody>
          <a:bodyPr/>
          <a:lstStyle/>
          <a:p>
            <a:pPr marL="85711" indent="-85711"/>
            <a:r>
              <a:rPr lang="ja-JP" altLang="ja-JP" dirty="0" smtClean="0"/>
              <a:t>・</a:t>
            </a:r>
            <a:r>
              <a:rPr lang="ja-JP" altLang="ja-JP" dirty="0"/>
              <a:t>石炭火力については、経済性に優れ、日本の電力の約４分の１を担っている重要なベース電源。世界全体で見ても、アジアを中心に大きな需要</a:t>
            </a:r>
            <a:r>
              <a:rPr lang="ja-JP" altLang="ja-JP" dirty="0" smtClean="0"/>
              <a:t>。</a:t>
            </a:r>
            <a:endParaRPr lang="ja-JP" altLang="ja-JP" dirty="0"/>
          </a:p>
          <a:p>
            <a:pPr marL="85711" indent="-85711"/>
            <a:r>
              <a:rPr lang="ja-JP" altLang="ja-JP" dirty="0"/>
              <a:t>・一方で、二酸化炭素の排出など環境負荷の面で課題あり、高効率な発電技術を利用し、</a:t>
            </a:r>
            <a:r>
              <a:rPr lang="ja-JP" altLang="en-US" dirty="0"/>
              <a:t>　　　　　</a:t>
            </a:r>
            <a:r>
              <a:rPr lang="ja-JP" altLang="ja-JP" dirty="0"/>
              <a:t>環境負荷の低減に努めながら活用することが必要</a:t>
            </a:r>
            <a:r>
              <a:rPr lang="ja-JP" altLang="ja-JP" dirty="0" smtClean="0"/>
              <a:t>。</a:t>
            </a:r>
            <a:endParaRPr lang="ja-JP" altLang="ja-JP" dirty="0"/>
          </a:p>
          <a:p>
            <a:pPr marL="85711" indent="-85711"/>
            <a:r>
              <a:rPr lang="ja-JP" altLang="ja-JP" dirty="0"/>
              <a:t>・現在、日本の石炭火力発電の効率は世界最高水準。写真の磯子火力発電所は、</a:t>
            </a:r>
            <a:r>
              <a:rPr lang="ja-JP" altLang="en-US" dirty="0"/>
              <a:t>　　　　　　　　　　</a:t>
            </a:r>
            <a:r>
              <a:rPr lang="ja-JP" altLang="ja-JP" dirty="0"/>
              <a:t>環境対策にも</a:t>
            </a:r>
            <a:r>
              <a:rPr lang="ja-JP" altLang="en-US" dirty="0"/>
              <a:t>　</a:t>
            </a:r>
            <a:r>
              <a:rPr lang="ja-JP" altLang="ja-JP" dirty="0"/>
              <a:t>優れ、運転中でも煙が見えない。貯蔵している石炭も外部からは見えない</a:t>
            </a:r>
            <a:r>
              <a:rPr lang="ja-JP" altLang="ja-JP" dirty="0" smtClean="0"/>
              <a:t>。</a:t>
            </a:r>
            <a:endParaRPr lang="ja-JP" altLang="ja-JP" dirty="0"/>
          </a:p>
          <a:p>
            <a:pPr marL="85711" indent="-85711"/>
            <a:r>
              <a:rPr lang="ja-JP" altLang="ja-JP" dirty="0"/>
              <a:t>・こうした日本の高効率石炭火力が世界で活躍することが期待される</a:t>
            </a:r>
            <a:r>
              <a:rPr lang="ja-JP" altLang="ja-JP" dirty="0" smtClean="0"/>
              <a:t>。</a:t>
            </a:r>
            <a:endParaRPr lang="ja-JP" altLang="ja-JP" dirty="0"/>
          </a:p>
          <a:p>
            <a:pPr marL="85711" indent="-85711"/>
            <a:r>
              <a:rPr lang="ja-JP" altLang="ja-JP" dirty="0"/>
              <a:t>・我が国で運転中の最新の高効率石炭火力を仮にアメリカ・中国・インドに適用すると、</a:t>
            </a:r>
            <a:r>
              <a:rPr lang="ja-JP" altLang="en-US" dirty="0"/>
              <a:t>　　　　　　　</a:t>
            </a:r>
            <a:r>
              <a:rPr lang="ja-JP" altLang="ja-JP" dirty="0"/>
              <a:t>年間１５億</a:t>
            </a:r>
            <a:r>
              <a:rPr lang="ja-JP" altLang="en-US" dirty="0"/>
              <a:t>　</a:t>
            </a:r>
            <a:r>
              <a:rPr lang="ja-JP" altLang="ja-JP" dirty="0"/>
              <a:t>トンの二酸化炭素の削減効果。これは我が国全体の年間排出量を超える量</a:t>
            </a:r>
            <a:r>
              <a:rPr lang="ja-JP" altLang="ja-JP" dirty="0" smtClean="0"/>
              <a:t>。</a:t>
            </a:r>
            <a:endParaRPr lang="ja-JP" altLang="ja-JP" dirty="0"/>
          </a:p>
          <a:p>
            <a:pPr marL="85711" indent="-85711"/>
            <a:r>
              <a:rPr lang="ja-JP" altLang="ja-JP" dirty="0"/>
              <a:t>・今後、更なる技術開発による効率の向上、国内での最新技術の導入促進とともに、海外展開を</a:t>
            </a:r>
            <a:r>
              <a:rPr lang="ja-JP" altLang="en-US" dirty="0"/>
              <a:t>　</a:t>
            </a:r>
            <a:r>
              <a:rPr lang="ja-JP" altLang="ja-JP" dirty="0"/>
              <a:t>積極的に推進していくことにより、地球環境問題の解決にも貢献。</a:t>
            </a:r>
          </a:p>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pPr>
              <a:defRPr/>
            </a:pPr>
            <a:fld id="{DC7E601A-D515-4859-838D-3CA4BA72391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57004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7650" y="161925"/>
            <a:ext cx="6240463" cy="4321175"/>
          </a:xfrm>
        </p:spPr>
      </p:sp>
      <p:sp>
        <p:nvSpPr>
          <p:cNvPr id="3" name="ノート プレースホルダー 2"/>
          <p:cNvSpPr>
            <a:spLocks noGrp="1"/>
          </p:cNvSpPr>
          <p:nvPr>
            <p:ph type="body" idx="1"/>
          </p:nvPr>
        </p:nvSpPr>
        <p:spPr>
          <a:xfrm>
            <a:off x="1" y="4798141"/>
            <a:ext cx="6735762" cy="4439132"/>
          </a:xfrm>
        </p:spPr>
        <p:txBody>
          <a:bodyPr/>
          <a:lstStyle/>
          <a:p>
            <a:r>
              <a:rPr lang="ja-JP" altLang="ja-JP" dirty="0"/>
              <a:t>●国民生活・経済への影響、地球温暖化</a:t>
            </a:r>
            <a:endParaRPr lang="en-US" altLang="ja-JP" dirty="0"/>
          </a:p>
          <a:p>
            <a:endParaRPr lang="ja-JP" altLang="ja-JP" sz="600" dirty="0"/>
          </a:p>
          <a:p>
            <a:pPr marL="85725" indent="-85725"/>
            <a:r>
              <a:rPr lang="ja-JP" altLang="ja-JP" dirty="0"/>
              <a:t>・２０１３年度の燃料費は、我が国全体で３．６兆円増加する見通し。国民一人当たり年間約３万円</a:t>
            </a:r>
            <a:r>
              <a:rPr lang="ja-JP" altLang="ja-JP" dirty="0" smtClean="0"/>
              <a:t>を</a:t>
            </a:r>
            <a:r>
              <a:rPr lang="ja-JP" altLang="en-US" dirty="0" smtClean="0"/>
              <a:t>　</a:t>
            </a:r>
            <a:r>
              <a:rPr lang="ja-JP" altLang="ja-JP" dirty="0" smtClean="0"/>
              <a:t>余計</a:t>
            </a:r>
            <a:r>
              <a:rPr lang="ja-JP" altLang="ja-JP" dirty="0"/>
              <a:t>に海外に支払い、標準世帯の電気料金も震災前に比べ東京電力管内で月額約６，３００円</a:t>
            </a:r>
            <a:r>
              <a:rPr lang="ja-JP" altLang="ja-JP" dirty="0" smtClean="0"/>
              <a:t>から</a:t>
            </a:r>
            <a:r>
              <a:rPr lang="ja-JP" altLang="en-US" dirty="0" smtClean="0"/>
              <a:t>　</a:t>
            </a:r>
            <a:r>
              <a:rPr lang="ja-JP" altLang="ja-JP" dirty="0" smtClean="0"/>
              <a:t>約</a:t>
            </a:r>
            <a:r>
              <a:rPr lang="ja-JP" altLang="ja-JP" dirty="0"/>
              <a:t>７，９００円になるなど、平均２割程度上昇。</a:t>
            </a:r>
            <a:endParaRPr lang="en-US" altLang="ja-JP" dirty="0"/>
          </a:p>
          <a:p>
            <a:pPr marL="85725" indent="-85725"/>
            <a:endParaRPr lang="ja-JP" altLang="ja-JP" sz="600" dirty="0"/>
          </a:p>
          <a:p>
            <a:pPr marL="85725" indent="-85725"/>
            <a:r>
              <a:rPr lang="ja-JP" altLang="ja-JP" dirty="0"/>
              <a:t>・さらに、電気事業者の二酸化炭素排出量が、２０１０年度に比べ１．１億トン増加。これは、日本</a:t>
            </a:r>
            <a:r>
              <a:rPr lang="ja-JP" altLang="ja-JP" dirty="0" smtClean="0"/>
              <a:t>の</a:t>
            </a:r>
            <a:r>
              <a:rPr lang="ja-JP" altLang="en-US" dirty="0" smtClean="0"/>
              <a:t>　　</a:t>
            </a:r>
            <a:r>
              <a:rPr lang="ja-JP" altLang="ja-JP" dirty="0" smtClean="0"/>
              <a:t>排出量</a:t>
            </a:r>
            <a:r>
              <a:rPr lang="ja-JP" altLang="ja-JP" dirty="0"/>
              <a:t>の約９％分。</a:t>
            </a:r>
          </a:p>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330489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20613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kumimoji="1" lang="ja-JP" altLang="en-US" smtClean="0"/>
              <a:t>2</a:t>
            </a:fld>
            <a:endParaRPr kumimoji="1" lang="ja-JP" altLang="en-US"/>
          </a:p>
        </p:txBody>
      </p:sp>
    </p:spTree>
    <p:extLst>
      <p:ext uri="{BB962C8B-B14F-4D97-AF65-F5344CB8AC3E}">
        <p14:creationId xmlns:p14="http://schemas.microsoft.com/office/powerpoint/2010/main" val="137690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1013"/>
            <a:ext cx="2919412" cy="493712"/>
          </a:xfrm>
          <a:prstGeom prst="rect">
            <a:avLst/>
          </a:prstGeom>
        </p:spPr>
        <p:txBody>
          <a:bodyPr/>
          <a:lstStyle/>
          <a:p>
            <a:fld id="{FD35E722-DCEB-4B9B-850A-0990A504E40F}" type="slidenum">
              <a:rPr kumimoji="1" lang="ja-JP" altLang="en-US" smtClean="0"/>
              <a:t>3</a:t>
            </a:fld>
            <a:endParaRPr kumimoji="1" lang="ja-JP" altLang="en-US"/>
          </a:p>
        </p:txBody>
      </p:sp>
    </p:spTree>
    <p:extLst>
      <p:ext uri="{BB962C8B-B14F-4D97-AF65-F5344CB8AC3E}">
        <p14:creationId xmlns:p14="http://schemas.microsoft.com/office/powerpoint/2010/main" val="137690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1290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latin typeface="Arial" pitchFamily="34" charset="0"/>
            </a:endParaRPr>
          </a:p>
        </p:txBody>
      </p:sp>
      <p:sp>
        <p:nvSpPr>
          <p:cNvPr id="4100" name="スライド番号プレースホルダ 3"/>
          <p:cNvSpPr>
            <a:spLocks noGrp="1"/>
          </p:cNvSpPr>
          <p:nvPr>
            <p:ph type="sldNum" sz="quarter" idx="5"/>
          </p:nvPr>
        </p:nvSpPr>
        <p:spPr bwMode="auto">
          <a:xfrm>
            <a:off x="3814763" y="9371013"/>
            <a:ext cx="2919412" cy="493712"/>
          </a:xfrm>
          <a:prstGeom prst="rect">
            <a:avLst/>
          </a:prstGeom>
          <a:ln>
            <a:miter lim="800000"/>
            <a:headEnd/>
            <a:tailEnd/>
          </a:ln>
        </p:spPr>
        <p:txBody>
          <a:bodyPr wrap="square" numCol="1" anchorCtr="0" compatLnSpc="1">
            <a:prstTxWarp prst="textNoShape">
              <a:avLst/>
            </a:prstTxWarp>
          </a:bodyPr>
          <a:lstStyle/>
          <a:p>
            <a:pPr defTabSz="872847">
              <a:defRPr/>
            </a:pPr>
            <a:fld id="{E8598CEB-CA20-4C4F-BA16-1435A7A7303F}" type="slidenum">
              <a:rPr lang="ja-JP" altLang="en-US">
                <a:solidFill>
                  <a:srgbClr val="000000"/>
                </a:solidFill>
              </a:rPr>
              <a:pPr defTabSz="872847">
                <a:defRPr/>
              </a:pPr>
              <a:t>5</a:t>
            </a:fld>
            <a:endParaRPr lang="ja-JP"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xfrm>
            <a:off x="695325" y="739775"/>
            <a:ext cx="5345113" cy="3702050"/>
          </a:xfrm>
          <a:noFill/>
          <a:ln>
            <a:solidFill>
              <a:srgbClr val="000000"/>
            </a:solidFill>
            <a:miter lim="800000"/>
            <a:headEnd/>
            <a:tailEnd/>
          </a:ln>
        </p:spPr>
      </p:sp>
      <p:sp>
        <p:nvSpPr>
          <p:cNvPr id="1290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latin typeface="Arial" pitchFamily="34" charset="0"/>
            </a:endParaRPr>
          </a:p>
        </p:txBody>
      </p:sp>
      <p:sp>
        <p:nvSpPr>
          <p:cNvPr id="4100" name="スライド番号プレースホルダ 3"/>
          <p:cNvSpPr>
            <a:spLocks noGrp="1"/>
          </p:cNvSpPr>
          <p:nvPr>
            <p:ph type="sldNum" sz="quarter" idx="5"/>
          </p:nvPr>
        </p:nvSpPr>
        <p:spPr bwMode="auto">
          <a:xfrm>
            <a:off x="3814763" y="9371013"/>
            <a:ext cx="2919412" cy="493712"/>
          </a:xfrm>
          <a:prstGeom prst="rect">
            <a:avLst/>
          </a:prstGeom>
          <a:ln>
            <a:miter lim="800000"/>
            <a:headEnd/>
            <a:tailEnd/>
          </a:ln>
        </p:spPr>
        <p:txBody>
          <a:bodyPr wrap="square" numCol="1" anchorCtr="0" compatLnSpc="1">
            <a:prstTxWarp prst="textNoShape">
              <a:avLst/>
            </a:prstTxWarp>
          </a:bodyPr>
          <a:lstStyle/>
          <a:p>
            <a:pPr defTabSz="872847">
              <a:defRPr/>
            </a:pPr>
            <a:fld id="{E8598CEB-CA20-4C4F-BA16-1435A7A7303F}" type="slidenum">
              <a:rPr lang="ja-JP" altLang="en-US">
                <a:solidFill>
                  <a:srgbClr val="000000"/>
                </a:solidFill>
              </a:rPr>
              <a:pPr defTabSz="872847">
                <a:defRPr/>
              </a:pPr>
              <a:t>6</a:t>
            </a:fld>
            <a:endParaRPr lang="ja-JP"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xfrm>
            <a:off x="696913" y="739775"/>
            <a:ext cx="5343525" cy="3700463"/>
          </a:xfrm>
          <a:noFill/>
          <a:ln>
            <a:solidFill>
              <a:srgbClr val="000000"/>
            </a:solidFill>
            <a:miter lim="800000"/>
            <a:headEnd/>
            <a:tailEnd/>
          </a:ln>
        </p:spPr>
      </p:sp>
      <p:sp>
        <p:nvSpPr>
          <p:cNvPr id="5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196" name="スライド番号プレースホルダ 3"/>
          <p:cNvSpPr>
            <a:spLocks noGrp="1"/>
          </p:cNvSpPr>
          <p:nvPr>
            <p:ph type="sldNum" sz="quarter" idx="5"/>
          </p:nvPr>
        </p:nvSpPr>
        <p:spPr bwMode="auto">
          <a:xfrm>
            <a:off x="3814763" y="9371013"/>
            <a:ext cx="2919412" cy="493712"/>
          </a:xfrm>
          <a:prstGeom prst="rect">
            <a:avLst/>
          </a:prstGeom>
          <a:ln>
            <a:miter lim="800000"/>
            <a:headEnd/>
            <a:tailEnd/>
          </a:ln>
        </p:spPr>
        <p:txBody>
          <a:bodyPr wrap="square" numCol="1" anchorCtr="0" compatLnSpc="1">
            <a:prstTxWarp prst="textNoShape">
              <a:avLst/>
            </a:prstTxWarp>
          </a:bodyPr>
          <a:lstStyle/>
          <a:p>
            <a:pPr>
              <a:spcBef>
                <a:spcPct val="0"/>
              </a:spcBef>
              <a:defRPr/>
            </a:pPr>
            <a:fld id="{7F9FB985-4C59-41C8-BE9E-62E2A5726DC3}" type="slidenum">
              <a:rPr lang="ja-JP" altLang="en-US" smtClean="0">
                <a:solidFill>
                  <a:prstClr val="black"/>
                </a:solidFill>
              </a:rPr>
              <a:pPr>
                <a:spcBef>
                  <a:spcPct val="0"/>
                </a:spcBef>
                <a:defRPr/>
              </a:pPr>
              <a:t>7</a:t>
            </a:fld>
            <a:endParaRPr lang="ja-JP"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395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71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4E8F6BC-A5C8-4468-A36E-94F0C81B177D}" type="datetime1">
              <a:rPr lang="ja-JP" altLang="en-US" smtClean="0"/>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74250A62-5DD7-4CF0-A9D8-606526FD0C75}" type="slidenum">
              <a:rPr lang="ja-JP" altLang="en-US"/>
              <a:pPr>
                <a:defRPr/>
              </a:pPr>
              <a:t>‹#›</a:t>
            </a:fld>
            <a:endParaRPr lang="ja-JP" altLang="en-US"/>
          </a:p>
        </p:txBody>
      </p:sp>
    </p:spTree>
    <p:extLst>
      <p:ext uri="{BB962C8B-B14F-4D97-AF65-F5344CB8AC3E}">
        <p14:creationId xmlns:p14="http://schemas.microsoft.com/office/powerpoint/2010/main" val="159841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766DEC-C4F7-41A8-B2C3-3629F0E72B9C}" type="datetime1">
              <a:rPr lang="ja-JP" altLang="en-US" smtClean="0"/>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A029D1D5-2602-486B-8607-7512496ED8A3}" type="slidenum">
              <a:rPr lang="ja-JP" altLang="en-US"/>
              <a:pPr>
                <a:defRPr/>
              </a:pPr>
              <a:t>‹#›</a:t>
            </a:fld>
            <a:endParaRPr lang="ja-JP" altLang="en-US"/>
          </a:p>
        </p:txBody>
      </p:sp>
    </p:spTree>
    <p:extLst>
      <p:ext uri="{BB962C8B-B14F-4D97-AF65-F5344CB8AC3E}">
        <p14:creationId xmlns:p14="http://schemas.microsoft.com/office/powerpoint/2010/main" val="2463044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3"/>
          <p:cNvSpPr>
            <a:spLocks noGrp="1" noChangeArrowheads="1"/>
          </p:cNvSpPr>
          <p:nvPr>
            <p:ph type="sldNum" sz="quarter" idx="10"/>
          </p:nvPr>
        </p:nvSpPr>
        <p:spPr>
          <a:ln/>
        </p:spPr>
        <p:txBody>
          <a:bodyPr/>
          <a:lstStyle>
            <a:lvl1pPr>
              <a:defRPr/>
            </a:lvl1pPr>
          </a:lstStyle>
          <a:p>
            <a:pPr>
              <a:defRPr/>
            </a:pPr>
            <a:fld id="{148867CF-1E6D-4E36-8F66-855B700FA5E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85564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3"/>
          <p:cNvSpPr>
            <a:spLocks noGrp="1" noChangeArrowheads="1"/>
          </p:cNvSpPr>
          <p:nvPr>
            <p:ph type="sldNum" sz="quarter" idx="10"/>
          </p:nvPr>
        </p:nvSpPr>
        <p:spPr>
          <a:ln/>
        </p:spPr>
        <p:txBody>
          <a:bodyPr/>
          <a:lstStyle>
            <a:lvl1pPr>
              <a:defRPr/>
            </a:lvl1pPr>
          </a:lstStyle>
          <a:p>
            <a:pPr>
              <a:defRPr/>
            </a:pPr>
            <a:fld id="{43FDFBDE-9CC2-459B-A95A-AC198C25719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4542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E747A23B-A667-4EAC-91A9-3C8D134ED1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29744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3"/>
          <p:cNvSpPr>
            <a:spLocks noGrp="1" noChangeArrowheads="1"/>
          </p:cNvSpPr>
          <p:nvPr>
            <p:ph type="sldNum" sz="quarter" idx="10"/>
          </p:nvPr>
        </p:nvSpPr>
        <p:spPr>
          <a:ln/>
        </p:spPr>
        <p:txBody>
          <a:bodyPr/>
          <a:lstStyle>
            <a:lvl1pPr>
              <a:defRPr/>
            </a:lvl1pPr>
          </a:lstStyle>
          <a:p>
            <a:pPr>
              <a:defRPr/>
            </a:pPr>
            <a:fld id="{821E78D0-F5A2-4E7D-A61D-77196D3E2E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71997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3"/>
          <p:cNvSpPr>
            <a:spLocks noGrp="1" noChangeArrowheads="1"/>
          </p:cNvSpPr>
          <p:nvPr>
            <p:ph type="sldNum" sz="quarter" idx="10"/>
          </p:nvPr>
        </p:nvSpPr>
        <p:spPr>
          <a:ln/>
        </p:spPr>
        <p:txBody>
          <a:bodyPr/>
          <a:lstStyle>
            <a:lvl1pPr>
              <a:defRPr/>
            </a:lvl1pPr>
          </a:lstStyle>
          <a:p>
            <a:pPr>
              <a:defRPr/>
            </a:pPr>
            <a:fld id="{826C1A4C-F5AA-40F3-953D-D643DD1FE0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114550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3"/>
          <p:cNvSpPr>
            <a:spLocks noGrp="1" noChangeArrowheads="1"/>
          </p:cNvSpPr>
          <p:nvPr>
            <p:ph type="sldNum" sz="quarter" idx="10"/>
          </p:nvPr>
        </p:nvSpPr>
        <p:spPr>
          <a:ln/>
        </p:spPr>
        <p:txBody>
          <a:bodyPr/>
          <a:lstStyle>
            <a:lvl1pPr>
              <a:defRPr/>
            </a:lvl1pPr>
          </a:lstStyle>
          <a:p>
            <a:pPr>
              <a:defRPr/>
            </a:pPr>
            <a:fld id="{CB10C5A5-4CA1-4512-98D5-ECBBB6293C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722487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3"/>
          <p:cNvSpPr>
            <a:spLocks noGrp="1" noChangeArrowheads="1"/>
          </p:cNvSpPr>
          <p:nvPr>
            <p:ph type="sldNum" sz="quarter" idx="10"/>
          </p:nvPr>
        </p:nvSpPr>
        <p:spPr>
          <a:ln/>
        </p:spPr>
        <p:txBody>
          <a:bodyPr/>
          <a:lstStyle>
            <a:lvl1pPr>
              <a:defRPr/>
            </a:lvl1pPr>
          </a:lstStyle>
          <a:p>
            <a:pPr>
              <a:defRPr/>
            </a:pPr>
            <a:fld id="{0368E65D-1291-4E7D-87CE-FA05ACD82D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7960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a:xfrm>
            <a:off x="495300" y="6484266"/>
            <a:ext cx="2311400" cy="365125"/>
          </a:xfrm>
          <a:prstGeom prst="rect">
            <a:avLst/>
          </a:prstGeom>
        </p:spPr>
        <p:txBody>
          <a:bodyPr/>
          <a:lstStyle>
            <a:lvl1pPr>
              <a:defRPr/>
            </a:lvl1pPr>
          </a:lstStyle>
          <a:p>
            <a:pPr>
              <a:defRPr/>
            </a:pPr>
            <a:endParaRPr lang="en-US" altLang="ja-JP">
              <a:solidFill>
                <a:srgbClr val="000000"/>
              </a:solidFill>
            </a:endParaRPr>
          </a:p>
        </p:txBody>
      </p:sp>
      <p:sp>
        <p:nvSpPr>
          <p:cNvPr id="5" name="フッター プレースホルダ 4"/>
          <p:cNvSpPr>
            <a:spLocks noGrp="1"/>
          </p:cNvSpPr>
          <p:nvPr>
            <p:ph type="ftr" sz="quarter" idx="11"/>
          </p:nvPr>
        </p:nvSpPr>
        <p:spPr>
          <a:xfrm>
            <a:off x="3384550" y="6484266"/>
            <a:ext cx="3136900" cy="365125"/>
          </a:xfrm>
          <a:prstGeom prst="rect">
            <a:avLst/>
          </a:prstGeom>
        </p:spPr>
        <p:txBody>
          <a:bodyPr/>
          <a:lstStyle>
            <a:lvl1pPr>
              <a:defRPr/>
            </a:lvl1pPr>
          </a:lstStyle>
          <a:p>
            <a:pPr>
              <a:defRPr/>
            </a:pPr>
            <a:endParaRPr lang="en-US" altLang="ja-JP">
              <a:solidFill>
                <a:srgbClr val="000000"/>
              </a:solidFill>
            </a:endParaRPr>
          </a:p>
        </p:txBody>
      </p:sp>
      <p:sp>
        <p:nvSpPr>
          <p:cNvPr id="7" name="Rectangle 3"/>
          <p:cNvSpPr>
            <a:spLocks noChangeArrowheads="1"/>
          </p:cNvSpPr>
          <p:nvPr userDrawn="1"/>
        </p:nvSpPr>
        <p:spPr bwMode="auto">
          <a:xfrm rot="10800000" flipH="1">
            <a:off x="194343" y="502644"/>
            <a:ext cx="9517327" cy="46037"/>
          </a:xfrm>
          <a:prstGeom prst="rect">
            <a:avLst/>
          </a:prstGeom>
          <a:gradFill rotWithShape="1">
            <a:gsLst>
              <a:gs pos="0">
                <a:schemeClr val="bg1"/>
              </a:gs>
              <a:gs pos="100000">
                <a:srgbClr val="2D95C9"/>
              </a:gs>
            </a:gsLst>
            <a:lin ang="10800000" scaled="1"/>
          </a:gradFill>
          <a:ln w="9525">
            <a:noFill/>
            <a:miter lim="800000"/>
            <a:headEnd/>
            <a:tailEnd/>
          </a:ln>
        </p:spPr>
        <p:txBody>
          <a:bodyPr wrap="none" anchor="ctr"/>
          <a:lstStyle/>
          <a:p>
            <a:endParaRPr lang="ja-JP" altLang="en-US">
              <a:solidFill>
                <a:srgbClr val="000000"/>
              </a:solidFill>
              <a:latin typeface="Calibri" pitchFamily="34" charset="0"/>
            </a:endParaRPr>
          </a:p>
        </p:txBody>
      </p:sp>
      <p:sp>
        <p:nvSpPr>
          <p:cNvPr id="10" name="スライド番号プレースホルダ 10"/>
          <p:cNvSpPr>
            <a:spLocks noGrp="1"/>
          </p:cNvSpPr>
          <p:nvPr>
            <p:ph type="sldNum" sz="quarter" idx="4"/>
          </p:nvPr>
        </p:nvSpPr>
        <p:spPr>
          <a:xfrm>
            <a:off x="7634548" y="6489351"/>
            <a:ext cx="2311400"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srgbClr val="000000">
                    <a:tint val="75000"/>
                  </a:srgbClr>
                </a:solidFill>
              </a:rPr>
              <a:pPr/>
              <a:t>‹#›</a:t>
            </a:fld>
            <a:endParaRPr lang="ja-JP" altLang="en-US" dirty="0">
              <a:solidFill>
                <a:srgbClr val="000000">
                  <a:tint val="75000"/>
                </a:srgbClr>
              </a:solidFill>
            </a:endParaRPr>
          </a:p>
        </p:txBody>
      </p:sp>
      <p:sp>
        <p:nvSpPr>
          <p:cNvPr id="8" name="フッター プレースホルダ 4"/>
          <p:cNvSpPr>
            <a:spLocks/>
          </p:cNvSpPr>
          <p:nvPr userDrawn="1"/>
        </p:nvSpPr>
        <p:spPr bwMode="auto">
          <a:xfrm>
            <a:off x="8151812" y="-98465"/>
            <a:ext cx="1637242" cy="692150"/>
          </a:xfrm>
          <a:prstGeom prst="rect">
            <a:avLst/>
          </a:prstGeom>
          <a:noFill/>
          <a:ln w="9525">
            <a:noFill/>
            <a:miter lim="800000"/>
            <a:headEnd/>
            <a:tailEnd/>
          </a:ln>
        </p:spPr>
        <p:txBody>
          <a:bodyPr anchor="ctr"/>
          <a:lstStyle/>
          <a:p>
            <a:pPr algn="dist">
              <a:defRPr/>
            </a:pPr>
            <a:r>
              <a:rPr lang="ja-JP" altLang="en-US" sz="1600" b="1" i="1" dirty="0">
                <a:solidFill>
                  <a:srgbClr val="2D95C9"/>
                </a:solidFill>
                <a:latin typeface="ＭＳ Ｐゴシック" pitchFamily="50" charset="-128"/>
              </a:rPr>
              <a:t>経済産業省</a:t>
            </a:r>
            <a:r>
              <a:rPr lang="ja-JP" altLang="en-US" sz="1400" b="1" i="1" dirty="0">
                <a:solidFill>
                  <a:srgbClr val="2D95C9"/>
                </a:solidFill>
                <a:latin typeface="ＭＳ Ｐゴシック" pitchFamily="50" charset="-128"/>
              </a:rPr>
              <a:t>　</a:t>
            </a:r>
            <a:r>
              <a:rPr lang="en-US" altLang="ja-JP" sz="1400" b="1" i="1" dirty="0">
                <a:solidFill>
                  <a:srgbClr val="2D95C9"/>
                </a:solidFill>
                <a:latin typeface="ＭＳ Ｐゴシック" pitchFamily="50" charset="-128"/>
              </a:rPr>
              <a:t/>
            </a:r>
            <a:br>
              <a:rPr lang="en-US" altLang="ja-JP" sz="1400" b="1" i="1" dirty="0">
                <a:solidFill>
                  <a:srgbClr val="2D95C9"/>
                </a:solidFill>
                <a:latin typeface="ＭＳ Ｐゴシック" pitchFamily="50" charset="-128"/>
              </a:rPr>
            </a:br>
            <a:r>
              <a:rPr lang="ja-JP" altLang="en-US" sz="1200" b="1" i="1" dirty="0">
                <a:solidFill>
                  <a:srgbClr val="2D95C9"/>
                </a:solidFill>
                <a:latin typeface="ＭＳ Ｐゴシック" pitchFamily="50" charset="-128"/>
              </a:rPr>
              <a:t>資源エネルギー庁</a:t>
            </a:r>
            <a:endParaRPr lang="ja-JP" altLang="en-US" sz="1400" b="1" i="1" dirty="0">
              <a:solidFill>
                <a:srgbClr val="2D95C9"/>
              </a:solidFill>
              <a:latin typeface="ＭＳ Ｐゴシック" pitchFamily="50" charset="-128"/>
            </a:endParaRPr>
          </a:p>
        </p:txBody>
      </p:sp>
      <p:pic>
        <p:nvPicPr>
          <p:cNvPr id="9" name="Picture 2"/>
          <p:cNvPicPr>
            <a:picLocks noChangeAspect="1" noChangeArrowheads="1"/>
          </p:cNvPicPr>
          <p:nvPr userDrawn="1"/>
        </p:nvPicPr>
        <p:blipFill>
          <a:blip r:embed="rId2" cstate="print"/>
          <a:srcRect/>
          <a:stretch>
            <a:fillRect/>
          </a:stretch>
        </p:blipFill>
        <p:spPr bwMode="auto">
          <a:xfrm>
            <a:off x="7761420" y="90451"/>
            <a:ext cx="364596" cy="376237"/>
          </a:xfrm>
          <a:prstGeom prst="rect">
            <a:avLst/>
          </a:prstGeom>
          <a:noFill/>
          <a:ln w="9525">
            <a:noFill/>
            <a:miter lim="800000"/>
            <a:headEnd/>
            <a:tailEnd/>
          </a:ln>
        </p:spPr>
      </p:pic>
    </p:spTree>
    <p:extLst>
      <p:ext uri="{BB962C8B-B14F-4D97-AF65-F5344CB8AC3E}">
        <p14:creationId xmlns:p14="http://schemas.microsoft.com/office/powerpoint/2010/main" val="54075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9"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11991CE-BDAA-42AB-B1DF-49239E6342CD}" type="datetime1">
              <a:rPr lang="ja-JP" altLang="en-US" smtClean="0"/>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01271958-7CAC-4329-A366-5CD1B5E3E114}" type="slidenum">
              <a:rPr lang="ja-JP" altLang="en-US"/>
              <a:pPr>
                <a:defRPr/>
              </a:pPr>
              <a:t>‹#›</a:t>
            </a:fld>
            <a:endParaRPr lang="ja-JP" altLang="en-US"/>
          </a:p>
        </p:txBody>
      </p:sp>
    </p:spTree>
    <p:extLst>
      <p:ext uri="{BB962C8B-B14F-4D97-AF65-F5344CB8AC3E}">
        <p14:creationId xmlns:p14="http://schemas.microsoft.com/office/powerpoint/2010/main" val="133636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8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78719" indent="0" algn="ctr">
              <a:buNone/>
              <a:defRPr>
                <a:solidFill>
                  <a:schemeClr val="tx1">
                    <a:tint val="75000"/>
                  </a:schemeClr>
                </a:solidFill>
              </a:defRPr>
            </a:lvl2pPr>
            <a:lvl3pPr marL="957436" indent="0" algn="ctr">
              <a:buNone/>
              <a:defRPr>
                <a:solidFill>
                  <a:schemeClr val="tx1">
                    <a:tint val="75000"/>
                  </a:schemeClr>
                </a:solidFill>
              </a:defRPr>
            </a:lvl3pPr>
            <a:lvl4pPr marL="1436156" indent="0" algn="ctr">
              <a:buNone/>
              <a:defRPr>
                <a:solidFill>
                  <a:schemeClr val="tx1">
                    <a:tint val="75000"/>
                  </a:schemeClr>
                </a:solidFill>
              </a:defRPr>
            </a:lvl4pPr>
            <a:lvl5pPr marL="1914876" indent="0" algn="ctr">
              <a:buNone/>
              <a:defRPr>
                <a:solidFill>
                  <a:schemeClr val="tx1">
                    <a:tint val="75000"/>
                  </a:schemeClr>
                </a:solidFill>
              </a:defRPr>
            </a:lvl5pPr>
            <a:lvl6pPr marL="2393594" indent="0" algn="ctr">
              <a:buNone/>
              <a:defRPr>
                <a:solidFill>
                  <a:schemeClr val="tx1">
                    <a:tint val="75000"/>
                  </a:schemeClr>
                </a:solidFill>
              </a:defRPr>
            </a:lvl6pPr>
            <a:lvl7pPr marL="2872313" indent="0" algn="ctr">
              <a:buNone/>
              <a:defRPr>
                <a:solidFill>
                  <a:schemeClr val="tx1">
                    <a:tint val="75000"/>
                  </a:schemeClr>
                </a:solidFill>
              </a:defRPr>
            </a:lvl7pPr>
            <a:lvl8pPr marL="3351031" indent="0" algn="ctr">
              <a:buNone/>
              <a:defRPr>
                <a:solidFill>
                  <a:schemeClr val="tx1">
                    <a:tint val="75000"/>
                  </a:schemeClr>
                </a:solidFill>
              </a:defRPr>
            </a:lvl8pPr>
            <a:lvl9pPr marL="382975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C6AD7401-1D36-4E0E-B35A-D62C3BC894F3}"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00206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normAutofit/>
          </a:bodyPr>
          <a:lstStyle>
            <a:lvl1pPr marL="359039" indent="-359039">
              <a:buFont typeface="Calibri" pitchFamily="34" charset="0"/>
              <a:buChar char="⃝"/>
              <a:defRPr sz="2500"/>
            </a:lvl1pPr>
            <a:lvl2pPr>
              <a:defRPr sz="2000"/>
            </a:lvl2pPr>
            <a:lvl3pPr>
              <a:defRPr sz="1900"/>
            </a:lvl3pPr>
            <a:lvl4pPr>
              <a:defRPr sz="1600"/>
            </a:lvl4pPr>
            <a:lvl5pPr>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日付プレースホルダ 3"/>
          <p:cNvSpPr>
            <a:spLocks noGrp="1"/>
          </p:cNvSpPr>
          <p:nvPr>
            <p:ph type="dt" sz="half" idx="10"/>
          </p:nvPr>
        </p:nvSpPr>
        <p:spPr/>
        <p:txBody>
          <a:bodyPr/>
          <a:lstStyle/>
          <a:p>
            <a:fld id="{9E38BF57-01EB-49D1-A1A9-7DD690483FEA}"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28619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822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08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7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B8A446A-A39F-4106-A451-DA04FF09077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58619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2" y="44450"/>
            <a:ext cx="9733174" cy="34605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defRPr sz="2000">
                <a:solidFill>
                  <a:schemeClr val="bg1"/>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95301" y="620690"/>
            <a:ext cx="8915400" cy="5505475"/>
          </a:xfrm>
        </p:spPr>
        <p:txBody>
          <a:bodyPr>
            <a:normAutofit/>
          </a:bodyPr>
          <a:lstStyle>
            <a:lvl1pPr marL="0" indent="0">
              <a:buNone/>
              <a:defRPr sz="1800">
                <a:latin typeface="+mj-ea"/>
                <a:ea typeface="+mj-ea"/>
              </a:defRPr>
            </a:lvl1pPr>
            <a:lvl2pPr>
              <a:defRPr sz="1800">
                <a:latin typeface="+mj-ea"/>
                <a:ea typeface="+mj-ea"/>
              </a:defRPr>
            </a:lvl2pPr>
            <a:lvl3pPr>
              <a:defRPr sz="1800">
                <a:latin typeface="+mj-ea"/>
                <a:ea typeface="+mj-ea"/>
              </a:defRPr>
            </a:lvl3pPr>
            <a:lvl4pPr>
              <a:defRPr sz="1800">
                <a:latin typeface="+mj-ea"/>
                <a:ea typeface="+mj-ea"/>
              </a:defRPr>
            </a:lvl4pPr>
            <a:lvl5pPr>
              <a:defRPr sz="1800">
                <a:latin typeface="+mj-ea"/>
                <a:ea typeface="+mj-ea"/>
              </a:defRPr>
            </a:lvl5pPr>
          </a:lstStyle>
          <a:p>
            <a:pPr lvl="0"/>
            <a:endParaRPr kumimoji="1" lang="ja-JP" altLang="en-US" dirty="0"/>
          </a:p>
        </p:txBody>
      </p:sp>
      <p:sp>
        <p:nvSpPr>
          <p:cNvPr id="4" name="日付プレースホルダー 3"/>
          <p:cNvSpPr>
            <a:spLocks noGrp="1"/>
          </p:cNvSpPr>
          <p:nvPr>
            <p:ph type="dt" sz="half" idx="10"/>
          </p:nvPr>
        </p:nvSpPr>
        <p:spPr/>
        <p:txBody>
          <a:bodyPr/>
          <a:lstStyle/>
          <a:p>
            <a:fld id="{AE10CC4B-4920-4FC1-86BF-80D522D9DE1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56775" y="6519274"/>
            <a:ext cx="2311400" cy="365125"/>
          </a:xfrm>
        </p:spPr>
        <p:txBody>
          <a:bodyPr/>
          <a:lstStyle/>
          <a:p>
            <a:fld id="{D9550142-B990-490A-A107-ED7302A7FD5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178174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705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520984-E06C-4492-8373-53665FC3557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181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EF9F19-F16A-4DF5-BFEC-0F157A3CE70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8492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2pPr>
              <a:buFont typeface="Wingdings" pitchFamily="2" charset="2"/>
              <a:buChar char="p"/>
              <a:defRPr/>
            </a:lvl2pPr>
            <a:lvl3pPr>
              <a:defRPr sz="1600"/>
            </a:lvl3pPr>
            <a:lvl4pPr>
              <a:defRPr sz="1400"/>
            </a:lvl4pPr>
            <a:lvl5pPr>
              <a:defRPr sz="14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476CBC28-B4EA-4972-8B90-C9EA2E6B4F50}" type="datetime1">
              <a:rPr lang="ja-JP" altLang="en-US" smtClean="0"/>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6F12AC57-7AD2-4BEA-BC3B-00820E883675}" type="slidenum">
              <a:rPr lang="ja-JP" altLang="en-US"/>
              <a:pPr>
                <a:defRPr/>
              </a:pPr>
              <a:t>‹#›</a:t>
            </a:fld>
            <a:endParaRPr lang="ja-JP" altLang="en-US"/>
          </a:p>
        </p:txBody>
      </p:sp>
    </p:spTree>
    <p:extLst>
      <p:ext uri="{BB962C8B-B14F-4D97-AF65-F5344CB8AC3E}">
        <p14:creationId xmlns:p14="http://schemas.microsoft.com/office/powerpoint/2010/main" val="3853697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155F30-7742-49CA-8739-C129B6F00D2D}"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42110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450A5A-6CA4-4D24-A842-6D89BF7D138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6787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FDBB64-C96F-4A86-AA0E-7A24CC26F6F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4895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FD2C25-1605-44D8-9233-9BE9D7501FB0}"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66382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34C845-305A-4EB0-B6B6-DA792E06978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2292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A77B7-3BFE-4A7B-9800-7FE52218D9B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2536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9"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BE774-835A-433E-9773-E465464187C9}"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5301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6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B8A446A-A39F-4106-A451-DA04FF09077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6155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2" y="44450"/>
            <a:ext cx="9733174" cy="34605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defRPr sz="2000">
                <a:solidFill>
                  <a:schemeClr val="bg1"/>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95301" y="620690"/>
            <a:ext cx="8915400" cy="5505475"/>
          </a:xfrm>
        </p:spPr>
        <p:txBody>
          <a:bodyPr>
            <a:normAutofit/>
          </a:bodyPr>
          <a:lstStyle>
            <a:lvl1pPr marL="0" indent="0">
              <a:buNone/>
              <a:defRPr sz="1800">
                <a:latin typeface="+mj-ea"/>
                <a:ea typeface="+mj-ea"/>
              </a:defRPr>
            </a:lvl1pPr>
            <a:lvl2pPr>
              <a:defRPr sz="1800">
                <a:latin typeface="+mj-ea"/>
                <a:ea typeface="+mj-ea"/>
              </a:defRPr>
            </a:lvl2pPr>
            <a:lvl3pPr>
              <a:defRPr sz="1800">
                <a:latin typeface="+mj-ea"/>
                <a:ea typeface="+mj-ea"/>
              </a:defRPr>
            </a:lvl3pPr>
            <a:lvl4pPr>
              <a:defRPr sz="1800">
                <a:latin typeface="+mj-ea"/>
                <a:ea typeface="+mj-ea"/>
              </a:defRPr>
            </a:lvl4pPr>
            <a:lvl5pPr>
              <a:defRPr sz="1800">
                <a:latin typeface="+mj-ea"/>
                <a:ea typeface="+mj-ea"/>
              </a:defRPr>
            </a:lvl5pPr>
          </a:lstStyle>
          <a:p>
            <a:pPr lvl="0"/>
            <a:endParaRPr kumimoji="1" lang="ja-JP" altLang="en-US" dirty="0"/>
          </a:p>
        </p:txBody>
      </p:sp>
      <p:sp>
        <p:nvSpPr>
          <p:cNvPr id="4" name="日付プレースホルダー 3"/>
          <p:cNvSpPr>
            <a:spLocks noGrp="1"/>
          </p:cNvSpPr>
          <p:nvPr>
            <p:ph type="dt" sz="half" idx="10"/>
          </p:nvPr>
        </p:nvSpPr>
        <p:spPr/>
        <p:txBody>
          <a:bodyPr/>
          <a:lstStyle/>
          <a:p>
            <a:fld id="{AE10CC4B-4920-4FC1-86BF-80D522D9DE1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56775" y="6519264"/>
            <a:ext cx="2311400" cy="365125"/>
          </a:xfrm>
        </p:spPr>
        <p:txBody>
          <a:bodyPr/>
          <a:lstStyle/>
          <a:p>
            <a:fld id="{D9550142-B990-490A-A107-ED7302A7FD5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69106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704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520984-E06C-4492-8373-53665FC3557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8202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718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023F2AD-E10B-4461-942F-47B97571516E}" type="datetime1">
              <a:rPr lang="ja-JP" altLang="en-US" smtClean="0"/>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33101023-5EA4-4591-AE9C-981ECD719328}" type="slidenum">
              <a:rPr lang="ja-JP" altLang="en-US"/>
              <a:pPr>
                <a:defRPr/>
              </a:pPr>
              <a:t>‹#›</a:t>
            </a:fld>
            <a:endParaRPr lang="ja-JP" altLang="en-US"/>
          </a:p>
        </p:txBody>
      </p:sp>
    </p:spTree>
    <p:extLst>
      <p:ext uri="{BB962C8B-B14F-4D97-AF65-F5344CB8AC3E}">
        <p14:creationId xmlns:p14="http://schemas.microsoft.com/office/powerpoint/2010/main" val="388785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EF9F19-F16A-4DF5-BFEC-0F157A3CE70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89709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155F30-7742-49CA-8739-C129B6F00D2D}"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12412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450A5A-6CA4-4D24-A842-6D89BF7D138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3777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FDBB64-C96F-4A86-AA0E-7A24CC26F6F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0325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FD2C25-1605-44D8-9233-9BE9D7501FB0}"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38966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34C845-305A-4EB0-B6B6-DA792E06978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76828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A77B7-3BFE-4A7B-9800-7FE52218D9B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6679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9"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BE774-835A-433E-9773-E465464187C9}"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017034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B8A446A-A39F-4106-A451-DA04FF09077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93713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2" y="44450"/>
            <a:ext cx="9733174" cy="34605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defRPr sz="2000">
                <a:solidFill>
                  <a:schemeClr val="bg1"/>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95301" y="620690"/>
            <a:ext cx="8915400" cy="5505475"/>
          </a:xfrm>
        </p:spPr>
        <p:txBody>
          <a:bodyPr>
            <a:normAutofit/>
          </a:bodyPr>
          <a:lstStyle>
            <a:lvl1pPr marL="0" indent="0">
              <a:buNone/>
              <a:defRPr sz="1800">
                <a:latin typeface="+mj-ea"/>
                <a:ea typeface="+mj-ea"/>
              </a:defRPr>
            </a:lvl1pPr>
            <a:lvl2pPr>
              <a:defRPr sz="1800">
                <a:latin typeface="+mj-ea"/>
                <a:ea typeface="+mj-ea"/>
              </a:defRPr>
            </a:lvl2pPr>
            <a:lvl3pPr>
              <a:defRPr sz="1800">
                <a:latin typeface="+mj-ea"/>
                <a:ea typeface="+mj-ea"/>
              </a:defRPr>
            </a:lvl3pPr>
            <a:lvl4pPr>
              <a:defRPr sz="1800">
                <a:latin typeface="+mj-ea"/>
                <a:ea typeface="+mj-ea"/>
              </a:defRPr>
            </a:lvl4pPr>
            <a:lvl5pPr>
              <a:defRPr sz="1800">
                <a:latin typeface="+mj-ea"/>
                <a:ea typeface="+mj-ea"/>
              </a:defRPr>
            </a:lvl5pPr>
          </a:lstStyle>
          <a:p>
            <a:pPr lvl="0"/>
            <a:endParaRPr kumimoji="1" lang="ja-JP" altLang="en-US" dirty="0"/>
          </a:p>
        </p:txBody>
      </p:sp>
      <p:sp>
        <p:nvSpPr>
          <p:cNvPr id="4" name="日付プレースホルダー 3"/>
          <p:cNvSpPr>
            <a:spLocks noGrp="1"/>
          </p:cNvSpPr>
          <p:nvPr>
            <p:ph type="dt" sz="half" idx="10"/>
          </p:nvPr>
        </p:nvSpPr>
        <p:spPr/>
        <p:txBody>
          <a:bodyPr/>
          <a:lstStyle/>
          <a:p>
            <a:fld id="{AE10CC4B-4920-4FC1-86BF-80D522D9DE1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56775" y="6519254"/>
            <a:ext cx="2311400" cy="365125"/>
          </a:xfrm>
        </p:spPr>
        <p:txBody>
          <a:bodyPr/>
          <a:lstStyle/>
          <a:p>
            <a:fld id="{D9550142-B990-490A-A107-ED7302A7FD5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63587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0C44A26-A490-47FF-A133-4AD596D190B2}" type="datetime1">
              <a:rPr lang="ja-JP" altLang="en-US" smtClean="0"/>
              <a:t>2014/5/8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185DBB71-86EF-48F3-AB32-C0218D7424CF}" type="slidenum">
              <a:rPr lang="ja-JP" altLang="en-US"/>
              <a:pPr>
                <a:defRPr/>
              </a:pPr>
              <a:t>‹#›</a:t>
            </a:fld>
            <a:endParaRPr lang="ja-JP" altLang="en-US"/>
          </a:p>
        </p:txBody>
      </p:sp>
    </p:spTree>
    <p:extLst>
      <p:ext uri="{BB962C8B-B14F-4D97-AF65-F5344CB8AC3E}">
        <p14:creationId xmlns:p14="http://schemas.microsoft.com/office/powerpoint/2010/main" val="1826649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70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520984-E06C-4492-8373-53665FC3557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141065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EF9F19-F16A-4DF5-BFEC-0F157A3CE70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04899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155F30-7742-49CA-8739-C129B6F00D2D}"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08097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450A5A-6CA4-4D24-A842-6D89BF7D138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477402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FDBB64-C96F-4A86-AA0E-7A24CC26F6F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81576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FD2C25-1605-44D8-9233-9BE9D7501FB0}"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97124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34C845-305A-4EB0-B6B6-DA792E06978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00098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A77B7-3BFE-4A7B-9800-7FE52218D9B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51635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9"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BE774-835A-433E-9773-E465464187C9}"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65802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933"/>
            <a:ext cx="8420100" cy="1470025"/>
          </a:xfrm>
        </p:spPr>
        <p:txBody>
          <a:bodyPr/>
          <a:lstStyle>
            <a:lvl1pPr algn="ctr">
              <a:defRPr sz="3600"/>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20" y="3886200"/>
            <a:ext cx="6934200" cy="1752600"/>
          </a:xfrm>
          <a:ln>
            <a:noFill/>
          </a:ln>
        </p:spPr>
        <p:txBody>
          <a:bodyPr/>
          <a:lstStyle>
            <a:lvl1pPr marL="0" indent="0" algn="ctr">
              <a:buNone/>
              <a:defRPr sz="2800">
                <a:solidFill>
                  <a:schemeClr val="bg1">
                    <a:lumMod val="50000"/>
                  </a:schemeClr>
                </a:solidFill>
              </a:defRPr>
            </a:lvl1pPr>
            <a:lvl2pPr marL="456991" indent="0" algn="ctr">
              <a:buNone/>
              <a:defRPr>
                <a:solidFill>
                  <a:schemeClr val="tx1">
                    <a:tint val="75000"/>
                  </a:schemeClr>
                </a:solidFill>
              </a:defRPr>
            </a:lvl2pPr>
            <a:lvl3pPr marL="913981" indent="0" algn="ctr">
              <a:buNone/>
              <a:defRPr>
                <a:solidFill>
                  <a:schemeClr val="tx1">
                    <a:tint val="75000"/>
                  </a:schemeClr>
                </a:solidFill>
              </a:defRPr>
            </a:lvl3pPr>
            <a:lvl4pPr marL="1370972" indent="0" algn="ctr">
              <a:buNone/>
              <a:defRPr>
                <a:solidFill>
                  <a:schemeClr val="tx1">
                    <a:tint val="75000"/>
                  </a:schemeClr>
                </a:solidFill>
              </a:defRPr>
            </a:lvl4pPr>
            <a:lvl5pPr marL="1827962" indent="0" algn="ctr">
              <a:buNone/>
              <a:defRPr>
                <a:solidFill>
                  <a:schemeClr val="tx1">
                    <a:tint val="75000"/>
                  </a:schemeClr>
                </a:solidFill>
              </a:defRPr>
            </a:lvl5pPr>
            <a:lvl6pPr marL="2284953" indent="0" algn="ctr">
              <a:buNone/>
              <a:defRPr>
                <a:solidFill>
                  <a:schemeClr val="tx1">
                    <a:tint val="75000"/>
                  </a:schemeClr>
                </a:solidFill>
              </a:defRPr>
            </a:lvl6pPr>
            <a:lvl7pPr marL="2741943" indent="0" algn="ctr">
              <a:buNone/>
              <a:defRPr>
                <a:solidFill>
                  <a:schemeClr val="tx1">
                    <a:tint val="75000"/>
                  </a:schemeClr>
                </a:solidFill>
              </a:defRPr>
            </a:lvl7pPr>
            <a:lvl8pPr marL="3198934" indent="0" algn="ctr">
              <a:buNone/>
              <a:defRPr>
                <a:solidFill>
                  <a:schemeClr val="tx1">
                    <a:tint val="75000"/>
                  </a:schemeClr>
                </a:solidFill>
              </a:defRPr>
            </a:lvl8pPr>
            <a:lvl9pPr marL="3655926"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873364D-FC19-4C77-A6F7-7A2B92F4C4E1}" type="datetime1">
              <a:rPr lang="ja-JP" altLang="en-US" smtClean="0"/>
              <a:pPr>
                <a:defRPr/>
              </a:pPr>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019EC9-C284-4793-9682-6ECC3390441E}" type="slidenum">
              <a:rPr lang="ja-JP" altLang="en-US"/>
              <a:pPr>
                <a:defRPr/>
              </a:pPr>
              <a:t>‹#›</a:t>
            </a:fld>
            <a:endParaRPr lang="ja-JP" altLang="en-US"/>
          </a:p>
        </p:txBody>
      </p:sp>
    </p:spTree>
    <p:extLst>
      <p:ext uri="{BB962C8B-B14F-4D97-AF65-F5344CB8AC3E}">
        <p14:creationId xmlns:p14="http://schemas.microsoft.com/office/powerpoint/2010/main" val="141874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19972FA-8CC6-47B1-9B98-8F812D0F61C5}" type="datetime1">
              <a:rPr lang="ja-JP" altLang="en-US" smtClean="0"/>
              <a:t>2014/5/8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00204278-1D9C-4B01-B70F-E229789E56CE}" type="slidenum">
              <a:rPr lang="ja-JP" altLang="en-US"/>
              <a:pPr>
                <a:defRPr/>
              </a:pPr>
              <a:t>‹#›</a:t>
            </a:fld>
            <a:endParaRPr lang="ja-JP" altLang="en-US"/>
          </a:p>
        </p:txBody>
      </p:sp>
    </p:spTree>
    <p:extLst>
      <p:ext uri="{BB962C8B-B14F-4D97-AF65-F5344CB8AC3E}">
        <p14:creationId xmlns:p14="http://schemas.microsoft.com/office/powerpoint/2010/main" val="868199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3019" y="71999"/>
            <a:ext cx="9720000" cy="432000"/>
          </a:xfrm>
        </p:spPr>
        <p:txBody>
          <a:bodyPr anchor="ctr"/>
          <a:lstStyle>
            <a:lvl1pPr algn="ctr">
              <a:defRPr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93019" y="648000"/>
            <a:ext cx="9720000" cy="1440000"/>
          </a:xfrm>
        </p:spPr>
        <p:txBody>
          <a:bodyPr/>
          <a:lstStyle>
            <a:lvl1pPr marL="361950" indent="-361950">
              <a:defRPr>
                <a:latin typeface="+mn-lt"/>
              </a:defRPr>
            </a:lvl1pPr>
            <a:lvl2pPr>
              <a:buFont typeface="Wingdings" pitchFamily="2" charset="2"/>
              <a:buChar char="p"/>
              <a:defRPr>
                <a:latin typeface="+mn-lt"/>
              </a:defRPr>
            </a:lvl2pPr>
            <a:lvl3pPr>
              <a:defRPr sz="1600">
                <a:latin typeface="+mn-lt"/>
              </a:defRPr>
            </a:lvl3pPr>
            <a:lvl4pPr>
              <a:defRPr sz="1400">
                <a:latin typeface="+mn-lt"/>
              </a:defRPr>
            </a:lvl4pPr>
            <a:lvl5pPr>
              <a:defRPr sz="1400">
                <a:latin typeface="+mn-lt"/>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9CD35BC1-BBD0-4CC3-ABA8-9EFC7208170B}" type="datetime1">
              <a:rPr lang="ja-JP" altLang="en-US" smtClean="0"/>
              <a:pPr>
                <a:defRPr/>
              </a:pPr>
              <a:t>2014/5/8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DAFD20-724F-4A5F-80C9-5CD04D60F628}" type="slidenum">
              <a:rPr lang="ja-JP" altLang="en-US"/>
              <a:pPr>
                <a:defRPr/>
              </a:pPr>
              <a:t>‹#›</a:t>
            </a:fld>
            <a:endParaRPr lang="ja-JP" altLang="en-US"/>
          </a:p>
        </p:txBody>
      </p:sp>
      <p:grpSp>
        <p:nvGrpSpPr>
          <p:cNvPr id="7" name="Group 6"/>
          <p:cNvGrpSpPr>
            <a:grpSpLocks/>
          </p:cNvGrpSpPr>
          <p:nvPr userDrawn="1"/>
        </p:nvGrpSpPr>
        <p:grpSpPr bwMode="auto">
          <a:xfrm>
            <a:off x="93019" y="504000"/>
            <a:ext cx="9720000" cy="64731"/>
            <a:chOff x="0" y="746"/>
            <a:chExt cx="6240" cy="49"/>
          </a:xfrm>
        </p:grpSpPr>
        <p:sp>
          <p:nvSpPr>
            <p:cNvPr id="8" name="Rectangle 7"/>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sp>
          <p:nvSpPr>
            <p:cNvPr id="9" name="Rectangle 8"/>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grpSp>
    </p:spTree>
    <p:extLst>
      <p:ext uri="{BB962C8B-B14F-4D97-AF65-F5344CB8AC3E}">
        <p14:creationId xmlns:p14="http://schemas.microsoft.com/office/powerpoint/2010/main" val="822474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7"/>
            <a:ext cx="84201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1F4E3F2E-BBC3-4C15-91F2-EF9EC333B7B8}" type="slidenum">
              <a:rPr lang="en-US" altLang="ja-JP">
                <a:solidFill>
                  <a:prstClr val="black"/>
                </a:solidFill>
              </a:rPr>
              <a:pPr>
                <a:defRPr/>
              </a:pPr>
              <a:t>‹#›</a:t>
            </a:fld>
            <a:endParaRPr lang="en-US" altLang="ja-JP">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019404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F4B375C-48BB-43EA-9E1B-5F09109A08BF}" type="slidenum">
              <a:rPr lang="en-US" altLang="ja-JP">
                <a:solidFill>
                  <a:prstClr val="black"/>
                </a:solidFill>
              </a:rPr>
              <a:pPr>
                <a:defRPr/>
              </a:pPr>
              <a:t>‹#›</a:t>
            </a:fld>
            <a:endParaRPr lang="en-US" altLang="ja-JP">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483100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2"/>
            <a:ext cx="84201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2CF1625F-B995-4755-924E-8D2F6628E14F}" type="slidenum">
              <a:rPr lang="en-US" altLang="ja-JP">
                <a:solidFill>
                  <a:prstClr val="black"/>
                </a:solidFill>
              </a:rPr>
              <a:pPr>
                <a:defRPr/>
              </a:pPr>
              <a:t>‹#›</a:t>
            </a:fld>
            <a:endParaRPr lang="en-US" altLang="ja-JP">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344464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69E58B8A-17E7-46F3-94DD-FF66808639FE}" type="slidenum">
              <a:rPr lang="en-US" altLang="ja-JP">
                <a:solidFill>
                  <a:prstClr val="black"/>
                </a:solidFill>
              </a:rPr>
              <a:pPr>
                <a:defRPr/>
              </a:pPr>
              <a:t>‹#›</a:t>
            </a:fld>
            <a:endParaRPr lang="en-US" altLang="ja-JP">
              <a:solidFill>
                <a:prstClr val="black"/>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113704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4087956A-488E-44CD-A767-712BCE730800}" type="slidenum">
              <a:rPr lang="en-US" altLang="ja-JP">
                <a:solidFill>
                  <a:prstClr val="black"/>
                </a:solidFill>
              </a:rPr>
              <a:pPr>
                <a:defRPr/>
              </a:pPr>
              <a:t>‹#›</a:t>
            </a:fld>
            <a:endParaRPr lang="en-US" altLang="ja-JP">
              <a:solidFill>
                <a:prstClr val="black"/>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403214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66536673-1F8B-4492-814D-1105F7339B3E}" type="slidenum">
              <a:rPr lang="en-US" altLang="ja-JP">
                <a:solidFill>
                  <a:prstClr val="black"/>
                </a:solidFill>
              </a:rPr>
              <a:pPr>
                <a:defRPr/>
              </a:pPr>
              <a:t>‹#›</a:t>
            </a:fld>
            <a:endParaRPr lang="en-US" altLang="ja-JP">
              <a:solidFill>
                <a:prstClr val="black"/>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933085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F2C123F-F8E4-4FB8-93C1-8AF69D59EB08}" type="slidenum">
              <a:rPr lang="en-US" altLang="ja-JP">
                <a:solidFill>
                  <a:prstClr val="black"/>
                </a:solidFill>
              </a:rPr>
              <a:pPr>
                <a:defRPr/>
              </a:pPr>
              <a:t>‹#›</a:t>
            </a:fld>
            <a:endParaRPr lang="en-US" altLang="ja-JP">
              <a:solidFill>
                <a:prstClr val="black"/>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590991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6E10F28-D4E8-4E1F-A188-5F40CE7EF465}" type="slidenum">
              <a:rPr lang="en-US" altLang="ja-JP">
                <a:solidFill>
                  <a:prstClr val="black"/>
                </a:solidFill>
              </a:rPr>
              <a:pPr>
                <a:defRPr/>
              </a:pPr>
              <a:t>‹#›</a:t>
            </a:fld>
            <a:endParaRPr lang="en-US" altLang="ja-JP">
              <a:solidFill>
                <a:prstClr val="black"/>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698734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45A3DFF-319E-4B32-96C6-90CE7A06142A}" type="slidenum">
              <a:rPr lang="en-US" altLang="ja-JP">
                <a:solidFill>
                  <a:prstClr val="black"/>
                </a:solidFill>
              </a:rPr>
              <a:pPr>
                <a:defRPr/>
              </a:pPr>
              <a:t>‹#›</a:t>
            </a:fld>
            <a:endParaRPr lang="en-US" altLang="ja-JP">
              <a:solidFill>
                <a:prstClr val="black"/>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650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9DBC4C1-4C82-48A1-BE6C-BEAB2560D49D}" type="datetime1">
              <a:rPr lang="ja-JP" altLang="en-US" smtClean="0"/>
              <a:t>2014/5/8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559D424E-A72F-4063-B338-8F8B9586572F}" type="slidenum">
              <a:rPr lang="ja-JP" altLang="en-US"/>
              <a:pPr>
                <a:defRPr/>
              </a:pPr>
              <a:t>‹#›</a:t>
            </a:fld>
            <a:endParaRPr lang="ja-JP" altLang="en-US"/>
          </a:p>
        </p:txBody>
      </p:sp>
    </p:spTree>
    <p:extLst>
      <p:ext uri="{BB962C8B-B14F-4D97-AF65-F5344CB8AC3E}">
        <p14:creationId xmlns:p14="http://schemas.microsoft.com/office/powerpoint/2010/main" val="418820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695813BE-48CE-4892-8CF7-604BFEAB664D}" type="slidenum">
              <a:rPr lang="en-US" altLang="ja-JP">
                <a:solidFill>
                  <a:prstClr val="black"/>
                </a:solidFill>
              </a:rPr>
              <a:pPr>
                <a:defRPr/>
              </a:pPr>
              <a:t>‹#›</a:t>
            </a:fld>
            <a:endParaRPr lang="en-US" altLang="ja-JP">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600940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6"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31E04A2-7DBC-471D-838F-D25FF084FFA7}" type="slidenum">
              <a:rPr lang="en-US" altLang="ja-JP">
                <a:solidFill>
                  <a:prstClr val="black"/>
                </a:solidFill>
              </a:rPr>
              <a:pPr>
                <a:defRPr/>
              </a:pPr>
              <a:t>‹#›</a:t>
            </a:fld>
            <a:endParaRPr lang="en-US" altLang="ja-JP">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935874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E806BEC-4C0B-4D7E-A396-5BA1A41069B6}" type="slidenum">
              <a:rPr lang="en-US" altLang="ja-JP">
                <a:solidFill>
                  <a:prstClr val="black"/>
                </a:solidFill>
              </a:rPr>
              <a:pPr>
                <a:defRPr/>
              </a:pPr>
              <a:t>‹#›</a:t>
            </a:fld>
            <a:endParaRPr lang="en-US" altLang="ja-JP">
              <a:solidFill>
                <a:prstClr val="black"/>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215677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47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09C2CEC3-1B58-4B71-A4D0-12BD36385EA7}"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5F019EC9-C284-4793-9682-6ECC3390441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44353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278A65E9-2A48-466A-8978-5223238D4E41}"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3DAFD20-724F-4A5F-80C9-5CD04D60F628}" type="slidenum">
              <a:rPr lang="ja-JP" altLang="en-US" smtClean="0">
                <a:solidFill>
                  <a:prstClr val="black">
                    <a:tint val="75000"/>
                  </a:prstClr>
                </a:solidFill>
              </a:rPr>
              <a:pPr>
                <a:defRPr/>
              </a:pPr>
              <a:t>‹#›</a:t>
            </a:fld>
            <a:endParaRPr lang="ja-JP" altLang="en-US">
              <a:solidFill>
                <a:prstClr val="black">
                  <a:tint val="75000"/>
                </a:prstClr>
              </a:solidFill>
            </a:endParaRPr>
          </a:p>
        </p:txBody>
      </p:sp>
      <p:grpSp>
        <p:nvGrpSpPr>
          <p:cNvPr id="7" name="Group 6"/>
          <p:cNvGrpSpPr>
            <a:grpSpLocks/>
          </p:cNvGrpSpPr>
          <p:nvPr userDrawn="1"/>
        </p:nvGrpSpPr>
        <p:grpSpPr bwMode="auto">
          <a:xfrm>
            <a:off x="93019" y="504000"/>
            <a:ext cx="9720000" cy="64731"/>
            <a:chOff x="0" y="746"/>
            <a:chExt cx="6240" cy="49"/>
          </a:xfrm>
        </p:grpSpPr>
        <p:sp>
          <p:nvSpPr>
            <p:cNvPr id="8" name="Rectangle 7"/>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sp>
          <p:nvSpPr>
            <p:cNvPr id="9" name="Rectangle 8"/>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grpSp>
    </p:spTree>
    <p:extLst>
      <p:ext uri="{BB962C8B-B14F-4D97-AF65-F5344CB8AC3E}">
        <p14:creationId xmlns:p14="http://schemas.microsoft.com/office/powerpoint/2010/main" val="2679305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695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36018159"/>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9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1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505172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5178686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2177471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288115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B4433B2-AA8B-455F-8E2A-EE208BB4488F}" type="datetime1">
              <a:rPr lang="ja-JP" altLang="en-US" smtClean="0"/>
              <a:t>2014/5/8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9F49036E-9CAC-464D-A42C-021C700463C9}" type="slidenum">
              <a:rPr lang="ja-JP" altLang="en-US"/>
              <a:pPr>
                <a:defRPr/>
              </a:pPr>
              <a:t>‹#›</a:t>
            </a:fld>
            <a:endParaRPr lang="ja-JP" altLang="en-US"/>
          </a:p>
        </p:txBody>
      </p:sp>
    </p:spTree>
    <p:extLst>
      <p:ext uri="{BB962C8B-B14F-4D97-AF65-F5344CB8AC3E}">
        <p14:creationId xmlns:p14="http://schemas.microsoft.com/office/powerpoint/2010/main" val="2550244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9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1519950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7648006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95529141"/>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6"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97"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2BC80D23-4E38-4E08-8E32-3F9F76188AB4}" type="datetime1">
              <a:rPr lang="ja-JP" altLang="en-US" smtClean="0">
                <a:solidFill>
                  <a:prstClr val="black">
                    <a:tint val="75000"/>
                  </a:prstClr>
                </a:solidFill>
              </a:rPr>
              <a:pPr>
                <a:def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56E56A-7618-4430-BFAD-62332B2C3A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2543562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B44C0FC-7B63-4FA2-B031-048FB7C4F04F}"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66136" y="637638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5048988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651475-6D46-4003-9E55-BF73018037B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66136" y="637638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007786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70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8FA64F-4CBC-40A9-8F53-2FBD3247B789}"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724265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10D9ADA-146C-4033-91AC-A95F06AB2715}"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448393"/>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0985705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F2FC7B-7CE5-4ADA-B972-11E303D03183}"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318266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67679D2-20CC-4232-B70D-EACBA901C834}"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テキスト ボックス 5"/>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6666123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0A56B2-8FF3-48C7-B794-8D843F00A58D}" type="datetime1">
              <a:rPr lang="ja-JP" altLang="en-US" smtClean="0"/>
              <a:t>2014/5/8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B61A5341-1684-41F2-9B50-6C3C37F1B366}" type="slidenum">
              <a:rPr lang="ja-JP" altLang="en-US"/>
              <a:pPr>
                <a:defRPr/>
              </a:pPr>
              <a:t>‹#›</a:t>
            </a:fld>
            <a:endParaRPr lang="ja-JP" altLang="en-US"/>
          </a:p>
        </p:txBody>
      </p:sp>
    </p:spTree>
    <p:extLst>
      <p:ext uri="{BB962C8B-B14F-4D97-AF65-F5344CB8AC3E}">
        <p14:creationId xmlns:p14="http://schemas.microsoft.com/office/powerpoint/2010/main" val="34901228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2DB3B8-FBB8-4859-9229-A22B480E265F}"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466136" y="637638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347353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BEDF2E-5ED0-4559-8D21-598E64B04BC8}"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8" name="テキスト ボックス 7"/>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71093123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0214E8-B926-4B1F-AE15-D87AFF43CA97}"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8" name="テキスト ボックス 7"/>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95526256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6955CE-6289-477C-BDD1-5F12095363B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7" name="テキスト ボックス 6"/>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1279481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9"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DF4763-F6F7-4D34-A2B3-DE32EBFF1793}"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40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7" name="テキスト ボックス 6"/>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27340377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9" y="213051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B44C0FC-7B63-4FA2-B031-048FB7C4F04F}"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66136" y="637633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71284101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651475-6D46-4003-9E55-BF73018037BC}"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66136" y="637633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29157139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5" y="440699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8FA64F-4CBC-40A9-8F53-2FBD3247B789}"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4094031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2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10D9ADA-146C-4033-91AC-A95F06AB2715}"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448343"/>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9593937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3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3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F2FC7B-7CE5-4ADA-B972-11E303D03183}"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00202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A8D04E-9BEE-4C2A-8739-9EAA86E180A6}" type="datetime1">
              <a:rPr lang="ja-JP" altLang="en-US" smtClean="0"/>
              <a:t>2014/5/8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477131" y="6448683"/>
            <a:ext cx="2311400" cy="365125"/>
          </a:xfrm>
          <a:prstGeom prst="rect">
            <a:avLst/>
          </a:prstGeom>
        </p:spPr>
        <p:txBody>
          <a:bodyPr/>
          <a:lstStyle>
            <a:lvl1pPr>
              <a:defRPr/>
            </a:lvl1pPr>
          </a:lstStyle>
          <a:p>
            <a:pPr>
              <a:defRPr/>
            </a:pPr>
            <a:fld id="{4A4AA282-7E3C-4092-9CCD-FBB53B5725D4}" type="slidenum">
              <a:rPr lang="ja-JP" altLang="en-US"/>
              <a:pPr>
                <a:defRPr/>
              </a:pPr>
              <a:t>‹#›</a:t>
            </a:fld>
            <a:endParaRPr lang="ja-JP" altLang="en-US"/>
          </a:p>
        </p:txBody>
      </p:sp>
    </p:spTree>
    <p:extLst>
      <p:ext uri="{BB962C8B-B14F-4D97-AF65-F5344CB8AC3E}">
        <p14:creationId xmlns:p14="http://schemas.microsoft.com/office/powerpoint/2010/main" val="3121928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67679D2-20CC-4232-B70D-EACBA901C834}"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テキスト ボックス 5"/>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1564210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2DB3B8-FBB8-4859-9229-A22B480E265F}"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466136" y="6376335"/>
            <a:ext cx="2311400" cy="365125"/>
          </a:xfrm>
          <a:prstGeom prst="rect">
            <a:avLst/>
          </a:prstGeom>
        </p:spPr>
        <p:txBody>
          <a:bodyPr/>
          <a:lstStyle>
            <a:lvl1pPr>
              <a:defRPr sz="2800">
                <a:solidFill>
                  <a:schemeClr val="tx1"/>
                </a:solidFill>
              </a:defRPr>
            </a:lvl1p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6406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BEDF2E-5ED0-4559-8D21-598E64B04BC8}"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8" name="テキスト ボックス 7"/>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31973757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0214E8-B926-4B1F-AE15-D87AFF43CA97}"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8" name="テキスト ボックス 7"/>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87606769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6955CE-6289-477C-BDD1-5F12095363BB}"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7" name="テキスト ボックス 6"/>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06530986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9"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DF4763-F6F7-4D34-A2B3-DE32EBFF1793}"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10152" y="6520351"/>
            <a:ext cx="2311400" cy="365125"/>
          </a:xfrm>
          <a:prstGeom prst="rect">
            <a:avLst/>
          </a:prstGeom>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7" name="テキスト ボックス 6"/>
          <p:cNvSpPr txBox="1"/>
          <p:nvPr userDrawn="1"/>
        </p:nvSpPr>
        <p:spPr>
          <a:xfrm>
            <a:off x="8875078" y="44453"/>
            <a:ext cx="974558"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89758968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23"/>
          <p:cNvSpPr>
            <a:spLocks noGrp="1" noChangeArrowheads="1"/>
          </p:cNvSpPr>
          <p:nvPr>
            <p:ph type="sldNum" sz="quarter" idx="10"/>
          </p:nvPr>
        </p:nvSpPr>
        <p:spPr>
          <a:ln/>
        </p:spPr>
        <p:txBody>
          <a:bodyPr/>
          <a:lstStyle>
            <a:lvl1pPr>
              <a:defRPr/>
            </a:lvl1pPr>
          </a:lstStyle>
          <a:p>
            <a:pPr>
              <a:defRPr/>
            </a:pPr>
            <a:fld id="{52EF1DA7-C4B5-4AE5-83D1-F493547CD5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21600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3"/>
          <p:cNvSpPr>
            <a:spLocks noGrp="1" noChangeArrowheads="1"/>
          </p:cNvSpPr>
          <p:nvPr>
            <p:ph type="sldNum" sz="quarter" idx="10"/>
          </p:nvPr>
        </p:nvSpPr>
        <p:spPr>
          <a:ln/>
        </p:spPr>
        <p:txBody>
          <a:bodyPr/>
          <a:lstStyle>
            <a:lvl1pPr>
              <a:defRPr/>
            </a:lvl1pPr>
          </a:lstStyle>
          <a:p>
            <a:pPr>
              <a:defRPr/>
            </a:pPr>
            <a:fld id="{39D88318-BD97-4E56-8570-6019BDD8C9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4792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3"/>
          <p:cNvSpPr>
            <a:spLocks noGrp="1" noChangeArrowheads="1"/>
          </p:cNvSpPr>
          <p:nvPr>
            <p:ph type="sldNum" sz="quarter" idx="10"/>
          </p:nvPr>
        </p:nvSpPr>
        <p:spPr>
          <a:ln/>
        </p:spPr>
        <p:txBody>
          <a:bodyPr/>
          <a:lstStyle>
            <a:lvl1pPr>
              <a:defRPr/>
            </a:lvl1pPr>
          </a:lstStyle>
          <a:p>
            <a:pPr>
              <a:defRPr/>
            </a:pPr>
            <a:fld id="{B1286204-4D41-4A53-A4E2-4A6180AEC8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98917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3"/>
          <p:cNvSpPr>
            <a:spLocks noGrp="1" noChangeArrowheads="1"/>
          </p:cNvSpPr>
          <p:nvPr>
            <p:ph type="sldNum" sz="quarter" idx="10"/>
          </p:nvPr>
        </p:nvSpPr>
        <p:spPr>
          <a:ln/>
        </p:spPr>
        <p:txBody>
          <a:bodyPr/>
          <a:lstStyle>
            <a:lvl1pPr>
              <a:defRPr/>
            </a:lvl1pPr>
          </a:lstStyle>
          <a:p>
            <a:pPr>
              <a:defRPr/>
            </a:pPr>
            <a:fld id="{9ECCC86B-58A4-4EB2-A7AF-0105208C5C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056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1.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2.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19" y="2"/>
            <a:ext cx="9906000" cy="404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193708" y="476250"/>
            <a:ext cx="9518650" cy="1081088"/>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p:txBody>
      </p:sp>
      <p:sp>
        <p:nvSpPr>
          <p:cNvPr id="4" name="日付プレースホルダ 3"/>
          <p:cNvSpPr>
            <a:spLocks noGrp="1"/>
          </p:cNvSpPr>
          <p:nvPr>
            <p:ph type="dt" sz="half" idx="2"/>
          </p:nvPr>
        </p:nvSpPr>
        <p:spPr>
          <a:xfrm>
            <a:off x="117474" y="6453446"/>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70012361-1F41-4A01-947C-DB80CB208C1F}" type="datetime1">
              <a:rPr lang="ja-JP" altLang="en-US" smtClean="0"/>
              <a:t>2014/5/8</a:t>
            </a:fld>
            <a:endParaRPr lang="ja-JP" altLang="en-US"/>
          </a:p>
        </p:txBody>
      </p:sp>
      <p:sp>
        <p:nvSpPr>
          <p:cNvPr id="5" name="フッター プレースホルダ 4"/>
          <p:cNvSpPr>
            <a:spLocks noGrp="1"/>
          </p:cNvSpPr>
          <p:nvPr>
            <p:ph type="ftr" sz="quarter" idx="3"/>
          </p:nvPr>
        </p:nvSpPr>
        <p:spPr>
          <a:xfrm>
            <a:off x="3384583" y="6453446"/>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cxnSp>
        <p:nvCxnSpPr>
          <p:cNvPr id="7" name="直線コネクタ 6"/>
          <p:cNvCxnSpPr/>
          <p:nvPr/>
        </p:nvCxnSpPr>
        <p:spPr>
          <a:xfrm>
            <a:off x="-9887" y="400316"/>
            <a:ext cx="9906000"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6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7200"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4400"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1600"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8800"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F9FE-B8DE-4AA3-BD4F-68916B0C147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83" y="63564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610152" y="6448343"/>
            <a:ext cx="2311400" cy="365125"/>
          </a:xfrm>
          <a:prstGeom prst="rect">
            <a:avLst/>
          </a:prstGeom>
        </p:spPr>
        <p:txBody>
          <a:bodyPr/>
          <a:lstStyle>
            <a:lvl1pPr algn="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9498576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１番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0"/>
            <a:ext cx="991803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Line 7"/>
          <p:cNvSpPr>
            <a:spLocks noChangeShapeType="1"/>
          </p:cNvSpPr>
          <p:nvPr/>
        </p:nvSpPr>
        <p:spPr bwMode="auto">
          <a:xfrm>
            <a:off x="0" y="6597650"/>
            <a:ext cx="990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endParaRPr>
          </a:p>
        </p:txBody>
      </p:sp>
      <p:pic>
        <p:nvPicPr>
          <p:cNvPr id="1030" name="Picture 21" descr="119_j-yok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02208" y="6654800"/>
            <a:ext cx="207750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Rectangle 23"/>
          <p:cNvSpPr>
            <a:spLocks noGrp="1" noChangeArrowheads="1"/>
          </p:cNvSpPr>
          <p:nvPr>
            <p:ph type="sldNum" sz="quarter" idx="4"/>
          </p:nvPr>
        </p:nvSpPr>
        <p:spPr bwMode="auto">
          <a:xfrm>
            <a:off x="7594600" y="6575425"/>
            <a:ext cx="2311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ea typeface="ＭＳ Ｐゴシック" charset="-128"/>
              </a:defRPr>
            </a:lvl1pPr>
          </a:lstStyle>
          <a:p>
            <a:pPr fontAlgn="base">
              <a:spcBef>
                <a:spcPct val="0"/>
              </a:spcBef>
              <a:spcAft>
                <a:spcPct val="0"/>
              </a:spcAft>
              <a:defRPr/>
            </a:pPr>
            <a:fld id="{B6C173EA-494A-4D8E-A24B-CC0CBC53F243}"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070531529"/>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charset="-128"/>
        </a:defRPr>
      </a:lvl2pPr>
      <a:lvl3pPr algn="ctr" rtl="0" eaLnBrk="1" fontAlgn="base" hangingPunct="1">
        <a:spcBef>
          <a:spcPct val="0"/>
        </a:spcBef>
        <a:spcAft>
          <a:spcPct val="0"/>
        </a:spcAft>
        <a:defRPr kumimoji="1" sz="4400">
          <a:solidFill>
            <a:schemeClr val="tx2"/>
          </a:solidFill>
          <a:latin typeface="Arial" charset="0"/>
          <a:ea typeface="ＭＳ Ｐゴシック" charset="-128"/>
        </a:defRPr>
      </a:lvl3pPr>
      <a:lvl4pPr algn="ctr" rtl="0" eaLnBrk="1" fontAlgn="base" hangingPunct="1">
        <a:spcBef>
          <a:spcPct val="0"/>
        </a:spcBef>
        <a:spcAft>
          <a:spcPct val="0"/>
        </a:spcAft>
        <a:defRPr kumimoji="1" sz="4400">
          <a:solidFill>
            <a:schemeClr val="tx2"/>
          </a:solidFill>
          <a:latin typeface="Arial" charset="0"/>
          <a:ea typeface="ＭＳ Ｐゴシック" charset="-128"/>
        </a:defRPr>
      </a:lvl4pPr>
      <a:lvl5pPr algn="ctr"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93033" y="108000"/>
            <a:ext cx="9720000" cy="540000"/>
          </a:xfrm>
          <a:prstGeom prst="rect">
            <a:avLst/>
          </a:prstGeom>
        </p:spPr>
        <p:txBody>
          <a:bodyPr vert="horz" lIns="95743" tIns="47872" rIns="95743" bIns="47872" rtlCol="0" anchor="ctr">
            <a:no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93033" y="720000"/>
            <a:ext cx="9720000" cy="5688000"/>
          </a:xfrm>
          <a:prstGeom prst="rect">
            <a:avLst/>
          </a:prstGeom>
        </p:spPr>
        <p:txBody>
          <a:bodyPr vert="horz" lIns="95743" tIns="47872" rIns="95743" bIns="4787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56462" y="6448411"/>
            <a:ext cx="2311400" cy="365125"/>
          </a:xfrm>
          <a:prstGeom prst="rect">
            <a:avLst/>
          </a:prstGeom>
        </p:spPr>
        <p:txBody>
          <a:bodyPr vert="horz" lIns="95743" tIns="47872" rIns="95743" bIns="47872" rtlCol="0" anchor="ctr"/>
          <a:lstStyle>
            <a:lvl1pPr algn="l">
              <a:defRPr sz="1600">
                <a:solidFill>
                  <a:schemeClr val="tx1">
                    <a:tint val="75000"/>
                  </a:schemeClr>
                </a:solidFill>
              </a:defRPr>
            </a:lvl1pPr>
          </a:lstStyle>
          <a:p>
            <a:pPr defTabSz="957436"/>
            <a:fld id="{F8E66143-3972-4D07-9BB2-C9006E3198BD}" type="datetime1">
              <a:rPr lang="ja-JP" altLang="en-US" smtClean="0">
                <a:solidFill>
                  <a:prstClr val="black">
                    <a:tint val="75000"/>
                  </a:prstClr>
                </a:solidFill>
              </a:rPr>
              <a:pPr defTabSz="957436"/>
              <a:t>2014/5/8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2433033" y="6453496"/>
            <a:ext cx="5040000" cy="365125"/>
          </a:xfrm>
          <a:prstGeom prst="rect">
            <a:avLst/>
          </a:prstGeom>
        </p:spPr>
        <p:txBody>
          <a:bodyPr vert="horz" lIns="95743" tIns="47872" rIns="95743" bIns="47872" rtlCol="0" anchor="ctr"/>
          <a:lstStyle>
            <a:lvl1pPr algn="ctr">
              <a:defRPr sz="1600">
                <a:solidFill>
                  <a:schemeClr val="tx1">
                    <a:tint val="75000"/>
                  </a:schemeClr>
                </a:solidFill>
              </a:defRPr>
            </a:lvl1pPr>
          </a:lstStyle>
          <a:p>
            <a:pPr defTabSz="95743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38145" y="6448411"/>
            <a:ext cx="2311400" cy="365125"/>
          </a:xfrm>
          <a:prstGeom prst="rect">
            <a:avLst/>
          </a:prstGeom>
        </p:spPr>
        <p:txBody>
          <a:bodyPr vert="horz" lIns="95743" tIns="47872" rIns="95743" bIns="47872" rtlCol="0" anchor="ctr"/>
          <a:lstStyle>
            <a:lvl1pPr algn="r">
              <a:defRPr sz="1600">
                <a:solidFill>
                  <a:schemeClr val="tx1">
                    <a:tint val="75000"/>
                  </a:schemeClr>
                </a:solidFill>
              </a:defRPr>
            </a:lvl1pPr>
          </a:lstStyle>
          <a:p>
            <a:pPr defTabSz="957436"/>
            <a:fld id="{D2D8002D-B5B0-4BAC-B1F6-782DDCCE6D9C}" type="slidenum">
              <a:rPr lang="ja-JP" altLang="en-US" smtClean="0">
                <a:solidFill>
                  <a:prstClr val="black">
                    <a:tint val="75000"/>
                  </a:prstClr>
                </a:solidFill>
              </a:rPr>
              <a:pPr defTabSz="957436"/>
              <a:t>‹#›</a:t>
            </a:fld>
            <a:endParaRPr lang="ja-JP" altLang="en-US">
              <a:solidFill>
                <a:prstClr val="black">
                  <a:tint val="75000"/>
                </a:prstClr>
              </a:solidFill>
            </a:endParaRPr>
          </a:p>
        </p:txBody>
      </p:sp>
    </p:spTree>
    <p:extLst>
      <p:ext uri="{BB962C8B-B14F-4D97-AF65-F5344CB8AC3E}">
        <p14:creationId xmlns:p14="http://schemas.microsoft.com/office/powerpoint/2010/main" val="15898281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Lst>
  <p:timing>
    <p:tnLst>
      <p:par>
        <p:cTn id="1" dur="indefinite" restart="never" nodeType="tmRoot"/>
      </p:par>
    </p:tnLst>
  </p:timing>
  <p:hf hdr="0" ftr="0" dt="0"/>
  <p:txStyles>
    <p:titleStyle>
      <a:lvl1pPr algn="ctr" defTabSz="957436" rtl="0" eaLnBrk="1" latinLnBrk="0" hangingPunct="1">
        <a:spcBef>
          <a:spcPct val="0"/>
        </a:spcBef>
        <a:buNone/>
        <a:defRPr kumimoji="1" sz="3700" kern="1200">
          <a:solidFill>
            <a:schemeClr val="tx1"/>
          </a:solidFill>
          <a:latin typeface="+mj-lt"/>
          <a:ea typeface="+mj-ea"/>
          <a:cs typeface="+mj-cs"/>
        </a:defRPr>
      </a:lvl1pPr>
    </p:titleStyle>
    <p:bodyStyle>
      <a:lvl1pPr marL="359039" indent="-359039" algn="l" defTabSz="957436"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77919" indent="-299199" algn="l" defTabSz="957436"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6798" indent="-239360" algn="l" defTabSz="957436"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5515"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154234"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632952"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3111671"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590390"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4069109" indent="-239360" algn="l" defTabSz="95743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57436" rtl="0" eaLnBrk="1" latinLnBrk="0" hangingPunct="1">
        <a:defRPr kumimoji="1" sz="1900" kern="1200">
          <a:solidFill>
            <a:schemeClr val="tx1"/>
          </a:solidFill>
          <a:latin typeface="+mn-lt"/>
          <a:ea typeface="+mn-ea"/>
          <a:cs typeface="+mn-cs"/>
        </a:defRPr>
      </a:lvl1pPr>
      <a:lvl2pPr marL="478719" algn="l" defTabSz="957436" rtl="0" eaLnBrk="1" latinLnBrk="0" hangingPunct="1">
        <a:defRPr kumimoji="1" sz="1900" kern="1200">
          <a:solidFill>
            <a:schemeClr val="tx1"/>
          </a:solidFill>
          <a:latin typeface="+mn-lt"/>
          <a:ea typeface="+mn-ea"/>
          <a:cs typeface="+mn-cs"/>
        </a:defRPr>
      </a:lvl2pPr>
      <a:lvl3pPr marL="957436" algn="l" defTabSz="957436" rtl="0" eaLnBrk="1" latinLnBrk="0" hangingPunct="1">
        <a:defRPr kumimoji="1" sz="1900" kern="1200">
          <a:solidFill>
            <a:schemeClr val="tx1"/>
          </a:solidFill>
          <a:latin typeface="+mn-lt"/>
          <a:ea typeface="+mn-ea"/>
          <a:cs typeface="+mn-cs"/>
        </a:defRPr>
      </a:lvl3pPr>
      <a:lvl4pPr marL="1436156" algn="l" defTabSz="957436" rtl="0" eaLnBrk="1" latinLnBrk="0" hangingPunct="1">
        <a:defRPr kumimoji="1" sz="1900" kern="1200">
          <a:solidFill>
            <a:schemeClr val="tx1"/>
          </a:solidFill>
          <a:latin typeface="+mn-lt"/>
          <a:ea typeface="+mn-ea"/>
          <a:cs typeface="+mn-cs"/>
        </a:defRPr>
      </a:lvl4pPr>
      <a:lvl5pPr marL="1914876" algn="l" defTabSz="957436" rtl="0" eaLnBrk="1" latinLnBrk="0" hangingPunct="1">
        <a:defRPr kumimoji="1" sz="1900" kern="1200">
          <a:solidFill>
            <a:schemeClr val="tx1"/>
          </a:solidFill>
          <a:latin typeface="+mn-lt"/>
          <a:ea typeface="+mn-ea"/>
          <a:cs typeface="+mn-cs"/>
        </a:defRPr>
      </a:lvl5pPr>
      <a:lvl6pPr marL="2393594" algn="l" defTabSz="957436" rtl="0" eaLnBrk="1" latinLnBrk="0" hangingPunct="1">
        <a:defRPr kumimoji="1" sz="1900" kern="1200">
          <a:solidFill>
            <a:schemeClr val="tx1"/>
          </a:solidFill>
          <a:latin typeface="+mn-lt"/>
          <a:ea typeface="+mn-ea"/>
          <a:cs typeface="+mn-cs"/>
        </a:defRPr>
      </a:lvl6pPr>
      <a:lvl7pPr marL="2872313" algn="l" defTabSz="957436" rtl="0" eaLnBrk="1" latinLnBrk="0" hangingPunct="1">
        <a:defRPr kumimoji="1" sz="1900" kern="1200">
          <a:solidFill>
            <a:schemeClr val="tx1"/>
          </a:solidFill>
          <a:latin typeface="+mn-lt"/>
          <a:ea typeface="+mn-ea"/>
          <a:cs typeface="+mn-cs"/>
        </a:defRPr>
      </a:lvl7pPr>
      <a:lvl8pPr marL="3351031" algn="l" defTabSz="957436" rtl="0" eaLnBrk="1" latinLnBrk="0" hangingPunct="1">
        <a:defRPr kumimoji="1" sz="1900" kern="1200">
          <a:solidFill>
            <a:schemeClr val="tx1"/>
          </a:solidFill>
          <a:latin typeface="+mn-lt"/>
          <a:ea typeface="+mn-ea"/>
          <a:cs typeface="+mn-cs"/>
        </a:defRPr>
      </a:lvl8pPr>
      <a:lvl9pPr marL="3829750" algn="l" defTabSz="957436" rtl="0" eaLnBrk="1" latinLnBrk="0" hangingPunct="1">
        <a:defRPr kumimoji="1"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5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71DE-379C-4C8A-B22E-386F6D5B1A3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83" y="63565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5" y="635650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34276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71DE-379C-4C8A-B22E-386F6D5B1A3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83" y="63564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5" y="63564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630147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71DE-379C-4C8A-B22E-386F6D5B1A31}"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83" y="63564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5" y="63564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162675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93019" y="72000"/>
            <a:ext cx="9720000" cy="404813"/>
          </a:xfrm>
          <a:prstGeom prst="rect">
            <a:avLst/>
          </a:prstGeom>
          <a:noFill/>
          <a:ln w="9525">
            <a:noFill/>
            <a:miter lim="800000"/>
            <a:headEnd/>
            <a:tailEnd/>
          </a:ln>
        </p:spPr>
        <p:txBody>
          <a:bodyPr vert="horz" wrap="square" lIns="91398" tIns="45700" rIns="91398" bIns="4570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193699" y="720000"/>
            <a:ext cx="9518650" cy="1081088"/>
          </a:xfrm>
          <a:prstGeom prst="rect">
            <a:avLst/>
          </a:prstGeom>
          <a:noFill/>
          <a:ln w="19050">
            <a:solidFill>
              <a:schemeClr val="tx1"/>
            </a:solidFill>
            <a:miter lim="800000"/>
            <a:headEnd/>
            <a:tailEnd/>
          </a:ln>
        </p:spPr>
        <p:txBody>
          <a:bodyPr vert="horz" wrap="square" lIns="91398" tIns="45700" rIns="91398" bIns="4570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p:txBody>
      </p:sp>
      <p:sp>
        <p:nvSpPr>
          <p:cNvPr id="4" name="日付プレースホルダ 3"/>
          <p:cNvSpPr>
            <a:spLocks noGrp="1"/>
          </p:cNvSpPr>
          <p:nvPr>
            <p:ph type="dt" sz="half" idx="2"/>
          </p:nvPr>
        </p:nvSpPr>
        <p:spPr>
          <a:xfrm>
            <a:off x="117479" y="6453669"/>
            <a:ext cx="2311400" cy="365125"/>
          </a:xfrm>
          <a:prstGeom prst="rect">
            <a:avLst/>
          </a:prstGeom>
        </p:spPr>
        <p:txBody>
          <a:bodyPr vert="horz" lIns="91398" tIns="45700" rIns="91398" bIns="45700" rtlCol="0" anchor="ctr"/>
          <a:lstStyle>
            <a:lvl1pPr algn="l" fontAlgn="auto">
              <a:spcBef>
                <a:spcPts val="0"/>
              </a:spcBef>
              <a:spcAft>
                <a:spcPts val="0"/>
              </a:spcAft>
              <a:defRPr sz="1600">
                <a:solidFill>
                  <a:prstClr val="black">
                    <a:tint val="75000"/>
                  </a:prstClr>
                </a:solidFill>
                <a:latin typeface="+mn-lt"/>
                <a:ea typeface="+mn-ea"/>
              </a:defRPr>
            </a:lvl1pPr>
          </a:lstStyle>
          <a:p>
            <a:pPr>
              <a:defRPr/>
            </a:pPr>
            <a:fld id="{851E952E-03BC-465F-BE7D-7F051744409B}" type="datetime1">
              <a:rPr lang="ja-JP" altLang="en-US" smtClean="0"/>
              <a:pPr>
                <a:defRPr/>
              </a:pPr>
              <a:t>2014/5/8</a:t>
            </a:fld>
            <a:endParaRPr lang="ja-JP" altLang="en-US"/>
          </a:p>
        </p:txBody>
      </p:sp>
      <p:sp>
        <p:nvSpPr>
          <p:cNvPr id="5" name="フッター プレースホルダ 4"/>
          <p:cNvSpPr>
            <a:spLocks noGrp="1"/>
          </p:cNvSpPr>
          <p:nvPr>
            <p:ph type="ftr" sz="quarter" idx="3"/>
          </p:nvPr>
        </p:nvSpPr>
        <p:spPr>
          <a:xfrm>
            <a:off x="3384569" y="6453669"/>
            <a:ext cx="3136900" cy="365125"/>
          </a:xfrm>
          <a:prstGeom prst="rect">
            <a:avLst/>
          </a:prstGeom>
        </p:spPr>
        <p:txBody>
          <a:bodyPr vert="horz" lIns="91398" tIns="45700" rIns="91398" bIns="45700" rtlCol="0" anchor="ctr"/>
          <a:lstStyle>
            <a:lvl1pPr algn="ctr" fontAlgn="auto">
              <a:spcBef>
                <a:spcPts val="0"/>
              </a:spcBef>
              <a:spcAft>
                <a:spcPts val="0"/>
              </a:spcAft>
              <a:defRPr sz="16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477126" y="6448906"/>
            <a:ext cx="2311400" cy="365125"/>
          </a:xfrm>
          <a:prstGeom prst="rect">
            <a:avLst/>
          </a:prstGeom>
        </p:spPr>
        <p:txBody>
          <a:bodyPr vert="horz" lIns="91398" tIns="45700" rIns="91398" bIns="45700" rtlCol="0" anchor="ctr"/>
          <a:lstStyle>
            <a:lvl1pPr algn="r" fontAlgn="auto">
              <a:spcBef>
                <a:spcPts val="0"/>
              </a:spcBef>
              <a:spcAft>
                <a:spcPts val="0"/>
              </a:spcAft>
              <a:defRPr sz="1600">
                <a:solidFill>
                  <a:prstClr val="black">
                    <a:tint val="75000"/>
                  </a:prstClr>
                </a:solidFill>
                <a:latin typeface="+mn-lt"/>
                <a:ea typeface="+mn-ea"/>
              </a:defRPr>
            </a:lvl1pPr>
          </a:lstStyle>
          <a:p>
            <a:pPr>
              <a:defRPr/>
            </a:pPr>
            <a:fld id="{0156E56A-7618-4430-BFAD-62332B2C3A28}" type="slidenum">
              <a:rPr lang="ja-JP" altLang="en-US" smtClean="0"/>
              <a:pPr>
                <a:defRPr/>
              </a:pPr>
              <a:t>‹#›</a:t>
            </a:fld>
            <a:endParaRPr lang="ja-JP" altLang="en-US"/>
          </a:p>
        </p:txBody>
      </p:sp>
    </p:spTree>
    <p:extLst>
      <p:ext uri="{BB962C8B-B14F-4D97-AF65-F5344CB8AC3E}">
        <p14:creationId xmlns:p14="http://schemas.microsoft.com/office/powerpoint/2010/main" val="2115028681"/>
      </p:ext>
    </p:extLst>
  </p:cSld>
  <p:clrMap bg1="lt1" tx1="dk1" bg2="lt2" tx2="dk2" accent1="accent1" accent2="accent2" accent3="accent3" accent4="accent4" accent5="accent5" accent6="accent6" hlink="hlink" folHlink="folHlink"/>
  <p:sldLayoutIdLst>
    <p:sldLayoutId id="2147484147" r:id="rId1"/>
    <p:sldLayoutId id="2147484148" r:id="rId2"/>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699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3981"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097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7962"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mj-lt"/>
        <a:buAutoNum type="arabicPeriod"/>
        <a:defRPr kumimoji="1" kern="1200">
          <a:solidFill>
            <a:schemeClr val="tx1"/>
          </a:solidFill>
          <a:latin typeface="+mn-lt"/>
          <a:ea typeface="+mn-ea"/>
          <a:cs typeface="+mn-cs"/>
        </a:defRPr>
      </a:lvl1pPr>
      <a:lvl2pPr marL="742609" indent="-285620"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2476" indent="-22849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467"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6460" indent="-22849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448"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39"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30"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21" indent="-228496" algn="l" defTabSz="91398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81" rtl="0" eaLnBrk="1" latinLnBrk="0" hangingPunct="1">
        <a:defRPr kumimoji="1" sz="1800" kern="1200">
          <a:solidFill>
            <a:schemeClr val="tx1"/>
          </a:solidFill>
          <a:latin typeface="+mn-lt"/>
          <a:ea typeface="+mn-ea"/>
          <a:cs typeface="+mn-cs"/>
        </a:defRPr>
      </a:lvl1pPr>
      <a:lvl2pPr marL="456991" algn="l" defTabSz="913981" rtl="0" eaLnBrk="1" latinLnBrk="0" hangingPunct="1">
        <a:defRPr kumimoji="1" sz="1800" kern="1200">
          <a:solidFill>
            <a:schemeClr val="tx1"/>
          </a:solidFill>
          <a:latin typeface="+mn-lt"/>
          <a:ea typeface="+mn-ea"/>
          <a:cs typeface="+mn-cs"/>
        </a:defRPr>
      </a:lvl2pPr>
      <a:lvl3pPr marL="913981" algn="l" defTabSz="913981" rtl="0" eaLnBrk="1" latinLnBrk="0" hangingPunct="1">
        <a:defRPr kumimoji="1" sz="1800" kern="1200">
          <a:solidFill>
            <a:schemeClr val="tx1"/>
          </a:solidFill>
          <a:latin typeface="+mn-lt"/>
          <a:ea typeface="+mn-ea"/>
          <a:cs typeface="+mn-cs"/>
        </a:defRPr>
      </a:lvl3pPr>
      <a:lvl4pPr marL="1370972" algn="l" defTabSz="913981" rtl="0" eaLnBrk="1" latinLnBrk="0" hangingPunct="1">
        <a:defRPr kumimoji="1" sz="1800" kern="1200">
          <a:solidFill>
            <a:schemeClr val="tx1"/>
          </a:solidFill>
          <a:latin typeface="+mn-lt"/>
          <a:ea typeface="+mn-ea"/>
          <a:cs typeface="+mn-cs"/>
        </a:defRPr>
      </a:lvl4pPr>
      <a:lvl5pPr marL="1827962" algn="l" defTabSz="913981" rtl="0" eaLnBrk="1" latinLnBrk="0" hangingPunct="1">
        <a:defRPr kumimoji="1" sz="1800" kern="1200">
          <a:solidFill>
            <a:schemeClr val="tx1"/>
          </a:solidFill>
          <a:latin typeface="+mn-lt"/>
          <a:ea typeface="+mn-ea"/>
          <a:cs typeface="+mn-cs"/>
        </a:defRPr>
      </a:lvl5pPr>
      <a:lvl6pPr marL="2284953" algn="l" defTabSz="913981" rtl="0" eaLnBrk="1" latinLnBrk="0" hangingPunct="1">
        <a:defRPr kumimoji="1" sz="1800" kern="1200">
          <a:solidFill>
            <a:schemeClr val="tx1"/>
          </a:solidFill>
          <a:latin typeface="+mn-lt"/>
          <a:ea typeface="+mn-ea"/>
          <a:cs typeface="+mn-cs"/>
        </a:defRPr>
      </a:lvl6pPr>
      <a:lvl7pPr marL="2741943" algn="l" defTabSz="913981" rtl="0" eaLnBrk="1" latinLnBrk="0" hangingPunct="1">
        <a:defRPr kumimoji="1" sz="1800" kern="1200">
          <a:solidFill>
            <a:schemeClr val="tx1"/>
          </a:solidFill>
          <a:latin typeface="+mn-lt"/>
          <a:ea typeface="+mn-ea"/>
          <a:cs typeface="+mn-cs"/>
        </a:defRPr>
      </a:lvl7pPr>
      <a:lvl8pPr marL="3198934" algn="l" defTabSz="913981" rtl="0" eaLnBrk="1" latinLnBrk="0" hangingPunct="1">
        <a:defRPr kumimoji="1" sz="1800" kern="1200">
          <a:solidFill>
            <a:schemeClr val="tx1"/>
          </a:solidFill>
          <a:latin typeface="+mn-lt"/>
          <a:ea typeface="+mn-ea"/>
          <a:cs typeface="+mn-cs"/>
        </a:defRPr>
      </a:lvl8pPr>
      <a:lvl9pPr marL="3655926" algn="l" defTabSz="913981"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1222" name="Rectangle 6"/>
          <p:cNvSpPr>
            <a:spLocks noGrp="1" noChangeArrowheads="1"/>
          </p:cNvSpPr>
          <p:nvPr>
            <p:ph type="sldNum" sz="quarter" idx="4"/>
          </p:nvPr>
        </p:nvSpPr>
        <p:spPr bwMode="auto">
          <a:xfrm>
            <a:off x="7593013" y="654843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Times New Roman" pitchFamily="18" charset="0"/>
                <a:ea typeface="ＭＳ Ｐゴシック" pitchFamily="50" charset="-128"/>
              </a:defRPr>
            </a:lvl1pPr>
          </a:lstStyle>
          <a:p>
            <a:pPr fontAlgn="base">
              <a:spcBef>
                <a:spcPct val="0"/>
              </a:spcBef>
              <a:spcAft>
                <a:spcPct val="0"/>
              </a:spcAft>
              <a:defRPr/>
            </a:pPr>
            <a:fld id="{8E5F64F8-E79C-410C-8D0F-3115806D0755}"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
        <p:nvSpPr>
          <p:cNvPr id="521224" name="Rectangle 8"/>
          <p:cNvSpPr>
            <a:spLocks noGrp="1" noChangeArrowheads="1"/>
          </p:cNvSpPr>
          <p:nvPr>
            <p:ph type="ftr" sz="quarter" idx="3"/>
          </p:nvPr>
        </p:nvSpPr>
        <p:spPr bwMode="auto">
          <a:xfrm>
            <a:off x="3384550" y="6627813"/>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1028" name="Rectangle 9"/>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extLst>
      <p:ext uri="{BB962C8B-B14F-4D97-AF65-F5344CB8AC3E}">
        <p14:creationId xmlns:p14="http://schemas.microsoft.com/office/powerpoint/2010/main" val="3490784909"/>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0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7BFCB17-19EB-4236-8015-9FAF7D2ED8CA}" type="datetime1">
              <a:rPr lang="ja-JP" altLang="en-US" smtClean="0">
                <a:solidFill>
                  <a:prstClr val="black">
                    <a:tint val="75000"/>
                  </a:prstClr>
                </a:solidFill>
                <a:latin typeface="Arial" charset="0"/>
              </a:rPr>
              <a:pPr fontAlgn="base">
                <a:spcBef>
                  <a:spcPct val="0"/>
                </a:spcBef>
                <a:spcAft>
                  <a:spcPct val="0"/>
                </a:spcAft>
                <a:defRPr/>
              </a:pPr>
              <a:t>2014/5/8</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384569" y="635640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099301" y="635640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FB8FFCA-3826-4095-B6E4-6A48FF57F258}" type="slidenum">
              <a:rPr lang="ja-JP" altLang="en-US" smtClean="0">
                <a:solidFill>
                  <a:prstClr val="black">
                    <a:tint val="75000"/>
                  </a:prstClr>
                </a:solidFill>
                <a:latin typeface="Arial" charset="0"/>
              </a:rPr>
              <a:pPr fontAlgn="base">
                <a:spcBef>
                  <a:spcPct val="0"/>
                </a:spcBef>
                <a:spcAft>
                  <a:spcPct val="0"/>
                </a:spcAft>
                <a:defRPr/>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2617660615"/>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F9FE-B8DE-4AA3-BD4F-68916B0C1472}" type="datetime1">
              <a:rPr lang="ja-JP" altLang="en-US" smtClean="0">
                <a:solidFill>
                  <a:prstClr val="black">
                    <a:tint val="75000"/>
                  </a:prstClr>
                </a:solidFill>
              </a:rPr>
              <a:pPr/>
              <a:t>2014/5/8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83"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610152" y="6448393"/>
            <a:ext cx="2311400" cy="365125"/>
          </a:xfrm>
          <a:prstGeom prst="rect">
            <a:avLst/>
          </a:prstGeom>
        </p:spPr>
        <p:txBody>
          <a:bodyPr/>
          <a:lstStyle>
            <a:lvl1pPr algn="r">
              <a:defRPr sz="2800">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32675912"/>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jpeg"/><Relationship Id="rId2" Type="http://schemas.openxmlformats.org/officeDocument/2006/relationships/notesSlide" Target="../notesSlides/notesSlide11.xml"/><Relationship Id="rId16" Type="http://schemas.openxmlformats.org/officeDocument/2006/relationships/image" Target="../media/image20.emf"/><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37.emf"/><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53.jpeg"/><Relationship Id="rId1" Type="http://schemas.openxmlformats.org/officeDocument/2006/relationships/slideLayout" Target="../slideLayouts/slideLayout39.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www.oecd.org/tad/xcred/cre-crc-current-english-rev1.pdf" TargetMode="External"/><Relationship Id="rId5" Type="http://schemas.openxmlformats.org/officeDocument/2006/relationships/image" Target="../media/image6.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5301" y="1844824"/>
            <a:ext cx="8915400" cy="3960440"/>
          </a:xfrm>
        </p:spPr>
        <p:txBody>
          <a:bodyPr>
            <a:noAutofit/>
          </a:bodyPr>
          <a:lstStyle/>
          <a:p>
            <a:pPr algn="ctr"/>
            <a:r>
              <a:rPr lang="ja-JP" altLang="en-US" sz="3600" b="1" dirty="0" smtClean="0"/>
              <a:t>エネルギーを巡る</a:t>
            </a:r>
            <a:r>
              <a:rPr lang="ja-JP" altLang="en-US" sz="3600" b="1" dirty="0"/>
              <a:t>状況</a:t>
            </a:r>
            <a:r>
              <a:rPr lang="ja-JP" altLang="en-US" sz="3600" b="1" dirty="0" smtClean="0"/>
              <a:t>と</a:t>
            </a:r>
            <a:endParaRPr lang="en-US" altLang="ja-JP" sz="3600" b="1" dirty="0" smtClean="0"/>
          </a:p>
          <a:p>
            <a:pPr algn="ctr"/>
            <a:r>
              <a:rPr lang="ja-JP" altLang="en-US" sz="3600" b="1" dirty="0"/>
              <a:t>エネルギー基本計画の概要</a:t>
            </a:r>
            <a:endParaRPr lang="en-US" altLang="ja-JP" sz="3600" b="1" dirty="0" smtClean="0"/>
          </a:p>
          <a:p>
            <a:pPr algn="ctr"/>
            <a:endParaRPr lang="en-US" altLang="ja-JP" sz="2800" b="1" dirty="0" smtClean="0"/>
          </a:p>
          <a:p>
            <a:pPr algn="ctr"/>
            <a:endParaRPr kumimoji="1" lang="en-US" altLang="ja-JP" sz="2800" b="1" dirty="0" smtClean="0"/>
          </a:p>
          <a:p>
            <a:pPr algn="ctr"/>
            <a:endParaRPr kumimoji="1" lang="en-US" altLang="ja-JP" sz="2800" b="1" dirty="0" smtClean="0"/>
          </a:p>
          <a:p>
            <a:pPr algn="ctr"/>
            <a:r>
              <a:rPr lang="ja-JP" altLang="en-US" sz="2800" b="1" smtClean="0"/>
              <a:t>平成２６年５月</a:t>
            </a:r>
            <a:endParaRPr lang="ja-JP" altLang="en-US" sz="2800" b="1" dirty="0" smtClean="0"/>
          </a:p>
          <a:p>
            <a:pPr algn="ctr"/>
            <a:endParaRPr kumimoji="1" lang="en-US" altLang="ja-JP" sz="2800" b="1" dirty="0" smtClean="0"/>
          </a:p>
        </p:txBody>
      </p:sp>
    </p:spTree>
    <p:extLst>
      <p:ext uri="{BB962C8B-B14F-4D97-AF65-F5344CB8AC3E}">
        <p14:creationId xmlns:p14="http://schemas.microsoft.com/office/powerpoint/2010/main" val="77112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997754439"/>
              </p:ext>
            </p:extLst>
          </p:nvPr>
        </p:nvGraphicFramePr>
        <p:xfrm>
          <a:off x="49268" y="1223755"/>
          <a:ext cx="9726174" cy="5634246"/>
        </p:xfrm>
        <a:graphic>
          <a:graphicData uri="http://schemas.openxmlformats.org/drawingml/2006/chart">
            <c:chart xmlns:c="http://schemas.openxmlformats.org/drawingml/2006/chart" xmlns:r="http://schemas.openxmlformats.org/officeDocument/2006/relationships" r:id="rId2"/>
          </a:graphicData>
        </a:graphic>
      </p:graphicFrame>
      <p:sp>
        <p:nvSpPr>
          <p:cNvPr id="28" name="直線コネクタ 27"/>
          <p:cNvSpPr/>
          <p:nvPr/>
        </p:nvSpPr>
        <p:spPr>
          <a:xfrm>
            <a:off x="3156774" y="5601984"/>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0" name="直線コネクタ 29"/>
          <p:cNvSpPr/>
          <p:nvPr/>
        </p:nvSpPr>
        <p:spPr>
          <a:xfrm>
            <a:off x="4003988" y="3873751"/>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2" name="直線コネクタ 31"/>
          <p:cNvSpPr/>
          <p:nvPr/>
        </p:nvSpPr>
        <p:spPr>
          <a:xfrm>
            <a:off x="4810972" y="3425121"/>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3" name="直線コネクタ 32"/>
          <p:cNvSpPr/>
          <p:nvPr/>
        </p:nvSpPr>
        <p:spPr>
          <a:xfrm>
            <a:off x="5641313" y="3052380"/>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4" name="直線コネクタ 33"/>
          <p:cNvSpPr/>
          <p:nvPr/>
        </p:nvSpPr>
        <p:spPr>
          <a:xfrm>
            <a:off x="6486509" y="3091694"/>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5" name="直線コネクタ 34"/>
          <p:cNvSpPr/>
          <p:nvPr/>
        </p:nvSpPr>
        <p:spPr>
          <a:xfrm>
            <a:off x="7328836" y="2924988"/>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6" name="直線コネクタ 35"/>
          <p:cNvSpPr/>
          <p:nvPr/>
        </p:nvSpPr>
        <p:spPr>
          <a:xfrm>
            <a:off x="8149271" y="2492940"/>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37" name="直線コネクタ 36"/>
          <p:cNvSpPr/>
          <p:nvPr/>
        </p:nvSpPr>
        <p:spPr>
          <a:xfrm>
            <a:off x="8990140" y="2564948"/>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21" name="スライド番号プレースホルダ 13"/>
          <p:cNvSpPr txBox="1">
            <a:spLocks/>
          </p:cNvSpPr>
          <p:nvPr/>
        </p:nvSpPr>
        <p:spPr bwMode="auto">
          <a:xfrm>
            <a:off x="9151033" y="6524669"/>
            <a:ext cx="722313" cy="365125"/>
          </a:xfrm>
          <a:prstGeom prst="rect">
            <a:avLst/>
          </a:prstGeom>
          <a:extLst/>
        </p:spPr>
        <p:txBody>
          <a:bodyPr vert="horz" lIns="91440" tIns="45720" rIns="91440" bIns="45720" rtlCol="0" anchor="ctr"/>
          <a:lstStyle>
            <a:defPPr>
              <a:defRPr lang="ja-JP"/>
            </a:defPPr>
            <a:lvl1pPr algn="r">
              <a:defRPr sz="1200"/>
            </a:lvl1pPr>
          </a:lstStyle>
          <a:p>
            <a:fld id="{F7AA44CE-644D-4BCE-89D3-25CC38955394}" type="slidenum">
              <a:rPr lang="ja-JP" altLang="en-US"/>
              <a:pPr/>
              <a:t>9</a:t>
            </a:fld>
            <a:endParaRPr lang="ja-JP" altLang="en-US" dirty="0"/>
          </a:p>
        </p:txBody>
      </p:sp>
      <p:sp>
        <p:nvSpPr>
          <p:cNvPr id="25" name="直線コネクタ 24"/>
          <p:cNvSpPr/>
          <p:nvPr/>
        </p:nvSpPr>
        <p:spPr>
          <a:xfrm>
            <a:off x="651906" y="3335110"/>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26" name="直線コネクタ 25"/>
          <p:cNvSpPr/>
          <p:nvPr/>
        </p:nvSpPr>
        <p:spPr>
          <a:xfrm>
            <a:off x="1518165" y="2288409"/>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29" name="直線コネクタ 28"/>
          <p:cNvSpPr/>
          <p:nvPr/>
        </p:nvSpPr>
        <p:spPr>
          <a:xfrm>
            <a:off x="2334036" y="3065080"/>
            <a:ext cx="480547" cy="3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
        <p:nvSpPr>
          <p:cNvPr id="41" name="テキスト ボックス 40"/>
          <p:cNvSpPr txBox="1">
            <a:spLocks noChangeArrowheads="1"/>
          </p:cNvSpPr>
          <p:nvPr/>
        </p:nvSpPr>
        <p:spPr bwMode="auto">
          <a:xfrm>
            <a:off x="2469" y="499329"/>
            <a:ext cx="9906000" cy="769431"/>
          </a:xfrm>
          <a:prstGeom prst="rect">
            <a:avLst/>
          </a:prstGeom>
          <a:solidFill>
            <a:srgbClr val="00B0F0"/>
          </a:solidFill>
          <a:ln w="9525">
            <a:noFill/>
            <a:miter lim="800000"/>
            <a:headEnd/>
            <a:tailEnd/>
          </a:ln>
        </p:spPr>
        <p:txBody>
          <a:bodyPr lIns="91430" tIns="45715" rIns="91430" bIns="45715">
            <a:spAutoFit/>
          </a:bodyPr>
          <a:lstStyle/>
          <a:p>
            <a:pPr fontAlgn="base">
              <a:spcBef>
                <a:spcPct val="0"/>
              </a:spcBef>
              <a:spcAft>
                <a:spcPct val="0"/>
              </a:spcAft>
            </a:pP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脱原発</a:t>
            </a: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を宣言しているドイツや</a:t>
            </a: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原発依存</a:t>
            </a: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を推進するフランスもあるが、欧州全体で見れば、石炭、石油</a:t>
            </a: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天然ガス、原子力</a:t>
            </a:r>
            <a:r>
              <a:rPr lang="ja-JP" altLang="en-US" sz="2200" dirty="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再エネ</a:t>
            </a:r>
            <a:r>
              <a:rPr lang="en-US" altLang="ja-JP" sz="2200" dirty="0" smtClean="0">
                <a:solidFill>
                  <a:prstClr val="white"/>
                </a:solidFill>
                <a:latin typeface="HGP創英角ｺﾞｼｯｸUB" pitchFamily="50" charset="-128"/>
                <a:ea typeface="HGP創英角ｺﾞｼｯｸUB" pitchFamily="50" charset="-128"/>
              </a:rPr>
              <a:t>/</a:t>
            </a:r>
            <a:r>
              <a:rPr lang="ja-JP" altLang="en-US" sz="2200" dirty="0" smtClean="0">
                <a:solidFill>
                  <a:prstClr val="white"/>
                </a:solidFill>
                <a:latin typeface="HGP創英角ｺﾞｼｯｸUB" pitchFamily="50" charset="-128"/>
                <a:ea typeface="HGP創英角ｺﾞｼｯｸUB" pitchFamily="50" charset="-128"/>
              </a:rPr>
              <a:t>水力がほぼ</a:t>
            </a:r>
            <a:r>
              <a:rPr lang="en-US" altLang="ja-JP" sz="2200" dirty="0" smtClean="0">
                <a:solidFill>
                  <a:prstClr val="white"/>
                </a:solidFill>
                <a:latin typeface="HGP創英角ｺﾞｼｯｸUB" pitchFamily="50" charset="-128"/>
                <a:ea typeface="HGP創英角ｺﾞｼｯｸUB" pitchFamily="50" charset="-128"/>
              </a:rPr>
              <a:t>1/4</a:t>
            </a:r>
            <a:r>
              <a:rPr lang="ja-JP" altLang="en-US" sz="2200" dirty="0" smtClean="0">
                <a:solidFill>
                  <a:prstClr val="white"/>
                </a:solidFill>
                <a:latin typeface="HGP創英角ｺﾞｼｯｸUB" pitchFamily="50" charset="-128"/>
                <a:ea typeface="HGP創英角ｺﾞｼｯｸUB" pitchFamily="50" charset="-128"/>
              </a:rPr>
              <a:t>ずつ。</a:t>
            </a:r>
            <a:endParaRPr lang="en-US" altLang="ja-JP" sz="2200" dirty="0" smtClean="0">
              <a:solidFill>
                <a:prstClr val="white"/>
              </a:solidFill>
              <a:latin typeface="HGP創英角ｺﾞｼｯｸUB" pitchFamily="50" charset="-128"/>
              <a:ea typeface="HGP創英角ｺﾞｼｯｸUB" pitchFamily="50" charset="-128"/>
            </a:endParaRPr>
          </a:p>
        </p:txBody>
      </p:sp>
      <p:sp>
        <p:nvSpPr>
          <p:cNvPr id="42" name="正方形/長方形 41"/>
          <p:cNvSpPr/>
          <p:nvPr/>
        </p:nvSpPr>
        <p:spPr>
          <a:xfrm>
            <a:off x="3948621" y="1628800"/>
            <a:ext cx="544766" cy="4392488"/>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1" name="テキスト ボックス 30"/>
          <p:cNvSpPr txBox="1"/>
          <p:nvPr/>
        </p:nvSpPr>
        <p:spPr>
          <a:xfrm>
            <a:off x="56456" y="49024"/>
            <a:ext cx="5365571" cy="461665"/>
          </a:xfrm>
          <a:prstGeom prst="rect">
            <a:avLst/>
          </a:prstGeom>
          <a:noFill/>
        </p:spPr>
        <p:txBody>
          <a:bodyPr wrap="none" rtlCol="0">
            <a:spAutoFit/>
          </a:bodyPr>
          <a:lstStyle/>
          <a:p>
            <a:r>
              <a:rPr lang="ja-JP" altLang="en-US" sz="2400" b="1" dirty="0"/>
              <a:t>［</a:t>
            </a:r>
            <a:r>
              <a:rPr lang="ja-JP" altLang="en-US" sz="2400" b="1" dirty="0" smtClean="0"/>
              <a:t>参考</a:t>
            </a:r>
            <a:r>
              <a:rPr lang="ja-JP" altLang="en-US" sz="2400" b="1" dirty="0"/>
              <a:t>］</a:t>
            </a:r>
            <a:r>
              <a:rPr lang="ja-JP" altLang="en-US" sz="2400" b="1" dirty="0" smtClean="0"/>
              <a:t>世界</a:t>
            </a:r>
            <a:r>
              <a:rPr lang="ja-JP" altLang="en-US" sz="2400" b="1" dirty="0"/>
              <a:t>各国の電源構成（２０１１年）</a:t>
            </a:r>
          </a:p>
        </p:txBody>
      </p:sp>
    </p:spTree>
    <p:extLst>
      <p:ext uri="{BB962C8B-B14F-4D97-AF65-F5344CB8AC3E}">
        <p14:creationId xmlns:p14="http://schemas.microsoft.com/office/powerpoint/2010/main" val="424630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0967" y="248351"/>
            <a:ext cx="9870606" cy="5988961"/>
          </a:xfrm>
          <a:prstGeom prst="rect">
            <a:avLst/>
          </a:prstGeom>
          <a:noFill/>
          <a:ln w="12700">
            <a:noFill/>
          </a:ln>
          <a:effectLst>
            <a:outerShdw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6930" tIns="80791" rIns="26930" bIns="53860" rtlCol="0" anchor="ctr"/>
          <a:lstStyle/>
          <a:p>
            <a:pPr>
              <a:lnSpc>
                <a:spcPts val="2095"/>
              </a:lnSpc>
              <a:spcBef>
                <a:spcPts val="1800"/>
              </a:spcBef>
              <a:spcAft>
                <a:spcPts val="448"/>
              </a:spcAft>
              <a:defRPr/>
            </a:pPr>
            <a:r>
              <a:rPr kumimoji="0" lang="ja-JP" altLang="en-US" sz="2400" b="1" kern="0" dirty="0" smtClean="0">
                <a:solidFill>
                  <a:schemeClr val="tx1"/>
                </a:solidFill>
                <a:latin typeface="+mn-ea"/>
                <a:cs typeface="メイリオ" pitchFamily="50" charset="-128"/>
              </a:rPr>
              <a:t>③　老朽火力（</a:t>
            </a:r>
            <a:r>
              <a:rPr kumimoji="0" lang="ja-JP" altLang="en-US" sz="2400" b="1" kern="0" dirty="0">
                <a:solidFill>
                  <a:schemeClr val="tx1"/>
                </a:solidFill>
                <a:latin typeface="+mn-ea"/>
                <a:cs typeface="メイリオ" pitchFamily="50" charset="-128"/>
              </a:rPr>
              <a:t>天然ガス・石炭・石油）まで</a:t>
            </a:r>
            <a:r>
              <a:rPr kumimoji="0" lang="ja-JP" altLang="en-US" sz="2400" b="1" kern="0" dirty="0" smtClean="0">
                <a:solidFill>
                  <a:schemeClr val="tx1"/>
                </a:solidFill>
                <a:latin typeface="+mn-ea"/>
                <a:cs typeface="メイリオ" pitchFamily="50" charset="-128"/>
              </a:rPr>
              <a:t>動かし、国内の電力</a:t>
            </a:r>
            <a:r>
              <a:rPr kumimoji="0" lang="ja-JP" altLang="en-US" sz="2400" b="1" kern="0" dirty="0">
                <a:solidFill>
                  <a:schemeClr val="tx1"/>
                </a:solidFill>
                <a:latin typeface="+mn-ea"/>
                <a:cs typeface="メイリオ" pitchFamily="50" charset="-128"/>
              </a:rPr>
              <a:t>需要</a:t>
            </a:r>
            <a:r>
              <a:rPr kumimoji="0" lang="ja-JP" altLang="en-US" sz="2400" b="1" kern="0" dirty="0" smtClean="0">
                <a:solidFill>
                  <a:schemeClr val="tx1"/>
                </a:solidFill>
                <a:latin typeface="+mn-ea"/>
                <a:cs typeface="メイリオ" pitchFamily="50" charset="-128"/>
              </a:rPr>
              <a:t>を賄う</a:t>
            </a:r>
            <a:endParaRPr kumimoji="0" lang="en-US" altLang="ja-JP" sz="2400" b="1" kern="0" dirty="0">
              <a:solidFill>
                <a:srgbClr val="FF0000"/>
              </a:solidFill>
              <a:latin typeface="+mn-ea"/>
              <a:cs typeface="メイリオ" pitchFamily="50" charset="-128"/>
            </a:endParaRPr>
          </a:p>
          <a:p>
            <a:pPr marL="541524">
              <a:lnSpc>
                <a:spcPts val="2095"/>
              </a:lnSpc>
              <a:spcBef>
                <a:spcPts val="600"/>
              </a:spcBef>
              <a:defRPr/>
            </a:pPr>
            <a:r>
              <a:rPr kumimoji="0" lang="ja-JP" altLang="en-US" sz="2400" b="1" kern="0" dirty="0">
                <a:solidFill>
                  <a:schemeClr val="tx1"/>
                </a:solidFill>
                <a:latin typeface="+mn-ea"/>
                <a:cs typeface="メイリオ" pitchFamily="50" charset="-128"/>
              </a:rPr>
              <a:t>→　</a:t>
            </a:r>
            <a:r>
              <a:rPr kumimoji="0" lang="ja-JP" altLang="en-US" sz="2400" b="1" u="sng" kern="0" dirty="0">
                <a:solidFill>
                  <a:schemeClr val="tx1"/>
                </a:solidFill>
                <a:latin typeface="+mn-ea"/>
                <a:cs typeface="メイリオ" pitchFamily="50" charset="-128"/>
              </a:rPr>
              <a:t>今使っている火力発電所の</a:t>
            </a:r>
            <a:r>
              <a:rPr kumimoji="0" lang="en-US" altLang="ja-JP" sz="2400" b="1" u="sng" kern="0" dirty="0">
                <a:solidFill>
                  <a:srgbClr val="FF0000"/>
                </a:solidFill>
                <a:latin typeface="+mn-ea"/>
                <a:cs typeface="メイリオ" pitchFamily="50" charset="-128"/>
              </a:rPr>
              <a:t>2</a:t>
            </a:r>
            <a:r>
              <a:rPr kumimoji="0" lang="ja-JP" altLang="en-US" sz="2400" b="1" u="sng" kern="0" dirty="0">
                <a:solidFill>
                  <a:srgbClr val="FF0000"/>
                </a:solidFill>
                <a:latin typeface="+mn-ea"/>
                <a:cs typeface="メイリオ" pitchFamily="50" charset="-128"/>
              </a:rPr>
              <a:t>割</a:t>
            </a:r>
            <a:r>
              <a:rPr kumimoji="0" lang="ja-JP" altLang="en-US" sz="2400" b="1" u="sng" kern="0" dirty="0">
                <a:solidFill>
                  <a:schemeClr val="tx1"/>
                </a:solidFill>
                <a:latin typeface="+mn-ea"/>
                <a:cs typeface="メイリオ" pitchFamily="50" charset="-128"/>
              </a:rPr>
              <a:t>は</a:t>
            </a:r>
            <a:r>
              <a:rPr kumimoji="0" lang="ja-JP" altLang="en-US" sz="2400" b="1" u="sng" kern="0" dirty="0">
                <a:solidFill>
                  <a:srgbClr val="FF0000"/>
                </a:solidFill>
                <a:latin typeface="+mn-ea"/>
                <a:cs typeface="メイリオ" pitchFamily="50" charset="-128"/>
              </a:rPr>
              <a:t>運転開始後</a:t>
            </a:r>
            <a:r>
              <a:rPr kumimoji="0" lang="en-US" altLang="ja-JP" sz="2400" b="1" u="sng" kern="0" dirty="0">
                <a:solidFill>
                  <a:srgbClr val="FF0000"/>
                </a:solidFill>
                <a:latin typeface="+mn-ea"/>
                <a:cs typeface="メイリオ" pitchFamily="50" charset="-128"/>
              </a:rPr>
              <a:t>40</a:t>
            </a:r>
            <a:r>
              <a:rPr kumimoji="0" lang="ja-JP" altLang="en-US" sz="2400" b="1" u="sng" kern="0" dirty="0">
                <a:solidFill>
                  <a:srgbClr val="FF0000"/>
                </a:solidFill>
                <a:latin typeface="+mn-ea"/>
                <a:cs typeface="メイリオ" pitchFamily="50" charset="-128"/>
              </a:rPr>
              <a:t>年以上</a:t>
            </a:r>
            <a:r>
              <a:rPr kumimoji="0" lang="ja-JP" altLang="en-US" sz="2400" b="1" u="sng" kern="0" dirty="0">
                <a:solidFill>
                  <a:schemeClr val="tx1"/>
                </a:solidFill>
                <a:latin typeface="+mn-ea"/>
                <a:cs typeface="メイリオ" pitchFamily="50" charset="-128"/>
              </a:rPr>
              <a:t>の</a:t>
            </a:r>
            <a:r>
              <a:rPr kumimoji="0" lang="ja-JP" altLang="en-US" sz="2400" b="1" u="sng" kern="0" dirty="0" smtClean="0">
                <a:solidFill>
                  <a:schemeClr val="tx1"/>
                </a:solidFill>
                <a:latin typeface="+mn-ea"/>
                <a:cs typeface="メイリオ" pitchFamily="50" charset="-128"/>
              </a:rPr>
              <a:t>もの</a:t>
            </a:r>
            <a:endParaRPr kumimoji="0" lang="en-US" altLang="ja-JP" sz="2400" b="1" u="sng"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smtClean="0">
              <a:solidFill>
                <a:schemeClr val="tx1"/>
              </a:solidFill>
              <a:latin typeface="+mn-ea"/>
              <a:cs typeface="メイリオ" pitchFamily="50" charset="-128"/>
            </a:endParaRPr>
          </a:p>
          <a:p>
            <a:pPr marL="541524">
              <a:lnSpc>
                <a:spcPts val="2095"/>
              </a:lnSpc>
              <a:spcBef>
                <a:spcPts val="600"/>
              </a:spcBef>
              <a:defRPr/>
            </a:pPr>
            <a:endParaRPr kumimoji="0" lang="en-US" altLang="ja-JP" sz="2400" b="1" kern="0" dirty="0">
              <a:solidFill>
                <a:schemeClr val="tx1"/>
              </a:solidFill>
              <a:latin typeface="+mn-ea"/>
              <a:cs typeface="メイリオ" pitchFamily="50" charset="-128"/>
            </a:endParaRPr>
          </a:p>
          <a:p>
            <a:pPr>
              <a:lnSpc>
                <a:spcPts val="2095"/>
              </a:lnSpc>
              <a:spcBef>
                <a:spcPts val="1800"/>
              </a:spcBef>
              <a:spcAft>
                <a:spcPts val="448"/>
              </a:spcAft>
              <a:defRPr/>
            </a:pPr>
            <a:r>
              <a:rPr kumimoji="0" lang="ja-JP" altLang="en-US" sz="2400" b="1" kern="0" dirty="0">
                <a:solidFill>
                  <a:schemeClr val="tx1"/>
                </a:solidFill>
                <a:latin typeface="+mn-ea"/>
                <a:cs typeface="メイリオ" pitchFamily="50" charset="-128"/>
              </a:rPr>
              <a:t>④　</a:t>
            </a:r>
            <a:r>
              <a:rPr kumimoji="0" lang="ja-JP" altLang="en-US" sz="2400" b="1" kern="0" dirty="0">
                <a:solidFill>
                  <a:srgbClr val="FF0000"/>
                </a:solidFill>
                <a:latin typeface="+mn-ea"/>
                <a:cs typeface="メイリオ" pitchFamily="50" charset="-128"/>
              </a:rPr>
              <a:t>地球温暖化対策</a:t>
            </a:r>
            <a:r>
              <a:rPr kumimoji="0" lang="ja-JP" altLang="en-US" sz="2400" b="1" kern="0" dirty="0">
                <a:solidFill>
                  <a:schemeClr val="tx1"/>
                </a:solidFill>
                <a:latin typeface="+mn-ea"/>
                <a:cs typeface="メイリオ" pitchFamily="50" charset="-128"/>
              </a:rPr>
              <a:t>にも逆行</a:t>
            </a:r>
            <a:endParaRPr kumimoji="0" lang="en-US" altLang="ja-JP" sz="2400" b="1" kern="0" dirty="0">
              <a:solidFill>
                <a:schemeClr val="tx1"/>
              </a:solidFill>
              <a:latin typeface="+mn-ea"/>
              <a:cs typeface="メイリオ" pitchFamily="50" charset="-128"/>
            </a:endParaRPr>
          </a:p>
          <a:p>
            <a:pPr marL="541524">
              <a:lnSpc>
                <a:spcPts val="2095"/>
              </a:lnSpc>
              <a:spcBef>
                <a:spcPts val="600"/>
              </a:spcBef>
              <a:defRPr/>
            </a:pPr>
            <a:r>
              <a:rPr kumimoji="0" lang="ja-JP" altLang="en-US" sz="2400" b="1" kern="0" dirty="0">
                <a:solidFill>
                  <a:schemeClr val="tx1"/>
                </a:solidFill>
                <a:latin typeface="+mn-ea"/>
                <a:cs typeface="メイリオ" pitchFamily="50" charset="-128"/>
              </a:rPr>
              <a:t>→　</a:t>
            </a:r>
            <a:r>
              <a:rPr kumimoji="0" lang="ja-JP" altLang="en-US" sz="2400" b="1" kern="0" dirty="0" smtClean="0">
                <a:solidFill>
                  <a:schemeClr val="tx1"/>
                </a:solidFill>
                <a:latin typeface="+mn-ea"/>
                <a:cs typeface="メイリオ" pitchFamily="50" charset="-128"/>
              </a:rPr>
              <a:t>温室</a:t>
            </a:r>
            <a:r>
              <a:rPr kumimoji="0" lang="ja-JP" altLang="en-US" sz="2400" b="1" kern="0" dirty="0">
                <a:solidFill>
                  <a:schemeClr val="tx1"/>
                </a:solidFill>
                <a:latin typeface="+mn-ea"/>
                <a:cs typeface="メイリオ" pitchFamily="50" charset="-128"/>
              </a:rPr>
              <a:t>効果</a:t>
            </a:r>
            <a:r>
              <a:rPr kumimoji="0" lang="ja-JP" altLang="en-US" sz="2400" b="1" kern="0" dirty="0" smtClean="0">
                <a:solidFill>
                  <a:schemeClr val="tx1"/>
                </a:solidFill>
                <a:latin typeface="+mn-ea"/>
                <a:cs typeface="メイリオ" pitchFamily="50" charset="-128"/>
              </a:rPr>
              <a:t>ガス</a:t>
            </a:r>
            <a:r>
              <a:rPr kumimoji="0" lang="ja-JP" altLang="en-US" sz="2400" b="1" kern="0" dirty="0">
                <a:solidFill>
                  <a:schemeClr val="tx1"/>
                </a:solidFill>
                <a:latin typeface="+mn-ea"/>
                <a:cs typeface="メイリオ" pitchFamily="50" charset="-128"/>
              </a:rPr>
              <a:t>を</a:t>
            </a:r>
            <a:r>
              <a:rPr kumimoji="0" lang="ja-JP" altLang="en-US" sz="2400" b="1" kern="0" dirty="0" smtClean="0">
                <a:solidFill>
                  <a:schemeClr val="tx1"/>
                </a:solidFill>
                <a:latin typeface="+mn-ea"/>
                <a:cs typeface="メイリオ" pitchFamily="50" charset="-128"/>
              </a:rPr>
              <a:t>減らす努力（取組）を</a:t>
            </a:r>
            <a:r>
              <a:rPr kumimoji="0" lang="ja-JP" altLang="en-US" sz="2400" b="1" kern="0" dirty="0">
                <a:solidFill>
                  <a:schemeClr val="tx1"/>
                </a:solidFill>
                <a:latin typeface="+mn-ea"/>
                <a:cs typeface="メイリオ" pitchFamily="50" charset="-128"/>
              </a:rPr>
              <a:t>打ち消し</a:t>
            </a:r>
            <a:r>
              <a:rPr kumimoji="0" lang="ja-JP" altLang="en-US" sz="2400" b="1" kern="0" dirty="0" smtClean="0">
                <a:solidFill>
                  <a:schemeClr val="tx1"/>
                </a:solidFill>
                <a:latin typeface="+mn-ea"/>
                <a:cs typeface="メイリオ" pitchFamily="50" charset="-128"/>
              </a:rPr>
              <a:t>、更に</a:t>
            </a:r>
            <a:r>
              <a:rPr kumimoji="0" lang="ja-JP" altLang="en-US" sz="2400" b="1" kern="0" dirty="0">
                <a:solidFill>
                  <a:schemeClr val="tx1"/>
                </a:solidFill>
                <a:latin typeface="+mn-ea"/>
                <a:cs typeface="メイリオ" pitchFamily="50" charset="-128"/>
              </a:rPr>
              <a:t>増えて</a:t>
            </a:r>
            <a:r>
              <a:rPr kumimoji="0" lang="ja-JP" altLang="en-US" sz="2400" b="1" kern="0" dirty="0" smtClean="0">
                <a:solidFill>
                  <a:schemeClr val="tx1"/>
                </a:solidFill>
                <a:latin typeface="+mn-ea"/>
                <a:cs typeface="メイリオ" pitchFamily="50" charset="-128"/>
              </a:rPr>
              <a:t>いる</a:t>
            </a:r>
            <a:r>
              <a:rPr kumimoji="0" lang="ja-JP" altLang="en-US" sz="2400" b="1" kern="0" dirty="0">
                <a:solidFill>
                  <a:schemeClr val="tx1"/>
                </a:solidFill>
                <a:latin typeface="+mn-ea"/>
                <a:cs typeface="メイリオ" pitchFamily="50" charset="-128"/>
              </a:rPr>
              <a:t>状況</a:t>
            </a:r>
            <a:endParaRPr kumimoji="0" lang="en-US" altLang="ja-JP" sz="2400" b="1" kern="0" dirty="0">
              <a:solidFill>
                <a:schemeClr val="tx1"/>
              </a:solidFill>
              <a:latin typeface="+mn-ea"/>
              <a:cs typeface="メイリオ" pitchFamily="50" charset="-128"/>
            </a:endParaRPr>
          </a:p>
          <a:p>
            <a:pPr>
              <a:lnSpc>
                <a:spcPts val="2095"/>
              </a:lnSpc>
              <a:spcBef>
                <a:spcPts val="600"/>
              </a:spcBef>
              <a:spcAft>
                <a:spcPts val="448"/>
              </a:spcAft>
              <a:defRPr/>
            </a:pPr>
            <a:r>
              <a:rPr kumimoji="0" lang="ja-JP" altLang="en-US" sz="2800" kern="0" dirty="0">
                <a:solidFill>
                  <a:schemeClr val="tx1"/>
                </a:solidFill>
                <a:latin typeface="+mn-ea"/>
                <a:cs typeface="メイリオ" pitchFamily="50" charset="-128"/>
              </a:rPr>
              <a:t>　　　</a:t>
            </a:r>
            <a:r>
              <a:rPr kumimoji="0" lang="ja-JP" altLang="en-US" sz="2400" kern="0" dirty="0">
                <a:solidFill>
                  <a:schemeClr val="tx1"/>
                </a:solidFill>
                <a:latin typeface="+mn-ea"/>
                <a:cs typeface="メイリオ" pitchFamily="50" charset="-128"/>
              </a:rPr>
              <a:t>　　　　　　　　　　　　</a:t>
            </a:r>
            <a:r>
              <a:rPr kumimoji="0" lang="ja-JP" altLang="en-US" sz="2400" kern="0" dirty="0" smtClean="0">
                <a:solidFill>
                  <a:schemeClr val="tx1"/>
                </a:solidFill>
                <a:latin typeface="+mn-ea"/>
                <a:cs typeface="メイリオ" pitchFamily="50" charset="-128"/>
              </a:rPr>
              <a:t>　</a:t>
            </a:r>
            <a:r>
              <a:rPr kumimoji="0" lang="ja-JP" altLang="en-US" sz="2400" kern="0" dirty="0">
                <a:solidFill>
                  <a:schemeClr val="tx1"/>
                </a:solidFill>
                <a:latin typeface="+mn-ea"/>
                <a:cs typeface="メイリオ" pitchFamily="50" charset="-128"/>
              </a:rPr>
              <a:t>　　</a:t>
            </a:r>
            <a:endParaRPr kumimoji="0" lang="en-US" altLang="ja-JP" sz="2400" kern="0" dirty="0">
              <a:solidFill>
                <a:schemeClr val="tx1"/>
              </a:solidFill>
              <a:latin typeface="+mn-ea"/>
              <a:cs typeface="メイリオ" pitchFamily="50" charset="-128"/>
            </a:endParaRPr>
          </a:p>
          <a:p>
            <a:pPr>
              <a:lnSpc>
                <a:spcPts val="2095"/>
              </a:lnSpc>
              <a:spcBef>
                <a:spcPts val="600"/>
              </a:spcBef>
              <a:spcAft>
                <a:spcPts val="448"/>
              </a:spcAft>
              <a:defRPr/>
            </a:pPr>
            <a:r>
              <a:rPr kumimoji="0" lang="ja-JP" altLang="en-US" sz="2400" kern="0" dirty="0" smtClean="0">
                <a:solidFill>
                  <a:schemeClr val="tx1"/>
                </a:solidFill>
                <a:latin typeface="+mn-ea"/>
                <a:cs typeface="メイリオ" pitchFamily="50" charset="-128"/>
              </a:rPr>
              <a:t>　　　　　　　　　　　　　　　　　　　　</a:t>
            </a:r>
            <a:r>
              <a:rPr kumimoji="0" lang="en-US" altLang="ja-JP" sz="2400" kern="0" dirty="0">
                <a:solidFill>
                  <a:schemeClr val="tx1"/>
                </a:solidFill>
                <a:latin typeface="+mn-ea"/>
                <a:cs typeface="メイリオ" pitchFamily="50" charset="-128"/>
              </a:rPr>
              <a:t>	</a:t>
            </a:r>
            <a:r>
              <a:rPr kumimoji="0" lang="ja-JP" altLang="en-US" sz="2400" kern="0" dirty="0">
                <a:solidFill>
                  <a:schemeClr val="tx1"/>
                </a:solidFill>
                <a:latin typeface="+mn-ea"/>
                <a:cs typeface="メイリオ" pitchFamily="50" charset="-128"/>
              </a:rPr>
              <a:t>　       </a:t>
            </a:r>
            <a:r>
              <a:rPr kumimoji="0" lang="ja-JP" altLang="en-US" sz="2400" kern="0" dirty="0" smtClean="0">
                <a:solidFill>
                  <a:schemeClr val="tx1"/>
                </a:solidFill>
                <a:latin typeface="+mn-ea"/>
                <a:cs typeface="メイリオ" pitchFamily="50" charset="-128"/>
              </a:rPr>
              <a:t>　　　　</a:t>
            </a:r>
            <a:r>
              <a:rPr kumimoji="0" lang="en-US" altLang="ja-JP" sz="2400" kern="0" dirty="0">
                <a:solidFill>
                  <a:schemeClr val="tx1"/>
                </a:solidFill>
                <a:latin typeface="+mn-ea"/>
                <a:cs typeface="メイリオ" pitchFamily="50" charset="-128"/>
              </a:rPr>
              <a:t>	</a:t>
            </a:r>
            <a:r>
              <a:rPr kumimoji="0" lang="ja-JP" altLang="en-US" sz="2400" kern="0" dirty="0">
                <a:solidFill>
                  <a:schemeClr val="tx1"/>
                </a:solidFill>
                <a:latin typeface="+mn-ea"/>
                <a:cs typeface="メイリオ" pitchFamily="50" charset="-128"/>
              </a:rPr>
              <a:t>　　</a:t>
            </a:r>
            <a:endParaRPr kumimoji="0" lang="en-US" altLang="ja-JP" sz="2800" kern="0" dirty="0" smtClean="0">
              <a:solidFill>
                <a:srgbClr val="FF0000"/>
              </a:solidFill>
              <a:latin typeface="+mn-ea"/>
              <a:cs typeface="メイリオ" pitchFamily="50" charset="-128"/>
            </a:endParaRPr>
          </a:p>
        </p:txBody>
      </p:sp>
      <p:sp>
        <p:nvSpPr>
          <p:cNvPr id="7" name="テキスト ボックス 6"/>
          <p:cNvSpPr txBox="1"/>
          <p:nvPr/>
        </p:nvSpPr>
        <p:spPr>
          <a:xfrm>
            <a:off x="7545289" y="5301208"/>
            <a:ext cx="2304348" cy="1484844"/>
          </a:xfrm>
          <a:prstGeom prst="rect">
            <a:avLst/>
          </a:prstGeom>
          <a:noFill/>
        </p:spPr>
        <p:txBody>
          <a:bodyPr wrap="square" lIns="68403" tIns="34202" rIns="68403" bIns="34202" rtlCol="0">
            <a:spAutoFit/>
          </a:bodyPr>
          <a:lstStyle/>
          <a:p>
            <a:pPr algn="ctr"/>
            <a:r>
              <a:rPr kumimoji="1" lang="ja-JP" altLang="en-US" dirty="0" smtClean="0">
                <a:latin typeface="AR P丸ゴシック体E" pitchFamily="50" charset="-128"/>
                <a:ea typeface="AR P丸ゴシック体E" pitchFamily="50" charset="-128"/>
              </a:rPr>
              <a:t>日本全体の</a:t>
            </a:r>
            <a:endParaRPr kumimoji="1" lang="en-US" altLang="ja-JP" dirty="0" smtClean="0">
              <a:latin typeface="AR P丸ゴシック体E" pitchFamily="50" charset="-128"/>
              <a:ea typeface="AR P丸ゴシック体E" pitchFamily="50" charset="-128"/>
            </a:endParaRPr>
          </a:p>
          <a:p>
            <a:pPr algn="ctr"/>
            <a:r>
              <a:rPr lang="ja-JP" altLang="en-US" dirty="0" smtClean="0">
                <a:latin typeface="AR P丸ゴシック体E" pitchFamily="50" charset="-128"/>
                <a:ea typeface="AR P丸ゴシック体E" pitchFamily="50" charset="-128"/>
              </a:rPr>
              <a:t>温室</a:t>
            </a:r>
            <a:r>
              <a:rPr lang="ja-JP" altLang="en-US" dirty="0">
                <a:latin typeface="AR P丸ゴシック体E" pitchFamily="50" charset="-128"/>
                <a:ea typeface="AR P丸ゴシック体E" pitchFamily="50" charset="-128"/>
              </a:rPr>
              <a:t>効果</a:t>
            </a:r>
            <a:r>
              <a:rPr kumimoji="1" lang="ja-JP" altLang="en-US" dirty="0" smtClean="0">
                <a:latin typeface="AR P丸ゴシック体E" pitchFamily="50" charset="-128"/>
                <a:ea typeface="AR P丸ゴシック体E" pitchFamily="50" charset="-128"/>
              </a:rPr>
              <a:t>ガス排出量</a:t>
            </a:r>
            <a:r>
              <a:rPr kumimoji="1" lang="ja-JP" altLang="en-US" sz="1600" dirty="0" smtClean="0">
                <a:latin typeface="AR P丸ゴシック体E" pitchFamily="50" charset="-128"/>
                <a:ea typeface="AR P丸ゴシック体E" pitchFamily="50" charset="-128"/>
              </a:rPr>
              <a:t>（</a:t>
            </a:r>
            <a:r>
              <a:rPr kumimoji="1" lang="en-US" altLang="ja-JP" sz="1600" dirty="0" smtClean="0">
                <a:latin typeface="AR P丸ゴシック体E" pitchFamily="50" charset="-128"/>
                <a:ea typeface="AR P丸ゴシック体E" pitchFamily="50" charset="-128"/>
              </a:rPr>
              <a:t>2012</a:t>
            </a:r>
            <a:r>
              <a:rPr kumimoji="1" lang="ja-JP" altLang="en-US" sz="1600" dirty="0" smtClean="0">
                <a:latin typeface="AR P丸ゴシック体E" pitchFamily="50" charset="-128"/>
                <a:ea typeface="AR P丸ゴシック体E" pitchFamily="50" charset="-128"/>
              </a:rPr>
              <a:t>年度</a:t>
            </a:r>
            <a:r>
              <a:rPr kumimoji="1" lang="en-US" altLang="ja-JP" sz="1600" dirty="0" smtClean="0">
                <a:latin typeface="AR P丸ゴシック体E" pitchFamily="50" charset="-128"/>
                <a:ea typeface="AR P丸ゴシック体E" pitchFamily="50" charset="-128"/>
              </a:rPr>
              <a:t>:</a:t>
            </a:r>
          </a:p>
          <a:p>
            <a:pPr algn="ctr"/>
            <a:r>
              <a:rPr kumimoji="1" lang="ja-JP" altLang="en-US" sz="1600" dirty="0" smtClean="0">
                <a:latin typeface="AR P丸ゴシック体E" pitchFamily="50" charset="-128"/>
                <a:ea typeface="AR P丸ゴシック体E" pitchFamily="50" charset="-128"/>
              </a:rPr>
              <a:t>約</a:t>
            </a:r>
            <a:r>
              <a:rPr kumimoji="1" lang="en-US" altLang="ja-JP" sz="1600" dirty="0" smtClean="0">
                <a:latin typeface="AR P丸ゴシック体E" pitchFamily="50" charset="-128"/>
                <a:ea typeface="AR P丸ゴシック体E" pitchFamily="50" charset="-128"/>
              </a:rPr>
              <a:t>13</a:t>
            </a:r>
            <a:r>
              <a:rPr kumimoji="1" lang="ja-JP" altLang="en-US" sz="1600" dirty="0" smtClean="0">
                <a:latin typeface="AR P丸ゴシック体E" pitchFamily="50" charset="-128"/>
                <a:ea typeface="AR P丸ゴシック体E" pitchFamily="50" charset="-128"/>
              </a:rPr>
              <a:t>億トン）</a:t>
            </a:r>
            <a:r>
              <a:rPr kumimoji="1" lang="ja-JP" altLang="en-US" dirty="0" smtClean="0">
                <a:latin typeface="AR P丸ゴシック体E" pitchFamily="50" charset="-128"/>
                <a:ea typeface="AR P丸ゴシック体E" pitchFamily="50" charset="-128"/>
              </a:rPr>
              <a:t>の</a:t>
            </a:r>
            <a:endParaRPr kumimoji="1" lang="en-US" altLang="ja-JP" dirty="0" smtClean="0">
              <a:latin typeface="AR P丸ゴシック体E" pitchFamily="50" charset="-128"/>
              <a:ea typeface="AR P丸ゴシック体E" pitchFamily="50" charset="-128"/>
            </a:endParaRPr>
          </a:p>
          <a:p>
            <a:pPr algn="ctr"/>
            <a:r>
              <a:rPr kumimoji="1" lang="ja-JP" altLang="en-US" sz="2000" u="sng" dirty="0" smtClean="0">
                <a:solidFill>
                  <a:srgbClr val="FF0000"/>
                </a:solidFill>
                <a:latin typeface="AR P丸ゴシック体E" pitchFamily="50" charset="-128"/>
                <a:ea typeface="AR P丸ゴシック体E" pitchFamily="50" charset="-128"/>
              </a:rPr>
              <a:t>約</a:t>
            </a:r>
            <a:r>
              <a:rPr kumimoji="1" lang="en-US" altLang="ja-JP" sz="2000" u="sng" dirty="0" smtClean="0">
                <a:solidFill>
                  <a:srgbClr val="FF0000"/>
                </a:solidFill>
                <a:latin typeface="AR P丸ゴシック体E" pitchFamily="50" charset="-128"/>
                <a:ea typeface="AR P丸ゴシック体E" pitchFamily="50" charset="-128"/>
              </a:rPr>
              <a:t>1</a:t>
            </a:r>
            <a:r>
              <a:rPr kumimoji="1" lang="ja-JP" altLang="en-US" sz="2000" u="sng" dirty="0" smtClean="0">
                <a:solidFill>
                  <a:srgbClr val="FF0000"/>
                </a:solidFill>
                <a:latin typeface="AR P丸ゴシック体E" pitchFamily="50" charset="-128"/>
                <a:ea typeface="AR P丸ゴシック体E" pitchFamily="50" charset="-128"/>
              </a:rPr>
              <a:t>割分の増加</a:t>
            </a:r>
            <a:endParaRPr kumimoji="1" lang="ja-JP" altLang="en-US" sz="2000" u="sng" dirty="0">
              <a:solidFill>
                <a:srgbClr val="FF0000"/>
              </a:solidFill>
              <a:latin typeface="AR P丸ゴシック体E" pitchFamily="50" charset="-128"/>
              <a:ea typeface="AR P丸ゴシック体E" pitchFamily="50" charset="-128"/>
            </a:endParaRPr>
          </a:p>
        </p:txBody>
      </p:sp>
      <p:sp>
        <p:nvSpPr>
          <p:cNvPr id="10" name="左右矢印 9"/>
          <p:cNvSpPr/>
          <p:nvPr/>
        </p:nvSpPr>
        <p:spPr>
          <a:xfrm>
            <a:off x="3160959" y="5621422"/>
            <a:ext cx="1885400" cy="471874"/>
          </a:xfrm>
          <a:prstGeom prst="leftRightArrow">
            <a:avLst/>
          </a:prstGeom>
          <a:solidFill>
            <a:srgbClr val="CC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03" tIns="34202" rIns="68403" bIns="34202" rtlCol="0" anchor="ctr"/>
          <a:lstStyle/>
          <a:p>
            <a:pPr algn="ctr"/>
            <a:endParaRPr kumimoji="1" lang="ja-JP" altLang="en-US"/>
          </a:p>
        </p:txBody>
      </p:sp>
      <p:grpSp>
        <p:nvGrpSpPr>
          <p:cNvPr id="4" name="グループ化 3"/>
          <p:cNvGrpSpPr/>
          <p:nvPr/>
        </p:nvGrpSpPr>
        <p:grpSpPr>
          <a:xfrm>
            <a:off x="5058278" y="5201025"/>
            <a:ext cx="2847050" cy="1540343"/>
            <a:chOff x="5058257" y="5000842"/>
            <a:chExt cx="2847050" cy="1540343"/>
          </a:xfrm>
        </p:grpSpPr>
        <p:sp>
          <p:nvSpPr>
            <p:cNvPr id="9" name="角丸四角形 8"/>
            <p:cNvSpPr/>
            <p:nvPr/>
          </p:nvSpPr>
          <p:spPr>
            <a:xfrm>
              <a:off x="5097016" y="5733255"/>
              <a:ext cx="2619256" cy="807929"/>
            </a:xfrm>
            <a:prstGeom prst="roundRect">
              <a:avLst/>
            </a:prstGeom>
            <a:solidFill>
              <a:srgbClr val="66FF66">
                <a:alpha val="16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68403" tIns="34202" rIns="68403" bIns="34202" rtlCol="0" anchor="ctr"/>
            <a:lstStyle/>
            <a:p>
              <a:pPr algn="ctr"/>
              <a:endParaRPr kumimoji="1" lang="ja-JP" altLang="en-US"/>
            </a:p>
          </p:txBody>
        </p:sp>
        <p:sp>
          <p:nvSpPr>
            <p:cNvPr id="14" name="テキスト ボックス 13"/>
            <p:cNvSpPr txBox="1"/>
            <p:nvPr/>
          </p:nvSpPr>
          <p:spPr>
            <a:xfrm>
              <a:off x="5058257" y="5000842"/>
              <a:ext cx="2847050" cy="684625"/>
            </a:xfrm>
            <a:prstGeom prst="rect">
              <a:avLst/>
            </a:prstGeom>
            <a:noFill/>
          </p:spPr>
          <p:txBody>
            <a:bodyPr wrap="square" lIns="68403" tIns="34202" rIns="68403" bIns="34202" rtlCol="0">
              <a:spAutoFit/>
            </a:bodyPr>
            <a:lstStyle/>
            <a:p>
              <a:pPr algn="ctr"/>
              <a:r>
                <a:rPr kumimoji="0" lang="ja-JP" altLang="en-US" sz="2000" kern="0" dirty="0">
                  <a:latin typeface="AR P丸ゴシック体E" pitchFamily="50" charset="-128"/>
                  <a:ea typeface="AR P丸ゴシック体E" pitchFamily="50" charset="-128"/>
                  <a:cs typeface="メイリオ" pitchFamily="50" charset="-128"/>
                </a:rPr>
                <a:t>震災</a:t>
              </a:r>
              <a:r>
                <a:rPr kumimoji="0" lang="ja-JP" altLang="en-US" sz="2000" kern="0" dirty="0" smtClean="0">
                  <a:latin typeface="AR P丸ゴシック体E" pitchFamily="50" charset="-128"/>
                  <a:ea typeface="AR P丸ゴシック体E" pitchFamily="50" charset="-128"/>
                  <a:cs typeface="メイリオ" pitchFamily="50" charset="-128"/>
                </a:rPr>
                <a:t>以降（</a:t>
              </a:r>
              <a:r>
                <a:rPr kumimoji="0" lang="en-US" altLang="ja-JP" sz="2000" kern="0" dirty="0">
                  <a:latin typeface="AR P丸ゴシック体E" pitchFamily="50" charset="-128"/>
                  <a:ea typeface="AR P丸ゴシック体E" pitchFamily="50" charset="-128"/>
                  <a:cs typeface="メイリオ" pitchFamily="50" charset="-128"/>
                </a:rPr>
                <a:t>2010</a:t>
              </a:r>
              <a:r>
                <a:rPr kumimoji="0" lang="ja-JP" altLang="en-US" sz="2000" kern="0" dirty="0">
                  <a:latin typeface="AR P丸ゴシック体E" pitchFamily="50" charset="-128"/>
                  <a:ea typeface="AR P丸ゴシック体E" pitchFamily="50" charset="-128"/>
                  <a:cs typeface="メイリオ" pitchFamily="50" charset="-128"/>
                </a:rPr>
                <a:t>→</a:t>
              </a:r>
              <a:r>
                <a:rPr kumimoji="0" lang="en-US" altLang="ja-JP" sz="2000" kern="0" dirty="0">
                  <a:latin typeface="AR P丸ゴシック体E" pitchFamily="50" charset="-128"/>
                  <a:ea typeface="AR P丸ゴシック体E" pitchFamily="50" charset="-128"/>
                  <a:cs typeface="メイリオ" pitchFamily="50" charset="-128"/>
                </a:rPr>
                <a:t>2012</a:t>
              </a:r>
              <a:r>
                <a:rPr kumimoji="0" lang="ja-JP" altLang="en-US" sz="2000" kern="0" dirty="0" smtClean="0">
                  <a:latin typeface="AR P丸ゴシック体E" pitchFamily="50" charset="-128"/>
                  <a:ea typeface="AR P丸ゴシック体E" pitchFamily="50" charset="-128"/>
                  <a:cs typeface="メイリオ" pitchFamily="50" charset="-128"/>
                </a:rPr>
                <a:t>）</a:t>
              </a:r>
              <a:endParaRPr kumimoji="0" lang="en-US" altLang="ja-JP" sz="2000" kern="0" dirty="0">
                <a:latin typeface="AR P丸ゴシック体E" pitchFamily="50" charset="-128"/>
                <a:ea typeface="AR P丸ゴシック体E" pitchFamily="50" charset="-128"/>
                <a:cs typeface="メイリオ" pitchFamily="50" charset="-128"/>
              </a:endParaRPr>
            </a:p>
          </p:txBody>
        </p:sp>
        <p:sp>
          <p:nvSpPr>
            <p:cNvPr id="15" name="テキスト ボックス 14"/>
            <p:cNvSpPr txBox="1"/>
            <p:nvPr/>
          </p:nvSpPr>
          <p:spPr>
            <a:xfrm>
              <a:off x="5241032" y="5805264"/>
              <a:ext cx="2488723" cy="735921"/>
            </a:xfrm>
            <a:prstGeom prst="rect">
              <a:avLst/>
            </a:prstGeom>
            <a:noFill/>
          </p:spPr>
          <p:txBody>
            <a:bodyPr wrap="square" lIns="68403" tIns="34202" rIns="68403" bIns="34202" rtlCol="0">
              <a:spAutoFit/>
            </a:bodyPr>
            <a:lstStyle/>
            <a:p>
              <a:pPr algn="ctr">
                <a:lnSpc>
                  <a:spcPts val="2095"/>
                </a:lnSpc>
                <a:spcBef>
                  <a:spcPts val="600"/>
                </a:spcBef>
                <a:spcAft>
                  <a:spcPts val="448"/>
                </a:spcAft>
                <a:defRPr/>
              </a:pPr>
              <a:r>
                <a:rPr kumimoji="0" lang="ja-JP" altLang="en-US" sz="2400" kern="0" dirty="0">
                  <a:latin typeface="AR P丸ゴシック体E" pitchFamily="50" charset="-128"/>
                  <a:ea typeface="AR P丸ゴシック体E" pitchFamily="50" charset="-128"/>
                  <a:cs typeface="メイリオ" pitchFamily="50" charset="-128"/>
                </a:rPr>
                <a:t>電力</a:t>
              </a:r>
              <a:r>
                <a:rPr kumimoji="0" lang="ja-JP" altLang="en-US" sz="2400" kern="0" dirty="0" smtClean="0">
                  <a:latin typeface="AR P丸ゴシック体E" pitchFamily="50" charset="-128"/>
                  <a:ea typeface="AR P丸ゴシック体E" pitchFamily="50" charset="-128"/>
                  <a:cs typeface="メイリオ" pitchFamily="50" charset="-128"/>
                </a:rPr>
                <a:t>分野</a:t>
              </a:r>
              <a:endParaRPr kumimoji="0" lang="en-US" altLang="ja-JP" sz="2400" kern="0" dirty="0" smtClean="0">
                <a:latin typeface="AR P丸ゴシック体E" pitchFamily="50" charset="-128"/>
                <a:ea typeface="AR P丸ゴシック体E" pitchFamily="50" charset="-128"/>
                <a:cs typeface="メイリオ" pitchFamily="50" charset="-128"/>
              </a:endParaRPr>
            </a:p>
            <a:p>
              <a:pPr algn="ctr">
                <a:lnSpc>
                  <a:spcPts val="2095"/>
                </a:lnSpc>
                <a:spcBef>
                  <a:spcPts val="600"/>
                </a:spcBef>
                <a:spcAft>
                  <a:spcPts val="448"/>
                </a:spcAft>
                <a:defRPr/>
              </a:pPr>
              <a:r>
                <a:rPr kumimoji="0" lang="en-US" altLang="ja-JP" sz="2400" kern="0" dirty="0" smtClean="0">
                  <a:latin typeface="AR P丸ゴシック体E" pitchFamily="50" charset="-128"/>
                  <a:ea typeface="AR P丸ゴシック体E" pitchFamily="50" charset="-128"/>
                  <a:cs typeface="メイリオ" pitchFamily="50" charset="-128"/>
                </a:rPr>
                <a:t>1.12</a:t>
              </a:r>
              <a:r>
                <a:rPr kumimoji="0" lang="ja-JP" altLang="en-US" sz="2400" kern="0" dirty="0">
                  <a:latin typeface="AR P丸ゴシック体E" pitchFamily="50" charset="-128"/>
                  <a:ea typeface="AR P丸ゴシック体E" pitchFamily="50" charset="-128"/>
                  <a:cs typeface="メイリオ" pitchFamily="50" charset="-128"/>
                </a:rPr>
                <a:t>億トン増</a:t>
              </a:r>
              <a:endParaRPr kumimoji="0" lang="en-US" altLang="ja-JP" sz="2400" kern="0" dirty="0">
                <a:latin typeface="AR P丸ゴシック体E" pitchFamily="50" charset="-128"/>
                <a:ea typeface="AR P丸ゴシック体E" pitchFamily="50" charset="-128"/>
                <a:cs typeface="メイリオ" pitchFamily="50" charset="-128"/>
              </a:endParaRPr>
            </a:p>
          </p:txBody>
        </p:sp>
      </p:grpSp>
      <p:grpSp>
        <p:nvGrpSpPr>
          <p:cNvPr id="3" name="グループ化 2"/>
          <p:cNvGrpSpPr/>
          <p:nvPr/>
        </p:nvGrpSpPr>
        <p:grpSpPr>
          <a:xfrm>
            <a:off x="488504" y="5198405"/>
            <a:ext cx="2592309" cy="1182923"/>
            <a:chOff x="556206" y="5330227"/>
            <a:chExt cx="2592309" cy="1182923"/>
          </a:xfrm>
        </p:grpSpPr>
        <p:sp>
          <p:nvSpPr>
            <p:cNvPr id="8" name="角丸四角形 7"/>
            <p:cNvSpPr/>
            <p:nvPr/>
          </p:nvSpPr>
          <p:spPr>
            <a:xfrm>
              <a:off x="556206" y="5843518"/>
              <a:ext cx="2592309" cy="608077"/>
            </a:xfrm>
            <a:prstGeom prst="roundRect">
              <a:avLst/>
            </a:prstGeom>
            <a:solidFill>
              <a:srgbClr val="66FF66">
                <a:alpha val="16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68403" tIns="34202" rIns="68403" bIns="34202" rtlCol="0" anchor="ctr"/>
            <a:lstStyle/>
            <a:p>
              <a:pPr algn="ctr"/>
              <a:endParaRPr kumimoji="1" lang="ja-JP" altLang="en-US" sz="2000"/>
            </a:p>
          </p:txBody>
        </p:sp>
        <p:sp>
          <p:nvSpPr>
            <p:cNvPr id="2" name="テキスト ボックス 1"/>
            <p:cNvSpPr txBox="1"/>
            <p:nvPr/>
          </p:nvSpPr>
          <p:spPr>
            <a:xfrm>
              <a:off x="700223" y="5805264"/>
              <a:ext cx="2376284" cy="707886"/>
            </a:xfrm>
            <a:prstGeom prst="rect">
              <a:avLst/>
            </a:prstGeom>
            <a:noFill/>
          </p:spPr>
          <p:txBody>
            <a:bodyPr wrap="square" rtlCol="0">
              <a:spAutoFit/>
            </a:bodyPr>
            <a:lstStyle/>
            <a:p>
              <a:r>
                <a:rPr kumimoji="0" lang="en-US" altLang="ja-JP" sz="2000" kern="0" dirty="0">
                  <a:latin typeface="AR P丸ゴシック体E" pitchFamily="50" charset="-128"/>
                  <a:ea typeface="AR P丸ゴシック体E" pitchFamily="50" charset="-128"/>
                  <a:cs typeface="メイリオ" pitchFamily="50" charset="-128"/>
                </a:rPr>
                <a:t>90</a:t>
              </a:r>
              <a:r>
                <a:rPr kumimoji="0" lang="ja-JP" altLang="en-US" sz="2000" kern="0" dirty="0">
                  <a:latin typeface="AR P丸ゴシック体E" pitchFamily="50" charset="-128"/>
                  <a:ea typeface="AR P丸ゴシック体E" pitchFamily="50" charset="-128"/>
                  <a:cs typeface="メイリオ" pitchFamily="50" charset="-128"/>
                </a:rPr>
                <a:t>年比マイナス</a:t>
              </a:r>
              <a:r>
                <a:rPr kumimoji="0" lang="en-US" altLang="ja-JP" sz="2000" kern="0" dirty="0">
                  <a:latin typeface="AR P丸ゴシック体E" pitchFamily="50" charset="-128"/>
                  <a:ea typeface="AR P丸ゴシック体E" pitchFamily="50" charset="-128"/>
                  <a:cs typeface="メイリオ" pitchFamily="50" charset="-128"/>
                </a:rPr>
                <a:t>6</a:t>
              </a:r>
              <a:r>
                <a:rPr kumimoji="0" lang="en-US" altLang="ja-JP" sz="2000" kern="0" dirty="0" smtClean="0">
                  <a:latin typeface="AR P丸ゴシック体E" pitchFamily="50" charset="-128"/>
                  <a:ea typeface="AR P丸ゴシック体E" pitchFamily="50" charset="-128"/>
                  <a:cs typeface="メイリオ" pitchFamily="50" charset="-128"/>
                </a:rPr>
                <a:t>%</a:t>
              </a:r>
            </a:p>
            <a:p>
              <a:r>
                <a:rPr kumimoji="0" lang="ja-JP" altLang="en-US" sz="2000" kern="0" dirty="0">
                  <a:latin typeface="AR P丸ゴシック体E" pitchFamily="50" charset="-128"/>
                  <a:ea typeface="AR P丸ゴシック体E" pitchFamily="50" charset="-128"/>
                  <a:cs typeface="メイリオ" pitchFamily="50" charset="-128"/>
                </a:rPr>
                <a:t> </a:t>
              </a:r>
              <a:r>
                <a:rPr kumimoji="0" lang="en-US" altLang="ja-JP" sz="2000" kern="0" dirty="0" smtClean="0">
                  <a:latin typeface="AR P丸ゴシック体E" pitchFamily="50" charset="-128"/>
                  <a:ea typeface="AR P丸ゴシック体E" pitchFamily="50" charset="-128"/>
                  <a:cs typeface="メイリオ" pitchFamily="50" charset="-128"/>
                </a:rPr>
                <a:t>(</a:t>
              </a:r>
              <a:r>
                <a:rPr kumimoji="0" lang="en-US" altLang="ja-JP" sz="2000" kern="0" dirty="0">
                  <a:latin typeface="AR P丸ゴシック体E" pitchFamily="50" charset="-128"/>
                  <a:ea typeface="AR P丸ゴシック体E" pitchFamily="50" charset="-128"/>
                  <a:cs typeface="メイリオ" pitchFamily="50" charset="-128"/>
                </a:rPr>
                <a:t>0.76</a:t>
              </a:r>
              <a:r>
                <a:rPr kumimoji="0" lang="ja-JP" altLang="en-US" sz="2000" kern="0" dirty="0">
                  <a:latin typeface="AR P丸ゴシック体E" pitchFamily="50" charset="-128"/>
                  <a:ea typeface="AR P丸ゴシック体E" pitchFamily="50" charset="-128"/>
                  <a:cs typeface="メイリオ" pitchFamily="50" charset="-128"/>
                </a:rPr>
                <a:t>億トン削減</a:t>
              </a:r>
              <a:r>
                <a:rPr kumimoji="0" lang="ja-JP" altLang="en-US" sz="2000" kern="0" dirty="0" smtClean="0">
                  <a:latin typeface="AR P丸ゴシック体E" pitchFamily="50" charset="-128"/>
                  <a:ea typeface="AR P丸ゴシック体E" pitchFamily="50" charset="-128"/>
                  <a:cs typeface="メイリオ" pitchFamily="50" charset="-128"/>
                </a:rPr>
                <a:t>）</a:t>
              </a:r>
              <a:endParaRPr kumimoji="1" lang="ja-JP" altLang="en-US" sz="2000" dirty="0"/>
            </a:p>
          </p:txBody>
        </p:sp>
        <p:sp>
          <p:nvSpPr>
            <p:cNvPr id="13" name="テキスト ボックス 12"/>
            <p:cNvSpPr txBox="1"/>
            <p:nvPr/>
          </p:nvSpPr>
          <p:spPr>
            <a:xfrm>
              <a:off x="844238" y="5330227"/>
              <a:ext cx="1989256" cy="376849"/>
            </a:xfrm>
            <a:prstGeom prst="rect">
              <a:avLst/>
            </a:prstGeom>
            <a:noFill/>
          </p:spPr>
          <p:txBody>
            <a:bodyPr wrap="square" lIns="68403" tIns="34202" rIns="68403" bIns="34202" rtlCol="0">
              <a:spAutoFit/>
            </a:bodyPr>
            <a:lstStyle/>
            <a:p>
              <a:pPr algn="ctr"/>
              <a:r>
                <a:rPr kumimoji="0" lang="ja-JP" altLang="en-US" sz="2000" kern="0" dirty="0">
                  <a:latin typeface="AR P丸ゴシック体E" pitchFamily="50" charset="-128"/>
                  <a:ea typeface="AR P丸ゴシック体E" pitchFamily="50" charset="-128"/>
                  <a:cs typeface="メイリオ" pitchFamily="50" charset="-128"/>
                </a:rPr>
                <a:t>日本の国際約束</a:t>
              </a:r>
              <a:endParaRPr kumimoji="1" lang="ja-JP" altLang="en-US" sz="2000" dirty="0">
                <a:solidFill>
                  <a:srgbClr val="FF0000"/>
                </a:solidFill>
                <a:latin typeface="AR P丸ゴシック体E" pitchFamily="50" charset="-128"/>
                <a:ea typeface="AR P丸ゴシック体E" pitchFamily="50" charset="-128"/>
              </a:endParaRPr>
            </a:p>
          </p:txBody>
        </p:sp>
      </p:grpSp>
      <p:sp>
        <p:nvSpPr>
          <p:cNvPr id="16" name="スライド番号プレースホルダー 1"/>
          <p:cNvSpPr>
            <a:spLocks noGrp="1"/>
          </p:cNvSpPr>
          <p:nvPr>
            <p:ph type="sldNum" sz="quarter" idx="12"/>
          </p:nvPr>
        </p:nvSpPr>
        <p:spPr>
          <a:xfrm>
            <a:off x="7538144" y="6520259"/>
            <a:ext cx="2311400" cy="365125"/>
          </a:xfrm>
        </p:spPr>
        <p:txBody>
          <a:bodyPr vert="horz" lIns="91440" tIns="45720" rIns="91440" bIns="45720" rtlCol="0" anchor="ctr"/>
          <a:lstStyle/>
          <a:p>
            <a:fld id="{6DF3A1F4-B3BC-4359-9F15-50358CA09AD6}" type="slidenum">
              <a:rPr lang="ja-JP" altLang="en-US">
                <a:solidFill>
                  <a:schemeClr val="tx1"/>
                </a:solidFill>
              </a:rPr>
              <a:pPr/>
              <a:t>10</a:t>
            </a:fld>
            <a:endParaRPr lang="ja-JP" altLang="en-US" dirty="0">
              <a:solidFill>
                <a:schemeClr val="tx1"/>
              </a:solidFill>
            </a:endParaRPr>
          </a:p>
        </p:txBody>
      </p:sp>
      <p:sp>
        <p:nvSpPr>
          <p:cNvPr id="5" name="正方形/長方形 4"/>
          <p:cNvSpPr/>
          <p:nvPr/>
        </p:nvSpPr>
        <p:spPr>
          <a:xfrm>
            <a:off x="8481392" y="0"/>
            <a:ext cx="1440181" cy="3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11"/>
          <p:cNvSpPr txBox="1">
            <a:spLocks noChangeArrowheads="1"/>
          </p:cNvSpPr>
          <p:nvPr/>
        </p:nvSpPr>
        <p:spPr bwMode="auto">
          <a:xfrm>
            <a:off x="523324" y="1628800"/>
            <a:ext cx="8966180" cy="30793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8376" tIns="26930" rIns="68376" bIns="34189">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smtClean="0">
                <a:solidFill>
                  <a:schemeClr val="tx1"/>
                </a:solidFill>
                <a:latin typeface="+mj-ea"/>
                <a:ea typeface="+mj-ea"/>
              </a:rPr>
              <a:t>運転中の老朽火力</a:t>
            </a:r>
            <a:r>
              <a:rPr lang="ja-JP" altLang="en-US" sz="1600" b="1" dirty="0">
                <a:solidFill>
                  <a:schemeClr val="tx1"/>
                </a:solidFill>
                <a:latin typeface="+mj-ea"/>
                <a:ea typeface="+mj-ea"/>
              </a:rPr>
              <a:t>発電所（運転開始後</a:t>
            </a:r>
            <a:r>
              <a:rPr lang="en-US" altLang="ja-JP" sz="1600" b="1" dirty="0">
                <a:solidFill>
                  <a:schemeClr val="tx1"/>
                </a:solidFill>
                <a:latin typeface="+mj-ea"/>
                <a:ea typeface="+mj-ea"/>
              </a:rPr>
              <a:t>40</a:t>
            </a:r>
            <a:r>
              <a:rPr lang="ja-JP" altLang="en-US" sz="1600" b="1" dirty="0">
                <a:solidFill>
                  <a:schemeClr val="tx1"/>
                </a:solidFill>
                <a:latin typeface="+mj-ea"/>
                <a:ea typeface="+mj-ea"/>
              </a:rPr>
              <a:t>年以上</a:t>
            </a:r>
            <a:r>
              <a:rPr lang="ja-JP" altLang="en-US" sz="1600" b="1" dirty="0" smtClean="0">
                <a:solidFill>
                  <a:schemeClr val="tx1"/>
                </a:solidFill>
                <a:latin typeface="+mj-ea"/>
                <a:ea typeface="+mj-ea"/>
              </a:rPr>
              <a:t>）</a:t>
            </a:r>
            <a:r>
              <a:rPr lang="ja-JP" altLang="en-US" sz="1600" b="1" dirty="0">
                <a:solidFill>
                  <a:schemeClr val="tx1"/>
                </a:solidFill>
                <a:latin typeface="+mj-ea"/>
                <a:ea typeface="+mj-ea"/>
              </a:rPr>
              <a:t>、</a:t>
            </a:r>
            <a:r>
              <a:rPr lang="ja-JP" altLang="en-US" sz="1600" b="1" dirty="0" smtClean="0">
                <a:solidFill>
                  <a:schemeClr val="tx1"/>
                </a:solidFill>
                <a:latin typeface="+mj-ea"/>
                <a:ea typeface="+mj-ea"/>
              </a:rPr>
              <a:t>トラブル</a:t>
            </a:r>
            <a:r>
              <a:rPr lang="ja-JP" altLang="en-US" sz="1600" b="1" dirty="0">
                <a:solidFill>
                  <a:schemeClr val="tx1"/>
                </a:solidFill>
                <a:latin typeface="+mj-ea"/>
                <a:ea typeface="+mj-ea"/>
              </a:rPr>
              <a:t>（計画外停止）件数は増加</a:t>
            </a:r>
          </a:p>
        </p:txBody>
      </p:sp>
      <p:graphicFrame>
        <p:nvGraphicFramePr>
          <p:cNvPr id="11" name="表 10"/>
          <p:cNvGraphicFramePr>
            <a:graphicFrameLocks noGrp="1"/>
          </p:cNvGraphicFramePr>
          <p:nvPr>
            <p:extLst>
              <p:ext uri="{D42A27DB-BD31-4B8C-83A1-F6EECF244321}">
                <p14:modId xmlns:p14="http://schemas.microsoft.com/office/powerpoint/2010/main" val="698121359"/>
              </p:ext>
            </p:extLst>
          </p:nvPr>
        </p:nvGraphicFramePr>
        <p:xfrm>
          <a:off x="1424608" y="1958840"/>
          <a:ext cx="7056784" cy="1676400"/>
        </p:xfrm>
        <a:graphic>
          <a:graphicData uri="http://schemas.openxmlformats.org/drawingml/2006/table">
            <a:tbl>
              <a:tblPr firstRow="1" bandRow="1">
                <a:tableStyleId>{5C22544A-7EE6-4342-B048-85BDC9FD1C3A}</a:tableStyleId>
              </a:tblPr>
              <a:tblGrid>
                <a:gridCol w="1764196"/>
                <a:gridCol w="1764196"/>
                <a:gridCol w="1764196"/>
                <a:gridCol w="1764196"/>
              </a:tblGrid>
              <a:tr h="318032">
                <a:tc>
                  <a:txBody>
                    <a:bodyPr/>
                    <a:lstStyle/>
                    <a:p>
                      <a:pPr algn="ctr"/>
                      <a:endParaRPr kumimoji="1" lang="ja-JP" altLang="en-US" dirty="0"/>
                    </a:p>
                  </a:txBody>
                  <a:tcPr/>
                </a:tc>
                <a:tc>
                  <a:txBody>
                    <a:bodyPr/>
                    <a:lstStyle/>
                    <a:p>
                      <a:pPr algn="ctr"/>
                      <a:r>
                        <a:rPr kumimoji="1" lang="en-US" altLang="ja-JP" dirty="0" smtClean="0"/>
                        <a:t>2010</a:t>
                      </a:r>
                      <a:endParaRPr kumimoji="1" lang="ja-JP" altLang="en-US" dirty="0"/>
                    </a:p>
                  </a:txBody>
                  <a:tcPr/>
                </a:tc>
                <a:tc>
                  <a:txBody>
                    <a:bodyPr/>
                    <a:lstStyle/>
                    <a:p>
                      <a:pPr algn="ctr"/>
                      <a:r>
                        <a:rPr kumimoji="1" lang="en-US" altLang="ja-JP" dirty="0" smtClean="0"/>
                        <a:t>2011</a:t>
                      </a:r>
                      <a:endParaRPr kumimoji="1" lang="ja-JP" altLang="en-US" dirty="0"/>
                    </a:p>
                  </a:txBody>
                  <a:tcPr/>
                </a:tc>
                <a:tc>
                  <a:txBody>
                    <a:bodyPr/>
                    <a:lstStyle/>
                    <a:p>
                      <a:pPr algn="ctr"/>
                      <a:r>
                        <a:rPr kumimoji="1" lang="en-US" altLang="ja-JP" dirty="0" smtClean="0"/>
                        <a:t>2012</a:t>
                      </a:r>
                      <a:endParaRPr kumimoji="1" lang="ja-JP" altLang="en-US" dirty="0"/>
                    </a:p>
                  </a:txBody>
                  <a:tcPr/>
                </a:tc>
              </a:tr>
              <a:tr h="517754">
                <a:tc>
                  <a:txBody>
                    <a:bodyPr/>
                    <a:lstStyle/>
                    <a:p>
                      <a:pPr algn="ctr"/>
                      <a:r>
                        <a:rPr kumimoji="1" lang="ja-JP" altLang="en-US" dirty="0" smtClean="0"/>
                        <a:t>トラブル件数</a:t>
                      </a:r>
                      <a:endParaRPr kumimoji="1" lang="en-US" altLang="ja-JP" dirty="0" smtClean="0"/>
                    </a:p>
                    <a:p>
                      <a:pPr algn="ctr"/>
                      <a:r>
                        <a:rPr kumimoji="1" lang="ja-JP" altLang="en-US" dirty="0" smtClean="0"/>
                        <a:t>（計画外停止）</a:t>
                      </a:r>
                      <a:endParaRPr kumimoji="1" lang="ja-JP" altLang="en-US" dirty="0"/>
                    </a:p>
                  </a:txBody>
                  <a:tcPr/>
                </a:tc>
                <a:tc>
                  <a:txBody>
                    <a:bodyPr/>
                    <a:lstStyle/>
                    <a:p>
                      <a:pPr algn="ctr"/>
                      <a:r>
                        <a:rPr kumimoji="1" lang="en-US" altLang="ja-JP" dirty="0" smtClean="0"/>
                        <a:t>101</a:t>
                      </a:r>
                    </a:p>
                    <a:p>
                      <a:pPr algn="ctr"/>
                      <a:endParaRPr kumimoji="1" lang="ja-JP" altLang="en-US" dirty="0"/>
                    </a:p>
                  </a:txBody>
                  <a:tcPr/>
                </a:tc>
                <a:tc>
                  <a:txBody>
                    <a:bodyPr/>
                    <a:lstStyle/>
                    <a:p>
                      <a:pPr algn="ctr"/>
                      <a:r>
                        <a:rPr kumimoji="1" lang="en-US" altLang="ja-JP" sz="2000" dirty="0" smtClean="0"/>
                        <a:t>127</a:t>
                      </a:r>
                    </a:p>
                    <a:p>
                      <a:pPr algn="ctr"/>
                      <a:endParaRPr kumimoji="1" lang="ja-JP" altLang="en-US" dirty="0"/>
                    </a:p>
                  </a:txBody>
                  <a:tcPr/>
                </a:tc>
                <a:tc>
                  <a:txBody>
                    <a:bodyPr/>
                    <a:lstStyle/>
                    <a:p>
                      <a:pPr algn="ctr"/>
                      <a:r>
                        <a:rPr kumimoji="1" lang="en-US" altLang="ja-JP" sz="2400" dirty="0" smtClean="0"/>
                        <a:t>168</a:t>
                      </a:r>
                    </a:p>
                    <a:p>
                      <a:pPr algn="ctr"/>
                      <a:endParaRPr kumimoji="1" lang="ja-JP" altLang="en-US" dirty="0"/>
                    </a:p>
                  </a:txBody>
                  <a:tcPr/>
                </a:tc>
              </a:tr>
              <a:tr h="517754">
                <a:tc>
                  <a:txBody>
                    <a:bodyPr/>
                    <a:lstStyle/>
                    <a:p>
                      <a:pPr algn="ctr"/>
                      <a:r>
                        <a:rPr kumimoji="1" lang="ja-JP" altLang="en-US" sz="1600" dirty="0" smtClean="0"/>
                        <a:t>（運転中の</a:t>
                      </a:r>
                      <a:endParaRPr kumimoji="1" lang="en-US" altLang="ja-JP" sz="1600" dirty="0" smtClean="0"/>
                    </a:p>
                    <a:p>
                      <a:pPr algn="ctr"/>
                      <a:r>
                        <a:rPr kumimoji="1" lang="en-US" altLang="ja-JP" sz="1600" dirty="0" smtClean="0"/>
                        <a:t>40</a:t>
                      </a:r>
                      <a:r>
                        <a:rPr kumimoji="1" lang="ja-JP" altLang="en-US" sz="1600" dirty="0" smtClean="0"/>
                        <a:t>年超火力基数）</a:t>
                      </a:r>
                      <a:endParaRPr kumimoji="1" lang="ja-JP" altLang="en-US" sz="1600" dirty="0"/>
                    </a:p>
                  </a:txBody>
                  <a:tcPr/>
                </a:tc>
                <a:tc>
                  <a:txBody>
                    <a:bodyPr/>
                    <a:lstStyle/>
                    <a:p>
                      <a:pPr algn="ctr"/>
                      <a:r>
                        <a:rPr kumimoji="1" lang="en-US" altLang="ja-JP" dirty="0" smtClean="0"/>
                        <a:t>53</a:t>
                      </a:r>
                      <a:r>
                        <a:rPr kumimoji="1" lang="ja-JP" altLang="en-US" dirty="0" smtClean="0"/>
                        <a:t>基</a:t>
                      </a:r>
                      <a:endParaRPr kumimoji="1" lang="ja-JP" altLang="en-US" dirty="0"/>
                    </a:p>
                  </a:txBody>
                  <a:tcPr/>
                </a:tc>
                <a:tc>
                  <a:txBody>
                    <a:bodyPr/>
                    <a:lstStyle/>
                    <a:p>
                      <a:pPr algn="ctr"/>
                      <a:r>
                        <a:rPr kumimoji="1" lang="en-US" altLang="ja-JP" dirty="0" smtClean="0"/>
                        <a:t>65</a:t>
                      </a:r>
                      <a:r>
                        <a:rPr kumimoji="1" lang="ja-JP" altLang="en-US" dirty="0" smtClean="0"/>
                        <a:t>基</a:t>
                      </a:r>
                      <a:endParaRPr kumimoji="1" lang="ja-JP" altLang="en-US" dirty="0"/>
                    </a:p>
                  </a:txBody>
                  <a:tcPr/>
                </a:tc>
                <a:tc>
                  <a:txBody>
                    <a:bodyPr/>
                    <a:lstStyle/>
                    <a:p>
                      <a:pPr algn="ctr"/>
                      <a:r>
                        <a:rPr kumimoji="1" lang="en-US" altLang="ja-JP" dirty="0" smtClean="0"/>
                        <a:t>82</a:t>
                      </a:r>
                      <a:r>
                        <a:rPr kumimoji="1" lang="ja-JP" altLang="en-US" dirty="0" smtClean="0"/>
                        <a:t>基</a:t>
                      </a:r>
                      <a:endParaRPr kumimoji="1" lang="ja-JP" altLang="en-US" dirty="0"/>
                    </a:p>
                  </a:txBody>
                  <a:tcPr/>
                </a:tc>
              </a:tr>
            </a:tbl>
          </a:graphicData>
        </a:graphic>
      </p:graphicFrame>
      <p:sp>
        <p:nvSpPr>
          <p:cNvPr id="21" name="テキスト ボックス 1"/>
          <p:cNvSpPr txBox="1"/>
          <p:nvPr/>
        </p:nvSpPr>
        <p:spPr>
          <a:xfrm>
            <a:off x="6681192" y="3430282"/>
            <a:ext cx="3133042" cy="66111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b="1" dirty="0">
                <a:latin typeface="+mj-ea"/>
                <a:ea typeface="+mj-ea"/>
              </a:rPr>
              <a:t>対象</a:t>
            </a:r>
            <a:r>
              <a:rPr lang="ja-JP" altLang="en-US" sz="1400" b="1" dirty="0" smtClean="0">
                <a:latin typeface="+mj-ea"/>
                <a:ea typeface="+mj-ea"/>
              </a:rPr>
              <a:t>：  電力需要の多い</a:t>
            </a:r>
            <a:endParaRPr lang="en-US" altLang="ja-JP" sz="1400" b="1" dirty="0" smtClean="0">
              <a:latin typeface="+mj-ea"/>
              <a:ea typeface="+mj-ea"/>
            </a:endParaRPr>
          </a:p>
          <a:p>
            <a:r>
              <a:rPr lang="ja-JP" altLang="en-US" sz="1400" b="1" dirty="0">
                <a:latin typeface="+mj-ea"/>
                <a:ea typeface="+mj-ea"/>
              </a:rPr>
              <a:t>　</a:t>
            </a:r>
            <a:r>
              <a:rPr lang="ja-JP" altLang="en-US" sz="1400" b="1" dirty="0" smtClean="0">
                <a:latin typeface="+mj-ea"/>
                <a:ea typeface="+mj-ea"/>
              </a:rPr>
              <a:t>　　夏季</a:t>
            </a:r>
            <a:r>
              <a:rPr lang="ja-JP" altLang="en-US" sz="1400" b="1" dirty="0">
                <a:latin typeface="+mj-ea"/>
                <a:ea typeface="+mj-ea"/>
              </a:rPr>
              <a:t>（７～９月</a:t>
            </a:r>
            <a:r>
              <a:rPr lang="ja-JP" altLang="en-US" sz="1400" b="1" dirty="0" smtClean="0">
                <a:latin typeface="+mj-ea"/>
                <a:ea typeface="+mj-ea"/>
              </a:rPr>
              <a:t>） と冬季</a:t>
            </a:r>
            <a:r>
              <a:rPr lang="ja-JP" altLang="en-US" sz="1400" b="1" dirty="0">
                <a:latin typeface="+mj-ea"/>
                <a:ea typeface="+mj-ea"/>
              </a:rPr>
              <a:t>（１２～２月）</a:t>
            </a:r>
            <a:endParaRPr lang="en-US" altLang="ja-JP" sz="1400" b="1" dirty="0">
              <a:latin typeface="+mj-ea"/>
              <a:ea typeface="+mj-ea"/>
            </a:endParaRPr>
          </a:p>
        </p:txBody>
      </p:sp>
      <p:sp>
        <p:nvSpPr>
          <p:cNvPr id="22" name="角丸四角形 21"/>
          <p:cNvSpPr/>
          <p:nvPr/>
        </p:nvSpPr>
        <p:spPr>
          <a:xfrm>
            <a:off x="24279" y="4221088"/>
            <a:ext cx="9865189" cy="900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角丸四角形 22"/>
          <p:cNvSpPr/>
          <p:nvPr/>
        </p:nvSpPr>
        <p:spPr>
          <a:xfrm>
            <a:off x="31368" y="584684"/>
            <a:ext cx="9818269" cy="8280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5" name="テキスト ボックス 24"/>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r>
              <a:rPr lang="ja-JP" altLang="en-US" sz="2400" b="1" dirty="0"/>
              <a:t>］</a:t>
            </a:r>
            <a:endParaRPr kumimoji="1" lang="ja-JP" altLang="en-US" sz="2400" b="1" dirty="0"/>
          </a:p>
        </p:txBody>
      </p:sp>
    </p:spTree>
    <p:extLst>
      <p:ext uri="{BB962C8B-B14F-4D97-AF65-F5344CB8AC3E}">
        <p14:creationId xmlns:p14="http://schemas.microsoft.com/office/powerpoint/2010/main" val="320110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0"/>
          <p:cNvSpPr>
            <a:spLocks noChangeArrowheads="1"/>
          </p:cNvSpPr>
          <p:nvPr/>
        </p:nvSpPr>
        <p:spPr bwMode="auto">
          <a:xfrm>
            <a:off x="7401272" y="4973863"/>
            <a:ext cx="2169184"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fontAlgn="base">
              <a:lnSpc>
                <a:spcPct val="80000"/>
              </a:lnSpc>
              <a:spcBef>
                <a:spcPts val="600"/>
              </a:spcBef>
              <a:spcAft>
                <a:spcPct val="0"/>
              </a:spcAft>
            </a:pPr>
            <a:r>
              <a:rPr lang="ja-JP" altLang="en-US" sz="1200" dirty="0">
                <a:solidFill>
                  <a:srgbClr val="000000"/>
                </a:solidFill>
                <a:latin typeface="ＭＳ Ｐゴシック" charset="-128"/>
              </a:rPr>
              <a:t>　出典：ＩＥＡ　</a:t>
            </a:r>
            <a:r>
              <a:rPr lang="ja-JP" altLang="en-US" sz="1200" dirty="0" smtClean="0">
                <a:solidFill>
                  <a:srgbClr val="000000"/>
                </a:solidFill>
                <a:latin typeface="ＭＳ Ｐゴシック" charset="-128"/>
              </a:rPr>
              <a:t>ＷＥＯ　</a:t>
            </a:r>
            <a:r>
              <a:rPr lang="en-US" altLang="ja-JP" sz="1200" dirty="0" smtClean="0">
                <a:solidFill>
                  <a:srgbClr val="000000"/>
                </a:solidFill>
                <a:latin typeface="ＭＳ Ｐゴシック" charset="-128"/>
              </a:rPr>
              <a:t>2013</a:t>
            </a:r>
          </a:p>
          <a:p>
            <a:pPr marL="273050" indent="-273050" fontAlgn="base">
              <a:lnSpc>
                <a:spcPct val="80000"/>
              </a:lnSpc>
              <a:spcBef>
                <a:spcPts val="600"/>
              </a:spcBef>
              <a:spcAft>
                <a:spcPct val="0"/>
              </a:spcAft>
            </a:pPr>
            <a:r>
              <a:rPr lang="ja-JP" altLang="en-US" sz="1200" dirty="0">
                <a:solidFill>
                  <a:srgbClr val="000000"/>
                </a:solidFill>
                <a:latin typeface="ＭＳ Ｐゴシック" charset="-128"/>
              </a:rPr>
              <a:t>　</a:t>
            </a:r>
            <a:r>
              <a:rPr lang="ja-JP" altLang="en-US" sz="1200" dirty="0" smtClean="0">
                <a:solidFill>
                  <a:srgbClr val="000000"/>
                </a:solidFill>
                <a:latin typeface="ＭＳ Ｐゴシック" charset="-128"/>
              </a:rPr>
              <a:t>　　　　（</a:t>
            </a:r>
            <a:r>
              <a:rPr lang="en-US" altLang="ja-JP" sz="1200" dirty="0" smtClean="0">
                <a:solidFill>
                  <a:srgbClr val="000000"/>
                </a:solidFill>
                <a:latin typeface="ＭＳ Ｐゴシック" charset="-128"/>
              </a:rPr>
              <a:t>New Policy Scenario</a:t>
            </a:r>
            <a:r>
              <a:rPr lang="ja-JP" altLang="en-US" sz="1200" dirty="0" smtClean="0">
                <a:solidFill>
                  <a:srgbClr val="000000"/>
                </a:solidFill>
                <a:latin typeface="ＭＳ Ｐゴシック" charset="-128"/>
              </a:rPr>
              <a:t>）</a:t>
            </a:r>
            <a:endParaRPr lang="ja-JP" altLang="en-US" sz="1200" dirty="0">
              <a:solidFill>
                <a:srgbClr val="000000"/>
              </a:solidFill>
              <a:latin typeface="ＭＳ Ｐゴシック" charset="-128"/>
            </a:endParaRPr>
          </a:p>
        </p:txBody>
      </p:sp>
      <p:grpSp>
        <p:nvGrpSpPr>
          <p:cNvPr id="9" name="Group 6"/>
          <p:cNvGrpSpPr>
            <a:grpSpLocks/>
          </p:cNvGrpSpPr>
          <p:nvPr/>
        </p:nvGrpSpPr>
        <p:grpSpPr bwMode="auto">
          <a:xfrm>
            <a:off x="19" y="361353"/>
            <a:ext cx="9906000" cy="77787"/>
            <a:chOff x="0" y="746"/>
            <a:chExt cx="6240" cy="49"/>
          </a:xfrm>
        </p:grpSpPr>
        <p:sp>
          <p:nvSpPr>
            <p:cNvPr id="10" name="Rectangle 7"/>
            <p:cNvSpPr>
              <a:spLocks noChangeArrowheads="1"/>
            </p:cNvSpPr>
            <p:nvPr/>
          </p:nvSpPr>
          <p:spPr bwMode="auto">
            <a:xfrm flipH="1">
              <a:off x="1596" y="746"/>
              <a:ext cx="4644" cy="49"/>
            </a:xfrm>
            <a:prstGeom prst="rect">
              <a:avLst/>
            </a:prstGeom>
            <a:gradFill rotWithShape="1">
              <a:gsLst>
                <a:gs pos="0">
                  <a:srgbClr val="CCECFF"/>
                </a:gs>
                <a:gs pos="100000">
                  <a:srgbClr val="0099FF"/>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sp>
          <p:nvSpPr>
            <p:cNvPr id="11" name="Rectangle 8"/>
            <p:cNvSpPr>
              <a:spLocks noChangeArrowheads="1"/>
            </p:cNvSpPr>
            <p:nvPr/>
          </p:nvSpPr>
          <p:spPr bwMode="auto">
            <a:xfrm flipH="1">
              <a:off x="0" y="746"/>
              <a:ext cx="1596" cy="49"/>
            </a:xfrm>
            <a:prstGeom prst="rect">
              <a:avLst/>
            </a:prstGeom>
            <a:gradFill rotWithShape="1">
              <a:gsLst>
                <a:gs pos="0">
                  <a:srgbClr val="0066CC"/>
                </a:gs>
                <a:gs pos="100000">
                  <a:srgbClr val="00060D"/>
                </a:gs>
              </a:gsLst>
              <a:lin ang="0" scaled="1"/>
            </a:gradFill>
            <a:ln w="9525" algn="ctr">
              <a:noFill/>
              <a:miter lim="800000"/>
              <a:headEnd/>
              <a:tailEnd/>
            </a:ln>
          </p:spPr>
          <p:txBody>
            <a:bodyPr wrap="none" anchor="ctr"/>
            <a:lstStyle/>
            <a:p>
              <a:pPr algn="ctr" fontAlgn="base">
                <a:spcBef>
                  <a:spcPct val="0"/>
                </a:spcBef>
                <a:spcAft>
                  <a:spcPct val="0"/>
                </a:spcAft>
              </a:pPr>
              <a:endParaRPr lang="ja-JP" altLang="en-US" sz="1600">
                <a:solidFill>
                  <a:srgbClr val="000000"/>
                </a:solidFill>
              </a:endParaRPr>
            </a:p>
          </p:txBody>
        </p:sp>
      </p:grpSp>
      <p:sp>
        <p:nvSpPr>
          <p:cNvPr id="12" name="スライド番号プレースホルダ 1"/>
          <p:cNvSpPr txBox="1">
            <a:spLocks noGrp="1"/>
          </p:cNvSpPr>
          <p:nvPr/>
        </p:nvSpPr>
        <p:spPr bwMode="auto">
          <a:xfrm>
            <a:off x="7594605" y="6453188"/>
            <a:ext cx="2311400" cy="404812"/>
          </a:xfrm>
          <a:prstGeom prst="rect">
            <a:avLst/>
          </a:prstGeom>
        </p:spPr>
        <p:txBody>
          <a:bodyPr vert="horz" lIns="91440" tIns="45720" rIns="91440" bIns="45720" rtlCol="0" anchor="ctr"/>
          <a:lstStyle>
            <a:defPPr>
              <a:defRPr lang="ja-JP"/>
            </a:defPPr>
            <a:lvl1pPr algn="r">
              <a:defRPr sz="1200"/>
            </a:lvl1pPr>
          </a:lstStyle>
          <a:p>
            <a:fld id="{52534218-FDF7-4573-ACA7-3284C4E31E09}" type="slidenum">
              <a:rPr lang="en-US" altLang="ja-JP"/>
              <a:pPr/>
              <a:t>11</a:t>
            </a:fld>
            <a:endParaRPr lang="en-US" altLang="ja-JP" dirty="0"/>
          </a:p>
        </p:txBody>
      </p:sp>
      <p:graphicFrame>
        <p:nvGraphicFramePr>
          <p:cNvPr id="13" name="グラフ 12"/>
          <p:cNvGraphicFramePr>
            <a:graphicFrameLocks/>
          </p:cNvGraphicFramePr>
          <p:nvPr>
            <p:extLst>
              <p:ext uri="{D42A27DB-BD31-4B8C-83A1-F6EECF244321}">
                <p14:modId xmlns:p14="http://schemas.microsoft.com/office/powerpoint/2010/main" val="2298925409"/>
              </p:ext>
            </p:extLst>
          </p:nvPr>
        </p:nvGraphicFramePr>
        <p:xfrm>
          <a:off x="560512" y="1197029"/>
          <a:ext cx="8496944" cy="5471166"/>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p:cNvSpPr txBox="1">
            <a:spLocks/>
          </p:cNvSpPr>
          <p:nvPr/>
        </p:nvSpPr>
        <p:spPr>
          <a:xfrm>
            <a:off x="116462" y="-27384"/>
            <a:ext cx="9733174" cy="346050"/>
          </a:xfrm>
          <a:prstGeom prst="rect">
            <a:avLst/>
          </a:prstGeom>
          <a:solidFill>
            <a:schemeClr val="bg1"/>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t>１．我が国のエネルギー需給構造が抱える課題（Ｐ６～）</a:t>
            </a:r>
            <a:endParaRPr lang="ja-JP" altLang="ja-JP" sz="2400" dirty="0"/>
          </a:p>
        </p:txBody>
      </p:sp>
      <p:sp>
        <p:nvSpPr>
          <p:cNvPr id="17" name="正方形/長方形 16"/>
          <p:cNvSpPr/>
          <p:nvPr/>
        </p:nvSpPr>
        <p:spPr>
          <a:xfrm>
            <a:off x="-303584" y="332656"/>
            <a:ext cx="10513168" cy="37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a:spLocks noChangeArrowheads="1"/>
          </p:cNvSpPr>
          <p:nvPr/>
        </p:nvSpPr>
        <p:spPr bwMode="auto">
          <a:xfrm>
            <a:off x="2469" y="571337"/>
            <a:ext cx="9906000" cy="1107986"/>
          </a:xfrm>
          <a:prstGeom prst="rect">
            <a:avLst/>
          </a:prstGeom>
          <a:solidFill>
            <a:srgbClr val="0070C0"/>
          </a:solidFill>
          <a:ln w="9525">
            <a:noFill/>
            <a:miter lim="800000"/>
            <a:headEnd/>
            <a:tailEnd/>
          </a:ln>
        </p:spPr>
        <p:txBody>
          <a:bodyPr lIns="91430" tIns="45715" rIns="91430" bIns="45715">
            <a:spAutoFit/>
          </a:bodyPr>
          <a:lstStyle/>
          <a:p>
            <a:pPr fontAlgn="base">
              <a:spcBef>
                <a:spcPct val="0"/>
              </a:spcBef>
              <a:spcAft>
                <a:spcPct val="0"/>
              </a:spcAft>
            </a:pPr>
            <a:r>
              <a:rPr lang="ja-JP" altLang="en-US" sz="2200" dirty="0">
                <a:solidFill>
                  <a:prstClr val="white"/>
                </a:solidFill>
                <a:latin typeface="HGP創英角ｺﾞｼｯｸUB" pitchFamily="50" charset="-128"/>
                <a:ea typeface="HGP創英角ｺﾞｼｯｸUB" pitchFamily="50" charset="-128"/>
              </a:rPr>
              <a:t>世界の</a:t>
            </a:r>
            <a:r>
              <a:rPr lang="ja-JP" altLang="en-US" sz="2200" dirty="0" smtClean="0">
                <a:solidFill>
                  <a:prstClr val="white"/>
                </a:solidFill>
                <a:latin typeface="HGP創英角ｺﾞｼｯｸUB" pitchFamily="50" charset="-128"/>
                <a:ea typeface="HGP創英角ｺﾞｼｯｸUB" pitchFamily="50" charset="-128"/>
              </a:rPr>
              <a:t>エネルギー起源</a:t>
            </a:r>
            <a:r>
              <a:rPr lang="en-US" altLang="ja-JP" sz="2200" dirty="0" smtClean="0">
                <a:solidFill>
                  <a:prstClr val="white"/>
                </a:solidFill>
                <a:latin typeface="HGP創英角ｺﾞｼｯｸUB" pitchFamily="50" charset="-128"/>
                <a:ea typeface="HGP創英角ｺﾞｼｯｸUB" pitchFamily="50" charset="-128"/>
              </a:rPr>
              <a:t>CO2</a:t>
            </a:r>
            <a:r>
              <a:rPr lang="ja-JP" altLang="en-US" sz="2200" dirty="0" smtClean="0">
                <a:solidFill>
                  <a:prstClr val="white"/>
                </a:solidFill>
                <a:latin typeface="HGP創英角ｺﾞｼｯｸUB" pitchFamily="50" charset="-128"/>
                <a:ea typeface="HGP創英角ｺﾞｼｯｸUB" pitchFamily="50" charset="-128"/>
              </a:rPr>
              <a:t>排出量は、新興国を中心に拡大（日米欧等の</a:t>
            </a:r>
            <a:r>
              <a:rPr lang="en-US" altLang="ja-JP" sz="2200" dirty="0" smtClean="0">
                <a:solidFill>
                  <a:prstClr val="white"/>
                </a:solidFill>
                <a:latin typeface="HGP創英角ｺﾞｼｯｸUB" pitchFamily="50" charset="-128"/>
                <a:ea typeface="HGP創英角ｺﾞｼｯｸUB" pitchFamily="50" charset="-128"/>
              </a:rPr>
              <a:t>OECD</a:t>
            </a:r>
            <a:r>
              <a:rPr lang="ja-JP" altLang="en-US" sz="2200" dirty="0" smtClean="0">
                <a:solidFill>
                  <a:prstClr val="white"/>
                </a:solidFill>
                <a:latin typeface="HGP創英角ｺﾞｼｯｸUB" pitchFamily="50" charset="-128"/>
                <a:ea typeface="HGP創英角ｺﾞｼｯｸUB" pitchFamily="50" charset="-128"/>
              </a:rPr>
              <a:t>諸国の排出量が減少する中、中印、中東諸国等の非</a:t>
            </a:r>
            <a:r>
              <a:rPr lang="en-US" altLang="ja-JP" sz="2200" dirty="0" smtClean="0">
                <a:solidFill>
                  <a:prstClr val="white"/>
                </a:solidFill>
                <a:latin typeface="HGP創英角ｺﾞｼｯｸUB" pitchFamily="50" charset="-128"/>
                <a:ea typeface="HGP創英角ｺﾞｼｯｸUB" pitchFamily="50" charset="-128"/>
              </a:rPr>
              <a:t>OECD</a:t>
            </a:r>
            <a:r>
              <a:rPr lang="ja-JP" altLang="en-US" sz="2200" dirty="0" smtClean="0">
                <a:solidFill>
                  <a:prstClr val="white"/>
                </a:solidFill>
                <a:latin typeface="HGP創英角ｺﾞｼｯｸUB" pitchFamily="50" charset="-128"/>
                <a:ea typeface="HGP創英角ｺﾞｼｯｸUB" pitchFamily="50" charset="-128"/>
              </a:rPr>
              <a:t>諸国の排出量が増加）。いかに新興国の取り込んでいくかが重要。</a:t>
            </a:r>
            <a:endParaRPr lang="en-US" altLang="ja-JP" sz="2200" dirty="0" smtClean="0">
              <a:solidFill>
                <a:prstClr val="white"/>
              </a:solidFill>
              <a:latin typeface="HGP創英角ｺﾞｼｯｸUB" pitchFamily="50" charset="-128"/>
              <a:ea typeface="HGP創英角ｺﾞｼｯｸUB" pitchFamily="50" charset="-128"/>
            </a:endParaRPr>
          </a:p>
        </p:txBody>
      </p:sp>
      <p:sp>
        <p:nvSpPr>
          <p:cNvPr id="23" name="テキスト ボックス 22"/>
          <p:cNvSpPr txBox="1"/>
          <p:nvPr/>
        </p:nvSpPr>
        <p:spPr>
          <a:xfrm>
            <a:off x="5668292" y="1628800"/>
            <a:ext cx="1728192"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en-US" altLang="ja-JP" sz="1600" b="1" dirty="0" smtClean="0">
                <a:solidFill>
                  <a:srgbClr val="FF0000"/>
                </a:solidFill>
              </a:rPr>
              <a:t>2035</a:t>
            </a:r>
            <a:r>
              <a:rPr lang="ja-JP" altLang="en-US" sz="1600" b="1" dirty="0" smtClean="0">
                <a:solidFill>
                  <a:srgbClr val="FF0000"/>
                </a:solidFill>
              </a:rPr>
              <a:t>年、世界のＣＯ２排出量の７割は非</a:t>
            </a:r>
            <a:r>
              <a:rPr lang="en-US" altLang="ja-JP" sz="1600" b="1" dirty="0" smtClean="0">
                <a:solidFill>
                  <a:srgbClr val="FF0000"/>
                </a:solidFill>
              </a:rPr>
              <a:t>OECD</a:t>
            </a:r>
            <a:r>
              <a:rPr lang="ja-JP" altLang="en-US" sz="1600" b="1" dirty="0" smtClean="0">
                <a:solidFill>
                  <a:srgbClr val="FF0000"/>
                </a:solidFill>
              </a:rPr>
              <a:t>国。</a:t>
            </a:r>
            <a:endParaRPr lang="en-US" altLang="ja-JP" sz="1600" b="1" dirty="0" smtClean="0">
              <a:solidFill>
                <a:srgbClr val="FF0000"/>
              </a:solidFill>
            </a:endParaRPr>
          </a:p>
        </p:txBody>
      </p:sp>
      <p:sp>
        <p:nvSpPr>
          <p:cNvPr id="19" name="タイトル 1"/>
          <p:cNvSpPr txBox="1">
            <a:spLocks/>
          </p:cNvSpPr>
          <p:nvPr/>
        </p:nvSpPr>
        <p:spPr>
          <a:xfrm>
            <a:off x="116462" y="58613"/>
            <a:ext cx="9733174" cy="405761"/>
          </a:xfrm>
          <a:prstGeom prst="rect">
            <a:avLst/>
          </a:prstGeom>
          <a:solidFill>
            <a:srgbClr val="00B0F0"/>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bg1"/>
                </a:solidFill>
              </a:rPr>
              <a:t>我が国</a:t>
            </a:r>
            <a:r>
              <a:rPr lang="ja-JP" altLang="en-US" sz="2400" b="1" dirty="0" smtClean="0">
                <a:solidFill>
                  <a:schemeClr val="bg1"/>
                </a:solidFill>
              </a:rPr>
              <a:t>のエネルギー需給構造が抱える課題（Ｐ６～）</a:t>
            </a:r>
            <a:endParaRPr lang="ja-JP" altLang="ja-JP" sz="2400" dirty="0">
              <a:solidFill>
                <a:schemeClr val="bg1"/>
              </a:solidFill>
            </a:endParaRPr>
          </a:p>
        </p:txBody>
      </p:sp>
    </p:spTree>
    <p:extLst>
      <p:ext uri="{BB962C8B-B14F-4D97-AF65-F5344CB8AC3E}">
        <p14:creationId xmlns:p14="http://schemas.microsoft.com/office/powerpoint/2010/main" val="3004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29764" y="1799631"/>
            <a:ext cx="1119763" cy="4674571"/>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8" name="グラフ 287"/>
          <p:cNvGraphicFramePr>
            <a:graphicFrameLocks/>
          </p:cNvGraphicFramePr>
          <p:nvPr>
            <p:extLst>
              <p:ext uri="{D42A27DB-BD31-4B8C-83A1-F6EECF244321}">
                <p14:modId xmlns:p14="http://schemas.microsoft.com/office/powerpoint/2010/main" val="1512446952"/>
              </p:ext>
            </p:extLst>
          </p:nvPr>
        </p:nvGraphicFramePr>
        <p:xfrm>
          <a:off x="1782694" y="1352553"/>
          <a:ext cx="3116654" cy="5272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4" name="グラフ 283"/>
          <p:cNvGraphicFramePr>
            <a:graphicFrameLocks/>
          </p:cNvGraphicFramePr>
          <p:nvPr>
            <p:extLst>
              <p:ext uri="{D42A27DB-BD31-4B8C-83A1-F6EECF244321}">
                <p14:modId xmlns:p14="http://schemas.microsoft.com/office/powerpoint/2010/main" val="456144378"/>
              </p:ext>
            </p:extLst>
          </p:nvPr>
        </p:nvGraphicFramePr>
        <p:xfrm>
          <a:off x="-326699" y="1584587"/>
          <a:ext cx="3049950" cy="4997983"/>
        </p:xfrm>
        <a:graphic>
          <a:graphicData uri="http://schemas.openxmlformats.org/drawingml/2006/chart">
            <c:chart xmlns:c="http://schemas.openxmlformats.org/drawingml/2006/chart" xmlns:r="http://schemas.openxmlformats.org/officeDocument/2006/relationships" r:id="rId4"/>
          </a:graphicData>
        </a:graphic>
      </p:graphicFrame>
      <p:sp>
        <p:nvSpPr>
          <p:cNvPr id="265" name="テキスト ボックス 264"/>
          <p:cNvSpPr txBox="1"/>
          <p:nvPr/>
        </p:nvSpPr>
        <p:spPr>
          <a:xfrm>
            <a:off x="7638697" y="6174305"/>
            <a:ext cx="2221583" cy="415498"/>
          </a:xfrm>
          <a:prstGeom prst="rect">
            <a:avLst/>
          </a:prstGeom>
          <a:noFill/>
        </p:spPr>
        <p:txBody>
          <a:bodyPr wrap="square" lIns="0" tIns="0" rIns="0" bIns="0" rtlCol="0">
            <a:spAutoFit/>
          </a:bodyPr>
          <a:lstStyle/>
          <a:p>
            <a:r>
              <a:rPr lang="ja-JP" altLang="en-US" sz="900" dirty="0" smtClean="0"/>
              <a:t>出典：</a:t>
            </a:r>
            <a:r>
              <a:rPr lang="en-US" altLang="ja-JP" sz="900" dirty="0" smtClean="0"/>
              <a:t>Energy, Electricity and Nuclear Power </a:t>
            </a:r>
          </a:p>
          <a:p>
            <a:pPr indent="266700"/>
            <a:r>
              <a:rPr lang="en-US" altLang="ja-JP" sz="900" dirty="0" smtClean="0"/>
              <a:t>Estimates  for the Period up to 2050</a:t>
            </a:r>
          </a:p>
          <a:p>
            <a:pPr indent="266700"/>
            <a:r>
              <a:rPr kumimoji="1" lang="en-US" altLang="ja-JP" sz="900" dirty="0" smtClean="0"/>
              <a:t> World Nuclear Association</a:t>
            </a:r>
            <a:r>
              <a:rPr kumimoji="1" lang="ja-JP" altLang="en-US" sz="900" dirty="0" smtClean="0"/>
              <a:t>ホームページ</a:t>
            </a:r>
            <a:endParaRPr kumimoji="1" lang="ja-JP" altLang="en-US" sz="900" dirty="0"/>
          </a:p>
        </p:txBody>
      </p:sp>
      <p:cxnSp>
        <p:nvCxnSpPr>
          <p:cNvPr id="275" name="直線コネクタ 274"/>
          <p:cNvCxnSpPr/>
          <p:nvPr/>
        </p:nvCxnSpPr>
        <p:spPr>
          <a:xfrm>
            <a:off x="3233672" y="3628887"/>
            <a:ext cx="1115854"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506643" y="1501674"/>
            <a:ext cx="393053" cy="200055"/>
          </a:xfrm>
          <a:prstGeom prst="rect">
            <a:avLst/>
          </a:prstGeom>
          <a:noFill/>
        </p:spPr>
        <p:txBody>
          <a:bodyPr wrap="none" lIns="0" tIns="0" rIns="0" bIns="0" rtlCol="0">
            <a:spAutoFit/>
          </a:bodyPr>
          <a:lstStyle/>
          <a:p>
            <a:r>
              <a:rPr kumimoji="1" lang="ja-JP" altLang="en-US" sz="1300" dirty="0" smtClean="0"/>
              <a:t>万</a:t>
            </a:r>
            <a:r>
              <a:rPr kumimoji="1" lang="en-US" altLang="ja-JP" sz="1300" dirty="0" smtClean="0"/>
              <a:t>kW</a:t>
            </a:r>
            <a:endParaRPr kumimoji="1" lang="ja-JP" altLang="en-US" sz="1300" dirty="0"/>
          </a:p>
        </p:txBody>
      </p:sp>
      <p:sp>
        <p:nvSpPr>
          <p:cNvPr id="175" name="テキスト ボックス 174"/>
          <p:cNvSpPr txBox="1"/>
          <p:nvPr/>
        </p:nvSpPr>
        <p:spPr>
          <a:xfrm>
            <a:off x="528153" y="6499701"/>
            <a:ext cx="1163685" cy="200055"/>
          </a:xfrm>
          <a:prstGeom prst="rect">
            <a:avLst/>
          </a:prstGeom>
          <a:noFill/>
        </p:spPr>
        <p:txBody>
          <a:bodyPr wrap="none" lIns="0" tIns="0" rIns="0" bIns="0" rtlCol="0">
            <a:spAutoFit/>
          </a:bodyPr>
          <a:lstStyle/>
          <a:p>
            <a:r>
              <a:rPr kumimoji="1" lang="en-US" altLang="ja-JP" sz="1300" b="1" dirty="0" smtClean="0"/>
              <a:t>2012</a:t>
            </a:r>
            <a:r>
              <a:rPr kumimoji="1" lang="ja-JP" altLang="en-US" sz="1300" b="1" dirty="0" smtClean="0"/>
              <a:t>年末（実績）</a:t>
            </a:r>
            <a:endParaRPr kumimoji="1" lang="ja-JP" altLang="en-US" sz="1300" b="1" dirty="0"/>
          </a:p>
        </p:txBody>
      </p:sp>
      <p:sp>
        <p:nvSpPr>
          <p:cNvPr id="179" name="テキスト ボックス 178"/>
          <p:cNvSpPr txBox="1"/>
          <p:nvPr/>
        </p:nvSpPr>
        <p:spPr>
          <a:xfrm>
            <a:off x="2723786" y="6481726"/>
            <a:ext cx="1166987" cy="400110"/>
          </a:xfrm>
          <a:prstGeom prst="rect">
            <a:avLst/>
          </a:prstGeom>
          <a:solidFill>
            <a:schemeClr val="bg1"/>
          </a:solidFill>
        </p:spPr>
        <p:txBody>
          <a:bodyPr wrap="none" lIns="0" tIns="0" rIns="0" bIns="0" rtlCol="0">
            <a:spAutoFit/>
          </a:bodyPr>
          <a:lstStyle/>
          <a:p>
            <a:pPr algn="ctr"/>
            <a:r>
              <a:rPr kumimoji="1" lang="en-US" altLang="ja-JP" sz="1300" b="1" dirty="0" smtClean="0"/>
              <a:t>2030</a:t>
            </a:r>
            <a:r>
              <a:rPr kumimoji="1" lang="ja-JP" altLang="en-US" sz="1300" b="1" dirty="0" smtClean="0"/>
              <a:t>年見通し</a:t>
            </a:r>
            <a:endParaRPr kumimoji="1" lang="en-US" altLang="ja-JP" sz="1300" b="1" dirty="0" smtClean="0"/>
          </a:p>
          <a:p>
            <a:pPr algn="ctr"/>
            <a:r>
              <a:rPr lang="ja-JP" altLang="en-US" sz="1300" b="1" dirty="0" smtClean="0"/>
              <a:t>（各国の計画等）</a:t>
            </a:r>
            <a:endParaRPr kumimoji="1" lang="en-US" altLang="ja-JP" sz="1300" b="1" dirty="0" smtClean="0"/>
          </a:p>
        </p:txBody>
      </p:sp>
      <p:sp>
        <p:nvSpPr>
          <p:cNvPr id="224" name="テキスト ボックス 223"/>
          <p:cNvSpPr txBox="1"/>
          <p:nvPr/>
        </p:nvSpPr>
        <p:spPr>
          <a:xfrm>
            <a:off x="781835" y="6063914"/>
            <a:ext cx="692021" cy="400110"/>
          </a:xfrm>
          <a:prstGeom prst="rect">
            <a:avLst/>
          </a:prstGeom>
          <a:noFill/>
        </p:spPr>
        <p:txBody>
          <a:bodyPr wrap="none" rtlCol="0">
            <a:spAutoFit/>
          </a:bodyPr>
          <a:lstStyle/>
          <a:p>
            <a:pPr algn="ctr"/>
            <a:r>
              <a:rPr kumimoji="1" lang="ja-JP" altLang="en-US" sz="1000" b="1" dirty="0" smtClean="0"/>
              <a:t>アジア</a:t>
            </a:r>
            <a:endParaRPr kumimoji="1" lang="en-US" altLang="ja-JP" sz="1000" b="1" dirty="0" smtClean="0"/>
          </a:p>
          <a:p>
            <a:pPr algn="ctr"/>
            <a:r>
              <a:rPr lang="en-US" altLang="ja-JP" sz="1000" b="1" dirty="0" smtClean="0"/>
              <a:t>(</a:t>
            </a:r>
            <a:r>
              <a:rPr lang="ja-JP" altLang="en-US" sz="1000" b="1" dirty="0" smtClean="0"/>
              <a:t>約</a:t>
            </a:r>
            <a:r>
              <a:rPr lang="en-US" altLang="ja-JP" sz="1000" b="1" dirty="0" smtClean="0"/>
              <a:t>8,800)</a:t>
            </a:r>
            <a:endParaRPr kumimoji="1" lang="ja-JP" altLang="en-US" sz="1000" b="1" dirty="0"/>
          </a:p>
        </p:txBody>
      </p:sp>
      <p:sp>
        <p:nvSpPr>
          <p:cNvPr id="227" name="テキスト ボックス 226"/>
          <p:cNvSpPr txBox="1"/>
          <p:nvPr/>
        </p:nvSpPr>
        <p:spPr>
          <a:xfrm>
            <a:off x="773611" y="5108914"/>
            <a:ext cx="760109" cy="400110"/>
          </a:xfrm>
          <a:prstGeom prst="rect">
            <a:avLst/>
          </a:prstGeom>
          <a:noFill/>
        </p:spPr>
        <p:txBody>
          <a:bodyPr wrap="none" rtlCol="0">
            <a:spAutoFit/>
          </a:bodyPr>
          <a:lstStyle/>
          <a:p>
            <a:pPr algn="ctr"/>
            <a:r>
              <a:rPr lang="ja-JP" altLang="en-US" sz="1000" b="1" dirty="0" smtClean="0"/>
              <a:t>欧州</a:t>
            </a:r>
            <a:endParaRPr kumimoji="1" lang="en-US" altLang="ja-JP" sz="1000" b="1" dirty="0" smtClean="0"/>
          </a:p>
          <a:p>
            <a:pPr algn="ctr"/>
            <a:r>
              <a:rPr lang="en-US" altLang="ja-JP" sz="1000" b="1" dirty="0" smtClean="0"/>
              <a:t>(</a:t>
            </a:r>
            <a:r>
              <a:rPr lang="ja-JP" altLang="en-US" sz="1000" b="1" dirty="0" smtClean="0"/>
              <a:t>約</a:t>
            </a:r>
            <a:r>
              <a:rPr lang="en-US" altLang="ja-JP" sz="1000" b="1" dirty="0" smtClean="0"/>
              <a:t>16,000)</a:t>
            </a:r>
            <a:endParaRPr kumimoji="1" lang="ja-JP" altLang="en-US" sz="1000" b="1" dirty="0"/>
          </a:p>
        </p:txBody>
      </p:sp>
      <p:sp>
        <p:nvSpPr>
          <p:cNvPr id="228" name="テキスト ボックス 227"/>
          <p:cNvSpPr txBox="1"/>
          <p:nvPr/>
        </p:nvSpPr>
        <p:spPr>
          <a:xfrm>
            <a:off x="747790" y="4306504"/>
            <a:ext cx="760109" cy="400110"/>
          </a:xfrm>
          <a:prstGeom prst="rect">
            <a:avLst/>
          </a:prstGeom>
          <a:noFill/>
        </p:spPr>
        <p:txBody>
          <a:bodyPr wrap="none" rtlCol="0">
            <a:spAutoFit/>
          </a:bodyPr>
          <a:lstStyle/>
          <a:p>
            <a:pPr algn="ctr"/>
            <a:r>
              <a:rPr lang="ja-JP" altLang="en-US" sz="1000" b="1" dirty="0" smtClean="0"/>
              <a:t>北米</a:t>
            </a:r>
            <a:endParaRPr kumimoji="1" lang="en-US" altLang="ja-JP" sz="1000" b="1" dirty="0" smtClean="0"/>
          </a:p>
          <a:p>
            <a:pPr algn="ctr"/>
            <a:r>
              <a:rPr lang="en-US" altLang="ja-JP" sz="1000" b="1" dirty="0" smtClean="0"/>
              <a:t>(</a:t>
            </a:r>
            <a:r>
              <a:rPr lang="ja-JP" altLang="en-US" sz="1000" b="1" dirty="0" smtClean="0"/>
              <a:t>約</a:t>
            </a:r>
            <a:r>
              <a:rPr lang="en-US" altLang="ja-JP" sz="1000" b="1" dirty="0" smtClean="0"/>
              <a:t>12,000)</a:t>
            </a:r>
            <a:endParaRPr kumimoji="1" lang="ja-JP" altLang="en-US" sz="1000" b="1" dirty="0"/>
          </a:p>
        </p:txBody>
      </p:sp>
      <p:sp>
        <p:nvSpPr>
          <p:cNvPr id="254" name="テキスト ボックス 253"/>
          <p:cNvSpPr txBox="1"/>
          <p:nvPr/>
        </p:nvSpPr>
        <p:spPr>
          <a:xfrm>
            <a:off x="1806181" y="2639251"/>
            <a:ext cx="453650" cy="211203"/>
          </a:xfrm>
          <a:prstGeom prst="rect">
            <a:avLst/>
          </a:prstGeom>
          <a:solidFill>
            <a:schemeClr val="bg1"/>
          </a:solidFill>
        </p:spPr>
        <p:txBody>
          <a:bodyPr wrap="none" lIns="0" tIns="36000" rIns="0" bIns="36000" rtlCol="0">
            <a:spAutoFit/>
          </a:bodyPr>
          <a:lstStyle/>
          <a:p>
            <a:r>
              <a:rPr kumimoji="1" lang="ja-JP" altLang="en-US" sz="900" b="1" dirty="0" smtClean="0"/>
              <a:t>その北米</a:t>
            </a:r>
            <a:endParaRPr kumimoji="1" lang="ja-JP" altLang="en-US" sz="900" b="1" dirty="0"/>
          </a:p>
        </p:txBody>
      </p:sp>
      <p:sp>
        <p:nvSpPr>
          <p:cNvPr id="255" name="テキスト ボックス 254"/>
          <p:cNvSpPr txBox="1"/>
          <p:nvPr/>
        </p:nvSpPr>
        <p:spPr>
          <a:xfrm>
            <a:off x="1789453" y="2340813"/>
            <a:ext cx="899285" cy="349702"/>
          </a:xfrm>
          <a:prstGeom prst="rect">
            <a:avLst/>
          </a:prstGeom>
          <a:noFill/>
        </p:spPr>
        <p:txBody>
          <a:bodyPr wrap="none" lIns="0" tIns="36000" rIns="0" bIns="36000" rtlCol="0">
            <a:spAutoFit/>
          </a:bodyPr>
          <a:lstStyle/>
          <a:p>
            <a:r>
              <a:rPr kumimoji="1" lang="ja-JP" altLang="en-US" sz="900" b="1" dirty="0" smtClean="0"/>
              <a:t>その他</a:t>
            </a:r>
            <a:endParaRPr kumimoji="1" lang="en-US" altLang="ja-JP" sz="900" b="1" dirty="0" smtClean="0"/>
          </a:p>
          <a:p>
            <a:r>
              <a:rPr kumimoji="1" lang="ja-JP" altLang="en-US" sz="900" b="1" dirty="0" smtClean="0"/>
              <a:t>（中南米・アフリカ）</a:t>
            </a:r>
            <a:endParaRPr kumimoji="1" lang="ja-JP" altLang="en-US" sz="900" b="1" dirty="0"/>
          </a:p>
        </p:txBody>
      </p:sp>
      <p:cxnSp>
        <p:nvCxnSpPr>
          <p:cNvPr id="258" name="直線コネクタ 257"/>
          <p:cNvCxnSpPr/>
          <p:nvPr/>
        </p:nvCxnSpPr>
        <p:spPr>
          <a:xfrm flipH="1">
            <a:off x="2369121" y="2285297"/>
            <a:ext cx="380866" cy="4414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H="1">
            <a:off x="2284821" y="2244790"/>
            <a:ext cx="465167" cy="810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8" name="テキスト ボックス 277"/>
          <p:cNvSpPr txBox="1"/>
          <p:nvPr/>
        </p:nvSpPr>
        <p:spPr>
          <a:xfrm>
            <a:off x="1896936" y="4776300"/>
            <a:ext cx="751809" cy="369332"/>
          </a:xfrm>
          <a:prstGeom prst="rect">
            <a:avLst/>
          </a:prstGeom>
          <a:noFill/>
        </p:spPr>
        <p:txBody>
          <a:bodyPr wrap="none" lIns="0" tIns="0" rIns="0" bIns="0" rtlCol="0">
            <a:spAutoFit/>
          </a:bodyPr>
          <a:lstStyle/>
          <a:p>
            <a:r>
              <a:rPr kumimoji="1" lang="ja-JP" altLang="en-US" sz="800" b="1" dirty="0" smtClean="0"/>
              <a:t>ドイツ、スペイン、</a:t>
            </a:r>
            <a:endParaRPr kumimoji="1" lang="en-US" altLang="ja-JP" sz="800" b="1" dirty="0" smtClean="0"/>
          </a:p>
          <a:p>
            <a:r>
              <a:rPr kumimoji="1" lang="ja-JP" altLang="en-US" sz="800" b="1" dirty="0" smtClean="0"/>
              <a:t>スイス、ベルギー</a:t>
            </a:r>
            <a:endParaRPr kumimoji="1" lang="en-US" altLang="ja-JP" sz="800" b="1" dirty="0" smtClean="0"/>
          </a:p>
          <a:p>
            <a:r>
              <a:rPr lang="en-US" altLang="ja-JP" sz="800" b="1" dirty="0" smtClean="0"/>
              <a:t>(</a:t>
            </a:r>
            <a:r>
              <a:rPr lang="ja-JP" altLang="en-US" sz="800" b="1" dirty="0" smtClean="0"/>
              <a:t>約</a:t>
            </a:r>
            <a:r>
              <a:rPr lang="en-US" altLang="ja-JP" sz="800" b="1" dirty="0" smtClean="0"/>
              <a:t>2</a:t>
            </a:r>
            <a:r>
              <a:rPr lang="en-US" altLang="ja-JP" sz="800" b="1" dirty="0"/>
              <a:t>9</a:t>
            </a:r>
            <a:r>
              <a:rPr lang="en-US" altLang="ja-JP" sz="800" b="1" dirty="0" smtClean="0"/>
              <a:t>00)</a:t>
            </a:r>
            <a:endParaRPr kumimoji="1" lang="ja-JP" altLang="en-US" sz="800" b="1" dirty="0"/>
          </a:p>
        </p:txBody>
      </p:sp>
      <p:cxnSp>
        <p:nvCxnSpPr>
          <p:cNvPr id="280" name="直線コネクタ 279"/>
          <p:cNvCxnSpPr/>
          <p:nvPr/>
        </p:nvCxnSpPr>
        <p:spPr>
          <a:xfrm flipV="1">
            <a:off x="1782574" y="4844967"/>
            <a:ext cx="92334" cy="25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テキスト ボックス 280"/>
          <p:cNvSpPr txBox="1"/>
          <p:nvPr/>
        </p:nvSpPr>
        <p:spPr>
          <a:xfrm>
            <a:off x="1762969" y="5928172"/>
            <a:ext cx="275447" cy="246221"/>
          </a:xfrm>
          <a:prstGeom prst="rect">
            <a:avLst/>
          </a:prstGeom>
          <a:noFill/>
        </p:spPr>
        <p:txBody>
          <a:bodyPr wrap="none" lIns="0" tIns="0" rIns="0" bIns="0" rtlCol="0">
            <a:spAutoFit/>
          </a:bodyPr>
          <a:lstStyle/>
          <a:p>
            <a:r>
              <a:rPr kumimoji="1" lang="ja-JP" altLang="en-US" sz="800" b="1" dirty="0" smtClean="0"/>
              <a:t>中東</a:t>
            </a:r>
            <a:endParaRPr kumimoji="1" lang="en-US" altLang="ja-JP" sz="800" b="1" dirty="0" smtClean="0"/>
          </a:p>
          <a:p>
            <a:r>
              <a:rPr lang="en-US" altLang="ja-JP" sz="800" b="1" dirty="0" smtClean="0"/>
              <a:t>(</a:t>
            </a:r>
            <a:r>
              <a:rPr lang="ja-JP" altLang="en-US" sz="800" b="1" dirty="0" smtClean="0"/>
              <a:t>約</a:t>
            </a:r>
            <a:r>
              <a:rPr lang="en-US" altLang="ja-JP" sz="800" b="1" dirty="0" smtClean="0"/>
              <a:t>90)</a:t>
            </a:r>
            <a:endParaRPr kumimoji="1" lang="ja-JP" altLang="en-US" sz="800" b="1" dirty="0"/>
          </a:p>
        </p:txBody>
      </p:sp>
      <p:cxnSp>
        <p:nvCxnSpPr>
          <p:cNvPr id="282" name="直線コネクタ 281"/>
          <p:cNvCxnSpPr/>
          <p:nvPr/>
        </p:nvCxnSpPr>
        <p:spPr>
          <a:xfrm>
            <a:off x="1595665" y="5889117"/>
            <a:ext cx="167304" cy="118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V="1">
            <a:off x="343415" y="6474202"/>
            <a:ext cx="3710504" cy="1"/>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H="1">
            <a:off x="1710530" y="4705352"/>
            <a:ext cx="1064421" cy="118573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3" name="直線コネクタ 292"/>
          <p:cNvCxnSpPr/>
          <p:nvPr/>
        </p:nvCxnSpPr>
        <p:spPr>
          <a:xfrm flipV="1">
            <a:off x="1712972" y="4356102"/>
            <a:ext cx="1042929" cy="1533015"/>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294" name="直線コネクタ 293"/>
          <p:cNvCxnSpPr/>
          <p:nvPr/>
        </p:nvCxnSpPr>
        <p:spPr>
          <a:xfrm flipV="1">
            <a:off x="1733551" y="2244788"/>
            <a:ext cx="1000144" cy="1844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flipV="1">
            <a:off x="1765300" y="3105151"/>
            <a:ext cx="1003300" cy="1898649"/>
          </a:xfrm>
          <a:prstGeom prst="line">
            <a:avLst/>
          </a:prstGeom>
          <a:ln>
            <a:solidFill>
              <a:srgbClr val="66FF33"/>
            </a:solidFill>
            <a:prstDash val="sysDash"/>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V="1">
            <a:off x="1758950" y="3124200"/>
            <a:ext cx="996950" cy="17208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7" name="テキスト ボックス 296"/>
          <p:cNvSpPr txBox="1"/>
          <p:nvPr/>
        </p:nvSpPr>
        <p:spPr>
          <a:xfrm>
            <a:off x="2037992" y="5586414"/>
            <a:ext cx="530915" cy="400110"/>
          </a:xfrm>
          <a:prstGeom prst="rect">
            <a:avLst/>
          </a:prstGeom>
          <a:noFill/>
        </p:spPr>
        <p:txBody>
          <a:bodyPr wrap="none" rtlCol="0">
            <a:spAutoFit/>
          </a:bodyPr>
          <a:lstStyle/>
          <a:p>
            <a:pPr algn="ctr"/>
            <a:r>
              <a:rPr kumimoji="1" lang="ja-JP" altLang="en-US" sz="1000" b="1" dirty="0" smtClean="0">
                <a:solidFill>
                  <a:srgbClr val="FF0000"/>
                </a:solidFill>
              </a:rPr>
              <a:t>アジア</a:t>
            </a:r>
            <a:endParaRPr kumimoji="1" lang="en-US" altLang="ja-JP" sz="1000" b="1" dirty="0" smtClean="0">
              <a:solidFill>
                <a:srgbClr val="FF0000"/>
              </a:solidFill>
            </a:endParaRPr>
          </a:p>
          <a:p>
            <a:pPr algn="ctr"/>
            <a:r>
              <a:rPr lang="ja-JP" altLang="en-US" sz="1000" b="1" dirty="0" smtClean="0">
                <a:solidFill>
                  <a:srgbClr val="FF0000"/>
                </a:solidFill>
              </a:rPr>
              <a:t>約３倍</a:t>
            </a:r>
            <a:endParaRPr kumimoji="1" lang="en-US" altLang="ja-JP" sz="1000" b="1" dirty="0" smtClean="0">
              <a:solidFill>
                <a:srgbClr val="FF0000"/>
              </a:solidFill>
            </a:endParaRPr>
          </a:p>
        </p:txBody>
      </p:sp>
      <p:sp>
        <p:nvSpPr>
          <p:cNvPr id="298" name="テキスト ボックス 297"/>
          <p:cNvSpPr txBox="1"/>
          <p:nvPr/>
        </p:nvSpPr>
        <p:spPr>
          <a:xfrm>
            <a:off x="2018755" y="4273290"/>
            <a:ext cx="569387" cy="400110"/>
          </a:xfrm>
          <a:prstGeom prst="rect">
            <a:avLst/>
          </a:prstGeom>
          <a:noFill/>
        </p:spPr>
        <p:txBody>
          <a:bodyPr wrap="none" rtlCol="0">
            <a:spAutoFit/>
          </a:bodyPr>
          <a:lstStyle/>
          <a:p>
            <a:pPr algn="ctr"/>
            <a:r>
              <a:rPr kumimoji="1" lang="ja-JP" altLang="en-US" sz="1000" b="1" dirty="0" smtClean="0">
                <a:solidFill>
                  <a:srgbClr val="00B050"/>
                </a:solidFill>
              </a:rPr>
              <a:t>欧州</a:t>
            </a:r>
            <a:endParaRPr kumimoji="1" lang="en-US" altLang="ja-JP" sz="1000" b="1" dirty="0" smtClean="0">
              <a:solidFill>
                <a:srgbClr val="00B050"/>
              </a:solidFill>
            </a:endParaRPr>
          </a:p>
          <a:p>
            <a:pPr algn="ctr"/>
            <a:r>
              <a:rPr lang="ja-JP" altLang="en-US" sz="1000" b="1" dirty="0" smtClean="0">
                <a:solidFill>
                  <a:srgbClr val="00B050"/>
                </a:solidFill>
              </a:rPr>
              <a:t>同程度</a:t>
            </a:r>
            <a:endParaRPr kumimoji="1" lang="en-US" altLang="ja-JP" sz="1000" b="1" dirty="0" smtClean="0">
              <a:solidFill>
                <a:srgbClr val="00B050"/>
              </a:solidFill>
            </a:endParaRPr>
          </a:p>
        </p:txBody>
      </p:sp>
      <p:sp>
        <p:nvSpPr>
          <p:cNvPr id="299" name="テキスト ボックス 298"/>
          <p:cNvSpPr txBox="1"/>
          <p:nvPr/>
        </p:nvSpPr>
        <p:spPr>
          <a:xfrm>
            <a:off x="1918260" y="3377978"/>
            <a:ext cx="569387" cy="400110"/>
          </a:xfrm>
          <a:prstGeom prst="rect">
            <a:avLst/>
          </a:prstGeom>
          <a:noFill/>
        </p:spPr>
        <p:txBody>
          <a:bodyPr wrap="none" rtlCol="0">
            <a:spAutoFit/>
          </a:bodyPr>
          <a:lstStyle/>
          <a:p>
            <a:pPr algn="ctr"/>
            <a:r>
              <a:rPr kumimoji="1" lang="ja-JP" altLang="en-US" sz="1000" b="1" dirty="0" smtClean="0">
                <a:solidFill>
                  <a:schemeClr val="tx2"/>
                </a:solidFill>
              </a:rPr>
              <a:t>北米</a:t>
            </a:r>
            <a:endParaRPr kumimoji="1" lang="en-US" altLang="ja-JP" sz="1000" b="1" dirty="0" smtClean="0">
              <a:solidFill>
                <a:schemeClr val="tx2"/>
              </a:solidFill>
            </a:endParaRPr>
          </a:p>
          <a:p>
            <a:pPr algn="ctr"/>
            <a:r>
              <a:rPr lang="ja-JP" altLang="en-US" sz="1000" b="1" dirty="0" smtClean="0">
                <a:solidFill>
                  <a:schemeClr val="tx2"/>
                </a:solidFill>
              </a:rPr>
              <a:t>同程度</a:t>
            </a:r>
            <a:endParaRPr kumimoji="1" lang="en-US" altLang="ja-JP" sz="1000" b="1" dirty="0" smtClean="0">
              <a:solidFill>
                <a:schemeClr val="tx2"/>
              </a:solidFill>
            </a:endParaRPr>
          </a:p>
        </p:txBody>
      </p:sp>
      <p:sp>
        <p:nvSpPr>
          <p:cNvPr id="229" name="テキスト ボックス 228"/>
          <p:cNvSpPr txBox="1"/>
          <p:nvPr/>
        </p:nvSpPr>
        <p:spPr>
          <a:xfrm>
            <a:off x="3007458" y="5869524"/>
            <a:ext cx="505268" cy="369332"/>
          </a:xfrm>
          <a:prstGeom prst="rect">
            <a:avLst/>
          </a:prstGeom>
          <a:noFill/>
        </p:spPr>
        <p:txBody>
          <a:bodyPr wrap="none" rtlCol="0">
            <a:spAutoFit/>
          </a:bodyPr>
          <a:lstStyle/>
          <a:p>
            <a:pPr algn="ctr"/>
            <a:r>
              <a:rPr kumimoji="1" lang="ja-JP" altLang="en-US" sz="1000" b="1" dirty="0" smtClean="0"/>
              <a:t>中国</a:t>
            </a:r>
            <a:endParaRPr kumimoji="1" lang="en-US" altLang="ja-JP" sz="1000" b="1" dirty="0" smtClean="0"/>
          </a:p>
          <a:p>
            <a:pPr algn="ctr"/>
            <a:r>
              <a:rPr lang="en-US" altLang="ja-JP" sz="800" b="1" dirty="0" smtClean="0"/>
              <a:t>(</a:t>
            </a:r>
            <a:r>
              <a:rPr lang="ja-JP" altLang="en-US" sz="800" b="1" dirty="0" smtClean="0"/>
              <a:t>約</a:t>
            </a:r>
            <a:r>
              <a:rPr lang="en-US" altLang="ja-JP" sz="800" b="1" dirty="0" smtClean="0"/>
              <a:t>8</a:t>
            </a:r>
            <a:r>
              <a:rPr lang="ja-JP" altLang="en-US" sz="800" b="1" dirty="0" smtClean="0"/>
              <a:t>倍</a:t>
            </a:r>
            <a:r>
              <a:rPr lang="en-US" altLang="ja-JP" sz="800" b="1" dirty="0" smtClean="0"/>
              <a:t>)</a:t>
            </a:r>
            <a:endParaRPr kumimoji="1" lang="ja-JP" altLang="en-US" sz="800" b="1" dirty="0"/>
          </a:p>
        </p:txBody>
      </p:sp>
      <p:sp>
        <p:nvSpPr>
          <p:cNvPr id="230" name="テキスト ボックス 229"/>
          <p:cNvSpPr txBox="1"/>
          <p:nvPr/>
        </p:nvSpPr>
        <p:spPr>
          <a:xfrm>
            <a:off x="3007457" y="5356552"/>
            <a:ext cx="505268" cy="369332"/>
          </a:xfrm>
          <a:prstGeom prst="rect">
            <a:avLst/>
          </a:prstGeom>
          <a:noFill/>
        </p:spPr>
        <p:txBody>
          <a:bodyPr wrap="none" rtlCol="0">
            <a:spAutoFit/>
          </a:bodyPr>
          <a:lstStyle/>
          <a:p>
            <a:pPr algn="ctr"/>
            <a:r>
              <a:rPr kumimoji="1" lang="ja-JP" altLang="en-US" sz="1000" b="1" dirty="0" smtClean="0"/>
              <a:t>韓国</a:t>
            </a:r>
            <a:endParaRPr kumimoji="1" lang="en-US" altLang="ja-JP" sz="1000" b="1" dirty="0" smtClean="0"/>
          </a:p>
          <a:p>
            <a:pPr algn="ctr"/>
            <a:r>
              <a:rPr lang="en-US" altLang="ja-JP" sz="800" b="1" dirty="0" smtClean="0"/>
              <a:t>(</a:t>
            </a:r>
            <a:r>
              <a:rPr lang="ja-JP" altLang="en-US" sz="800" b="1" dirty="0" smtClean="0"/>
              <a:t>約</a:t>
            </a:r>
            <a:r>
              <a:rPr lang="en-US" altLang="ja-JP" sz="800" b="1" dirty="0" smtClean="0"/>
              <a:t>2</a:t>
            </a:r>
            <a:r>
              <a:rPr lang="ja-JP" altLang="en-US" sz="800" b="1" dirty="0" smtClean="0"/>
              <a:t>倍</a:t>
            </a:r>
            <a:r>
              <a:rPr lang="en-US" altLang="ja-JP" sz="800" b="1" dirty="0" smtClean="0"/>
              <a:t>)</a:t>
            </a:r>
            <a:endParaRPr lang="ja-JP" altLang="en-US" sz="800" b="1" dirty="0"/>
          </a:p>
        </p:txBody>
      </p:sp>
      <p:sp>
        <p:nvSpPr>
          <p:cNvPr id="231" name="テキスト ボックス 230"/>
          <p:cNvSpPr txBox="1"/>
          <p:nvPr/>
        </p:nvSpPr>
        <p:spPr>
          <a:xfrm>
            <a:off x="3033717" y="5204445"/>
            <a:ext cx="441146" cy="246221"/>
          </a:xfrm>
          <a:prstGeom prst="rect">
            <a:avLst/>
          </a:prstGeom>
          <a:noFill/>
        </p:spPr>
        <p:txBody>
          <a:bodyPr wrap="none" rtlCol="0">
            <a:spAutoFit/>
          </a:bodyPr>
          <a:lstStyle/>
          <a:p>
            <a:r>
              <a:rPr kumimoji="1" lang="ja-JP" altLang="en-US" sz="1000" b="1" dirty="0" smtClean="0"/>
              <a:t>日本</a:t>
            </a:r>
            <a:endParaRPr kumimoji="1" lang="ja-JP" altLang="en-US" sz="1000" b="1" dirty="0"/>
          </a:p>
        </p:txBody>
      </p:sp>
      <p:sp>
        <p:nvSpPr>
          <p:cNvPr id="232" name="テキスト ボックス 231"/>
          <p:cNvSpPr txBox="1"/>
          <p:nvPr/>
        </p:nvSpPr>
        <p:spPr>
          <a:xfrm>
            <a:off x="3010040" y="4864914"/>
            <a:ext cx="552751" cy="369332"/>
          </a:xfrm>
          <a:prstGeom prst="rect">
            <a:avLst/>
          </a:prstGeom>
          <a:noFill/>
        </p:spPr>
        <p:txBody>
          <a:bodyPr wrap="none" rtlCol="0">
            <a:spAutoFit/>
          </a:bodyPr>
          <a:lstStyle/>
          <a:p>
            <a:pPr algn="ctr"/>
            <a:r>
              <a:rPr kumimoji="1" lang="ja-JP" altLang="en-US" sz="1000" b="1" dirty="0" smtClean="0"/>
              <a:t>インド</a:t>
            </a:r>
            <a:endParaRPr kumimoji="1" lang="en-US" altLang="ja-JP" sz="1000" b="1" dirty="0" smtClean="0"/>
          </a:p>
          <a:p>
            <a:pPr algn="ctr"/>
            <a:r>
              <a:rPr kumimoji="1" lang="en-US" altLang="ja-JP" sz="800" b="1" dirty="0" smtClean="0"/>
              <a:t>(</a:t>
            </a:r>
            <a:r>
              <a:rPr kumimoji="1" lang="ja-JP" altLang="en-US" sz="800" b="1" dirty="0" smtClean="0"/>
              <a:t>約</a:t>
            </a:r>
            <a:r>
              <a:rPr kumimoji="1" lang="en-US" altLang="ja-JP" sz="800" b="1" dirty="0" smtClean="0"/>
              <a:t>16</a:t>
            </a:r>
            <a:r>
              <a:rPr kumimoji="1" lang="ja-JP" altLang="en-US" sz="800" b="1" dirty="0" smtClean="0"/>
              <a:t>倍</a:t>
            </a:r>
            <a:r>
              <a:rPr kumimoji="1" lang="en-US" altLang="ja-JP" sz="800" b="1" dirty="0" smtClean="0"/>
              <a:t>)</a:t>
            </a:r>
            <a:endParaRPr kumimoji="1" lang="ja-JP" altLang="en-US" sz="800" b="1" dirty="0"/>
          </a:p>
        </p:txBody>
      </p:sp>
      <p:sp>
        <p:nvSpPr>
          <p:cNvPr id="233" name="テキスト ボックス 232"/>
          <p:cNvSpPr txBox="1"/>
          <p:nvPr/>
        </p:nvSpPr>
        <p:spPr>
          <a:xfrm>
            <a:off x="3099172" y="4392664"/>
            <a:ext cx="374484" cy="349702"/>
          </a:xfrm>
          <a:prstGeom prst="rect">
            <a:avLst/>
          </a:prstGeom>
          <a:noFill/>
        </p:spPr>
        <p:txBody>
          <a:bodyPr wrap="none" lIns="0" tIns="36000" rIns="0" bIns="36000" rtlCol="0">
            <a:spAutoFit/>
          </a:bodyPr>
          <a:lstStyle/>
          <a:p>
            <a:pPr algn="ctr"/>
            <a:r>
              <a:rPr kumimoji="1" lang="ja-JP" altLang="en-US" sz="1000" b="1" dirty="0" smtClean="0"/>
              <a:t>中東</a:t>
            </a:r>
            <a:endParaRPr kumimoji="1" lang="en-US" altLang="ja-JP" sz="1000" b="1" dirty="0" smtClean="0"/>
          </a:p>
          <a:p>
            <a:pPr algn="ctr"/>
            <a:r>
              <a:rPr kumimoji="1" lang="en-US" altLang="ja-JP" sz="800" b="1" dirty="0" smtClean="0"/>
              <a:t>(</a:t>
            </a:r>
            <a:r>
              <a:rPr kumimoji="1" lang="ja-JP" altLang="en-US" sz="800" b="1" dirty="0" smtClean="0"/>
              <a:t>約</a:t>
            </a:r>
            <a:r>
              <a:rPr kumimoji="1" lang="en-US" altLang="ja-JP" sz="800" b="1" dirty="0" smtClean="0"/>
              <a:t>55</a:t>
            </a:r>
            <a:r>
              <a:rPr kumimoji="1" lang="ja-JP" altLang="en-US" sz="800" b="1" dirty="0" smtClean="0"/>
              <a:t>倍</a:t>
            </a:r>
            <a:r>
              <a:rPr kumimoji="1" lang="en-US" altLang="ja-JP" sz="800" b="1" dirty="0" smtClean="0"/>
              <a:t>)</a:t>
            </a:r>
            <a:endParaRPr kumimoji="1" lang="ja-JP" altLang="en-US" sz="800" b="1" dirty="0"/>
          </a:p>
        </p:txBody>
      </p:sp>
      <p:sp>
        <p:nvSpPr>
          <p:cNvPr id="248" name="テキスト ボックス 247"/>
          <p:cNvSpPr txBox="1"/>
          <p:nvPr/>
        </p:nvSpPr>
        <p:spPr>
          <a:xfrm>
            <a:off x="2962319" y="3079542"/>
            <a:ext cx="631583" cy="226591"/>
          </a:xfrm>
          <a:prstGeom prst="rect">
            <a:avLst/>
          </a:prstGeom>
          <a:noFill/>
        </p:spPr>
        <p:txBody>
          <a:bodyPr wrap="none" lIns="0" tIns="36000" rIns="0" bIns="36000" rtlCol="0">
            <a:spAutoFit/>
          </a:bodyPr>
          <a:lstStyle/>
          <a:p>
            <a:r>
              <a:rPr kumimoji="1" lang="ja-JP" altLang="en-US" sz="1000" b="1" dirty="0" smtClean="0"/>
              <a:t>その他東欧</a:t>
            </a:r>
            <a:endParaRPr kumimoji="1" lang="ja-JP" altLang="en-US" sz="1000" b="1" dirty="0"/>
          </a:p>
        </p:txBody>
      </p:sp>
      <p:sp>
        <p:nvSpPr>
          <p:cNvPr id="250" name="テキスト ボックス 249"/>
          <p:cNvSpPr txBox="1"/>
          <p:nvPr/>
        </p:nvSpPr>
        <p:spPr>
          <a:xfrm>
            <a:off x="2990286" y="4153916"/>
            <a:ext cx="577081" cy="226591"/>
          </a:xfrm>
          <a:prstGeom prst="rect">
            <a:avLst/>
          </a:prstGeom>
          <a:noFill/>
        </p:spPr>
        <p:txBody>
          <a:bodyPr wrap="none" lIns="0" tIns="36000" rIns="0" bIns="36000" rtlCol="0">
            <a:spAutoFit/>
          </a:bodyPr>
          <a:lstStyle/>
          <a:p>
            <a:r>
              <a:rPr kumimoji="1" lang="ja-JP" altLang="en-US" sz="1000" b="1" dirty="0" smtClean="0"/>
              <a:t>英国</a:t>
            </a:r>
            <a:r>
              <a:rPr kumimoji="1" lang="en-US" altLang="ja-JP" sz="800" b="1" dirty="0" smtClean="0"/>
              <a:t>(</a:t>
            </a:r>
            <a:r>
              <a:rPr kumimoji="1" lang="ja-JP" altLang="en-US" sz="800" b="1" dirty="0" smtClean="0"/>
              <a:t>約</a:t>
            </a:r>
            <a:r>
              <a:rPr lang="en-US" altLang="ja-JP" sz="800" b="1" dirty="0"/>
              <a:t>2</a:t>
            </a:r>
            <a:r>
              <a:rPr kumimoji="1" lang="ja-JP" altLang="en-US" sz="800" b="1" dirty="0" smtClean="0"/>
              <a:t>倍</a:t>
            </a:r>
            <a:r>
              <a:rPr kumimoji="1" lang="en-US" altLang="ja-JP" sz="800" b="1" dirty="0" smtClean="0"/>
              <a:t>)</a:t>
            </a:r>
            <a:endParaRPr kumimoji="1" lang="ja-JP" altLang="en-US" sz="800" b="1" dirty="0"/>
          </a:p>
        </p:txBody>
      </p:sp>
      <p:sp>
        <p:nvSpPr>
          <p:cNvPr id="251" name="テキスト ボックス 250"/>
          <p:cNvSpPr txBox="1"/>
          <p:nvPr/>
        </p:nvSpPr>
        <p:spPr>
          <a:xfrm>
            <a:off x="3076376" y="3808796"/>
            <a:ext cx="436018" cy="349702"/>
          </a:xfrm>
          <a:prstGeom prst="rect">
            <a:avLst/>
          </a:prstGeom>
          <a:noFill/>
        </p:spPr>
        <p:txBody>
          <a:bodyPr wrap="none" lIns="0" tIns="36000" rIns="0" bIns="36000" rtlCol="0">
            <a:spAutoFit/>
          </a:bodyPr>
          <a:lstStyle/>
          <a:p>
            <a:pPr algn="ctr"/>
            <a:r>
              <a:rPr lang="ja-JP" altLang="en-US" sz="1000" b="1" dirty="0" smtClean="0"/>
              <a:t>フランス</a:t>
            </a:r>
            <a:endParaRPr lang="en-US" altLang="ja-JP" sz="1000" b="1" dirty="0" smtClean="0"/>
          </a:p>
          <a:p>
            <a:pPr algn="ctr"/>
            <a:r>
              <a:rPr lang="en-US" altLang="ja-JP" sz="800" b="1" dirty="0" smtClean="0"/>
              <a:t>(</a:t>
            </a:r>
            <a:r>
              <a:rPr lang="ja-JP" altLang="en-US" sz="800" b="1" dirty="0" smtClean="0"/>
              <a:t>同程度</a:t>
            </a:r>
            <a:r>
              <a:rPr lang="en-US" altLang="ja-JP" sz="800" b="1" dirty="0" smtClean="0"/>
              <a:t>)</a:t>
            </a:r>
            <a:endParaRPr kumimoji="1" lang="ja-JP" altLang="en-US" sz="800" b="1" dirty="0"/>
          </a:p>
        </p:txBody>
      </p:sp>
      <p:sp>
        <p:nvSpPr>
          <p:cNvPr id="252" name="テキスト ボックス 251"/>
          <p:cNvSpPr txBox="1"/>
          <p:nvPr/>
        </p:nvSpPr>
        <p:spPr>
          <a:xfrm>
            <a:off x="3105145" y="3442114"/>
            <a:ext cx="341440" cy="349702"/>
          </a:xfrm>
          <a:prstGeom prst="rect">
            <a:avLst/>
          </a:prstGeom>
          <a:noFill/>
        </p:spPr>
        <p:txBody>
          <a:bodyPr wrap="none" lIns="0" tIns="36000" rIns="0" bIns="36000" rtlCol="0">
            <a:spAutoFit/>
          </a:bodyPr>
          <a:lstStyle/>
          <a:p>
            <a:r>
              <a:rPr kumimoji="1" lang="ja-JP" altLang="en-US" sz="1000" b="1" dirty="0" smtClean="0"/>
              <a:t>ロシア</a:t>
            </a:r>
            <a:endParaRPr kumimoji="1" lang="en-US" altLang="ja-JP" sz="1000" b="1" dirty="0" smtClean="0"/>
          </a:p>
          <a:p>
            <a:r>
              <a:rPr kumimoji="1" lang="en-US" altLang="ja-JP" sz="800" b="1" dirty="0" smtClean="0"/>
              <a:t>(</a:t>
            </a:r>
            <a:r>
              <a:rPr kumimoji="1" lang="ja-JP" altLang="en-US" sz="800" b="1" dirty="0" smtClean="0"/>
              <a:t>約</a:t>
            </a:r>
            <a:r>
              <a:rPr kumimoji="1" lang="en-US" altLang="ja-JP" sz="800" b="1" dirty="0" smtClean="0"/>
              <a:t>2</a:t>
            </a:r>
            <a:r>
              <a:rPr kumimoji="1" lang="ja-JP" altLang="en-US" sz="800" b="1" dirty="0" smtClean="0"/>
              <a:t>倍</a:t>
            </a:r>
            <a:r>
              <a:rPr kumimoji="1" lang="en-US" altLang="ja-JP" sz="800" b="1" dirty="0" smtClean="0"/>
              <a:t>)</a:t>
            </a:r>
            <a:endParaRPr kumimoji="1" lang="ja-JP" altLang="en-US" sz="800" b="1" dirty="0"/>
          </a:p>
        </p:txBody>
      </p:sp>
      <p:sp>
        <p:nvSpPr>
          <p:cNvPr id="253" name="テキスト ボックス 252"/>
          <p:cNvSpPr txBox="1"/>
          <p:nvPr/>
        </p:nvSpPr>
        <p:spPr>
          <a:xfrm>
            <a:off x="2962319" y="3258602"/>
            <a:ext cx="631583" cy="153888"/>
          </a:xfrm>
          <a:prstGeom prst="rect">
            <a:avLst/>
          </a:prstGeom>
          <a:noFill/>
        </p:spPr>
        <p:txBody>
          <a:bodyPr wrap="none" lIns="0" tIns="0" rIns="0" bIns="0" rtlCol="0">
            <a:spAutoFit/>
          </a:bodyPr>
          <a:lstStyle/>
          <a:p>
            <a:r>
              <a:rPr kumimoji="1" lang="ja-JP" altLang="en-US" sz="1000" b="1" dirty="0" smtClean="0"/>
              <a:t>その他西欧</a:t>
            </a:r>
            <a:endParaRPr kumimoji="1" lang="ja-JP" altLang="en-US" sz="1000" b="1" dirty="0"/>
          </a:p>
        </p:txBody>
      </p:sp>
      <p:sp>
        <p:nvSpPr>
          <p:cNvPr id="257" name="テキスト ボックス 256"/>
          <p:cNvSpPr txBox="1"/>
          <p:nvPr/>
        </p:nvSpPr>
        <p:spPr>
          <a:xfrm>
            <a:off x="3078778" y="2542353"/>
            <a:ext cx="371897" cy="349702"/>
          </a:xfrm>
          <a:prstGeom prst="rect">
            <a:avLst/>
          </a:prstGeom>
          <a:noFill/>
        </p:spPr>
        <p:txBody>
          <a:bodyPr wrap="none" lIns="0" tIns="36000" rIns="0" bIns="36000" rtlCol="0">
            <a:spAutoFit/>
          </a:bodyPr>
          <a:lstStyle/>
          <a:p>
            <a:pPr algn="ctr"/>
            <a:r>
              <a:rPr kumimoji="1" lang="ja-JP" altLang="en-US" sz="1000" b="1" dirty="0" smtClean="0"/>
              <a:t>米国</a:t>
            </a:r>
            <a:endParaRPr kumimoji="1" lang="en-US" altLang="ja-JP" sz="1000" b="1" dirty="0" smtClean="0"/>
          </a:p>
          <a:p>
            <a:pPr algn="ctr"/>
            <a:r>
              <a:rPr kumimoji="1" lang="en-US" altLang="ja-JP" sz="800" b="1" dirty="0" smtClean="0"/>
              <a:t>(</a:t>
            </a:r>
            <a:r>
              <a:rPr kumimoji="1" lang="ja-JP" altLang="en-US" sz="800" b="1" dirty="0" smtClean="0"/>
              <a:t>同程度</a:t>
            </a:r>
            <a:r>
              <a:rPr kumimoji="1" lang="en-US" altLang="ja-JP" sz="800" b="1" dirty="0" smtClean="0"/>
              <a:t>)</a:t>
            </a:r>
            <a:endParaRPr kumimoji="1" lang="ja-JP" altLang="en-US" sz="800" b="1" dirty="0"/>
          </a:p>
        </p:txBody>
      </p:sp>
      <p:sp>
        <p:nvSpPr>
          <p:cNvPr id="4" name="テキスト ボックス 3"/>
          <p:cNvSpPr txBox="1"/>
          <p:nvPr/>
        </p:nvSpPr>
        <p:spPr>
          <a:xfrm>
            <a:off x="4482853" y="6211026"/>
            <a:ext cx="3105592" cy="615553"/>
          </a:xfrm>
          <a:prstGeom prst="rect">
            <a:avLst/>
          </a:prstGeom>
          <a:noFill/>
          <a:ln>
            <a:solidFill>
              <a:schemeClr val="tx1"/>
            </a:solidFill>
            <a:prstDash val="sysDash"/>
          </a:ln>
        </p:spPr>
        <p:txBody>
          <a:bodyPr wrap="square" lIns="36000" tIns="0" rIns="0" bIns="0" rtlCol="0">
            <a:spAutoFit/>
          </a:bodyPr>
          <a:lstStyle/>
          <a:p>
            <a:r>
              <a:rPr kumimoji="1" lang="en-US" altLang="ja-JP" sz="800" dirty="0" smtClean="0"/>
              <a:t>※</a:t>
            </a:r>
            <a:r>
              <a:rPr kumimoji="1" lang="ja-JP" altLang="en-US" sz="800" dirty="0" smtClean="0"/>
              <a:t>中国：新設のうち、</a:t>
            </a:r>
            <a:r>
              <a:rPr lang="ja-JP" altLang="en-US" sz="800" dirty="0" smtClean="0">
                <a:latin typeface="+mn-ea"/>
              </a:rPr>
              <a:t>運転</a:t>
            </a:r>
            <a:r>
              <a:rPr lang="ja-JP" altLang="en-US" sz="800" dirty="0">
                <a:latin typeface="+mn-ea"/>
              </a:rPr>
              <a:t>開始時期が未定のものを除く。</a:t>
            </a:r>
          </a:p>
          <a:p>
            <a:r>
              <a:rPr kumimoji="1" lang="ja-JP" altLang="en-US" sz="800" dirty="0" smtClean="0"/>
              <a:t>　  韓国：</a:t>
            </a:r>
            <a:r>
              <a:rPr lang="ja-JP" altLang="en-US" sz="800" dirty="0" smtClean="0"/>
              <a:t>第</a:t>
            </a:r>
            <a:r>
              <a:rPr lang="en-US" altLang="ja-JP" sz="800" dirty="0" smtClean="0"/>
              <a:t>2</a:t>
            </a:r>
            <a:r>
              <a:rPr lang="ja-JP" altLang="en-US" sz="800" dirty="0"/>
              <a:t>次エネ基</a:t>
            </a:r>
            <a:r>
              <a:rPr lang="ja-JP" altLang="en-US" sz="800" dirty="0" smtClean="0"/>
              <a:t>で想定する新設分のうち</a:t>
            </a:r>
            <a:r>
              <a:rPr lang="en-US" altLang="ja-JP" sz="800" dirty="0" smtClean="0"/>
              <a:t>2030</a:t>
            </a:r>
            <a:r>
              <a:rPr lang="ja-JP" altLang="en-US" sz="800" dirty="0" smtClean="0"/>
              <a:t>年までの</a:t>
            </a:r>
            <a:endParaRPr lang="en-US" altLang="ja-JP" sz="800" dirty="0" smtClean="0"/>
          </a:p>
          <a:p>
            <a:pPr indent="358775"/>
            <a:r>
              <a:rPr lang="ja-JP" altLang="en-US" sz="800" dirty="0" smtClean="0"/>
              <a:t>設備容量相当分を</a:t>
            </a:r>
            <a:r>
              <a:rPr lang="ja-JP" altLang="en-US" sz="800" dirty="0"/>
              <a:t>追加</a:t>
            </a:r>
            <a:r>
              <a:rPr lang="ja-JP" altLang="en-US" sz="800" dirty="0" smtClean="0"/>
              <a:t>。</a:t>
            </a:r>
            <a:endParaRPr lang="en-US" altLang="ja-JP" sz="800" dirty="0"/>
          </a:p>
          <a:p>
            <a:r>
              <a:rPr lang="ja-JP" altLang="en-US" sz="800" dirty="0" smtClean="0"/>
              <a:t>　  日本：福島第一、第２を除いて</a:t>
            </a:r>
            <a:r>
              <a:rPr lang="en-US" altLang="ja-JP" sz="800" dirty="0" smtClean="0"/>
              <a:t>40</a:t>
            </a:r>
            <a:r>
              <a:rPr lang="ja-JP" altLang="en-US" sz="800" dirty="0" smtClean="0"/>
              <a:t>年廃炉とし、島根③、大間を含む。</a:t>
            </a:r>
            <a:endParaRPr lang="en-US" altLang="ja-JP" sz="800" dirty="0"/>
          </a:p>
          <a:p>
            <a:r>
              <a:rPr lang="ja-JP" altLang="en-US" sz="800" dirty="0" smtClean="0"/>
              <a:t>　  米国：新設分をリプレースと想定し、既設分から除く。</a:t>
            </a:r>
            <a:endParaRPr kumimoji="1" lang="ja-JP" altLang="en-US" sz="800" dirty="0"/>
          </a:p>
        </p:txBody>
      </p:sp>
      <p:sp>
        <p:nvSpPr>
          <p:cNvPr id="60" name="AutoShape 12"/>
          <p:cNvSpPr>
            <a:spLocks noChangeArrowheads="1"/>
          </p:cNvSpPr>
          <p:nvPr/>
        </p:nvSpPr>
        <p:spPr bwMode="auto">
          <a:xfrm>
            <a:off x="117862" y="464025"/>
            <a:ext cx="9675427" cy="968990"/>
          </a:xfrm>
          <a:prstGeom prst="roundRect">
            <a:avLst>
              <a:gd name="adj" fmla="val 0"/>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lIns="54000" tIns="36000" rIns="54000" bIns="36000"/>
          <a:lstStyle/>
          <a:p>
            <a:pPr marL="268288" indent="-268288" defTabSz="954088">
              <a:spcBef>
                <a:spcPts val="300"/>
              </a:spcBef>
              <a:defRPr/>
            </a:pPr>
            <a:r>
              <a:rPr lang="ja-JP" altLang="en-US" dirty="0" smtClean="0">
                <a:solidFill>
                  <a:prstClr val="black"/>
                </a:solidFill>
              </a:rPr>
              <a:t>１．欧州の一部において、脱原発の動きが見られるが、アジア、米国、欧州、中東地域では原子力発電が拡大もしくは維持の方向。</a:t>
            </a:r>
            <a:endParaRPr lang="en-US" altLang="ja-JP" dirty="0" smtClean="0">
              <a:solidFill>
                <a:prstClr val="black"/>
              </a:solidFill>
            </a:endParaRPr>
          </a:p>
          <a:p>
            <a:pPr marL="268288" indent="-268288" defTabSz="954088">
              <a:spcBef>
                <a:spcPts val="300"/>
              </a:spcBef>
              <a:defRPr/>
            </a:pPr>
            <a:r>
              <a:rPr kumimoji="0" lang="ja-JP" altLang="en-US" dirty="0" smtClean="0">
                <a:solidFill>
                  <a:prstClr val="black"/>
                </a:solidFill>
                <a:latin typeface="ＭＳ Ｐゴシック" charset="-128"/>
              </a:rPr>
              <a:t>２．世界全体では、</a:t>
            </a:r>
            <a:r>
              <a:rPr kumimoji="0" lang="ja-JP" altLang="en-US" b="1" dirty="0" smtClean="0">
                <a:solidFill>
                  <a:srgbClr val="FF0000"/>
                </a:solidFill>
                <a:latin typeface="ＭＳ Ｐゴシック" charset="-128"/>
              </a:rPr>
              <a:t>２０３０年には原子力発電が１．７倍に増加</a:t>
            </a:r>
            <a:r>
              <a:rPr kumimoji="0" lang="ja-JP" altLang="en-US" dirty="0" smtClean="0">
                <a:solidFill>
                  <a:prstClr val="black"/>
                </a:solidFill>
                <a:latin typeface="ＭＳ Ｐゴシック" charset="-128"/>
              </a:rPr>
              <a:t>する見込み。</a:t>
            </a:r>
            <a:endParaRPr kumimoji="0" lang="en-US" altLang="ja-JP" dirty="0" smtClean="0">
              <a:solidFill>
                <a:prstClr val="black"/>
              </a:solidFill>
              <a:latin typeface="ＭＳ Ｐゴシック" charset="-128"/>
            </a:endParaRPr>
          </a:p>
        </p:txBody>
      </p:sp>
      <p:sp>
        <p:nvSpPr>
          <p:cNvPr id="283" name="テキスト ボックス 282"/>
          <p:cNvSpPr txBox="1"/>
          <p:nvPr/>
        </p:nvSpPr>
        <p:spPr>
          <a:xfrm>
            <a:off x="1014959" y="1719287"/>
            <a:ext cx="1607815" cy="461665"/>
          </a:xfrm>
          <a:prstGeom prst="rect">
            <a:avLst/>
          </a:prstGeom>
          <a:solidFill>
            <a:schemeClr val="bg1"/>
          </a:solidFill>
          <a:ln>
            <a:solidFill>
              <a:schemeClr val="dk1"/>
            </a:solidFill>
          </a:ln>
        </p:spPr>
        <p:txBody>
          <a:bodyPr wrap="square" lIns="0" tIns="0" rIns="0" bIns="0" rtlCol="0">
            <a:spAutoFit/>
          </a:bodyPr>
          <a:lstStyle/>
          <a:p>
            <a:pPr algn="ctr"/>
            <a:r>
              <a:rPr kumimoji="1" lang="ja-JP" altLang="en-US" sz="1500" b="1" dirty="0" smtClean="0"/>
              <a:t>全体として</a:t>
            </a:r>
            <a:r>
              <a:rPr lang="ja-JP" altLang="en-US" sz="1500" b="1" dirty="0" smtClean="0">
                <a:solidFill>
                  <a:srgbClr val="FF0000"/>
                </a:solidFill>
              </a:rPr>
              <a:t>１</a:t>
            </a:r>
            <a:r>
              <a:rPr lang="en-US" altLang="ja-JP" sz="1500" b="1" dirty="0" smtClean="0">
                <a:solidFill>
                  <a:srgbClr val="FF0000"/>
                </a:solidFill>
              </a:rPr>
              <a:t>.</a:t>
            </a:r>
            <a:r>
              <a:rPr lang="ja-JP" altLang="en-US" sz="1500" b="1" dirty="0" smtClean="0">
                <a:solidFill>
                  <a:srgbClr val="FF0000"/>
                </a:solidFill>
              </a:rPr>
              <a:t>７</a:t>
            </a:r>
            <a:r>
              <a:rPr kumimoji="1" lang="ja-JP" altLang="en-US" sz="1500" b="1" dirty="0" smtClean="0">
                <a:solidFill>
                  <a:srgbClr val="FF0000"/>
                </a:solidFill>
              </a:rPr>
              <a:t>倍</a:t>
            </a:r>
            <a:endParaRPr kumimoji="1" lang="en-US" altLang="ja-JP" sz="1500" b="1" dirty="0" smtClean="0">
              <a:solidFill>
                <a:srgbClr val="FF0000"/>
              </a:solidFill>
            </a:endParaRPr>
          </a:p>
          <a:p>
            <a:pPr algn="ctr"/>
            <a:r>
              <a:rPr kumimoji="1" lang="ja-JP" altLang="en-US" sz="1500" b="1" dirty="0" smtClean="0"/>
              <a:t>増加</a:t>
            </a:r>
            <a:r>
              <a:rPr lang="ja-JP" altLang="en-US" sz="1500" b="1" dirty="0" smtClean="0"/>
              <a:t>する見込み</a:t>
            </a:r>
            <a:endParaRPr kumimoji="1" lang="en-US" altLang="ja-JP" sz="1500" b="1" dirty="0" smtClean="0"/>
          </a:p>
        </p:txBody>
      </p:sp>
      <p:sp>
        <p:nvSpPr>
          <p:cNvPr id="47" name="角丸四角形吹き出し 46"/>
          <p:cNvSpPr/>
          <p:nvPr/>
        </p:nvSpPr>
        <p:spPr>
          <a:xfrm>
            <a:off x="4402441" y="5684108"/>
            <a:ext cx="5508000" cy="396000"/>
          </a:xfrm>
          <a:prstGeom prst="wedgeRoundRectCallout">
            <a:avLst>
              <a:gd name="adj1" fmla="val -61215"/>
              <a:gd name="adj2" fmla="val 51613"/>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88900" indent="-88900">
              <a:lnSpc>
                <a:spcPts val="1200"/>
              </a:lnSpc>
            </a:pPr>
            <a:r>
              <a:rPr lang="ja-JP" altLang="en-US" sz="1200" dirty="0" smtClean="0">
                <a:solidFill>
                  <a:schemeClr val="tx1"/>
                </a:solidFill>
              </a:rPr>
              <a:t>○</a:t>
            </a:r>
            <a:r>
              <a:rPr lang="ja-JP" altLang="en-US" sz="1200" b="1" dirty="0" smtClean="0">
                <a:solidFill>
                  <a:srgbClr val="FF0000"/>
                </a:solidFill>
              </a:rPr>
              <a:t>中国</a:t>
            </a:r>
            <a:r>
              <a:rPr lang="ja-JP" altLang="en-US" sz="1200" dirty="0" smtClean="0">
                <a:solidFill>
                  <a:schemeClr val="tx1"/>
                </a:solidFill>
              </a:rPr>
              <a:t>は、</a:t>
            </a:r>
            <a:r>
              <a:rPr lang="en-US" altLang="ja-JP" sz="1200" dirty="0" smtClean="0">
                <a:solidFill>
                  <a:schemeClr val="tx1"/>
                </a:solidFill>
              </a:rPr>
              <a:t>2012</a:t>
            </a:r>
            <a:r>
              <a:rPr lang="ja-JP" altLang="ja-JP" sz="1200" dirty="0">
                <a:solidFill>
                  <a:schemeClr val="tx1"/>
                </a:solidFill>
                <a:latin typeface="+mn-ea"/>
              </a:rPr>
              <a:t>年、</a:t>
            </a:r>
            <a:r>
              <a:rPr lang="ja-JP" altLang="en-US" sz="1200" dirty="0">
                <a:solidFill>
                  <a:schemeClr val="tx1"/>
                </a:solidFill>
                <a:latin typeface="+mn-ea"/>
              </a:rPr>
              <a:t>「原子力発電</a:t>
            </a:r>
            <a:r>
              <a:rPr lang="ja-JP" altLang="ja-JP" sz="1200" dirty="0">
                <a:solidFill>
                  <a:schemeClr val="tx1"/>
                </a:solidFill>
                <a:latin typeface="+mn-ea"/>
              </a:rPr>
              <a:t>中長期的発展計画</a:t>
            </a:r>
            <a:r>
              <a:rPr lang="ja-JP" altLang="en-US" sz="1200" dirty="0">
                <a:solidFill>
                  <a:schemeClr val="tx1"/>
                </a:solidFill>
                <a:latin typeface="+mn-ea"/>
              </a:rPr>
              <a:t>」</a:t>
            </a:r>
            <a:r>
              <a:rPr lang="ja-JP" altLang="ja-JP" sz="1200" dirty="0">
                <a:solidFill>
                  <a:schemeClr val="tx1"/>
                </a:solidFill>
                <a:latin typeface="+mn-ea"/>
              </a:rPr>
              <a:t>により、</a:t>
            </a:r>
            <a:r>
              <a:rPr lang="en-US" altLang="ja-JP" sz="1200" dirty="0">
                <a:solidFill>
                  <a:schemeClr val="tx1"/>
                </a:solidFill>
              </a:rPr>
              <a:t>2020</a:t>
            </a:r>
            <a:r>
              <a:rPr lang="ja-JP" altLang="ja-JP" sz="1200" dirty="0">
                <a:solidFill>
                  <a:schemeClr val="tx1"/>
                </a:solidFill>
                <a:latin typeface="+mn-ea"/>
              </a:rPr>
              <a:t>年には約</a:t>
            </a:r>
            <a:r>
              <a:rPr lang="en-US" altLang="ja-JP" sz="1200" dirty="0">
                <a:solidFill>
                  <a:schemeClr val="tx1"/>
                </a:solidFill>
              </a:rPr>
              <a:t>50</a:t>
            </a:r>
            <a:r>
              <a:rPr lang="ja-JP" altLang="ja-JP" sz="1200" dirty="0">
                <a:solidFill>
                  <a:schemeClr val="tx1"/>
                </a:solidFill>
                <a:latin typeface="+mn-ea"/>
              </a:rPr>
              <a:t>基増、</a:t>
            </a:r>
            <a:r>
              <a:rPr lang="en-US" altLang="ja-JP" sz="1200" dirty="0">
                <a:solidFill>
                  <a:schemeClr val="tx1"/>
                </a:solidFill>
              </a:rPr>
              <a:t>5,800</a:t>
            </a:r>
            <a:r>
              <a:rPr lang="ja-JP" altLang="ja-JP" sz="1200" dirty="0">
                <a:solidFill>
                  <a:schemeClr val="tx1"/>
                </a:solidFill>
                <a:latin typeface="+mn-ea"/>
              </a:rPr>
              <a:t>万</a:t>
            </a:r>
            <a:r>
              <a:rPr lang="en-US" altLang="ja-JP" sz="1200" dirty="0">
                <a:solidFill>
                  <a:schemeClr val="tx1"/>
                </a:solidFill>
                <a:latin typeface="+mn-ea"/>
              </a:rPr>
              <a:t>kW</a:t>
            </a:r>
            <a:r>
              <a:rPr lang="ja-JP" altLang="ja-JP" sz="1200" dirty="0">
                <a:solidFill>
                  <a:schemeClr val="tx1"/>
                </a:solidFill>
                <a:latin typeface="+mn-ea"/>
              </a:rPr>
              <a:t>に。</a:t>
            </a:r>
            <a:r>
              <a:rPr lang="en-US" altLang="ja-JP" sz="1200" dirty="0">
                <a:solidFill>
                  <a:schemeClr val="tx1"/>
                </a:solidFill>
              </a:rPr>
              <a:t>2030</a:t>
            </a:r>
            <a:r>
              <a:rPr lang="ja-JP" altLang="ja-JP" sz="1200" dirty="0">
                <a:solidFill>
                  <a:schemeClr val="tx1"/>
                </a:solidFill>
                <a:latin typeface="+mn-ea"/>
              </a:rPr>
              <a:t>年においては</a:t>
            </a:r>
            <a:r>
              <a:rPr lang="ja-JP" altLang="en-US" sz="1200" dirty="0">
                <a:solidFill>
                  <a:schemeClr val="tx1"/>
                </a:solidFill>
                <a:latin typeface="+mn-ea"/>
              </a:rPr>
              <a:t>少なくとも</a:t>
            </a:r>
            <a:r>
              <a:rPr lang="ja-JP" altLang="ja-JP" sz="1200" b="1" dirty="0">
                <a:solidFill>
                  <a:srgbClr val="FF0000"/>
                </a:solidFill>
                <a:latin typeface="+mn-ea"/>
              </a:rPr>
              <a:t>現在の</a:t>
            </a:r>
            <a:r>
              <a:rPr lang="ja-JP" altLang="en-US" sz="1200" b="1" dirty="0">
                <a:solidFill>
                  <a:srgbClr val="FF0000"/>
                </a:solidFill>
                <a:latin typeface="+mn-ea"/>
              </a:rPr>
              <a:t>約</a:t>
            </a:r>
            <a:r>
              <a:rPr lang="en-US" altLang="ja-JP" sz="1200" b="1" dirty="0">
                <a:solidFill>
                  <a:srgbClr val="FF0000"/>
                </a:solidFill>
              </a:rPr>
              <a:t>8</a:t>
            </a:r>
            <a:r>
              <a:rPr lang="ja-JP" altLang="ja-JP" sz="1200" b="1" dirty="0">
                <a:solidFill>
                  <a:srgbClr val="FF0000"/>
                </a:solidFill>
                <a:latin typeface="+mn-ea"/>
              </a:rPr>
              <a:t>倍</a:t>
            </a:r>
            <a:r>
              <a:rPr lang="ja-JP" altLang="ja-JP" sz="1200" dirty="0">
                <a:solidFill>
                  <a:schemeClr val="tx1"/>
                </a:solidFill>
                <a:latin typeface="+mn-ea"/>
              </a:rPr>
              <a:t>となる</a:t>
            </a:r>
            <a:r>
              <a:rPr lang="ja-JP" altLang="en-US" sz="1200" dirty="0">
                <a:solidFill>
                  <a:schemeClr val="tx1"/>
                </a:solidFill>
                <a:latin typeface="+mn-ea"/>
              </a:rPr>
              <a:t>見込み</a:t>
            </a:r>
            <a:r>
              <a:rPr lang="ja-JP" altLang="en-US" sz="1200" dirty="0" smtClean="0">
                <a:solidFill>
                  <a:schemeClr val="tx1"/>
                </a:solidFill>
                <a:latin typeface="+mn-ea"/>
              </a:rPr>
              <a:t>。</a:t>
            </a:r>
            <a:endParaRPr lang="en-US" altLang="ja-JP" sz="1200" dirty="0" smtClean="0">
              <a:solidFill>
                <a:schemeClr val="tx1"/>
              </a:solidFill>
              <a:latin typeface="+mn-ea"/>
            </a:endParaRPr>
          </a:p>
        </p:txBody>
      </p:sp>
      <p:sp>
        <p:nvSpPr>
          <p:cNvPr id="300" name="角丸四角形吹き出し 299"/>
          <p:cNvSpPr/>
          <p:nvPr/>
        </p:nvSpPr>
        <p:spPr>
          <a:xfrm>
            <a:off x="4406653" y="5229200"/>
            <a:ext cx="5508000" cy="396000"/>
          </a:xfrm>
          <a:prstGeom prst="wedgeRoundRectCallout">
            <a:avLst>
              <a:gd name="adj1" fmla="val -60926"/>
              <a:gd name="adj2" fmla="val 36163"/>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114300" indent="-114300">
              <a:lnSpc>
                <a:spcPts val="1200"/>
              </a:lnSpc>
            </a:pPr>
            <a:r>
              <a:rPr lang="ja-JP" altLang="en-US" sz="1200" dirty="0" smtClean="0">
                <a:solidFill>
                  <a:schemeClr val="tx1"/>
                </a:solidFill>
              </a:rPr>
              <a:t>○</a:t>
            </a:r>
            <a:r>
              <a:rPr lang="ja-JP" altLang="en-US" sz="1200" b="1" dirty="0" smtClean="0">
                <a:solidFill>
                  <a:srgbClr val="FF0000"/>
                </a:solidFill>
              </a:rPr>
              <a:t>韓国</a:t>
            </a:r>
            <a:r>
              <a:rPr lang="ja-JP" altLang="en-US" sz="1200" dirty="0" smtClean="0">
                <a:solidFill>
                  <a:schemeClr val="tx1"/>
                </a:solidFill>
              </a:rPr>
              <a:t>は、</a:t>
            </a:r>
            <a:r>
              <a:rPr lang="en-US" altLang="ja-JP" sz="1200" dirty="0" smtClean="0">
                <a:solidFill>
                  <a:schemeClr val="tx1"/>
                </a:solidFill>
              </a:rPr>
              <a:t>2014</a:t>
            </a:r>
            <a:r>
              <a:rPr lang="ja-JP" altLang="en-US" sz="1200" dirty="0">
                <a:solidFill>
                  <a:schemeClr val="tx1"/>
                </a:solidFill>
              </a:rPr>
              <a:t>年</a:t>
            </a:r>
            <a:r>
              <a:rPr lang="en-US" altLang="ja-JP" sz="1200" dirty="0">
                <a:solidFill>
                  <a:schemeClr val="tx1"/>
                </a:solidFill>
              </a:rPr>
              <a:t>1</a:t>
            </a:r>
            <a:r>
              <a:rPr lang="ja-JP" altLang="en-US" sz="1200" dirty="0">
                <a:solidFill>
                  <a:schemeClr val="tx1"/>
                </a:solidFill>
              </a:rPr>
              <a:t>月に「第</a:t>
            </a:r>
            <a:r>
              <a:rPr lang="en-US" altLang="ja-JP" sz="1200" dirty="0">
                <a:solidFill>
                  <a:schemeClr val="tx1"/>
                </a:solidFill>
              </a:rPr>
              <a:t>2</a:t>
            </a:r>
            <a:r>
              <a:rPr lang="ja-JP" altLang="en-US" sz="1200" dirty="0">
                <a:solidFill>
                  <a:schemeClr val="tx1"/>
                </a:solidFill>
              </a:rPr>
              <a:t>次国家エネルギー基本計画」を決定。</a:t>
            </a:r>
            <a:r>
              <a:rPr lang="en-US" altLang="ja-JP" sz="1200" dirty="0">
                <a:solidFill>
                  <a:schemeClr val="tx1"/>
                </a:solidFill>
              </a:rPr>
              <a:t>2035</a:t>
            </a:r>
            <a:r>
              <a:rPr lang="ja-JP" altLang="en-US" sz="1200" dirty="0">
                <a:solidFill>
                  <a:schemeClr val="tx1"/>
                </a:solidFill>
              </a:rPr>
              <a:t>年までに約</a:t>
            </a:r>
            <a:r>
              <a:rPr lang="en-US" altLang="ja-JP" sz="1200" dirty="0">
                <a:solidFill>
                  <a:schemeClr val="tx1"/>
                </a:solidFill>
              </a:rPr>
              <a:t>18</a:t>
            </a:r>
            <a:r>
              <a:rPr lang="ja-JP" altLang="en-US" sz="1200" dirty="0">
                <a:solidFill>
                  <a:schemeClr val="tx1"/>
                </a:solidFill>
              </a:rPr>
              <a:t>基建設し、約</a:t>
            </a:r>
            <a:r>
              <a:rPr lang="en-US" altLang="ja-JP" sz="1200" dirty="0" smtClean="0">
                <a:solidFill>
                  <a:schemeClr val="tx1"/>
                </a:solidFill>
              </a:rPr>
              <a:t>4,400</a:t>
            </a:r>
            <a:r>
              <a:rPr lang="ja-JP" altLang="en-US" sz="1200" dirty="0">
                <a:solidFill>
                  <a:schemeClr val="tx1"/>
                </a:solidFill>
              </a:rPr>
              <a:t>万</a:t>
            </a:r>
            <a:r>
              <a:rPr lang="en-US" altLang="ja-JP" sz="1200" dirty="0">
                <a:solidFill>
                  <a:schemeClr val="tx1"/>
                </a:solidFill>
              </a:rPr>
              <a:t>kW</a:t>
            </a:r>
            <a:r>
              <a:rPr lang="ja-JP" altLang="en-US" sz="1200" dirty="0" err="1">
                <a:solidFill>
                  <a:schemeClr val="tx1"/>
                </a:solidFill>
              </a:rPr>
              <a:t>、</a:t>
            </a:r>
            <a:r>
              <a:rPr lang="ja-JP" altLang="en-US" sz="1200" b="1" dirty="0">
                <a:solidFill>
                  <a:srgbClr val="FF0000"/>
                </a:solidFill>
              </a:rPr>
              <a:t>原発</a:t>
            </a:r>
            <a:r>
              <a:rPr lang="ja-JP" altLang="en-US" sz="1200" b="1" dirty="0" smtClean="0">
                <a:solidFill>
                  <a:srgbClr val="FF0000"/>
                </a:solidFill>
              </a:rPr>
              <a:t>比率（設備容量）を</a:t>
            </a:r>
            <a:r>
              <a:rPr lang="en-US" altLang="ja-JP" sz="1200" b="1" dirty="0">
                <a:solidFill>
                  <a:srgbClr val="FF0000"/>
                </a:solidFill>
              </a:rPr>
              <a:t>29</a:t>
            </a:r>
            <a:r>
              <a:rPr lang="ja-JP" altLang="en-US" sz="1200" b="1" dirty="0">
                <a:solidFill>
                  <a:srgbClr val="FF0000"/>
                </a:solidFill>
              </a:rPr>
              <a:t>％</a:t>
            </a:r>
            <a:r>
              <a:rPr lang="ja-JP" altLang="en-US" sz="1200" dirty="0">
                <a:solidFill>
                  <a:schemeClr val="tx1"/>
                </a:solidFill>
              </a:rPr>
              <a:t>とする</a:t>
            </a:r>
            <a:r>
              <a:rPr lang="ja-JP" altLang="en-US" sz="1200" dirty="0" smtClean="0">
                <a:solidFill>
                  <a:schemeClr val="tx1"/>
                </a:solidFill>
              </a:rPr>
              <a:t>。</a:t>
            </a:r>
            <a:endParaRPr lang="en-US" altLang="ja-JP" sz="1200" dirty="0" smtClean="0">
              <a:solidFill>
                <a:schemeClr val="tx1"/>
              </a:solidFill>
            </a:endParaRPr>
          </a:p>
        </p:txBody>
      </p:sp>
      <p:sp>
        <p:nvSpPr>
          <p:cNvPr id="301" name="角丸四角形吹き出し 300"/>
          <p:cNvSpPr/>
          <p:nvPr/>
        </p:nvSpPr>
        <p:spPr>
          <a:xfrm>
            <a:off x="4406653" y="4761192"/>
            <a:ext cx="5508000" cy="396000"/>
          </a:xfrm>
          <a:prstGeom prst="wedgeRoundRectCallout">
            <a:avLst>
              <a:gd name="adj1" fmla="val -61925"/>
              <a:gd name="adj2" fmla="val 22749"/>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127000" indent="-127000">
              <a:lnSpc>
                <a:spcPts val="1200"/>
              </a:lnSpc>
            </a:pPr>
            <a:r>
              <a:rPr lang="ja-JP" altLang="en-US" sz="1200" dirty="0" smtClean="0">
                <a:solidFill>
                  <a:schemeClr val="tx1"/>
                </a:solidFill>
              </a:rPr>
              <a:t>○</a:t>
            </a:r>
            <a:r>
              <a:rPr lang="ja-JP" altLang="en-US" sz="1200" b="1" dirty="0" smtClean="0">
                <a:solidFill>
                  <a:srgbClr val="FF0000"/>
                </a:solidFill>
              </a:rPr>
              <a:t>インド</a:t>
            </a:r>
            <a:r>
              <a:rPr lang="ja-JP" altLang="en-US" sz="1200" dirty="0" smtClean="0">
                <a:solidFill>
                  <a:schemeClr val="tx1"/>
                </a:solidFill>
              </a:rPr>
              <a:t>は、</a:t>
            </a:r>
            <a:r>
              <a:rPr lang="en-US" altLang="ja-JP" sz="1200" dirty="0" smtClean="0">
                <a:solidFill>
                  <a:schemeClr val="tx1"/>
                </a:solidFill>
              </a:rPr>
              <a:t>2012</a:t>
            </a:r>
            <a:r>
              <a:rPr lang="ja-JP" altLang="en-US" sz="1200" dirty="0">
                <a:solidFill>
                  <a:schemeClr val="tx1"/>
                </a:solidFill>
              </a:rPr>
              <a:t>年に「第</a:t>
            </a:r>
            <a:r>
              <a:rPr lang="en-US" altLang="ja-JP" sz="1200" dirty="0">
                <a:solidFill>
                  <a:schemeClr val="tx1"/>
                </a:solidFill>
              </a:rPr>
              <a:t>12</a:t>
            </a:r>
            <a:r>
              <a:rPr lang="ja-JP" altLang="en-US" sz="1200" dirty="0">
                <a:solidFill>
                  <a:schemeClr val="tx1"/>
                </a:solidFill>
              </a:rPr>
              <a:t>次</a:t>
            </a:r>
            <a:r>
              <a:rPr lang="en-US" altLang="ja-JP" sz="1200" dirty="0">
                <a:solidFill>
                  <a:schemeClr val="tx1"/>
                </a:solidFill>
              </a:rPr>
              <a:t>5</a:t>
            </a:r>
            <a:r>
              <a:rPr lang="ja-JP" altLang="en-US" sz="1200" dirty="0">
                <a:solidFill>
                  <a:schemeClr val="tx1"/>
                </a:solidFill>
              </a:rPr>
              <a:t>ヶ年計画」を決定し、</a:t>
            </a:r>
            <a:r>
              <a:rPr lang="en-US" altLang="ja-JP" sz="1200" b="1" dirty="0">
                <a:solidFill>
                  <a:srgbClr val="FF0000"/>
                </a:solidFill>
              </a:rPr>
              <a:t>2030</a:t>
            </a:r>
            <a:r>
              <a:rPr lang="ja-JP" altLang="en-US" sz="1200" b="1" dirty="0">
                <a:solidFill>
                  <a:srgbClr val="FF0000"/>
                </a:solidFill>
              </a:rPr>
              <a:t>年までに約</a:t>
            </a:r>
            <a:r>
              <a:rPr lang="en-US" altLang="ja-JP" sz="1200" b="1" dirty="0">
                <a:solidFill>
                  <a:srgbClr val="FF0000"/>
                </a:solidFill>
              </a:rPr>
              <a:t>6,000</a:t>
            </a:r>
            <a:r>
              <a:rPr lang="ja-JP" altLang="en-US" sz="1200" b="1" dirty="0">
                <a:solidFill>
                  <a:srgbClr val="FF0000"/>
                </a:solidFill>
              </a:rPr>
              <a:t>万</a:t>
            </a:r>
            <a:r>
              <a:rPr lang="en-US" altLang="ja-JP" sz="1200" b="1" dirty="0">
                <a:solidFill>
                  <a:srgbClr val="FF0000"/>
                </a:solidFill>
              </a:rPr>
              <a:t>kW</a:t>
            </a:r>
            <a:r>
              <a:rPr lang="ja-JP" altLang="en-US" sz="1200" dirty="0">
                <a:solidFill>
                  <a:schemeClr val="tx1"/>
                </a:solidFill>
              </a:rPr>
              <a:t>に達する見込み。福島第一発電所事故後も</a:t>
            </a:r>
            <a:r>
              <a:rPr lang="ja-JP" altLang="en-US" sz="1200" dirty="0" smtClean="0">
                <a:solidFill>
                  <a:schemeClr val="tx1"/>
                </a:solidFill>
              </a:rPr>
              <a:t>、原子力</a:t>
            </a:r>
            <a:r>
              <a:rPr lang="ja-JP" altLang="en-US" sz="1200" dirty="0">
                <a:solidFill>
                  <a:schemeClr val="tx1"/>
                </a:solidFill>
              </a:rPr>
              <a:t>推進方針</a:t>
            </a:r>
            <a:r>
              <a:rPr lang="ja-JP" altLang="en-US" sz="1200" dirty="0" smtClean="0">
                <a:solidFill>
                  <a:schemeClr val="tx1"/>
                </a:solidFill>
              </a:rPr>
              <a:t>は変更なし。</a:t>
            </a:r>
            <a:endParaRPr lang="ja-JP" altLang="en-US" sz="1200" dirty="0">
              <a:solidFill>
                <a:schemeClr val="tx1"/>
              </a:solidFill>
            </a:endParaRPr>
          </a:p>
        </p:txBody>
      </p:sp>
      <p:sp>
        <p:nvSpPr>
          <p:cNvPr id="302" name="角丸四角形吹き出し 301"/>
          <p:cNvSpPr/>
          <p:nvPr/>
        </p:nvSpPr>
        <p:spPr>
          <a:xfrm>
            <a:off x="4399032" y="4329144"/>
            <a:ext cx="5508000" cy="396000"/>
          </a:xfrm>
          <a:prstGeom prst="wedgeRoundRectCallout">
            <a:avLst>
              <a:gd name="adj1" fmla="val -62162"/>
              <a:gd name="adj2" fmla="val 300"/>
              <a:gd name="adj3" fmla="val 16667"/>
            </a:avLst>
          </a:prstGeom>
          <a:ln w="6350"/>
        </p:spPr>
        <p:style>
          <a:lnRef idx="2">
            <a:schemeClr val="dk1"/>
          </a:lnRef>
          <a:fillRef idx="1">
            <a:schemeClr val="lt1"/>
          </a:fillRef>
          <a:effectRef idx="0">
            <a:schemeClr val="dk1"/>
          </a:effectRef>
          <a:fontRef idx="minor">
            <a:schemeClr val="dk1"/>
          </a:fontRef>
        </p:style>
        <p:txBody>
          <a:bodyPr tIns="36000" rIns="36000" bIns="36000" rtlCol="0" anchor="ctr"/>
          <a:lstStyle/>
          <a:p>
            <a:pPr marL="88900" indent="-88900">
              <a:lnSpc>
                <a:spcPts val="1200"/>
              </a:lnSpc>
            </a:pPr>
            <a:r>
              <a:rPr lang="ja-JP" altLang="en-US" sz="1200" dirty="0" smtClean="0">
                <a:solidFill>
                  <a:schemeClr val="tx1"/>
                </a:solidFill>
              </a:rPr>
              <a:t>○</a:t>
            </a:r>
            <a:r>
              <a:rPr lang="ja-JP" altLang="en-US" sz="1200" b="1" dirty="0" smtClean="0">
                <a:solidFill>
                  <a:srgbClr val="FF0000"/>
                </a:solidFill>
              </a:rPr>
              <a:t>ＵＡＥ</a:t>
            </a:r>
            <a:r>
              <a:rPr lang="ja-JP" altLang="en-US" sz="1200" dirty="0" smtClean="0">
                <a:solidFill>
                  <a:schemeClr val="tx1"/>
                </a:solidFill>
              </a:rPr>
              <a:t>は、</a:t>
            </a:r>
            <a:r>
              <a:rPr lang="en-US" altLang="ja-JP" sz="1200" dirty="0" smtClean="0">
                <a:solidFill>
                  <a:schemeClr val="tx1"/>
                </a:solidFill>
              </a:rPr>
              <a:t>2008</a:t>
            </a:r>
            <a:r>
              <a:rPr lang="ja-JP" altLang="en-US" sz="1200" dirty="0">
                <a:solidFill>
                  <a:schemeClr val="tx1"/>
                </a:solidFill>
              </a:rPr>
              <a:t>年に策定した包括的な原子力政策に基づき、</a:t>
            </a:r>
            <a:r>
              <a:rPr lang="en-US" altLang="ja-JP" sz="1200" dirty="0">
                <a:solidFill>
                  <a:schemeClr val="tx1"/>
                </a:solidFill>
              </a:rPr>
              <a:t>10</a:t>
            </a:r>
            <a:r>
              <a:rPr lang="ja-JP" altLang="en-US" sz="1200" dirty="0">
                <a:solidFill>
                  <a:schemeClr val="tx1"/>
                </a:solidFill>
              </a:rPr>
              <a:t>数基を建設予定。</a:t>
            </a:r>
            <a:endParaRPr lang="en-US" altLang="ja-JP" sz="1200" dirty="0">
              <a:solidFill>
                <a:schemeClr val="tx1"/>
              </a:solidFill>
            </a:endParaRPr>
          </a:p>
          <a:p>
            <a:pPr marL="139700" indent="-139700">
              <a:lnSpc>
                <a:spcPts val="1200"/>
              </a:lnSpc>
            </a:pPr>
            <a:r>
              <a:rPr lang="ja-JP" altLang="en-US" sz="1200" dirty="0" smtClean="0">
                <a:solidFill>
                  <a:schemeClr val="tx1"/>
                </a:solidFill>
              </a:rPr>
              <a:t>○サウジアラビア</a:t>
            </a:r>
            <a:r>
              <a:rPr lang="ja-JP" altLang="en-US" sz="1200" dirty="0">
                <a:solidFill>
                  <a:schemeClr val="tx1"/>
                </a:solidFill>
              </a:rPr>
              <a:t>は</a:t>
            </a:r>
            <a:r>
              <a:rPr lang="en-US" altLang="ja-JP" sz="1200" dirty="0">
                <a:solidFill>
                  <a:schemeClr val="tx1"/>
                </a:solidFill>
              </a:rPr>
              <a:t>2010</a:t>
            </a:r>
            <a:r>
              <a:rPr lang="ja-JP" altLang="en-US" sz="1200" dirty="0">
                <a:solidFill>
                  <a:schemeClr val="tx1"/>
                </a:solidFill>
              </a:rPr>
              <a:t>年の国王令を契機に、</a:t>
            </a:r>
            <a:r>
              <a:rPr lang="ja-JP" altLang="en-US" sz="1200" b="1" dirty="0">
                <a:solidFill>
                  <a:srgbClr val="FF0000"/>
                </a:solidFill>
              </a:rPr>
              <a:t>今後</a:t>
            </a:r>
            <a:r>
              <a:rPr lang="en-US" altLang="ja-JP" sz="1200" b="1" dirty="0">
                <a:solidFill>
                  <a:srgbClr val="FF0000"/>
                </a:solidFill>
              </a:rPr>
              <a:t>20</a:t>
            </a:r>
            <a:r>
              <a:rPr lang="ja-JP" altLang="en-US" sz="1200" b="1" dirty="0">
                <a:solidFill>
                  <a:srgbClr val="FF0000"/>
                </a:solidFill>
              </a:rPr>
              <a:t>年間で</a:t>
            </a:r>
            <a:r>
              <a:rPr lang="en-US" altLang="ja-JP" sz="1200" b="1" dirty="0">
                <a:solidFill>
                  <a:srgbClr val="FF0000"/>
                </a:solidFill>
              </a:rPr>
              <a:t>16</a:t>
            </a:r>
            <a:r>
              <a:rPr lang="ja-JP" altLang="en-US" sz="1200" b="1" dirty="0">
                <a:solidFill>
                  <a:srgbClr val="FF0000"/>
                </a:solidFill>
              </a:rPr>
              <a:t>基新設</a:t>
            </a:r>
            <a:r>
              <a:rPr lang="ja-JP" altLang="en-US" sz="1200" dirty="0">
                <a:solidFill>
                  <a:schemeClr val="tx1"/>
                </a:solidFill>
              </a:rPr>
              <a:t>する予定。</a:t>
            </a:r>
            <a:endParaRPr lang="en-US" altLang="ja-JP" sz="1200" dirty="0">
              <a:solidFill>
                <a:schemeClr val="tx1"/>
              </a:solidFill>
            </a:endParaRPr>
          </a:p>
        </p:txBody>
      </p:sp>
      <p:sp>
        <p:nvSpPr>
          <p:cNvPr id="303" name="角丸四角形吹き出し 302"/>
          <p:cNvSpPr/>
          <p:nvPr/>
        </p:nvSpPr>
        <p:spPr>
          <a:xfrm>
            <a:off x="4382268" y="3886448"/>
            <a:ext cx="5508000" cy="396000"/>
          </a:xfrm>
          <a:prstGeom prst="wedgeRoundRectCallout">
            <a:avLst>
              <a:gd name="adj1" fmla="val -61666"/>
              <a:gd name="adj2" fmla="val 50838"/>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127000" indent="-127000">
              <a:lnSpc>
                <a:spcPts val="1200"/>
              </a:lnSpc>
            </a:pPr>
            <a:r>
              <a:rPr lang="ja-JP" altLang="en-US" sz="1200" dirty="0" smtClean="0">
                <a:solidFill>
                  <a:schemeClr val="tx1"/>
                </a:solidFill>
              </a:rPr>
              <a:t>○</a:t>
            </a:r>
            <a:r>
              <a:rPr lang="ja-JP" altLang="en-US" sz="1200" b="1" dirty="0" smtClean="0">
                <a:solidFill>
                  <a:srgbClr val="FF0000"/>
                </a:solidFill>
              </a:rPr>
              <a:t>英国</a:t>
            </a:r>
            <a:r>
              <a:rPr lang="ja-JP" altLang="en-US" sz="1200" dirty="0" smtClean="0">
                <a:solidFill>
                  <a:schemeClr val="tx1"/>
                </a:solidFill>
              </a:rPr>
              <a:t>は、地球</a:t>
            </a:r>
            <a:r>
              <a:rPr lang="ja-JP" altLang="en-US" sz="1200" dirty="0">
                <a:solidFill>
                  <a:schemeClr val="tx1"/>
                </a:solidFill>
              </a:rPr>
              <a:t>温暖化対策等から、</a:t>
            </a:r>
            <a:r>
              <a:rPr lang="en-US" altLang="ja-JP" sz="1200" dirty="0">
                <a:solidFill>
                  <a:schemeClr val="tx1"/>
                </a:solidFill>
              </a:rPr>
              <a:t>2013</a:t>
            </a:r>
            <a:r>
              <a:rPr lang="ja-JP" altLang="en-US" sz="1200" dirty="0">
                <a:solidFill>
                  <a:schemeClr val="tx1"/>
                </a:solidFill>
              </a:rPr>
              <a:t>年に電力市場改革を</a:t>
            </a:r>
            <a:r>
              <a:rPr lang="ja-JP" altLang="en-US" sz="1200" dirty="0" smtClean="0">
                <a:solidFill>
                  <a:schemeClr val="tx1"/>
                </a:solidFill>
              </a:rPr>
              <a:t>決定</a:t>
            </a:r>
            <a:r>
              <a:rPr lang="ja-JP" altLang="en-US" sz="1200" dirty="0">
                <a:solidFill>
                  <a:schemeClr val="tx1"/>
                </a:solidFill>
              </a:rPr>
              <a:t>。</a:t>
            </a:r>
            <a:r>
              <a:rPr lang="ja-JP" altLang="en-US" sz="1200" dirty="0" smtClean="0">
                <a:solidFill>
                  <a:schemeClr val="tx1"/>
                </a:solidFill>
              </a:rPr>
              <a:t>原子力</a:t>
            </a:r>
            <a:r>
              <a:rPr lang="ja-JP" altLang="en-US" sz="1200" dirty="0">
                <a:solidFill>
                  <a:schemeClr val="tx1"/>
                </a:solidFill>
              </a:rPr>
              <a:t>にも固定価格買取</a:t>
            </a:r>
            <a:r>
              <a:rPr lang="ja-JP" altLang="en-US" sz="1200" dirty="0" smtClean="0">
                <a:solidFill>
                  <a:schemeClr val="tx1"/>
                </a:solidFill>
              </a:rPr>
              <a:t>制度と</a:t>
            </a:r>
            <a:r>
              <a:rPr lang="ja-JP" altLang="en-US" sz="1200" dirty="0">
                <a:solidFill>
                  <a:schemeClr val="tx1"/>
                </a:solidFill>
              </a:rPr>
              <a:t>債務保証を導入。</a:t>
            </a:r>
            <a:r>
              <a:rPr lang="ja-JP" altLang="en-US" sz="1200" b="1" dirty="0">
                <a:solidFill>
                  <a:srgbClr val="FF0000"/>
                </a:solidFill>
              </a:rPr>
              <a:t>中国資本も受入れ、</a:t>
            </a:r>
            <a:r>
              <a:rPr lang="en-US" altLang="ja-JP" sz="1200" b="1" dirty="0">
                <a:solidFill>
                  <a:srgbClr val="FF0000"/>
                </a:solidFill>
              </a:rPr>
              <a:t>2</a:t>
            </a:r>
            <a:r>
              <a:rPr lang="ja-JP" altLang="en-US" sz="1200" b="1" dirty="0">
                <a:solidFill>
                  <a:srgbClr val="FF0000"/>
                </a:solidFill>
              </a:rPr>
              <a:t>基の新設が決定</a:t>
            </a:r>
            <a:r>
              <a:rPr lang="ja-JP" altLang="en-US" sz="1200" dirty="0">
                <a:solidFill>
                  <a:schemeClr val="tx1"/>
                </a:solidFill>
              </a:rPr>
              <a:t>。</a:t>
            </a:r>
            <a:endParaRPr lang="en-US" altLang="ja-JP" sz="1200" dirty="0">
              <a:solidFill>
                <a:schemeClr val="tx1"/>
              </a:solidFill>
            </a:endParaRPr>
          </a:p>
        </p:txBody>
      </p:sp>
      <p:sp>
        <p:nvSpPr>
          <p:cNvPr id="306" name="角丸四角形吹き出し 305"/>
          <p:cNvSpPr/>
          <p:nvPr/>
        </p:nvSpPr>
        <p:spPr>
          <a:xfrm>
            <a:off x="4363472" y="1978322"/>
            <a:ext cx="5526976" cy="874614"/>
          </a:xfrm>
          <a:prstGeom prst="wedgeRoundRectCallout">
            <a:avLst>
              <a:gd name="adj1" fmla="val -59980"/>
              <a:gd name="adj2" fmla="val 76203"/>
              <a:gd name="adj3" fmla="val 16667"/>
            </a:avLst>
          </a:prstGeom>
          <a:ln w="6350"/>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39700" indent="-139700">
              <a:lnSpc>
                <a:spcPts val="1200"/>
              </a:lnSpc>
            </a:pPr>
            <a:r>
              <a:rPr lang="ja-JP" altLang="en-US" sz="1200" dirty="0">
                <a:solidFill>
                  <a:schemeClr val="tx1"/>
                </a:solidFill>
              </a:rPr>
              <a:t>○</a:t>
            </a:r>
            <a:r>
              <a:rPr lang="ja-JP" altLang="en-US" sz="1200" b="1" dirty="0" smtClean="0">
                <a:solidFill>
                  <a:srgbClr val="0066FF"/>
                </a:solidFill>
              </a:rPr>
              <a:t>ドイツ</a:t>
            </a:r>
            <a:r>
              <a:rPr lang="ja-JP" altLang="en-US" sz="1200" dirty="0" smtClean="0">
                <a:solidFill>
                  <a:schemeClr val="tx1"/>
                </a:solidFill>
              </a:rPr>
              <a:t>は、</a:t>
            </a:r>
            <a:r>
              <a:rPr lang="en-US" altLang="ja-JP" sz="1200" dirty="0" smtClean="0">
                <a:solidFill>
                  <a:schemeClr val="tx1"/>
                </a:solidFill>
              </a:rPr>
              <a:t>2002</a:t>
            </a:r>
            <a:r>
              <a:rPr lang="ja-JP" altLang="en-US" sz="1200" dirty="0">
                <a:solidFill>
                  <a:schemeClr val="tx1"/>
                </a:solidFill>
              </a:rPr>
              <a:t>年に脱原発法を制定し、福島事故後には古い原発を</a:t>
            </a:r>
            <a:r>
              <a:rPr lang="ja-JP" altLang="en-US" sz="1200" b="1" dirty="0">
                <a:solidFill>
                  <a:srgbClr val="0066FF"/>
                </a:solidFill>
              </a:rPr>
              <a:t>即時閉鎖</a:t>
            </a:r>
            <a:r>
              <a:rPr lang="ja-JP" altLang="en-US" sz="1200" dirty="0">
                <a:solidFill>
                  <a:schemeClr val="tx1"/>
                </a:solidFill>
              </a:rPr>
              <a:t>。</a:t>
            </a:r>
            <a:r>
              <a:rPr lang="en-US" altLang="ja-JP" sz="1200" dirty="0">
                <a:solidFill>
                  <a:schemeClr val="tx1"/>
                </a:solidFill>
              </a:rPr>
              <a:t>2030</a:t>
            </a:r>
            <a:r>
              <a:rPr lang="ja-JP" altLang="en-US" sz="1200" dirty="0">
                <a:solidFill>
                  <a:schemeClr val="tx1"/>
                </a:solidFill>
              </a:rPr>
              <a:t>年には</a:t>
            </a:r>
            <a:r>
              <a:rPr lang="en-US" altLang="ja-JP" sz="1200" dirty="0">
                <a:solidFill>
                  <a:schemeClr val="tx1"/>
                </a:solidFill>
              </a:rPr>
              <a:t>0</a:t>
            </a:r>
            <a:r>
              <a:rPr lang="ja-JP" altLang="en-US" sz="1200" dirty="0">
                <a:solidFill>
                  <a:schemeClr val="tx1"/>
                </a:solidFill>
              </a:rPr>
              <a:t>となる見込みだが、</a:t>
            </a:r>
            <a:r>
              <a:rPr lang="ja-JP" altLang="en-US" sz="1200" b="1" dirty="0">
                <a:solidFill>
                  <a:srgbClr val="0066FF"/>
                </a:solidFill>
              </a:rPr>
              <a:t>電力会社から提訴</a:t>
            </a:r>
            <a:r>
              <a:rPr lang="ja-JP" altLang="en-US" sz="1200" dirty="0">
                <a:solidFill>
                  <a:schemeClr val="tx1"/>
                </a:solidFill>
              </a:rPr>
              <a:t>が相次いでいる</a:t>
            </a:r>
            <a:r>
              <a:rPr lang="ja-JP" altLang="en-US" sz="1200" dirty="0" smtClean="0">
                <a:solidFill>
                  <a:schemeClr val="tx1"/>
                </a:solidFill>
              </a:rPr>
              <a:t>。</a:t>
            </a:r>
            <a:endParaRPr lang="en-US" altLang="ja-JP" sz="1200" dirty="0" smtClean="0">
              <a:solidFill>
                <a:schemeClr val="tx1"/>
              </a:solidFill>
            </a:endParaRPr>
          </a:p>
          <a:p>
            <a:pPr marL="139700" indent="-139700">
              <a:lnSpc>
                <a:spcPts val="1200"/>
              </a:lnSpc>
            </a:pPr>
            <a:r>
              <a:rPr lang="ja-JP" altLang="en-US" sz="1200" dirty="0">
                <a:solidFill>
                  <a:schemeClr val="tx1"/>
                </a:solidFill>
              </a:rPr>
              <a:t>○</a:t>
            </a:r>
            <a:r>
              <a:rPr lang="ja-JP" altLang="en-US" sz="1200" b="1" dirty="0" smtClean="0">
                <a:solidFill>
                  <a:srgbClr val="0066FF"/>
                </a:solidFill>
              </a:rPr>
              <a:t>スペイン</a:t>
            </a:r>
            <a:r>
              <a:rPr lang="ja-JP" altLang="en-US" sz="1200" dirty="0" smtClean="0">
                <a:solidFill>
                  <a:schemeClr val="tx1"/>
                </a:solidFill>
              </a:rPr>
              <a:t>は、今後の新増設は予定されておらず、</a:t>
            </a:r>
            <a:r>
              <a:rPr lang="ja-JP" altLang="en-US" sz="1200" b="1" dirty="0" smtClean="0">
                <a:solidFill>
                  <a:srgbClr val="0066FF"/>
                </a:solidFill>
              </a:rPr>
              <a:t>脱原発の方向</a:t>
            </a:r>
            <a:r>
              <a:rPr lang="ja-JP" altLang="en-US" sz="1200" dirty="0" smtClean="0">
                <a:solidFill>
                  <a:schemeClr val="tx1"/>
                </a:solidFill>
              </a:rPr>
              <a:t>。</a:t>
            </a:r>
            <a:endParaRPr lang="en-US" altLang="ja-JP" sz="1200" dirty="0">
              <a:solidFill>
                <a:schemeClr val="tx1"/>
              </a:solidFill>
            </a:endParaRPr>
          </a:p>
          <a:p>
            <a:pPr marL="139700" indent="-139700">
              <a:lnSpc>
                <a:spcPts val="1200"/>
              </a:lnSpc>
            </a:pPr>
            <a:r>
              <a:rPr lang="ja-JP" altLang="en-US" sz="1200" dirty="0" smtClean="0">
                <a:solidFill>
                  <a:schemeClr val="tx1"/>
                </a:solidFill>
              </a:rPr>
              <a:t>○</a:t>
            </a:r>
            <a:r>
              <a:rPr lang="ja-JP" altLang="en-US" sz="1200" b="1" dirty="0" smtClean="0">
                <a:solidFill>
                  <a:srgbClr val="0066FF"/>
                </a:solidFill>
              </a:rPr>
              <a:t>スイス</a:t>
            </a:r>
            <a:r>
              <a:rPr lang="ja-JP" altLang="en-US" sz="1200" dirty="0" smtClean="0">
                <a:solidFill>
                  <a:schemeClr val="tx1"/>
                </a:solidFill>
              </a:rPr>
              <a:t>も、</a:t>
            </a:r>
            <a:r>
              <a:rPr lang="en-US" altLang="ja-JP" sz="1200" dirty="0" smtClean="0">
                <a:solidFill>
                  <a:schemeClr val="tx1"/>
                </a:solidFill>
              </a:rPr>
              <a:t>2011</a:t>
            </a:r>
            <a:r>
              <a:rPr lang="ja-JP" altLang="en-US" sz="1200" dirty="0">
                <a:solidFill>
                  <a:schemeClr val="tx1"/>
                </a:solidFill>
              </a:rPr>
              <a:t>年</a:t>
            </a:r>
            <a:r>
              <a:rPr lang="en-US" altLang="ja-JP" sz="1200" dirty="0">
                <a:solidFill>
                  <a:schemeClr val="tx1"/>
                </a:solidFill>
              </a:rPr>
              <a:t>5</a:t>
            </a:r>
            <a:r>
              <a:rPr lang="ja-JP" altLang="en-US" sz="1200" dirty="0">
                <a:solidFill>
                  <a:schemeClr val="tx1"/>
                </a:solidFill>
              </a:rPr>
              <a:t>月に「エネルギー戦略</a:t>
            </a:r>
            <a:r>
              <a:rPr lang="en-US" altLang="ja-JP" sz="1200" dirty="0">
                <a:solidFill>
                  <a:schemeClr val="tx1"/>
                </a:solidFill>
              </a:rPr>
              <a:t>2050</a:t>
            </a:r>
            <a:r>
              <a:rPr lang="ja-JP" altLang="en-US" sz="1200" dirty="0">
                <a:solidFill>
                  <a:schemeClr val="tx1"/>
                </a:solidFill>
              </a:rPr>
              <a:t>」を閣議</a:t>
            </a:r>
            <a:r>
              <a:rPr lang="ja-JP" altLang="en-US" sz="1200" dirty="0" smtClean="0">
                <a:solidFill>
                  <a:schemeClr val="tx1"/>
                </a:solidFill>
              </a:rPr>
              <a:t>決定。</a:t>
            </a:r>
            <a:r>
              <a:rPr lang="ja-JP" altLang="en-US" sz="1200" b="1" dirty="0" smtClean="0">
                <a:solidFill>
                  <a:srgbClr val="0066FF"/>
                </a:solidFill>
              </a:rPr>
              <a:t>段階的</a:t>
            </a:r>
            <a:r>
              <a:rPr lang="ja-JP" altLang="en-US" sz="1200" b="1" dirty="0">
                <a:solidFill>
                  <a:srgbClr val="0066FF"/>
                </a:solidFill>
              </a:rPr>
              <a:t>な脱原発</a:t>
            </a:r>
            <a:r>
              <a:rPr lang="ja-JP" altLang="en-US" sz="1200" dirty="0">
                <a:solidFill>
                  <a:schemeClr val="tx1"/>
                </a:solidFill>
              </a:rPr>
              <a:t>へ。</a:t>
            </a:r>
            <a:endParaRPr lang="en-US" altLang="ja-JP" sz="1200" dirty="0">
              <a:solidFill>
                <a:schemeClr val="tx1"/>
              </a:solidFill>
            </a:endParaRPr>
          </a:p>
          <a:p>
            <a:pPr marL="139700" indent="-139700">
              <a:lnSpc>
                <a:spcPts val="1200"/>
              </a:lnSpc>
            </a:pPr>
            <a:r>
              <a:rPr lang="ja-JP" altLang="en-US" sz="1200" dirty="0">
                <a:solidFill>
                  <a:schemeClr val="tx1"/>
                </a:solidFill>
              </a:rPr>
              <a:t>○</a:t>
            </a:r>
            <a:r>
              <a:rPr lang="ja-JP" altLang="en-US" sz="1200" b="1" dirty="0" smtClean="0">
                <a:solidFill>
                  <a:srgbClr val="0066FF"/>
                </a:solidFill>
              </a:rPr>
              <a:t>ベルギー</a:t>
            </a:r>
            <a:r>
              <a:rPr lang="ja-JP" altLang="en-US" sz="1200" dirty="0" smtClean="0">
                <a:solidFill>
                  <a:schemeClr val="tx1"/>
                </a:solidFill>
              </a:rPr>
              <a:t>も</a:t>
            </a:r>
            <a:r>
              <a:rPr lang="en-US" altLang="ja-JP" sz="1200" dirty="0" smtClean="0">
                <a:solidFill>
                  <a:schemeClr val="tx1"/>
                </a:solidFill>
              </a:rPr>
              <a:t>2003</a:t>
            </a:r>
            <a:r>
              <a:rPr lang="ja-JP" altLang="en-US" sz="1200" dirty="0">
                <a:solidFill>
                  <a:schemeClr val="tx1"/>
                </a:solidFill>
              </a:rPr>
              <a:t>年に脱原子力法を</a:t>
            </a:r>
            <a:r>
              <a:rPr lang="ja-JP" altLang="en-US" sz="1200" dirty="0" smtClean="0">
                <a:solidFill>
                  <a:schemeClr val="tx1"/>
                </a:solidFill>
              </a:rPr>
              <a:t>制定。</a:t>
            </a:r>
            <a:r>
              <a:rPr lang="en-US" altLang="ja-JP" sz="1200" b="1" dirty="0" smtClean="0">
                <a:solidFill>
                  <a:srgbClr val="0066FF"/>
                </a:solidFill>
              </a:rPr>
              <a:t>2025</a:t>
            </a:r>
            <a:r>
              <a:rPr lang="ja-JP" altLang="en-US" sz="1200" b="1" dirty="0">
                <a:solidFill>
                  <a:srgbClr val="0066FF"/>
                </a:solidFill>
              </a:rPr>
              <a:t>年には</a:t>
            </a:r>
            <a:r>
              <a:rPr lang="en-US" altLang="ja-JP" sz="1200" b="1" dirty="0">
                <a:solidFill>
                  <a:srgbClr val="0066FF"/>
                </a:solidFill>
              </a:rPr>
              <a:t>0</a:t>
            </a:r>
            <a:r>
              <a:rPr lang="ja-JP" altLang="en-US" sz="1200" b="1" dirty="0">
                <a:solidFill>
                  <a:srgbClr val="0066FF"/>
                </a:solidFill>
              </a:rPr>
              <a:t>となる見込み</a:t>
            </a:r>
            <a:r>
              <a:rPr lang="ja-JP" altLang="en-US" sz="1200" dirty="0">
                <a:solidFill>
                  <a:schemeClr val="tx1"/>
                </a:solidFill>
              </a:rPr>
              <a:t>。</a:t>
            </a:r>
            <a:endParaRPr lang="en-US" altLang="ja-JP" sz="1200" dirty="0">
              <a:solidFill>
                <a:schemeClr val="tx1"/>
              </a:solidFill>
            </a:endParaRPr>
          </a:p>
        </p:txBody>
      </p:sp>
      <p:sp>
        <p:nvSpPr>
          <p:cNvPr id="307" name="角丸四角形吹き出し 306"/>
          <p:cNvSpPr/>
          <p:nvPr/>
        </p:nvSpPr>
        <p:spPr>
          <a:xfrm>
            <a:off x="3656857" y="1497484"/>
            <a:ext cx="6203424" cy="992896"/>
          </a:xfrm>
          <a:custGeom>
            <a:avLst/>
            <a:gdLst>
              <a:gd name="connsiteX0" fmla="*/ 0 w 5270954"/>
              <a:gd name="connsiteY0" fmla="*/ 64668 h 387998"/>
              <a:gd name="connsiteX1" fmla="*/ 64668 w 5270954"/>
              <a:gd name="connsiteY1" fmla="*/ 0 h 387998"/>
              <a:gd name="connsiteX2" fmla="*/ 878492 w 5270954"/>
              <a:gd name="connsiteY2" fmla="*/ 0 h 387998"/>
              <a:gd name="connsiteX3" fmla="*/ 878492 w 5270954"/>
              <a:gd name="connsiteY3" fmla="*/ 0 h 387998"/>
              <a:gd name="connsiteX4" fmla="*/ 2196231 w 5270954"/>
              <a:gd name="connsiteY4" fmla="*/ 0 h 387998"/>
              <a:gd name="connsiteX5" fmla="*/ 5206286 w 5270954"/>
              <a:gd name="connsiteY5" fmla="*/ 0 h 387998"/>
              <a:gd name="connsiteX6" fmla="*/ 5270954 w 5270954"/>
              <a:gd name="connsiteY6" fmla="*/ 64668 h 387998"/>
              <a:gd name="connsiteX7" fmla="*/ 5270954 w 5270954"/>
              <a:gd name="connsiteY7" fmla="*/ 226332 h 387998"/>
              <a:gd name="connsiteX8" fmla="*/ 5270954 w 5270954"/>
              <a:gd name="connsiteY8" fmla="*/ 226332 h 387998"/>
              <a:gd name="connsiteX9" fmla="*/ 5270954 w 5270954"/>
              <a:gd name="connsiteY9" fmla="*/ 323332 h 387998"/>
              <a:gd name="connsiteX10" fmla="*/ 5270954 w 5270954"/>
              <a:gd name="connsiteY10" fmla="*/ 323330 h 387998"/>
              <a:gd name="connsiteX11" fmla="*/ 5206286 w 5270954"/>
              <a:gd name="connsiteY11" fmla="*/ 387998 h 387998"/>
              <a:gd name="connsiteX12" fmla="*/ 2196231 w 5270954"/>
              <a:gd name="connsiteY12" fmla="*/ 387998 h 387998"/>
              <a:gd name="connsiteX13" fmla="*/ 878492 w 5270954"/>
              <a:gd name="connsiteY13" fmla="*/ 387998 h 387998"/>
              <a:gd name="connsiteX14" fmla="*/ 878492 w 5270954"/>
              <a:gd name="connsiteY14" fmla="*/ 387998 h 387998"/>
              <a:gd name="connsiteX15" fmla="*/ 64668 w 5270954"/>
              <a:gd name="connsiteY15" fmla="*/ 387998 h 387998"/>
              <a:gd name="connsiteX16" fmla="*/ 0 w 5270954"/>
              <a:gd name="connsiteY16" fmla="*/ 323330 h 387998"/>
              <a:gd name="connsiteX17" fmla="*/ 0 w 5270954"/>
              <a:gd name="connsiteY17" fmla="*/ 323332 h 387998"/>
              <a:gd name="connsiteX18" fmla="*/ -1034267 w 5270954"/>
              <a:gd name="connsiteY18" fmla="*/ 348892 h 387998"/>
              <a:gd name="connsiteX19" fmla="*/ 0 w 5270954"/>
              <a:gd name="connsiteY19" fmla="*/ 226332 h 387998"/>
              <a:gd name="connsiteX20" fmla="*/ 0 w 5270954"/>
              <a:gd name="connsiteY20" fmla="*/ 64668 h 387998"/>
              <a:gd name="connsiteX0" fmla="*/ 695939 w 5966893"/>
              <a:gd name="connsiteY0" fmla="*/ 64668 h 1180996"/>
              <a:gd name="connsiteX1" fmla="*/ 760607 w 5966893"/>
              <a:gd name="connsiteY1" fmla="*/ 0 h 1180996"/>
              <a:gd name="connsiteX2" fmla="*/ 1574431 w 5966893"/>
              <a:gd name="connsiteY2" fmla="*/ 0 h 1180996"/>
              <a:gd name="connsiteX3" fmla="*/ 1574431 w 5966893"/>
              <a:gd name="connsiteY3" fmla="*/ 0 h 1180996"/>
              <a:gd name="connsiteX4" fmla="*/ 2892170 w 5966893"/>
              <a:gd name="connsiteY4" fmla="*/ 0 h 1180996"/>
              <a:gd name="connsiteX5" fmla="*/ 5902225 w 5966893"/>
              <a:gd name="connsiteY5" fmla="*/ 0 h 1180996"/>
              <a:gd name="connsiteX6" fmla="*/ 5966893 w 5966893"/>
              <a:gd name="connsiteY6" fmla="*/ 64668 h 1180996"/>
              <a:gd name="connsiteX7" fmla="*/ 5966893 w 5966893"/>
              <a:gd name="connsiteY7" fmla="*/ 226332 h 1180996"/>
              <a:gd name="connsiteX8" fmla="*/ 5966893 w 5966893"/>
              <a:gd name="connsiteY8" fmla="*/ 226332 h 1180996"/>
              <a:gd name="connsiteX9" fmla="*/ 5966893 w 5966893"/>
              <a:gd name="connsiteY9" fmla="*/ 323332 h 1180996"/>
              <a:gd name="connsiteX10" fmla="*/ 5966893 w 5966893"/>
              <a:gd name="connsiteY10" fmla="*/ 323330 h 1180996"/>
              <a:gd name="connsiteX11" fmla="*/ 5902225 w 5966893"/>
              <a:gd name="connsiteY11" fmla="*/ 387998 h 1180996"/>
              <a:gd name="connsiteX12" fmla="*/ 2892170 w 5966893"/>
              <a:gd name="connsiteY12" fmla="*/ 387998 h 1180996"/>
              <a:gd name="connsiteX13" fmla="*/ 1574431 w 5966893"/>
              <a:gd name="connsiteY13" fmla="*/ 387998 h 1180996"/>
              <a:gd name="connsiteX14" fmla="*/ 1574431 w 5966893"/>
              <a:gd name="connsiteY14" fmla="*/ 387998 h 1180996"/>
              <a:gd name="connsiteX15" fmla="*/ 760607 w 5966893"/>
              <a:gd name="connsiteY15" fmla="*/ 387998 h 1180996"/>
              <a:gd name="connsiteX16" fmla="*/ 695939 w 5966893"/>
              <a:gd name="connsiteY16" fmla="*/ 323330 h 1180996"/>
              <a:gd name="connsiteX17" fmla="*/ 695939 w 5966893"/>
              <a:gd name="connsiteY17" fmla="*/ 323332 h 1180996"/>
              <a:gd name="connsiteX18" fmla="*/ 0 w 5966893"/>
              <a:gd name="connsiteY18" fmla="*/ 1180996 h 1180996"/>
              <a:gd name="connsiteX19" fmla="*/ 695939 w 5966893"/>
              <a:gd name="connsiteY19" fmla="*/ 226332 h 1180996"/>
              <a:gd name="connsiteX20" fmla="*/ 695939 w 5966893"/>
              <a:gd name="connsiteY20" fmla="*/ 64668 h 118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6893" h="1180996">
                <a:moveTo>
                  <a:pt x="695939" y="64668"/>
                </a:moveTo>
                <a:cubicBezTo>
                  <a:pt x="695939" y="28953"/>
                  <a:pt x="724892" y="0"/>
                  <a:pt x="760607" y="0"/>
                </a:cubicBezTo>
                <a:lnTo>
                  <a:pt x="1574431" y="0"/>
                </a:lnTo>
                <a:lnTo>
                  <a:pt x="1574431" y="0"/>
                </a:lnTo>
                <a:lnTo>
                  <a:pt x="2892170" y="0"/>
                </a:lnTo>
                <a:lnTo>
                  <a:pt x="5902225" y="0"/>
                </a:lnTo>
                <a:cubicBezTo>
                  <a:pt x="5937940" y="0"/>
                  <a:pt x="5966893" y="28953"/>
                  <a:pt x="5966893" y="64668"/>
                </a:cubicBezTo>
                <a:lnTo>
                  <a:pt x="5966893" y="226332"/>
                </a:lnTo>
                <a:lnTo>
                  <a:pt x="5966893" y="226332"/>
                </a:lnTo>
                <a:lnTo>
                  <a:pt x="5966893" y="323332"/>
                </a:lnTo>
                <a:lnTo>
                  <a:pt x="5966893" y="323330"/>
                </a:lnTo>
                <a:cubicBezTo>
                  <a:pt x="5966893" y="359045"/>
                  <a:pt x="5937940" y="387998"/>
                  <a:pt x="5902225" y="387998"/>
                </a:cubicBezTo>
                <a:lnTo>
                  <a:pt x="2892170" y="387998"/>
                </a:lnTo>
                <a:lnTo>
                  <a:pt x="1574431" y="387998"/>
                </a:lnTo>
                <a:lnTo>
                  <a:pt x="1574431" y="387998"/>
                </a:lnTo>
                <a:lnTo>
                  <a:pt x="760607" y="387998"/>
                </a:lnTo>
                <a:cubicBezTo>
                  <a:pt x="724892" y="387998"/>
                  <a:pt x="695939" y="359045"/>
                  <a:pt x="695939" y="323330"/>
                </a:cubicBezTo>
                <a:lnTo>
                  <a:pt x="695939" y="323332"/>
                </a:lnTo>
                <a:lnTo>
                  <a:pt x="0" y="1180996"/>
                </a:lnTo>
                <a:lnTo>
                  <a:pt x="695939" y="226332"/>
                </a:lnTo>
                <a:lnTo>
                  <a:pt x="695939" y="646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solidFill>
                <a:schemeClr val="tx1"/>
              </a:solidFill>
            </a:endParaRPr>
          </a:p>
        </p:txBody>
      </p:sp>
      <p:sp>
        <p:nvSpPr>
          <p:cNvPr id="305" name="角丸四角形吹き出し 304"/>
          <p:cNvSpPr/>
          <p:nvPr/>
        </p:nvSpPr>
        <p:spPr>
          <a:xfrm>
            <a:off x="4392682" y="2960992"/>
            <a:ext cx="5508000" cy="396000"/>
          </a:xfrm>
          <a:prstGeom prst="wedgeRoundRectCallout">
            <a:avLst>
              <a:gd name="adj1" fmla="val -61212"/>
              <a:gd name="adj2" fmla="val 74475"/>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88900" indent="-88900">
              <a:lnSpc>
                <a:spcPts val="1200"/>
              </a:lnSpc>
            </a:pPr>
            <a:r>
              <a:rPr lang="ja-JP" altLang="en-US" sz="1200" dirty="0">
                <a:solidFill>
                  <a:schemeClr val="tx1"/>
                </a:solidFill>
              </a:rPr>
              <a:t>○</a:t>
            </a:r>
            <a:r>
              <a:rPr lang="ja-JP" altLang="en-US" sz="1200" b="1" dirty="0" smtClean="0">
                <a:solidFill>
                  <a:srgbClr val="FF0000"/>
                </a:solidFill>
              </a:rPr>
              <a:t>ロシア</a:t>
            </a:r>
            <a:r>
              <a:rPr lang="ja-JP" altLang="en-US" sz="1200" dirty="0" smtClean="0">
                <a:solidFill>
                  <a:schemeClr val="tx1"/>
                </a:solidFill>
              </a:rPr>
              <a:t>は、「エネルギー</a:t>
            </a:r>
            <a:r>
              <a:rPr lang="ja-JP" altLang="en-US" sz="1200" dirty="0">
                <a:solidFill>
                  <a:schemeClr val="tx1"/>
                </a:solidFill>
              </a:rPr>
              <a:t>戦略</a:t>
            </a:r>
            <a:r>
              <a:rPr lang="en-US" altLang="ja-JP" sz="1200" dirty="0">
                <a:solidFill>
                  <a:schemeClr val="tx1"/>
                </a:solidFill>
              </a:rPr>
              <a:t>2030</a:t>
            </a:r>
            <a:r>
              <a:rPr lang="ja-JP" altLang="en-US" sz="1200" dirty="0">
                <a:solidFill>
                  <a:schemeClr val="tx1"/>
                </a:solidFill>
              </a:rPr>
              <a:t>」に基づき、</a:t>
            </a:r>
            <a:r>
              <a:rPr lang="en-US" altLang="ja-JP" sz="1200" dirty="0">
                <a:solidFill>
                  <a:schemeClr val="tx1"/>
                </a:solidFill>
              </a:rPr>
              <a:t>2030</a:t>
            </a:r>
            <a:r>
              <a:rPr lang="ja-JP" altLang="en-US" sz="1200" dirty="0">
                <a:solidFill>
                  <a:schemeClr val="tx1"/>
                </a:solidFill>
              </a:rPr>
              <a:t>年まで</a:t>
            </a:r>
            <a:r>
              <a:rPr lang="ja-JP" altLang="en-US" sz="1200" dirty="0" smtClean="0">
                <a:solidFill>
                  <a:schemeClr val="tx1"/>
                </a:solidFill>
              </a:rPr>
              <a:t>に原子力比率（発電電力量）</a:t>
            </a:r>
            <a:r>
              <a:rPr lang="ja-JP" altLang="en-US" sz="1200" dirty="0">
                <a:solidFill>
                  <a:schemeClr val="tx1"/>
                </a:solidFill>
              </a:rPr>
              <a:t>を</a:t>
            </a:r>
            <a:r>
              <a:rPr lang="en-US" altLang="ja-JP" sz="1200" dirty="0" smtClean="0">
                <a:solidFill>
                  <a:schemeClr val="tx1"/>
                </a:solidFill>
              </a:rPr>
              <a:t>25</a:t>
            </a:r>
            <a:r>
              <a:rPr lang="ja-JP" altLang="en-US" sz="1200" dirty="0" smtClean="0">
                <a:solidFill>
                  <a:schemeClr val="tx1"/>
                </a:solidFill>
              </a:rPr>
              <a:t>％～</a:t>
            </a:r>
            <a:r>
              <a:rPr lang="en-US" altLang="ja-JP" sz="1200" dirty="0" smtClean="0">
                <a:solidFill>
                  <a:schemeClr val="tx1"/>
                </a:solidFill>
              </a:rPr>
              <a:t>30</a:t>
            </a:r>
            <a:r>
              <a:rPr lang="ja-JP" altLang="en-US" sz="1200" dirty="0" smtClean="0">
                <a:solidFill>
                  <a:schemeClr val="tx1"/>
                </a:solidFill>
              </a:rPr>
              <a:t>％に</a:t>
            </a:r>
            <a:r>
              <a:rPr lang="ja-JP" altLang="en-US" sz="1200" dirty="0">
                <a:solidFill>
                  <a:schemeClr val="tx1"/>
                </a:solidFill>
              </a:rPr>
              <a:t>高めるとし、プーチン大統領も</a:t>
            </a:r>
            <a:r>
              <a:rPr lang="en-US" altLang="ja-JP" sz="1200" b="1" dirty="0">
                <a:solidFill>
                  <a:srgbClr val="FF0000"/>
                </a:solidFill>
              </a:rPr>
              <a:t>28</a:t>
            </a:r>
            <a:r>
              <a:rPr lang="ja-JP" altLang="en-US" sz="1200" b="1" dirty="0">
                <a:solidFill>
                  <a:srgbClr val="FF0000"/>
                </a:solidFill>
              </a:rPr>
              <a:t>基の新設を表明</a:t>
            </a:r>
            <a:r>
              <a:rPr lang="ja-JP" altLang="en-US" sz="1200" dirty="0" smtClean="0">
                <a:solidFill>
                  <a:schemeClr val="tx1"/>
                </a:solidFill>
              </a:rPr>
              <a:t>。</a:t>
            </a:r>
            <a:endParaRPr lang="en-US" altLang="ja-JP" sz="1200" dirty="0">
              <a:solidFill>
                <a:schemeClr val="tx1"/>
              </a:solidFill>
            </a:endParaRPr>
          </a:p>
        </p:txBody>
      </p:sp>
      <p:sp>
        <p:nvSpPr>
          <p:cNvPr id="304" name="角丸四角形吹き出し 303"/>
          <p:cNvSpPr/>
          <p:nvPr/>
        </p:nvSpPr>
        <p:spPr>
          <a:xfrm>
            <a:off x="4375538" y="3429000"/>
            <a:ext cx="5508000" cy="396000"/>
          </a:xfrm>
          <a:prstGeom prst="wedgeRoundRectCallout">
            <a:avLst>
              <a:gd name="adj1" fmla="val -61893"/>
              <a:gd name="adj2" fmla="val 39513"/>
              <a:gd name="adj3" fmla="val 16667"/>
            </a:avLst>
          </a:prstGeom>
          <a:ln w="6350"/>
        </p:spPr>
        <p:style>
          <a:lnRef idx="2">
            <a:schemeClr val="dk1"/>
          </a:lnRef>
          <a:fillRef idx="1">
            <a:schemeClr val="lt1"/>
          </a:fillRef>
          <a:effectRef idx="0">
            <a:schemeClr val="dk1"/>
          </a:effectRef>
          <a:fontRef idx="minor">
            <a:schemeClr val="dk1"/>
          </a:fontRef>
        </p:style>
        <p:txBody>
          <a:bodyPr tIns="36000" bIns="36000" rtlCol="0" anchor="ctr"/>
          <a:lstStyle/>
          <a:p>
            <a:pPr marL="127000" indent="-127000">
              <a:lnSpc>
                <a:spcPts val="1200"/>
              </a:lnSpc>
            </a:pPr>
            <a:r>
              <a:rPr lang="ja-JP" altLang="en-US" sz="1200" dirty="0" smtClean="0">
                <a:solidFill>
                  <a:schemeClr val="tx1"/>
                </a:solidFill>
              </a:rPr>
              <a:t>○</a:t>
            </a:r>
            <a:r>
              <a:rPr lang="ja-JP" altLang="en-US" sz="1200" b="1" dirty="0" smtClean="0">
                <a:solidFill>
                  <a:srgbClr val="FF0000"/>
                </a:solidFill>
              </a:rPr>
              <a:t>フランス</a:t>
            </a:r>
            <a:r>
              <a:rPr lang="ja-JP" altLang="en-US" sz="1200" dirty="0" smtClean="0">
                <a:solidFill>
                  <a:schemeClr val="tx1"/>
                </a:solidFill>
              </a:rPr>
              <a:t>は、原子</a:t>
            </a:r>
            <a:r>
              <a:rPr lang="ja-JP" altLang="en-US" sz="1200" dirty="0">
                <a:solidFill>
                  <a:schemeClr val="tx1"/>
                </a:solidFill>
              </a:rPr>
              <a:t>力比率（発電電力量）を</a:t>
            </a:r>
            <a:r>
              <a:rPr lang="en-US" altLang="ja-JP" sz="1200" dirty="0">
                <a:solidFill>
                  <a:schemeClr val="tx1"/>
                </a:solidFill>
              </a:rPr>
              <a:t>75</a:t>
            </a:r>
            <a:r>
              <a:rPr lang="ja-JP" altLang="en-US" sz="1200" dirty="0">
                <a:solidFill>
                  <a:schemeClr val="tx1"/>
                </a:solidFill>
              </a:rPr>
              <a:t>％→</a:t>
            </a:r>
            <a:r>
              <a:rPr lang="en-US" altLang="ja-JP" sz="1200" dirty="0">
                <a:solidFill>
                  <a:schemeClr val="tx1"/>
                </a:solidFill>
              </a:rPr>
              <a:t>50</a:t>
            </a:r>
            <a:r>
              <a:rPr lang="ja-JP" altLang="en-US" sz="1200" dirty="0">
                <a:solidFill>
                  <a:schemeClr val="tx1"/>
                </a:solidFill>
              </a:rPr>
              <a:t>％へ低減すると表明するも、建設中の原発</a:t>
            </a:r>
            <a:r>
              <a:rPr lang="en-US" altLang="ja-JP" sz="1200" dirty="0">
                <a:solidFill>
                  <a:schemeClr val="tx1"/>
                </a:solidFill>
              </a:rPr>
              <a:t>1</a:t>
            </a:r>
            <a:r>
              <a:rPr lang="ja-JP" altLang="en-US" sz="1200" dirty="0">
                <a:solidFill>
                  <a:schemeClr val="tx1"/>
                </a:solidFill>
              </a:rPr>
              <a:t>基の計画を続行するなど、</a:t>
            </a:r>
            <a:r>
              <a:rPr lang="ja-JP" altLang="en-US" sz="1200" b="1" dirty="0">
                <a:solidFill>
                  <a:srgbClr val="FF0000"/>
                </a:solidFill>
              </a:rPr>
              <a:t>原子力を維持</a:t>
            </a:r>
            <a:r>
              <a:rPr lang="ja-JP" altLang="en-US" sz="1200" dirty="0">
                <a:solidFill>
                  <a:schemeClr val="tx1"/>
                </a:solidFill>
              </a:rPr>
              <a:t>。</a:t>
            </a:r>
            <a:endParaRPr lang="en-US" altLang="ja-JP" sz="1200" dirty="0">
              <a:solidFill>
                <a:schemeClr val="tx1"/>
              </a:solidFill>
            </a:endParaRPr>
          </a:p>
        </p:txBody>
      </p:sp>
      <p:sp>
        <p:nvSpPr>
          <p:cNvPr id="14" name="テキスト ボックス 13"/>
          <p:cNvSpPr txBox="1"/>
          <p:nvPr/>
        </p:nvSpPr>
        <p:spPr>
          <a:xfrm>
            <a:off x="3593357" y="1495893"/>
            <a:ext cx="646331" cy="507831"/>
          </a:xfrm>
          <a:prstGeom prst="rect">
            <a:avLst/>
          </a:prstGeom>
          <a:noFill/>
        </p:spPr>
        <p:txBody>
          <a:bodyPr wrap="none" rtlCol="0">
            <a:spAutoFit/>
          </a:bodyPr>
          <a:lstStyle/>
          <a:p>
            <a:r>
              <a:rPr lang="ja-JP" altLang="en-US" sz="900" dirty="0" smtClean="0"/>
              <a:t>ＩＡＥＡ</a:t>
            </a:r>
            <a:endParaRPr lang="en-US" altLang="ja-JP" sz="900" dirty="0" smtClean="0"/>
          </a:p>
          <a:p>
            <a:r>
              <a:rPr lang="ja-JP" altLang="en-US" sz="900" dirty="0" smtClean="0"/>
              <a:t>高位予測</a:t>
            </a:r>
            <a:endParaRPr lang="en-US" altLang="ja-JP" sz="900" dirty="0"/>
          </a:p>
          <a:p>
            <a:r>
              <a:rPr lang="ja-JP" altLang="en-US" sz="900" dirty="0" smtClean="0"/>
              <a:t>（</a:t>
            </a:r>
            <a:r>
              <a:rPr lang="en-US" altLang="ja-JP" sz="900" dirty="0" smtClean="0"/>
              <a:t>72200</a:t>
            </a:r>
            <a:r>
              <a:rPr lang="ja-JP" altLang="en-US" sz="900" dirty="0" smtClean="0"/>
              <a:t>）</a:t>
            </a:r>
            <a:endParaRPr lang="ja-JP" altLang="en-US" sz="900" dirty="0"/>
          </a:p>
        </p:txBody>
      </p:sp>
      <p:sp>
        <p:nvSpPr>
          <p:cNvPr id="48" name="テキスト ボックス 47"/>
          <p:cNvSpPr txBox="1"/>
          <p:nvPr/>
        </p:nvSpPr>
        <p:spPr>
          <a:xfrm>
            <a:off x="4400852" y="1546227"/>
            <a:ext cx="5508000" cy="226591"/>
          </a:xfrm>
          <a:prstGeom prst="rect">
            <a:avLst/>
          </a:prstGeom>
          <a:noFill/>
        </p:spPr>
        <p:txBody>
          <a:bodyPr wrap="none" tIns="36000" bIns="36000" rtlCol="0">
            <a:spAutoFit/>
          </a:bodyPr>
          <a:lstStyle/>
          <a:p>
            <a:pPr>
              <a:lnSpc>
                <a:spcPts val="1200"/>
              </a:lnSpc>
            </a:pPr>
            <a:r>
              <a:rPr lang="ja-JP" altLang="en-US" sz="1200" b="1" dirty="0" smtClean="0">
                <a:solidFill>
                  <a:srgbClr val="FF0000"/>
                </a:solidFill>
                <a:latin typeface="+mn-ea"/>
              </a:rPr>
              <a:t>米国</a:t>
            </a:r>
            <a:r>
              <a:rPr lang="ja-JP" altLang="en-US" sz="1200" dirty="0" smtClean="0">
                <a:latin typeface="+mn-ea"/>
              </a:rPr>
              <a:t>は、現在</a:t>
            </a:r>
            <a:r>
              <a:rPr lang="en-US" altLang="ja-JP" sz="1200" b="1" dirty="0" smtClean="0">
                <a:solidFill>
                  <a:srgbClr val="FF0000"/>
                </a:solidFill>
              </a:rPr>
              <a:t>22</a:t>
            </a:r>
            <a:r>
              <a:rPr lang="ja-JP" altLang="en-US" sz="1200" b="1" dirty="0" smtClean="0">
                <a:solidFill>
                  <a:srgbClr val="FF0000"/>
                </a:solidFill>
                <a:latin typeface="+mn-ea"/>
              </a:rPr>
              <a:t>基の新設が計画</a:t>
            </a:r>
            <a:r>
              <a:rPr lang="ja-JP" altLang="en-US" sz="1200" dirty="0" smtClean="0">
                <a:latin typeface="+mn-ea"/>
              </a:rPr>
              <a:t>しているが、足下はシェールガス革命により遅延。</a:t>
            </a:r>
            <a:endParaRPr lang="en-US" altLang="ja-JP" sz="1200" dirty="0" smtClean="0">
              <a:latin typeface="+mn-ea"/>
            </a:endParaRPr>
          </a:p>
        </p:txBody>
      </p:sp>
      <p:sp>
        <p:nvSpPr>
          <p:cNvPr id="276" name="テキスト ボックス 275"/>
          <p:cNvSpPr txBox="1"/>
          <p:nvPr/>
        </p:nvSpPr>
        <p:spPr>
          <a:xfrm>
            <a:off x="3828014" y="3738659"/>
            <a:ext cx="646331" cy="507831"/>
          </a:xfrm>
          <a:prstGeom prst="rect">
            <a:avLst/>
          </a:prstGeom>
          <a:noFill/>
        </p:spPr>
        <p:txBody>
          <a:bodyPr wrap="none" rtlCol="0">
            <a:spAutoFit/>
          </a:bodyPr>
          <a:lstStyle/>
          <a:p>
            <a:r>
              <a:rPr lang="ja-JP" altLang="en-US" sz="900" dirty="0" smtClean="0"/>
              <a:t>ＩＡＥＡ</a:t>
            </a:r>
            <a:endParaRPr lang="en-US" altLang="ja-JP" sz="900" dirty="0" smtClean="0"/>
          </a:p>
          <a:p>
            <a:r>
              <a:rPr lang="ja-JP" altLang="en-US" sz="900" dirty="0" smtClean="0"/>
              <a:t>低位予測</a:t>
            </a:r>
            <a:endParaRPr lang="en-US" altLang="ja-JP" sz="900" dirty="0"/>
          </a:p>
          <a:p>
            <a:r>
              <a:rPr lang="ja-JP" altLang="en-US" sz="900" dirty="0" smtClean="0"/>
              <a:t>（</a:t>
            </a:r>
            <a:r>
              <a:rPr lang="en-US" altLang="ja-JP" sz="900" dirty="0" smtClean="0"/>
              <a:t>43400</a:t>
            </a:r>
            <a:r>
              <a:rPr lang="ja-JP" altLang="en-US" sz="900" dirty="0" smtClean="0"/>
              <a:t>）</a:t>
            </a:r>
            <a:endParaRPr lang="ja-JP" altLang="en-US" sz="900" dirty="0"/>
          </a:p>
        </p:txBody>
      </p:sp>
      <p:sp>
        <p:nvSpPr>
          <p:cNvPr id="61" name="テキスト ボックス 60"/>
          <p:cNvSpPr txBox="1"/>
          <p:nvPr/>
        </p:nvSpPr>
        <p:spPr>
          <a:xfrm>
            <a:off x="-15552" y="1888371"/>
            <a:ext cx="671904" cy="4739759"/>
          </a:xfrm>
          <a:prstGeom prst="rect">
            <a:avLst/>
          </a:prstGeom>
          <a:noFill/>
        </p:spPr>
        <p:txBody>
          <a:bodyPr wrap="none" rtlCol="0">
            <a:spAutoFit/>
          </a:bodyPr>
          <a:lstStyle/>
          <a:p>
            <a:r>
              <a:rPr kumimoji="1" lang="en-US" altLang="ja-JP" sz="1300" dirty="0" smtClean="0"/>
              <a:t>70,000</a:t>
            </a:r>
          </a:p>
          <a:p>
            <a:endParaRPr kumimoji="1" lang="en-US" altLang="ja-JP" sz="1200" dirty="0" smtClean="0"/>
          </a:p>
          <a:p>
            <a:endParaRPr kumimoji="1" lang="en-US" altLang="ja-JP" sz="1700" dirty="0" smtClean="0"/>
          </a:p>
          <a:p>
            <a:r>
              <a:rPr lang="en-US" altLang="ja-JP" sz="1300" dirty="0" smtClean="0"/>
              <a:t>60,000</a:t>
            </a:r>
          </a:p>
          <a:p>
            <a:endParaRPr kumimoji="1" lang="en-US" altLang="ja-JP" sz="1200" dirty="0" smtClean="0"/>
          </a:p>
          <a:p>
            <a:endParaRPr kumimoji="1" lang="en-US" altLang="ja-JP" sz="1700" dirty="0" smtClean="0"/>
          </a:p>
          <a:p>
            <a:r>
              <a:rPr kumimoji="1" lang="en-US" altLang="ja-JP" sz="1300" dirty="0" smtClean="0"/>
              <a:t>50,000</a:t>
            </a:r>
          </a:p>
          <a:p>
            <a:endParaRPr lang="en-US" altLang="ja-JP" sz="1200" dirty="0" smtClean="0"/>
          </a:p>
          <a:p>
            <a:endParaRPr lang="en-US" altLang="ja-JP" sz="1600" dirty="0" smtClean="0"/>
          </a:p>
          <a:p>
            <a:r>
              <a:rPr lang="en-US" altLang="ja-JP" sz="1300" dirty="0" smtClean="0"/>
              <a:t>40,000</a:t>
            </a:r>
          </a:p>
          <a:p>
            <a:endParaRPr kumimoji="1" lang="en-US" altLang="ja-JP" sz="1200" dirty="0" smtClean="0"/>
          </a:p>
          <a:p>
            <a:endParaRPr kumimoji="1" lang="en-US" altLang="ja-JP" sz="1600" dirty="0" smtClean="0"/>
          </a:p>
          <a:p>
            <a:r>
              <a:rPr kumimoji="1" lang="en-US" altLang="ja-JP" sz="1300" dirty="0" smtClean="0"/>
              <a:t>30,000</a:t>
            </a:r>
          </a:p>
          <a:p>
            <a:endParaRPr lang="en-US" altLang="ja-JP" sz="1200" dirty="0" smtClean="0"/>
          </a:p>
          <a:p>
            <a:endParaRPr lang="en-US" altLang="ja-JP" sz="1600" dirty="0" smtClean="0"/>
          </a:p>
          <a:p>
            <a:r>
              <a:rPr lang="en-US" altLang="ja-JP" sz="1300" dirty="0" smtClean="0"/>
              <a:t>20,000</a:t>
            </a:r>
          </a:p>
          <a:p>
            <a:endParaRPr kumimoji="1" lang="en-US" altLang="ja-JP" sz="1200" dirty="0" smtClean="0"/>
          </a:p>
          <a:p>
            <a:endParaRPr kumimoji="1" lang="en-US" altLang="ja-JP" sz="1600" dirty="0" smtClean="0"/>
          </a:p>
          <a:p>
            <a:r>
              <a:rPr kumimoji="1" lang="en-US" altLang="ja-JP" sz="1300" dirty="0" smtClean="0"/>
              <a:t>10,000</a:t>
            </a:r>
          </a:p>
          <a:p>
            <a:endParaRPr lang="en-US" altLang="ja-JP" sz="1200" dirty="0" smtClean="0"/>
          </a:p>
          <a:p>
            <a:endParaRPr lang="en-US" altLang="ja-JP" sz="1600" dirty="0" smtClean="0"/>
          </a:p>
          <a:p>
            <a:r>
              <a:rPr lang="en-US" altLang="ja-JP" sz="1300" dirty="0" smtClean="0"/>
              <a:t>0</a:t>
            </a:r>
          </a:p>
        </p:txBody>
      </p:sp>
      <p:sp>
        <p:nvSpPr>
          <p:cNvPr id="59" name="テキスト ボックス 58"/>
          <p:cNvSpPr txBox="1"/>
          <p:nvPr/>
        </p:nvSpPr>
        <p:spPr>
          <a:xfrm>
            <a:off x="56456" y="49024"/>
            <a:ext cx="4517583" cy="461665"/>
          </a:xfrm>
          <a:prstGeom prst="rect">
            <a:avLst/>
          </a:prstGeom>
          <a:noFill/>
        </p:spPr>
        <p:txBody>
          <a:bodyPr wrap="none" rtlCol="0">
            <a:spAutoFit/>
          </a:bodyPr>
          <a:lstStyle/>
          <a:p>
            <a:r>
              <a:rPr lang="ja-JP" altLang="en-US" sz="2400" b="1" dirty="0"/>
              <a:t>［参考</a:t>
            </a:r>
            <a:r>
              <a:rPr lang="ja-JP" altLang="en-US" sz="2400" b="1" dirty="0" smtClean="0"/>
              <a:t>］世界</a:t>
            </a:r>
            <a:r>
              <a:rPr lang="ja-JP" altLang="en-US" sz="2400" b="1" dirty="0"/>
              <a:t>の原子力発電の動向</a:t>
            </a:r>
          </a:p>
        </p:txBody>
      </p:sp>
      <p:sp>
        <p:nvSpPr>
          <p:cNvPr id="62" name="スライド番号プレースホルダー 4"/>
          <p:cNvSpPr>
            <a:spLocks noGrp="1"/>
          </p:cNvSpPr>
          <p:nvPr>
            <p:ph type="sldNum" sz="quarter" idx="12"/>
          </p:nvPr>
        </p:nvSpPr>
        <p:spPr>
          <a:xfrm>
            <a:off x="7556146" y="6592267"/>
            <a:ext cx="2311400" cy="365125"/>
          </a:xfrm>
        </p:spPr>
        <p:txBody>
          <a:bodyPr/>
          <a:lstStyle/>
          <a:p>
            <a:fld id="{D9550142-B990-490A-A107-ED7302A7FD52}" type="slidenum">
              <a:rPr lang="ja-JP" altLang="en-US" sz="1200" smtClean="0">
                <a:solidFill>
                  <a:prstClr val="black"/>
                </a:solidFill>
              </a:rPr>
              <a:pPr/>
              <a:t>12</a:t>
            </a:fld>
            <a:endParaRPr lang="ja-JP" altLang="en-US" sz="1200" dirty="0">
              <a:solidFill>
                <a:prstClr val="black"/>
              </a:solidFill>
            </a:endParaRPr>
          </a:p>
        </p:txBody>
      </p:sp>
    </p:spTree>
    <p:extLst>
      <p:ext uri="{BB962C8B-B14F-4D97-AF65-F5344CB8AC3E}">
        <p14:creationId xmlns:p14="http://schemas.microsoft.com/office/powerpoint/2010/main" val="103442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08571" y="461367"/>
            <a:ext cx="9580990" cy="375345"/>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noAutofit/>
          </a:bodyPr>
          <a:lstStyle/>
          <a:p>
            <a:r>
              <a:rPr lang="ja-JP" altLang="ja-JP" sz="2000" b="1" dirty="0"/>
              <a:t>２</a:t>
            </a:r>
            <a:r>
              <a:rPr lang="ja-JP" altLang="ja-JP" sz="2000" b="1" dirty="0" smtClean="0"/>
              <a:t>．</a:t>
            </a:r>
            <a:r>
              <a:rPr lang="ja-JP" altLang="ja-JP" b="1" dirty="0"/>
              <a:t>エネルギーの需給に関する施策についての基本的な方針</a:t>
            </a:r>
            <a:r>
              <a:rPr lang="ja-JP" altLang="en-US" sz="2000" b="1" dirty="0" smtClean="0">
                <a:solidFill>
                  <a:schemeClr val="accent6">
                    <a:lumMod val="40000"/>
                    <a:lumOff val="60000"/>
                  </a:schemeClr>
                </a:solidFill>
              </a:rPr>
              <a:t>（</a:t>
            </a:r>
            <a:r>
              <a:rPr lang="ja-JP" altLang="en-US" b="1" dirty="0" smtClean="0">
                <a:solidFill>
                  <a:schemeClr val="accent6">
                    <a:lumMod val="40000"/>
                    <a:lumOff val="60000"/>
                  </a:schemeClr>
                </a:solidFill>
              </a:rPr>
              <a:t>Ｐ１５ </a:t>
            </a:r>
            <a:r>
              <a:rPr lang="ja-JP" altLang="en-US" b="1" dirty="0">
                <a:solidFill>
                  <a:schemeClr val="accent6">
                    <a:lumMod val="40000"/>
                    <a:lumOff val="60000"/>
                  </a:schemeClr>
                </a:solidFill>
              </a:rPr>
              <a:t>～</a:t>
            </a:r>
            <a:r>
              <a:rPr lang="ja-JP" altLang="en-US" sz="2000" b="1" dirty="0" smtClean="0">
                <a:solidFill>
                  <a:schemeClr val="accent6">
                    <a:lumMod val="40000"/>
                    <a:lumOff val="60000"/>
                  </a:schemeClr>
                </a:solidFill>
              </a:rPr>
              <a:t>）</a:t>
            </a:r>
            <a:endParaRPr kumimoji="1" lang="ja-JP" altLang="en-US" sz="2000" dirty="0">
              <a:solidFill>
                <a:schemeClr val="accent6">
                  <a:lumMod val="40000"/>
                  <a:lumOff val="60000"/>
                </a:schemeClr>
              </a:solidFill>
            </a:endParaRPr>
          </a:p>
        </p:txBody>
      </p:sp>
      <p:sp>
        <p:nvSpPr>
          <p:cNvPr id="3" name="コンテンツ プレースホルダー 2"/>
          <p:cNvSpPr>
            <a:spLocks noGrp="1"/>
          </p:cNvSpPr>
          <p:nvPr>
            <p:ph idx="1"/>
          </p:nvPr>
        </p:nvSpPr>
        <p:spPr>
          <a:xfrm>
            <a:off x="194511" y="404664"/>
            <a:ext cx="9439049" cy="5976664"/>
          </a:xfrm>
        </p:spPr>
        <p:txBody>
          <a:bodyPr>
            <a:noAutofit/>
          </a:bodyPr>
          <a:lstStyle/>
          <a:p>
            <a:r>
              <a:rPr lang="ja-JP" altLang="ja-JP" sz="2400" b="1" u="sng" dirty="0" smtClean="0">
                <a:solidFill>
                  <a:srgbClr val="0070C0"/>
                </a:solidFill>
              </a:rPr>
              <a:t>（</a:t>
            </a:r>
            <a:r>
              <a:rPr lang="ja-JP" altLang="ja-JP" sz="2400" b="1" u="sng" dirty="0">
                <a:solidFill>
                  <a:srgbClr val="0070C0"/>
                </a:solidFill>
              </a:rPr>
              <a:t>１）エネルギー政策の原則と改革の</a:t>
            </a:r>
            <a:r>
              <a:rPr lang="ja-JP" altLang="ja-JP" sz="2400" b="1" u="sng" dirty="0" smtClean="0">
                <a:solidFill>
                  <a:srgbClr val="0070C0"/>
                </a:solidFill>
              </a:rPr>
              <a:t>視点</a:t>
            </a:r>
            <a:r>
              <a:rPr lang="ja-JP" altLang="en-US" sz="2400" b="1" dirty="0" smtClean="0">
                <a:solidFill>
                  <a:schemeClr val="accent6">
                    <a:lumMod val="75000"/>
                  </a:schemeClr>
                </a:solidFill>
              </a:rPr>
              <a:t>（</a:t>
            </a:r>
            <a:r>
              <a:rPr lang="en-US" altLang="ja-JP" sz="2400" b="1" dirty="0" smtClean="0">
                <a:solidFill>
                  <a:schemeClr val="accent6">
                    <a:lumMod val="75000"/>
                  </a:schemeClr>
                </a:solidFill>
              </a:rPr>
              <a:t>P</a:t>
            </a:r>
            <a:r>
              <a:rPr lang="ja-JP" altLang="en-US" sz="2400" b="1" dirty="0">
                <a:solidFill>
                  <a:schemeClr val="accent6">
                    <a:lumMod val="75000"/>
                  </a:schemeClr>
                </a:solidFill>
              </a:rPr>
              <a:t>１５</a:t>
            </a:r>
            <a:r>
              <a:rPr lang="ja-JP" altLang="en-US" sz="2400" b="1" dirty="0" smtClean="0">
                <a:solidFill>
                  <a:schemeClr val="accent6">
                    <a:lumMod val="75000"/>
                  </a:schemeClr>
                </a:solidFill>
              </a:rPr>
              <a:t>～）</a:t>
            </a:r>
            <a:endParaRPr lang="ja-JP" altLang="ja-JP" sz="2400" dirty="0">
              <a:solidFill>
                <a:schemeClr val="accent6">
                  <a:lumMod val="75000"/>
                </a:schemeClr>
              </a:solidFill>
            </a:endParaRPr>
          </a:p>
          <a:p>
            <a:pPr>
              <a:spcBef>
                <a:spcPts val="1200"/>
              </a:spcBef>
            </a:pPr>
            <a:r>
              <a:rPr lang="ja-JP" altLang="ja-JP" sz="2400" b="1" u="sng" dirty="0" smtClean="0">
                <a:solidFill>
                  <a:srgbClr val="0070C0"/>
                </a:solidFill>
              </a:rPr>
              <a:t>①</a:t>
            </a:r>
            <a:r>
              <a:rPr lang="ja-JP" altLang="ja-JP" sz="2400" b="1" u="sng" dirty="0">
                <a:solidFill>
                  <a:srgbClr val="0070C0"/>
                </a:solidFill>
              </a:rPr>
              <a:t>エネルギー政策の基本的</a:t>
            </a:r>
            <a:r>
              <a:rPr lang="ja-JP" altLang="ja-JP" sz="2400" b="1" u="sng" dirty="0" smtClean="0">
                <a:solidFill>
                  <a:srgbClr val="0070C0"/>
                </a:solidFill>
              </a:rPr>
              <a:t>視点</a:t>
            </a:r>
            <a:endParaRPr lang="en-US" altLang="ja-JP" sz="2400" b="1" u="sng" dirty="0" smtClean="0">
              <a:solidFill>
                <a:srgbClr val="0070C0"/>
              </a:solidFill>
            </a:endParaRPr>
          </a:p>
          <a:p>
            <a:pPr lvl="0">
              <a:lnSpc>
                <a:spcPts val="400"/>
              </a:lnSpc>
            </a:pPr>
            <a:r>
              <a:rPr lang="ja-JP" altLang="en-US" sz="2400" dirty="0" smtClean="0"/>
              <a:t>　</a:t>
            </a:r>
            <a:endParaRPr lang="en-US" altLang="ja-JP" sz="2400" dirty="0" smtClean="0"/>
          </a:p>
          <a:p>
            <a:pPr lvl="0"/>
            <a:r>
              <a:rPr lang="ja-JP" altLang="en-US" sz="2400" dirty="0" smtClean="0"/>
              <a:t>“</a:t>
            </a:r>
            <a:r>
              <a:rPr lang="ja-JP" altLang="ja-JP" sz="2400" dirty="0" smtClean="0"/>
              <a:t>３Ｅ</a:t>
            </a:r>
            <a:r>
              <a:rPr lang="ja-JP" altLang="ja-JP" sz="2400" dirty="0"/>
              <a:t>＋</a:t>
            </a:r>
            <a:r>
              <a:rPr lang="ja-JP" altLang="ja-JP" sz="2400" dirty="0" smtClean="0"/>
              <a:t>Ｓ</a:t>
            </a:r>
            <a:r>
              <a:rPr lang="ja-JP" altLang="en-US" sz="2400" dirty="0" smtClean="0"/>
              <a:t>”</a:t>
            </a:r>
            <a:endParaRPr lang="en-US" altLang="ja-JP" sz="2400" dirty="0" smtClean="0"/>
          </a:p>
          <a:p>
            <a:pPr lvl="0"/>
            <a:r>
              <a:rPr lang="ja-JP" altLang="en-US" sz="2400" dirty="0" smtClean="0"/>
              <a:t>　　　</a:t>
            </a:r>
            <a:r>
              <a:rPr lang="ja-JP" altLang="ja-JP" sz="2400" b="1" dirty="0" smtClean="0">
                <a:solidFill>
                  <a:srgbClr val="FF0000"/>
                </a:solidFill>
              </a:rPr>
              <a:t>「</a:t>
            </a:r>
            <a:r>
              <a:rPr lang="ja-JP" altLang="ja-JP" sz="2400" b="1" dirty="0">
                <a:solidFill>
                  <a:srgbClr val="FF0000"/>
                </a:solidFill>
              </a:rPr>
              <a:t>安定</a:t>
            </a:r>
            <a:r>
              <a:rPr lang="ja-JP" altLang="ja-JP" sz="2400" b="1" dirty="0" smtClean="0">
                <a:solidFill>
                  <a:srgbClr val="FF0000"/>
                </a:solidFill>
              </a:rPr>
              <a:t>供給</a:t>
            </a:r>
            <a:r>
              <a:rPr lang="ja-JP" altLang="ja-JP" sz="2000" dirty="0" smtClean="0"/>
              <a:t>（</a:t>
            </a:r>
            <a:r>
              <a:rPr lang="ja-JP" altLang="ja-JP" sz="2000" dirty="0"/>
              <a:t>エネルギー安全保障）</a:t>
            </a:r>
            <a:r>
              <a:rPr lang="ja-JP" altLang="ja-JP" sz="2400" b="1" dirty="0" smtClean="0">
                <a:solidFill>
                  <a:srgbClr val="FF0000"/>
                </a:solidFill>
              </a:rPr>
              <a:t>」</a:t>
            </a:r>
            <a:endParaRPr lang="en-US" altLang="ja-JP" sz="2400" b="1" dirty="0" smtClean="0">
              <a:solidFill>
                <a:srgbClr val="FF0000"/>
              </a:solidFill>
            </a:endParaRPr>
          </a:p>
          <a:p>
            <a:pPr lvl="0"/>
            <a:r>
              <a:rPr lang="ja-JP" altLang="en-US" sz="2400" dirty="0" smtClean="0"/>
              <a:t>　　　</a:t>
            </a:r>
            <a:r>
              <a:rPr lang="ja-JP" altLang="ja-JP" sz="2400" b="1" dirty="0" smtClean="0">
                <a:solidFill>
                  <a:srgbClr val="FF0000"/>
                </a:solidFill>
              </a:rPr>
              <a:t>「</a:t>
            </a:r>
            <a:r>
              <a:rPr lang="ja-JP" altLang="ja-JP" sz="2400" b="1" dirty="0">
                <a:solidFill>
                  <a:srgbClr val="FF0000"/>
                </a:solidFill>
              </a:rPr>
              <a:t>コスト低減（効率性</a:t>
            </a:r>
            <a:r>
              <a:rPr lang="ja-JP" altLang="ja-JP" sz="2400" b="1" dirty="0" smtClean="0">
                <a:solidFill>
                  <a:srgbClr val="FF0000"/>
                </a:solidFill>
              </a:rPr>
              <a:t>）</a:t>
            </a:r>
            <a:r>
              <a:rPr lang="ja-JP" altLang="en-US" sz="2400" b="1" dirty="0" smtClean="0">
                <a:solidFill>
                  <a:srgbClr val="FF0000"/>
                </a:solidFill>
              </a:rPr>
              <a:t>」</a:t>
            </a:r>
            <a:endParaRPr lang="en-US" altLang="ja-JP" sz="2400" b="1" dirty="0" smtClean="0">
              <a:solidFill>
                <a:srgbClr val="FF0000"/>
              </a:solidFill>
            </a:endParaRPr>
          </a:p>
          <a:p>
            <a:pPr lvl="0"/>
            <a:r>
              <a:rPr lang="ja-JP" altLang="en-US" sz="2400" dirty="0" smtClean="0"/>
              <a:t>　　　</a:t>
            </a:r>
            <a:r>
              <a:rPr lang="ja-JP" altLang="ja-JP" sz="2400" b="1" dirty="0" smtClean="0">
                <a:solidFill>
                  <a:srgbClr val="FF0000"/>
                </a:solidFill>
              </a:rPr>
              <a:t>「</a:t>
            </a:r>
            <a:r>
              <a:rPr lang="ja-JP" altLang="ja-JP" sz="2400" b="1" dirty="0">
                <a:solidFill>
                  <a:srgbClr val="FF0000"/>
                </a:solidFill>
              </a:rPr>
              <a:t>環境負荷低減</a:t>
            </a:r>
            <a:r>
              <a:rPr lang="ja-JP" altLang="ja-JP" sz="2400" b="1" dirty="0" smtClean="0">
                <a:solidFill>
                  <a:srgbClr val="FF0000"/>
                </a:solidFill>
              </a:rPr>
              <a:t>」</a:t>
            </a:r>
            <a:endParaRPr lang="en-US" altLang="ja-JP" sz="2400" b="1" dirty="0" smtClean="0">
              <a:solidFill>
                <a:srgbClr val="FF0000"/>
              </a:solidFill>
            </a:endParaRPr>
          </a:p>
          <a:p>
            <a:pPr lvl="0"/>
            <a:r>
              <a:rPr lang="ja-JP" altLang="en-US" sz="2400" dirty="0" smtClean="0"/>
              <a:t>　　　を追求・実現</a:t>
            </a:r>
            <a:endParaRPr lang="en-US" altLang="ja-JP" sz="2400" dirty="0" smtClean="0"/>
          </a:p>
          <a:p>
            <a:pPr lvl="0"/>
            <a:r>
              <a:rPr lang="ja-JP" altLang="en-US" sz="2400" dirty="0" smtClean="0"/>
              <a:t>　　　</a:t>
            </a:r>
            <a:r>
              <a:rPr lang="ja-JP" altLang="ja-JP" sz="2400" b="1" dirty="0" smtClean="0">
                <a:solidFill>
                  <a:srgbClr val="FF0000"/>
                </a:solidFill>
              </a:rPr>
              <a:t>「</a:t>
            </a:r>
            <a:r>
              <a:rPr lang="ja-JP" altLang="ja-JP" sz="2400" b="1" dirty="0">
                <a:solidFill>
                  <a:srgbClr val="FF0000"/>
                </a:solidFill>
              </a:rPr>
              <a:t>安全性</a:t>
            </a:r>
            <a:r>
              <a:rPr lang="ja-JP" altLang="ja-JP" sz="2400" b="1" dirty="0" smtClean="0">
                <a:solidFill>
                  <a:srgbClr val="FF0000"/>
                </a:solidFill>
              </a:rPr>
              <a:t>」</a:t>
            </a:r>
            <a:r>
              <a:rPr lang="ja-JP" altLang="en-US" sz="2400" dirty="0" smtClean="0"/>
              <a:t>が前提</a:t>
            </a:r>
            <a:endParaRPr lang="en-US" altLang="ja-JP" sz="2400" dirty="0" smtClean="0"/>
          </a:p>
          <a:p>
            <a:pPr marL="87313" lvl="0" indent="-87313" algn="just"/>
            <a:endParaRPr lang="en-US" altLang="ja-JP" sz="2000" b="1" u="sng" dirty="0"/>
          </a:p>
          <a:p>
            <a:pPr marL="87313" lvl="0" indent="-87313" algn="just"/>
            <a:endParaRPr lang="en-US" altLang="ja-JP" sz="2000" dirty="0" smtClean="0"/>
          </a:p>
          <a:p>
            <a:pPr marL="87313" lvl="0" indent="-87313" algn="just"/>
            <a:endParaRPr lang="en-US" altLang="ja-JP" sz="2000" dirty="0" smtClean="0"/>
          </a:p>
          <a:p>
            <a:pPr marL="342900" lvl="0" indent="-342900" algn="just">
              <a:buFont typeface="Wingdings" pitchFamily="2" charset="2"/>
              <a:buChar char="l"/>
            </a:pPr>
            <a:r>
              <a:rPr lang="ja-JP" altLang="ja-JP" sz="2400" b="1" dirty="0" smtClean="0"/>
              <a:t>各エネルギー源</a:t>
            </a:r>
            <a:r>
              <a:rPr lang="ja-JP" altLang="en-US" sz="2400" b="1" dirty="0" smtClean="0"/>
              <a:t>がもつサプライチェーン上</a:t>
            </a:r>
            <a:r>
              <a:rPr lang="ja-JP" altLang="ja-JP" sz="2400" b="1" dirty="0" smtClean="0"/>
              <a:t>の</a:t>
            </a:r>
            <a:r>
              <a:rPr lang="ja-JP" altLang="ja-JP" sz="2400" b="1" u="sng" dirty="0">
                <a:solidFill>
                  <a:srgbClr val="FF0000"/>
                </a:solidFill>
              </a:rPr>
              <a:t>強みが</a:t>
            </a:r>
            <a:r>
              <a:rPr lang="ja-JP" altLang="en-US" sz="2400" b="1" u="sng" dirty="0">
                <a:solidFill>
                  <a:srgbClr val="FF0000"/>
                </a:solidFill>
              </a:rPr>
              <a:t>最大限発揮され、弱みが他のエネルギー源に</a:t>
            </a:r>
            <a:r>
              <a:rPr lang="ja-JP" altLang="en-US" sz="2400" b="1" u="sng" dirty="0" smtClean="0">
                <a:solidFill>
                  <a:srgbClr val="FF0000"/>
                </a:solidFill>
              </a:rPr>
              <a:t>よって</a:t>
            </a:r>
            <a:r>
              <a:rPr lang="ja-JP" altLang="ja-JP" sz="2400" b="1" u="sng" dirty="0" smtClean="0">
                <a:solidFill>
                  <a:srgbClr val="FF0000"/>
                </a:solidFill>
              </a:rPr>
              <a:t>補完される、</a:t>
            </a:r>
            <a:r>
              <a:rPr lang="en-US" altLang="ja-JP" sz="2400" b="1" u="sng" dirty="0" smtClean="0">
                <a:solidFill>
                  <a:srgbClr val="FF0000"/>
                </a:solidFill>
              </a:rPr>
              <a:t>『</a:t>
            </a:r>
            <a:r>
              <a:rPr lang="ja-JP" altLang="en-US" sz="2400" b="1" u="sng" dirty="0" smtClean="0">
                <a:solidFill>
                  <a:srgbClr val="FF0000"/>
                </a:solidFill>
              </a:rPr>
              <a:t>多層的</a:t>
            </a:r>
            <a:r>
              <a:rPr lang="en-US" altLang="ja-JP" sz="2400" b="1" u="sng" dirty="0" smtClean="0">
                <a:solidFill>
                  <a:srgbClr val="FF0000"/>
                </a:solidFill>
              </a:rPr>
              <a:t>』</a:t>
            </a:r>
            <a:r>
              <a:rPr lang="ja-JP" altLang="en-US" sz="2400" b="1" u="sng" dirty="0" smtClean="0">
                <a:solidFill>
                  <a:srgbClr val="FF0000"/>
                </a:solidFill>
              </a:rPr>
              <a:t>な</a:t>
            </a:r>
            <a:r>
              <a:rPr lang="ja-JP" altLang="en-US" sz="2400" b="1" u="sng" dirty="0">
                <a:solidFill>
                  <a:srgbClr val="FF0000"/>
                </a:solidFill>
              </a:rPr>
              <a:t>供給</a:t>
            </a:r>
            <a:r>
              <a:rPr lang="ja-JP" altLang="en-US" sz="2400" b="1" u="sng" dirty="0" smtClean="0">
                <a:solidFill>
                  <a:srgbClr val="FF0000"/>
                </a:solidFill>
              </a:rPr>
              <a:t>構造</a:t>
            </a:r>
            <a:r>
              <a:rPr lang="ja-JP" altLang="en-US" sz="2400" b="1" dirty="0" smtClean="0"/>
              <a:t>。</a:t>
            </a:r>
            <a:endParaRPr lang="en-US" altLang="ja-JP" sz="2400" b="1" dirty="0" smtClean="0"/>
          </a:p>
          <a:p>
            <a:pPr marL="342900" lvl="0" indent="-342900" algn="just">
              <a:buFont typeface="Wingdings" pitchFamily="2" charset="2"/>
              <a:buChar char="l"/>
            </a:pPr>
            <a:r>
              <a:rPr lang="ja-JP" altLang="ja-JP" sz="2400" dirty="0" smtClean="0"/>
              <a:t>制度</a:t>
            </a:r>
            <a:r>
              <a:rPr lang="ja-JP" altLang="ja-JP" sz="2400" dirty="0"/>
              <a:t>改革を通じ、</a:t>
            </a:r>
            <a:r>
              <a:rPr lang="ja-JP" altLang="ja-JP" sz="2400" b="1" dirty="0">
                <a:solidFill>
                  <a:srgbClr val="FF0000"/>
                </a:solidFill>
              </a:rPr>
              <a:t>多様な主体が参加</a:t>
            </a:r>
            <a:r>
              <a:rPr lang="ja-JP" altLang="ja-JP" sz="2400" dirty="0"/>
              <a:t>し、</a:t>
            </a:r>
            <a:r>
              <a:rPr lang="ja-JP" altLang="ja-JP" sz="2400" b="1" dirty="0">
                <a:solidFill>
                  <a:srgbClr val="FF0000"/>
                </a:solidFill>
              </a:rPr>
              <a:t>多様な選択肢</a:t>
            </a:r>
            <a:r>
              <a:rPr lang="ja-JP" altLang="ja-JP" sz="2400" dirty="0"/>
              <a:t>が用意される、</a:t>
            </a:r>
            <a:r>
              <a:rPr lang="ja-JP" altLang="ja-JP" sz="2400" b="1" dirty="0" smtClean="0">
                <a:solidFill>
                  <a:srgbClr val="FF0000"/>
                </a:solidFill>
              </a:rPr>
              <a:t>より</a:t>
            </a:r>
            <a:r>
              <a:rPr lang="en-US" altLang="ja-JP" sz="2400" b="1" dirty="0" smtClean="0">
                <a:solidFill>
                  <a:srgbClr val="FF0000"/>
                </a:solidFill>
              </a:rPr>
              <a:t>『</a:t>
            </a:r>
            <a:r>
              <a:rPr lang="ja-JP" altLang="ja-JP" sz="2400" b="1" dirty="0" smtClean="0">
                <a:solidFill>
                  <a:srgbClr val="FF0000"/>
                </a:solidFill>
              </a:rPr>
              <a:t>柔軟</a:t>
            </a:r>
            <a:r>
              <a:rPr lang="ja-JP" altLang="ja-JP" sz="2400" b="1" dirty="0">
                <a:solidFill>
                  <a:srgbClr val="FF0000"/>
                </a:solidFill>
              </a:rPr>
              <a:t>かつ</a:t>
            </a:r>
            <a:r>
              <a:rPr lang="ja-JP" altLang="ja-JP" sz="2400" b="1" dirty="0" smtClean="0">
                <a:solidFill>
                  <a:srgbClr val="FF0000"/>
                </a:solidFill>
              </a:rPr>
              <a:t>効率的</a:t>
            </a:r>
            <a:r>
              <a:rPr lang="en-US" altLang="ja-JP" sz="2400" b="1" dirty="0" smtClean="0">
                <a:solidFill>
                  <a:srgbClr val="FF0000"/>
                </a:solidFill>
              </a:rPr>
              <a:t>』</a:t>
            </a:r>
            <a:r>
              <a:rPr lang="ja-JP" altLang="ja-JP" sz="2400" b="1" dirty="0" smtClean="0">
                <a:solidFill>
                  <a:srgbClr val="FF0000"/>
                </a:solidFill>
              </a:rPr>
              <a:t>な</a:t>
            </a:r>
            <a:r>
              <a:rPr lang="ja-JP" altLang="ja-JP" sz="2400" b="1" dirty="0">
                <a:solidFill>
                  <a:srgbClr val="FF0000"/>
                </a:solidFill>
              </a:rPr>
              <a:t>エネルギー需給</a:t>
            </a:r>
            <a:r>
              <a:rPr lang="ja-JP" altLang="ja-JP" sz="2400" b="1" dirty="0" smtClean="0">
                <a:solidFill>
                  <a:srgbClr val="FF0000"/>
                </a:solidFill>
              </a:rPr>
              <a:t>構造</a:t>
            </a:r>
            <a:r>
              <a:rPr lang="ja-JP" altLang="en-US" sz="2400" dirty="0" smtClean="0"/>
              <a:t>。</a:t>
            </a:r>
            <a:endParaRPr lang="en-US" altLang="ja-JP" sz="2400" dirty="0"/>
          </a:p>
          <a:p>
            <a:endParaRPr lang="en-US" altLang="ja-JP" sz="2400" u="sng" dirty="0"/>
          </a:p>
        </p:txBody>
      </p:sp>
      <p:sp>
        <p:nvSpPr>
          <p:cNvPr id="5" name="スライド番号プレースホルダー 4"/>
          <p:cNvSpPr>
            <a:spLocks noGrp="1"/>
          </p:cNvSpPr>
          <p:nvPr>
            <p:ph type="sldNum" sz="quarter" idx="12"/>
          </p:nvPr>
        </p:nvSpPr>
        <p:spPr/>
        <p:txBody>
          <a:bodyPr vert="horz" lIns="91440" tIns="45720" rIns="91440" bIns="45720" rtlCol="0" anchor="ctr"/>
          <a:lstStyle/>
          <a:p>
            <a:fld id="{D9550142-B990-490A-A107-ED7302A7FD52}" type="slidenum">
              <a:rPr lang="ja-JP" altLang="en-US">
                <a:solidFill>
                  <a:schemeClr val="tx1"/>
                </a:solidFill>
              </a:rPr>
              <a:pPr/>
              <a:t>13</a:t>
            </a:fld>
            <a:endParaRPr lang="ja-JP" altLang="en-US" dirty="0">
              <a:solidFill>
                <a:schemeClr val="tx1"/>
              </a:solidFill>
            </a:endParaRPr>
          </a:p>
        </p:txBody>
      </p:sp>
      <p:sp>
        <p:nvSpPr>
          <p:cNvPr id="6" name="右中かっこ 5"/>
          <p:cNvSpPr/>
          <p:nvPr/>
        </p:nvSpPr>
        <p:spPr>
          <a:xfrm>
            <a:off x="4796983" y="1124744"/>
            <a:ext cx="262488" cy="3734549"/>
          </a:xfrm>
          <a:prstGeom prst="rightBrace">
            <a:avLst>
              <a:gd name="adj1" fmla="val 2838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 name="正方形/長方形 6"/>
          <p:cNvSpPr/>
          <p:nvPr/>
        </p:nvSpPr>
        <p:spPr>
          <a:xfrm>
            <a:off x="5059471" y="2504802"/>
            <a:ext cx="543739" cy="523220"/>
          </a:xfrm>
          <a:prstGeom prst="rect">
            <a:avLst/>
          </a:prstGeom>
        </p:spPr>
        <p:txBody>
          <a:bodyPr wrap="none">
            <a:spAutoFit/>
          </a:bodyPr>
          <a:lstStyle/>
          <a:p>
            <a:r>
              <a:rPr lang="ja-JP" altLang="en-US" sz="2800" dirty="0" smtClean="0">
                <a:solidFill>
                  <a:prstClr val="black"/>
                </a:solidFill>
              </a:rPr>
              <a:t>＋</a:t>
            </a:r>
            <a:endParaRPr lang="ja-JP" altLang="ja-JP" sz="2800" dirty="0">
              <a:solidFill>
                <a:prstClr val="black"/>
              </a:solidFill>
            </a:endParaRPr>
          </a:p>
        </p:txBody>
      </p:sp>
      <p:sp>
        <p:nvSpPr>
          <p:cNvPr id="4" name="正方形/長方形 3"/>
          <p:cNvSpPr/>
          <p:nvPr/>
        </p:nvSpPr>
        <p:spPr>
          <a:xfrm>
            <a:off x="5469374" y="1196752"/>
            <a:ext cx="4380170" cy="3662541"/>
          </a:xfrm>
          <a:prstGeom prst="rect">
            <a:avLst/>
          </a:prstGeom>
        </p:spPr>
        <p:txBody>
          <a:bodyPr wrap="square">
            <a:spAutoFit/>
          </a:bodyPr>
          <a:lstStyle/>
          <a:p>
            <a:pPr algn="just"/>
            <a:r>
              <a:rPr lang="ja-JP" altLang="en-US" sz="2400" b="1" dirty="0" smtClean="0">
                <a:solidFill>
                  <a:srgbClr val="FF0000"/>
                </a:solidFill>
                <a:latin typeface="ＭＳ Ｐゴシック"/>
              </a:rPr>
              <a:t>「国際的視点」</a:t>
            </a:r>
            <a:endParaRPr lang="en-US" altLang="ja-JP" sz="2400" b="1" dirty="0" smtClean="0">
              <a:solidFill>
                <a:srgbClr val="FF0000"/>
              </a:solidFill>
              <a:latin typeface="ＭＳ Ｐゴシック"/>
            </a:endParaRPr>
          </a:p>
          <a:p>
            <a:pPr marL="177800" indent="-88900" algn="just"/>
            <a:r>
              <a:rPr lang="ja-JP" altLang="en-US" sz="2000" dirty="0" smtClean="0">
                <a:solidFill>
                  <a:prstClr val="black"/>
                </a:solidFill>
                <a:latin typeface="ＭＳ Ｐゴシック"/>
              </a:rPr>
              <a:t>・</a:t>
            </a:r>
            <a:r>
              <a:rPr lang="ja-JP" altLang="en-US" sz="2000" dirty="0">
                <a:solidFill>
                  <a:prstClr val="black"/>
                </a:solidFill>
                <a:latin typeface="ＭＳ Ｐゴシック"/>
              </a:rPr>
              <a:t>国際的</a:t>
            </a:r>
            <a:r>
              <a:rPr lang="ja-JP" altLang="en-US" sz="2000" dirty="0" smtClean="0">
                <a:solidFill>
                  <a:prstClr val="black"/>
                </a:solidFill>
                <a:latin typeface="ＭＳ Ｐゴシック"/>
              </a:rPr>
              <a:t>な動きを的確に捉えたエネルギー政策の確立。</a:t>
            </a:r>
            <a:endParaRPr lang="en-US" altLang="ja-JP" sz="2000" dirty="0" smtClean="0">
              <a:solidFill>
                <a:prstClr val="black"/>
              </a:solidFill>
              <a:latin typeface="ＭＳ Ｐゴシック"/>
            </a:endParaRPr>
          </a:p>
          <a:p>
            <a:pPr marL="177800" indent="-88900" algn="just"/>
            <a:r>
              <a:rPr lang="ja-JP" altLang="en-US" sz="2000" dirty="0" smtClean="0">
                <a:solidFill>
                  <a:prstClr val="black"/>
                </a:solidFill>
                <a:latin typeface="ＭＳ Ｐゴシック"/>
              </a:rPr>
              <a:t>・海外事業の強化によるエネルギー産業の国際化。</a:t>
            </a:r>
            <a:endParaRPr lang="en-US" altLang="ja-JP" sz="2000" dirty="0" smtClean="0">
              <a:solidFill>
                <a:prstClr val="black"/>
              </a:solidFill>
              <a:latin typeface="ＭＳ Ｐゴシック"/>
            </a:endParaRPr>
          </a:p>
          <a:p>
            <a:pPr marL="88900" indent="-88900" algn="just"/>
            <a:endParaRPr lang="en-US" altLang="ja-JP" sz="2400" b="1" dirty="0" smtClean="0">
              <a:solidFill>
                <a:srgbClr val="FF0000"/>
              </a:solidFill>
              <a:latin typeface="ＭＳ Ｐゴシック"/>
            </a:endParaRPr>
          </a:p>
          <a:p>
            <a:pPr marL="88900" indent="-88900" algn="just"/>
            <a:r>
              <a:rPr lang="ja-JP" altLang="en-US" sz="2400" b="1" dirty="0" smtClean="0">
                <a:solidFill>
                  <a:srgbClr val="FF0000"/>
                </a:solidFill>
                <a:latin typeface="ＭＳ Ｐゴシック"/>
              </a:rPr>
              <a:t>「経済成長」</a:t>
            </a:r>
            <a:endParaRPr lang="en-US" altLang="ja-JP" sz="2400" b="1" dirty="0" smtClean="0">
              <a:solidFill>
                <a:srgbClr val="FF0000"/>
              </a:solidFill>
              <a:latin typeface="ＭＳ Ｐゴシック"/>
            </a:endParaRPr>
          </a:p>
          <a:p>
            <a:pPr marL="177800" indent="-88900" algn="just"/>
            <a:r>
              <a:rPr lang="ja-JP" altLang="en-US" sz="2000" dirty="0" smtClean="0">
                <a:solidFill>
                  <a:prstClr val="black"/>
                </a:solidFill>
                <a:latin typeface="ＭＳ Ｐゴシック"/>
              </a:rPr>
              <a:t>・立地競争力強化のためのエネルギー需給構造の改革。</a:t>
            </a:r>
            <a:endParaRPr lang="en-US" altLang="ja-JP" sz="2000" dirty="0" smtClean="0">
              <a:solidFill>
                <a:prstClr val="black"/>
              </a:solidFill>
              <a:latin typeface="ＭＳ Ｐゴシック"/>
            </a:endParaRPr>
          </a:p>
          <a:p>
            <a:pPr marL="177800" indent="-88900" algn="just"/>
            <a:r>
              <a:rPr lang="ja-JP" altLang="en-US" sz="2000" dirty="0" smtClean="0">
                <a:solidFill>
                  <a:prstClr val="black"/>
                </a:solidFill>
                <a:latin typeface="ＭＳ Ｐゴシック"/>
              </a:rPr>
              <a:t>・経済成長の起爆剤となるエネルギー市場の活性化。</a:t>
            </a:r>
            <a:endParaRPr lang="en-US" altLang="ja-JP" sz="2000" dirty="0" smtClean="0">
              <a:solidFill>
                <a:prstClr val="black"/>
              </a:solidFill>
              <a:latin typeface="ＭＳ Ｐゴシック"/>
            </a:endParaRPr>
          </a:p>
        </p:txBody>
      </p:sp>
    </p:spTree>
    <p:extLst>
      <p:ext uri="{BB962C8B-B14F-4D97-AF65-F5344CB8AC3E}">
        <p14:creationId xmlns:p14="http://schemas.microsoft.com/office/powerpoint/2010/main" val="2433628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5552" y="4015224"/>
            <a:ext cx="10081120" cy="252028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5552" y="2063155"/>
            <a:ext cx="10081120" cy="1869901"/>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5552" y="908720"/>
            <a:ext cx="10081120" cy="108012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noAutofit/>
          </a:bodyPr>
          <a:lstStyle/>
          <a:p>
            <a:r>
              <a:rPr lang="ja-JP" altLang="ja-JP" sz="2000" b="1" dirty="0"/>
              <a:t>２</a:t>
            </a:r>
            <a:r>
              <a:rPr lang="ja-JP" altLang="ja-JP" sz="2000" b="1" dirty="0" smtClean="0"/>
              <a:t>．</a:t>
            </a:r>
            <a:r>
              <a:rPr lang="ja-JP" altLang="ja-JP" b="1" dirty="0"/>
              <a:t>エネルギーの需給に関する施策についての基本的な</a:t>
            </a:r>
            <a:r>
              <a:rPr lang="ja-JP" altLang="ja-JP" b="1" dirty="0" smtClean="0"/>
              <a:t>方針</a:t>
            </a:r>
            <a:r>
              <a:rPr lang="ja-JP" altLang="en-US" b="1" dirty="0"/>
              <a:t>（</a:t>
            </a:r>
            <a:r>
              <a:rPr lang="ja-JP" altLang="en-US" b="1" dirty="0" smtClean="0">
                <a:solidFill>
                  <a:schemeClr val="accent6">
                    <a:lumMod val="40000"/>
                    <a:lumOff val="60000"/>
                  </a:schemeClr>
                </a:solidFill>
              </a:rPr>
              <a:t>Ｐ１９～</a:t>
            </a:r>
            <a:r>
              <a:rPr lang="ja-JP" altLang="en-US" b="1" dirty="0"/>
              <a:t>）</a:t>
            </a:r>
            <a:endParaRPr kumimoji="1" lang="ja-JP" altLang="en-US" sz="2000" dirty="0">
              <a:solidFill>
                <a:schemeClr val="accent6">
                  <a:lumMod val="20000"/>
                  <a:lumOff val="80000"/>
                </a:schemeClr>
              </a:solidFill>
            </a:endParaRPr>
          </a:p>
        </p:txBody>
      </p:sp>
      <p:sp>
        <p:nvSpPr>
          <p:cNvPr id="5" name="スライド番号プレースホルダー 4"/>
          <p:cNvSpPr>
            <a:spLocks noGrp="1"/>
          </p:cNvSpPr>
          <p:nvPr>
            <p:ph type="sldNum" sz="quarter" idx="12"/>
          </p:nvPr>
        </p:nvSpPr>
        <p:spPr>
          <a:xfrm>
            <a:off x="7527286" y="6520259"/>
            <a:ext cx="2311400" cy="365125"/>
          </a:xfrm>
        </p:spPr>
        <p:txBody>
          <a:bodyPr/>
          <a:lstStyle/>
          <a:p>
            <a:fld id="{D9550142-B990-490A-A107-ED7302A7FD52}" type="slidenum">
              <a:rPr lang="ja-JP" altLang="en-US" b="1" smtClean="0">
                <a:solidFill>
                  <a:prstClr val="black"/>
                </a:solidFill>
              </a:rPr>
              <a:pPr/>
              <a:t>14</a:t>
            </a:fld>
            <a:endParaRPr lang="ja-JP" altLang="en-US" b="1" dirty="0">
              <a:solidFill>
                <a:prstClr val="black"/>
              </a:solidFill>
            </a:endParaRPr>
          </a:p>
        </p:txBody>
      </p:sp>
      <p:sp>
        <p:nvSpPr>
          <p:cNvPr id="3" name="コンテンツ プレースホルダー 2"/>
          <p:cNvSpPr>
            <a:spLocks noGrp="1"/>
          </p:cNvSpPr>
          <p:nvPr>
            <p:ph idx="1"/>
          </p:nvPr>
        </p:nvSpPr>
        <p:spPr>
          <a:xfrm>
            <a:off x="-15552" y="476674"/>
            <a:ext cx="9946173" cy="432046"/>
          </a:xfrm>
          <a:solidFill>
            <a:srgbClr val="66FF33"/>
          </a:solidFill>
        </p:spPr>
        <p:txBody>
          <a:bodyPr lIns="72000" rIns="36000" anchor="ctr" anchorCtr="0">
            <a:noAutofit/>
          </a:bodyPr>
          <a:lstStyle/>
          <a:p>
            <a:pPr>
              <a:lnSpc>
                <a:spcPts val="2000"/>
              </a:lnSpc>
            </a:pPr>
            <a:r>
              <a:rPr lang="ja-JP" altLang="ja-JP" sz="2400" b="1" u="sng" dirty="0" smtClean="0"/>
              <a:t>各エネルギー源</a:t>
            </a:r>
            <a:r>
              <a:rPr lang="ja-JP" altLang="ja-JP" sz="2400" b="1" u="sng" dirty="0"/>
              <a:t>の</a:t>
            </a:r>
            <a:r>
              <a:rPr lang="ja-JP" altLang="ja-JP" sz="2400" b="1" u="sng" dirty="0" smtClean="0"/>
              <a:t>位置付け</a:t>
            </a:r>
            <a:endParaRPr lang="ja-JP" altLang="ja-JP" sz="2400" dirty="0" smtClean="0"/>
          </a:p>
        </p:txBody>
      </p:sp>
      <p:sp>
        <p:nvSpPr>
          <p:cNvPr id="13" name="コンテンツ プレースホルダー 2"/>
          <p:cNvSpPr txBox="1">
            <a:spLocks/>
          </p:cNvSpPr>
          <p:nvPr/>
        </p:nvSpPr>
        <p:spPr>
          <a:xfrm>
            <a:off x="-15552" y="908720"/>
            <a:ext cx="9733717" cy="5733256"/>
          </a:xfrm>
          <a:prstGeom prst="rect">
            <a:avLst/>
          </a:prstGeom>
        </p:spPr>
        <p:txBody>
          <a:bodyPr vert="horz" lIns="72000" tIns="45720" rIns="3600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lnSpc>
                <a:spcPts val="2400"/>
              </a:lnSpc>
              <a:spcBef>
                <a:spcPts val="1800"/>
              </a:spcBef>
            </a:pPr>
            <a:r>
              <a:rPr lang="ja-JP" altLang="en-US" sz="2000" b="1" dirty="0" smtClean="0">
                <a:solidFill>
                  <a:srgbClr val="0070C0"/>
                </a:solidFill>
              </a:rPr>
              <a:t>１</a:t>
            </a:r>
            <a:r>
              <a:rPr lang="ja-JP" altLang="ja-JP" sz="2000" b="1" dirty="0" smtClean="0">
                <a:solidFill>
                  <a:srgbClr val="0070C0"/>
                </a:solidFill>
              </a:rPr>
              <a:t>）再エネ（太陽光、風力、地熱、水力、バイオマス・バイオ燃料）</a:t>
            </a:r>
            <a:endParaRPr lang="ja-JP" altLang="ja-JP" sz="2000" dirty="0" smtClean="0">
              <a:solidFill>
                <a:srgbClr val="0070C0"/>
              </a:solidFill>
            </a:endParaRPr>
          </a:p>
          <a:p>
            <a:pPr marL="1262063" algn="just">
              <a:lnSpc>
                <a:spcPts val="2400"/>
              </a:lnSpc>
            </a:pPr>
            <a:r>
              <a:rPr lang="ja-JP" altLang="ja-JP" b="1" dirty="0" smtClean="0"/>
              <a:t>温室効果ガス排出</a:t>
            </a:r>
            <a:r>
              <a:rPr lang="ja-JP" altLang="en-US" b="1" dirty="0" smtClean="0"/>
              <a:t>の</a:t>
            </a:r>
            <a:r>
              <a:rPr lang="ja-JP" altLang="ja-JP" b="1" dirty="0" smtClean="0"/>
              <a:t>ない有望</a:t>
            </a:r>
            <a:r>
              <a:rPr lang="ja-JP" altLang="en-US" b="1" dirty="0" smtClean="0"/>
              <a:t>かつ多様で、重要な低炭素の</a:t>
            </a:r>
            <a:r>
              <a:rPr lang="ja-JP" altLang="ja-JP" b="1" dirty="0" smtClean="0"/>
              <a:t>国産エネルギー源</a:t>
            </a:r>
            <a:r>
              <a:rPr lang="ja-JP" altLang="ja-JP" dirty="0" smtClean="0">
                <a:solidFill>
                  <a:prstClr val="black"/>
                </a:solidFill>
              </a:rPr>
              <a:t>。</a:t>
            </a:r>
            <a:r>
              <a:rPr lang="ja-JP" altLang="en-US" b="1" u="sng" dirty="0" smtClean="0">
                <a:solidFill>
                  <a:prstClr val="black"/>
                </a:solidFill>
              </a:rPr>
              <a:t>３年間、導入を最大限加速</a:t>
            </a:r>
            <a:r>
              <a:rPr lang="ja-JP" altLang="en-US" dirty="0" smtClean="0">
                <a:solidFill>
                  <a:prstClr val="black"/>
                </a:solidFill>
              </a:rPr>
              <a:t>。その後も積極的に推進。</a:t>
            </a:r>
            <a:r>
              <a:rPr lang="ja-JP" altLang="en-US" sz="1600" kern="100" dirty="0" smtClean="0">
                <a:solidFill>
                  <a:prstClr val="black"/>
                </a:solidFill>
                <a:cs typeface="Times New Roman"/>
              </a:rPr>
              <a:t>              </a:t>
            </a:r>
            <a:r>
              <a:rPr lang="ja-JP" altLang="en-US" sz="1400" kern="100" dirty="0" smtClean="0">
                <a:solidFill>
                  <a:prstClr val="black"/>
                </a:solidFill>
                <a:cs typeface="Times New Roman"/>
              </a:rPr>
              <a:t>  </a:t>
            </a:r>
            <a:endParaRPr lang="en-US" altLang="ja-JP" sz="1400" dirty="0" smtClean="0">
              <a:solidFill>
                <a:srgbClr val="0070C0"/>
              </a:solidFill>
            </a:endParaRPr>
          </a:p>
          <a:p>
            <a:pPr marL="1250950" indent="-1250950" algn="just">
              <a:lnSpc>
                <a:spcPts val="2400"/>
              </a:lnSpc>
              <a:spcBef>
                <a:spcPts val="1200"/>
              </a:spcBef>
            </a:pPr>
            <a:r>
              <a:rPr lang="ja-JP" altLang="en-US" sz="2000" b="1" dirty="0" smtClean="0">
                <a:solidFill>
                  <a:srgbClr val="0070C0"/>
                </a:solidFill>
              </a:rPr>
              <a:t>２）</a:t>
            </a:r>
            <a:r>
              <a:rPr lang="ja-JP" altLang="ja-JP" sz="2000" b="1" dirty="0" smtClean="0">
                <a:solidFill>
                  <a:srgbClr val="0070C0"/>
                </a:solidFill>
              </a:rPr>
              <a:t>原子力</a:t>
            </a:r>
            <a:r>
              <a:rPr lang="ja-JP" altLang="en-US" sz="2000" b="1" dirty="0" smtClean="0">
                <a:solidFill>
                  <a:srgbClr val="0070C0"/>
                </a:solidFill>
              </a:rPr>
              <a:t>：　</a:t>
            </a:r>
            <a:r>
              <a:rPr lang="ja-JP" altLang="en-US" b="1" kern="100" dirty="0" smtClean="0">
                <a:cs typeface="Times New Roman"/>
              </a:rPr>
              <a:t>低炭素の準国産エネルギー源として、優</a:t>
            </a:r>
            <a:r>
              <a:rPr lang="ja-JP" altLang="ja-JP" b="1" kern="100" dirty="0" smtClean="0">
                <a:cs typeface="Times New Roman"/>
              </a:rPr>
              <a:t>れた安定供給性と効率性を有しており、運転コストが低廉で変動も少なく、運転時には温室効果ガスの排出もない</a:t>
            </a:r>
            <a:r>
              <a:rPr lang="ja-JP" altLang="ja-JP" kern="100" dirty="0" smtClean="0">
                <a:solidFill>
                  <a:prstClr val="black"/>
                </a:solidFill>
                <a:cs typeface="Times New Roman"/>
              </a:rPr>
              <a:t>ことから、</a:t>
            </a:r>
            <a:r>
              <a:rPr lang="ja-JP" altLang="ja-JP" b="1" u="sng" kern="100" dirty="0" smtClean="0">
                <a:solidFill>
                  <a:prstClr val="black"/>
                </a:solidFill>
                <a:cs typeface="Times New Roman"/>
              </a:rPr>
              <a:t>安全性の確保を大前提に</a:t>
            </a:r>
            <a:r>
              <a:rPr lang="ja-JP" altLang="ja-JP" kern="100" dirty="0" smtClean="0">
                <a:solidFill>
                  <a:prstClr val="black"/>
                </a:solidFill>
                <a:cs typeface="Times New Roman"/>
              </a:rPr>
              <a:t>、エネルギー需給構造の安定性に寄与する</a:t>
            </a:r>
            <a:r>
              <a:rPr lang="ja-JP" altLang="ja-JP" b="1" kern="100" dirty="0" smtClean="0">
                <a:solidFill>
                  <a:srgbClr val="FF0000"/>
                </a:solidFill>
                <a:cs typeface="Times New Roman"/>
              </a:rPr>
              <a:t>重要なベースロード電源</a:t>
            </a:r>
            <a:r>
              <a:rPr lang="ja-JP" altLang="en-US" kern="100" dirty="0" smtClean="0">
                <a:solidFill>
                  <a:prstClr val="black"/>
                </a:solidFill>
                <a:cs typeface="Times New Roman"/>
              </a:rPr>
              <a:t>。</a:t>
            </a:r>
            <a:r>
              <a:rPr lang="ja-JP" altLang="en-US" b="1" dirty="0"/>
              <a:t>原発依存度については、省エネ・再エネの導入や火力発電所の効率化などにより、</a:t>
            </a:r>
            <a:r>
              <a:rPr lang="ja-JP" altLang="en-US" b="1" dirty="0">
                <a:solidFill>
                  <a:srgbClr val="FF0000"/>
                </a:solidFill>
              </a:rPr>
              <a:t>可能な</a:t>
            </a:r>
            <a:r>
              <a:rPr lang="ja-JP" altLang="en-US" b="1" dirty="0" smtClean="0">
                <a:solidFill>
                  <a:srgbClr val="FF0000"/>
                </a:solidFill>
              </a:rPr>
              <a:t>限り</a:t>
            </a:r>
            <a:r>
              <a:rPr lang="ja-JP" altLang="en-US" b="1" dirty="0">
                <a:solidFill>
                  <a:srgbClr val="FF0000"/>
                </a:solidFill>
              </a:rPr>
              <a:t>低減</a:t>
            </a:r>
            <a:r>
              <a:rPr lang="ja-JP" altLang="en-US" b="1" dirty="0" smtClean="0"/>
              <a:t>させる。その方針の下で、我が国の今後のエネルギー制約を踏まえ、安定供給、コスト低減、技術・人材維持の観点から、確保していく規模を見極める。</a:t>
            </a:r>
            <a:endParaRPr lang="en-US" altLang="ja-JP" kern="100" dirty="0" smtClean="0">
              <a:cs typeface="Times New Roman"/>
            </a:endParaRPr>
          </a:p>
          <a:p>
            <a:pPr marL="1257300" indent="-1257300" algn="just">
              <a:lnSpc>
                <a:spcPts val="2400"/>
              </a:lnSpc>
              <a:tabLst>
                <a:tab pos="1257300" algn="l"/>
              </a:tabLst>
            </a:pPr>
            <a:r>
              <a:rPr lang="ja-JP" altLang="en-US" sz="2000" b="1" dirty="0" smtClean="0">
                <a:solidFill>
                  <a:srgbClr val="0070C0"/>
                </a:solidFill>
              </a:rPr>
              <a:t>３</a:t>
            </a:r>
            <a:r>
              <a:rPr lang="ja-JP" altLang="ja-JP" sz="2000" b="1" dirty="0" smtClean="0">
                <a:solidFill>
                  <a:srgbClr val="0070C0"/>
                </a:solidFill>
              </a:rPr>
              <a:t>）石炭</a:t>
            </a:r>
            <a:r>
              <a:rPr lang="ja-JP" altLang="en-US" sz="2000" b="1" dirty="0" smtClean="0">
                <a:solidFill>
                  <a:srgbClr val="0070C0"/>
                </a:solidFill>
              </a:rPr>
              <a:t>：　　</a:t>
            </a:r>
            <a:r>
              <a:rPr lang="ja-JP" altLang="en-US" b="1" dirty="0" smtClean="0"/>
              <a:t>安定性・経済性に優れた</a:t>
            </a:r>
            <a:r>
              <a:rPr lang="ja-JP" altLang="en-US" b="1" dirty="0" smtClean="0">
                <a:solidFill>
                  <a:srgbClr val="FF0000"/>
                </a:solidFill>
              </a:rPr>
              <a:t>重要なベースロード電源</a:t>
            </a:r>
            <a:r>
              <a:rPr lang="ja-JP" altLang="en-US" b="1" dirty="0" smtClean="0"/>
              <a:t>として再評価</a:t>
            </a:r>
            <a:r>
              <a:rPr lang="ja-JP" altLang="en-US" dirty="0" smtClean="0">
                <a:solidFill>
                  <a:prstClr val="black"/>
                </a:solidFill>
              </a:rPr>
              <a:t>されており、</a:t>
            </a:r>
            <a:r>
              <a:rPr lang="ja-JP" altLang="en-US" b="1" dirty="0" smtClean="0"/>
              <a:t>環境負荷を低減しつつ活用</a:t>
            </a:r>
            <a:r>
              <a:rPr lang="ja-JP" altLang="en-US" dirty="0" smtClean="0">
                <a:solidFill>
                  <a:prstClr val="black"/>
                </a:solidFill>
              </a:rPr>
              <a:t>していくエネルギー源。</a:t>
            </a:r>
            <a:endParaRPr lang="en-US" altLang="ja-JP" dirty="0" smtClean="0">
              <a:solidFill>
                <a:prstClr val="black"/>
              </a:solidFill>
            </a:endParaRPr>
          </a:p>
          <a:p>
            <a:pPr marL="1168400" indent="-1168400" algn="just">
              <a:lnSpc>
                <a:spcPts val="2400"/>
              </a:lnSpc>
              <a:spcBef>
                <a:spcPts val="1200"/>
              </a:spcBef>
              <a:tabLst>
                <a:tab pos="1079500" algn="l"/>
              </a:tabLst>
            </a:pPr>
            <a:r>
              <a:rPr lang="ja-JP" altLang="en-US" sz="2000" b="1" dirty="0" smtClean="0">
                <a:solidFill>
                  <a:srgbClr val="0070C0"/>
                </a:solidFill>
              </a:rPr>
              <a:t>４</a:t>
            </a:r>
            <a:r>
              <a:rPr lang="ja-JP" altLang="ja-JP" sz="2000" b="1" dirty="0" smtClean="0">
                <a:solidFill>
                  <a:srgbClr val="0070C0"/>
                </a:solidFill>
              </a:rPr>
              <a:t>）天然ガス</a:t>
            </a:r>
            <a:r>
              <a:rPr lang="ja-JP" altLang="en-US" sz="2000" b="1" dirty="0" smtClean="0">
                <a:solidFill>
                  <a:srgbClr val="0070C0"/>
                </a:solidFill>
              </a:rPr>
              <a:t>：</a:t>
            </a:r>
            <a:r>
              <a:rPr lang="ja-JP" altLang="en-US" b="1" dirty="0" smtClean="0">
                <a:solidFill>
                  <a:srgbClr val="FF0000"/>
                </a:solidFill>
                <a:latin typeface="Calibri"/>
              </a:rPr>
              <a:t>ミドル電源の中心的役割</a:t>
            </a:r>
            <a:r>
              <a:rPr lang="ja-JP" altLang="en-US" dirty="0" smtClean="0">
                <a:solidFill>
                  <a:prstClr val="black"/>
                </a:solidFill>
                <a:latin typeface="Calibri"/>
              </a:rPr>
              <a:t>を担う、</a:t>
            </a:r>
            <a:r>
              <a:rPr lang="ja-JP" altLang="en-US" b="1" dirty="0" smtClean="0"/>
              <a:t>今後役割</a:t>
            </a:r>
            <a:r>
              <a:rPr lang="ja-JP" altLang="en-US" b="1" smtClean="0"/>
              <a:t>を拡大する重要なエネルギー源</a:t>
            </a:r>
            <a:r>
              <a:rPr lang="ja-JP" altLang="en-US" smtClean="0">
                <a:solidFill>
                  <a:prstClr val="black"/>
                </a:solidFill>
              </a:rPr>
              <a:t>。</a:t>
            </a:r>
            <a:endParaRPr lang="en-US" altLang="ja-JP" dirty="0" smtClean="0">
              <a:solidFill>
                <a:prstClr val="black"/>
              </a:solidFill>
            </a:endParaRPr>
          </a:p>
          <a:p>
            <a:pPr marL="1168400" indent="-1168400" algn="just">
              <a:lnSpc>
                <a:spcPts val="2400"/>
              </a:lnSpc>
              <a:spcBef>
                <a:spcPts val="1200"/>
              </a:spcBef>
            </a:pPr>
            <a:r>
              <a:rPr lang="ja-JP" altLang="en-US" sz="2000" b="1" dirty="0" smtClean="0">
                <a:solidFill>
                  <a:srgbClr val="0070C0"/>
                </a:solidFill>
              </a:rPr>
              <a:t>５</a:t>
            </a:r>
            <a:r>
              <a:rPr lang="ja-JP" altLang="ja-JP" sz="2000" b="1" dirty="0" smtClean="0">
                <a:solidFill>
                  <a:srgbClr val="0070C0"/>
                </a:solidFill>
              </a:rPr>
              <a:t>）石油</a:t>
            </a:r>
            <a:r>
              <a:rPr lang="ja-JP" altLang="en-US" sz="2000" b="1" dirty="0" smtClean="0">
                <a:solidFill>
                  <a:srgbClr val="0070C0"/>
                </a:solidFill>
              </a:rPr>
              <a:t>：　　</a:t>
            </a:r>
            <a:r>
              <a:rPr lang="ja-JP" altLang="ja-JP" b="1" dirty="0" smtClean="0">
                <a:latin typeface="Calibri"/>
              </a:rPr>
              <a:t>運輸</a:t>
            </a:r>
            <a:r>
              <a:rPr lang="ja-JP" altLang="en-US" b="1" dirty="0" smtClean="0">
                <a:latin typeface="Calibri"/>
              </a:rPr>
              <a:t>・民生</a:t>
            </a:r>
            <a:r>
              <a:rPr lang="ja-JP" altLang="ja-JP" b="1" dirty="0" smtClean="0">
                <a:latin typeface="Calibri"/>
              </a:rPr>
              <a:t>部門</a:t>
            </a:r>
            <a:r>
              <a:rPr lang="ja-JP" altLang="en-US" b="1" dirty="0" smtClean="0">
                <a:latin typeface="Calibri"/>
              </a:rPr>
              <a:t>を支える</a:t>
            </a:r>
            <a:r>
              <a:rPr lang="ja-JP" altLang="en-US" dirty="0" smtClean="0">
                <a:solidFill>
                  <a:prstClr val="black"/>
                </a:solidFill>
                <a:latin typeface="Calibri"/>
              </a:rPr>
              <a:t>資源・原料として</a:t>
            </a:r>
            <a:r>
              <a:rPr lang="ja-JP" altLang="ja-JP" dirty="0" smtClean="0">
                <a:solidFill>
                  <a:prstClr val="black"/>
                </a:solidFill>
                <a:latin typeface="Calibri"/>
              </a:rPr>
              <a:t>重要な役割を果た</a:t>
            </a:r>
            <a:r>
              <a:rPr lang="ja-JP" altLang="en-US" dirty="0" smtClean="0">
                <a:solidFill>
                  <a:prstClr val="black"/>
                </a:solidFill>
                <a:latin typeface="Calibri"/>
              </a:rPr>
              <a:t>す一方</a:t>
            </a:r>
            <a:r>
              <a:rPr lang="ja-JP" altLang="ja-JP" dirty="0" smtClean="0">
                <a:solidFill>
                  <a:prstClr val="black"/>
                </a:solidFill>
                <a:latin typeface="Calibri"/>
              </a:rPr>
              <a:t>、</a:t>
            </a:r>
            <a:r>
              <a:rPr lang="ja-JP" altLang="ja-JP" b="1" dirty="0" smtClean="0">
                <a:solidFill>
                  <a:srgbClr val="FF0000"/>
                </a:solidFill>
                <a:latin typeface="Calibri"/>
              </a:rPr>
              <a:t>ピーク電源として</a:t>
            </a:r>
            <a:r>
              <a:rPr lang="ja-JP" altLang="en-US" b="1" dirty="0" smtClean="0">
                <a:solidFill>
                  <a:srgbClr val="FF0000"/>
                </a:solidFill>
                <a:latin typeface="Calibri"/>
              </a:rPr>
              <a:t>も一定の</a:t>
            </a:r>
            <a:r>
              <a:rPr lang="ja-JP" altLang="ja-JP" b="1" dirty="0" smtClean="0">
                <a:solidFill>
                  <a:srgbClr val="FF0000"/>
                </a:solidFill>
                <a:latin typeface="Calibri"/>
              </a:rPr>
              <a:t>機能</a:t>
            </a:r>
            <a:r>
              <a:rPr lang="ja-JP" altLang="ja-JP" dirty="0" smtClean="0">
                <a:solidFill>
                  <a:prstClr val="black"/>
                </a:solidFill>
                <a:latin typeface="Calibri"/>
              </a:rPr>
              <a:t>を</a:t>
            </a:r>
            <a:r>
              <a:rPr lang="ja-JP" altLang="en-US" dirty="0" smtClean="0">
                <a:solidFill>
                  <a:prstClr val="black"/>
                </a:solidFill>
                <a:latin typeface="Calibri"/>
              </a:rPr>
              <a:t>担う、</a:t>
            </a:r>
            <a:r>
              <a:rPr lang="ja-JP" altLang="ja-JP" b="1" dirty="0" smtClean="0"/>
              <a:t>今後とも活用</a:t>
            </a:r>
            <a:r>
              <a:rPr lang="ja-JP" altLang="ja-JP" dirty="0" smtClean="0">
                <a:solidFill>
                  <a:prstClr val="black"/>
                </a:solidFill>
              </a:rPr>
              <a:t>していく重要なエネルギー源。</a:t>
            </a:r>
            <a:endParaRPr lang="en-US" altLang="ja-JP" dirty="0" smtClean="0">
              <a:solidFill>
                <a:prstClr val="black"/>
              </a:solidFill>
            </a:endParaRPr>
          </a:p>
          <a:p>
            <a:pPr marL="1162050" indent="-1162050" algn="just">
              <a:lnSpc>
                <a:spcPts val="2400"/>
              </a:lnSpc>
              <a:spcBef>
                <a:spcPts val="1200"/>
              </a:spcBef>
            </a:pPr>
            <a:r>
              <a:rPr lang="ja-JP" altLang="en-US" sz="2000" b="1" dirty="0" smtClean="0">
                <a:solidFill>
                  <a:srgbClr val="0070C0"/>
                </a:solidFill>
              </a:rPr>
              <a:t>６</a:t>
            </a:r>
            <a:r>
              <a:rPr lang="ja-JP" altLang="ja-JP" sz="2000" b="1" dirty="0" smtClean="0">
                <a:solidFill>
                  <a:srgbClr val="0070C0"/>
                </a:solidFill>
              </a:rPr>
              <a:t>）</a:t>
            </a:r>
            <a:r>
              <a:rPr lang="en-US" altLang="ja-JP" sz="2000" b="1" dirty="0" smtClean="0">
                <a:solidFill>
                  <a:srgbClr val="0070C0"/>
                </a:solidFill>
              </a:rPr>
              <a:t>LP</a:t>
            </a:r>
            <a:r>
              <a:rPr lang="ja-JP" altLang="en-US" sz="2000" b="1" dirty="0" smtClean="0">
                <a:solidFill>
                  <a:srgbClr val="0070C0"/>
                </a:solidFill>
              </a:rPr>
              <a:t>ガス：</a:t>
            </a:r>
            <a:r>
              <a:rPr lang="ja-JP" altLang="en-US" sz="2000" b="1" dirty="0" smtClean="0">
                <a:solidFill>
                  <a:prstClr val="black"/>
                </a:solidFill>
              </a:rPr>
              <a:t> </a:t>
            </a:r>
            <a:r>
              <a:rPr lang="ja-JP" altLang="en-US" b="1" dirty="0" smtClean="0">
                <a:solidFill>
                  <a:srgbClr val="FF0000"/>
                </a:solidFill>
                <a:latin typeface="Calibri"/>
              </a:rPr>
              <a:t>ミドル電源</a:t>
            </a:r>
            <a:r>
              <a:rPr lang="ja-JP" altLang="en-US" dirty="0" smtClean="0">
                <a:solidFill>
                  <a:prstClr val="black"/>
                </a:solidFill>
                <a:latin typeface="Calibri"/>
              </a:rPr>
              <a:t>として活用可能であり、</a:t>
            </a:r>
            <a:r>
              <a:rPr lang="ja-JP" altLang="en-US" b="1" dirty="0" smtClean="0"/>
              <a:t>平時のみならず緊急時</a:t>
            </a:r>
            <a:r>
              <a:rPr lang="ja-JP" altLang="ja-JP" b="1" dirty="0" smtClean="0"/>
              <a:t>に</a:t>
            </a:r>
            <a:r>
              <a:rPr lang="ja-JP" altLang="en-US" b="1" dirty="0" smtClean="0"/>
              <a:t>も</a:t>
            </a:r>
            <a:r>
              <a:rPr lang="ja-JP" altLang="ja-JP" b="1" dirty="0" smtClean="0"/>
              <a:t>貢献</a:t>
            </a:r>
            <a:r>
              <a:rPr lang="ja-JP" altLang="ja-JP" dirty="0" smtClean="0">
                <a:solidFill>
                  <a:prstClr val="black"/>
                </a:solidFill>
              </a:rPr>
              <a:t>できる</a:t>
            </a:r>
            <a:r>
              <a:rPr lang="ja-JP" altLang="en-US" dirty="0" smtClean="0">
                <a:solidFill>
                  <a:prstClr val="black"/>
                </a:solidFill>
              </a:rPr>
              <a:t>分散型の</a:t>
            </a:r>
            <a:r>
              <a:rPr lang="ja-JP" altLang="ja-JP" dirty="0" smtClean="0">
                <a:solidFill>
                  <a:prstClr val="black"/>
                </a:solidFill>
              </a:rPr>
              <a:t>クリーンなガス体のエネルギー源。</a:t>
            </a:r>
            <a:endParaRPr lang="ja-JP" altLang="ja-JP" dirty="0">
              <a:solidFill>
                <a:prstClr val="black"/>
              </a:solidFill>
            </a:endParaRPr>
          </a:p>
        </p:txBody>
      </p:sp>
    </p:spTree>
    <p:extLst>
      <p:ext uri="{BB962C8B-B14F-4D97-AF65-F5344CB8AC3E}">
        <p14:creationId xmlns:p14="http://schemas.microsoft.com/office/powerpoint/2010/main" val="270776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7798161" y="421111"/>
            <a:ext cx="2051383" cy="61582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6213" indent="-176213" algn="ctr">
              <a:lnSpc>
                <a:spcPts val="2400"/>
              </a:lnSpc>
            </a:pPr>
            <a:r>
              <a:rPr lang="ja-JP" altLang="en-US" sz="1600" b="1" dirty="0" smtClean="0">
                <a:solidFill>
                  <a:srgbClr val="1F497D">
                    <a:lumMod val="75000"/>
                  </a:srgbClr>
                </a:solidFill>
              </a:rPr>
              <a:t>電源構成に</a:t>
            </a:r>
            <a:endParaRPr lang="en-US" altLang="ja-JP" sz="1600" b="1" dirty="0" smtClean="0">
              <a:solidFill>
                <a:srgbClr val="1F497D">
                  <a:lumMod val="75000"/>
                </a:srgbClr>
              </a:solidFill>
            </a:endParaRPr>
          </a:p>
          <a:p>
            <a:pPr marL="176213" indent="-176213" algn="ctr">
              <a:lnSpc>
                <a:spcPts val="2400"/>
              </a:lnSpc>
            </a:pPr>
            <a:r>
              <a:rPr lang="ja-JP" altLang="en-US" sz="1600" b="1" dirty="0" smtClean="0">
                <a:solidFill>
                  <a:srgbClr val="1F497D">
                    <a:lumMod val="75000"/>
                  </a:srgbClr>
                </a:solidFill>
              </a:rPr>
              <a:t>ついての考え方</a:t>
            </a:r>
            <a:endParaRPr lang="en-US" altLang="ja-JP" sz="1600" b="1" dirty="0" smtClean="0">
              <a:solidFill>
                <a:srgbClr val="1F497D">
                  <a:lumMod val="75000"/>
                </a:srgbClr>
              </a:solidFill>
            </a:endParaRPr>
          </a:p>
          <a:p>
            <a:pPr marL="176213" indent="-176213" algn="ctr">
              <a:lnSpc>
                <a:spcPts val="1800"/>
              </a:lnSpc>
            </a:pPr>
            <a:endParaRPr lang="en-US" altLang="ja-JP" sz="1600" b="1" dirty="0" smtClean="0">
              <a:solidFill>
                <a:srgbClr val="1F497D">
                  <a:lumMod val="75000"/>
                </a:srgbClr>
              </a:solidFill>
            </a:endParaRPr>
          </a:p>
          <a:p>
            <a:pPr marL="176213" indent="-176213">
              <a:lnSpc>
                <a:spcPts val="2400"/>
              </a:lnSpc>
              <a:spcAft>
                <a:spcPts val="600"/>
              </a:spcAft>
            </a:pPr>
            <a:r>
              <a:rPr lang="ja-JP" altLang="en-US" sz="1600" dirty="0" smtClean="0">
                <a:solidFill>
                  <a:prstClr val="black"/>
                </a:solidFill>
              </a:rPr>
              <a:t>◇</a:t>
            </a:r>
            <a:r>
              <a:rPr lang="ja-JP" altLang="en-US" sz="1600" dirty="0">
                <a:solidFill>
                  <a:prstClr val="black"/>
                </a:solidFill>
              </a:rPr>
              <a:t>あらゆる面（安定供給、コスト、環境負荷、安全性）で優れたエネルギー源はない</a:t>
            </a:r>
            <a:r>
              <a:rPr lang="ja-JP" altLang="en-US" sz="1600" dirty="0" smtClean="0">
                <a:solidFill>
                  <a:prstClr val="black"/>
                </a:solidFill>
              </a:rPr>
              <a:t>。</a:t>
            </a:r>
            <a:endParaRPr lang="ja-JP" altLang="en-US" sz="1600" dirty="0">
              <a:solidFill>
                <a:prstClr val="black"/>
              </a:solidFill>
            </a:endParaRPr>
          </a:p>
          <a:p>
            <a:pPr marL="176213" indent="-176213">
              <a:lnSpc>
                <a:spcPts val="2400"/>
              </a:lnSpc>
              <a:spcAft>
                <a:spcPts val="600"/>
              </a:spcAft>
            </a:pPr>
            <a:r>
              <a:rPr lang="ja-JP" altLang="en-US" sz="1600" dirty="0" smtClean="0">
                <a:solidFill>
                  <a:prstClr val="black"/>
                </a:solidFill>
              </a:rPr>
              <a:t>◇</a:t>
            </a:r>
            <a:r>
              <a:rPr lang="ja-JP" altLang="en-US" sz="1600" dirty="0">
                <a:solidFill>
                  <a:prstClr val="black"/>
                </a:solidFill>
              </a:rPr>
              <a:t>電源構成については、</a:t>
            </a:r>
            <a:r>
              <a:rPr lang="ja-JP" altLang="en-US" sz="1600" dirty="0" smtClean="0">
                <a:solidFill>
                  <a:prstClr val="black"/>
                </a:solidFill>
              </a:rPr>
              <a:t>エネルギー源ごとの</a:t>
            </a:r>
            <a:r>
              <a:rPr lang="ja-JP" altLang="en-US" sz="1600" dirty="0">
                <a:solidFill>
                  <a:prstClr val="black"/>
                </a:solidFill>
              </a:rPr>
              <a:t>特性を</a:t>
            </a:r>
            <a:r>
              <a:rPr lang="ja-JP" altLang="en-US" sz="1600" dirty="0" smtClean="0">
                <a:solidFill>
                  <a:prstClr val="black"/>
                </a:solidFill>
              </a:rPr>
              <a:t>踏まえ、現実的</a:t>
            </a:r>
            <a:r>
              <a:rPr lang="ja-JP" altLang="en-US" sz="1600" dirty="0">
                <a:solidFill>
                  <a:prstClr val="black"/>
                </a:solidFill>
              </a:rPr>
              <a:t>かつバランスの取れた需給構造を構築する</a:t>
            </a:r>
            <a:r>
              <a:rPr lang="ja-JP" altLang="en-US" sz="1600" dirty="0" smtClean="0">
                <a:solidFill>
                  <a:prstClr val="black"/>
                </a:solidFill>
              </a:rPr>
              <a:t>。</a:t>
            </a:r>
            <a:endParaRPr lang="en-US" altLang="ja-JP" sz="1600" dirty="0">
              <a:solidFill>
                <a:prstClr val="black"/>
              </a:solidFill>
            </a:endParaRPr>
          </a:p>
          <a:p>
            <a:pPr marL="176213" indent="-176213">
              <a:lnSpc>
                <a:spcPts val="2400"/>
              </a:lnSpc>
            </a:pPr>
            <a:r>
              <a:rPr lang="ja-JP" altLang="en-US" sz="1600" dirty="0" smtClean="0">
                <a:solidFill>
                  <a:prstClr val="black"/>
                </a:solidFill>
              </a:rPr>
              <a:t>◇ベストミックス</a:t>
            </a:r>
            <a:r>
              <a:rPr lang="ja-JP" altLang="en-US" sz="1600" dirty="0">
                <a:solidFill>
                  <a:prstClr val="black"/>
                </a:solidFill>
              </a:rPr>
              <a:t>の</a:t>
            </a:r>
            <a:r>
              <a:rPr lang="ja-JP" altLang="en-US" sz="1600" dirty="0" smtClean="0">
                <a:solidFill>
                  <a:prstClr val="black"/>
                </a:solidFill>
              </a:rPr>
              <a:t>目標は今後示す。</a:t>
            </a:r>
            <a:endParaRPr lang="ja-JP" altLang="en-US" sz="1600" dirty="0">
              <a:solidFill>
                <a:prstClr val="black"/>
              </a:solidFill>
            </a:endParaRPr>
          </a:p>
        </p:txBody>
      </p:sp>
      <p:sp>
        <p:nvSpPr>
          <p:cNvPr id="52" name="テキスト ボックス 51"/>
          <p:cNvSpPr txBox="1">
            <a:spLocks noChangeArrowheads="1"/>
          </p:cNvSpPr>
          <p:nvPr/>
        </p:nvSpPr>
        <p:spPr bwMode="auto">
          <a:xfrm>
            <a:off x="-43523" y="-4735"/>
            <a:ext cx="9993560" cy="394144"/>
          </a:xfrm>
          <a:prstGeom prst="rect">
            <a:avLst/>
          </a:prstGeom>
          <a:solidFill>
            <a:schemeClr val="accent3">
              <a:lumMod val="75000"/>
            </a:schemeClr>
          </a:solidFill>
          <a:ln w="9525">
            <a:noFill/>
            <a:miter lim="800000"/>
            <a:headEnd/>
            <a:tailEnd/>
          </a:ln>
        </p:spPr>
        <p:txBody>
          <a:bodyPr wrap="square" lIns="85533" tIns="42766" rIns="85533" bIns="42766">
            <a:spAutoFit/>
          </a:bodyPr>
          <a:lstStyle/>
          <a:p>
            <a:pPr algn="ctr"/>
            <a:r>
              <a:rPr lang="ja-JP" altLang="en-US" sz="2000" b="1" dirty="0">
                <a:solidFill>
                  <a:prstClr val="white"/>
                </a:solidFill>
                <a:latin typeface="ＭＳ Ｐゴシック"/>
              </a:rPr>
              <a:t>［</a:t>
            </a:r>
            <a:r>
              <a:rPr lang="ja-JP" altLang="en-US" sz="2000" b="1" dirty="0" smtClean="0">
                <a:solidFill>
                  <a:prstClr val="white"/>
                </a:solidFill>
                <a:latin typeface="ＭＳ Ｐゴシック"/>
              </a:rPr>
              <a:t>参考］電力需要に対応した電源構成</a:t>
            </a:r>
            <a:endParaRPr lang="ja-JP" altLang="en-US" sz="2000" b="1" dirty="0">
              <a:solidFill>
                <a:prstClr val="white"/>
              </a:solidFill>
              <a:latin typeface="ＭＳ Ｐゴシック"/>
            </a:endParaRPr>
          </a:p>
        </p:txBody>
      </p:sp>
      <p:sp>
        <p:nvSpPr>
          <p:cNvPr id="9" name="正方形/長方形 8"/>
          <p:cNvSpPr/>
          <p:nvPr/>
        </p:nvSpPr>
        <p:spPr>
          <a:xfrm>
            <a:off x="7951618" y="462055"/>
            <a:ext cx="1814786" cy="65688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スライド番号プレースホルダー 1"/>
          <p:cNvSpPr>
            <a:spLocks noGrp="1"/>
          </p:cNvSpPr>
          <p:nvPr>
            <p:ph type="sldNum" sz="quarter" idx="12"/>
          </p:nvPr>
        </p:nvSpPr>
        <p:spPr>
          <a:xfrm>
            <a:off x="7546976" y="6493025"/>
            <a:ext cx="2311400" cy="365125"/>
          </a:xfrm>
        </p:spPr>
        <p:txBody>
          <a:bodyPr/>
          <a:lstStyle/>
          <a:p>
            <a:pPr>
              <a:defRPr/>
            </a:pPr>
            <a:fld id="{190ADAE8-B15F-4E0C-9979-CF9A95048C37}" type="slidenum">
              <a:rPr lang="ja-JP" altLang="en-US" smtClean="0">
                <a:solidFill>
                  <a:prstClr val="black"/>
                </a:solidFill>
              </a:rPr>
              <a:pPr>
                <a:defRPr/>
              </a:pPr>
              <a:t>15</a:t>
            </a:fld>
            <a:endParaRPr lang="ja-JP" altLang="en-US" dirty="0">
              <a:solidFill>
                <a:prstClr val="black"/>
              </a:solidFill>
            </a:endParaRPr>
          </a:p>
        </p:txBody>
      </p:sp>
      <p:sp>
        <p:nvSpPr>
          <p:cNvPr id="8" name="正方形/長方形 7"/>
          <p:cNvSpPr/>
          <p:nvPr/>
        </p:nvSpPr>
        <p:spPr>
          <a:xfrm>
            <a:off x="107814" y="5982512"/>
            <a:ext cx="7725537" cy="830997"/>
          </a:xfrm>
          <a:prstGeom prst="rect">
            <a:avLst/>
          </a:prstGeom>
        </p:spPr>
        <p:txBody>
          <a:bodyPr wrap="square">
            <a:spAutoFit/>
          </a:bodyPr>
          <a:lstStyle/>
          <a:p>
            <a:endParaRPr lang="en-US" altLang="ja-JP" sz="1200" dirty="0" smtClean="0">
              <a:solidFill>
                <a:prstClr val="black"/>
              </a:solidFill>
            </a:endParaRPr>
          </a:p>
          <a:p>
            <a:r>
              <a:rPr lang="ja-JP" altLang="en-US" sz="1200" dirty="0">
                <a:solidFill>
                  <a:prstClr val="black"/>
                </a:solidFill>
              </a:rPr>
              <a:t>　</a:t>
            </a:r>
            <a:r>
              <a:rPr lang="ja-JP" altLang="ja-JP" sz="1200" dirty="0">
                <a:solidFill>
                  <a:prstClr val="black"/>
                </a:solidFill>
              </a:rPr>
              <a:t>ベースロード電源：</a:t>
            </a:r>
            <a:r>
              <a:rPr lang="ja-JP" altLang="en-US" sz="1200" dirty="0">
                <a:solidFill>
                  <a:prstClr val="black"/>
                </a:solidFill>
              </a:rPr>
              <a:t>発電</a:t>
            </a:r>
            <a:r>
              <a:rPr lang="ja-JP" altLang="ja-JP" sz="1200" dirty="0">
                <a:solidFill>
                  <a:prstClr val="black"/>
                </a:solidFill>
              </a:rPr>
              <a:t>コストが低廉で、昼夜を問わず</a:t>
            </a:r>
            <a:r>
              <a:rPr lang="ja-JP" altLang="en-US" sz="1200" dirty="0">
                <a:solidFill>
                  <a:prstClr val="black"/>
                </a:solidFill>
              </a:rPr>
              <a:t>安定的に</a:t>
            </a:r>
            <a:r>
              <a:rPr lang="ja-JP" altLang="ja-JP" sz="1200" dirty="0">
                <a:solidFill>
                  <a:prstClr val="black"/>
                </a:solidFill>
              </a:rPr>
              <a:t>稼働できる電源</a:t>
            </a:r>
            <a:endParaRPr lang="en-US" altLang="ja-JP" sz="1200" dirty="0">
              <a:solidFill>
                <a:prstClr val="black"/>
              </a:solidFill>
            </a:endParaRPr>
          </a:p>
          <a:p>
            <a:r>
              <a:rPr lang="ja-JP" altLang="en-US" sz="1200" dirty="0" smtClean="0">
                <a:solidFill>
                  <a:prstClr val="black"/>
                </a:solidFill>
              </a:rPr>
              <a:t>　</a:t>
            </a:r>
            <a:r>
              <a:rPr lang="ja-JP" altLang="ja-JP" sz="1200" dirty="0" smtClean="0">
                <a:solidFill>
                  <a:prstClr val="black"/>
                </a:solidFill>
              </a:rPr>
              <a:t>ミドル電源：</a:t>
            </a:r>
            <a:r>
              <a:rPr lang="ja-JP" altLang="en-US" sz="1200" dirty="0" smtClean="0">
                <a:solidFill>
                  <a:prstClr val="black"/>
                </a:solidFill>
              </a:rPr>
              <a:t>発電</a:t>
            </a:r>
            <a:r>
              <a:rPr lang="ja-JP" altLang="ja-JP" sz="1200" dirty="0" smtClean="0">
                <a:solidFill>
                  <a:prstClr val="black"/>
                </a:solidFill>
              </a:rPr>
              <a:t>コストがベースロード電源</a:t>
            </a:r>
            <a:r>
              <a:rPr lang="ja-JP" altLang="en-US" sz="1200" dirty="0" smtClean="0">
                <a:solidFill>
                  <a:prstClr val="black"/>
                </a:solidFill>
              </a:rPr>
              <a:t>に次いで</a:t>
            </a:r>
            <a:r>
              <a:rPr lang="ja-JP" altLang="ja-JP" sz="1200" dirty="0" smtClean="0">
                <a:solidFill>
                  <a:prstClr val="black"/>
                </a:solidFill>
              </a:rPr>
              <a:t>安く、電力需要の変動に応じた出力変動が</a:t>
            </a:r>
            <a:r>
              <a:rPr lang="ja-JP" altLang="en-US" sz="1200" dirty="0" smtClean="0">
                <a:solidFill>
                  <a:prstClr val="black"/>
                </a:solidFill>
              </a:rPr>
              <a:t>可能</a:t>
            </a:r>
            <a:r>
              <a:rPr lang="ja-JP" altLang="ja-JP" sz="1200" dirty="0" smtClean="0">
                <a:solidFill>
                  <a:prstClr val="black"/>
                </a:solidFill>
              </a:rPr>
              <a:t>な電源</a:t>
            </a:r>
          </a:p>
          <a:p>
            <a:r>
              <a:rPr lang="ja-JP" altLang="en-US" sz="1200" dirty="0">
                <a:solidFill>
                  <a:prstClr val="black"/>
                </a:solidFill>
              </a:rPr>
              <a:t>　</a:t>
            </a:r>
            <a:r>
              <a:rPr lang="ja-JP" altLang="ja-JP" sz="1200" dirty="0">
                <a:solidFill>
                  <a:prstClr val="black"/>
                </a:solidFill>
              </a:rPr>
              <a:t>ピーク電源：</a:t>
            </a:r>
            <a:r>
              <a:rPr lang="ja-JP" altLang="en-US" sz="1200" dirty="0">
                <a:solidFill>
                  <a:prstClr val="black"/>
                </a:solidFill>
              </a:rPr>
              <a:t>発電</a:t>
            </a:r>
            <a:r>
              <a:rPr lang="ja-JP" altLang="ja-JP" sz="1200" dirty="0">
                <a:solidFill>
                  <a:prstClr val="black"/>
                </a:solidFill>
              </a:rPr>
              <a:t>コストは高いが電力需要の変動に応じた出力変動が容易な</a:t>
            </a:r>
            <a:r>
              <a:rPr lang="ja-JP" altLang="ja-JP" sz="1200" dirty="0" smtClean="0">
                <a:solidFill>
                  <a:prstClr val="black"/>
                </a:solidFill>
              </a:rPr>
              <a:t>電源</a:t>
            </a:r>
            <a:endParaRPr lang="en-US" altLang="ja-JP" sz="1200" dirty="0">
              <a:solidFill>
                <a:prstClr val="black"/>
              </a:solidFill>
            </a:endParaRPr>
          </a:p>
        </p:txBody>
      </p:sp>
      <p:grpSp>
        <p:nvGrpSpPr>
          <p:cNvPr id="4" name="グループ化 3"/>
          <p:cNvGrpSpPr/>
          <p:nvPr/>
        </p:nvGrpSpPr>
        <p:grpSpPr>
          <a:xfrm>
            <a:off x="-14183" y="413111"/>
            <a:ext cx="7982518" cy="5889001"/>
            <a:chOff x="-103081" y="410386"/>
            <a:chExt cx="8268069" cy="6530997"/>
          </a:xfrm>
        </p:grpSpPr>
        <p:sp>
          <p:nvSpPr>
            <p:cNvPr id="38" name="正方形/長方形 37"/>
            <p:cNvSpPr/>
            <p:nvPr/>
          </p:nvSpPr>
          <p:spPr>
            <a:xfrm>
              <a:off x="5804863" y="434759"/>
              <a:ext cx="2126927" cy="630660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39" name="グラフ 38"/>
            <p:cNvGraphicFramePr>
              <a:graphicFrameLocks/>
            </p:cNvGraphicFramePr>
            <p:nvPr>
              <p:extLst>
                <p:ext uri="{D42A27DB-BD31-4B8C-83A1-F6EECF244321}">
                  <p14:modId xmlns:p14="http://schemas.microsoft.com/office/powerpoint/2010/main" val="3551115267"/>
                </p:ext>
              </p:extLst>
            </p:nvPr>
          </p:nvGraphicFramePr>
          <p:xfrm>
            <a:off x="4529061" y="726955"/>
            <a:ext cx="3635927" cy="6214428"/>
          </p:xfrm>
          <a:graphic>
            <a:graphicData uri="http://schemas.openxmlformats.org/drawingml/2006/chart">
              <c:chart xmlns:c="http://schemas.openxmlformats.org/drawingml/2006/chart" xmlns:r="http://schemas.openxmlformats.org/officeDocument/2006/relationships" r:id="rId3"/>
            </a:graphicData>
          </a:graphic>
        </p:graphicFrame>
        <p:sp>
          <p:nvSpPr>
            <p:cNvPr id="40" name="テキスト ボックス 39"/>
            <p:cNvSpPr txBox="1"/>
            <p:nvPr/>
          </p:nvSpPr>
          <p:spPr>
            <a:xfrm>
              <a:off x="6883042" y="1192400"/>
              <a:ext cx="597469" cy="307196"/>
            </a:xfrm>
            <a:prstGeom prst="rect">
              <a:avLst/>
            </a:prstGeom>
            <a:noFill/>
          </p:spPr>
          <p:txBody>
            <a:bodyPr wrap="square" rtlCol="0">
              <a:spAutoFit/>
            </a:bodyPr>
            <a:lstStyle/>
            <a:p>
              <a:r>
                <a:rPr lang="ja-JP" altLang="en-US" sz="1200" dirty="0" smtClean="0">
                  <a:solidFill>
                    <a:prstClr val="black"/>
                  </a:solidFill>
                </a:rPr>
                <a:t>石油</a:t>
              </a:r>
              <a:endParaRPr lang="ja-JP" altLang="en-US" sz="1200" dirty="0">
                <a:solidFill>
                  <a:prstClr val="black"/>
                </a:solidFill>
              </a:endParaRPr>
            </a:p>
          </p:txBody>
        </p:sp>
        <p:sp>
          <p:nvSpPr>
            <p:cNvPr id="41" name="テキスト ボックス 40"/>
            <p:cNvSpPr txBox="1"/>
            <p:nvPr/>
          </p:nvSpPr>
          <p:spPr>
            <a:xfrm>
              <a:off x="5924578" y="410386"/>
              <a:ext cx="1984445" cy="332796"/>
            </a:xfrm>
            <a:prstGeom prst="rect">
              <a:avLst/>
            </a:prstGeom>
            <a:noFill/>
            <a:ln>
              <a:noFill/>
            </a:ln>
          </p:spPr>
          <p:txBody>
            <a:bodyPr wrap="none" rtlCol="0">
              <a:spAutoFit/>
            </a:bodyPr>
            <a:lstStyle/>
            <a:p>
              <a:pPr algn="ctr"/>
              <a:r>
                <a:rPr lang="ja-JP" altLang="en-US" sz="1350" dirty="0" smtClean="0">
                  <a:solidFill>
                    <a:prstClr val="black"/>
                  </a:solidFill>
                </a:rPr>
                <a:t>（参考）年間発電電力量</a:t>
              </a:r>
              <a:endParaRPr lang="ja-JP" altLang="en-US" sz="1350" baseline="30000" dirty="0">
                <a:solidFill>
                  <a:prstClr val="black"/>
                </a:solidFill>
              </a:endParaRPr>
            </a:p>
          </p:txBody>
        </p:sp>
        <p:sp>
          <p:nvSpPr>
            <p:cNvPr id="42" name="テキスト ボックス 20"/>
            <p:cNvSpPr txBox="1">
              <a:spLocks noChangeArrowheads="1"/>
            </p:cNvSpPr>
            <p:nvPr/>
          </p:nvSpPr>
          <p:spPr bwMode="auto">
            <a:xfrm>
              <a:off x="6670784" y="678464"/>
              <a:ext cx="1064382" cy="307196"/>
            </a:xfrm>
            <a:prstGeom prst="rect">
              <a:avLst/>
            </a:prstGeom>
            <a:noFill/>
            <a:ln w="9525">
              <a:noFill/>
              <a:miter lim="800000"/>
              <a:headEnd/>
              <a:tailEnd/>
            </a:ln>
          </p:spPr>
          <p:txBody>
            <a:bodyPr wrap="square">
              <a:spAutoFit/>
            </a:bodyPr>
            <a:lstStyle/>
            <a:p>
              <a:r>
                <a:rPr lang="ja-JP" altLang="en-US" sz="1200" dirty="0" smtClean="0">
                  <a:solidFill>
                    <a:prstClr val="black"/>
                  </a:solidFill>
                </a:rPr>
                <a:t>新エネ等</a:t>
              </a:r>
              <a:endParaRPr lang="ja-JP" altLang="en-US" sz="1200" dirty="0">
                <a:solidFill>
                  <a:prstClr val="black"/>
                </a:solidFill>
              </a:endParaRPr>
            </a:p>
          </p:txBody>
        </p:sp>
        <p:cxnSp>
          <p:nvCxnSpPr>
            <p:cNvPr id="43" name="直線コネクタ 42"/>
            <p:cNvCxnSpPr/>
            <p:nvPr/>
          </p:nvCxnSpPr>
          <p:spPr>
            <a:xfrm>
              <a:off x="6805384" y="5709497"/>
              <a:ext cx="569706" cy="82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723368" y="5447257"/>
              <a:ext cx="785730" cy="307196"/>
            </a:xfrm>
            <a:prstGeom prst="rect">
              <a:avLst/>
            </a:prstGeom>
            <a:noFill/>
          </p:spPr>
          <p:txBody>
            <a:bodyPr wrap="square" rtlCol="0">
              <a:spAutoFit/>
            </a:bodyPr>
            <a:lstStyle/>
            <a:p>
              <a:r>
                <a:rPr lang="ja-JP" altLang="en-US" sz="1200" dirty="0">
                  <a:solidFill>
                    <a:prstClr val="black"/>
                  </a:solidFill>
                </a:rPr>
                <a:t>原子力</a:t>
              </a:r>
            </a:p>
          </p:txBody>
        </p:sp>
        <p:cxnSp>
          <p:nvCxnSpPr>
            <p:cNvPr id="45" name="直線コネクタ 44"/>
            <p:cNvCxnSpPr/>
            <p:nvPr/>
          </p:nvCxnSpPr>
          <p:spPr>
            <a:xfrm>
              <a:off x="6810442" y="2882215"/>
              <a:ext cx="575114" cy="13124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847050" y="4077076"/>
              <a:ext cx="597469" cy="307196"/>
            </a:xfrm>
            <a:prstGeom prst="rect">
              <a:avLst/>
            </a:prstGeom>
            <a:noFill/>
          </p:spPr>
          <p:txBody>
            <a:bodyPr wrap="square" rtlCol="0">
              <a:spAutoFit/>
            </a:bodyPr>
            <a:lstStyle/>
            <a:p>
              <a:r>
                <a:rPr lang="ja-JP" altLang="en-US" sz="1200" dirty="0" smtClean="0">
                  <a:solidFill>
                    <a:prstClr val="black"/>
                  </a:solidFill>
                </a:rPr>
                <a:t>石炭</a:t>
              </a:r>
              <a:endParaRPr lang="ja-JP" altLang="en-US" sz="1200" dirty="0">
                <a:solidFill>
                  <a:prstClr val="black"/>
                </a:solidFill>
              </a:endParaRPr>
            </a:p>
          </p:txBody>
        </p:sp>
        <p:cxnSp>
          <p:nvCxnSpPr>
            <p:cNvPr id="47" name="直線コネクタ 46"/>
            <p:cNvCxnSpPr/>
            <p:nvPr/>
          </p:nvCxnSpPr>
          <p:spPr>
            <a:xfrm>
              <a:off x="6832535" y="1355385"/>
              <a:ext cx="553019" cy="5887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6626602" y="2393885"/>
              <a:ext cx="868521" cy="307196"/>
            </a:xfrm>
            <a:prstGeom prst="rect">
              <a:avLst/>
            </a:prstGeom>
            <a:noFill/>
          </p:spPr>
          <p:txBody>
            <a:bodyPr wrap="square" rtlCol="0">
              <a:spAutoFit/>
            </a:bodyPr>
            <a:lstStyle/>
            <a:p>
              <a:r>
                <a:rPr lang="ja-JP" altLang="en-US" sz="1200" dirty="0" smtClean="0">
                  <a:solidFill>
                    <a:prstClr val="black"/>
                  </a:solidFill>
                </a:rPr>
                <a:t>天然ガス</a:t>
              </a:r>
              <a:endParaRPr lang="ja-JP" altLang="en-US" sz="1200" dirty="0">
                <a:solidFill>
                  <a:prstClr val="black"/>
                </a:solidFill>
              </a:endParaRPr>
            </a:p>
          </p:txBody>
        </p:sp>
        <p:cxnSp>
          <p:nvCxnSpPr>
            <p:cNvPr id="49" name="直線コネクタ 48"/>
            <p:cNvCxnSpPr/>
            <p:nvPr/>
          </p:nvCxnSpPr>
          <p:spPr>
            <a:xfrm>
              <a:off x="6826624" y="962029"/>
              <a:ext cx="558931" cy="187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74614" y="5769827"/>
              <a:ext cx="641714" cy="307196"/>
            </a:xfrm>
            <a:prstGeom prst="rect">
              <a:avLst/>
            </a:prstGeom>
            <a:noFill/>
          </p:spPr>
          <p:txBody>
            <a:bodyPr wrap="square" rtlCol="0">
              <a:spAutoFit/>
            </a:bodyPr>
            <a:lstStyle/>
            <a:p>
              <a:r>
                <a:rPr lang="ja-JP" altLang="en-US" sz="1200" dirty="0">
                  <a:solidFill>
                    <a:prstClr val="black"/>
                  </a:solidFill>
                </a:rPr>
                <a:t>水</a:t>
              </a:r>
              <a:r>
                <a:rPr lang="ja-JP" altLang="en-US" sz="1200" dirty="0" smtClean="0">
                  <a:solidFill>
                    <a:prstClr val="black"/>
                  </a:solidFill>
                </a:rPr>
                <a:t>力</a:t>
              </a:r>
              <a:endParaRPr lang="ja-JP" altLang="en-US" sz="1200" dirty="0">
                <a:solidFill>
                  <a:prstClr val="black"/>
                </a:solidFill>
              </a:endParaRPr>
            </a:p>
          </p:txBody>
        </p:sp>
        <p:sp>
          <p:nvSpPr>
            <p:cNvPr id="51" name="テキスト ボックス 50"/>
            <p:cNvSpPr txBox="1"/>
            <p:nvPr/>
          </p:nvSpPr>
          <p:spPr>
            <a:xfrm>
              <a:off x="7095797" y="6302352"/>
              <a:ext cx="774150" cy="307196"/>
            </a:xfrm>
            <a:prstGeom prst="rect">
              <a:avLst/>
            </a:prstGeom>
            <a:noFill/>
            <a:ln>
              <a:solidFill>
                <a:schemeClr val="tx1"/>
              </a:solidFill>
            </a:ln>
          </p:spPr>
          <p:txBody>
            <a:bodyPr wrap="square" lIns="0" rIns="0" rtlCol="0">
              <a:spAutoFit/>
            </a:bodyPr>
            <a:lstStyle/>
            <a:p>
              <a:pPr algn="ctr"/>
              <a:r>
                <a:rPr lang="en-US" altLang="ja-JP" sz="1200" dirty="0" smtClean="0">
                  <a:solidFill>
                    <a:prstClr val="black"/>
                  </a:solidFill>
                </a:rPr>
                <a:t>2012</a:t>
              </a:r>
              <a:r>
                <a:rPr lang="ja-JP" altLang="en-US" sz="1200" dirty="0" smtClean="0">
                  <a:solidFill>
                    <a:prstClr val="black"/>
                  </a:solidFill>
                </a:rPr>
                <a:t>年度</a:t>
              </a:r>
              <a:endParaRPr lang="ja-JP" altLang="en-US" sz="1200" dirty="0">
                <a:solidFill>
                  <a:prstClr val="black"/>
                </a:solidFill>
              </a:endParaRPr>
            </a:p>
          </p:txBody>
        </p:sp>
        <p:sp>
          <p:nvSpPr>
            <p:cNvPr id="53" name="テキスト ボックス 52"/>
            <p:cNvSpPr txBox="1"/>
            <p:nvPr/>
          </p:nvSpPr>
          <p:spPr>
            <a:xfrm>
              <a:off x="6232627" y="6302352"/>
              <a:ext cx="790890" cy="307196"/>
            </a:xfrm>
            <a:prstGeom prst="rect">
              <a:avLst/>
            </a:prstGeom>
            <a:noFill/>
            <a:ln>
              <a:solidFill>
                <a:schemeClr val="tx1"/>
              </a:solidFill>
            </a:ln>
          </p:spPr>
          <p:txBody>
            <a:bodyPr wrap="square" lIns="36000" rIns="36000" rtlCol="0">
              <a:spAutoFit/>
            </a:bodyPr>
            <a:lstStyle/>
            <a:p>
              <a:pPr algn="ctr"/>
              <a:r>
                <a:rPr lang="en-US" altLang="ja-JP" sz="1200" dirty="0" smtClean="0">
                  <a:solidFill>
                    <a:prstClr val="black"/>
                  </a:solidFill>
                </a:rPr>
                <a:t>2010</a:t>
              </a:r>
              <a:r>
                <a:rPr lang="ja-JP" altLang="en-US" sz="1200" dirty="0" smtClean="0">
                  <a:solidFill>
                    <a:prstClr val="black"/>
                  </a:solidFill>
                </a:rPr>
                <a:t>年度</a:t>
              </a:r>
              <a:endParaRPr lang="ja-JP" altLang="en-US" sz="1200" dirty="0">
                <a:solidFill>
                  <a:prstClr val="black"/>
                </a:solidFill>
              </a:endParaRPr>
            </a:p>
          </p:txBody>
        </p:sp>
        <p:grpSp>
          <p:nvGrpSpPr>
            <p:cNvPr id="54" name="グループ化 53"/>
            <p:cNvGrpSpPr/>
            <p:nvPr/>
          </p:nvGrpSpPr>
          <p:grpSpPr>
            <a:xfrm>
              <a:off x="-103081" y="411000"/>
              <a:ext cx="6198741" cy="6330368"/>
              <a:chOff x="-108697" y="411000"/>
              <a:chExt cx="6676833" cy="6330368"/>
            </a:xfrm>
          </p:grpSpPr>
          <p:sp>
            <p:nvSpPr>
              <p:cNvPr id="55" name="正方形/長方形 54"/>
              <p:cNvSpPr/>
              <p:nvPr/>
            </p:nvSpPr>
            <p:spPr>
              <a:xfrm>
                <a:off x="0" y="411000"/>
                <a:ext cx="6247862" cy="63303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aphicFrame>
            <p:nvGraphicFramePr>
              <p:cNvPr id="56" name="グラフ 55"/>
              <p:cNvGraphicFramePr>
                <a:graphicFrameLocks/>
              </p:cNvGraphicFramePr>
              <p:nvPr>
                <p:extLst>
                  <p:ext uri="{D42A27DB-BD31-4B8C-83A1-F6EECF244321}">
                    <p14:modId xmlns:p14="http://schemas.microsoft.com/office/powerpoint/2010/main" val="330636487"/>
                  </p:ext>
                </p:extLst>
              </p:nvPr>
            </p:nvGraphicFramePr>
            <p:xfrm>
              <a:off x="1000267" y="592222"/>
              <a:ext cx="5351855" cy="5718767"/>
            </p:xfrm>
            <a:graphic>
              <a:graphicData uri="http://schemas.openxmlformats.org/drawingml/2006/chart">
                <c:chart xmlns:c="http://schemas.openxmlformats.org/drawingml/2006/chart" xmlns:r="http://schemas.openxmlformats.org/officeDocument/2006/relationships" r:id="rId4"/>
              </a:graphicData>
            </a:graphic>
          </p:graphicFrame>
          <p:sp>
            <p:nvSpPr>
              <p:cNvPr id="57" name="テキスト ボックス 56"/>
              <p:cNvSpPr txBox="1"/>
              <p:nvPr/>
            </p:nvSpPr>
            <p:spPr>
              <a:xfrm>
                <a:off x="1024935" y="6145559"/>
                <a:ext cx="5543201" cy="341330"/>
              </a:xfrm>
              <a:prstGeom prst="rect">
                <a:avLst/>
              </a:prstGeom>
              <a:noFill/>
            </p:spPr>
            <p:txBody>
              <a:bodyPr wrap="square" rtlCol="0">
                <a:spAutoFit/>
              </a:bodyPr>
              <a:lstStyle/>
              <a:p>
                <a:r>
                  <a:rPr lang="en-US" altLang="ja-JP" sz="1400" dirty="0" smtClean="0">
                    <a:solidFill>
                      <a:prstClr val="black"/>
                    </a:solidFill>
                  </a:rPr>
                  <a:t>0</a:t>
                </a:r>
                <a:r>
                  <a:rPr lang="ja-JP" altLang="en-US" sz="1400" dirty="0" smtClean="0">
                    <a:solidFill>
                      <a:prstClr val="black"/>
                    </a:solidFill>
                  </a:rPr>
                  <a:t>　　　 　 </a:t>
                </a:r>
                <a:r>
                  <a:rPr lang="en-US" altLang="ja-JP" sz="1400" dirty="0" smtClean="0">
                    <a:solidFill>
                      <a:prstClr val="black"/>
                    </a:solidFill>
                  </a:rPr>
                  <a:t>4</a:t>
                </a:r>
                <a:r>
                  <a:rPr lang="ja-JP" altLang="en-US" sz="1400" dirty="0" smtClean="0">
                    <a:solidFill>
                      <a:prstClr val="black"/>
                    </a:solidFill>
                  </a:rPr>
                  <a:t>　　　　  </a:t>
                </a:r>
                <a:r>
                  <a:rPr lang="en-US" altLang="ja-JP" sz="1400" dirty="0" smtClean="0">
                    <a:solidFill>
                      <a:prstClr val="black"/>
                    </a:solidFill>
                  </a:rPr>
                  <a:t>8</a:t>
                </a:r>
                <a:r>
                  <a:rPr lang="ja-JP" altLang="en-US" sz="1400" dirty="0" smtClean="0">
                    <a:solidFill>
                      <a:prstClr val="black"/>
                    </a:solidFill>
                  </a:rPr>
                  <a:t>　　　　  　</a:t>
                </a:r>
                <a:r>
                  <a:rPr lang="en-US" altLang="ja-JP" sz="1400" dirty="0" smtClean="0">
                    <a:solidFill>
                      <a:prstClr val="black"/>
                    </a:solidFill>
                  </a:rPr>
                  <a:t>12</a:t>
                </a:r>
                <a:r>
                  <a:rPr lang="ja-JP" altLang="en-US" sz="1400" dirty="0" smtClean="0">
                    <a:solidFill>
                      <a:prstClr val="black"/>
                    </a:solidFill>
                  </a:rPr>
                  <a:t>　　　　　  </a:t>
                </a:r>
                <a:r>
                  <a:rPr lang="en-US" altLang="ja-JP" sz="1400" dirty="0" smtClean="0">
                    <a:solidFill>
                      <a:prstClr val="black"/>
                    </a:solidFill>
                  </a:rPr>
                  <a:t>16</a:t>
                </a:r>
                <a:r>
                  <a:rPr lang="ja-JP" altLang="en-US" sz="1400" dirty="0" smtClean="0">
                    <a:solidFill>
                      <a:prstClr val="black"/>
                    </a:solidFill>
                  </a:rPr>
                  <a:t>　　　　 </a:t>
                </a:r>
                <a:r>
                  <a:rPr lang="ja-JP" altLang="en-US" sz="1400" dirty="0">
                    <a:solidFill>
                      <a:prstClr val="black"/>
                    </a:solidFill>
                  </a:rPr>
                  <a:t> </a:t>
                </a:r>
                <a:r>
                  <a:rPr lang="en-US" altLang="ja-JP" sz="1400" dirty="0" smtClean="0">
                    <a:solidFill>
                      <a:prstClr val="black"/>
                    </a:solidFill>
                  </a:rPr>
                  <a:t>20 </a:t>
                </a:r>
                <a:r>
                  <a:rPr lang="ja-JP" altLang="en-US" sz="1400" dirty="0" smtClean="0">
                    <a:solidFill>
                      <a:prstClr val="black"/>
                    </a:solidFill>
                  </a:rPr>
                  <a:t>　　   </a:t>
                </a:r>
                <a:r>
                  <a:rPr lang="en-US" altLang="ja-JP" sz="1400" dirty="0" smtClean="0">
                    <a:solidFill>
                      <a:prstClr val="black"/>
                    </a:solidFill>
                  </a:rPr>
                  <a:t>24</a:t>
                </a:r>
                <a:r>
                  <a:rPr lang="ja-JP" altLang="en-US" sz="1400" dirty="0" smtClean="0">
                    <a:solidFill>
                      <a:prstClr val="black"/>
                    </a:solidFill>
                  </a:rPr>
                  <a:t>　</a:t>
                </a:r>
                <a:r>
                  <a:rPr lang="ja-JP" altLang="en-US" sz="1400" dirty="0">
                    <a:solidFill>
                      <a:prstClr val="black"/>
                    </a:solidFill>
                  </a:rPr>
                  <a:t> </a:t>
                </a:r>
                <a:r>
                  <a:rPr lang="ja-JP" altLang="en-US" sz="1400" dirty="0" smtClean="0">
                    <a:solidFill>
                      <a:prstClr val="black"/>
                    </a:solidFill>
                  </a:rPr>
                  <a:t>　　</a:t>
                </a:r>
                <a:endParaRPr lang="ja-JP" altLang="en-US" sz="1400" dirty="0">
                  <a:solidFill>
                    <a:prstClr val="black"/>
                  </a:solidFill>
                </a:endParaRPr>
              </a:p>
            </p:txBody>
          </p:sp>
          <p:cxnSp>
            <p:nvCxnSpPr>
              <p:cNvPr id="58" name="直線矢印コネクタ 57"/>
              <p:cNvCxnSpPr/>
              <p:nvPr/>
            </p:nvCxnSpPr>
            <p:spPr>
              <a:xfrm>
                <a:off x="2278380" y="4846320"/>
                <a:ext cx="5471" cy="131486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4193850" y="1571625"/>
                <a:ext cx="6675" cy="131059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4193850" y="2882215"/>
                <a:ext cx="4770" cy="1872665"/>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4193851" y="4739640"/>
                <a:ext cx="4769" cy="1419805"/>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18"/>
              <p:cNvSpPr txBox="1">
                <a:spLocks noChangeArrowheads="1"/>
              </p:cNvSpPr>
              <p:nvPr/>
            </p:nvSpPr>
            <p:spPr bwMode="auto">
              <a:xfrm>
                <a:off x="3141956" y="908720"/>
                <a:ext cx="1762422" cy="375462"/>
              </a:xfrm>
              <a:prstGeom prst="rect">
                <a:avLst/>
              </a:prstGeom>
              <a:noFill/>
              <a:ln w="9525">
                <a:noFill/>
                <a:miter lim="800000"/>
                <a:headEnd/>
                <a:tailEnd/>
              </a:ln>
            </p:spPr>
            <p:txBody>
              <a:bodyPr wrap="square">
                <a:spAutoFit/>
              </a:bodyPr>
              <a:lstStyle/>
              <a:p>
                <a:pPr algn="ctr"/>
                <a:r>
                  <a:rPr lang="ja-JP" altLang="en-US" sz="1600" b="1" dirty="0" smtClean="0">
                    <a:solidFill>
                      <a:srgbClr val="FF0000"/>
                    </a:solidFill>
                  </a:rPr>
                  <a:t>太陽光、風力</a:t>
                </a:r>
                <a:endParaRPr lang="en-US" altLang="ja-JP" sz="1600" b="1" dirty="0" smtClean="0">
                  <a:solidFill>
                    <a:srgbClr val="FF0000"/>
                  </a:solidFill>
                </a:endParaRPr>
              </a:p>
            </p:txBody>
          </p:sp>
          <p:cxnSp>
            <p:nvCxnSpPr>
              <p:cNvPr id="63" name="直線矢印コネクタ 62"/>
              <p:cNvCxnSpPr/>
              <p:nvPr/>
            </p:nvCxnSpPr>
            <p:spPr>
              <a:xfrm>
                <a:off x="2278380" y="3497773"/>
                <a:ext cx="10324" cy="1371407"/>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2278380" y="3171338"/>
                <a:ext cx="10324" cy="341325"/>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18"/>
              <p:cNvSpPr txBox="1">
                <a:spLocks noChangeArrowheads="1"/>
              </p:cNvSpPr>
              <p:nvPr/>
            </p:nvSpPr>
            <p:spPr bwMode="auto">
              <a:xfrm>
                <a:off x="2938003" y="2168860"/>
                <a:ext cx="1966375" cy="614393"/>
              </a:xfrm>
              <a:prstGeom prst="rect">
                <a:avLst/>
              </a:prstGeom>
              <a:noFill/>
              <a:ln w="9525">
                <a:noFill/>
                <a:miter lim="800000"/>
                <a:headEnd/>
                <a:tailEnd/>
              </a:ln>
            </p:spPr>
            <p:txBody>
              <a:bodyPr wrap="square">
                <a:spAutoFit/>
              </a:bodyPr>
              <a:lstStyle/>
              <a:p>
                <a:r>
                  <a:rPr lang="ja-JP" altLang="en-US" sz="1500" b="1" dirty="0" smtClean="0">
                    <a:solidFill>
                      <a:prstClr val="black"/>
                    </a:solidFill>
                  </a:rPr>
                  <a:t>石油</a:t>
                </a:r>
                <a:endParaRPr lang="en-US" altLang="ja-JP" sz="1500" b="1" dirty="0" smtClean="0">
                  <a:solidFill>
                    <a:prstClr val="black"/>
                  </a:solidFill>
                </a:endParaRPr>
              </a:p>
              <a:p>
                <a:r>
                  <a:rPr lang="ja-JP" altLang="en-US" sz="1500" b="1" dirty="0" smtClean="0">
                    <a:solidFill>
                      <a:prstClr val="black"/>
                    </a:solidFill>
                  </a:rPr>
                  <a:t>揚水式水力等</a:t>
                </a:r>
                <a:endParaRPr lang="en-US" altLang="ja-JP" sz="1500" b="1" dirty="0" smtClean="0">
                  <a:solidFill>
                    <a:prstClr val="black"/>
                  </a:solidFill>
                </a:endParaRPr>
              </a:p>
            </p:txBody>
          </p:sp>
          <p:sp>
            <p:nvSpPr>
              <p:cNvPr id="66" name="テキスト ボックス 16"/>
              <p:cNvSpPr txBox="1">
                <a:spLocks noChangeArrowheads="1"/>
              </p:cNvSpPr>
              <p:nvPr/>
            </p:nvSpPr>
            <p:spPr bwMode="auto">
              <a:xfrm>
                <a:off x="2458118" y="3924055"/>
                <a:ext cx="2240939" cy="358395"/>
              </a:xfrm>
              <a:prstGeom prst="rect">
                <a:avLst/>
              </a:prstGeom>
              <a:noFill/>
              <a:ln w="9525">
                <a:noFill/>
                <a:miter lim="800000"/>
                <a:headEnd/>
                <a:tailEnd/>
              </a:ln>
            </p:spPr>
            <p:txBody>
              <a:bodyPr wrap="square">
                <a:spAutoFit/>
              </a:bodyPr>
              <a:lstStyle/>
              <a:p>
                <a:r>
                  <a:rPr lang="ja-JP" altLang="en-US" sz="1500" b="1" dirty="0">
                    <a:solidFill>
                      <a:prstClr val="black"/>
                    </a:solidFill>
                  </a:rPr>
                  <a:t>天然</a:t>
                </a:r>
                <a:r>
                  <a:rPr lang="ja-JP" altLang="en-US" sz="1500" b="1" dirty="0" smtClean="0">
                    <a:solidFill>
                      <a:prstClr val="black"/>
                    </a:solidFill>
                  </a:rPr>
                  <a:t>ガス、ＬＰガス等</a:t>
                </a:r>
                <a:endParaRPr lang="ja-JP" altLang="en-US" sz="1500" b="1" dirty="0">
                  <a:solidFill>
                    <a:prstClr val="black"/>
                  </a:solidFill>
                </a:endParaRPr>
              </a:p>
            </p:txBody>
          </p:sp>
          <p:sp>
            <p:nvSpPr>
              <p:cNvPr id="67" name="テキスト ボックス 21"/>
              <p:cNvSpPr txBox="1">
                <a:spLocks noChangeArrowheads="1"/>
              </p:cNvSpPr>
              <p:nvPr/>
            </p:nvSpPr>
            <p:spPr bwMode="auto">
              <a:xfrm>
                <a:off x="2770163" y="5005625"/>
                <a:ext cx="1647122" cy="1126387"/>
              </a:xfrm>
              <a:prstGeom prst="rect">
                <a:avLst/>
              </a:prstGeom>
              <a:noFill/>
              <a:ln w="9525">
                <a:noFill/>
                <a:miter lim="800000"/>
                <a:headEnd/>
                <a:tailEnd/>
              </a:ln>
            </p:spPr>
            <p:txBody>
              <a:bodyPr wrap="square">
                <a:spAutoFit/>
              </a:bodyPr>
              <a:lstStyle/>
              <a:p>
                <a:r>
                  <a:rPr lang="ja-JP" altLang="en-US" sz="1500" b="1" dirty="0" smtClean="0">
                    <a:solidFill>
                      <a:prstClr val="black"/>
                    </a:solidFill>
                  </a:rPr>
                  <a:t>原子力</a:t>
                </a:r>
                <a:endParaRPr lang="en-US" altLang="ja-JP" sz="1500" b="1" dirty="0" smtClean="0">
                  <a:solidFill>
                    <a:prstClr val="black"/>
                  </a:solidFill>
                </a:endParaRPr>
              </a:p>
              <a:p>
                <a:r>
                  <a:rPr lang="ja-JP" altLang="en-US" sz="1500" b="1" dirty="0">
                    <a:solidFill>
                      <a:prstClr val="black"/>
                    </a:solidFill>
                  </a:rPr>
                  <a:t>石炭</a:t>
                </a:r>
                <a:r>
                  <a:rPr lang="ja-JP" altLang="en-US" sz="1500" b="1" dirty="0" smtClean="0">
                    <a:solidFill>
                      <a:prstClr val="black"/>
                    </a:solidFill>
                  </a:rPr>
                  <a:t>　</a:t>
                </a:r>
                <a:endParaRPr lang="en-US" altLang="ja-JP" sz="1500" b="1" dirty="0" smtClean="0">
                  <a:solidFill>
                    <a:prstClr val="black"/>
                  </a:solidFill>
                </a:endParaRPr>
              </a:p>
              <a:p>
                <a:r>
                  <a:rPr lang="ja-JP" altLang="en-US" sz="1500" b="1" dirty="0" smtClean="0">
                    <a:solidFill>
                      <a:prstClr val="black"/>
                    </a:solidFill>
                  </a:rPr>
                  <a:t>一般水力</a:t>
                </a:r>
                <a:endParaRPr lang="en-US" altLang="ja-JP" sz="1500" b="1" dirty="0" smtClean="0">
                  <a:solidFill>
                    <a:prstClr val="black"/>
                  </a:solidFill>
                </a:endParaRPr>
              </a:p>
              <a:p>
                <a:r>
                  <a:rPr lang="ja-JP" altLang="en-US" sz="1500" b="1" dirty="0" smtClean="0">
                    <a:solidFill>
                      <a:prstClr val="black"/>
                    </a:solidFill>
                  </a:rPr>
                  <a:t>地熱</a:t>
                </a:r>
                <a:endParaRPr lang="ja-JP" altLang="en-US" sz="1500" b="1" dirty="0">
                  <a:solidFill>
                    <a:prstClr val="black"/>
                  </a:solidFill>
                </a:endParaRPr>
              </a:p>
            </p:txBody>
          </p:sp>
          <p:sp>
            <p:nvSpPr>
              <p:cNvPr id="68" name="テキスト ボックス 67"/>
              <p:cNvSpPr txBox="1"/>
              <p:nvPr/>
            </p:nvSpPr>
            <p:spPr>
              <a:xfrm>
                <a:off x="-85704" y="2615145"/>
                <a:ext cx="1167135" cy="341330"/>
              </a:xfrm>
              <a:prstGeom prst="rect">
                <a:avLst/>
              </a:prstGeom>
              <a:noFill/>
            </p:spPr>
            <p:txBody>
              <a:bodyPr wrap="square" lIns="36000" rIns="36000" rtlCol="0">
                <a:spAutoFit/>
              </a:bodyPr>
              <a:lstStyle/>
              <a:p>
                <a:pPr algn="ctr"/>
                <a:r>
                  <a:rPr lang="ja-JP" altLang="en-US" sz="1400" b="1" dirty="0">
                    <a:solidFill>
                      <a:srgbClr val="1F497D">
                        <a:lumMod val="50000"/>
                      </a:srgbClr>
                    </a:solidFill>
                    <a:latin typeface="HGP創英角ｺﾞｼｯｸUB" pitchFamily="50" charset="-128"/>
                    <a:ea typeface="HGP創英角ｺﾞｼｯｸUB" pitchFamily="50" charset="-128"/>
                  </a:rPr>
                  <a:t>ピーク</a:t>
                </a:r>
                <a:r>
                  <a:rPr lang="ja-JP" altLang="en-US" sz="1400" b="1" dirty="0" smtClean="0">
                    <a:solidFill>
                      <a:srgbClr val="1F497D">
                        <a:lumMod val="50000"/>
                      </a:srgbClr>
                    </a:solidFill>
                    <a:latin typeface="HGP創英角ｺﾞｼｯｸUB" pitchFamily="50" charset="-128"/>
                    <a:ea typeface="HGP創英角ｺﾞｼｯｸUB" pitchFamily="50" charset="-128"/>
                  </a:rPr>
                  <a:t>電源</a:t>
                </a:r>
                <a:endParaRPr lang="ja-JP" altLang="en-US" sz="1400" b="1" dirty="0">
                  <a:solidFill>
                    <a:srgbClr val="1F497D">
                      <a:lumMod val="50000"/>
                    </a:srgbClr>
                  </a:solidFill>
                  <a:latin typeface="HGP創英角ｺﾞｼｯｸUB" pitchFamily="50" charset="-128"/>
                  <a:ea typeface="HGP創英角ｺﾞｼｯｸUB" pitchFamily="50" charset="-128"/>
                </a:endParaRPr>
              </a:p>
            </p:txBody>
          </p:sp>
          <p:sp>
            <p:nvSpPr>
              <p:cNvPr id="69" name="テキスト ボックス 68"/>
              <p:cNvSpPr txBox="1"/>
              <p:nvPr/>
            </p:nvSpPr>
            <p:spPr>
              <a:xfrm>
                <a:off x="18247" y="5445224"/>
                <a:ext cx="899740" cy="511994"/>
              </a:xfrm>
              <a:prstGeom prst="rect">
                <a:avLst/>
              </a:prstGeom>
              <a:noFill/>
              <a:ln w="12700">
                <a:solidFill>
                  <a:schemeClr val="tx1"/>
                </a:solidFill>
                <a:prstDash val="sysDash"/>
              </a:ln>
            </p:spPr>
            <p:txBody>
              <a:bodyPr wrap="square" lIns="36000" rIns="36000" rtlCol="0">
                <a:spAutoFit/>
              </a:bodyPr>
              <a:lstStyle/>
              <a:p>
                <a:pPr algn="ctr"/>
                <a:r>
                  <a:rPr lang="ja-JP" altLang="en-US" sz="1200" dirty="0" smtClean="0">
                    <a:solidFill>
                      <a:prstClr val="black"/>
                    </a:solidFill>
                  </a:rPr>
                  <a:t>コスト低</a:t>
                </a:r>
                <a:endParaRPr lang="en-US" altLang="ja-JP" sz="1200" dirty="0" smtClean="0">
                  <a:solidFill>
                    <a:prstClr val="black"/>
                  </a:solidFill>
                </a:endParaRPr>
              </a:p>
              <a:p>
                <a:pPr algn="ctr"/>
                <a:r>
                  <a:rPr lang="ja-JP" altLang="en-US" sz="1200" dirty="0" smtClean="0">
                    <a:solidFill>
                      <a:prstClr val="black"/>
                    </a:solidFill>
                  </a:rPr>
                  <a:t>出力一定</a:t>
                </a:r>
                <a:endParaRPr lang="ja-JP" altLang="en-US" sz="1200" dirty="0">
                  <a:solidFill>
                    <a:prstClr val="black"/>
                  </a:solidFill>
                </a:endParaRPr>
              </a:p>
            </p:txBody>
          </p:sp>
          <p:sp>
            <p:nvSpPr>
              <p:cNvPr id="70" name="テキスト ボックス 69"/>
              <p:cNvSpPr txBox="1"/>
              <p:nvPr/>
            </p:nvSpPr>
            <p:spPr>
              <a:xfrm>
                <a:off x="27376" y="4005064"/>
                <a:ext cx="899740" cy="716792"/>
              </a:xfrm>
              <a:prstGeom prst="rect">
                <a:avLst/>
              </a:prstGeom>
              <a:noFill/>
              <a:ln w="12700">
                <a:solidFill>
                  <a:schemeClr val="tx1"/>
                </a:solidFill>
                <a:prstDash val="sysDash"/>
              </a:ln>
            </p:spPr>
            <p:txBody>
              <a:bodyPr wrap="square" lIns="0" rIns="0" rtlCol="0">
                <a:spAutoFit/>
              </a:bodyPr>
              <a:lstStyle/>
              <a:p>
                <a:pPr algn="ctr"/>
                <a:r>
                  <a:rPr lang="ja-JP" altLang="en-US" sz="1200" dirty="0" smtClean="0">
                    <a:solidFill>
                      <a:prstClr val="black"/>
                    </a:solidFill>
                  </a:rPr>
                  <a:t>コスト中</a:t>
                </a:r>
                <a:endParaRPr lang="en-US" altLang="ja-JP" sz="1200" dirty="0" smtClean="0">
                  <a:solidFill>
                    <a:prstClr val="black"/>
                  </a:solidFill>
                </a:endParaRPr>
              </a:p>
              <a:p>
                <a:pPr algn="ctr"/>
                <a:r>
                  <a:rPr lang="ja-JP" altLang="en-US" sz="1200" dirty="0" smtClean="0">
                    <a:solidFill>
                      <a:prstClr val="black"/>
                    </a:solidFill>
                  </a:rPr>
                  <a:t>出力変動</a:t>
                </a:r>
                <a:endParaRPr lang="en-US" altLang="ja-JP" sz="1200" dirty="0" smtClean="0">
                  <a:solidFill>
                    <a:prstClr val="black"/>
                  </a:solidFill>
                </a:endParaRPr>
              </a:p>
              <a:p>
                <a:pPr algn="ctr"/>
                <a:r>
                  <a:rPr lang="ja-JP" altLang="en-US" sz="1200" dirty="0">
                    <a:solidFill>
                      <a:prstClr val="black"/>
                    </a:solidFill>
                  </a:rPr>
                  <a:t>可能</a:t>
                </a:r>
              </a:p>
            </p:txBody>
          </p:sp>
          <p:sp>
            <p:nvSpPr>
              <p:cNvPr id="71" name="テキスト ボックス 70"/>
              <p:cNvSpPr txBox="1"/>
              <p:nvPr/>
            </p:nvSpPr>
            <p:spPr>
              <a:xfrm>
                <a:off x="12700" y="2924944"/>
                <a:ext cx="899740" cy="742391"/>
              </a:xfrm>
              <a:prstGeom prst="rect">
                <a:avLst/>
              </a:prstGeom>
              <a:noFill/>
              <a:ln w="12700">
                <a:solidFill>
                  <a:schemeClr val="tx1"/>
                </a:solidFill>
                <a:prstDash val="sysDash"/>
              </a:ln>
            </p:spPr>
            <p:txBody>
              <a:bodyPr wrap="square" lIns="0" rIns="0" rtlCol="0">
                <a:spAutoFit/>
              </a:bodyPr>
              <a:lstStyle/>
              <a:p>
                <a:pPr algn="ctr">
                  <a:lnSpc>
                    <a:spcPts val="1500"/>
                  </a:lnSpc>
                </a:pPr>
                <a:r>
                  <a:rPr lang="ja-JP" altLang="en-US" sz="1200" dirty="0">
                    <a:solidFill>
                      <a:prstClr val="black"/>
                    </a:solidFill>
                  </a:rPr>
                  <a:t>コスト高</a:t>
                </a:r>
                <a:endParaRPr lang="en-US" altLang="ja-JP" sz="1200" dirty="0">
                  <a:solidFill>
                    <a:prstClr val="black"/>
                  </a:solidFill>
                </a:endParaRPr>
              </a:p>
              <a:p>
                <a:pPr algn="ctr">
                  <a:lnSpc>
                    <a:spcPts val="1500"/>
                  </a:lnSpc>
                </a:pPr>
                <a:r>
                  <a:rPr lang="ja-JP" altLang="en-US" sz="1200" dirty="0">
                    <a:solidFill>
                      <a:prstClr val="black"/>
                    </a:solidFill>
                  </a:rPr>
                  <a:t>出力</a:t>
                </a:r>
                <a:r>
                  <a:rPr lang="ja-JP" altLang="en-US" sz="1200" dirty="0" smtClean="0">
                    <a:solidFill>
                      <a:prstClr val="black"/>
                    </a:solidFill>
                  </a:rPr>
                  <a:t>変動</a:t>
                </a:r>
                <a:endParaRPr lang="en-US" altLang="ja-JP" sz="1200" dirty="0" smtClean="0">
                  <a:solidFill>
                    <a:prstClr val="black"/>
                  </a:solidFill>
                </a:endParaRPr>
              </a:p>
              <a:p>
                <a:pPr algn="ctr">
                  <a:lnSpc>
                    <a:spcPts val="1500"/>
                  </a:lnSpc>
                </a:pPr>
                <a:r>
                  <a:rPr lang="ja-JP" altLang="en-US" sz="1200" dirty="0">
                    <a:solidFill>
                      <a:prstClr val="black"/>
                    </a:solidFill>
                  </a:rPr>
                  <a:t>容易</a:t>
                </a:r>
              </a:p>
            </p:txBody>
          </p:sp>
          <p:sp>
            <p:nvSpPr>
              <p:cNvPr id="72" name="左中かっこ 71"/>
              <p:cNvSpPr/>
              <p:nvPr/>
            </p:nvSpPr>
            <p:spPr>
              <a:xfrm>
                <a:off x="969169" y="2996952"/>
                <a:ext cx="95399" cy="360204"/>
              </a:xfrm>
              <a:prstGeom prst="leftBrace">
                <a:avLst>
                  <a:gd name="adj1" fmla="val 47078"/>
                  <a:gd name="adj2" fmla="val 529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400">
                  <a:solidFill>
                    <a:prstClr val="black"/>
                  </a:solidFill>
                </a:endParaRPr>
              </a:p>
            </p:txBody>
          </p:sp>
          <p:sp>
            <p:nvSpPr>
              <p:cNvPr id="73" name="左中かっこ 72"/>
              <p:cNvSpPr/>
              <p:nvPr/>
            </p:nvSpPr>
            <p:spPr>
              <a:xfrm>
                <a:off x="974910" y="3357156"/>
                <a:ext cx="81598" cy="1456680"/>
              </a:xfrm>
              <a:prstGeom prst="leftBrace">
                <a:avLst>
                  <a:gd name="adj1" fmla="val 47078"/>
                  <a:gd name="adj2" fmla="val 529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400">
                  <a:solidFill>
                    <a:prstClr val="black"/>
                  </a:solidFill>
                </a:endParaRPr>
              </a:p>
            </p:txBody>
          </p:sp>
          <p:sp>
            <p:nvSpPr>
              <p:cNvPr id="75" name="左中かっこ 74"/>
              <p:cNvSpPr/>
              <p:nvPr/>
            </p:nvSpPr>
            <p:spPr>
              <a:xfrm>
                <a:off x="974910" y="4846320"/>
                <a:ext cx="89658" cy="1301737"/>
              </a:xfrm>
              <a:prstGeom prst="leftBrace">
                <a:avLst>
                  <a:gd name="adj1" fmla="val 47078"/>
                  <a:gd name="adj2" fmla="val 529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400">
                  <a:solidFill>
                    <a:prstClr val="black"/>
                  </a:solidFill>
                </a:endParaRPr>
              </a:p>
            </p:txBody>
          </p:sp>
          <p:cxnSp>
            <p:nvCxnSpPr>
              <p:cNvPr id="76" name="直線矢印コネクタ 75"/>
              <p:cNvCxnSpPr/>
              <p:nvPr/>
            </p:nvCxnSpPr>
            <p:spPr>
              <a:xfrm flipV="1">
                <a:off x="1087281" y="906542"/>
                <a:ext cx="0" cy="52390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50945" y="592222"/>
                <a:ext cx="835203" cy="375462"/>
              </a:xfrm>
              <a:prstGeom prst="rect">
                <a:avLst/>
              </a:prstGeom>
              <a:noFill/>
            </p:spPr>
            <p:txBody>
              <a:bodyPr wrap="square" lIns="36000" rIns="36000" rtlCol="0">
                <a:spAutoFit/>
              </a:bodyPr>
              <a:lstStyle/>
              <a:p>
                <a:pPr algn="ctr"/>
                <a:r>
                  <a:rPr lang="ja-JP" altLang="en-US" sz="1600" dirty="0">
                    <a:solidFill>
                      <a:prstClr val="black"/>
                    </a:solidFill>
                  </a:rPr>
                  <a:t>発電量</a:t>
                </a:r>
              </a:p>
            </p:txBody>
          </p:sp>
          <p:sp>
            <p:nvSpPr>
              <p:cNvPr id="78" name="テキスト ボックス 77"/>
              <p:cNvSpPr txBox="1"/>
              <p:nvPr/>
            </p:nvSpPr>
            <p:spPr>
              <a:xfrm>
                <a:off x="-108697" y="2154342"/>
                <a:ext cx="1264759" cy="358395"/>
              </a:xfrm>
              <a:prstGeom prst="rect">
                <a:avLst/>
              </a:prstGeom>
              <a:noFill/>
            </p:spPr>
            <p:txBody>
              <a:bodyPr wrap="none" rtlCol="0">
                <a:spAutoFit/>
              </a:bodyPr>
              <a:lstStyle/>
              <a:p>
                <a:r>
                  <a:rPr lang="ja-JP" altLang="en-US" sz="1500" b="1" dirty="0" smtClean="0">
                    <a:solidFill>
                      <a:srgbClr val="1F497D">
                        <a:lumMod val="50000"/>
                      </a:srgbClr>
                    </a:solidFill>
                    <a:latin typeface="HGP創英角ｺﾞｼｯｸUB" pitchFamily="50" charset="-128"/>
                    <a:ea typeface="HGP創英角ｺﾞｼｯｸUB" pitchFamily="50" charset="-128"/>
                  </a:rPr>
                  <a:t>電源の性格</a:t>
                </a:r>
                <a:endParaRPr lang="ja-JP" altLang="en-US" sz="1500" b="1" dirty="0">
                  <a:solidFill>
                    <a:srgbClr val="1F497D">
                      <a:lumMod val="50000"/>
                    </a:srgbClr>
                  </a:solidFill>
                  <a:latin typeface="HGP創英角ｺﾞｼｯｸUB" pitchFamily="50" charset="-128"/>
                  <a:ea typeface="HGP創英角ｺﾞｼｯｸUB" pitchFamily="50" charset="-128"/>
                </a:endParaRPr>
              </a:p>
            </p:txBody>
          </p:sp>
          <p:cxnSp>
            <p:nvCxnSpPr>
              <p:cNvPr id="79" name="直線矢印コネクタ 78"/>
              <p:cNvCxnSpPr/>
              <p:nvPr/>
            </p:nvCxnSpPr>
            <p:spPr>
              <a:xfrm>
                <a:off x="1155266" y="6154619"/>
                <a:ext cx="5206166" cy="4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テキスト ボックス 79"/>
            <p:cNvSpPr txBox="1"/>
            <p:nvPr/>
          </p:nvSpPr>
          <p:spPr>
            <a:xfrm>
              <a:off x="5849211" y="5998062"/>
              <a:ext cx="616321" cy="375462"/>
            </a:xfrm>
            <a:prstGeom prst="rect">
              <a:avLst/>
            </a:prstGeom>
            <a:noFill/>
          </p:spPr>
          <p:txBody>
            <a:bodyPr wrap="none" rtlCol="0">
              <a:spAutoFit/>
            </a:bodyPr>
            <a:lstStyle/>
            <a:p>
              <a:r>
                <a:rPr lang="ja-JP" altLang="en-US" sz="1600" dirty="0" smtClean="0">
                  <a:solidFill>
                    <a:prstClr val="black"/>
                  </a:solidFill>
                </a:rPr>
                <a:t>時間</a:t>
              </a:r>
              <a:endParaRPr lang="ja-JP" altLang="en-US" sz="1600" dirty="0">
                <a:solidFill>
                  <a:prstClr val="black"/>
                </a:solidFill>
              </a:endParaRPr>
            </a:p>
          </p:txBody>
        </p:sp>
        <p:cxnSp>
          <p:nvCxnSpPr>
            <p:cNvPr id="81" name="直線コネクタ 80"/>
            <p:cNvCxnSpPr/>
            <p:nvPr/>
          </p:nvCxnSpPr>
          <p:spPr>
            <a:xfrm flipV="1">
              <a:off x="5786789" y="2913911"/>
              <a:ext cx="647871" cy="195525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5777300" y="1410190"/>
              <a:ext cx="657360" cy="198545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5751505" y="956916"/>
              <a:ext cx="688314" cy="18986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6443820" y="1358464"/>
              <a:ext cx="383886" cy="693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05385" y="4205983"/>
              <a:ext cx="551259" cy="13996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32284" y="3692061"/>
              <a:ext cx="950497" cy="341330"/>
            </a:xfrm>
            <a:prstGeom prst="rect">
              <a:avLst/>
            </a:prstGeom>
            <a:noFill/>
          </p:spPr>
          <p:txBody>
            <a:bodyPr wrap="square" lIns="36000" rIns="36000" rtlCol="0">
              <a:spAutoFit/>
            </a:bodyPr>
            <a:lstStyle/>
            <a:p>
              <a:pPr algn="ctr"/>
              <a:r>
                <a:rPr lang="ja-JP" altLang="en-US" sz="1400" b="1" dirty="0">
                  <a:solidFill>
                    <a:srgbClr val="1F497D">
                      <a:lumMod val="50000"/>
                    </a:srgbClr>
                  </a:solidFill>
                  <a:latin typeface="HGP創英角ｺﾞｼｯｸUB" pitchFamily="50" charset="-128"/>
                  <a:ea typeface="HGP創英角ｺﾞｼｯｸUB" pitchFamily="50" charset="-128"/>
                </a:rPr>
                <a:t>ミドル</a:t>
              </a:r>
              <a:r>
                <a:rPr lang="ja-JP" altLang="en-US" sz="1400" b="1" dirty="0" smtClean="0">
                  <a:solidFill>
                    <a:srgbClr val="1F497D">
                      <a:lumMod val="50000"/>
                    </a:srgbClr>
                  </a:solidFill>
                  <a:latin typeface="HGP創英角ｺﾞｼｯｸUB" pitchFamily="50" charset="-128"/>
                  <a:ea typeface="HGP創英角ｺﾞｼｯｸUB" pitchFamily="50" charset="-128"/>
                </a:rPr>
                <a:t>電源</a:t>
              </a:r>
              <a:endParaRPr lang="ja-JP" altLang="en-US" sz="1400" b="1" dirty="0">
                <a:solidFill>
                  <a:srgbClr val="1F497D">
                    <a:lumMod val="50000"/>
                  </a:srgbClr>
                </a:solidFill>
                <a:latin typeface="HGP創英角ｺﾞｼｯｸUB" pitchFamily="50" charset="-128"/>
                <a:ea typeface="HGP創英角ｺﾞｼｯｸUB" pitchFamily="50" charset="-128"/>
              </a:endParaRPr>
            </a:p>
          </p:txBody>
        </p:sp>
        <p:sp>
          <p:nvSpPr>
            <p:cNvPr id="87" name="テキスト ボックス 86"/>
            <p:cNvSpPr txBox="1"/>
            <p:nvPr/>
          </p:nvSpPr>
          <p:spPr>
            <a:xfrm>
              <a:off x="-73520" y="4931865"/>
              <a:ext cx="1109504" cy="580259"/>
            </a:xfrm>
            <a:prstGeom prst="rect">
              <a:avLst/>
            </a:prstGeom>
            <a:noFill/>
          </p:spPr>
          <p:txBody>
            <a:bodyPr wrap="square" lIns="36000" rIns="36000" rtlCol="0">
              <a:spAutoFit/>
            </a:bodyPr>
            <a:lstStyle/>
            <a:p>
              <a:pPr algn="ctr"/>
              <a:r>
                <a:rPr lang="ja-JP" altLang="en-US" sz="1400" b="1" dirty="0" smtClean="0">
                  <a:solidFill>
                    <a:srgbClr val="1F497D">
                      <a:lumMod val="50000"/>
                    </a:srgbClr>
                  </a:solidFill>
                  <a:latin typeface="HGP創英角ｺﾞｼｯｸUB" pitchFamily="50" charset="-128"/>
                  <a:ea typeface="HGP創英角ｺﾞｼｯｸUB" pitchFamily="50" charset="-128"/>
                </a:rPr>
                <a:t>ベースロード</a:t>
              </a:r>
              <a:endParaRPr lang="en-US" altLang="ja-JP" sz="1400" b="1" dirty="0" smtClean="0">
                <a:solidFill>
                  <a:srgbClr val="1F497D">
                    <a:lumMod val="50000"/>
                  </a:srgbClr>
                </a:solidFill>
                <a:latin typeface="HGP創英角ｺﾞｼｯｸUB" pitchFamily="50" charset="-128"/>
                <a:ea typeface="HGP創英角ｺﾞｼｯｸUB" pitchFamily="50" charset="-128"/>
              </a:endParaRPr>
            </a:p>
            <a:p>
              <a:pPr algn="ctr"/>
              <a:r>
                <a:rPr lang="ja-JP" altLang="en-US" sz="1400" b="1" dirty="0" smtClean="0">
                  <a:solidFill>
                    <a:srgbClr val="1F497D">
                      <a:lumMod val="50000"/>
                    </a:srgbClr>
                  </a:solidFill>
                  <a:latin typeface="HGP創英角ｺﾞｼｯｸUB" pitchFamily="50" charset="-128"/>
                  <a:ea typeface="HGP創英角ｺﾞｼｯｸUB" pitchFamily="50" charset="-128"/>
                </a:rPr>
                <a:t>電源</a:t>
              </a:r>
              <a:endParaRPr lang="ja-JP" altLang="en-US" sz="1400" b="1" dirty="0">
                <a:solidFill>
                  <a:srgbClr val="1F497D">
                    <a:lumMod val="50000"/>
                  </a:srgbClr>
                </a:solidFill>
                <a:latin typeface="HGP創英角ｺﾞｼｯｸUB" pitchFamily="50" charset="-128"/>
                <a:ea typeface="HGP創英角ｺﾞｼｯｸUB" pitchFamily="50" charset="-128"/>
              </a:endParaRPr>
            </a:p>
          </p:txBody>
        </p:sp>
        <p:cxnSp>
          <p:nvCxnSpPr>
            <p:cNvPr id="88" name="直線矢印コネクタ 87"/>
            <p:cNvCxnSpPr/>
            <p:nvPr/>
          </p:nvCxnSpPr>
          <p:spPr>
            <a:xfrm flipH="1">
              <a:off x="3354601" y="1174689"/>
              <a:ext cx="254094" cy="47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7369712" y="1943836"/>
              <a:ext cx="383886" cy="693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6434659" y="2879415"/>
              <a:ext cx="383886" cy="693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7367396" y="4172859"/>
              <a:ext cx="383886" cy="693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366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表 73"/>
          <p:cNvGraphicFramePr>
            <a:graphicFrameLocks noGrp="1"/>
          </p:cNvGraphicFramePr>
          <p:nvPr>
            <p:extLst>
              <p:ext uri="{D42A27DB-BD31-4B8C-83A1-F6EECF244321}">
                <p14:modId xmlns:p14="http://schemas.microsoft.com/office/powerpoint/2010/main" val="3033346896"/>
              </p:ext>
            </p:extLst>
          </p:nvPr>
        </p:nvGraphicFramePr>
        <p:xfrm>
          <a:off x="7208289" y="1484587"/>
          <a:ext cx="2408961" cy="4680295"/>
        </p:xfrm>
        <a:graphic>
          <a:graphicData uri="http://schemas.openxmlformats.org/drawingml/2006/table">
            <a:tbl>
              <a:tblPr firstRow="1" bandRow="1">
                <a:tableStyleId>{5C22544A-7EE6-4342-B048-85BDC9FD1C3A}</a:tableStyleId>
              </a:tblPr>
              <a:tblGrid>
                <a:gridCol w="642279"/>
                <a:gridCol w="1766682"/>
              </a:tblGrid>
              <a:tr h="1240225">
                <a:tc>
                  <a:txBody>
                    <a:bodyPr/>
                    <a:lstStyle/>
                    <a:p>
                      <a:r>
                        <a:rPr lang="ja-JP" altLang="en-US" sz="1600" b="1" dirty="0" smtClean="0">
                          <a:solidFill>
                            <a:schemeClr val="tx1"/>
                          </a:solidFill>
                        </a:rPr>
                        <a:t>ウラン</a:t>
                      </a:r>
                      <a:endParaRPr lang="ja-JP" altLang="en-US" sz="1600" b="1" dirty="0">
                        <a:solidFill>
                          <a:schemeClr val="tx1"/>
                        </a:solidFill>
                      </a:endParaRPr>
                    </a:p>
                  </a:txBody>
                  <a:tcPr marL="10319" marR="10319" marT="9525" marB="0" anchor="ctr">
                    <a:solidFill>
                      <a:schemeClr val="bg1">
                        <a:lumMod val="95000"/>
                      </a:schemeClr>
                    </a:solidFill>
                  </a:tcPr>
                </a:tc>
                <a:tc>
                  <a:txBody>
                    <a:bodyPr/>
                    <a:lstStyle/>
                    <a:p>
                      <a:pPr marL="0" marR="0" indent="0" algn="l" defTabSz="913981"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rPr>
                        <a:t>約２年程度</a:t>
                      </a:r>
                      <a:endParaRPr lang="en-US" altLang="ja-JP" b="1" dirty="0" smtClean="0">
                        <a:solidFill>
                          <a:prstClr val="black"/>
                        </a:solidFill>
                      </a:endParaRPr>
                    </a:p>
                  </a:txBody>
                  <a:tcPr marL="10319" marR="10319" marT="9525" marB="0" anchor="ctr">
                    <a:solidFill>
                      <a:schemeClr val="bg1">
                        <a:lumMod val="95000"/>
                      </a:schemeClr>
                    </a:solidFill>
                  </a:tcPr>
                </a:tc>
              </a:tr>
              <a:tr h="1147133">
                <a:tc>
                  <a:txBody>
                    <a:bodyPr/>
                    <a:lstStyle/>
                    <a:p>
                      <a:r>
                        <a:rPr lang="ja-JP" altLang="en-US" sz="1600" b="1" dirty="0" smtClean="0"/>
                        <a:t>ＬＮＧ</a:t>
                      </a:r>
                      <a:endParaRPr lang="ja-JP" altLang="en-US" sz="1600" b="1" dirty="0"/>
                    </a:p>
                  </a:txBody>
                  <a:tcPr marL="10319" marR="10319" marT="9525" marB="0" anchor="ctr"/>
                </a:tc>
                <a:tc>
                  <a:txBody>
                    <a:bodyPr/>
                    <a:lstStyle/>
                    <a:p>
                      <a:pPr marL="0" marR="0" indent="0" algn="l" defTabSz="913981"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rPr>
                        <a:t>約１３日</a:t>
                      </a:r>
                      <a:endParaRPr lang="en-US" altLang="ja-JP" b="1" dirty="0" smtClean="0">
                        <a:solidFill>
                          <a:prstClr val="black"/>
                        </a:solidFill>
                      </a:endParaRPr>
                    </a:p>
                  </a:txBody>
                  <a:tcPr marL="10319" marR="10319" marT="9525" marB="0" anchor="ctr"/>
                </a:tc>
              </a:tr>
              <a:tr h="1261846">
                <a:tc>
                  <a:txBody>
                    <a:bodyPr/>
                    <a:lstStyle/>
                    <a:p>
                      <a:r>
                        <a:rPr lang="ja-JP" altLang="en-US" sz="1600" b="1" dirty="0" smtClean="0"/>
                        <a:t>石油</a:t>
                      </a:r>
                      <a:endParaRPr lang="ja-JP" altLang="en-US" sz="1600" b="1" dirty="0"/>
                    </a:p>
                  </a:txBody>
                  <a:tcPr marL="10319" marR="10319" marT="9525"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cs typeface="+mn-cs"/>
                        </a:rPr>
                        <a:t>約６７日</a:t>
                      </a:r>
                      <a:endParaRPr kumimoji="1" lang="en-US" altLang="ja-JP" sz="1800" b="1" i="0" u="none" strike="noStrike" kern="1200" cap="none" spc="0" normalizeH="0" baseline="0" noProof="0" dirty="0" smtClean="0">
                        <a:ln>
                          <a:noFill/>
                        </a:ln>
                        <a:solidFill>
                          <a:prstClr val="black"/>
                        </a:solidFill>
                        <a:effectLst/>
                        <a:uLnTx/>
                        <a:uFillTx/>
                        <a:latin typeface="+mn-lt"/>
                        <a:ea typeface="+mn-ea"/>
                        <a:cs typeface="+mn-cs"/>
                      </a:endParaRPr>
                    </a:p>
                  </a:txBody>
                  <a:tcPr marL="10319" marR="10319" marT="9525" marB="0" anchor="ctr">
                    <a:solidFill>
                      <a:schemeClr val="bg1">
                        <a:lumMod val="95000"/>
                      </a:schemeClr>
                    </a:solidFill>
                  </a:tcPr>
                </a:tc>
              </a:tr>
              <a:tr h="1031091">
                <a:tc>
                  <a:txBody>
                    <a:bodyPr/>
                    <a:lstStyle/>
                    <a:p>
                      <a:r>
                        <a:rPr lang="ja-JP" altLang="en-US" sz="1600" b="1" dirty="0" smtClean="0"/>
                        <a:t>石炭</a:t>
                      </a:r>
                      <a:endParaRPr lang="ja-JP" altLang="en-US" sz="1600" b="1" dirty="0"/>
                    </a:p>
                  </a:txBody>
                  <a:tcPr marL="10319" marR="10319"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n-lt"/>
                          <a:ea typeface="+mn-ea"/>
                          <a:cs typeface="+mn-cs"/>
                        </a:rPr>
                        <a:t>約３３日</a:t>
                      </a:r>
                      <a:endParaRPr kumimoji="1" lang="en-US" altLang="ja-JP" sz="1800" b="1" i="0" u="none" strike="noStrike" kern="1200" cap="none" spc="0" normalizeH="0" baseline="0" noProof="0" dirty="0" smtClean="0">
                        <a:ln>
                          <a:noFill/>
                        </a:ln>
                        <a:solidFill>
                          <a:prstClr val="black"/>
                        </a:solidFill>
                        <a:effectLst/>
                        <a:uLnTx/>
                        <a:uFillTx/>
                        <a:latin typeface="+mn-lt"/>
                        <a:ea typeface="+mn-ea"/>
                        <a:cs typeface="+mn-cs"/>
                      </a:endParaRPr>
                    </a:p>
                  </a:txBody>
                  <a:tcPr marL="10319" marR="10319" marT="9525" marB="0" anchor="ctr"/>
                </a:tc>
              </a:tr>
            </a:tbl>
          </a:graphicData>
        </a:graphic>
      </p:graphicFrame>
      <p:sp>
        <p:nvSpPr>
          <p:cNvPr id="76" name="テキスト ボックス 75"/>
          <p:cNvSpPr txBox="1"/>
          <p:nvPr/>
        </p:nvSpPr>
        <p:spPr>
          <a:xfrm>
            <a:off x="5397401" y="1776997"/>
            <a:ext cx="1859855" cy="4185761"/>
          </a:xfrm>
          <a:prstGeom prst="rect">
            <a:avLst/>
          </a:prstGeom>
          <a:noFill/>
        </p:spPr>
        <p:txBody>
          <a:bodyPr wrap="square" rtlCol="0">
            <a:spAutoFit/>
          </a:bodyPr>
          <a:lstStyle/>
          <a:p>
            <a:r>
              <a:rPr lang="en-US" altLang="ja-JP" sz="1400" b="1" dirty="0">
                <a:solidFill>
                  <a:prstClr val="black"/>
                </a:solidFill>
              </a:rPr>
              <a:t>10</a:t>
            </a:r>
            <a:r>
              <a:rPr lang="ja-JP" altLang="en-US" sz="1400" b="1" dirty="0" smtClean="0">
                <a:solidFill>
                  <a:prstClr val="black"/>
                </a:solidFill>
              </a:rPr>
              <a:t>トントラック</a:t>
            </a:r>
            <a:r>
              <a:rPr lang="en-US" altLang="ja-JP" sz="1400" b="1" dirty="0" smtClean="0">
                <a:solidFill>
                  <a:prstClr val="black"/>
                </a:solidFill>
              </a:rPr>
              <a:t>2.1</a:t>
            </a:r>
            <a:r>
              <a:rPr lang="ja-JP" altLang="en-US" sz="1400" b="1" dirty="0" smtClean="0">
                <a:solidFill>
                  <a:prstClr val="black"/>
                </a:solidFill>
              </a:rPr>
              <a:t>台</a:t>
            </a:r>
            <a:endParaRPr lang="en-US" altLang="ja-JP" sz="1400" b="1" dirty="0" smtClean="0">
              <a:solidFill>
                <a:prstClr val="black"/>
              </a:solidFill>
            </a:endParaRPr>
          </a:p>
          <a:p>
            <a:r>
              <a:rPr lang="ja-JP" altLang="en-US" sz="1400" b="1" dirty="0" smtClean="0">
                <a:solidFill>
                  <a:prstClr val="black"/>
                </a:solidFill>
              </a:rPr>
              <a:t>濃縮</a:t>
            </a:r>
            <a:r>
              <a:rPr lang="ja-JP" altLang="en-US" sz="1400" b="1" dirty="0">
                <a:solidFill>
                  <a:prstClr val="black"/>
                </a:solidFill>
              </a:rPr>
              <a:t>ウラン</a:t>
            </a:r>
            <a:r>
              <a:rPr lang="ja-JP" altLang="en-US" sz="1400" b="1" dirty="0" smtClean="0">
                <a:solidFill>
                  <a:prstClr val="black"/>
                </a:solidFill>
              </a:rPr>
              <a:t>燃料</a:t>
            </a:r>
            <a:r>
              <a:rPr lang="en-US" altLang="ja-JP" sz="1400" b="1" dirty="0" smtClean="0">
                <a:solidFill>
                  <a:prstClr val="black"/>
                </a:solidFill>
              </a:rPr>
              <a:t>21</a:t>
            </a:r>
            <a:r>
              <a:rPr lang="ja-JP" altLang="en-US" sz="1400" b="1" dirty="0" smtClean="0">
                <a:solidFill>
                  <a:prstClr val="black"/>
                </a:solidFill>
              </a:rPr>
              <a:t>トン</a:t>
            </a:r>
            <a:endParaRPr lang="ja-JP" altLang="en-US" sz="1400" b="1"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r>
              <a:rPr lang="en-US" altLang="ja-JP" sz="1400" b="1" dirty="0" smtClean="0">
                <a:solidFill>
                  <a:prstClr val="black"/>
                </a:solidFill>
              </a:rPr>
              <a:t>LNG</a:t>
            </a:r>
            <a:r>
              <a:rPr lang="ja-JP" altLang="en-US" sz="1400" b="1" dirty="0" smtClean="0">
                <a:solidFill>
                  <a:prstClr val="black"/>
                </a:solidFill>
              </a:rPr>
              <a:t>専用船</a:t>
            </a:r>
            <a:r>
              <a:rPr lang="en-US" altLang="ja-JP" sz="1400" b="1" dirty="0" smtClean="0">
                <a:solidFill>
                  <a:prstClr val="black"/>
                </a:solidFill>
              </a:rPr>
              <a:t>4.75</a:t>
            </a:r>
            <a:r>
              <a:rPr lang="ja-JP" altLang="en-US" sz="1400" b="1" dirty="0" smtClean="0">
                <a:solidFill>
                  <a:prstClr val="black"/>
                </a:solidFill>
              </a:rPr>
              <a:t>隻</a:t>
            </a:r>
            <a:endParaRPr lang="en-US" altLang="ja-JP" sz="1400" b="1" dirty="0">
              <a:solidFill>
                <a:prstClr val="black"/>
              </a:solidFill>
            </a:endParaRPr>
          </a:p>
          <a:p>
            <a:r>
              <a:rPr lang="ja-JP" altLang="en-US" sz="1400" b="1" dirty="0">
                <a:solidFill>
                  <a:prstClr val="black"/>
                </a:solidFill>
              </a:rPr>
              <a:t>（</a:t>
            </a:r>
            <a:r>
              <a:rPr lang="en-US" altLang="ja-JP" sz="1400" b="1" dirty="0">
                <a:solidFill>
                  <a:prstClr val="black"/>
                </a:solidFill>
              </a:rPr>
              <a:t>20</a:t>
            </a:r>
            <a:r>
              <a:rPr lang="ja-JP" altLang="en-US" sz="1400" b="1" dirty="0">
                <a:solidFill>
                  <a:prstClr val="black"/>
                </a:solidFill>
              </a:rPr>
              <a:t>万トン</a:t>
            </a:r>
            <a:r>
              <a:rPr lang="en-US" altLang="ja-JP" sz="1400" b="1" dirty="0">
                <a:solidFill>
                  <a:prstClr val="black"/>
                </a:solidFill>
              </a:rPr>
              <a:t>LNG</a:t>
            </a:r>
            <a:r>
              <a:rPr lang="ja-JP" altLang="en-US" sz="1400" b="1" dirty="0">
                <a:solidFill>
                  <a:prstClr val="black"/>
                </a:solidFill>
              </a:rPr>
              <a:t>船）</a:t>
            </a:r>
            <a:endParaRPr lang="en-US" altLang="ja-JP" sz="1400" b="1" dirty="0">
              <a:solidFill>
                <a:prstClr val="black"/>
              </a:solidFill>
            </a:endParaRPr>
          </a:p>
          <a:p>
            <a:r>
              <a:rPr lang="en-US" altLang="ja-JP" sz="1400" b="1" dirty="0" smtClean="0">
                <a:solidFill>
                  <a:prstClr val="black"/>
                </a:solidFill>
              </a:rPr>
              <a:t>95</a:t>
            </a:r>
            <a:r>
              <a:rPr lang="ja-JP" altLang="en-US" sz="1400" b="1" dirty="0" smtClean="0">
                <a:solidFill>
                  <a:prstClr val="black"/>
                </a:solidFill>
              </a:rPr>
              <a:t>万トン</a:t>
            </a:r>
            <a:endParaRPr lang="en-US" altLang="ja-JP" sz="1400" b="1" dirty="0" smtClean="0">
              <a:solidFill>
                <a:prstClr val="black"/>
              </a:solidFill>
            </a:endParaRPr>
          </a:p>
          <a:p>
            <a:endParaRPr lang="en-US" altLang="ja-JP" sz="1400" b="1" dirty="0" smtClean="0">
              <a:solidFill>
                <a:prstClr val="black"/>
              </a:solidFill>
            </a:endParaRPr>
          </a:p>
          <a:p>
            <a:endParaRPr lang="en-US" altLang="ja-JP" sz="1400" b="1" dirty="0">
              <a:solidFill>
                <a:prstClr val="black"/>
              </a:solidFill>
            </a:endParaRPr>
          </a:p>
          <a:p>
            <a:r>
              <a:rPr lang="ja-JP" altLang="en-US" sz="1400" b="1" dirty="0">
                <a:solidFill>
                  <a:prstClr val="black"/>
                </a:solidFill>
              </a:rPr>
              <a:t>大型タンカー</a:t>
            </a:r>
            <a:r>
              <a:rPr lang="en-US" altLang="ja-JP" sz="1400" b="1" dirty="0" smtClean="0">
                <a:solidFill>
                  <a:prstClr val="black"/>
                </a:solidFill>
              </a:rPr>
              <a:t>7.75</a:t>
            </a:r>
            <a:r>
              <a:rPr lang="ja-JP" altLang="en-US" sz="1400" b="1" dirty="0" smtClean="0">
                <a:solidFill>
                  <a:prstClr val="black"/>
                </a:solidFill>
              </a:rPr>
              <a:t>隻</a:t>
            </a:r>
            <a:endParaRPr lang="en-US" altLang="ja-JP" sz="1400" b="1" dirty="0">
              <a:solidFill>
                <a:prstClr val="black"/>
              </a:solidFill>
            </a:endParaRPr>
          </a:p>
          <a:p>
            <a:r>
              <a:rPr lang="ja-JP" altLang="en-US" sz="1400" b="1" dirty="0">
                <a:solidFill>
                  <a:prstClr val="black"/>
                </a:solidFill>
              </a:rPr>
              <a:t>（</a:t>
            </a:r>
            <a:r>
              <a:rPr lang="en-US" altLang="ja-JP" sz="1400" b="1" dirty="0">
                <a:solidFill>
                  <a:prstClr val="black"/>
                </a:solidFill>
              </a:rPr>
              <a:t>20</a:t>
            </a:r>
            <a:r>
              <a:rPr lang="ja-JP" altLang="en-US" sz="1400" b="1" dirty="0">
                <a:solidFill>
                  <a:prstClr val="black"/>
                </a:solidFill>
              </a:rPr>
              <a:t>万トン石油タンカー</a:t>
            </a:r>
            <a:r>
              <a:rPr lang="ja-JP" altLang="en-US" sz="1400" b="1" dirty="0" smtClean="0">
                <a:solidFill>
                  <a:prstClr val="black"/>
                </a:solidFill>
              </a:rPr>
              <a:t>）</a:t>
            </a:r>
            <a:endParaRPr lang="en-US" altLang="ja-JP" sz="1400" b="1" dirty="0" smtClean="0">
              <a:solidFill>
                <a:prstClr val="black"/>
              </a:solidFill>
            </a:endParaRPr>
          </a:p>
          <a:p>
            <a:r>
              <a:rPr lang="en-US" altLang="ja-JP" sz="1400" b="1" dirty="0" smtClean="0">
                <a:solidFill>
                  <a:prstClr val="black"/>
                </a:solidFill>
              </a:rPr>
              <a:t>155</a:t>
            </a:r>
            <a:r>
              <a:rPr lang="ja-JP" altLang="en-US" sz="1400" b="1" dirty="0" smtClean="0">
                <a:solidFill>
                  <a:prstClr val="black"/>
                </a:solidFill>
              </a:rPr>
              <a:t>万</a:t>
            </a:r>
            <a:r>
              <a:rPr lang="ja-JP" altLang="en-US" sz="1400" b="1" dirty="0">
                <a:solidFill>
                  <a:prstClr val="black"/>
                </a:solidFill>
              </a:rPr>
              <a:t>トン</a:t>
            </a:r>
          </a:p>
          <a:p>
            <a:endParaRPr lang="en-US" altLang="ja-JP" sz="1400" b="1" dirty="0">
              <a:solidFill>
                <a:prstClr val="black"/>
              </a:solidFill>
            </a:endParaRPr>
          </a:p>
          <a:p>
            <a:endParaRPr lang="en-US" altLang="ja-JP" sz="1400" b="1" dirty="0" smtClean="0">
              <a:solidFill>
                <a:prstClr val="black"/>
              </a:solidFill>
            </a:endParaRPr>
          </a:p>
          <a:p>
            <a:r>
              <a:rPr lang="ja-JP" altLang="en-US" sz="1400" b="1" dirty="0">
                <a:solidFill>
                  <a:prstClr val="black"/>
                </a:solidFill>
              </a:rPr>
              <a:t>大型石炭運船</a:t>
            </a:r>
            <a:r>
              <a:rPr lang="en-US" altLang="ja-JP" sz="1400" b="1" dirty="0" smtClean="0">
                <a:solidFill>
                  <a:prstClr val="black"/>
                </a:solidFill>
              </a:rPr>
              <a:t>11.75</a:t>
            </a:r>
            <a:r>
              <a:rPr lang="ja-JP" altLang="en-US" sz="1400" b="1" dirty="0" smtClean="0">
                <a:solidFill>
                  <a:prstClr val="black"/>
                </a:solidFill>
              </a:rPr>
              <a:t>隻</a:t>
            </a:r>
            <a:endParaRPr lang="en-US" altLang="ja-JP" sz="1400" b="1" dirty="0">
              <a:solidFill>
                <a:prstClr val="black"/>
              </a:solidFill>
            </a:endParaRPr>
          </a:p>
          <a:p>
            <a:r>
              <a:rPr lang="ja-JP" altLang="en-US" sz="1400" b="1" dirty="0">
                <a:solidFill>
                  <a:prstClr val="black"/>
                </a:solidFill>
              </a:rPr>
              <a:t>（</a:t>
            </a:r>
            <a:r>
              <a:rPr lang="en-US" altLang="ja-JP" sz="1400" b="1" dirty="0">
                <a:solidFill>
                  <a:prstClr val="black"/>
                </a:solidFill>
              </a:rPr>
              <a:t>20</a:t>
            </a:r>
            <a:r>
              <a:rPr lang="ja-JP" altLang="en-US" sz="1400" b="1" dirty="0">
                <a:solidFill>
                  <a:prstClr val="black"/>
                </a:solidFill>
              </a:rPr>
              <a:t>万トン船）</a:t>
            </a:r>
            <a:endParaRPr lang="en-US" altLang="ja-JP" sz="1400" b="1" dirty="0">
              <a:solidFill>
                <a:prstClr val="black"/>
              </a:solidFill>
            </a:endParaRPr>
          </a:p>
          <a:p>
            <a:r>
              <a:rPr lang="en-US" altLang="ja-JP" sz="1400" b="1" dirty="0" smtClean="0">
                <a:solidFill>
                  <a:prstClr val="black"/>
                </a:solidFill>
              </a:rPr>
              <a:t>235</a:t>
            </a:r>
            <a:r>
              <a:rPr lang="ja-JP" altLang="en-US" sz="1400" b="1" dirty="0" smtClean="0">
                <a:solidFill>
                  <a:prstClr val="black"/>
                </a:solidFill>
              </a:rPr>
              <a:t>万トン</a:t>
            </a:r>
            <a:endParaRPr lang="ja-JP" altLang="en-US" sz="1400" b="1" dirty="0">
              <a:solidFill>
                <a:prstClr val="black"/>
              </a:solidFill>
            </a:endParaRPr>
          </a:p>
        </p:txBody>
      </p:sp>
      <p:sp>
        <p:nvSpPr>
          <p:cNvPr id="65" name="テキスト ボックス 64"/>
          <p:cNvSpPr txBox="1"/>
          <p:nvPr/>
        </p:nvSpPr>
        <p:spPr>
          <a:xfrm>
            <a:off x="56456" y="754251"/>
            <a:ext cx="6068611"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dirty="0" smtClean="0">
                <a:solidFill>
                  <a:prstClr val="black"/>
                </a:solidFill>
              </a:rPr>
              <a:t>①原子力発電所１基分（１００万</a:t>
            </a:r>
            <a:r>
              <a:rPr lang="en-US" altLang="ja-JP" sz="2000" dirty="0" smtClean="0">
                <a:solidFill>
                  <a:prstClr val="black"/>
                </a:solidFill>
              </a:rPr>
              <a:t>kw</a:t>
            </a:r>
            <a:r>
              <a:rPr lang="ja-JP" altLang="en-US" sz="2000" dirty="0" smtClean="0">
                <a:solidFill>
                  <a:prstClr val="black"/>
                </a:solidFill>
              </a:rPr>
              <a:t>）が１年間で発電する電力量を他の発電方式で代替した場合に必要な燃料</a:t>
            </a:r>
            <a:endParaRPr lang="ja-JP" altLang="en-US" sz="2000" dirty="0">
              <a:solidFill>
                <a:prstClr val="black"/>
              </a:solidFill>
            </a:endParaRPr>
          </a:p>
        </p:txBody>
      </p:sp>
      <p:sp>
        <p:nvSpPr>
          <p:cNvPr id="72" name="テキスト ボックス 71"/>
          <p:cNvSpPr txBox="1"/>
          <p:nvPr/>
        </p:nvSpPr>
        <p:spPr>
          <a:xfrm>
            <a:off x="7149786" y="692696"/>
            <a:ext cx="2574285" cy="86177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2000" dirty="0">
                <a:solidFill>
                  <a:prstClr val="black"/>
                </a:solidFill>
              </a:rPr>
              <a:t>②国内民間</a:t>
            </a:r>
            <a:r>
              <a:rPr lang="ja-JP" altLang="en-US" sz="2000" dirty="0" smtClean="0">
                <a:solidFill>
                  <a:prstClr val="black"/>
                </a:solidFill>
              </a:rPr>
              <a:t>在庫日数</a:t>
            </a:r>
            <a:endParaRPr lang="en-US" altLang="ja-JP" sz="2000" dirty="0">
              <a:solidFill>
                <a:prstClr val="black"/>
              </a:solidFill>
            </a:endParaRPr>
          </a:p>
          <a:p>
            <a:r>
              <a:rPr lang="ja-JP" altLang="en-US" sz="1000" dirty="0">
                <a:solidFill>
                  <a:prstClr val="black"/>
                </a:solidFill>
              </a:rPr>
              <a:t>（洋上在庫含まず</a:t>
            </a:r>
            <a:r>
              <a:rPr lang="ja-JP" altLang="en-US" sz="1000" dirty="0" smtClean="0">
                <a:solidFill>
                  <a:prstClr val="black"/>
                </a:solidFill>
              </a:rPr>
              <a:t>、電力会社の</a:t>
            </a:r>
            <a:r>
              <a:rPr lang="ja-JP" altLang="ja-JP" sz="1000" dirty="0" smtClean="0">
                <a:solidFill>
                  <a:prstClr val="black"/>
                </a:solidFill>
              </a:rPr>
              <a:t>発電用在庫</a:t>
            </a:r>
            <a:r>
              <a:rPr lang="ja-JP" altLang="en-US" sz="1000" dirty="0">
                <a:solidFill>
                  <a:prstClr val="black"/>
                </a:solidFill>
              </a:rPr>
              <a:t>（</a:t>
            </a:r>
            <a:r>
              <a:rPr lang="ja-JP" altLang="en-US" sz="1000" dirty="0" smtClean="0">
                <a:solidFill>
                  <a:prstClr val="black"/>
                </a:solidFill>
              </a:rPr>
              <a:t>２０１２年度平均在庫日数等）で計算。</a:t>
            </a:r>
            <a:r>
              <a:rPr lang="en-US" altLang="ja-JP" sz="1000" dirty="0" smtClean="0">
                <a:solidFill>
                  <a:prstClr val="black"/>
                </a:solidFill>
              </a:rPr>
              <a:t>※</a:t>
            </a:r>
            <a:r>
              <a:rPr lang="ja-JP" altLang="en-US" sz="1000" dirty="0" smtClean="0">
                <a:solidFill>
                  <a:prstClr val="black"/>
                </a:solidFill>
              </a:rPr>
              <a:t>電力調査統計等より作成）</a:t>
            </a:r>
            <a:endParaRPr lang="en-US" altLang="ja-JP" sz="1000" dirty="0">
              <a:solidFill>
                <a:prstClr val="black"/>
              </a:solidFill>
            </a:endParaRPr>
          </a:p>
        </p:txBody>
      </p:sp>
      <p:sp>
        <p:nvSpPr>
          <p:cNvPr id="89" name="テキスト ボックス 88"/>
          <p:cNvSpPr txBox="1"/>
          <p:nvPr/>
        </p:nvSpPr>
        <p:spPr>
          <a:xfrm>
            <a:off x="7185248" y="2326233"/>
            <a:ext cx="2664388" cy="430887"/>
          </a:xfrm>
          <a:prstGeom prst="rect">
            <a:avLst/>
          </a:prstGeom>
          <a:noFill/>
        </p:spPr>
        <p:txBody>
          <a:bodyPr wrap="square" rtlCol="0">
            <a:spAutoFit/>
          </a:bodyPr>
          <a:lstStyle/>
          <a:p>
            <a:pPr marL="85725" indent="-85725"/>
            <a:r>
              <a:rPr lang="en-US" altLang="ja-JP" sz="1100" dirty="0" smtClean="0">
                <a:solidFill>
                  <a:prstClr val="black"/>
                </a:solidFill>
              </a:rPr>
              <a:t>※</a:t>
            </a:r>
            <a:r>
              <a:rPr lang="ja-JP" altLang="en-US" sz="1100" dirty="0" smtClean="0">
                <a:solidFill>
                  <a:prstClr val="black"/>
                </a:solidFill>
              </a:rPr>
              <a:t>海外で濃縮等加工済のもの（震災前の値）で、現在ではより大きい値となる。</a:t>
            </a:r>
            <a:endParaRPr lang="en-US" altLang="ja-JP" sz="1100" dirty="0" smtClean="0">
              <a:solidFill>
                <a:prstClr val="black"/>
              </a:solidFill>
            </a:endParaRPr>
          </a:p>
        </p:txBody>
      </p:sp>
      <p:sp>
        <p:nvSpPr>
          <p:cNvPr id="106" name="テキスト ボックス 105"/>
          <p:cNvSpPr txBox="1"/>
          <p:nvPr/>
        </p:nvSpPr>
        <p:spPr>
          <a:xfrm>
            <a:off x="7146568" y="4606389"/>
            <a:ext cx="2774984" cy="600164"/>
          </a:xfrm>
          <a:prstGeom prst="rect">
            <a:avLst/>
          </a:prstGeom>
          <a:noFill/>
        </p:spPr>
        <p:txBody>
          <a:bodyPr wrap="square" rtlCol="0">
            <a:spAutoFit/>
          </a:bodyPr>
          <a:lstStyle/>
          <a:p>
            <a:pPr marL="85725" indent="-85725"/>
            <a:r>
              <a:rPr lang="en-US" altLang="ja-JP" sz="1100" dirty="0" smtClean="0">
                <a:solidFill>
                  <a:prstClr val="black"/>
                </a:solidFill>
              </a:rPr>
              <a:t>※</a:t>
            </a:r>
            <a:r>
              <a:rPr lang="ja-JP" altLang="en-US" sz="1100" dirty="0" smtClean="0">
                <a:solidFill>
                  <a:prstClr val="black"/>
                </a:solidFill>
              </a:rPr>
              <a:t>国家備蓄は約</a:t>
            </a:r>
            <a:r>
              <a:rPr lang="ja-JP" altLang="en-US" sz="1100" b="1" dirty="0" smtClean="0">
                <a:solidFill>
                  <a:prstClr val="black"/>
                </a:solidFill>
              </a:rPr>
              <a:t>８５</a:t>
            </a:r>
            <a:r>
              <a:rPr lang="ja-JP" altLang="en-US" sz="1100" dirty="0" smtClean="0">
                <a:solidFill>
                  <a:prstClr val="black"/>
                </a:solidFill>
              </a:rPr>
              <a:t>日（</a:t>
            </a:r>
            <a:r>
              <a:rPr lang="en-US" altLang="ja-JP" sz="1100" dirty="0" smtClean="0">
                <a:solidFill>
                  <a:prstClr val="black"/>
                </a:solidFill>
              </a:rPr>
              <a:t>IEA</a:t>
            </a:r>
            <a:r>
              <a:rPr lang="ja-JP" altLang="en-US" sz="1100" dirty="0" smtClean="0">
                <a:solidFill>
                  <a:prstClr val="black"/>
                </a:solidFill>
              </a:rPr>
              <a:t>基準、平成</a:t>
            </a:r>
            <a:r>
              <a:rPr lang="en-US" altLang="ja-JP" sz="1100" dirty="0" smtClean="0">
                <a:solidFill>
                  <a:prstClr val="black"/>
                </a:solidFill>
              </a:rPr>
              <a:t>25</a:t>
            </a:r>
            <a:r>
              <a:rPr lang="ja-JP" altLang="en-US" sz="1100" dirty="0" smtClean="0">
                <a:solidFill>
                  <a:prstClr val="black"/>
                </a:solidFill>
              </a:rPr>
              <a:t>年度</a:t>
            </a:r>
            <a:r>
              <a:rPr lang="en-US" altLang="ja-JP" sz="1100" dirty="0" smtClean="0">
                <a:solidFill>
                  <a:prstClr val="black"/>
                </a:solidFill>
              </a:rPr>
              <a:t>3</a:t>
            </a:r>
            <a:r>
              <a:rPr lang="ja-JP" altLang="en-US" sz="1100" dirty="0" smtClean="0">
                <a:solidFill>
                  <a:prstClr val="black"/>
                </a:solidFill>
              </a:rPr>
              <a:t>月末）資源エネルギー庁　「石油備蓄の現況」より</a:t>
            </a:r>
            <a:endParaRPr lang="en-US" altLang="ja-JP" sz="1100" dirty="0" smtClean="0">
              <a:solidFill>
                <a:prstClr val="black"/>
              </a:solidFill>
            </a:endParaRPr>
          </a:p>
        </p:txBody>
      </p:sp>
      <p:grpSp>
        <p:nvGrpSpPr>
          <p:cNvPr id="71" name="グループ化 70"/>
          <p:cNvGrpSpPr/>
          <p:nvPr/>
        </p:nvGrpSpPr>
        <p:grpSpPr>
          <a:xfrm>
            <a:off x="108536" y="1632982"/>
            <a:ext cx="5280939" cy="4797707"/>
            <a:chOff x="100147" y="1018541"/>
            <a:chExt cx="5984021" cy="3860601"/>
          </a:xfrm>
        </p:grpSpPr>
        <p:pic>
          <p:nvPicPr>
            <p:cNvPr id="2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62" y="1018541"/>
              <a:ext cx="1150885" cy="56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descr="\\mpci990001.ring.meti.go.jp\Ddrive\YKCA0263\ドキュメント\My Pictures\thumbs_115898-magic-marker-icon-signs-nuclea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894" y="1018541"/>
              <a:ext cx="400854" cy="32805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312516" y="1542780"/>
              <a:ext cx="890410" cy="298408"/>
            </a:xfrm>
            <a:prstGeom prst="rect">
              <a:avLst/>
            </a:prstGeom>
            <a:noFill/>
          </p:spPr>
          <p:txBody>
            <a:bodyPr wrap="none" rtlCol="0">
              <a:spAutoFit/>
            </a:bodyPr>
            <a:lstStyle/>
            <a:p>
              <a:r>
                <a:rPr lang="ja-JP" altLang="en-US" sz="1100" dirty="0">
                  <a:solidFill>
                    <a:prstClr val="black"/>
                  </a:solidFill>
                  <a:latin typeface="AR Pゴシック体M" pitchFamily="50" charset="-128"/>
                  <a:ea typeface="AR Pゴシック体M" pitchFamily="50" charset="-128"/>
                </a:rPr>
                <a:t>濃縮ウラン</a:t>
              </a: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74" y="2976674"/>
              <a:ext cx="582564" cy="64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298" y="1771458"/>
              <a:ext cx="820046" cy="60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99" y="2941063"/>
              <a:ext cx="881487" cy="67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44" y="3869021"/>
              <a:ext cx="930900" cy="67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58" y="1796677"/>
              <a:ext cx="582980" cy="68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mpci990001.ring.meti.go.jp\Ddrive\YKCA0263\ドキュメント\My Pictures\coal-mine-clip-a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147" y="4020334"/>
              <a:ext cx="633952" cy="48566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99837" y="2351209"/>
              <a:ext cx="819569" cy="298408"/>
            </a:xfrm>
            <a:prstGeom prst="rect">
              <a:avLst/>
            </a:prstGeom>
            <a:noFill/>
          </p:spPr>
          <p:txBody>
            <a:bodyPr wrap="none" rtlCol="0">
              <a:spAutoFit/>
            </a:bodyPr>
            <a:lstStyle/>
            <a:p>
              <a:pPr algn="ctr"/>
              <a:r>
                <a:rPr lang="ja-JP" altLang="en-US" sz="1100" dirty="0">
                  <a:solidFill>
                    <a:prstClr val="black"/>
                  </a:solidFill>
                  <a:latin typeface="AR Pゴシック体M" pitchFamily="50" charset="-128"/>
                  <a:ea typeface="AR Pゴシック体M" pitchFamily="50" charset="-128"/>
                </a:rPr>
                <a:t>天然ガス</a:t>
              </a:r>
            </a:p>
          </p:txBody>
        </p:sp>
        <p:sp>
          <p:nvSpPr>
            <p:cNvPr id="12" name="テキスト ボックス 11"/>
            <p:cNvSpPr txBox="1"/>
            <p:nvPr/>
          </p:nvSpPr>
          <p:spPr>
            <a:xfrm>
              <a:off x="585874" y="3570613"/>
              <a:ext cx="528941" cy="298408"/>
            </a:xfrm>
            <a:prstGeom prst="rect">
              <a:avLst/>
            </a:prstGeom>
            <a:noFill/>
          </p:spPr>
          <p:txBody>
            <a:bodyPr wrap="none" rtlCol="0">
              <a:spAutoFit/>
            </a:bodyPr>
            <a:lstStyle/>
            <a:p>
              <a:r>
                <a:rPr lang="ja-JP" altLang="en-US" sz="1100" dirty="0" smtClean="0">
                  <a:solidFill>
                    <a:prstClr val="black"/>
                  </a:solidFill>
                  <a:latin typeface="AR Pゴシック体M" pitchFamily="50" charset="-128"/>
                  <a:ea typeface="AR Pゴシック体M" pitchFamily="50" charset="-128"/>
                </a:rPr>
                <a:t>石油</a:t>
              </a:r>
              <a:endParaRPr lang="ja-JP" altLang="en-US" sz="1100" dirty="0">
                <a:solidFill>
                  <a:prstClr val="black"/>
                </a:solidFill>
                <a:latin typeface="AR Pゴシック体M" pitchFamily="50" charset="-128"/>
                <a:ea typeface="AR Pゴシック体M" pitchFamily="50" charset="-128"/>
              </a:endParaRPr>
            </a:p>
          </p:txBody>
        </p:sp>
        <p:sp>
          <p:nvSpPr>
            <p:cNvPr id="13" name="テキスト ボックス 12"/>
            <p:cNvSpPr txBox="1"/>
            <p:nvPr/>
          </p:nvSpPr>
          <p:spPr>
            <a:xfrm>
              <a:off x="585874" y="4544380"/>
              <a:ext cx="528941" cy="298408"/>
            </a:xfrm>
            <a:prstGeom prst="rect">
              <a:avLst/>
            </a:prstGeom>
            <a:noFill/>
          </p:spPr>
          <p:txBody>
            <a:bodyPr wrap="none" rtlCol="0">
              <a:spAutoFit/>
            </a:bodyPr>
            <a:lstStyle/>
            <a:p>
              <a:r>
                <a:rPr lang="ja-JP" altLang="en-US" sz="1100" dirty="0">
                  <a:solidFill>
                    <a:prstClr val="black"/>
                  </a:solidFill>
                  <a:latin typeface="AR Pゴシック体M" pitchFamily="50" charset="-128"/>
                  <a:ea typeface="AR Pゴシック体M" pitchFamily="50" charset="-128"/>
                </a:rPr>
                <a:t>石炭</a:t>
              </a:r>
            </a:p>
          </p:txBody>
        </p:sp>
        <p:pic>
          <p:nvPicPr>
            <p:cNvPr id="47" name="Picture 8" descr="\\mpci990001.ring.meti.go.jp\Ddrive\ANAE8174\デスクトップ\imagesCAKK2S4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521" y="1644362"/>
              <a:ext cx="829173" cy="10823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mpci990001.ring.meti.go.jp\Ddrive\ANAE8174\デスクトップ\imagesCAKK2S4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7078" y="1637164"/>
              <a:ext cx="825307" cy="10848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mpci990001.ring.meti.go.jp\Ddrive\ANAE8174\デスクトップ\imagesCAKK2S4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6486" y="1627712"/>
              <a:ext cx="817014" cy="10833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mpci990001.ring.meti.go.jp\Ddrive\ANAE8174\デスクトップ\imagesCAKK2S4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9253" y="1659662"/>
              <a:ext cx="824502" cy="10179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0357" y="3683924"/>
              <a:ext cx="770814" cy="6986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1026" y="3683924"/>
              <a:ext cx="694280" cy="70041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8929" y="3680545"/>
              <a:ext cx="773075" cy="6986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8799" y="3682823"/>
              <a:ext cx="768506" cy="6964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6271" y="4205412"/>
              <a:ext cx="798977" cy="6737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1167" y="4141695"/>
              <a:ext cx="754786" cy="68169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7014" y="4170341"/>
              <a:ext cx="711915" cy="63238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7346" y="4172127"/>
              <a:ext cx="744731" cy="64595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8798" y="4186796"/>
              <a:ext cx="768506" cy="63128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7078" y="3683924"/>
              <a:ext cx="724469" cy="7062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mpci990001.ring.meti.go.jp\Ddrive\ANAE8174\デスクトップ\imagesCAI3H9H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2161" y="3691486"/>
              <a:ext cx="772007" cy="687756"/>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336"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9388"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56729"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4781"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2826"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60885"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8937" y="4132134"/>
            <a:ext cx="497337" cy="5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O:\05a_戦略企画室\01_総括案件\基本分科会資料作成データ\図\3_4oi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1170" y="4089434"/>
            <a:ext cx="453869" cy="6398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O:\05a_戦略企画室\01_総括案件\基本分科会資料作成データ\図\3_4L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5564" y="2308854"/>
            <a:ext cx="546016" cy="1326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05a_戦略企画室\01_総括案件\基本分科会資料作成データ\図\3_4coa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26035" y="5496299"/>
            <a:ext cx="624139" cy="88921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O:\05a_戦略企画室\01_総括案件\基本分科会資料作成データ\図\0.1truck.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41944" y="1838604"/>
            <a:ext cx="49529" cy="34774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98628" y="1822315"/>
            <a:ext cx="182928" cy="33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05745" y="1822314"/>
            <a:ext cx="182928" cy="33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AutoShape 51"/>
          <p:cNvSpPr>
            <a:spLocks noChangeArrowheads="1"/>
          </p:cNvSpPr>
          <p:nvPr/>
        </p:nvSpPr>
        <p:spPr bwMode="auto">
          <a:xfrm>
            <a:off x="-40811" y="65492"/>
            <a:ext cx="9906000" cy="360363"/>
          </a:xfrm>
          <a:prstGeom prst="roundRect">
            <a:avLst>
              <a:gd name="adj" fmla="val 16667"/>
            </a:avLst>
          </a:prstGeom>
          <a:noFill/>
          <a:ln w="57150" cmpd="thinThick">
            <a:noFill/>
            <a:round/>
            <a:headEnd/>
            <a:tailEnd/>
          </a:ln>
          <a:effectLst>
            <a:outerShdw dist="35921" dir="2700000" algn="ctr" rotWithShape="0">
              <a:schemeClr val="bg2"/>
            </a:outerShdw>
          </a:effectLst>
        </p:spPr>
        <p:txBody>
          <a:bodyPr anchor="ctr"/>
          <a:lstStyle/>
          <a:p>
            <a:pPr algn="ctr"/>
            <a:endParaRPr lang="ja-JP" altLang="en-US" sz="2800" dirty="0">
              <a:solidFill>
                <a:prstClr val="black"/>
              </a:solidFill>
            </a:endParaRPr>
          </a:p>
        </p:txBody>
      </p:sp>
      <p:sp>
        <p:nvSpPr>
          <p:cNvPr id="52" name="テキスト ボックス 51"/>
          <p:cNvSpPr txBox="1"/>
          <p:nvPr/>
        </p:nvSpPr>
        <p:spPr>
          <a:xfrm>
            <a:off x="56456" y="49024"/>
            <a:ext cx="7199407" cy="461665"/>
          </a:xfrm>
          <a:prstGeom prst="rect">
            <a:avLst/>
          </a:prstGeom>
          <a:noFill/>
        </p:spPr>
        <p:txBody>
          <a:bodyPr wrap="none" rtlCol="0">
            <a:spAutoFit/>
          </a:bodyPr>
          <a:lstStyle/>
          <a:p>
            <a:r>
              <a:rPr lang="ja-JP" altLang="en-US" sz="2400" b="1" dirty="0"/>
              <a:t>［</a:t>
            </a:r>
            <a:r>
              <a:rPr lang="ja-JP" altLang="en-US" sz="2400" b="1" dirty="0" smtClean="0"/>
              <a:t>参考］主な電力源の投入燃料規模と在庫状況の比較</a:t>
            </a:r>
            <a:endParaRPr lang="ja-JP" altLang="en-US" sz="2400" b="1" dirty="0"/>
          </a:p>
        </p:txBody>
      </p:sp>
      <p:sp>
        <p:nvSpPr>
          <p:cNvPr id="64" name="スライド番号プレースホルダー 4"/>
          <p:cNvSpPr>
            <a:spLocks noGrp="1"/>
          </p:cNvSpPr>
          <p:nvPr>
            <p:ph type="sldNum" sz="quarter" idx="12"/>
          </p:nvPr>
        </p:nvSpPr>
        <p:spPr>
          <a:xfrm>
            <a:off x="7556775" y="6525477"/>
            <a:ext cx="2311400" cy="365125"/>
          </a:xfrm>
        </p:spPr>
        <p:txBody>
          <a:bodyPr/>
          <a:lstStyle/>
          <a:p>
            <a:fld id="{D9550142-B990-490A-A107-ED7302A7FD52}" type="slidenum">
              <a:rPr lang="ja-JP" altLang="en-US" sz="1200" b="1" smtClean="0">
                <a:solidFill>
                  <a:prstClr val="black"/>
                </a:solidFill>
              </a:rPr>
              <a:pPr/>
              <a:t>16</a:t>
            </a:fld>
            <a:endParaRPr lang="ja-JP" altLang="en-US" sz="1200" b="1" dirty="0">
              <a:solidFill>
                <a:prstClr val="black"/>
              </a:solidFill>
            </a:endParaRPr>
          </a:p>
        </p:txBody>
      </p:sp>
    </p:spTree>
    <p:extLst>
      <p:ext uri="{BB962C8B-B14F-4D97-AF65-F5344CB8AC3E}">
        <p14:creationId xmlns:p14="http://schemas.microsoft.com/office/powerpoint/2010/main" val="353516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4120" y="476676"/>
            <a:ext cx="9725422" cy="50405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ja-JP" altLang="ja-JP" sz="2400" b="1" u="sng" dirty="0">
                <a:solidFill>
                  <a:srgbClr val="0070C0"/>
                </a:solidFill>
              </a:rPr>
              <a:t>（</a:t>
            </a:r>
            <a:r>
              <a:rPr lang="ja-JP" altLang="en-US" sz="2400" b="1" u="sng" dirty="0">
                <a:solidFill>
                  <a:srgbClr val="0070C0"/>
                </a:solidFill>
              </a:rPr>
              <a:t>１</a:t>
            </a:r>
            <a:r>
              <a:rPr lang="ja-JP" altLang="ja-JP" sz="2400" b="1" u="sng" dirty="0">
                <a:solidFill>
                  <a:srgbClr val="0070C0"/>
                </a:solidFill>
              </a:rPr>
              <a:t>）安定的な資源確保のための総合的</a:t>
            </a:r>
            <a:r>
              <a:rPr lang="ja-JP" altLang="en-US" sz="2400" b="1" u="sng" dirty="0">
                <a:solidFill>
                  <a:srgbClr val="0070C0"/>
                </a:solidFill>
              </a:rPr>
              <a:t>な</a:t>
            </a:r>
            <a:r>
              <a:rPr lang="ja-JP" altLang="ja-JP" sz="2400" b="1" u="sng" dirty="0">
                <a:solidFill>
                  <a:srgbClr val="0070C0"/>
                </a:solidFill>
              </a:rPr>
              <a:t>政策の推進</a:t>
            </a:r>
            <a:r>
              <a:rPr lang="ja-JP" altLang="en-US" sz="2400" b="1" dirty="0">
                <a:solidFill>
                  <a:srgbClr val="F79646">
                    <a:lumMod val="75000"/>
                  </a:srgbClr>
                </a:solidFill>
              </a:rPr>
              <a:t>（</a:t>
            </a:r>
            <a:r>
              <a:rPr lang="ja-JP" altLang="en-US" sz="2400" b="1" dirty="0" smtClean="0">
                <a:solidFill>
                  <a:srgbClr val="F79646">
                    <a:lumMod val="75000"/>
                  </a:srgbClr>
                </a:solidFill>
              </a:rPr>
              <a:t>Ｐ２８～</a:t>
            </a:r>
            <a:r>
              <a:rPr lang="ja-JP" altLang="en-US" sz="2400" b="1" dirty="0">
                <a:solidFill>
                  <a:srgbClr val="F79646">
                    <a:lumMod val="75000"/>
                  </a:srgbClr>
                </a:solidFill>
              </a:rPr>
              <a:t>）</a:t>
            </a:r>
            <a:endParaRPr lang="en-US" altLang="ja-JP" sz="2000" dirty="0">
              <a:solidFill>
                <a:prstClr val="white"/>
              </a:solidFill>
            </a:endParaRPr>
          </a:p>
        </p:txBody>
      </p:sp>
      <p:sp>
        <p:nvSpPr>
          <p:cNvPr id="10" name="タイトル 1"/>
          <p:cNvSpPr>
            <a:spLocks noGrp="1"/>
          </p:cNvSpPr>
          <p:nvPr>
            <p:ph type="title"/>
          </p:nvPr>
        </p:nvSpPr>
        <p:spPr>
          <a:xfrm>
            <a:off x="21" y="44450"/>
            <a:ext cx="9895573" cy="346050"/>
          </a:xfrm>
        </p:spPr>
        <p:txBody>
          <a:bodyPr>
            <a:noAutofit/>
          </a:bodyPr>
          <a:lstStyle/>
          <a:p>
            <a:r>
              <a:rPr lang="ja-JP" altLang="ja-JP" b="1" dirty="0" smtClean="0"/>
              <a:t>３．エネルギーの需給に関する長期的、総合的かつ計画的に講ずべき施策</a:t>
            </a:r>
            <a:r>
              <a:rPr lang="ja-JP" altLang="en-US" sz="1800" b="1" dirty="0">
                <a:solidFill>
                  <a:schemeClr val="accent6">
                    <a:lumMod val="40000"/>
                    <a:lumOff val="60000"/>
                  </a:schemeClr>
                </a:solidFill>
              </a:rPr>
              <a:t>（</a:t>
            </a:r>
            <a:r>
              <a:rPr lang="ja-JP" altLang="en-US" sz="1800" b="1" dirty="0" smtClean="0">
                <a:solidFill>
                  <a:schemeClr val="accent6">
                    <a:lumMod val="40000"/>
                    <a:lumOff val="60000"/>
                  </a:schemeClr>
                </a:solidFill>
              </a:rPr>
              <a:t>Ｐ２８～</a:t>
            </a:r>
            <a:r>
              <a:rPr lang="ja-JP" altLang="en-US" sz="1800" b="1" dirty="0">
                <a:solidFill>
                  <a:schemeClr val="accent6">
                    <a:lumMod val="40000"/>
                    <a:lumOff val="60000"/>
                  </a:schemeClr>
                </a:solidFill>
              </a:rPr>
              <a:t>）</a:t>
            </a:r>
            <a:endParaRPr kumimoji="1" lang="ja-JP" altLang="en-US" sz="1800" dirty="0"/>
          </a:p>
        </p:txBody>
      </p:sp>
      <p:sp>
        <p:nvSpPr>
          <p:cNvPr id="6" name="コンテンツ プレースホルダー 2"/>
          <p:cNvSpPr txBox="1">
            <a:spLocks/>
          </p:cNvSpPr>
          <p:nvPr/>
        </p:nvSpPr>
        <p:spPr>
          <a:xfrm>
            <a:off x="116471" y="803845"/>
            <a:ext cx="9517049"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96838" algn="just">
              <a:spcBef>
                <a:spcPts val="600"/>
              </a:spcBef>
            </a:pPr>
            <a:endParaRPr lang="en-US" altLang="ja-JP" sz="2400" dirty="0" smtClean="0">
              <a:solidFill>
                <a:prstClr val="black"/>
              </a:solidFill>
            </a:endParaRPr>
          </a:p>
          <a:p>
            <a:pPr marL="182563" indent="-96838" algn="just">
              <a:spcBef>
                <a:spcPts val="600"/>
              </a:spcBef>
            </a:pPr>
            <a:r>
              <a:rPr lang="ja-JP" altLang="en-US" sz="2400" dirty="0" smtClean="0">
                <a:solidFill>
                  <a:prstClr val="black"/>
                </a:solidFill>
              </a:rPr>
              <a:t>・</a:t>
            </a:r>
            <a:r>
              <a:rPr lang="ja-JP" altLang="ja-JP" sz="2400" dirty="0" smtClean="0">
                <a:solidFill>
                  <a:prstClr val="black"/>
                </a:solidFill>
              </a:rPr>
              <a:t>資源国</a:t>
            </a:r>
            <a:r>
              <a:rPr lang="ja-JP" altLang="ja-JP" sz="2400" dirty="0">
                <a:solidFill>
                  <a:prstClr val="black"/>
                </a:solidFill>
              </a:rPr>
              <a:t>等との人材育成分野等を含む</a:t>
            </a:r>
            <a:r>
              <a:rPr lang="ja-JP" altLang="ja-JP" sz="2400" b="1" u="sng" dirty="0">
                <a:solidFill>
                  <a:prstClr val="black"/>
                </a:solidFill>
              </a:rPr>
              <a:t>多面的資源外交の推進</a:t>
            </a:r>
            <a:r>
              <a:rPr lang="ja-JP" altLang="ja-JP" sz="2400" dirty="0">
                <a:solidFill>
                  <a:prstClr val="black"/>
                </a:solidFill>
              </a:rPr>
              <a:t>と、リスクマネー供給拡大などによる</a:t>
            </a:r>
            <a:r>
              <a:rPr lang="ja-JP" altLang="ja-JP" sz="2400" b="1" u="sng" dirty="0" smtClean="0">
                <a:solidFill>
                  <a:prstClr val="black"/>
                </a:solidFill>
              </a:rPr>
              <a:t>北米</a:t>
            </a:r>
            <a:r>
              <a:rPr lang="ja-JP" altLang="en-US" sz="2400" b="1" u="sng" dirty="0" smtClean="0">
                <a:solidFill>
                  <a:prstClr val="black"/>
                </a:solidFill>
              </a:rPr>
              <a:t>・ロシア・</a:t>
            </a:r>
            <a:r>
              <a:rPr lang="ja-JP" altLang="ja-JP" sz="2400" b="1" u="sng" dirty="0" smtClean="0">
                <a:solidFill>
                  <a:prstClr val="black"/>
                </a:solidFill>
              </a:rPr>
              <a:t>アフリカ等における上流進出・供給源多角化の推進</a:t>
            </a:r>
            <a:r>
              <a:rPr lang="ja-JP" altLang="en-US" sz="2400" dirty="0" smtClean="0">
                <a:solidFill>
                  <a:prstClr val="black"/>
                </a:solidFill>
              </a:rPr>
              <a:t>。</a:t>
            </a:r>
            <a:endParaRPr lang="en-US" altLang="ja-JP" sz="2400" dirty="0" smtClean="0">
              <a:solidFill>
                <a:prstClr val="black"/>
              </a:solidFill>
            </a:endParaRPr>
          </a:p>
          <a:p>
            <a:pPr marL="182563" indent="-96838" algn="just">
              <a:spcBef>
                <a:spcPts val="1800"/>
              </a:spcBef>
            </a:pPr>
            <a:r>
              <a:rPr lang="ja-JP" altLang="en-US" sz="2400" dirty="0" smtClean="0">
                <a:solidFill>
                  <a:prstClr val="black"/>
                </a:solidFill>
              </a:rPr>
              <a:t>・</a:t>
            </a:r>
            <a:r>
              <a:rPr lang="ja-JP" altLang="ja-JP" sz="2400" dirty="0" smtClean="0">
                <a:solidFill>
                  <a:prstClr val="black"/>
                </a:solidFill>
              </a:rPr>
              <a:t>価格</a:t>
            </a:r>
            <a:r>
              <a:rPr lang="ja-JP" altLang="ja-JP" sz="2400" dirty="0">
                <a:solidFill>
                  <a:prstClr val="black"/>
                </a:solidFill>
              </a:rPr>
              <a:t>や権益獲得等で交渉力の強化を図る</a:t>
            </a:r>
            <a:r>
              <a:rPr lang="ja-JP" altLang="ja-JP" sz="2400" b="1" u="sng" dirty="0">
                <a:solidFill>
                  <a:prstClr val="black"/>
                </a:solidFill>
              </a:rPr>
              <a:t>包括的な事業連携等の新しい共同調達</a:t>
            </a:r>
            <a:r>
              <a:rPr lang="ja-JP" altLang="ja-JP" sz="2400" dirty="0">
                <a:solidFill>
                  <a:prstClr val="black"/>
                </a:solidFill>
              </a:rPr>
              <a:t>を後押しすべく、</a:t>
            </a:r>
            <a:r>
              <a:rPr lang="ja-JP" altLang="ja-JP" sz="2400" dirty="0" smtClean="0">
                <a:solidFill>
                  <a:prstClr val="black"/>
                </a:solidFill>
              </a:rPr>
              <a:t>ＪＯＧＭＥＣ</a:t>
            </a:r>
            <a:r>
              <a:rPr lang="ja-JP" altLang="ja-JP" sz="2400" dirty="0">
                <a:solidFill>
                  <a:prstClr val="black"/>
                </a:solidFill>
              </a:rPr>
              <a:t>による出資や債務保証の優先枠を効果的に活用するとともに</a:t>
            </a:r>
            <a:r>
              <a:rPr lang="ja-JP" altLang="ja-JP" sz="2400" dirty="0" smtClean="0">
                <a:solidFill>
                  <a:prstClr val="black"/>
                </a:solidFill>
              </a:rPr>
              <a:t>、</a:t>
            </a:r>
            <a:r>
              <a:rPr lang="ja-JP" altLang="ja-JP" sz="2400" b="1" u="sng" dirty="0" smtClean="0">
                <a:solidFill>
                  <a:prstClr val="black"/>
                </a:solidFill>
              </a:rPr>
              <a:t>仕向地</a:t>
            </a:r>
            <a:r>
              <a:rPr lang="ja-JP" altLang="ja-JP" sz="2400" b="1" u="sng" dirty="0">
                <a:solidFill>
                  <a:prstClr val="black"/>
                </a:solidFill>
              </a:rPr>
              <a:t>条項の撤廃等</a:t>
            </a:r>
            <a:r>
              <a:rPr lang="ja-JP" altLang="ja-JP" sz="2400" dirty="0" smtClean="0">
                <a:solidFill>
                  <a:prstClr val="black"/>
                </a:solidFill>
              </a:rPr>
              <a:t>を実現</a:t>
            </a:r>
            <a:r>
              <a:rPr lang="ja-JP" altLang="en-US" sz="2400" dirty="0" smtClean="0">
                <a:solidFill>
                  <a:prstClr val="black"/>
                </a:solidFill>
              </a:rPr>
              <a:t>。</a:t>
            </a:r>
            <a:endParaRPr lang="en-US" altLang="ja-JP" sz="2400" dirty="0" smtClean="0">
              <a:solidFill>
                <a:prstClr val="black"/>
              </a:solidFill>
            </a:endParaRPr>
          </a:p>
          <a:p>
            <a:pPr marL="177800" indent="-92075" algn="just">
              <a:spcBef>
                <a:spcPts val="1800"/>
              </a:spcBef>
            </a:pPr>
            <a:r>
              <a:rPr lang="ja-JP" altLang="en-US" sz="2400" dirty="0" smtClean="0">
                <a:solidFill>
                  <a:prstClr val="black"/>
                </a:solidFill>
              </a:rPr>
              <a:t>・シェールガス生産が拡大する</a:t>
            </a:r>
            <a:r>
              <a:rPr lang="ja-JP" altLang="ja-JP" sz="2400" b="1" u="sng" dirty="0" smtClean="0">
                <a:solidFill>
                  <a:prstClr val="black"/>
                </a:solidFill>
              </a:rPr>
              <a:t>北米</a:t>
            </a:r>
            <a:r>
              <a:rPr lang="ja-JP" altLang="ja-JP" sz="2400" b="1" u="sng" dirty="0">
                <a:solidFill>
                  <a:prstClr val="black"/>
                </a:solidFill>
              </a:rPr>
              <a:t>からのＬＮＧ供給</a:t>
            </a:r>
            <a:r>
              <a:rPr lang="ja-JP" altLang="ja-JP" sz="2400" b="1" u="sng" dirty="0" smtClean="0">
                <a:solidFill>
                  <a:prstClr val="black"/>
                </a:solidFill>
              </a:rPr>
              <a:t>や</a:t>
            </a:r>
            <a:r>
              <a:rPr lang="ja-JP" altLang="en-US" sz="2400" b="1" u="sng" dirty="0">
                <a:solidFill>
                  <a:prstClr val="black"/>
                </a:solidFill>
              </a:rPr>
              <a:t>取引</a:t>
            </a:r>
            <a:r>
              <a:rPr lang="ja-JP" altLang="en-US" sz="2400" b="1" u="sng" dirty="0" smtClean="0">
                <a:solidFill>
                  <a:prstClr val="black"/>
                </a:solidFill>
              </a:rPr>
              <a:t>条件多様化</a:t>
            </a:r>
            <a:r>
              <a:rPr lang="ja-JP" altLang="en-US" sz="2400" b="1" u="sng" dirty="0">
                <a:solidFill>
                  <a:prstClr val="black"/>
                </a:solidFill>
              </a:rPr>
              <a:t>の</a:t>
            </a:r>
            <a:r>
              <a:rPr lang="ja-JP" altLang="en-US" sz="2400" b="1" u="sng" dirty="0" smtClean="0">
                <a:solidFill>
                  <a:prstClr val="black"/>
                </a:solidFill>
              </a:rPr>
              <a:t>推進</a:t>
            </a:r>
            <a:r>
              <a:rPr lang="ja-JP" altLang="ja-JP" sz="2400" dirty="0" smtClean="0">
                <a:solidFill>
                  <a:prstClr val="black"/>
                </a:solidFill>
              </a:rPr>
              <a:t>、</a:t>
            </a:r>
            <a:r>
              <a:rPr lang="ja-JP" altLang="ja-JP" sz="2400" b="1" u="sng" dirty="0">
                <a:solidFill>
                  <a:prstClr val="black"/>
                </a:solidFill>
              </a:rPr>
              <a:t>アジアの消費国間</a:t>
            </a:r>
            <a:r>
              <a:rPr lang="ja-JP" altLang="ja-JP" sz="2400" b="1" u="sng" dirty="0" smtClean="0">
                <a:solidFill>
                  <a:prstClr val="black"/>
                </a:solidFill>
              </a:rPr>
              <a:t>の連携</a:t>
            </a:r>
            <a:r>
              <a:rPr lang="ja-JP" altLang="ja-JP" sz="2400" dirty="0" smtClean="0">
                <a:solidFill>
                  <a:prstClr val="black"/>
                </a:solidFill>
              </a:rPr>
              <a:t>等</a:t>
            </a:r>
            <a:r>
              <a:rPr lang="ja-JP" altLang="ja-JP" sz="2400" dirty="0">
                <a:solidFill>
                  <a:prstClr val="black"/>
                </a:solidFill>
              </a:rPr>
              <a:t>を通じて、日本を中心と</a:t>
            </a:r>
            <a:r>
              <a:rPr lang="ja-JP" altLang="ja-JP" sz="2400" dirty="0" smtClean="0">
                <a:solidFill>
                  <a:prstClr val="black"/>
                </a:solidFill>
              </a:rPr>
              <a:t>したアジア地域大</a:t>
            </a:r>
            <a:r>
              <a:rPr lang="ja-JP" altLang="ja-JP" sz="2400" dirty="0">
                <a:solidFill>
                  <a:prstClr val="black"/>
                </a:solidFill>
              </a:rPr>
              <a:t>の安定的で柔軟なＬＮＧ需給構造を将来的に</a:t>
            </a:r>
            <a:r>
              <a:rPr lang="ja-JP" altLang="ja-JP" sz="2400" dirty="0" smtClean="0">
                <a:solidFill>
                  <a:prstClr val="black"/>
                </a:solidFill>
              </a:rPr>
              <a:t>実現</a:t>
            </a:r>
            <a:r>
              <a:rPr lang="ja-JP" altLang="en-US" sz="2400" dirty="0" smtClean="0">
                <a:solidFill>
                  <a:prstClr val="black"/>
                </a:solidFill>
              </a:rPr>
              <a:t>。</a:t>
            </a:r>
            <a:endParaRPr lang="en-US" altLang="ja-JP" sz="2400" dirty="0" smtClean="0">
              <a:solidFill>
                <a:prstClr val="black"/>
              </a:solidFill>
            </a:endParaRPr>
          </a:p>
          <a:p>
            <a:pPr marL="86400" algn="just">
              <a:spcBef>
                <a:spcPts val="1800"/>
              </a:spcBef>
            </a:pPr>
            <a:r>
              <a:rPr lang="ja-JP" altLang="en-US" sz="2400" dirty="0" smtClean="0">
                <a:solidFill>
                  <a:prstClr val="black"/>
                </a:solidFill>
              </a:rPr>
              <a:t>・</a:t>
            </a:r>
            <a:r>
              <a:rPr lang="ja-JP" altLang="ja-JP" sz="2400" dirty="0" smtClean="0">
                <a:solidFill>
                  <a:prstClr val="black"/>
                </a:solidFill>
              </a:rPr>
              <a:t>将来</a:t>
            </a:r>
            <a:r>
              <a:rPr lang="ja-JP" altLang="ja-JP" sz="2400" dirty="0">
                <a:solidFill>
                  <a:prstClr val="black"/>
                </a:solidFill>
              </a:rPr>
              <a:t>の</a:t>
            </a:r>
            <a:r>
              <a:rPr lang="ja-JP" altLang="ja-JP" sz="2400" dirty="0" smtClean="0">
                <a:solidFill>
                  <a:prstClr val="black"/>
                </a:solidFill>
              </a:rPr>
              <a:t>国産資源</a:t>
            </a:r>
            <a:r>
              <a:rPr lang="ja-JP" altLang="ja-JP" sz="2400" dirty="0">
                <a:solidFill>
                  <a:prstClr val="black"/>
                </a:solidFill>
              </a:rPr>
              <a:t>の商業化に向けて、</a:t>
            </a:r>
            <a:r>
              <a:rPr lang="ja-JP" altLang="ja-JP" sz="2400" b="1" u="sng" dirty="0">
                <a:solidFill>
                  <a:prstClr val="black"/>
                </a:solidFill>
              </a:rPr>
              <a:t>メタンハイドレート</a:t>
            </a:r>
            <a:r>
              <a:rPr lang="ja-JP" altLang="ja-JP" sz="2400" dirty="0">
                <a:solidFill>
                  <a:prstClr val="black"/>
                </a:solidFill>
              </a:rPr>
              <a:t>、金属鉱物等海洋資源の開発を</a:t>
            </a:r>
            <a:r>
              <a:rPr lang="ja-JP" altLang="ja-JP" sz="2400" dirty="0" smtClean="0">
                <a:solidFill>
                  <a:prstClr val="black"/>
                </a:solidFill>
              </a:rPr>
              <a:t>加速</a:t>
            </a:r>
            <a:r>
              <a:rPr lang="ja-JP" altLang="en-US" sz="2400" dirty="0" smtClean="0">
                <a:solidFill>
                  <a:prstClr val="black"/>
                </a:solidFill>
              </a:rPr>
              <a:t>。</a:t>
            </a:r>
            <a:r>
              <a:rPr lang="ja-JP" altLang="en-US" sz="2400" dirty="0">
                <a:solidFill>
                  <a:prstClr val="black"/>
                </a:solidFill>
              </a:rPr>
              <a:t>また、</a:t>
            </a:r>
            <a:r>
              <a:rPr lang="ja-JP" altLang="ja-JP" sz="2400" dirty="0" smtClean="0">
                <a:solidFill>
                  <a:prstClr val="black"/>
                </a:solidFill>
              </a:rPr>
              <a:t>鉱物</a:t>
            </a:r>
            <a:r>
              <a:rPr lang="ja-JP" altLang="ja-JP" sz="2400" dirty="0">
                <a:solidFill>
                  <a:prstClr val="black"/>
                </a:solidFill>
              </a:rPr>
              <a:t>資源の安定供給</a:t>
            </a:r>
            <a:r>
              <a:rPr lang="ja-JP" altLang="ja-JP" sz="2400" dirty="0" smtClean="0">
                <a:solidFill>
                  <a:prstClr val="black"/>
                </a:solidFill>
              </a:rPr>
              <a:t>確保に</a:t>
            </a:r>
            <a:r>
              <a:rPr lang="ja-JP" altLang="ja-JP" sz="2400" dirty="0">
                <a:solidFill>
                  <a:prstClr val="black"/>
                </a:solidFill>
              </a:rPr>
              <a:t>不可欠な</a:t>
            </a:r>
            <a:r>
              <a:rPr lang="ja-JP" altLang="ja-JP" sz="2400" dirty="0" smtClean="0">
                <a:solidFill>
                  <a:prstClr val="black"/>
                </a:solidFill>
              </a:rPr>
              <a:t>リサイクル及び</a:t>
            </a:r>
            <a:r>
              <a:rPr lang="ja-JP" altLang="ja-JP" sz="2400" dirty="0">
                <a:solidFill>
                  <a:prstClr val="black"/>
                </a:solidFill>
              </a:rPr>
              <a:t>備蓄</a:t>
            </a:r>
            <a:r>
              <a:rPr lang="ja-JP" altLang="ja-JP" sz="2400" dirty="0" smtClean="0">
                <a:solidFill>
                  <a:prstClr val="black"/>
                </a:solidFill>
              </a:rPr>
              <a:t>体制の</a:t>
            </a:r>
            <a:r>
              <a:rPr lang="ja-JP" altLang="en-US" sz="2400" dirty="0">
                <a:solidFill>
                  <a:prstClr val="black"/>
                </a:solidFill>
              </a:rPr>
              <a:t>整備を進める</a:t>
            </a:r>
            <a:r>
              <a:rPr lang="ja-JP" altLang="en-US" sz="2400" dirty="0" smtClean="0">
                <a:solidFill>
                  <a:prstClr val="black"/>
                </a:solidFill>
              </a:rPr>
              <a:t>。</a:t>
            </a:r>
            <a:endParaRPr lang="ja-JP" altLang="ja-JP" sz="2400" dirty="0" smtClean="0">
              <a:solidFill>
                <a:prstClr val="black"/>
              </a:solidFill>
            </a:endParaRPr>
          </a:p>
        </p:txBody>
      </p:sp>
      <p:sp>
        <p:nvSpPr>
          <p:cNvPr id="9" name="スライド番号プレースホルダー 4"/>
          <p:cNvSpPr>
            <a:spLocks noGrp="1"/>
          </p:cNvSpPr>
          <p:nvPr>
            <p:ph type="sldNum" sz="quarter" idx="12"/>
          </p:nvPr>
        </p:nvSpPr>
        <p:spPr>
          <a:xfrm>
            <a:off x="7556775" y="6525477"/>
            <a:ext cx="2311400" cy="365125"/>
          </a:xfrm>
        </p:spPr>
        <p:txBody>
          <a:bodyPr/>
          <a:lstStyle/>
          <a:p>
            <a:fld id="{D9550142-B990-490A-A107-ED7302A7FD52}" type="slidenum">
              <a:rPr lang="ja-JP" altLang="en-US" b="1" smtClean="0">
                <a:solidFill>
                  <a:prstClr val="black"/>
                </a:solidFill>
              </a:rPr>
              <a:pPr/>
              <a:t>17</a:t>
            </a:fld>
            <a:endParaRPr lang="ja-JP" altLang="en-US" b="1" dirty="0">
              <a:solidFill>
                <a:prstClr val="black"/>
              </a:solidFill>
            </a:endParaRPr>
          </a:p>
        </p:txBody>
      </p:sp>
    </p:spTree>
    <p:extLst>
      <p:ext uri="{BB962C8B-B14F-4D97-AF65-F5344CB8AC3E}">
        <p14:creationId xmlns:p14="http://schemas.microsoft.com/office/powerpoint/2010/main" val="286417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txBox="1">
            <a:spLocks/>
          </p:cNvSpPr>
          <p:nvPr/>
        </p:nvSpPr>
        <p:spPr>
          <a:xfrm>
            <a:off x="7099301" y="64017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spcBef>
                <a:spcPct val="0"/>
              </a:spcBef>
              <a:spcAft>
                <a:spcPct val="0"/>
              </a:spcAft>
              <a:defRPr/>
            </a:pPr>
            <a:fld id="{A3DAFD20-724F-4A5F-80C9-5CD04D60F628}" type="slidenum">
              <a:rPr lang="ja-JP" altLang="en-US" smtClean="0">
                <a:solidFill>
                  <a:prstClr val="black">
                    <a:tint val="75000"/>
                  </a:prstClr>
                </a:solidFill>
              </a:rPr>
              <a:pPr fontAlgn="base">
                <a:spcBef>
                  <a:spcPct val="0"/>
                </a:spcBef>
                <a:spcAft>
                  <a:spcPct val="0"/>
                </a:spcAft>
                <a:defRPr/>
              </a:pPr>
              <a:t>18</a:t>
            </a:fld>
            <a:endParaRPr lang="ja-JP" altLang="en-US">
              <a:solidFill>
                <a:prstClr val="black">
                  <a:tint val="75000"/>
                </a:prstClr>
              </a:solidFill>
            </a:endParaRPr>
          </a:p>
        </p:txBody>
      </p:sp>
      <p:pic>
        <p:nvPicPr>
          <p:cNvPr id="12" name="Picture 2" descr="http://hotspots.blog.so-net.ne.jp/_images/blog/_124/hotspots/map1.jpg"/>
          <p:cNvPicPr>
            <a:picLocks noChangeAspect="1" noChangeArrowheads="1"/>
          </p:cNvPicPr>
          <p:nvPr/>
        </p:nvPicPr>
        <p:blipFill>
          <a:blip r:embed="rId2">
            <a:extLst>
              <a:ext uri="{28A0092B-C50C-407E-A947-70E740481C1C}">
                <a14:useLocalDpi xmlns:a14="http://schemas.microsoft.com/office/drawing/2010/main" val="0"/>
              </a:ext>
            </a:extLst>
          </a:blip>
          <a:srcRect l="2640" t="4997" r="1508" b="13934"/>
          <a:stretch>
            <a:fillRect/>
          </a:stretch>
        </p:blipFill>
        <p:spPr bwMode="auto">
          <a:xfrm>
            <a:off x="34357" y="764704"/>
            <a:ext cx="9807534" cy="61206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 name="円/楕円 13"/>
          <p:cNvSpPr/>
          <p:nvPr/>
        </p:nvSpPr>
        <p:spPr>
          <a:xfrm>
            <a:off x="6392472" y="1412781"/>
            <a:ext cx="3076707" cy="2160588"/>
          </a:xfrm>
          <a:prstGeom prst="ellipse">
            <a:avLst/>
          </a:prstGeom>
          <a:solidFill>
            <a:schemeClr val="tx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pic>
        <p:nvPicPr>
          <p:cNvPr id="19" name="図 16" descr="日米首脳会談でオバマ大統領と握手する安倍総理"/>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287" y="3212976"/>
            <a:ext cx="145322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7" descr="ムハンマド・アブダビ皇太子との会談&lt;br&gt;（写真提供：内閣広報室）"/>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4238" y="3434382"/>
            <a:ext cx="146870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6" descr="プーチン・ロシア大統領との会談&lt;br&gt;（写真提供：内閣広報室）"/>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5579" y="3069580"/>
            <a:ext cx="143258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吹き出し 25"/>
          <p:cNvSpPr/>
          <p:nvPr/>
        </p:nvSpPr>
        <p:spPr>
          <a:xfrm>
            <a:off x="3197824" y="1844824"/>
            <a:ext cx="2835315" cy="1250092"/>
          </a:xfrm>
          <a:prstGeom prst="wedgeRoundRectCallout">
            <a:avLst>
              <a:gd name="adj1" fmla="val 31446"/>
              <a:gd name="adj2" fmla="val 65206"/>
              <a:gd name="adj3" fmla="val 16667"/>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ja-JP" altLang="en-US" sz="1400" b="1" dirty="0" smtClean="0">
                <a:solidFill>
                  <a:srgbClr val="FF0000"/>
                </a:solidFill>
              </a:rPr>
              <a:t>＜</a:t>
            </a:r>
            <a:r>
              <a:rPr lang="ja-JP" altLang="en-US" sz="1400" b="1" dirty="0">
                <a:solidFill>
                  <a:srgbClr val="FF0000"/>
                </a:solidFill>
              </a:rPr>
              <a:t>ロシア</a:t>
            </a:r>
            <a:r>
              <a:rPr lang="ja-JP" altLang="en-US" sz="1400" b="1" dirty="0" smtClean="0">
                <a:solidFill>
                  <a:srgbClr val="FF0000"/>
                </a:solidFill>
              </a:rPr>
              <a:t>＞</a:t>
            </a:r>
            <a:endParaRPr lang="en-US" altLang="ja-JP" sz="1400" b="1" dirty="0">
              <a:solidFill>
                <a:srgbClr val="FF0000"/>
              </a:solidFill>
            </a:endParaRPr>
          </a:p>
          <a:p>
            <a:pPr algn="ctr" fontAlgn="base">
              <a:spcBef>
                <a:spcPct val="0"/>
              </a:spcBef>
              <a:spcAft>
                <a:spcPct val="0"/>
              </a:spcAft>
            </a:pPr>
            <a:r>
              <a:rPr lang="ja-JP" altLang="en-US" sz="1400" b="1" dirty="0" smtClean="0">
                <a:solidFill>
                  <a:srgbClr val="FF0000"/>
                </a:solidFill>
              </a:rPr>
              <a:t>近接</a:t>
            </a:r>
            <a:r>
              <a:rPr lang="ja-JP" altLang="en-US" sz="1400" b="1" dirty="0">
                <a:solidFill>
                  <a:srgbClr val="FF0000"/>
                </a:solidFill>
              </a:rPr>
              <a:t>な石油・天然ガスの供給源</a:t>
            </a:r>
          </a:p>
          <a:p>
            <a:pPr fontAlgn="base">
              <a:spcBef>
                <a:spcPct val="0"/>
              </a:spcBef>
              <a:spcAft>
                <a:spcPct val="0"/>
              </a:spcAft>
              <a:defRPr/>
            </a:pPr>
            <a:endParaRPr lang="en-US" altLang="ja-JP" sz="1100" dirty="0" smtClean="0">
              <a:solidFill>
                <a:prstClr val="black"/>
              </a:solidFill>
            </a:endParaRPr>
          </a:p>
          <a:p>
            <a:pPr fontAlgn="base">
              <a:spcBef>
                <a:spcPct val="0"/>
              </a:spcBef>
              <a:spcAft>
                <a:spcPct val="0"/>
              </a:spcAft>
              <a:defRPr/>
            </a:pPr>
            <a:r>
              <a:rPr lang="ja-JP" altLang="en-US" sz="1100" dirty="0" smtClean="0">
                <a:solidFill>
                  <a:prstClr val="black"/>
                </a:solidFill>
              </a:rPr>
              <a:t>・安倍</a:t>
            </a:r>
            <a:r>
              <a:rPr lang="ja-JP" altLang="en-US" sz="1100" dirty="0">
                <a:solidFill>
                  <a:prstClr val="black"/>
                </a:solidFill>
              </a:rPr>
              <a:t>総理　</a:t>
            </a:r>
            <a:r>
              <a:rPr lang="ja-JP" altLang="en-US" sz="1100" dirty="0" smtClean="0">
                <a:solidFill>
                  <a:prstClr val="black"/>
                </a:solidFill>
              </a:rPr>
              <a:t>ロシア</a:t>
            </a:r>
            <a:r>
              <a:rPr lang="ja-JP" altLang="en-US" sz="1100" dirty="0">
                <a:solidFill>
                  <a:prstClr val="black"/>
                </a:solidFill>
              </a:rPr>
              <a:t>訪問</a:t>
            </a:r>
            <a:r>
              <a:rPr lang="ja-JP" altLang="en-US" sz="1100" dirty="0" smtClean="0">
                <a:solidFill>
                  <a:prstClr val="black"/>
                </a:solidFill>
              </a:rPr>
              <a:t>（</a:t>
            </a:r>
            <a:r>
              <a:rPr lang="en-US" altLang="ja-JP" sz="1100" dirty="0" smtClean="0">
                <a:solidFill>
                  <a:prstClr val="black"/>
                </a:solidFill>
              </a:rPr>
              <a:t>2013</a:t>
            </a:r>
            <a:r>
              <a:rPr lang="ja-JP" altLang="en-US" sz="1100" dirty="0" smtClean="0">
                <a:solidFill>
                  <a:prstClr val="black"/>
                </a:solidFill>
              </a:rPr>
              <a:t>年</a:t>
            </a:r>
            <a:r>
              <a:rPr lang="en-US" altLang="ja-JP" sz="1100" dirty="0" smtClean="0">
                <a:solidFill>
                  <a:prstClr val="black"/>
                </a:solidFill>
              </a:rPr>
              <a:t>4</a:t>
            </a:r>
            <a:r>
              <a:rPr lang="ja-JP" altLang="en-US" sz="1100" dirty="0" smtClean="0">
                <a:solidFill>
                  <a:prstClr val="black"/>
                </a:solidFill>
              </a:rPr>
              <a:t>月）</a:t>
            </a:r>
            <a:endParaRPr lang="en-US" altLang="ja-JP" sz="1100" dirty="0">
              <a:solidFill>
                <a:prstClr val="black"/>
              </a:solidFill>
            </a:endParaRPr>
          </a:p>
          <a:p>
            <a:pPr fontAlgn="base">
              <a:spcBef>
                <a:spcPct val="0"/>
              </a:spcBef>
              <a:spcAft>
                <a:spcPct val="0"/>
              </a:spcAft>
              <a:defRPr/>
            </a:pPr>
            <a:r>
              <a:rPr lang="ja-JP" altLang="en-US" sz="1100" dirty="0">
                <a:solidFill>
                  <a:prstClr val="black"/>
                </a:solidFill>
              </a:rPr>
              <a:t>・安倍総理　ロシア訪問（</a:t>
            </a:r>
            <a:r>
              <a:rPr lang="en-US" altLang="ja-JP" sz="1100" dirty="0">
                <a:solidFill>
                  <a:prstClr val="black"/>
                </a:solidFill>
              </a:rPr>
              <a:t>2014</a:t>
            </a:r>
            <a:r>
              <a:rPr lang="ja-JP" altLang="en-US" sz="1100" dirty="0">
                <a:solidFill>
                  <a:prstClr val="black"/>
                </a:solidFill>
              </a:rPr>
              <a:t>年</a:t>
            </a:r>
            <a:r>
              <a:rPr lang="en-US" altLang="ja-JP" sz="1100" dirty="0">
                <a:solidFill>
                  <a:prstClr val="black"/>
                </a:solidFill>
              </a:rPr>
              <a:t>2</a:t>
            </a:r>
            <a:r>
              <a:rPr lang="ja-JP" altLang="en-US" sz="1100" dirty="0">
                <a:solidFill>
                  <a:prstClr val="black"/>
                </a:solidFill>
              </a:rPr>
              <a:t>月）</a:t>
            </a:r>
            <a:endParaRPr lang="en-US" altLang="ja-JP" sz="1100" dirty="0" smtClean="0">
              <a:solidFill>
                <a:prstClr val="black"/>
              </a:solidFill>
            </a:endParaRPr>
          </a:p>
          <a:p>
            <a:pPr fontAlgn="base">
              <a:spcBef>
                <a:spcPct val="0"/>
              </a:spcBef>
              <a:spcAft>
                <a:spcPct val="0"/>
              </a:spcAft>
              <a:defRPr/>
            </a:pPr>
            <a:r>
              <a:rPr lang="ja-JP" altLang="en-US" sz="1100" dirty="0" smtClean="0">
                <a:solidFill>
                  <a:prstClr val="black"/>
                </a:solidFill>
              </a:rPr>
              <a:t>・</a:t>
            </a:r>
            <a:r>
              <a:rPr lang="ja-JP" altLang="en-US" sz="1100" dirty="0">
                <a:solidFill>
                  <a:prstClr val="black"/>
                </a:solidFill>
              </a:rPr>
              <a:t>茂木大臣　ロシア訪問（</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12</a:t>
            </a:r>
            <a:r>
              <a:rPr lang="ja-JP" altLang="en-US" sz="1100" dirty="0">
                <a:solidFill>
                  <a:prstClr val="black"/>
                </a:solidFill>
              </a:rPr>
              <a:t>月</a:t>
            </a:r>
            <a:r>
              <a:rPr lang="ja-JP" altLang="en-US" sz="1100" dirty="0" smtClean="0">
                <a:solidFill>
                  <a:prstClr val="black"/>
                </a:solidFill>
              </a:rPr>
              <a:t>）</a:t>
            </a:r>
            <a:endParaRPr lang="en-US" altLang="ja-JP" sz="1100" dirty="0">
              <a:solidFill>
                <a:prstClr val="black"/>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805" y="5364335"/>
            <a:ext cx="1529109"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吹き出し 32"/>
          <p:cNvSpPr/>
          <p:nvPr/>
        </p:nvSpPr>
        <p:spPr>
          <a:xfrm>
            <a:off x="182471" y="5364253"/>
            <a:ext cx="2880319" cy="1291259"/>
          </a:xfrm>
          <a:prstGeom prst="wedgeRoundRectCallout">
            <a:avLst>
              <a:gd name="adj1" fmla="val 74816"/>
              <a:gd name="adj2" fmla="val 1815"/>
              <a:gd name="adj3" fmla="val 16667"/>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ja-JP" altLang="en-US" sz="1400" b="1" dirty="0" smtClean="0">
                <a:solidFill>
                  <a:srgbClr val="FF0000"/>
                </a:solidFill>
              </a:rPr>
              <a:t>＜</a:t>
            </a:r>
            <a:r>
              <a:rPr lang="ja-JP" altLang="en-US" sz="1400" b="1" dirty="0">
                <a:solidFill>
                  <a:srgbClr val="FF0000"/>
                </a:solidFill>
              </a:rPr>
              <a:t>モザンビーク＞</a:t>
            </a:r>
            <a:endParaRPr lang="en-US" altLang="ja-JP" sz="1400" b="1" dirty="0">
              <a:solidFill>
                <a:srgbClr val="FF0000"/>
              </a:solidFill>
            </a:endParaRPr>
          </a:p>
          <a:p>
            <a:pPr algn="ctr" fontAlgn="base">
              <a:spcBef>
                <a:spcPct val="0"/>
              </a:spcBef>
              <a:spcAft>
                <a:spcPct val="0"/>
              </a:spcAft>
            </a:pPr>
            <a:r>
              <a:rPr lang="ja-JP" altLang="en-US" sz="1400" b="1" dirty="0">
                <a:solidFill>
                  <a:srgbClr val="FF0000"/>
                </a:solidFill>
              </a:rPr>
              <a:t>安価なＬＮＧ</a:t>
            </a:r>
            <a:r>
              <a:rPr lang="ja-JP" altLang="en-US" sz="1400" b="1" dirty="0" smtClean="0">
                <a:solidFill>
                  <a:srgbClr val="FF0000"/>
                </a:solidFill>
              </a:rPr>
              <a:t>や良質</a:t>
            </a:r>
            <a:r>
              <a:rPr lang="ja-JP" altLang="en-US" sz="1400" b="1" dirty="0">
                <a:solidFill>
                  <a:srgbClr val="FF0000"/>
                </a:solidFill>
              </a:rPr>
              <a:t>な石炭の確保</a:t>
            </a:r>
            <a:endParaRPr lang="en-US" altLang="ja-JP" sz="1400" b="1" dirty="0">
              <a:solidFill>
                <a:srgbClr val="FF0000"/>
              </a:solidFill>
            </a:endParaRPr>
          </a:p>
          <a:p>
            <a:pPr fontAlgn="base">
              <a:spcBef>
                <a:spcPct val="0"/>
              </a:spcBef>
              <a:spcAft>
                <a:spcPct val="0"/>
              </a:spcAft>
              <a:defRPr/>
            </a:pPr>
            <a:endParaRPr lang="en-US" altLang="ja-JP" sz="1100" dirty="0" smtClean="0">
              <a:solidFill>
                <a:prstClr val="black"/>
              </a:solidFill>
            </a:endParaRPr>
          </a:p>
          <a:p>
            <a:pPr fontAlgn="base">
              <a:spcBef>
                <a:spcPct val="0"/>
              </a:spcBef>
              <a:spcAft>
                <a:spcPct val="0"/>
              </a:spcAft>
              <a:defRPr/>
            </a:pPr>
            <a:r>
              <a:rPr lang="ja-JP" altLang="en-US" sz="1100" dirty="0" smtClean="0">
                <a:solidFill>
                  <a:prstClr val="black"/>
                </a:solidFill>
              </a:rPr>
              <a:t>・安倍</a:t>
            </a:r>
            <a:r>
              <a:rPr lang="ja-JP" altLang="en-US" sz="1100" dirty="0">
                <a:solidFill>
                  <a:prstClr val="black"/>
                </a:solidFill>
              </a:rPr>
              <a:t>総理　</a:t>
            </a:r>
            <a:r>
              <a:rPr lang="ja-JP" altLang="en-US" sz="1100" dirty="0" smtClean="0">
                <a:solidFill>
                  <a:prstClr val="black"/>
                </a:solidFill>
              </a:rPr>
              <a:t>モザンビーク訪問</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a:t>
            </a:r>
            <a:r>
              <a:rPr lang="en-US" altLang="ja-JP" sz="1100" dirty="0" smtClean="0">
                <a:solidFill>
                  <a:prstClr val="black"/>
                </a:solidFill>
              </a:rPr>
              <a:t>2014</a:t>
            </a:r>
            <a:r>
              <a:rPr lang="ja-JP" altLang="en-US" sz="1100" dirty="0" smtClean="0">
                <a:solidFill>
                  <a:prstClr val="black"/>
                </a:solidFill>
              </a:rPr>
              <a:t>年</a:t>
            </a:r>
            <a:r>
              <a:rPr lang="en-US" altLang="ja-JP" sz="1100" dirty="0" smtClean="0">
                <a:solidFill>
                  <a:prstClr val="black"/>
                </a:solidFill>
              </a:rPr>
              <a:t>1</a:t>
            </a:r>
            <a:r>
              <a:rPr lang="ja-JP" altLang="en-US" sz="1100" dirty="0" smtClean="0">
                <a:solidFill>
                  <a:prstClr val="black"/>
                </a:solidFill>
              </a:rPr>
              <a:t>月）</a:t>
            </a:r>
            <a:endParaRPr lang="en-US" altLang="ja-JP" sz="1100" dirty="0" smtClean="0">
              <a:solidFill>
                <a:prstClr val="black"/>
              </a:solidFill>
            </a:endParaRPr>
          </a:p>
        </p:txBody>
      </p:sp>
      <p:graphicFrame>
        <p:nvGraphicFramePr>
          <p:cNvPr id="37" name="コンテンツ プレースホルダー 7"/>
          <p:cNvGraphicFramePr>
            <a:graphicFrameLocks noGrp="1"/>
          </p:cNvGraphicFramePr>
          <p:nvPr>
            <p:ph idx="1"/>
            <p:extLst>
              <p:ext uri="{D42A27DB-BD31-4B8C-83A1-F6EECF244321}">
                <p14:modId xmlns:p14="http://schemas.microsoft.com/office/powerpoint/2010/main" val="263486070"/>
              </p:ext>
            </p:extLst>
          </p:nvPr>
        </p:nvGraphicFramePr>
        <p:xfrm>
          <a:off x="4869477" y="4533715"/>
          <a:ext cx="4725525" cy="2270660"/>
        </p:xfrm>
        <a:graphic>
          <a:graphicData uri="http://schemas.openxmlformats.org/drawingml/2006/table">
            <a:tbl>
              <a:tblPr firstRow="1" bandRow="1">
                <a:tableStyleId>{5C22544A-7EE6-4342-B048-85BDC9FD1C3A}</a:tableStyleId>
              </a:tblPr>
              <a:tblGrid>
                <a:gridCol w="1626644"/>
                <a:gridCol w="994130"/>
                <a:gridCol w="1323225"/>
                <a:gridCol w="781526"/>
              </a:tblGrid>
              <a:tr h="369098">
                <a:tc>
                  <a:txBody>
                    <a:bodyPr/>
                    <a:lstStyle/>
                    <a:p>
                      <a:pPr algn="ctr"/>
                      <a:r>
                        <a:rPr kumimoji="1" lang="ja-JP" altLang="en-US" sz="1200" dirty="0" smtClean="0"/>
                        <a:t>プロジェクト名</a:t>
                      </a:r>
                      <a:endParaRPr kumimoji="1" lang="en-US" altLang="ja-JP" sz="1200" dirty="0" smtClean="0"/>
                    </a:p>
                    <a:p>
                      <a:pPr algn="ctr"/>
                      <a:r>
                        <a:rPr kumimoji="1" lang="ja-JP" altLang="en-US" sz="1100" dirty="0" smtClean="0"/>
                        <a:t>（参画日本企業）</a:t>
                      </a:r>
                      <a:endParaRPr kumimoji="1" lang="ja-JP" altLang="en-US" sz="1100" dirty="0"/>
                    </a:p>
                  </a:txBody>
                  <a:tcPr marL="81455" marR="81455" marT="45710" marB="45710" anchor="ctr"/>
                </a:tc>
                <a:tc>
                  <a:txBody>
                    <a:bodyPr/>
                    <a:lstStyle/>
                    <a:p>
                      <a:pPr algn="ctr"/>
                      <a:r>
                        <a:rPr kumimoji="1" lang="ja-JP" altLang="en-US" sz="1200" dirty="0" smtClean="0"/>
                        <a:t>輸出承認</a:t>
                      </a:r>
                      <a:endParaRPr kumimoji="1" lang="en-US" altLang="ja-JP" sz="1200" dirty="0" smtClean="0"/>
                    </a:p>
                    <a:p>
                      <a:pPr algn="ctr"/>
                      <a:r>
                        <a:rPr kumimoji="1" lang="ja-JP" altLang="en-US" sz="1100" dirty="0" smtClean="0"/>
                        <a:t>（承認日）</a:t>
                      </a:r>
                      <a:endParaRPr kumimoji="1" lang="en-US" altLang="ja-JP" sz="1100" dirty="0" smtClean="0"/>
                    </a:p>
                  </a:txBody>
                  <a:tcPr marL="81455" marR="81455" marT="45710" marB="45710" anchor="ctr"/>
                </a:tc>
                <a:tc>
                  <a:txBody>
                    <a:bodyPr/>
                    <a:lstStyle/>
                    <a:p>
                      <a:pPr algn="ctr"/>
                      <a:r>
                        <a:rPr kumimoji="1" lang="ja-JP" altLang="en-US" sz="1200" dirty="0" smtClean="0"/>
                        <a:t>数量</a:t>
                      </a:r>
                      <a:endParaRPr kumimoji="1" lang="en-US" altLang="ja-JP" sz="1200" dirty="0" smtClean="0"/>
                    </a:p>
                    <a:p>
                      <a:pPr algn="ctr"/>
                      <a:r>
                        <a:rPr kumimoji="1" lang="ja-JP" altLang="en-US" sz="1100" dirty="0" smtClean="0"/>
                        <a:t>（日本企業引取量）</a:t>
                      </a:r>
                      <a:endParaRPr kumimoji="1" lang="en-US" altLang="ja-JP" sz="1100" dirty="0" smtClean="0"/>
                    </a:p>
                  </a:txBody>
                  <a:tcPr marL="81455" marR="81455" marT="45710" marB="45710" anchor="ctr"/>
                </a:tc>
                <a:tc>
                  <a:txBody>
                    <a:bodyPr/>
                    <a:lstStyle/>
                    <a:p>
                      <a:pPr algn="ctr"/>
                      <a:r>
                        <a:rPr kumimoji="1" lang="ja-JP" altLang="en-US" sz="1200" baseline="0" dirty="0" smtClean="0"/>
                        <a:t>生産開始</a:t>
                      </a:r>
                      <a:endParaRPr kumimoji="1" lang="ja-JP" altLang="en-US" sz="1200" dirty="0"/>
                    </a:p>
                  </a:txBody>
                  <a:tcPr marL="81455" marR="81455" marT="45710" marB="45710" anchor="ctr"/>
                </a:tc>
              </a:tr>
              <a:tr h="325223">
                <a:tc>
                  <a:txBody>
                    <a:bodyPr/>
                    <a:lstStyle/>
                    <a:p>
                      <a:r>
                        <a:rPr kumimoji="1" lang="ja-JP" altLang="en-US" sz="1200" dirty="0" smtClean="0"/>
                        <a:t>フリーポート</a:t>
                      </a:r>
                      <a:endParaRPr kumimoji="1" lang="en-US" altLang="ja-JP" sz="1200" dirty="0" smtClean="0"/>
                    </a:p>
                    <a:p>
                      <a:r>
                        <a:rPr kumimoji="1" lang="ja-JP" altLang="en-US" sz="1100" dirty="0" smtClean="0"/>
                        <a:t>（大阪ガス、中部電力）</a:t>
                      </a:r>
                      <a:endParaRPr kumimoji="1" lang="ja-JP" altLang="en-US" sz="1100" dirty="0"/>
                    </a:p>
                  </a:txBody>
                  <a:tcPr marL="81455" marR="81455" marT="45710" marB="45710" anchor="ctr"/>
                </a:tc>
                <a:tc>
                  <a:txBody>
                    <a:bodyPr/>
                    <a:lstStyle/>
                    <a:p>
                      <a:pPr algn="ctr"/>
                      <a:r>
                        <a:rPr kumimoji="1" lang="ja-JP" altLang="en-US" sz="1200" b="1" dirty="0" smtClean="0">
                          <a:solidFill>
                            <a:srgbClr val="FF0000"/>
                          </a:solidFill>
                        </a:rPr>
                        <a:t>承認済</a:t>
                      </a:r>
                      <a:r>
                        <a:rPr kumimoji="1" lang="ja-JP" altLang="en-US" sz="1100" dirty="0" smtClean="0"/>
                        <a:t>（</a:t>
                      </a:r>
                      <a:r>
                        <a:rPr kumimoji="1" lang="en-US" altLang="ja-JP" sz="1100" dirty="0" smtClean="0"/>
                        <a:t>2013.5.17</a:t>
                      </a:r>
                      <a:r>
                        <a:rPr kumimoji="1" lang="ja-JP" altLang="en-US" sz="1100" dirty="0" smtClean="0"/>
                        <a:t>）</a:t>
                      </a:r>
                      <a:endParaRPr kumimoji="1" lang="ja-JP" altLang="en-US" sz="1100" dirty="0"/>
                    </a:p>
                  </a:txBody>
                  <a:tcPr marL="81455" marR="81455" marT="45710" marB="45710" anchor="ctr"/>
                </a:tc>
                <a:tc>
                  <a:txBody>
                    <a:bodyPr/>
                    <a:lstStyle/>
                    <a:p>
                      <a:pPr algn="ctr"/>
                      <a:r>
                        <a:rPr kumimoji="1" lang="en-US" altLang="ja-JP" sz="1200" dirty="0" smtClean="0"/>
                        <a:t>1080</a:t>
                      </a:r>
                      <a:r>
                        <a:rPr kumimoji="1" lang="ja-JP" altLang="en-US" sz="1200" dirty="0" smtClean="0"/>
                        <a:t>万㌧</a:t>
                      </a:r>
                      <a:r>
                        <a:rPr kumimoji="1" lang="en-US" altLang="ja-JP" sz="1200" dirty="0" smtClean="0"/>
                        <a:t>/</a:t>
                      </a:r>
                      <a:r>
                        <a:rPr kumimoji="1" lang="ja-JP" altLang="en-US" sz="1200" dirty="0" smtClean="0"/>
                        <a:t>年</a:t>
                      </a:r>
                      <a:endParaRPr kumimoji="1" lang="en-US" altLang="ja-JP" sz="1200" dirty="0" smtClean="0"/>
                    </a:p>
                    <a:p>
                      <a:pPr algn="ctr"/>
                      <a:r>
                        <a:rPr kumimoji="1" lang="ja-JP" altLang="en-US" sz="1200" dirty="0" smtClean="0"/>
                        <a:t>（</a:t>
                      </a:r>
                      <a:r>
                        <a:rPr kumimoji="1" lang="en-US" altLang="ja-JP" sz="1200" dirty="0" smtClean="0"/>
                        <a:t>440</a:t>
                      </a:r>
                      <a:r>
                        <a:rPr kumimoji="1" lang="ja-JP" altLang="en-US" sz="1200" dirty="0" smtClean="0"/>
                        <a:t>万㌧</a:t>
                      </a:r>
                      <a:r>
                        <a:rPr kumimoji="1" lang="en-US" altLang="ja-JP" sz="1200" dirty="0" smtClean="0"/>
                        <a:t>/</a:t>
                      </a:r>
                      <a:r>
                        <a:rPr kumimoji="1" lang="ja-JP" altLang="en-US" sz="1200" dirty="0" smtClean="0"/>
                        <a:t>年）</a:t>
                      </a:r>
                      <a:endParaRPr kumimoji="1" lang="ja-JP" altLang="en-US" sz="1200" dirty="0"/>
                    </a:p>
                  </a:txBody>
                  <a:tcPr marL="81455" marR="81455" marT="45710" marB="45710" anchor="ctr"/>
                </a:tc>
                <a:tc>
                  <a:txBody>
                    <a:bodyPr/>
                    <a:lstStyle/>
                    <a:p>
                      <a:pPr algn="ctr"/>
                      <a:r>
                        <a:rPr kumimoji="1" lang="en-US" altLang="ja-JP" sz="1200" dirty="0" smtClean="0"/>
                        <a:t>2018 </a:t>
                      </a:r>
                      <a:endParaRPr kumimoji="1" lang="ja-JP" altLang="en-US" sz="1200" dirty="0"/>
                    </a:p>
                  </a:txBody>
                  <a:tcPr marL="81455" marR="81455" marT="45710" marB="45710" anchor="ctr"/>
                </a:tc>
              </a:tr>
              <a:tr h="199656">
                <a:tc>
                  <a:txBody>
                    <a:bodyPr/>
                    <a:lstStyle/>
                    <a:p>
                      <a:r>
                        <a:rPr kumimoji="1" lang="ja-JP" altLang="en-US" sz="1200" dirty="0" smtClean="0"/>
                        <a:t>コーヴポイント</a:t>
                      </a:r>
                      <a:endParaRPr kumimoji="1" lang="en-US" altLang="ja-JP" sz="1200" dirty="0" smtClean="0"/>
                    </a:p>
                    <a:p>
                      <a:r>
                        <a:rPr kumimoji="1" lang="ja-JP" altLang="en-US" sz="1100" dirty="0" smtClean="0"/>
                        <a:t>（住友商事）</a:t>
                      </a:r>
                      <a:endParaRPr kumimoji="1" lang="ja-JP" altLang="en-US" sz="1100" dirty="0"/>
                    </a:p>
                  </a:txBody>
                  <a:tcPr marL="81455" marR="81455"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FF0000"/>
                          </a:solidFill>
                        </a:rPr>
                        <a:t>承認済</a:t>
                      </a:r>
                      <a:r>
                        <a:rPr kumimoji="1" lang="ja-JP" altLang="en-US" sz="1100" dirty="0" smtClean="0"/>
                        <a:t>（</a:t>
                      </a:r>
                      <a:r>
                        <a:rPr kumimoji="1" lang="en-US" altLang="ja-JP" sz="1100" dirty="0" smtClean="0"/>
                        <a:t>2013.9.11</a:t>
                      </a:r>
                      <a:r>
                        <a:rPr kumimoji="1" lang="ja-JP" altLang="en-US" sz="1100" dirty="0" smtClean="0"/>
                        <a:t>）</a:t>
                      </a:r>
                    </a:p>
                  </a:txBody>
                  <a:tcPr marL="81455" marR="81455"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 575</a:t>
                      </a:r>
                      <a:r>
                        <a:rPr kumimoji="1" lang="ja-JP" altLang="en-US" sz="1200" dirty="0" smtClean="0"/>
                        <a:t>万㌧</a:t>
                      </a:r>
                      <a:r>
                        <a:rPr kumimoji="1" lang="en-US" altLang="ja-JP" sz="1200" dirty="0" smtClean="0"/>
                        <a:t>/</a:t>
                      </a:r>
                      <a:r>
                        <a:rPr kumimoji="1" lang="ja-JP" altLang="en-US" sz="1200" dirty="0" smtClean="0"/>
                        <a:t>年</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230</a:t>
                      </a:r>
                      <a:r>
                        <a:rPr kumimoji="1" lang="ja-JP" altLang="en-US" sz="1200" dirty="0" smtClean="0"/>
                        <a:t>万㌧</a:t>
                      </a:r>
                      <a:r>
                        <a:rPr kumimoji="1" lang="en-US" altLang="ja-JP" sz="1200" dirty="0" smtClean="0"/>
                        <a:t>/</a:t>
                      </a:r>
                      <a:r>
                        <a:rPr kumimoji="1" lang="ja-JP" altLang="en-US" sz="1200" dirty="0" smtClean="0"/>
                        <a:t>年）</a:t>
                      </a:r>
                    </a:p>
                  </a:txBody>
                  <a:tcPr marL="81455" marR="81455" marT="45710" marB="45710" anchor="ctr"/>
                </a:tc>
                <a:tc>
                  <a:txBody>
                    <a:bodyPr/>
                    <a:lstStyle/>
                    <a:p>
                      <a:pPr algn="ctr"/>
                      <a:r>
                        <a:rPr kumimoji="1" lang="en-US" altLang="ja-JP" sz="1200" dirty="0" smtClean="0"/>
                        <a:t>2017</a:t>
                      </a:r>
                      <a:endParaRPr kumimoji="1" lang="ja-JP" altLang="en-US" sz="1200" dirty="0"/>
                    </a:p>
                  </a:txBody>
                  <a:tcPr marL="81455" marR="81455" marT="45710" marB="45710" anchor="ctr"/>
                </a:tc>
              </a:tr>
              <a:tr h="0">
                <a:tc>
                  <a:txBody>
                    <a:bodyPr/>
                    <a:lstStyle/>
                    <a:p>
                      <a:r>
                        <a:rPr kumimoji="1" lang="ja-JP" altLang="en-US" sz="1200" dirty="0" smtClean="0"/>
                        <a:t>フリーポート拡張</a:t>
                      </a:r>
                      <a:endParaRPr kumimoji="1" lang="en-US" altLang="ja-JP" sz="1200" dirty="0" smtClean="0"/>
                    </a:p>
                    <a:p>
                      <a:r>
                        <a:rPr kumimoji="1" lang="ja-JP" altLang="en-US" sz="1100" dirty="0" smtClean="0"/>
                        <a:t>（東芝）</a:t>
                      </a:r>
                      <a:endParaRPr kumimoji="1" lang="ja-JP" altLang="en-US" sz="1100" dirty="0"/>
                    </a:p>
                  </a:txBody>
                  <a:tcPr marL="81455" marR="81455"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FF0000"/>
                          </a:solidFill>
                        </a:rPr>
                        <a:t>承認済</a:t>
                      </a:r>
                      <a:r>
                        <a:rPr kumimoji="1" lang="ja-JP" altLang="en-US" sz="1100" dirty="0" smtClean="0"/>
                        <a:t>（</a:t>
                      </a:r>
                      <a:r>
                        <a:rPr kumimoji="1" lang="en-US" altLang="ja-JP" sz="1100" dirty="0" smtClean="0"/>
                        <a:t>2013.11.15</a:t>
                      </a:r>
                      <a:r>
                        <a:rPr kumimoji="1" lang="ja-JP" altLang="en-US" sz="1100" dirty="0" smtClean="0"/>
                        <a:t>）</a:t>
                      </a:r>
                    </a:p>
                  </a:txBody>
                  <a:tcPr marL="81455" marR="81455" marT="45710" marB="45710" anchor="ctr"/>
                </a:tc>
                <a:tc>
                  <a:txBody>
                    <a:bodyPr/>
                    <a:lstStyle/>
                    <a:p>
                      <a:pPr algn="ctr"/>
                      <a:r>
                        <a:rPr kumimoji="1" lang="en-US" altLang="ja-JP" sz="1200" dirty="0" smtClean="0"/>
                        <a:t>310</a:t>
                      </a:r>
                      <a:r>
                        <a:rPr kumimoji="1" lang="ja-JP" altLang="en-US" sz="1200" dirty="0" smtClean="0"/>
                        <a:t>万㌧</a:t>
                      </a:r>
                      <a:r>
                        <a:rPr kumimoji="1" lang="en-US" altLang="ja-JP" sz="1200" dirty="0" smtClean="0"/>
                        <a:t>/</a:t>
                      </a:r>
                      <a:r>
                        <a:rPr kumimoji="1" lang="ja-JP" altLang="en-US" sz="1200" dirty="0" smtClean="0"/>
                        <a:t>年</a:t>
                      </a:r>
                      <a:endParaRPr kumimoji="1" lang="en-US" altLang="ja-JP" sz="1200" dirty="0" smtClean="0"/>
                    </a:p>
                    <a:p>
                      <a:pPr algn="ctr"/>
                      <a:r>
                        <a:rPr kumimoji="1" lang="ja-JP" altLang="en-US" sz="1200" dirty="0" smtClean="0"/>
                        <a:t>（</a:t>
                      </a:r>
                      <a:r>
                        <a:rPr kumimoji="1" lang="en-US" altLang="ja-JP" sz="1200" dirty="0" smtClean="0"/>
                        <a:t>220</a:t>
                      </a:r>
                      <a:r>
                        <a:rPr kumimoji="1" lang="ja-JP" altLang="en-US" sz="1200" dirty="0" smtClean="0"/>
                        <a:t>万㌧</a:t>
                      </a:r>
                      <a:r>
                        <a:rPr kumimoji="1" lang="en-US" altLang="ja-JP" sz="1200" dirty="0" smtClean="0"/>
                        <a:t>/</a:t>
                      </a:r>
                      <a:r>
                        <a:rPr kumimoji="1" lang="ja-JP" altLang="en-US" sz="1200" dirty="0" smtClean="0"/>
                        <a:t>年）</a:t>
                      </a:r>
                      <a:endParaRPr kumimoji="1" lang="ja-JP" altLang="en-US" sz="1200" dirty="0"/>
                    </a:p>
                  </a:txBody>
                  <a:tcPr marL="81455" marR="81455" marT="45710" marB="45710" anchor="ctr"/>
                </a:tc>
                <a:tc>
                  <a:txBody>
                    <a:bodyPr/>
                    <a:lstStyle/>
                    <a:p>
                      <a:pPr algn="ctr"/>
                      <a:r>
                        <a:rPr kumimoji="1" lang="en-US" altLang="ja-JP" sz="1200" dirty="0" smtClean="0"/>
                        <a:t>2019</a:t>
                      </a:r>
                      <a:endParaRPr kumimoji="1" lang="ja-JP" altLang="en-US" sz="1200" dirty="0"/>
                    </a:p>
                  </a:txBody>
                  <a:tcPr marL="81455" marR="81455" marT="45710" marB="45710" anchor="ctr"/>
                </a:tc>
              </a:tr>
              <a:tr h="168560">
                <a:tc>
                  <a:txBody>
                    <a:bodyPr/>
                    <a:lstStyle/>
                    <a:p>
                      <a:r>
                        <a:rPr kumimoji="1" lang="ja-JP" altLang="en-US" sz="1200" dirty="0" smtClean="0"/>
                        <a:t>キャメロン</a:t>
                      </a:r>
                      <a:endParaRPr kumimoji="1" lang="en-US" altLang="ja-JP" sz="1200" dirty="0" smtClean="0"/>
                    </a:p>
                    <a:p>
                      <a:r>
                        <a:rPr kumimoji="1" lang="ja-JP" altLang="en-US" sz="1100" dirty="0" smtClean="0"/>
                        <a:t>（三菱商事、三井物産）</a:t>
                      </a:r>
                      <a:endParaRPr kumimoji="1" lang="ja-JP" altLang="en-US" sz="1100" dirty="0"/>
                    </a:p>
                  </a:txBody>
                  <a:tcPr marL="81455" marR="81455"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FF0000"/>
                          </a:solidFill>
                        </a:rPr>
                        <a:t>承認済</a:t>
                      </a:r>
                      <a:r>
                        <a:rPr kumimoji="1" lang="ja-JP" altLang="en-US" sz="1200" dirty="0" smtClean="0"/>
                        <a:t>（</a:t>
                      </a:r>
                      <a:r>
                        <a:rPr kumimoji="1" lang="en-US" altLang="ja-JP" sz="1200" dirty="0" smtClean="0"/>
                        <a:t>2014.2.11</a:t>
                      </a:r>
                      <a:r>
                        <a:rPr kumimoji="1" lang="ja-JP" altLang="en-US" sz="1200" dirty="0" smtClean="0"/>
                        <a:t>）</a:t>
                      </a:r>
                    </a:p>
                  </a:txBody>
                  <a:tcPr marL="81455" marR="81455" marT="45710" marB="45710" anchor="ctr"/>
                </a:tc>
                <a:tc>
                  <a:txBody>
                    <a:bodyPr/>
                    <a:lstStyle/>
                    <a:p>
                      <a:pPr algn="ctr"/>
                      <a:r>
                        <a:rPr kumimoji="1" lang="en-US" altLang="ja-JP" sz="1200" dirty="0" smtClean="0"/>
                        <a:t>1200</a:t>
                      </a:r>
                      <a:r>
                        <a:rPr kumimoji="1" lang="ja-JP" altLang="en-US" sz="1200" dirty="0" smtClean="0"/>
                        <a:t>万㌧</a:t>
                      </a:r>
                      <a:r>
                        <a:rPr kumimoji="1" lang="en-US" altLang="ja-JP" sz="1200" dirty="0" smtClean="0"/>
                        <a:t>/</a:t>
                      </a:r>
                      <a:r>
                        <a:rPr kumimoji="1" lang="ja-JP" altLang="en-US" sz="1200" dirty="0" smtClean="0"/>
                        <a:t>年</a:t>
                      </a:r>
                      <a:endParaRPr kumimoji="1" lang="en-US" altLang="ja-JP" sz="1200" dirty="0" smtClean="0"/>
                    </a:p>
                    <a:p>
                      <a:pPr algn="ctr"/>
                      <a:r>
                        <a:rPr kumimoji="1" lang="ja-JP" altLang="en-US" sz="1200" dirty="0" smtClean="0"/>
                        <a:t>（</a:t>
                      </a:r>
                      <a:r>
                        <a:rPr kumimoji="1" lang="en-US" altLang="ja-JP" sz="1200" dirty="0" smtClean="0"/>
                        <a:t>800</a:t>
                      </a:r>
                      <a:r>
                        <a:rPr kumimoji="1" lang="ja-JP" altLang="en-US" sz="1200" dirty="0" smtClean="0"/>
                        <a:t>万㌧</a:t>
                      </a:r>
                      <a:r>
                        <a:rPr kumimoji="1" lang="en-US" altLang="ja-JP" sz="1200" dirty="0" smtClean="0"/>
                        <a:t>/</a:t>
                      </a:r>
                      <a:r>
                        <a:rPr kumimoji="1" lang="ja-JP" altLang="en-US" sz="1200" dirty="0" smtClean="0"/>
                        <a:t>年）</a:t>
                      </a:r>
                      <a:endParaRPr kumimoji="1" lang="ja-JP" altLang="en-US" sz="1200" dirty="0"/>
                    </a:p>
                  </a:txBody>
                  <a:tcPr marL="81455" marR="81455" marT="45710" marB="45710" anchor="ctr"/>
                </a:tc>
                <a:tc>
                  <a:txBody>
                    <a:bodyPr/>
                    <a:lstStyle/>
                    <a:p>
                      <a:pPr algn="ctr"/>
                      <a:r>
                        <a:rPr kumimoji="1" lang="en-US" altLang="ja-JP" sz="1200" dirty="0" smtClean="0"/>
                        <a:t>2017</a:t>
                      </a:r>
                      <a:endParaRPr kumimoji="1" lang="ja-JP" altLang="en-US" sz="1200" dirty="0"/>
                    </a:p>
                  </a:txBody>
                  <a:tcPr marL="81455" marR="81455" marT="45710" marB="45710" anchor="ctr"/>
                </a:tc>
              </a:tr>
            </a:tbl>
          </a:graphicData>
        </a:graphic>
      </p:graphicFrame>
      <p:sp>
        <p:nvSpPr>
          <p:cNvPr id="42" name="正方形/長方形 41"/>
          <p:cNvSpPr/>
          <p:nvPr/>
        </p:nvSpPr>
        <p:spPr>
          <a:xfrm>
            <a:off x="4727975" y="4242114"/>
            <a:ext cx="5002042" cy="292388"/>
          </a:xfrm>
          <a:prstGeom prst="rect">
            <a:avLst/>
          </a:prstGeom>
          <a:solidFill>
            <a:schemeClr val="bg1"/>
          </a:solidFill>
        </p:spPr>
        <p:txBody>
          <a:bodyPr wrap="square">
            <a:spAutoFit/>
          </a:bodyPr>
          <a:lstStyle/>
          <a:p>
            <a:pPr algn="ctr" fontAlgn="base">
              <a:spcBef>
                <a:spcPct val="0"/>
              </a:spcBef>
              <a:spcAft>
                <a:spcPct val="0"/>
              </a:spcAft>
            </a:pPr>
            <a:r>
              <a:rPr lang="ja-JP" altLang="en-US" sz="1300" dirty="0" smtClean="0">
                <a:solidFill>
                  <a:prstClr val="black"/>
                </a:solidFill>
                <a:latin typeface="HG創英角ｺﾞｼｯｸUB" pitchFamily="49" charset="-128"/>
                <a:ea typeface="HG創英角ｺﾞｼｯｸUB" pitchFamily="49" charset="-128"/>
              </a:rPr>
              <a:t>日本企業が参画する米国</a:t>
            </a:r>
            <a:r>
              <a:rPr lang="en-US" altLang="ja-JP" sz="1300" dirty="0" smtClean="0">
                <a:solidFill>
                  <a:prstClr val="black"/>
                </a:solidFill>
                <a:latin typeface="HG創英角ｺﾞｼｯｸUB" pitchFamily="49" charset="-128"/>
                <a:ea typeface="HG創英角ｺﾞｼｯｸUB" pitchFamily="49" charset="-128"/>
              </a:rPr>
              <a:t>LNG</a:t>
            </a:r>
            <a:r>
              <a:rPr lang="ja-JP" altLang="en-US" sz="1300" dirty="0" smtClean="0">
                <a:solidFill>
                  <a:prstClr val="black"/>
                </a:solidFill>
                <a:latin typeface="HG創英角ｺﾞｼｯｸUB" pitchFamily="49" charset="-128"/>
                <a:ea typeface="HG創英角ｺﾞｼｯｸUB" pitchFamily="49" charset="-128"/>
              </a:rPr>
              <a:t>プロジェクトの輸出承認の状況</a:t>
            </a:r>
            <a:endParaRPr lang="ja-JP" altLang="en-US" sz="1300" dirty="0">
              <a:solidFill>
                <a:prstClr val="black"/>
              </a:solidFill>
              <a:latin typeface="HG創英角ｺﾞｼｯｸUB" pitchFamily="49" charset="-128"/>
              <a:ea typeface="HG創英角ｺﾞｼｯｸUB" pitchFamily="49" charset="-128"/>
            </a:endParaRPr>
          </a:p>
        </p:txBody>
      </p:sp>
      <p:sp>
        <p:nvSpPr>
          <p:cNvPr id="35" name="角丸四角形吹き出し 34"/>
          <p:cNvSpPr/>
          <p:nvPr/>
        </p:nvSpPr>
        <p:spPr>
          <a:xfrm>
            <a:off x="6798224" y="1842502"/>
            <a:ext cx="2745305" cy="1325469"/>
          </a:xfrm>
          <a:prstGeom prst="wedgeRoundRectCallout">
            <a:avLst>
              <a:gd name="adj1" fmla="val -2289"/>
              <a:gd name="adj2" fmla="val 81144"/>
              <a:gd name="adj3" fmla="val 16667"/>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ltLang="ja-JP" sz="1200" b="1" dirty="0" smtClean="0">
              <a:solidFill>
                <a:prstClr val="black"/>
              </a:solidFill>
            </a:endParaRPr>
          </a:p>
          <a:p>
            <a:pPr algn="ctr" fontAlgn="base">
              <a:spcBef>
                <a:spcPct val="0"/>
              </a:spcBef>
              <a:spcAft>
                <a:spcPct val="0"/>
              </a:spcAft>
            </a:pPr>
            <a:r>
              <a:rPr lang="ja-JP" altLang="en-US" sz="1400" b="1" dirty="0" smtClean="0">
                <a:solidFill>
                  <a:srgbClr val="FF0000"/>
                </a:solidFill>
              </a:rPr>
              <a:t>＜</a:t>
            </a:r>
            <a:r>
              <a:rPr lang="ja-JP" altLang="en-US" sz="1400" b="1" dirty="0">
                <a:solidFill>
                  <a:srgbClr val="FF0000"/>
                </a:solidFill>
              </a:rPr>
              <a:t>北米</a:t>
            </a:r>
            <a:r>
              <a:rPr lang="ja-JP" altLang="en-US" sz="1400" b="1" dirty="0" smtClean="0">
                <a:solidFill>
                  <a:srgbClr val="FF0000"/>
                </a:solidFill>
              </a:rPr>
              <a:t>＞</a:t>
            </a:r>
            <a:endParaRPr lang="en-US" altLang="ja-JP" sz="1400" b="1" dirty="0">
              <a:solidFill>
                <a:srgbClr val="FF0000"/>
              </a:solidFill>
            </a:endParaRPr>
          </a:p>
          <a:p>
            <a:pPr algn="ctr" fontAlgn="base">
              <a:spcBef>
                <a:spcPct val="0"/>
              </a:spcBef>
              <a:spcAft>
                <a:spcPct val="0"/>
              </a:spcAft>
            </a:pPr>
            <a:r>
              <a:rPr lang="ja-JP" altLang="en-US" sz="1400" b="1" dirty="0" smtClean="0">
                <a:solidFill>
                  <a:srgbClr val="FF0000"/>
                </a:solidFill>
              </a:rPr>
              <a:t>初めてシェールガス</a:t>
            </a:r>
            <a:r>
              <a:rPr lang="ja-JP" altLang="en-US" sz="1400" b="1" dirty="0">
                <a:solidFill>
                  <a:srgbClr val="FF0000"/>
                </a:solidFill>
              </a:rPr>
              <a:t>の獲得</a:t>
            </a:r>
            <a:endParaRPr lang="en-US" altLang="ja-JP" sz="1400" b="1" dirty="0">
              <a:solidFill>
                <a:srgbClr val="FF0000"/>
              </a:solidFill>
            </a:endParaRPr>
          </a:p>
          <a:p>
            <a:pPr fontAlgn="base">
              <a:spcBef>
                <a:spcPct val="0"/>
              </a:spcBef>
              <a:spcAft>
                <a:spcPct val="0"/>
              </a:spcAft>
              <a:defRPr/>
            </a:pPr>
            <a:endParaRPr lang="en-US" altLang="ja-JP" sz="1100" dirty="0" smtClean="0">
              <a:solidFill>
                <a:prstClr val="black"/>
              </a:solidFill>
            </a:endParaRPr>
          </a:p>
          <a:p>
            <a:pPr fontAlgn="base">
              <a:spcBef>
                <a:spcPct val="0"/>
              </a:spcBef>
              <a:spcAft>
                <a:spcPct val="0"/>
              </a:spcAft>
              <a:defRPr/>
            </a:pPr>
            <a:r>
              <a:rPr lang="ja-JP" altLang="en-US" sz="1100" dirty="0" smtClean="0">
                <a:solidFill>
                  <a:prstClr val="black"/>
                </a:solidFill>
              </a:rPr>
              <a:t>・安倍</a:t>
            </a:r>
            <a:r>
              <a:rPr lang="ja-JP" altLang="en-US" sz="1100" dirty="0">
                <a:solidFill>
                  <a:prstClr val="black"/>
                </a:solidFill>
              </a:rPr>
              <a:t>総理　米国訪問（</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2</a:t>
            </a:r>
            <a:r>
              <a:rPr lang="ja-JP" altLang="en-US" sz="1100" dirty="0" smtClean="0">
                <a:solidFill>
                  <a:prstClr val="black"/>
                </a:solidFill>
              </a:rPr>
              <a:t>月）</a:t>
            </a:r>
            <a:endParaRPr lang="ja-JP" altLang="en-US" sz="1100" dirty="0">
              <a:solidFill>
                <a:prstClr val="black"/>
              </a:solidFill>
            </a:endParaRPr>
          </a:p>
          <a:p>
            <a:pPr fontAlgn="base">
              <a:spcBef>
                <a:spcPct val="0"/>
              </a:spcBef>
              <a:spcAft>
                <a:spcPct val="0"/>
              </a:spcAft>
              <a:defRPr/>
            </a:pPr>
            <a:r>
              <a:rPr lang="ja-JP" altLang="en-US" sz="1100" dirty="0" smtClean="0">
                <a:solidFill>
                  <a:prstClr val="black"/>
                </a:solidFill>
              </a:rPr>
              <a:t>・茂木</a:t>
            </a:r>
            <a:r>
              <a:rPr lang="ja-JP" altLang="en-US" sz="1100" dirty="0">
                <a:solidFill>
                  <a:prstClr val="black"/>
                </a:solidFill>
              </a:rPr>
              <a:t>大臣　米国訪問</a:t>
            </a:r>
            <a:r>
              <a:rPr lang="ja-JP" altLang="en-US" sz="1100" dirty="0" smtClean="0">
                <a:solidFill>
                  <a:prstClr val="black"/>
                </a:solidFill>
              </a:rPr>
              <a:t>（</a:t>
            </a:r>
            <a:r>
              <a:rPr lang="en-US" altLang="ja-JP" sz="1100" dirty="0" smtClean="0">
                <a:solidFill>
                  <a:prstClr val="black"/>
                </a:solidFill>
              </a:rPr>
              <a:t>2013</a:t>
            </a:r>
            <a:r>
              <a:rPr lang="ja-JP" altLang="en-US" sz="1100" dirty="0" smtClean="0">
                <a:solidFill>
                  <a:prstClr val="black"/>
                </a:solidFill>
              </a:rPr>
              <a:t>年</a:t>
            </a:r>
            <a:r>
              <a:rPr lang="en-US" altLang="ja-JP" sz="1100" dirty="0" smtClean="0">
                <a:solidFill>
                  <a:prstClr val="black"/>
                </a:solidFill>
              </a:rPr>
              <a:t>7</a:t>
            </a:r>
            <a:r>
              <a:rPr lang="ja-JP" altLang="en-US" sz="1100" dirty="0" smtClean="0">
                <a:solidFill>
                  <a:prstClr val="black"/>
                </a:solidFill>
              </a:rPr>
              <a:t>月）</a:t>
            </a:r>
            <a:endParaRPr lang="en-US" altLang="ja-JP" sz="1100" dirty="0" smtClean="0">
              <a:solidFill>
                <a:prstClr val="black"/>
              </a:solidFill>
            </a:endParaRPr>
          </a:p>
          <a:p>
            <a:pPr fontAlgn="base">
              <a:spcBef>
                <a:spcPct val="0"/>
              </a:spcBef>
              <a:spcAft>
                <a:spcPct val="0"/>
              </a:spcAft>
              <a:defRPr/>
            </a:pPr>
            <a:r>
              <a:rPr lang="ja-JP" altLang="en-US" sz="1100" dirty="0" smtClean="0">
                <a:solidFill>
                  <a:prstClr val="black"/>
                </a:solidFill>
              </a:rPr>
              <a:t>・安倍</a:t>
            </a:r>
            <a:r>
              <a:rPr lang="ja-JP" altLang="en-US" sz="1100" dirty="0">
                <a:solidFill>
                  <a:prstClr val="black"/>
                </a:solidFill>
              </a:rPr>
              <a:t>総理　カナダ</a:t>
            </a:r>
            <a:r>
              <a:rPr lang="ja-JP" altLang="en-US" sz="1100" dirty="0" smtClean="0">
                <a:solidFill>
                  <a:prstClr val="black"/>
                </a:solidFill>
              </a:rPr>
              <a:t>訪問（</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9</a:t>
            </a:r>
            <a:r>
              <a:rPr lang="ja-JP" altLang="en-US" sz="1100" dirty="0">
                <a:solidFill>
                  <a:prstClr val="black"/>
                </a:solidFill>
              </a:rPr>
              <a:t>月）</a:t>
            </a:r>
            <a:endParaRPr lang="en-US" altLang="ja-JP" sz="1100" dirty="0">
              <a:solidFill>
                <a:prstClr val="black"/>
              </a:solidFill>
            </a:endParaRPr>
          </a:p>
          <a:p>
            <a:pPr fontAlgn="base">
              <a:spcBef>
                <a:spcPct val="0"/>
              </a:spcBef>
              <a:spcAft>
                <a:spcPct val="0"/>
              </a:spcAft>
              <a:defRPr/>
            </a:pPr>
            <a:r>
              <a:rPr lang="ja-JP" altLang="en-US" sz="1100" dirty="0">
                <a:solidFill>
                  <a:prstClr val="black"/>
                </a:solidFill>
              </a:rPr>
              <a:t>・茂木大臣　カナダ</a:t>
            </a:r>
            <a:r>
              <a:rPr lang="ja-JP" altLang="en-US" sz="1100" dirty="0" smtClean="0">
                <a:solidFill>
                  <a:prstClr val="black"/>
                </a:solidFill>
              </a:rPr>
              <a:t>訪問（</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10</a:t>
            </a:r>
            <a:r>
              <a:rPr lang="ja-JP" altLang="en-US" sz="1100" dirty="0">
                <a:solidFill>
                  <a:prstClr val="black"/>
                </a:solidFill>
              </a:rPr>
              <a:t>月）</a:t>
            </a:r>
          </a:p>
          <a:p>
            <a:pPr fontAlgn="base">
              <a:spcBef>
                <a:spcPct val="0"/>
              </a:spcBef>
              <a:spcAft>
                <a:spcPct val="0"/>
              </a:spcAft>
              <a:defRPr/>
            </a:pPr>
            <a:endParaRPr lang="en-US" altLang="ja-JP" sz="1100" dirty="0">
              <a:solidFill>
                <a:prstClr val="black"/>
              </a:solidFill>
            </a:endParaRPr>
          </a:p>
        </p:txBody>
      </p:sp>
      <p:sp>
        <p:nvSpPr>
          <p:cNvPr id="2" name="正方形/長方形 1"/>
          <p:cNvSpPr/>
          <p:nvPr/>
        </p:nvSpPr>
        <p:spPr>
          <a:xfrm>
            <a:off x="4862990" y="4222018"/>
            <a:ext cx="4716000" cy="25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8" name="角丸四角形吹き出し 17"/>
          <p:cNvSpPr/>
          <p:nvPr/>
        </p:nvSpPr>
        <p:spPr>
          <a:xfrm>
            <a:off x="182472" y="1898830"/>
            <a:ext cx="2761766" cy="3105344"/>
          </a:xfrm>
          <a:prstGeom prst="wedgeRoundRectCallout">
            <a:avLst>
              <a:gd name="adj1" fmla="val 66620"/>
              <a:gd name="adj2" fmla="val 17884"/>
              <a:gd name="adj3" fmla="val 16667"/>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ja-JP" altLang="en-US" sz="1400" b="1" dirty="0" smtClean="0">
                <a:solidFill>
                  <a:srgbClr val="FF0000"/>
                </a:solidFill>
              </a:rPr>
              <a:t>＜中東＞</a:t>
            </a:r>
            <a:endParaRPr lang="en-US" altLang="ja-JP" sz="1400" b="1" dirty="0" smtClean="0">
              <a:solidFill>
                <a:srgbClr val="FF0000"/>
              </a:solidFill>
            </a:endParaRPr>
          </a:p>
          <a:p>
            <a:pPr algn="ctr" fontAlgn="base">
              <a:spcBef>
                <a:spcPct val="0"/>
              </a:spcBef>
              <a:spcAft>
                <a:spcPct val="0"/>
              </a:spcAft>
            </a:pPr>
            <a:r>
              <a:rPr lang="ja-JP" altLang="en-US" sz="1400" b="1" dirty="0" smtClean="0">
                <a:solidFill>
                  <a:srgbClr val="FF0000"/>
                </a:solidFill>
              </a:rPr>
              <a:t>サウジ</a:t>
            </a:r>
            <a:r>
              <a:rPr lang="ja-JP" altLang="en-US" sz="1400" b="1" dirty="0">
                <a:solidFill>
                  <a:srgbClr val="FF0000"/>
                </a:solidFill>
              </a:rPr>
              <a:t>：</a:t>
            </a:r>
            <a:r>
              <a:rPr lang="ja-JP" altLang="en-US" sz="1400" b="1" dirty="0" smtClean="0">
                <a:solidFill>
                  <a:srgbClr val="FF0000"/>
                </a:solidFill>
              </a:rPr>
              <a:t>石油</a:t>
            </a:r>
            <a:r>
              <a:rPr lang="ja-JP" altLang="en-US" sz="1400" b="1" dirty="0">
                <a:solidFill>
                  <a:srgbClr val="FF0000"/>
                </a:solidFill>
              </a:rPr>
              <a:t>の安定供給</a:t>
            </a:r>
            <a:r>
              <a:rPr lang="ja-JP" altLang="en-US" sz="1400" b="1" dirty="0" smtClean="0">
                <a:solidFill>
                  <a:srgbClr val="FF0000"/>
                </a:solidFill>
              </a:rPr>
              <a:t>確保</a:t>
            </a:r>
            <a:endParaRPr lang="en-US" altLang="ja-JP" sz="1400" b="1" dirty="0" smtClean="0">
              <a:solidFill>
                <a:srgbClr val="FF0000"/>
              </a:solidFill>
            </a:endParaRPr>
          </a:p>
          <a:p>
            <a:pPr algn="ctr" fontAlgn="base">
              <a:spcBef>
                <a:spcPct val="0"/>
              </a:spcBef>
              <a:spcAft>
                <a:spcPct val="0"/>
              </a:spcAft>
            </a:pPr>
            <a:r>
              <a:rPr lang="ja-JP" altLang="en-US" sz="1400" b="1" dirty="0" smtClean="0">
                <a:solidFill>
                  <a:srgbClr val="FF0000"/>
                </a:solidFill>
              </a:rPr>
              <a:t>ＵＡＥ</a:t>
            </a:r>
            <a:r>
              <a:rPr lang="ja-JP" altLang="en-US" sz="1400" b="1" dirty="0">
                <a:solidFill>
                  <a:srgbClr val="FF0000"/>
                </a:solidFill>
              </a:rPr>
              <a:t>：</a:t>
            </a:r>
            <a:r>
              <a:rPr lang="ja-JP" altLang="en-US" sz="1400" b="1" dirty="0" smtClean="0">
                <a:solidFill>
                  <a:srgbClr val="FF0000"/>
                </a:solidFill>
              </a:rPr>
              <a:t>自主</a:t>
            </a:r>
            <a:r>
              <a:rPr lang="ja-JP" altLang="en-US" sz="1400" b="1" dirty="0">
                <a:solidFill>
                  <a:srgbClr val="FF0000"/>
                </a:solidFill>
              </a:rPr>
              <a:t>開発権益の延長</a:t>
            </a:r>
          </a:p>
          <a:p>
            <a:pPr fontAlgn="base">
              <a:spcBef>
                <a:spcPct val="0"/>
              </a:spcBef>
              <a:spcAft>
                <a:spcPct val="0"/>
              </a:spcAft>
              <a:defRPr/>
            </a:pP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・安倍総理　</a:t>
            </a:r>
            <a:r>
              <a:rPr lang="ja-JP" altLang="en-US" sz="1100" dirty="0" smtClean="0">
                <a:solidFill>
                  <a:prstClr val="black"/>
                </a:solidFill>
              </a:rPr>
              <a:t>サウジ・ＵＡＥ訪問</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4</a:t>
            </a:r>
            <a:r>
              <a:rPr lang="ja-JP" altLang="en-US" sz="1100" dirty="0">
                <a:solidFill>
                  <a:prstClr val="black"/>
                </a:solidFill>
              </a:rPr>
              <a:t>月）</a:t>
            </a:r>
            <a:endParaRPr lang="en-US" altLang="ja-JP" sz="1100" dirty="0">
              <a:solidFill>
                <a:prstClr val="black"/>
              </a:solidFill>
            </a:endParaRPr>
          </a:p>
          <a:p>
            <a:pPr fontAlgn="base">
              <a:spcBef>
                <a:spcPct val="0"/>
              </a:spcBef>
              <a:spcAft>
                <a:spcPct val="0"/>
              </a:spcAft>
              <a:defRPr/>
            </a:pPr>
            <a:r>
              <a:rPr lang="ja-JP" altLang="en-US" sz="1100" dirty="0">
                <a:solidFill>
                  <a:prstClr val="black"/>
                </a:solidFill>
              </a:rPr>
              <a:t>・安倍総理　</a:t>
            </a:r>
            <a:r>
              <a:rPr lang="ja-JP" altLang="en-US" sz="1100" dirty="0" smtClean="0">
                <a:solidFill>
                  <a:prstClr val="black"/>
                </a:solidFill>
              </a:rPr>
              <a:t>バーレーン・クウェート</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　　　　　　　・カタール訪問</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a:t>
            </a:r>
            <a:r>
              <a:rPr lang="en-US" altLang="ja-JP" sz="1100" dirty="0">
                <a:solidFill>
                  <a:prstClr val="black"/>
                </a:solidFill>
              </a:rPr>
              <a:t>2013</a:t>
            </a:r>
            <a:r>
              <a:rPr lang="ja-JP" altLang="en-US" sz="1100" dirty="0">
                <a:solidFill>
                  <a:prstClr val="black"/>
                </a:solidFill>
              </a:rPr>
              <a:t>年</a:t>
            </a:r>
            <a:r>
              <a:rPr lang="en-US" altLang="ja-JP" sz="1100" dirty="0">
                <a:solidFill>
                  <a:prstClr val="black"/>
                </a:solidFill>
              </a:rPr>
              <a:t>8</a:t>
            </a:r>
            <a:r>
              <a:rPr lang="ja-JP" altLang="en-US" sz="1100" dirty="0">
                <a:solidFill>
                  <a:prstClr val="black"/>
                </a:solidFill>
              </a:rPr>
              <a:t>月</a:t>
            </a:r>
            <a:r>
              <a:rPr lang="ja-JP" altLang="en-US" sz="1100" dirty="0" smtClean="0">
                <a:solidFill>
                  <a:prstClr val="black"/>
                </a:solidFill>
              </a:rPr>
              <a:t>）</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・安倍総理　</a:t>
            </a:r>
            <a:r>
              <a:rPr lang="ja-JP" altLang="en-US" sz="1100" dirty="0" smtClean="0">
                <a:solidFill>
                  <a:prstClr val="black"/>
                </a:solidFill>
              </a:rPr>
              <a:t>オマーン訪問</a:t>
            </a:r>
            <a:endParaRPr lang="en-US" altLang="ja-JP" sz="1100" dirty="0">
              <a:solidFill>
                <a:prstClr val="black"/>
              </a:solidFill>
            </a:endParaRPr>
          </a:p>
          <a:p>
            <a:pPr fontAlgn="base">
              <a:spcBef>
                <a:spcPct val="0"/>
              </a:spcBef>
              <a:spcAft>
                <a:spcPct val="0"/>
              </a:spcAft>
              <a:defRPr/>
            </a:pPr>
            <a:r>
              <a:rPr lang="ja-JP" altLang="en-US" sz="1100" dirty="0">
                <a:solidFill>
                  <a:prstClr val="black"/>
                </a:solidFill>
              </a:rPr>
              <a:t>　（</a:t>
            </a:r>
            <a:r>
              <a:rPr lang="en-US" altLang="ja-JP" sz="1100" dirty="0" smtClean="0">
                <a:solidFill>
                  <a:prstClr val="black"/>
                </a:solidFill>
              </a:rPr>
              <a:t>2014</a:t>
            </a:r>
            <a:r>
              <a:rPr lang="ja-JP" altLang="en-US" sz="1100" dirty="0" smtClean="0">
                <a:solidFill>
                  <a:prstClr val="black"/>
                </a:solidFill>
              </a:rPr>
              <a:t>年</a:t>
            </a:r>
            <a:r>
              <a:rPr lang="en-US" altLang="ja-JP" sz="1100" dirty="0" smtClean="0">
                <a:solidFill>
                  <a:prstClr val="black"/>
                </a:solidFill>
              </a:rPr>
              <a:t>1</a:t>
            </a:r>
            <a:r>
              <a:rPr lang="ja-JP" altLang="en-US" sz="1100" dirty="0" smtClean="0">
                <a:solidFill>
                  <a:prstClr val="black"/>
                </a:solidFill>
              </a:rPr>
              <a:t>月</a:t>
            </a:r>
            <a:r>
              <a:rPr lang="ja-JP" altLang="en-US" sz="1100" dirty="0">
                <a:solidFill>
                  <a:prstClr val="black"/>
                </a:solidFill>
              </a:rPr>
              <a:t>）</a:t>
            </a:r>
            <a:endParaRPr lang="en-US" altLang="ja-JP" sz="1100" dirty="0">
              <a:solidFill>
                <a:prstClr val="black"/>
              </a:solidFill>
            </a:endParaRPr>
          </a:p>
          <a:p>
            <a:pPr fontAlgn="base">
              <a:spcBef>
                <a:spcPct val="0"/>
              </a:spcBef>
              <a:spcAft>
                <a:spcPct val="0"/>
              </a:spcAft>
              <a:defRPr/>
            </a:pPr>
            <a:r>
              <a:rPr lang="ja-JP" altLang="en-US" sz="1100" dirty="0" smtClean="0">
                <a:solidFill>
                  <a:prstClr val="black"/>
                </a:solidFill>
              </a:rPr>
              <a:t>・茂木</a:t>
            </a:r>
            <a:r>
              <a:rPr lang="ja-JP" altLang="en-US" sz="1100" dirty="0">
                <a:solidFill>
                  <a:prstClr val="black"/>
                </a:solidFill>
              </a:rPr>
              <a:t>大臣　サウジ・ＵＡＥ</a:t>
            </a:r>
            <a:r>
              <a:rPr lang="ja-JP" altLang="en-US" sz="1100" dirty="0" smtClean="0">
                <a:solidFill>
                  <a:prstClr val="black"/>
                </a:solidFill>
              </a:rPr>
              <a:t>訪問</a:t>
            </a:r>
            <a:endParaRPr lang="en-US" altLang="ja-JP" sz="1100" dirty="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a:t>
            </a:r>
            <a:r>
              <a:rPr lang="en-US" altLang="ja-JP" sz="1100" dirty="0" smtClean="0">
                <a:solidFill>
                  <a:prstClr val="black"/>
                </a:solidFill>
              </a:rPr>
              <a:t>2013</a:t>
            </a:r>
            <a:r>
              <a:rPr lang="ja-JP" altLang="en-US" sz="1100" dirty="0">
                <a:solidFill>
                  <a:prstClr val="black"/>
                </a:solidFill>
              </a:rPr>
              <a:t>年</a:t>
            </a:r>
            <a:r>
              <a:rPr lang="en-US" altLang="ja-JP" sz="1100" dirty="0" smtClean="0">
                <a:solidFill>
                  <a:prstClr val="black"/>
                </a:solidFill>
              </a:rPr>
              <a:t>2</a:t>
            </a:r>
            <a:r>
              <a:rPr lang="ja-JP" altLang="en-US" sz="1100" dirty="0" smtClean="0">
                <a:solidFill>
                  <a:prstClr val="black"/>
                </a:solidFill>
              </a:rPr>
              <a:t>月）</a:t>
            </a:r>
            <a:endParaRPr lang="en-US" altLang="ja-JP" sz="1100" dirty="0">
              <a:solidFill>
                <a:prstClr val="black"/>
              </a:solidFill>
            </a:endParaRPr>
          </a:p>
          <a:p>
            <a:pPr fontAlgn="base">
              <a:spcBef>
                <a:spcPct val="0"/>
              </a:spcBef>
              <a:spcAft>
                <a:spcPct val="0"/>
              </a:spcAft>
              <a:defRPr/>
            </a:pPr>
            <a:r>
              <a:rPr lang="ja-JP" altLang="en-US" sz="1100" dirty="0" smtClean="0">
                <a:solidFill>
                  <a:prstClr val="black"/>
                </a:solidFill>
              </a:rPr>
              <a:t>・茂木大臣　ＵＡＥ訪問</a:t>
            </a:r>
            <a:endParaRPr lang="en-US" altLang="ja-JP" sz="1100" dirty="0" smtClean="0">
              <a:solidFill>
                <a:prstClr val="black"/>
              </a:solidFill>
            </a:endParaRPr>
          </a:p>
          <a:p>
            <a:pPr fontAlgn="base">
              <a:spcBef>
                <a:spcPct val="0"/>
              </a:spcBef>
              <a:spcAft>
                <a:spcPct val="0"/>
              </a:spcAft>
              <a:defRPr/>
            </a:pPr>
            <a:r>
              <a:rPr lang="ja-JP" altLang="en-US" sz="1100" dirty="0">
                <a:solidFill>
                  <a:prstClr val="black"/>
                </a:solidFill>
              </a:rPr>
              <a:t>　</a:t>
            </a:r>
            <a:r>
              <a:rPr lang="ja-JP" altLang="en-US" sz="1100" dirty="0" smtClean="0">
                <a:solidFill>
                  <a:prstClr val="black"/>
                </a:solidFill>
              </a:rPr>
              <a:t>（</a:t>
            </a:r>
            <a:r>
              <a:rPr lang="en-US" altLang="ja-JP" sz="1100" dirty="0" smtClean="0">
                <a:solidFill>
                  <a:prstClr val="black"/>
                </a:solidFill>
              </a:rPr>
              <a:t>2014</a:t>
            </a:r>
            <a:r>
              <a:rPr lang="ja-JP" altLang="en-US" sz="1100" dirty="0" smtClean="0">
                <a:solidFill>
                  <a:prstClr val="black"/>
                </a:solidFill>
              </a:rPr>
              <a:t>年</a:t>
            </a:r>
            <a:r>
              <a:rPr lang="en-US" altLang="ja-JP" sz="1100" dirty="0" smtClean="0">
                <a:solidFill>
                  <a:prstClr val="black"/>
                </a:solidFill>
              </a:rPr>
              <a:t>1</a:t>
            </a:r>
            <a:r>
              <a:rPr lang="ja-JP" altLang="en-US" sz="1100" dirty="0" smtClean="0">
                <a:solidFill>
                  <a:prstClr val="black"/>
                </a:solidFill>
              </a:rPr>
              <a:t>月）</a:t>
            </a:r>
            <a:endParaRPr lang="en-US" altLang="ja-JP" sz="1100" dirty="0" smtClean="0">
              <a:solidFill>
                <a:prstClr val="black"/>
              </a:solidFill>
            </a:endParaRPr>
          </a:p>
        </p:txBody>
      </p:sp>
      <p:sp>
        <p:nvSpPr>
          <p:cNvPr id="22" name="テキスト ボックス 27"/>
          <p:cNvSpPr txBox="1">
            <a:spLocks noChangeArrowheads="1"/>
          </p:cNvSpPr>
          <p:nvPr/>
        </p:nvSpPr>
        <p:spPr bwMode="auto">
          <a:xfrm>
            <a:off x="0" y="430392"/>
            <a:ext cx="9906000" cy="992402"/>
          </a:xfrm>
          <a:prstGeom prst="rect">
            <a:avLst/>
          </a:prstGeom>
          <a:solidFill>
            <a:srgbClr val="00B0F0"/>
          </a:solidFill>
          <a:ln w="38100" cmpd="thickThin">
            <a:noFill/>
            <a:miter lim="800000"/>
            <a:headEnd/>
            <a:tailEnd/>
          </a:ln>
        </p:spPr>
        <p:txBody>
          <a:bodyPr wrap="square" lIns="68403" tIns="34202" rIns="68403" bIns="3420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2000" b="1" dirty="0">
                <a:solidFill>
                  <a:prstClr val="white"/>
                </a:solidFill>
                <a:latin typeface="ＭＳ Ｐゴシック"/>
              </a:rPr>
              <a:t>米国政府からシェールガス約</a:t>
            </a:r>
            <a:r>
              <a:rPr lang="en-US" altLang="ja-JP" sz="2000" b="1" dirty="0">
                <a:solidFill>
                  <a:prstClr val="white"/>
                </a:solidFill>
                <a:latin typeface="ＭＳ Ｐゴシック"/>
              </a:rPr>
              <a:t>1,700</a:t>
            </a:r>
            <a:r>
              <a:rPr lang="ja-JP" altLang="en-US" sz="2000" b="1" dirty="0">
                <a:solidFill>
                  <a:prstClr val="white"/>
                </a:solidFill>
                <a:latin typeface="ＭＳ Ｐゴシック"/>
              </a:rPr>
              <a:t>万トン</a:t>
            </a:r>
            <a:r>
              <a:rPr lang="en-US" altLang="ja-JP" sz="2000" b="1" dirty="0">
                <a:solidFill>
                  <a:prstClr val="white"/>
                </a:solidFill>
                <a:latin typeface="ＭＳ Ｐゴシック"/>
              </a:rPr>
              <a:t>/</a:t>
            </a:r>
            <a:r>
              <a:rPr lang="ja-JP" altLang="en-US" sz="2000" b="1" dirty="0">
                <a:solidFill>
                  <a:prstClr val="white"/>
                </a:solidFill>
                <a:latin typeface="ＭＳ Ｐゴシック"/>
              </a:rPr>
              <a:t>年（日本の</a:t>
            </a:r>
            <a:r>
              <a:rPr lang="en-US" altLang="ja-JP" sz="2000" b="1" dirty="0">
                <a:solidFill>
                  <a:prstClr val="white"/>
                </a:solidFill>
                <a:latin typeface="ＭＳ Ｐゴシック"/>
              </a:rPr>
              <a:t>LNG</a:t>
            </a:r>
            <a:r>
              <a:rPr lang="ja-JP" altLang="en-US" sz="2000" b="1" dirty="0">
                <a:solidFill>
                  <a:prstClr val="white"/>
                </a:solidFill>
                <a:latin typeface="ＭＳ Ｐゴシック"/>
              </a:rPr>
              <a:t>輸入量の</a:t>
            </a:r>
            <a:r>
              <a:rPr lang="en-US" altLang="ja-JP" sz="2000" b="1" dirty="0">
                <a:solidFill>
                  <a:prstClr val="white"/>
                </a:solidFill>
                <a:latin typeface="ＭＳ Ｐゴシック"/>
              </a:rPr>
              <a:t>2</a:t>
            </a:r>
            <a:r>
              <a:rPr lang="ja-JP" altLang="en-US" sz="2000" b="1" dirty="0">
                <a:solidFill>
                  <a:prstClr val="white"/>
                </a:solidFill>
                <a:latin typeface="ＭＳ Ｐゴシック"/>
              </a:rPr>
              <a:t>割に相当）の輸出許可を獲得（現在日本が輸入している</a:t>
            </a:r>
            <a:r>
              <a:rPr lang="en-US" altLang="ja-JP" sz="2000" b="1" dirty="0">
                <a:solidFill>
                  <a:prstClr val="white"/>
                </a:solidFill>
                <a:latin typeface="ＭＳ Ｐゴシック"/>
              </a:rPr>
              <a:t>LNG</a:t>
            </a:r>
            <a:r>
              <a:rPr lang="ja-JP" altLang="en-US" sz="2000" b="1" dirty="0">
                <a:solidFill>
                  <a:prstClr val="white"/>
                </a:solidFill>
                <a:latin typeface="ＭＳ Ｐゴシック"/>
              </a:rPr>
              <a:t>より安価である可能性大）。</a:t>
            </a:r>
            <a:r>
              <a:rPr lang="en-US" altLang="ja-JP" sz="2000" b="1" dirty="0">
                <a:solidFill>
                  <a:prstClr val="white"/>
                </a:solidFill>
                <a:latin typeface="ＭＳ Ｐゴシック"/>
              </a:rPr>
              <a:t>UAE</a:t>
            </a:r>
            <a:r>
              <a:rPr lang="ja-JP" altLang="en-US" sz="2000" b="1" dirty="0">
                <a:solidFill>
                  <a:prstClr val="white"/>
                </a:solidFill>
                <a:latin typeface="ＭＳ Ｐゴシック"/>
              </a:rPr>
              <a:t>（アブダビ首長国）では自主開発権益の延長も実現等。</a:t>
            </a:r>
          </a:p>
        </p:txBody>
      </p:sp>
      <p:sp>
        <p:nvSpPr>
          <p:cNvPr id="23" name="スライド番号プレースホルダー 4"/>
          <p:cNvSpPr>
            <a:spLocks noGrp="1"/>
          </p:cNvSpPr>
          <p:nvPr>
            <p:ph type="sldNum" sz="quarter" idx="12"/>
          </p:nvPr>
        </p:nvSpPr>
        <p:spPr>
          <a:xfrm>
            <a:off x="7538144" y="6448251"/>
            <a:ext cx="2311400" cy="365125"/>
          </a:xfrm>
        </p:spPr>
        <p:txBody>
          <a:bodyPr vert="horz" lIns="91440" tIns="45720" rIns="91440" bIns="45720" rtlCol="0" anchor="ctr"/>
          <a:lstStyle/>
          <a:p>
            <a:fld id="{D9550142-B990-490A-A107-ED7302A7FD52}" type="slidenum">
              <a:rPr lang="ja-JP" altLang="en-US">
                <a:solidFill>
                  <a:prstClr val="black"/>
                </a:solidFill>
              </a:rPr>
              <a:pPr/>
              <a:t>18</a:t>
            </a:fld>
            <a:endParaRPr lang="ja-JP" altLang="en-US" dirty="0">
              <a:solidFill>
                <a:prstClr val="black"/>
              </a:solidFill>
            </a:endParaRPr>
          </a:p>
        </p:txBody>
      </p:sp>
      <p:sp>
        <p:nvSpPr>
          <p:cNvPr id="27" name="テキスト ボックス 26"/>
          <p:cNvSpPr txBox="1"/>
          <p:nvPr/>
        </p:nvSpPr>
        <p:spPr>
          <a:xfrm>
            <a:off x="56456" y="-27384"/>
            <a:ext cx="3558988" cy="461665"/>
          </a:xfrm>
          <a:prstGeom prst="rect">
            <a:avLst/>
          </a:prstGeom>
          <a:noFill/>
        </p:spPr>
        <p:txBody>
          <a:bodyPr wrap="none" rtlCol="0">
            <a:spAutoFit/>
          </a:bodyPr>
          <a:lstStyle/>
          <a:p>
            <a:r>
              <a:rPr lang="ja-JP" altLang="en-US" sz="2400" b="1" dirty="0"/>
              <a:t>［参考］積極的な資源</a:t>
            </a:r>
            <a:r>
              <a:rPr lang="ja-JP" altLang="en-US" sz="2400" b="1" dirty="0" smtClean="0"/>
              <a:t>外交</a:t>
            </a:r>
            <a:endParaRPr lang="ja-JP" altLang="en-US" sz="2400" b="1" dirty="0"/>
          </a:p>
        </p:txBody>
      </p:sp>
    </p:spTree>
    <p:extLst>
      <p:ext uri="{BB962C8B-B14F-4D97-AF65-F5344CB8AC3E}">
        <p14:creationId xmlns:p14="http://schemas.microsoft.com/office/powerpoint/2010/main" val="4788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90236" y="2090344"/>
            <a:ext cx="8352928" cy="4570482"/>
          </a:xfrm>
          <a:prstGeom prst="rect">
            <a:avLst/>
          </a:prstGeom>
        </p:spPr>
        <p:txBody>
          <a:bodyPr wrap="square">
            <a:spAutoFit/>
          </a:bodyPr>
          <a:lstStyle/>
          <a:p>
            <a:r>
              <a:rPr lang="ja-JP" altLang="ja-JP" sz="2300" u="sng" dirty="0"/>
              <a:t>エネルギー基本計画（第一次）</a:t>
            </a:r>
            <a:endParaRPr lang="ja-JP" altLang="ja-JP" sz="2300" dirty="0"/>
          </a:p>
          <a:p>
            <a:r>
              <a:rPr lang="ja-JP" altLang="ja-JP" sz="2300" dirty="0"/>
              <a:t>　</a:t>
            </a:r>
            <a:r>
              <a:rPr lang="ja-JP" altLang="en-US" sz="2300" dirty="0" smtClean="0"/>
              <a:t>　　  </a:t>
            </a:r>
            <a:r>
              <a:rPr lang="ja-JP" altLang="ja-JP" sz="2300" dirty="0" smtClean="0"/>
              <a:t>閣議</a:t>
            </a:r>
            <a:r>
              <a:rPr lang="ja-JP" altLang="ja-JP" sz="2300" dirty="0"/>
              <a:t>決定日</a:t>
            </a:r>
            <a:r>
              <a:rPr lang="ja-JP" altLang="ja-JP" sz="2300" dirty="0" smtClean="0"/>
              <a:t>：</a:t>
            </a:r>
            <a:r>
              <a:rPr lang="ja-JP" altLang="en-US" sz="2300" dirty="0" smtClean="0"/>
              <a:t>２００３年（</a:t>
            </a:r>
            <a:r>
              <a:rPr lang="ja-JP" altLang="ja-JP" sz="2300" dirty="0" smtClean="0"/>
              <a:t>平成１５年</a:t>
            </a:r>
            <a:r>
              <a:rPr lang="ja-JP" altLang="en-US" sz="2300" dirty="0" smtClean="0"/>
              <a:t>）</a:t>
            </a:r>
            <a:r>
              <a:rPr lang="ja-JP" altLang="ja-JP" sz="2300" dirty="0" smtClean="0"/>
              <a:t>１０月</a:t>
            </a:r>
            <a:r>
              <a:rPr lang="ja-JP" altLang="ja-JP" sz="2300" dirty="0"/>
              <a:t>７日</a:t>
            </a:r>
          </a:p>
          <a:p>
            <a:r>
              <a:rPr lang="ja-JP" altLang="en-US" sz="2300" dirty="0" smtClean="0"/>
              <a:t>　　　</a:t>
            </a:r>
            <a:r>
              <a:rPr lang="ja-JP" altLang="ja-JP" sz="2300" dirty="0" smtClean="0"/>
              <a:t>（</a:t>
            </a:r>
            <a:r>
              <a:rPr lang="ja-JP" altLang="ja-JP" sz="2300" dirty="0"/>
              <a:t>自民党：小泉総理大臣、中川経済産業大臣</a:t>
            </a:r>
            <a:r>
              <a:rPr lang="ja-JP" altLang="ja-JP" sz="2300" dirty="0" smtClean="0"/>
              <a:t>）</a:t>
            </a:r>
            <a:endParaRPr lang="ja-JP" altLang="ja-JP" sz="2300" dirty="0"/>
          </a:p>
          <a:p>
            <a:pPr>
              <a:spcBef>
                <a:spcPts val="600"/>
              </a:spcBef>
            </a:pPr>
            <a:r>
              <a:rPr lang="ja-JP" altLang="ja-JP" sz="2300" u="sng" dirty="0"/>
              <a:t>エネルギー基本計画（第二次）</a:t>
            </a:r>
            <a:endParaRPr lang="ja-JP" altLang="ja-JP" sz="2300" dirty="0"/>
          </a:p>
          <a:p>
            <a:r>
              <a:rPr lang="ja-JP" altLang="en-US" sz="2300" dirty="0" smtClean="0"/>
              <a:t>　　　  </a:t>
            </a:r>
            <a:r>
              <a:rPr lang="ja-JP" altLang="ja-JP" sz="2300" dirty="0" smtClean="0"/>
              <a:t>閣議</a:t>
            </a:r>
            <a:r>
              <a:rPr lang="ja-JP" altLang="ja-JP" sz="2300" dirty="0"/>
              <a:t>決定日</a:t>
            </a:r>
            <a:r>
              <a:rPr lang="ja-JP" altLang="ja-JP" sz="2300" dirty="0" smtClean="0"/>
              <a:t>：</a:t>
            </a:r>
            <a:r>
              <a:rPr lang="ja-JP" altLang="en-US" sz="2300" dirty="0" smtClean="0"/>
              <a:t>２００７年（</a:t>
            </a:r>
            <a:r>
              <a:rPr lang="ja-JP" altLang="ja-JP" sz="2300" dirty="0" smtClean="0"/>
              <a:t>平成１９年</a:t>
            </a:r>
            <a:r>
              <a:rPr lang="ja-JP" altLang="en-US" sz="2300" dirty="0" smtClean="0"/>
              <a:t>）</a:t>
            </a:r>
            <a:r>
              <a:rPr lang="ja-JP" altLang="ja-JP" sz="2300" dirty="0" smtClean="0"/>
              <a:t>３月</a:t>
            </a:r>
            <a:r>
              <a:rPr lang="ja-JP" altLang="ja-JP" sz="2300" dirty="0"/>
              <a:t>９日</a:t>
            </a:r>
          </a:p>
          <a:p>
            <a:r>
              <a:rPr lang="ja-JP" altLang="en-US" sz="2300" dirty="0" smtClean="0"/>
              <a:t>　　　 </a:t>
            </a:r>
            <a:r>
              <a:rPr lang="ja-JP" altLang="ja-JP" sz="2300" dirty="0" smtClean="0"/>
              <a:t>（</a:t>
            </a:r>
            <a:r>
              <a:rPr lang="ja-JP" altLang="ja-JP" sz="2300" dirty="0"/>
              <a:t>自民党：安倍総理大臣、甘利経済産業大臣</a:t>
            </a:r>
            <a:r>
              <a:rPr lang="ja-JP" altLang="ja-JP" sz="2300" dirty="0" smtClean="0"/>
              <a:t>）</a:t>
            </a:r>
            <a:endParaRPr lang="ja-JP" altLang="ja-JP" sz="2300" dirty="0"/>
          </a:p>
          <a:p>
            <a:pPr>
              <a:spcBef>
                <a:spcPts val="600"/>
              </a:spcBef>
            </a:pPr>
            <a:r>
              <a:rPr lang="ja-JP" altLang="ja-JP" sz="2300" u="sng" dirty="0"/>
              <a:t>エネルギー基本計画（第三次）</a:t>
            </a:r>
            <a:endParaRPr lang="ja-JP" altLang="ja-JP" sz="2300" dirty="0"/>
          </a:p>
          <a:p>
            <a:r>
              <a:rPr lang="ja-JP" altLang="ja-JP" sz="2300" dirty="0"/>
              <a:t>　</a:t>
            </a:r>
            <a:r>
              <a:rPr lang="en-US" altLang="ja-JP" sz="2300" dirty="0" smtClean="0"/>
              <a:t>       </a:t>
            </a:r>
            <a:r>
              <a:rPr lang="ja-JP" altLang="ja-JP" sz="2300" dirty="0" smtClean="0"/>
              <a:t>閣議</a:t>
            </a:r>
            <a:r>
              <a:rPr lang="ja-JP" altLang="ja-JP" sz="2300" dirty="0"/>
              <a:t>決定日</a:t>
            </a:r>
            <a:r>
              <a:rPr lang="ja-JP" altLang="ja-JP" sz="2300" dirty="0" smtClean="0"/>
              <a:t>：</a:t>
            </a:r>
            <a:r>
              <a:rPr lang="ja-JP" altLang="en-US" sz="2300" dirty="0" smtClean="0"/>
              <a:t>２０１０年（</a:t>
            </a:r>
            <a:r>
              <a:rPr lang="ja-JP" altLang="ja-JP" sz="2300" dirty="0" smtClean="0"/>
              <a:t>平成２２年</a:t>
            </a:r>
            <a:r>
              <a:rPr lang="ja-JP" altLang="en-US" sz="2300" dirty="0" smtClean="0"/>
              <a:t>）</a:t>
            </a:r>
            <a:r>
              <a:rPr lang="ja-JP" altLang="ja-JP" sz="2300" dirty="0" smtClean="0"/>
              <a:t>６月</a:t>
            </a:r>
            <a:r>
              <a:rPr lang="ja-JP" altLang="ja-JP" sz="2300" dirty="0"/>
              <a:t>１８日</a:t>
            </a:r>
          </a:p>
          <a:p>
            <a:r>
              <a:rPr lang="en-US" altLang="ja-JP" sz="2300" dirty="0" smtClean="0"/>
              <a:t>         </a:t>
            </a:r>
            <a:r>
              <a:rPr lang="ja-JP" altLang="ja-JP" sz="2300" dirty="0" smtClean="0"/>
              <a:t>（</a:t>
            </a:r>
            <a:r>
              <a:rPr lang="ja-JP" altLang="ja-JP" sz="2300" dirty="0"/>
              <a:t>民主党：菅総理大臣、直嶋経済産業大臣</a:t>
            </a:r>
            <a:r>
              <a:rPr lang="ja-JP" altLang="ja-JP" sz="2300" dirty="0" smtClean="0"/>
              <a:t>）</a:t>
            </a:r>
            <a:endParaRPr lang="en-US" altLang="ja-JP" sz="2300" dirty="0" smtClean="0"/>
          </a:p>
          <a:p>
            <a:pPr>
              <a:spcBef>
                <a:spcPts val="600"/>
              </a:spcBef>
            </a:pPr>
            <a:r>
              <a:rPr lang="ja-JP" altLang="en-US" sz="2300" u="sng" dirty="0"/>
              <a:t>エネルギー基本</a:t>
            </a:r>
            <a:r>
              <a:rPr lang="ja-JP" altLang="en-US" sz="2300" u="sng" dirty="0" smtClean="0"/>
              <a:t>計画（第四次）</a:t>
            </a:r>
            <a:endParaRPr lang="en-US" altLang="ja-JP" sz="2300" u="sng" dirty="0" smtClean="0"/>
          </a:p>
          <a:p>
            <a:r>
              <a:rPr lang="ja-JP" altLang="en-US" sz="2300" dirty="0"/>
              <a:t>　　　  </a:t>
            </a:r>
            <a:r>
              <a:rPr lang="ja-JP" altLang="ja-JP" sz="2300" dirty="0"/>
              <a:t>閣議決定日：</a:t>
            </a:r>
            <a:r>
              <a:rPr lang="ja-JP" altLang="en-US" sz="2300" dirty="0" smtClean="0"/>
              <a:t>２０１４年</a:t>
            </a:r>
            <a:r>
              <a:rPr lang="ja-JP" altLang="en-US" sz="2300" dirty="0"/>
              <a:t>（</a:t>
            </a:r>
            <a:r>
              <a:rPr lang="ja-JP" altLang="ja-JP" sz="2300" dirty="0" smtClean="0"/>
              <a:t>平成</a:t>
            </a:r>
            <a:r>
              <a:rPr lang="ja-JP" altLang="en-US" sz="2300" dirty="0"/>
              <a:t>２６</a:t>
            </a:r>
            <a:r>
              <a:rPr lang="ja-JP" altLang="ja-JP" sz="2300" dirty="0" smtClean="0"/>
              <a:t>年</a:t>
            </a:r>
            <a:r>
              <a:rPr lang="ja-JP" altLang="en-US" sz="2300" dirty="0" smtClean="0"/>
              <a:t>）４</a:t>
            </a:r>
            <a:r>
              <a:rPr lang="ja-JP" altLang="ja-JP" sz="2300" dirty="0" smtClean="0"/>
              <a:t>月</a:t>
            </a:r>
            <a:r>
              <a:rPr lang="ja-JP" altLang="en-US" sz="2300" dirty="0" smtClean="0"/>
              <a:t>１１</a:t>
            </a:r>
            <a:r>
              <a:rPr lang="ja-JP" altLang="ja-JP" sz="2300" dirty="0" smtClean="0"/>
              <a:t>日</a:t>
            </a:r>
            <a:endParaRPr lang="ja-JP" altLang="ja-JP" sz="2300" dirty="0"/>
          </a:p>
          <a:p>
            <a:r>
              <a:rPr lang="ja-JP" altLang="en-US" sz="2300" dirty="0"/>
              <a:t>　　　 </a:t>
            </a:r>
            <a:r>
              <a:rPr lang="ja-JP" altLang="ja-JP" sz="2300" dirty="0"/>
              <a:t>（自民党：安倍総理大臣</a:t>
            </a:r>
            <a:r>
              <a:rPr lang="ja-JP" altLang="ja-JP" sz="2300" dirty="0" smtClean="0"/>
              <a:t>、</a:t>
            </a:r>
            <a:r>
              <a:rPr lang="ja-JP" altLang="en-US" sz="2300" dirty="0"/>
              <a:t>茂木</a:t>
            </a:r>
            <a:r>
              <a:rPr lang="ja-JP" altLang="ja-JP" sz="2300" dirty="0" smtClean="0"/>
              <a:t>経済</a:t>
            </a:r>
            <a:r>
              <a:rPr lang="ja-JP" altLang="ja-JP" sz="2300" dirty="0"/>
              <a:t>産業大臣</a:t>
            </a:r>
            <a:r>
              <a:rPr lang="ja-JP" altLang="ja-JP" sz="2300" dirty="0" smtClean="0"/>
              <a:t>）</a:t>
            </a:r>
            <a:endParaRPr lang="ja-JP" altLang="ja-JP" sz="2300" dirty="0"/>
          </a:p>
        </p:txBody>
      </p:sp>
      <p:sp>
        <p:nvSpPr>
          <p:cNvPr id="8" name="スライド番号プレースホルダ 15"/>
          <p:cNvSpPr>
            <a:spLocks noGrp="1"/>
          </p:cNvSpPr>
          <p:nvPr>
            <p:ph type="sldNum" sz="quarter" idx="12"/>
          </p:nvPr>
        </p:nvSpPr>
        <p:spPr>
          <a:xfrm>
            <a:off x="7594600" y="6504015"/>
            <a:ext cx="2311400" cy="365125"/>
          </a:xfrm>
        </p:spPr>
        <p:txBody>
          <a:bodyPr/>
          <a:lstStyle/>
          <a:p>
            <a:fld id="{38A4E487-E69D-49C0-9C11-2CBAF4F948D7}" type="slidenum">
              <a:rPr lang="ja-JP" altLang="en-US" sz="1200" smtClean="0">
                <a:solidFill>
                  <a:prstClr val="black"/>
                </a:solidFill>
                <a:latin typeface="ＭＳ Ｐゴシック"/>
                <a:ea typeface="ＭＳ Ｐゴシック"/>
              </a:rPr>
              <a:pPr/>
              <a:t>1</a:t>
            </a:fld>
            <a:endParaRPr lang="ja-JP" altLang="en-US" sz="1200" dirty="0">
              <a:solidFill>
                <a:prstClr val="black"/>
              </a:solidFill>
              <a:latin typeface="ＭＳ Ｐゴシック"/>
              <a:ea typeface="ＭＳ Ｐゴシック"/>
            </a:endParaRPr>
          </a:p>
        </p:txBody>
      </p:sp>
      <p:sp>
        <p:nvSpPr>
          <p:cNvPr id="9" name="テキスト ボックス 8"/>
          <p:cNvSpPr txBox="1"/>
          <p:nvPr/>
        </p:nvSpPr>
        <p:spPr>
          <a:xfrm>
            <a:off x="56456" y="49024"/>
            <a:ext cx="4047903" cy="461665"/>
          </a:xfrm>
          <a:prstGeom prst="rect">
            <a:avLst/>
          </a:prstGeom>
          <a:noFill/>
        </p:spPr>
        <p:txBody>
          <a:bodyPr wrap="none" rtlCol="0">
            <a:spAutoFit/>
          </a:bodyPr>
          <a:lstStyle/>
          <a:p>
            <a:r>
              <a:rPr lang="ja-JP" altLang="en-US" sz="2400" b="1" dirty="0" smtClean="0"/>
              <a:t>エネルギー基本計画について</a:t>
            </a:r>
            <a:endParaRPr kumimoji="1" lang="ja-JP" altLang="en-US" sz="2400" b="1" dirty="0"/>
          </a:p>
        </p:txBody>
      </p:sp>
      <p:sp>
        <p:nvSpPr>
          <p:cNvPr id="10" name="テキスト ボックス 9"/>
          <p:cNvSpPr txBox="1"/>
          <p:nvPr/>
        </p:nvSpPr>
        <p:spPr>
          <a:xfrm>
            <a:off x="200475" y="476672"/>
            <a:ext cx="9505055" cy="1569660"/>
          </a:xfrm>
          <a:prstGeom prst="rect">
            <a:avLst/>
          </a:prstGeom>
          <a:ln w="28575"/>
          <a:effectLst/>
        </p:spPr>
        <p:style>
          <a:lnRef idx="2">
            <a:schemeClr val="dk1"/>
          </a:lnRef>
          <a:fillRef idx="1">
            <a:schemeClr val="lt1"/>
          </a:fillRef>
          <a:effectRef idx="0">
            <a:schemeClr val="dk1"/>
          </a:effectRef>
          <a:fontRef idx="minor">
            <a:schemeClr val="dk1"/>
          </a:fontRef>
        </p:style>
        <p:txBody>
          <a:bodyPr wrap="square" rtlCol="0">
            <a:spAutoFit/>
          </a:bodyPr>
          <a:lstStyle/>
          <a:p>
            <a:pPr indent="174625" algn="just"/>
            <a:r>
              <a:rPr lang="ja-JP" altLang="en-US" sz="2400" dirty="0" smtClean="0">
                <a:solidFill>
                  <a:prstClr val="black"/>
                </a:solidFill>
              </a:rPr>
              <a:t>エネルギー基本計画は、エネルギー政策基本法（２００２年（平成１４年）公布・施行）に基づき、エネルギー需給に関して総合的に講ずべき施策等について、関係行政機関の長や総合資源エネルギー調査会の意見を聴いて、経済産業大臣が案を策定し、閣議決定するもの。</a:t>
            </a:r>
            <a:endParaRPr lang="en-US" altLang="ja-JP" sz="2400" dirty="0" smtClean="0">
              <a:solidFill>
                <a:prstClr val="black"/>
              </a:solidFill>
            </a:endParaRPr>
          </a:p>
        </p:txBody>
      </p:sp>
    </p:spTree>
    <p:extLst>
      <p:ext uri="{BB962C8B-B14F-4D97-AF65-F5344CB8AC3E}">
        <p14:creationId xmlns:p14="http://schemas.microsoft.com/office/powerpoint/2010/main" val="1457247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552" y="476672"/>
            <a:ext cx="9921552" cy="43204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ja-JP" altLang="ja-JP" sz="2200" b="1" u="sng" dirty="0">
                <a:solidFill>
                  <a:srgbClr val="0070C0"/>
                </a:solidFill>
              </a:rPr>
              <a:t>（</a:t>
            </a:r>
            <a:r>
              <a:rPr lang="ja-JP" altLang="en-US" sz="2200" b="1" u="sng" dirty="0">
                <a:solidFill>
                  <a:srgbClr val="0070C0"/>
                </a:solidFill>
              </a:rPr>
              <a:t>２</a:t>
            </a:r>
            <a:r>
              <a:rPr lang="ja-JP" altLang="ja-JP" sz="2200" b="1" u="sng" dirty="0">
                <a:solidFill>
                  <a:srgbClr val="0070C0"/>
                </a:solidFill>
              </a:rPr>
              <a:t>）徹底した省エネルギー</a:t>
            </a:r>
            <a:r>
              <a:rPr lang="ja-JP" altLang="ja-JP" sz="2200" b="1" u="sng" dirty="0" smtClean="0">
                <a:solidFill>
                  <a:srgbClr val="0070C0"/>
                </a:solidFill>
              </a:rPr>
              <a:t>社会とスマート</a:t>
            </a:r>
            <a:r>
              <a:rPr lang="ja-JP" altLang="ja-JP" sz="2200" b="1" u="sng" dirty="0">
                <a:solidFill>
                  <a:srgbClr val="0070C0"/>
                </a:solidFill>
              </a:rPr>
              <a:t>で柔軟な消費活動の</a:t>
            </a:r>
            <a:r>
              <a:rPr lang="ja-JP" altLang="ja-JP" sz="2200" b="1" u="sng" dirty="0" smtClean="0">
                <a:solidFill>
                  <a:srgbClr val="0070C0"/>
                </a:solidFill>
              </a:rPr>
              <a:t>実現</a:t>
            </a:r>
            <a:r>
              <a:rPr lang="ja-JP" altLang="en-US" sz="2200" b="1" u="sng" dirty="0" smtClean="0">
                <a:solidFill>
                  <a:srgbClr val="0070C0"/>
                </a:solidFill>
              </a:rPr>
              <a:t>　</a:t>
            </a:r>
            <a:r>
              <a:rPr lang="ja-JP" altLang="en-US" sz="2200" b="1" dirty="0" smtClean="0">
                <a:solidFill>
                  <a:srgbClr val="F79646">
                    <a:lumMod val="75000"/>
                  </a:srgbClr>
                </a:solidFill>
              </a:rPr>
              <a:t>（Ｐ３３～</a:t>
            </a:r>
            <a:r>
              <a:rPr lang="ja-JP" altLang="en-US" sz="2200" b="1" dirty="0">
                <a:solidFill>
                  <a:srgbClr val="F79646">
                    <a:lumMod val="75000"/>
                  </a:srgbClr>
                </a:solidFill>
              </a:rPr>
              <a:t>）</a:t>
            </a:r>
            <a:endParaRPr lang="en-US" altLang="ja-JP" sz="2200" u="sng" dirty="0">
              <a:solidFill>
                <a:srgbClr val="0070C0"/>
              </a:solidFill>
            </a:endParaRPr>
          </a:p>
        </p:txBody>
      </p:sp>
      <p:sp>
        <p:nvSpPr>
          <p:cNvPr id="10" name="タイトル 1"/>
          <p:cNvSpPr>
            <a:spLocks noGrp="1"/>
          </p:cNvSpPr>
          <p:nvPr>
            <p:ph type="title"/>
          </p:nvPr>
        </p:nvSpPr>
        <p:spPr>
          <a:xfrm>
            <a:off x="21" y="44450"/>
            <a:ext cx="9895573" cy="346050"/>
          </a:xfrm>
        </p:spPr>
        <p:txBody>
          <a:bodyPr>
            <a:noAutofit/>
          </a:bodyPr>
          <a:lstStyle/>
          <a:p>
            <a:r>
              <a:rPr lang="ja-JP" altLang="ja-JP" b="1" dirty="0" smtClean="0"/>
              <a:t>３．エネルギーの需給に関する長期的、総合的かつ計画的に講ずべき施策</a:t>
            </a:r>
            <a:endParaRPr kumimoji="1" lang="ja-JP" altLang="en-US" sz="1800" dirty="0"/>
          </a:p>
        </p:txBody>
      </p:sp>
      <p:sp>
        <p:nvSpPr>
          <p:cNvPr id="13" name="コンテンツ プレースホルダー 2"/>
          <p:cNvSpPr txBox="1">
            <a:spLocks/>
          </p:cNvSpPr>
          <p:nvPr/>
        </p:nvSpPr>
        <p:spPr>
          <a:xfrm>
            <a:off x="115843" y="1268760"/>
            <a:ext cx="9673694" cy="33123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5738" indent="-185738" algn="just">
              <a:spcBef>
                <a:spcPts val="600"/>
              </a:spcBef>
            </a:pPr>
            <a:r>
              <a:rPr lang="ja-JP" altLang="en-US" sz="2800" dirty="0" smtClean="0">
                <a:solidFill>
                  <a:prstClr val="black"/>
                </a:solidFill>
              </a:rPr>
              <a:t>・</a:t>
            </a:r>
            <a:r>
              <a:rPr lang="ja-JP" altLang="ja-JP" sz="2800" dirty="0">
                <a:solidFill>
                  <a:prstClr val="black"/>
                </a:solidFill>
              </a:rPr>
              <a:t>省エネルギーの取組を部門ごとに加速すべく、</a:t>
            </a:r>
            <a:r>
              <a:rPr lang="ja-JP" altLang="ja-JP" sz="2800" b="1" u="sng" dirty="0">
                <a:solidFill>
                  <a:prstClr val="black"/>
                </a:solidFill>
              </a:rPr>
              <a:t>目標となりうる指標</a:t>
            </a:r>
            <a:r>
              <a:rPr lang="ja-JP" altLang="en-US" sz="2800" b="1" u="sng" dirty="0">
                <a:solidFill>
                  <a:prstClr val="black"/>
                </a:solidFill>
              </a:rPr>
              <a:t>を</a:t>
            </a:r>
            <a:r>
              <a:rPr lang="ja-JP" altLang="ja-JP" sz="2800" b="1" u="sng" dirty="0">
                <a:solidFill>
                  <a:prstClr val="black"/>
                </a:solidFill>
              </a:rPr>
              <a:t>策定</a:t>
            </a:r>
            <a:r>
              <a:rPr lang="ja-JP" altLang="en-US" sz="2800" dirty="0" smtClean="0">
                <a:solidFill>
                  <a:prstClr val="black"/>
                </a:solidFill>
              </a:rPr>
              <a:t>。</a:t>
            </a:r>
            <a:endParaRPr lang="en-US" altLang="ja-JP" sz="2800" dirty="0" smtClean="0">
              <a:solidFill>
                <a:prstClr val="black"/>
              </a:solidFill>
            </a:endParaRPr>
          </a:p>
          <a:p>
            <a:pPr marL="185738" indent="-185738" algn="just">
              <a:spcBef>
                <a:spcPts val="600"/>
              </a:spcBef>
            </a:pPr>
            <a:endParaRPr lang="en-US" altLang="ja-JP" sz="2800" dirty="0" smtClean="0">
              <a:solidFill>
                <a:prstClr val="black"/>
              </a:solidFill>
            </a:endParaRPr>
          </a:p>
          <a:p>
            <a:pPr marL="185738" indent="-185738" algn="just">
              <a:spcBef>
                <a:spcPts val="600"/>
              </a:spcBef>
            </a:pPr>
            <a:r>
              <a:rPr lang="ja-JP" altLang="en-US" sz="2800" dirty="0" smtClean="0">
                <a:solidFill>
                  <a:prstClr val="black"/>
                </a:solidFill>
              </a:rPr>
              <a:t>・</a:t>
            </a:r>
            <a:r>
              <a:rPr lang="ja-JP" altLang="en-US" sz="2800" b="1" u="sng" dirty="0" smtClean="0">
                <a:solidFill>
                  <a:prstClr val="black"/>
                </a:solidFill>
              </a:rPr>
              <a:t>省エネ法改正でピーク対策も評価する措置を導入</a:t>
            </a:r>
            <a:r>
              <a:rPr lang="ja-JP" altLang="en-US" sz="2800" dirty="0" smtClean="0">
                <a:solidFill>
                  <a:prstClr val="black"/>
                </a:solidFill>
              </a:rPr>
              <a:t>。電力システム改革等によって</a:t>
            </a:r>
            <a:r>
              <a:rPr lang="ja-JP" altLang="en-US" sz="2800" b="1" u="sng" dirty="0" smtClean="0">
                <a:solidFill>
                  <a:prstClr val="black"/>
                </a:solidFill>
              </a:rPr>
              <a:t>エネルギー利用に関する多様な選択肢が示される環境</a:t>
            </a:r>
            <a:r>
              <a:rPr lang="ja-JP" altLang="en-US" sz="2800" dirty="0" smtClean="0">
                <a:solidFill>
                  <a:prstClr val="black"/>
                </a:solidFill>
              </a:rPr>
              <a:t>が整う。</a:t>
            </a:r>
            <a:endParaRPr lang="en-US" altLang="ja-JP" sz="2800" dirty="0" smtClean="0">
              <a:solidFill>
                <a:prstClr val="black"/>
              </a:solidFill>
            </a:endParaRPr>
          </a:p>
          <a:p>
            <a:pPr marL="185738" indent="-185738" algn="just">
              <a:spcBef>
                <a:spcPts val="600"/>
              </a:spcBef>
            </a:pPr>
            <a:endParaRPr lang="en-US" altLang="ja-JP" sz="2800" dirty="0" smtClean="0">
              <a:solidFill>
                <a:prstClr val="black"/>
              </a:solidFill>
            </a:endParaRPr>
          </a:p>
          <a:p>
            <a:pPr marL="185738" indent="-185738" algn="just">
              <a:spcBef>
                <a:spcPts val="600"/>
              </a:spcBef>
            </a:pPr>
            <a:r>
              <a:rPr lang="ja-JP" altLang="en-US" sz="2800" dirty="0" smtClean="0">
                <a:solidFill>
                  <a:prstClr val="black"/>
                </a:solidFill>
              </a:rPr>
              <a:t>・</a:t>
            </a:r>
            <a:r>
              <a:rPr lang="ja-JP" altLang="en-US" sz="2800" b="1" u="sng" dirty="0" smtClean="0">
                <a:solidFill>
                  <a:srgbClr val="FF0000"/>
                </a:solidFill>
              </a:rPr>
              <a:t>需要家が合理的な判断に基づいて自由に選択する消費活動を通じて、供給構造やエネルギー源構成に変動を生じさせる「新たなエネルギー需給構造」の構築を加速</a:t>
            </a:r>
            <a:r>
              <a:rPr lang="ja-JP" altLang="en-US" sz="2800" dirty="0" smtClean="0">
                <a:solidFill>
                  <a:prstClr val="black"/>
                </a:solidFill>
              </a:rPr>
              <a:t>。</a:t>
            </a:r>
            <a:endParaRPr lang="en-US" altLang="ja-JP" sz="2800" dirty="0">
              <a:solidFill>
                <a:prstClr val="black"/>
              </a:solidFill>
            </a:endParaRPr>
          </a:p>
        </p:txBody>
      </p:sp>
      <p:sp>
        <p:nvSpPr>
          <p:cNvPr id="9" name="スライド番号プレースホルダー 4"/>
          <p:cNvSpPr>
            <a:spLocks noGrp="1"/>
          </p:cNvSpPr>
          <p:nvPr>
            <p:ph type="sldNum" sz="quarter" idx="12"/>
          </p:nvPr>
        </p:nvSpPr>
        <p:spPr>
          <a:xfrm>
            <a:off x="7556775" y="6525477"/>
            <a:ext cx="2311400" cy="365125"/>
          </a:xfrm>
        </p:spPr>
        <p:txBody>
          <a:bodyPr vert="horz" lIns="91440" tIns="45720" rIns="91440" bIns="45720" rtlCol="0" anchor="ctr"/>
          <a:lstStyle/>
          <a:p>
            <a:fld id="{D9550142-B990-490A-A107-ED7302A7FD52}" type="slidenum">
              <a:rPr lang="ja-JP" altLang="en-US">
                <a:solidFill>
                  <a:prstClr val="black"/>
                </a:solidFill>
              </a:rPr>
              <a:pPr/>
              <a:t>19</a:t>
            </a:fld>
            <a:endParaRPr lang="ja-JP" altLang="en-US" dirty="0">
              <a:solidFill>
                <a:prstClr val="black"/>
              </a:solidFill>
            </a:endParaRPr>
          </a:p>
        </p:txBody>
      </p:sp>
      <p:sp>
        <p:nvSpPr>
          <p:cNvPr id="6" name="下矢印 5"/>
          <p:cNvSpPr/>
          <p:nvPr/>
        </p:nvSpPr>
        <p:spPr>
          <a:xfrm>
            <a:off x="3944888" y="4077072"/>
            <a:ext cx="20162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5889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56456" y="828510"/>
            <a:ext cx="9673694" cy="33123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2400"/>
              </a:spcBef>
            </a:pPr>
            <a:r>
              <a:rPr lang="ja-JP" altLang="en-US" sz="2300" u="sng" dirty="0">
                <a:solidFill>
                  <a:srgbClr val="0070C0"/>
                </a:solidFill>
              </a:rPr>
              <a:t>①</a:t>
            </a:r>
            <a:r>
              <a:rPr lang="ja-JP" altLang="ja-JP" sz="2300" u="sng" dirty="0">
                <a:solidFill>
                  <a:srgbClr val="0070C0"/>
                </a:solidFill>
              </a:rPr>
              <a:t>各部門における省エネの強化</a:t>
            </a:r>
            <a:endParaRPr lang="en-US" altLang="ja-JP" sz="2300" u="sng" dirty="0">
              <a:solidFill>
                <a:srgbClr val="0070C0"/>
              </a:solidFill>
            </a:endParaRPr>
          </a:p>
          <a:p>
            <a:pPr marL="177800" indent="-88900" algn="just">
              <a:spcBef>
                <a:spcPts val="1800"/>
              </a:spcBef>
            </a:pPr>
            <a:r>
              <a:rPr lang="ja-JP" altLang="en-US" sz="2300" dirty="0">
                <a:solidFill>
                  <a:prstClr val="black"/>
                </a:solidFill>
              </a:rPr>
              <a:t>・</a:t>
            </a:r>
            <a:r>
              <a:rPr lang="ja-JP" altLang="ja-JP" sz="2300" b="1" u="sng" dirty="0">
                <a:solidFill>
                  <a:prstClr val="black"/>
                </a:solidFill>
              </a:rPr>
              <a:t>業務・家庭部門</a:t>
            </a:r>
            <a:r>
              <a:rPr lang="ja-JP" altLang="ja-JP" sz="2300" dirty="0">
                <a:solidFill>
                  <a:prstClr val="black"/>
                </a:solidFill>
              </a:rPr>
              <a:t>：業務・家庭部門の省エネ強化のため、</a:t>
            </a:r>
            <a:r>
              <a:rPr lang="ja-JP" altLang="en-US" sz="2300" dirty="0">
                <a:solidFill>
                  <a:prstClr val="black"/>
                </a:solidFill>
              </a:rPr>
              <a:t>トップランナー制度の対象の拡大を</a:t>
            </a:r>
            <a:r>
              <a:rPr lang="ja-JP" altLang="en-US" sz="2300" dirty="0" smtClean="0">
                <a:solidFill>
                  <a:prstClr val="black"/>
                </a:solidFill>
              </a:rPr>
              <a:t>進める。</a:t>
            </a:r>
            <a:r>
              <a:rPr lang="ja-JP" altLang="ja-JP" sz="2300" dirty="0" smtClean="0">
                <a:solidFill>
                  <a:prstClr val="black"/>
                </a:solidFill>
              </a:rPr>
              <a:t>２０２０年</a:t>
            </a:r>
            <a:r>
              <a:rPr lang="ja-JP" altLang="ja-JP" sz="2300" dirty="0">
                <a:solidFill>
                  <a:prstClr val="black"/>
                </a:solidFill>
              </a:rPr>
              <a:t>までに新築</a:t>
            </a:r>
            <a:r>
              <a:rPr lang="ja-JP" altLang="en-US" sz="2300" dirty="0">
                <a:solidFill>
                  <a:prstClr val="black"/>
                </a:solidFill>
              </a:rPr>
              <a:t>住宅・</a:t>
            </a:r>
            <a:r>
              <a:rPr lang="ja-JP" altLang="ja-JP" sz="2300" dirty="0">
                <a:solidFill>
                  <a:prstClr val="black"/>
                </a:solidFill>
              </a:rPr>
              <a:t>建築物</a:t>
            </a:r>
            <a:r>
              <a:rPr lang="ja-JP" altLang="en-US" sz="2300" dirty="0">
                <a:solidFill>
                  <a:prstClr val="black"/>
                </a:solidFill>
              </a:rPr>
              <a:t>について段階的に</a:t>
            </a:r>
            <a:r>
              <a:rPr lang="ja-JP" altLang="ja-JP" sz="2300" dirty="0">
                <a:solidFill>
                  <a:prstClr val="black"/>
                </a:solidFill>
              </a:rPr>
              <a:t>省エネ</a:t>
            </a:r>
            <a:r>
              <a:rPr lang="ja-JP" altLang="en-US" sz="2300" dirty="0">
                <a:solidFill>
                  <a:prstClr val="black"/>
                </a:solidFill>
              </a:rPr>
              <a:t>ルギー</a:t>
            </a:r>
            <a:r>
              <a:rPr lang="ja-JP" altLang="ja-JP" sz="2300" dirty="0" smtClean="0">
                <a:solidFill>
                  <a:prstClr val="black"/>
                </a:solidFill>
              </a:rPr>
              <a:t>基準</a:t>
            </a:r>
            <a:r>
              <a:rPr lang="ja-JP" altLang="en-US" sz="2300" dirty="0" smtClean="0">
                <a:solidFill>
                  <a:prstClr val="black"/>
                </a:solidFill>
              </a:rPr>
              <a:t>への</a:t>
            </a:r>
            <a:r>
              <a:rPr lang="ja-JP" altLang="ja-JP" sz="2300" dirty="0">
                <a:solidFill>
                  <a:prstClr val="black"/>
                </a:solidFill>
              </a:rPr>
              <a:t>適合を義務化</a:t>
            </a:r>
            <a:r>
              <a:rPr lang="ja-JP" altLang="en-US" sz="2300" dirty="0">
                <a:solidFill>
                  <a:prstClr val="black"/>
                </a:solidFill>
              </a:rPr>
              <a:t>。</a:t>
            </a:r>
            <a:endParaRPr lang="en-US" altLang="ja-JP" sz="2300" dirty="0">
              <a:solidFill>
                <a:prstClr val="black"/>
              </a:solidFill>
            </a:endParaRPr>
          </a:p>
          <a:p>
            <a:pPr marL="177800" indent="-88900" algn="just">
              <a:spcBef>
                <a:spcPts val="1200"/>
              </a:spcBef>
            </a:pPr>
            <a:r>
              <a:rPr lang="ja-JP" altLang="en-US" sz="2300" dirty="0">
                <a:solidFill>
                  <a:prstClr val="black"/>
                </a:solidFill>
              </a:rPr>
              <a:t>・</a:t>
            </a:r>
            <a:r>
              <a:rPr lang="ja-JP" altLang="ja-JP" sz="2300" b="1" u="sng" dirty="0">
                <a:solidFill>
                  <a:prstClr val="black"/>
                </a:solidFill>
              </a:rPr>
              <a:t>運輸部門</a:t>
            </a:r>
            <a:r>
              <a:rPr lang="ja-JP" altLang="ja-JP" sz="2300" dirty="0" smtClean="0">
                <a:solidFill>
                  <a:prstClr val="black"/>
                </a:solidFill>
              </a:rPr>
              <a:t>：</a:t>
            </a:r>
            <a:r>
              <a:rPr lang="ja-JP" altLang="en-US" sz="2300" dirty="0" smtClean="0">
                <a:solidFill>
                  <a:prstClr val="black"/>
                </a:solidFill>
              </a:rPr>
              <a:t>次世代自動車の普及。</a:t>
            </a:r>
            <a:r>
              <a:rPr lang="ja-JP" altLang="ja-JP" sz="2300" dirty="0" smtClean="0">
                <a:solidFill>
                  <a:prstClr val="black"/>
                </a:solidFill>
              </a:rPr>
              <a:t>交通流</a:t>
            </a:r>
            <a:r>
              <a:rPr lang="ja-JP" altLang="ja-JP" sz="2300" dirty="0">
                <a:solidFill>
                  <a:prstClr val="black"/>
                </a:solidFill>
              </a:rPr>
              <a:t>の円滑化により自動車の実効燃費等を改善するため、自動運転システムを可能にする高度道路交通システム（</a:t>
            </a:r>
            <a:r>
              <a:rPr lang="en-US" altLang="ja-JP" sz="2300" dirty="0">
                <a:solidFill>
                  <a:prstClr val="black"/>
                </a:solidFill>
              </a:rPr>
              <a:t>ITS</a:t>
            </a:r>
            <a:r>
              <a:rPr lang="ja-JP" altLang="ja-JP" sz="2300" dirty="0" smtClean="0">
                <a:solidFill>
                  <a:prstClr val="black"/>
                </a:solidFill>
              </a:rPr>
              <a:t>）</a:t>
            </a:r>
            <a:r>
              <a:rPr lang="ja-JP" altLang="en-US" sz="2300" dirty="0" smtClean="0">
                <a:solidFill>
                  <a:prstClr val="black"/>
                </a:solidFill>
              </a:rPr>
              <a:t>等を</a:t>
            </a:r>
            <a:r>
              <a:rPr lang="ja-JP" altLang="ja-JP" sz="2300" dirty="0">
                <a:solidFill>
                  <a:prstClr val="black"/>
                </a:solidFill>
              </a:rPr>
              <a:t>推進</a:t>
            </a:r>
            <a:r>
              <a:rPr lang="ja-JP" altLang="en-US" sz="2300" dirty="0">
                <a:solidFill>
                  <a:prstClr val="black"/>
                </a:solidFill>
              </a:rPr>
              <a:t>。</a:t>
            </a:r>
            <a:endParaRPr lang="en-US" altLang="ja-JP" sz="2300" dirty="0">
              <a:solidFill>
                <a:prstClr val="black"/>
              </a:solidFill>
            </a:endParaRPr>
          </a:p>
          <a:p>
            <a:pPr marL="177800" indent="-88900" algn="just">
              <a:spcBef>
                <a:spcPts val="1200"/>
              </a:spcBef>
            </a:pPr>
            <a:r>
              <a:rPr lang="ja-JP" altLang="en-US" sz="2300" dirty="0">
                <a:solidFill>
                  <a:prstClr val="black"/>
                </a:solidFill>
              </a:rPr>
              <a:t>・</a:t>
            </a:r>
            <a:r>
              <a:rPr lang="ja-JP" altLang="ja-JP" sz="2300" b="1" u="sng" dirty="0">
                <a:solidFill>
                  <a:prstClr val="black"/>
                </a:solidFill>
              </a:rPr>
              <a:t>産業部門</a:t>
            </a:r>
            <a:r>
              <a:rPr lang="ja-JP" altLang="ja-JP" sz="2300" dirty="0">
                <a:solidFill>
                  <a:prstClr val="black"/>
                </a:solidFill>
              </a:rPr>
              <a:t>：</a:t>
            </a:r>
            <a:r>
              <a:rPr lang="ja-JP" altLang="en-US" sz="2300" dirty="0">
                <a:solidFill>
                  <a:prstClr val="black"/>
                </a:solidFill>
              </a:rPr>
              <a:t>省エネルギー効果の高い設備への更新を促進するため、製造プロセスの改善を含む省エネ投資促進支援策を推進。</a:t>
            </a:r>
            <a:endParaRPr lang="en-US" altLang="ja-JP" sz="2300" dirty="0">
              <a:solidFill>
                <a:prstClr val="black"/>
              </a:solidFill>
            </a:endParaRPr>
          </a:p>
          <a:p>
            <a:pPr algn="just">
              <a:spcBef>
                <a:spcPts val="2400"/>
              </a:spcBef>
            </a:pPr>
            <a:r>
              <a:rPr lang="ja-JP" altLang="en-US" sz="2300" u="sng" dirty="0" smtClean="0">
                <a:solidFill>
                  <a:srgbClr val="0070C0"/>
                </a:solidFill>
              </a:rPr>
              <a:t>②</a:t>
            </a:r>
            <a:r>
              <a:rPr lang="ja-JP" altLang="ja-JP" sz="2300" u="sng" dirty="0">
                <a:solidFill>
                  <a:srgbClr val="0070C0"/>
                </a:solidFill>
              </a:rPr>
              <a:t>多様な選択肢から需要家が自由に選択することで供給構造に影響を与える消費活動の</a:t>
            </a:r>
            <a:r>
              <a:rPr lang="ja-JP" altLang="ja-JP" sz="2300" u="sng" dirty="0" smtClean="0">
                <a:solidFill>
                  <a:srgbClr val="0070C0"/>
                </a:solidFill>
              </a:rPr>
              <a:t>実現</a:t>
            </a:r>
            <a:endParaRPr lang="en-US" altLang="ja-JP" sz="2300" u="sng" dirty="0" smtClean="0">
              <a:solidFill>
                <a:srgbClr val="0070C0"/>
              </a:solidFill>
            </a:endParaRPr>
          </a:p>
          <a:p>
            <a:pPr marL="177800" indent="-90488" algn="just">
              <a:spcBef>
                <a:spcPts val="1800"/>
              </a:spcBef>
            </a:pPr>
            <a:r>
              <a:rPr lang="ja-JP" altLang="en-US" sz="2300" dirty="0" smtClean="0">
                <a:solidFill>
                  <a:prstClr val="black"/>
                </a:solidFill>
              </a:rPr>
              <a:t>・</a:t>
            </a:r>
            <a:r>
              <a:rPr lang="ja-JP" altLang="en-US" sz="2300" b="1" u="sng" dirty="0" smtClean="0">
                <a:solidFill>
                  <a:srgbClr val="FF0000"/>
                </a:solidFill>
              </a:rPr>
              <a:t>電力供給の状況に応じて</a:t>
            </a:r>
            <a:r>
              <a:rPr lang="ja-JP" altLang="ja-JP" sz="2300" b="1" u="sng" dirty="0" smtClean="0">
                <a:solidFill>
                  <a:srgbClr val="FF0000"/>
                </a:solidFill>
              </a:rPr>
              <a:t>需要</a:t>
            </a:r>
            <a:r>
              <a:rPr lang="ja-JP" altLang="ja-JP" sz="2300" b="1" u="sng" dirty="0">
                <a:solidFill>
                  <a:srgbClr val="FF0000"/>
                </a:solidFill>
              </a:rPr>
              <a:t>の抑制が</a:t>
            </a:r>
            <a:r>
              <a:rPr lang="ja-JP" altLang="ja-JP" sz="2300" b="1" u="sng" dirty="0" smtClean="0">
                <a:solidFill>
                  <a:srgbClr val="FF0000"/>
                </a:solidFill>
              </a:rPr>
              <a:t>できるディマンドリスポンスの</a:t>
            </a:r>
            <a:r>
              <a:rPr lang="ja-JP" altLang="en-US" sz="2300" b="1" u="sng" dirty="0" smtClean="0">
                <a:solidFill>
                  <a:srgbClr val="FF0000"/>
                </a:solidFill>
              </a:rPr>
              <a:t>活用を促進するため</a:t>
            </a:r>
            <a:r>
              <a:rPr lang="ja-JP" altLang="ja-JP" sz="2300" dirty="0" smtClean="0">
                <a:solidFill>
                  <a:prstClr val="black"/>
                </a:solidFill>
              </a:rPr>
              <a:t>、</a:t>
            </a:r>
            <a:r>
              <a:rPr lang="ja-JP" altLang="ja-JP" sz="2300" b="1" u="sng" dirty="0">
                <a:solidFill>
                  <a:srgbClr val="FF0000"/>
                </a:solidFill>
              </a:rPr>
              <a:t>２０２０年代早期にスマートメーターを全世帯・全事業所に</a:t>
            </a:r>
            <a:r>
              <a:rPr lang="ja-JP" altLang="ja-JP" sz="2300" b="1" u="sng" dirty="0" smtClean="0">
                <a:solidFill>
                  <a:srgbClr val="FF0000"/>
                </a:solidFill>
              </a:rPr>
              <a:t>導入</a:t>
            </a:r>
            <a:r>
              <a:rPr lang="ja-JP" altLang="en-US" sz="2300" b="1" u="sng" dirty="0" smtClean="0">
                <a:solidFill>
                  <a:srgbClr val="FF0000"/>
                </a:solidFill>
              </a:rPr>
              <a:t>、需要抑制の対価を需要家に支払う仕組みを確立</a:t>
            </a:r>
            <a:r>
              <a:rPr lang="ja-JP" altLang="en-US" sz="2300" dirty="0" smtClean="0">
                <a:solidFill>
                  <a:prstClr val="black"/>
                </a:solidFill>
              </a:rPr>
              <a:t>。</a:t>
            </a:r>
            <a:endParaRPr lang="en-US" altLang="ja-JP" sz="2300" u="sng" dirty="0">
              <a:solidFill>
                <a:prstClr val="black"/>
              </a:solidFill>
            </a:endParaRPr>
          </a:p>
        </p:txBody>
      </p:sp>
      <p:sp>
        <p:nvSpPr>
          <p:cNvPr id="9" name="スライド番号プレースホルダー 4"/>
          <p:cNvSpPr>
            <a:spLocks noGrp="1"/>
          </p:cNvSpPr>
          <p:nvPr>
            <p:ph type="sldNum" sz="quarter" idx="12"/>
          </p:nvPr>
        </p:nvSpPr>
        <p:spPr>
          <a:xfrm>
            <a:off x="7556775" y="6525477"/>
            <a:ext cx="2311400" cy="365125"/>
          </a:xfrm>
        </p:spPr>
        <p:txBody>
          <a:bodyPr/>
          <a:lstStyle/>
          <a:p>
            <a:fld id="{D9550142-B990-490A-A107-ED7302A7FD52}" type="slidenum">
              <a:rPr lang="ja-JP" altLang="en-US" b="1" smtClean="0">
                <a:solidFill>
                  <a:prstClr val="black"/>
                </a:solidFill>
              </a:rPr>
              <a:pPr/>
              <a:t>20</a:t>
            </a:fld>
            <a:endParaRPr lang="ja-JP" altLang="en-US" b="1" dirty="0">
              <a:solidFill>
                <a:prstClr val="black"/>
              </a:solidFill>
            </a:endParaRPr>
          </a:p>
        </p:txBody>
      </p:sp>
      <p:sp>
        <p:nvSpPr>
          <p:cNvPr id="7" name="正方形/長方形 6"/>
          <p:cNvSpPr/>
          <p:nvPr/>
        </p:nvSpPr>
        <p:spPr>
          <a:xfrm>
            <a:off x="-15552" y="476672"/>
            <a:ext cx="9921552" cy="43204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pPr>
            <a:r>
              <a:rPr lang="ja-JP" altLang="ja-JP" sz="2200" b="1" u="sng" dirty="0">
                <a:solidFill>
                  <a:srgbClr val="0070C0"/>
                </a:solidFill>
              </a:rPr>
              <a:t>（</a:t>
            </a:r>
            <a:r>
              <a:rPr lang="ja-JP" altLang="en-US" sz="2200" b="1" u="sng" dirty="0">
                <a:solidFill>
                  <a:srgbClr val="0070C0"/>
                </a:solidFill>
              </a:rPr>
              <a:t>２</a:t>
            </a:r>
            <a:r>
              <a:rPr lang="ja-JP" altLang="ja-JP" sz="2200" b="1" u="sng" dirty="0">
                <a:solidFill>
                  <a:srgbClr val="0070C0"/>
                </a:solidFill>
              </a:rPr>
              <a:t>）徹底した省エネルギー</a:t>
            </a:r>
            <a:r>
              <a:rPr lang="ja-JP" altLang="ja-JP" sz="2200" b="1" u="sng" dirty="0" smtClean="0">
                <a:solidFill>
                  <a:srgbClr val="0070C0"/>
                </a:solidFill>
              </a:rPr>
              <a:t>社会とスマート</a:t>
            </a:r>
            <a:r>
              <a:rPr lang="ja-JP" altLang="ja-JP" sz="2200" b="1" u="sng" dirty="0">
                <a:solidFill>
                  <a:srgbClr val="0070C0"/>
                </a:solidFill>
              </a:rPr>
              <a:t>で柔軟な消費活動の</a:t>
            </a:r>
            <a:r>
              <a:rPr lang="ja-JP" altLang="ja-JP" sz="2200" b="1" u="sng" dirty="0" smtClean="0">
                <a:solidFill>
                  <a:srgbClr val="0070C0"/>
                </a:solidFill>
              </a:rPr>
              <a:t>実現</a:t>
            </a:r>
            <a:r>
              <a:rPr lang="ja-JP" altLang="en-US" sz="2200" b="1" u="sng" dirty="0" smtClean="0">
                <a:solidFill>
                  <a:srgbClr val="0070C0"/>
                </a:solidFill>
              </a:rPr>
              <a:t>　</a:t>
            </a:r>
            <a:r>
              <a:rPr lang="ja-JP" altLang="en-US" sz="2200" b="1" dirty="0" smtClean="0">
                <a:solidFill>
                  <a:srgbClr val="F79646">
                    <a:lumMod val="75000"/>
                  </a:srgbClr>
                </a:solidFill>
              </a:rPr>
              <a:t>（Ｐ３３～</a:t>
            </a:r>
            <a:r>
              <a:rPr lang="ja-JP" altLang="en-US" sz="2200" b="1" dirty="0">
                <a:solidFill>
                  <a:srgbClr val="F79646">
                    <a:lumMod val="75000"/>
                  </a:srgbClr>
                </a:solidFill>
              </a:rPr>
              <a:t>）</a:t>
            </a:r>
            <a:endParaRPr lang="en-US" altLang="ja-JP" sz="2200" u="sng" dirty="0">
              <a:solidFill>
                <a:srgbClr val="0070C0"/>
              </a:solidFill>
            </a:endParaRPr>
          </a:p>
        </p:txBody>
      </p:sp>
    </p:spTree>
    <p:extLst>
      <p:ext uri="{BB962C8B-B14F-4D97-AF65-F5344CB8AC3E}">
        <p14:creationId xmlns:p14="http://schemas.microsoft.com/office/powerpoint/2010/main" val="4174044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483" y="365524"/>
            <a:ext cx="9829712" cy="4711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200" b="1" u="sng" dirty="0">
                <a:solidFill>
                  <a:srgbClr val="0070C0"/>
                </a:solidFill>
              </a:rPr>
              <a:t>（３）再生可能エネルギーの導入加速～中長期的な自立化を目指して～</a:t>
            </a:r>
            <a:r>
              <a:rPr lang="ja-JP" altLang="en-US" sz="2200" b="1" dirty="0">
                <a:solidFill>
                  <a:srgbClr val="F79646">
                    <a:lumMod val="75000"/>
                  </a:srgbClr>
                </a:solidFill>
              </a:rPr>
              <a:t>（</a:t>
            </a:r>
            <a:r>
              <a:rPr lang="ja-JP" altLang="en-US" sz="2200" b="1" dirty="0" smtClean="0">
                <a:solidFill>
                  <a:srgbClr val="F79646">
                    <a:lumMod val="75000"/>
                  </a:srgbClr>
                </a:solidFill>
              </a:rPr>
              <a:t>Ｐ３７～）</a:t>
            </a:r>
            <a:endParaRPr lang="en-US" altLang="ja-JP" sz="2200" u="sng" dirty="0">
              <a:solidFill>
                <a:prstClr val="white"/>
              </a:solidFill>
            </a:endParaRPr>
          </a:p>
        </p:txBody>
      </p:sp>
      <p:sp>
        <p:nvSpPr>
          <p:cNvPr id="2" name="タイトル 1"/>
          <p:cNvSpPr>
            <a:spLocks noGrp="1"/>
          </p:cNvSpPr>
          <p:nvPr>
            <p:ph type="title"/>
          </p:nvPr>
        </p:nvSpPr>
        <p:spPr>
          <a:xfrm>
            <a:off x="38484" y="-13394"/>
            <a:ext cx="9829711" cy="346050"/>
          </a:xfrm>
        </p:spPr>
        <p:txBody>
          <a:bodyPr>
            <a:noAutofit/>
          </a:bodyPr>
          <a:lstStyle/>
          <a:p>
            <a:r>
              <a:rPr lang="ja-JP" altLang="ja-JP" b="1" dirty="0"/>
              <a:t>３．エネルギーの需給に関する長期的、総合的かつ計画的に講ずべき施策</a:t>
            </a:r>
            <a:endParaRPr lang="ja-JP" altLang="en-US" dirty="0"/>
          </a:p>
        </p:txBody>
      </p:sp>
      <p:sp>
        <p:nvSpPr>
          <p:cNvPr id="5" name="スライド番号プレースホルダー 4"/>
          <p:cNvSpPr>
            <a:spLocks noGrp="1"/>
          </p:cNvSpPr>
          <p:nvPr>
            <p:ph type="sldNum" sz="quarter" idx="12"/>
          </p:nvPr>
        </p:nvSpPr>
        <p:spPr>
          <a:xfrm>
            <a:off x="7556146" y="6592400"/>
            <a:ext cx="2311400" cy="365125"/>
          </a:xfrm>
        </p:spPr>
        <p:txBody>
          <a:bodyPr/>
          <a:lstStyle/>
          <a:p>
            <a:fld id="{D9550142-B990-490A-A107-ED7302A7FD52}" type="slidenum">
              <a:rPr lang="ja-JP" altLang="en-US" smtClean="0">
                <a:solidFill>
                  <a:prstClr val="black"/>
                </a:solidFill>
              </a:rPr>
              <a:pPr/>
              <a:t>21</a:t>
            </a:fld>
            <a:endParaRPr lang="ja-JP" altLang="en-US" dirty="0">
              <a:solidFill>
                <a:prstClr val="black"/>
              </a:solidFill>
            </a:endParaRPr>
          </a:p>
        </p:txBody>
      </p:sp>
      <p:sp>
        <p:nvSpPr>
          <p:cNvPr id="6" name="コンテンツ プレースホルダー 2"/>
          <p:cNvSpPr txBox="1">
            <a:spLocks/>
          </p:cNvSpPr>
          <p:nvPr/>
        </p:nvSpPr>
        <p:spPr>
          <a:xfrm>
            <a:off x="8618" y="1077124"/>
            <a:ext cx="9866444" cy="22798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313" indent="-87313" algn="just">
              <a:lnSpc>
                <a:spcPts val="2800"/>
              </a:lnSpc>
              <a:spcBef>
                <a:spcPts val="0"/>
              </a:spcBef>
            </a:pPr>
            <a:r>
              <a:rPr lang="ja-JP" altLang="en-US" sz="2400" dirty="0" smtClean="0">
                <a:solidFill>
                  <a:prstClr val="black"/>
                </a:solidFill>
              </a:rPr>
              <a:t>・</a:t>
            </a:r>
            <a:r>
              <a:rPr lang="ja-JP" altLang="ja-JP" sz="2400" b="1" u="sng" dirty="0" smtClean="0">
                <a:solidFill>
                  <a:srgbClr val="FF0000"/>
                </a:solidFill>
              </a:rPr>
              <a:t>２０１３年</a:t>
            </a:r>
            <a:r>
              <a:rPr lang="ja-JP" altLang="ja-JP" sz="2400" b="1" u="sng" dirty="0">
                <a:solidFill>
                  <a:srgbClr val="FF0000"/>
                </a:solidFill>
              </a:rPr>
              <a:t>から３年程度、導入を最大限</a:t>
            </a:r>
            <a:r>
              <a:rPr lang="ja-JP" altLang="ja-JP" sz="2400" b="1" u="sng" dirty="0" smtClean="0">
                <a:solidFill>
                  <a:srgbClr val="FF0000"/>
                </a:solidFill>
              </a:rPr>
              <a:t>加速、</a:t>
            </a:r>
            <a:r>
              <a:rPr lang="ja-JP" altLang="ja-JP" sz="2400" b="1" u="sng" dirty="0">
                <a:solidFill>
                  <a:srgbClr val="FF0000"/>
                </a:solidFill>
              </a:rPr>
              <a:t>その後も積極的に</a:t>
            </a:r>
            <a:r>
              <a:rPr lang="ja-JP" altLang="ja-JP" sz="2400" b="1" u="sng" dirty="0" smtClean="0">
                <a:solidFill>
                  <a:srgbClr val="FF0000"/>
                </a:solidFill>
              </a:rPr>
              <a:t>推進</a:t>
            </a:r>
            <a:r>
              <a:rPr lang="ja-JP" altLang="ja-JP" sz="2400" dirty="0" smtClean="0">
                <a:solidFill>
                  <a:prstClr val="black"/>
                </a:solidFill>
              </a:rPr>
              <a:t>。</a:t>
            </a:r>
            <a:endParaRPr lang="en-US" altLang="ja-JP" sz="2400" dirty="0" smtClean="0">
              <a:solidFill>
                <a:prstClr val="black"/>
              </a:solidFill>
            </a:endParaRPr>
          </a:p>
          <a:p>
            <a:pPr marL="87313" indent="-87313" algn="just">
              <a:lnSpc>
                <a:spcPts val="2800"/>
              </a:lnSpc>
              <a:spcBef>
                <a:spcPts val="0"/>
              </a:spcBef>
            </a:pPr>
            <a:r>
              <a:rPr lang="ja-JP" altLang="en-US" sz="2400" dirty="0" smtClean="0">
                <a:solidFill>
                  <a:prstClr val="black"/>
                </a:solidFill>
              </a:rPr>
              <a:t>・</a:t>
            </a:r>
            <a:r>
              <a:rPr lang="ja-JP" altLang="en-US" sz="2400" b="1" u="sng" dirty="0" smtClean="0">
                <a:solidFill>
                  <a:srgbClr val="FF0000"/>
                </a:solidFill>
              </a:rPr>
              <a:t>再生可能エネルギー等関係閣僚会議を創設</a:t>
            </a:r>
            <a:r>
              <a:rPr lang="ja-JP" altLang="en-US" sz="2400" dirty="0" smtClean="0">
                <a:solidFill>
                  <a:prstClr val="black"/>
                </a:solidFill>
              </a:rPr>
              <a:t>し、政府の司令塔機能強化、関係省庁間連携を促進。</a:t>
            </a:r>
            <a:endParaRPr lang="en-US" altLang="ja-JP" sz="2400" dirty="0" smtClean="0">
              <a:solidFill>
                <a:prstClr val="black"/>
              </a:solidFill>
            </a:endParaRPr>
          </a:p>
          <a:p>
            <a:pPr marL="87313" indent="-87313" algn="just">
              <a:lnSpc>
                <a:spcPts val="2800"/>
              </a:lnSpc>
              <a:spcBef>
                <a:spcPts val="0"/>
              </a:spcBef>
            </a:pPr>
            <a:endParaRPr lang="en-US" altLang="ja-JP" sz="2400" dirty="0" smtClean="0">
              <a:solidFill>
                <a:prstClr val="black"/>
              </a:solidFill>
            </a:endParaRPr>
          </a:p>
          <a:p>
            <a:pPr marL="87313" indent="-87313" algn="just">
              <a:lnSpc>
                <a:spcPts val="2800"/>
              </a:lnSpc>
              <a:spcBef>
                <a:spcPts val="0"/>
              </a:spcBef>
            </a:pPr>
            <a:r>
              <a:rPr lang="ja-JP" altLang="en-US" sz="2400" dirty="0" smtClean="0">
                <a:solidFill>
                  <a:prstClr val="black"/>
                </a:solidFill>
              </a:rPr>
              <a:t>・</a:t>
            </a:r>
            <a:r>
              <a:rPr lang="ja-JP" altLang="en-US" sz="2400" b="1" u="sng" dirty="0" smtClean="0">
                <a:solidFill>
                  <a:srgbClr val="FF0000"/>
                </a:solidFill>
              </a:rPr>
              <a:t>これまでエネルギー基本計画を踏まえて</a:t>
            </a:r>
            <a:r>
              <a:rPr lang="ja-JP" altLang="en-US" sz="2400" b="1" u="sng" dirty="0">
                <a:solidFill>
                  <a:srgbClr val="FF0000"/>
                </a:solidFill>
              </a:rPr>
              <a:t>示した</a:t>
            </a:r>
            <a:r>
              <a:rPr lang="ja-JP" altLang="en-US" sz="2400" b="1" u="sng" dirty="0" smtClean="0">
                <a:solidFill>
                  <a:srgbClr val="FF0000"/>
                </a:solidFill>
              </a:rPr>
              <a:t>水準</a:t>
            </a:r>
            <a:r>
              <a:rPr lang="en-US" altLang="ja-JP" sz="2400" b="1" u="sng" baseline="30000" dirty="0">
                <a:solidFill>
                  <a:srgbClr val="FF0000"/>
                </a:solidFill>
              </a:rPr>
              <a:t>(</a:t>
            </a:r>
            <a:r>
              <a:rPr lang="ja-JP" altLang="en-US" sz="2400" b="1" u="sng" baseline="30000" dirty="0">
                <a:solidFill>
                  <a:srgbClr val="FF0000"/>
                </a:solidFill>
              </a:rPr>
              <a:t>注</a:t>
            </a:r>
            <a:r>
              <a:rPr lang="en-US" altLang="ja-JP" sz="2400" b="1" u="sng" baseline="30000" dirty="0">
                <a:solidFill>
                  <a:srgbClr val="FF0000"/>
                </a:solidFill>
              </a:rPr>
              <a:t>)</a:t>
            </a:r>
            <a:r>
              <a:rPr lang="ja-JP" altLang="en-US" sz="2400" b="1" u="sng" dirty="0" smtClean="0">
                <a:solidFill>
                  <a:srgbClr val="FF0000"/>
                </a:solidFill>
              </a:rPr>
              <a:t>を</a:t>
            </a:r>
            <a:r>
              <a:rPr lang="ja-JP" altLang="en-US" sz="2400" b="1" u="sng" dirty="0">
                <a:solidFill>
                  <a:srgbClr val="FF0000"/>
                </a:solidFill>
              </a:rPr>
              <a:t>更に上回る</a:t>
            </a:r>
            <a:r>
              <a:rPr lang="ja-JP" altLang="en-US" sz="2400" b="1" u="sng" dirty="0" smtClean="0">
                <a:solidFill>
                  <a:srgbClr val="FF0000"/>
                </a:solidFill>
              </a:rPr>
              <a:t>水準の導入を目指し</a:t>
            </a:r>
            <a:r>
              <a:rPr lang="ja-JP" altLang="en-US" sz="2400" dirty="0" smtClean="0">
                <a:solidFill>
                  <a:prstClr val="black"/>
                </a:solidFill>
              </a:rPr>
              <a:t>、エネルギーミックスの検討に当たっては、これを踏まえる。</a:t>
            </a:r>
            <a:endParaRPr lang="en-US" altLang="ja-JP" sz="2400" baseline="30000" dirty="0" smtClean="0">
              <a:solidFill>
                <a:prstClr val="black"/>
              </a:solidFill>
            </a:endParaRPr>
          </a:p>
          <a:p>
            <a:pPr marL="87313" indent="-87313" algn="just">
              <a:lnSpc>
                <a:spcPts val="2800"/>
              </a:lnSpc>
              <a:spcBef>
                <a:spcPts val="0"/>
              </a:spcBef>
            </a:pPr>
            <a:endParaRPr lang="en-US" altLang="ja-JP" sz="2400" dirty="0" smtClean="0">
              <a:solidFill>
                <a:prstClr val="black"/>
              </a:solidFill>
            </a:endParaRPr>
          </a:p>
          <a:p>
            <a:pPr marL="87313" indent="-87313" algn="just">
              <a:lnSpc>
                <a:spcPts val="2800"/>
              </a:lnSpc>
              <a:spcBef>
                <a:spcPts val="0"/>
              </a:spcBef>
            </a:pPr>
            <a:r>
              <a:rPr lang="ja-JP" altLang="en-US" sz="2400" dirty="0" smtClean="0">
                <a:solidFill>
                  <a:prstClr val="black"/>
                </a:solidFill>
              </a:rPr>
              <a:t>・</a:t>
            </a:r>
            <a:r>
              <a:rPr lang="ja-JP" altLang="ja-JP" sz="2400" b="1" u="sng" dirty="0" smtClean="0">
                <a:solidFill>
                  <a:srgbClr val="FF0000"/>
                </a:solidFill>
              </a:rPr>
              <a:t>固定</a:t>
            </a:r>
            <a:r>
              <a:rPr lang="ja-JP" altLang="ja-JP" sz="2400" b="1" u="sng" dirty="0">
                <a:solidFill>
                  <a:srgbClr val="FF0000"/>
                </a:solidFill>
              </a:rPr>
              <a:t>価格買取制度</a:t>
            </a:r>
            <a:r>
              <a:rPr lang="ja-JP" altLang="ja-JP" sz="2400" b="1" u="sng" dirty="0" smtClean="0">
                <a:solidFill>
                  <a:srgbClr val="FF0000"/>
                </a:solidFill>
              </a:rPr>
              <a:t>の適正</a:t>
            </a:r>
            <a:r>
              <a:rPr lang="ja-JP" altLang="ja-JP" sz="2400" b="1" u="sng" dirty="0">
                <a:solidFill>
                  <a:srgbClr val="FF0000"/>
                </a:solidFill>
              </a:rPr>
              <a:t>な</a:t>
            </a:r>
            <a:r>
              <a:rPr lang="ja-JP" altLang="ja-JP" sz="2400" b="1" u="sng" dirty="0" smtClean="0">
                <a:solidFill>
                  <a:srgbClr val="FF0000"/>
                </a:solidFill>
              </a:rPr>
              <a:t>運用</a:t>
            </a:r>
            <a:r>
              <a:rPr lang="ja-JP" altLang="en-US" sz="2400" dirty="0" smtClean="0">
                <a:solidFill>
                  <a:prstClr val="black"/>
                </a:solidFill>
              </a:rPr>
              <a:t>を基礎としつつ</a:t>
            </a:r>
            <a:r>
              <a:rPr lang="ja-JP" altLang="ja-JP" sz="2400" dirty="0" smtClean="0">
                <a:solidFill>
                  <a:prstClr val="black"/>
                </a:solidFill>
              </a:rPr>
              <a:t>、</a:t>
            </a:r>
            <a:r>
              <a:rPr lang="ja-JP" altLang="ja-JP" sz="2400" b="1" u="sng" dirty="0">
                <a:solidFill>
                  <a:prstClr val="black"/>
                </a:solidFill>
              </a:rPr>
              <a:t>環境アセスメントの期間短縮化等の規制緩和</a:t>
            </a:r>
            <a:r>
              <a:rPr lang="ja-JP" altLang="ja-JP" sz="2400" dirty="0" smtClean="0">
                <a:solidFill>
                  <a:prstClr val="black"/>
                </a:solidFill>
              </a:rPr>
              <a:t>等を今後も</a:t>
            </a:r>
            <a:r>
              <a:rPr lang="ja-JP" altLang="ja-JP" sz="2400" dirty="0">
                <a:solidFill>
                  <a:prstClr val="black"/>
                </a:solidFill>
              </a:rPr>
              <a:t>推進するとともに</a:t>
            </a:r>
            <a:r>
              <a:rPr lang="ja-JP" altLang="ja-JP" sz="2400" dirty="0" smtClean="0">
                <a:solidFill>
                  <a:prstClr val="black"/>
                </a:solidFill>
              </a:rPr>
              <a:t>、</a:t>
            </a:r>
            <a:r>
              <a:rPr lang="ja-JP" altLang="ja-JP" sz="2400" b="1" u="sng" dirty="0" smtClean="0">
                <a:solidFill>
                  <a:prstClr val="black"/>
                </a:solidFill>
              </a:rPr>
              <a:t>低コスト化</a:t>
            </a:r>
            <a:r>
              <a:rPr lang="ja-JP" altLang="ja-JP" sz="2400" b="1" u="sng" dirty="0">
                <a:solidFill>
                  <a:prstClr val="black"/>
                </a:solidFill>
              </a:rPr>
              <a:t>・高効率化のための技術開発</a:t>
            </a:r>
            <a:r>
              <a:rPr lang="ja-JP" altLang="ja-JP" sz="2400" dirty="0">
                <a:solidFill>
                  <a:prstClr val="black"/>
                </a:solidFill>
              </a:rPr>
              <a:t>、</a:t>
            </a:r>
            <a:r>
              <a:rPr lang="ja-JP" altLang="ja-JP" sz="2400" b="1" u="sng" dirty="0">
                <a:solidFill>
                  <a:prstClr val="black"/>
                </a:solidFill>
              </a:rPr>
              <a:t>大型蓄電池の開発・実証</a:t>
            </a:r>
            <a:r>
              <a:rPr lang="ja-JP" altLang="ja-JP" sz="2400" dirty="0" smtClean="0">
                <a:solidFill>
                  <a:prstClr val="black"/>
                </a:solidFill>
              </a:rPr>
              <a:t>や</a:t>
            </a:r>
            <a:r>
              <a:rPr lang="ja-JP" altLang="ja-JP" sz="2400" b="1" u="sng" dirty="0" smtClean="0">
                <a:solidFill>
                  <a:prstClr val="black"/>
                </a:solidFill>
              </a:rPr>
              <a:t>送</a:t>
            </a:r>
            <a:r>
              <a:rPr lang="ja-JP" altLang="ja-JP" sz="2400" b="1" u="sng" dirty="0">
                <a:solidFill>
                  <a:prstClr val="black"/>
                </a:solidFill>
              </a:rPr>
              <a:t>配電網の</a:t>
            </a:r>
            <a:r>
              <a:rPr lang="ja-JP" altLang="ja-JP" sz="2400" b="1" u="sng" dirty="0" smtClean="0">
                <a:solidFill>
                  <a:prstClr val="black"/>
                </a:solidFill>
              </a:rPr>
              <a:t>整備</a:t>
            </a:r>
            <a:r>
              <a:rPr lang="ja-JP" altLang="ja-JP" sz="2400" dirty="0" smtClean="0">
                <a:solidFill>
                  <a:prstClr val="black"/>
                </a:solidFill>
              </a:rPr>
              <a:t>など</a:t>
            </a:r>
            <a:r>
              <a:rPr lang="ja-JP" altLang="ja-JP" sz="2400" dirty="0">
                <a:solidFill>
                  <a:prstClr val="black"/>
                </a:solidFill>
              </a:rPr>
              <a:t>の取組</a:t>
            </a:r>
            <a:r>
              <a:rPr lang="ja-JP" altLang="ja-JP" sz="2400" dirty="0" smtClean="0">
                <a:solidFill>
                  <a:prstClr val="black"/>
                </a:solidFill>
              </a:rPr>
              <a:t>を</a:t>
            </a:r>
            <a:r>
              <a:rPr lang="ja-JP" altLang="en-US" sz="2400" dirty="0" smtClean="0">
                <a:solidFill>
                  <a:prstClr val="black"/>
                </a:solidFill>
              </a:rPr>
              <a:t>推進</a:t>
            </a:r>
            <a:r>
              <a:rPr lang="ja-JP" altLang="ja-JP" sz="2400" dirty="0" smtClean="0">
                <a:solidFill>
                  <a:prstClr val="black"/>
                </a:solidFill>
              </a:rPr>
              <a:t>。</a:t>
            </a:r>
            <a:endParaRPr lang="en-US" altLang="ja-JP" sz="2400" dirty="0" smtClean="0">
              <a:solidFill>
                <a:prstClr val="black"/>
              </a:solidFill>
            </a:endParaRPr>
          </a:p>
          <a:p>
            <a:pPr marL="87313" indent="-87313" algn="just">
              <a:lnSpc>
                <a:spcPts val="2800"/>
              </a:lnSpc>
              <a:spcBef>
                <a:spcPts val="0"/>
              </a:spcBef>
            </a:pPr>
            <a:endParaRPr lang="en-US" altLang="ja-JP" sz="2400" dirty="0" smtClean="0">
              <a:solidFill>
                <a:prstClr val="black"/>
              </a:solidFill>
            </a:endParaRPr>
          </a:p>
          <a:p>
            <a:pPr marL="87313" indent="-87313" algn="just">
              <a:lnSpc>
                <a:spcPts val="2200"/>
              </a:lnSpc>
              <a:spcBef>
                <a:spcPts val="0"/>
              </a:spcBef>
            </a:pPr>
            <a:endParaRPr lang="en-US" altLang="ja-JP" sz="2400" dirty="0" smtClean="0">
              <a:solidFill>
                <a:prstClr val="black"/>
              </a:solidFill>
            </a:endParaRPr>
          </a:p>
        </p:txBody>
      </p:sp>
      <p:sp>
        <p:nvSpPr>
          <p:cNvPr id="3" name="テキスト ボックス 2"/>
          <p:cNvSpPr txBox="1"/>
          <p:nvPr/>
        </p:nvSpPr>
        <p:spPr>
          <a:xfrm>
            <a:off x="38454" y="5589240"/>
            <a:ext cx="9803646" cy="1077218"/>
          </a:xfrm>
          <a:prstGeom prst="rect">
            <a:avLst/>
          </a:prstGeom>
          <a:noFill/>
        </p:spPr>
        <p:txBody>
          <a:bodyPr wrap="square" rtlCol="0">
            <a:spAutoFit/>
          </a:bodyPr>
          <a:lstStyle/>
          <a:p>
            <a:pPr marL="177800" indent="-177800" algn="just"/>
            <a:r>
              <a:rPr lang="ja-JP" altLang="en-US" sz="1600" dirty="0" smtClean="0">
                <a:solidFill>
                  <a:prstClr val="black"/>
                </a:solidFill>
              </a:rPr>
              <a:t>（注）２００９年</a:t>
            </a:r>
            <a:r>
              <a:rPr lang="ja-JP" altLang="en-US" sz="1600" dirty="0">
                <a:solidFill>
                  <a:prstClr val="black"/>
                </a:solidFill>
              </a:rPr>
              <a:t>８月に策定した「長期エネルギー需給見通し（再計算）」</a:t>
            </a:r>
            <a:r>
              <a:rPr lang="ja-JP" altLang="en-US" sz="1600" b="1" u="sng" dirty="0">
                <a:solidFill>
                  <a:prstClr val="black"/>
                </a:solidFill>
              </a:rPr>
              <a:t>（２０２０年の発電電力量のうちの再生可能エネルギー等の割合は１３．５％（１，４１４億</a:t>
            </a:r>
            <a:r>
              <a:rPr lang="en-US" altLang="ja-JP" sz="1600" b="1" u="sng" dirty="0">
                <a:solidFill>
                  <a:prstClr val="black"/>
                </a:solidFill>
              </a:rPr>
              <a:t>kWh</a:t>
            </a:r>
            <a:r>
              <a:rPr lang="ja-JP" altLang="en-US" sz="1600" b="1" u="sng" dirty="0">
                <a:solidFill>
                  <a:prstClr val="black"/>
                </a:solidFill>
              </a:rPr>
              <a:t>）</a:t>
            </a:r>
            <a:r>
              <a:rPr lang="ja-JP" altLang="en-US" sz="1600" dirty="0">
                <a:solidFill>
                  <a:prstClr val="black"/>
                </a:solidFill>
              </a:rPr>
              <a:t>）及び２０１０年６月に開催した総合資源エネルギー調査会総合部会・基本計画委員会合同会合資料の「２０３０年のエネルギー需給の姿」</a:t>
            </a:r>
            <a:r>
              <a:rPr lang="ja-JP" altLang="en-US" sz="1600" b="1" u="sng" dirty="0">
                <a:solidFill>
                  <a:prstClr val="black"/>
                </a:solidFill>
              </a:rPr>
              <a:t>（２０３０年の発電電力量のうちの再生可能エネルギー等の割合は約２割（２，１４０億</a:t>
            </a:r>
            <a:r>
              <a:rPr lang="en-US" altLang="ja-JP" sz="1600" b="1" u="sng" dirty="0">
                <a:solidFill>
                  <a:prstClr val="black"/>
                </a:solidFill>
              </a:rPr>
              <a:t>kWh</a:t>
            </a:r>
            <a:r>
              <a:rPr lang="ja-JP" altLang="en-US" sz="1600" b="1" u="sng" dirty="0">
                <a:solidFill>
                  <a:prstClr val="black"/>
                </a:solidFill>
              </a:rPr>
              <a:t>）</a:t>
            </a:r>
            <a:r>
              <a:rPr lang="ja-JP" altLang="en-US" sz="1600" dirty="0">
                <a:solidFill>
                  <a:prstClr val="black"/>
                </a:solidFill>
              </a:rPr>
              <a:t>）。</a:t>
            </a:r>
          </a:p>
        </p:txBody>
      </p:sp>
    </p:spTree>
    <p:extLst>
      <p:ext uri="{BB962C8B-B14F-4D97-AF65-F5344CB8AC3E}">
        <p14:creationId xmlns:p14="http://schemas.microsoft.com/office/powerpoint/2010/main" val="2276056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552" y="548680"/>
            <a:ext cx="9921552" cy="521289"/>
          </a:xfrm>
          <a:prstGeom prst="rect">
            <a:avLst/>
          </a:prstGeom>
          <a:solidFill>
            <a:srgbClr val="00B0F0"/>
          </a:solidFill>
          <a:ln>
            <a:noFill/>
          </a:ln>
        </p:spPr>
        <p:txBody>
          <a:bodyPr lIns="89528" tIns="44764" rIns="89528" bIns="44764">
            <a:spAutoFit/>
          </a:bodyPr>
          <a:lstStyle/>
          <a:p>
            <a:r>
              <a:rPr lang="ja-JP" altLang="en-US" sz="2800" b="1" dirty="0">
                <a:solidFill>
                  <a:schemeClr val="bg1"/>
                </a:solidFill>
                <a:latin typeface="Arial" pitchFamily="34" charset="0"/>
                <a:ea typeface="ＭＳ Ｐゴシック" pitchFamily="50" charset="-128"/>
              </a:rPr>
              <a:t>太陽光、風力、地熱などの拡大に全力</a:t>
            </a:r>
            <a:endParaRPr lang="en-US" altLang="ja-JP" sz="2800" b="1" dirty="0">
              <a:solidFill>
                <a:schemeClr val="bg1"/>
              </a:solidFill>
              <a:latin typeface="Arial" pitchFamily="34" charset="0"/>
              <a:ea typeface="ＭＳ Ｐゴシック" pitchFamily="50" charset="-128"/>
            </a:endParaRPr>
          </a:p>
        </p:txBody>
      </p:sp>
      <p:sp>
        <p:nvSpPr>
          <p:cNvPr id="10" name="正方形/長方形 9"/>
          <p:cNvSpPr/>
          <p:nvPr/>
        </p:nvSpPr>
        <p:spPr>
          <a:xfrm>
            <a:off x="56456" y="1078452"/>
            <a:ext cx="9849544" cy="4870828"/>
          </a:xfrm>
          <a:prstGeom prst="rect">
            <a:avLst/>
          </a:prstGeom>
          <a:solidFill>
            <a:schemeClr val="bg1"/>
          </a:solidFill>
          <a:ln w="12700">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4202" rIns="0" bIns="34202" rtlCol="0" anchor="t" anchorCtr="0"/>
          <a:lstStyle/>
          <a:p>
            <a:pPr>
              <a:lnSpc>
                <a:spcPts val="3142"/>
              </a:lnSpc>
              <a:defRPr/>
            </a:pPr>
            <a:r>
              <a:rPr lang="ja-JP" altLang="en-US" sz="2800" b="1" dirty="0">
                <a:solidFill>
                  <a:srgbClr val="FF0000"/>
                </a:solidFill>
                <a:latin typeface="+mj-ea"/>
                <a:ea typeface="+mj-ea"/>
                <a:cs typeface="メイリオ" pitchFamily="50" charset="-128"/>
              </a:rPr>
              <a:t>固定価格買取制度（２０１２年</a:t>
            </a:r>
            <a:r>
              <a:rPr lang="en-US" altLang="ja-JP" sz="2800" b="1" dirty="0">
                <a:solidFill>
                  <a:srgbClr val="FF0000"/>
                </a:solidFill>
                <a:latin typeface="+mj-ea"/>
                <a:ea typeface="+mj-ea"/>
                <a:cs typeface="メイリオ" pitchFamily="50" charset="-128"/>
              </a:rPr>
              <a:t>7</a:t>
            </a:r>
            <a:r>
              <a:rPr lang="ja-JP" altLang="en-US" sz="2800" b="1" dirty="0" smtClean="0">
                <a:solidFill>
                  <a:srgbClr val="FF0000"/>
                </a:solidFill>
                <a:latin typeface="+mj-ea"/>
                <a:ea typeface="+mj-ea"/>
                <a:cs typeface="メイリオ" pitchFamily="50" charset="-128"/>
              </a:rPr>
              <a:t>月</a:t>
            </a:r>
            <a:r>
              <a:rPr lang="ja-JP" altLang="en-US" sz="2800" b="1" dirty="0">
                <a:solidFill>
                  <a:srgbClr val="FF0000"/>
                </a:solidFill>
                <a:latin typeface="+mj-ea"/>
                <a:ea typeface="+mj-ea"/>
                <a:cs typeface="メイリオ" pitchFamily="50" charset="-128"/>
              </a:rPr>
              <a:t>～</a:t>
            </a:r>
            <a:r>
              <a:rPr lang="ja-JP" altLang="en-US" sz="2800" b="1" dirty="0" smtClean="0">
                <a:solidFill>
                  <a:srgbClr val="FF0000"/>
                </a:solidFill>
                <a:latin typeface="+mj-ea"/>
                <a:ea typeface="+mj-ea"/>
                <a:cs typeface="メイリオ" pitchFamily="50" charset="-128"/>
              </a:rPr>
              <a:t>）</a:t>
            </a:r>
            <a:r>
              <a:rPr lang="ja-JP" altLang="en-US" sz="2800" b="1" dirty="0">
                <a:solidFill>
                  <a:srgbClr val="FF0000"/>
                </a:solidFill>
                <a:latin typeface="+mj-ea"/>
                <a:ea typeface="+mj-ea"/>
                <a:cs typeface="メイリオ" pitchFamily="50" charset="-128"/>
              </a:rPr>
              <a:t>などにより</a:t>
            </a:r>
            <a:r>
              <a:rPr lang="ja-JP" altLang="en-US" sz="2800" b="1" dirty="0" smtClean="0">
                <a:solidFill>
                  <a:srgbClr val="FF0000"/>
                </a:solidFill>
                <a:latin typeface="+mj-ea"/>
                <a:ea typeface="+mj-ea"/>
                <a:cs typeface="メイリオ" pitchFamily="50" charset="-128"/>
              </a:rPr>
              <a:t>、</a:t>
            </a:r>
            <a:endParaRPr lang="en-US" altLang="ja-JP" sz="2800" b="1" dirty="0" smtClean="0">
              <a:solidFill>
                <a:srgbClr val="FF0000"/>
              </a:solidFill>
              <a:latin typeface="+mj-ea"/>
              <a:ea typeface="+mj-ea"/>
              <a:cs typeface="メイリオ" pitchFamily="50" charset="-128"/>
            </a:endParaRPr>
          </a:p>
          <a:p>
            <a:pPr algn="r">
              <a:lnSpc>
                <a:spcPts val="3142"/>
              </a:lnSpc>
              <a:defRPr/>
            </a:pPr>
            <a:r>
              <a:rPr lang="ja-JP" altLang="en-US" sz="2800" b="1" dirty="0" smtClean="0">
                <a:solidFill>
                  <a:srgbClr val="FF0000"/>
                </a:solidFill>
                <a:latin typeface="+mj-ea"/>
                <a:ea typeface="+mj-ea"/>
                <a:cs typeface="メイリオ" pitchFamily="50" charset="-128"/>
              </a:rPr>
              <a:t>最近</a:t>
            </a:r>
            <a:r>
              <a:rPr lang="ja-JP" altLang="en-US" sz="2800" b="1" dirty="0">
                <a:solidFill>
                  <a:srgbClr val="FF0000"/>
                </a:solidFill>
                <a:latin typeface="+mj-ea"/>
                <a:ea typeface="+mj-ea"/>
                <a:cs typeface="メイリオ" pitchFamily="50" charset="-128"/>
              </a:rPr>
              <a:t>、急速</a:t>
            </a:r>
            <a:r>
              <a:rPr lang="ja-JP" altLang="en-US" sz="2800" b="1" dirty="0" smtClean="0">
                <a:solidFill>
                  <a:srgbClr val="FF0000"/>
                </a:solidFill>
                <a:latin typeface="+mj-ea"/>
                <a:ea typeface="+mj-ea"/>
                <a:cs typeface="メイリオ" pitchFamily="50" charset="-128"/>
              </a:rPr>
              <a:t>に導入が拡大</a:t>
            </a:r>
            <a:r>
              <a:rPr lang="ja-JP" altLang="en-US" sz="2800" b="1" dirty="0">
                <a:solidFill>
                  <a:srgbClr val="FF0000"/>
                </a:solidFill>
                <a:latin typeface="+mj-ea"/>
                <a:ea typeface="+mj-ea"/>
                <a:cs typeface="メイリオ" pitchFamily="50" charset="-128"/>
              </a:rPr>
              <a:t>。</a:t>
            </a:r>
            <a:endParaRPr lang="en-US" altLang="ja-JP" sz="2800" b="1" dirty="0">
              <a:solidFill>
                <a:srgbClr val="FF0000"/>
              </a:solidFill>
              <a:latin typeface="+mj-ea"/>
              <a:ea typeface="+mj-ea"/>
              <a:cs typeface="メイリオ" pitchFamily="50" charset="-128"/>
            </a:endParaRPr>
          </a:p>
          <a:p>
            <a:pPr marL="541524" indent="-541524">
              <a:lnSpc>
                <a:spcPts val="3142"/>
              </a:lnSpc>
              <a:defRPr/>
            </a:pPr>
            <a:r>
              <a:rPr lang="ja-JP" altLang="en-US" sz="2400" dirty="0">
                <a:solidFill>
                  <a:schemeClr val="tx1"/>
                </a:solidFill>
                <a:latin typeface="+mj-ea"/>
                <a:ea typeface="+mj-ea"/>
                <a:cs typeface="メイリオ" pitchFamily="50" charset="-128"/>
              </a:rPr>
              <a:t>⇒</a:t>
            </a:r>
            <a:r>
              <a:rPr lang="ja-JP" altLang="en-US" sz="2800" dirty="0">
                <a:solidFill>
                  <a:schemeClr val="tx1"/>
                </a:solidFill>
                <a:latin typeface="+mj-ea"/>
                <a:ea typeface="+mj-ea"/>
                <a:cs typeface="メイリオ" pitchFamily="50" charset="-128"/>
              </a:rPr>
              <a:t>　</a:t>
            </a:r>
            <a:r>
              <a:rPr lang="en-US" altLang="ja-JP" sz="2400" dirty="0">
                <a:solidFill>
                  <a:schemeClr val="tx1"/>
                </a:solidFill>
                <a:latin typeface="+mj-ea"/>
                <a:ea typeface="+mj-ea"/>
                <a:cs typeface="メイリオ" pitchFamily="50" charset="-128"/>
              </a:rPr>
              <a:t>2011</a:t>
            </a:r>
            <a:r>
              <a:rPr lang="ja-JP" altLang="en-US" sz="2400" dirty="0">
                <a:solidFill>
                  <a:schemeClr val="tx1"/>
                </a:solidFill>
                <a:latin typeface="+mj-ea"/>
                <a:ea typeface="+mj-ea"/>
                <a:cs typeface="メイリオ" pitchFamily="50" charset="-128"/>
              </a:rPr>
              <a:t>年度→</a:t>
            </a:r>
            <a:r>
              <a:rPr lang="en-US" altLang="ja-JP" sz="2400" dirty="0">
                <a:solidFill>
                  <a:schemeClr val="tx1"/>
                </a:solidFill>
                <a:latin typeface="+mj-ea"/>
                <a:ea typeface="+mj-ea"/>
                <a:cs typeface="メイリオ" pitchFamily="50" charset="-128"/>
              </a:rPr>
              <a:t>2012</a:t>
            </a:r>
            <a:r>
              <a:rPr lang="ja-JP" altLang="en-US" sz="2400" dirty="0">
                <a:solidFill>
                  <a:schemeClr val="tx1"/>
                </a:solidFill>
                <a:latin typeface="+mj-ea"/>
                <a:ea typeface="+mj-ea"/>
                <a:cs typeface="メイリオ" pitchFamily="50" charset="-128"/>
              </a:rPr>
              <a:t>年度で</a:t>
            </a:r>
            <a:r>
              <a:rPr lang="en-US" altLang="ja-JP" sz="2400" dirty="0">
                <a:solidFill>
                  <a:schemeClr val="tx1"/>
                </a:solidFill>
                <a:latin typeface="+mj-ea"/>
                <a:ea typeface="+mj-ea"/>
                <a:cs typeface="メイリオ" pitchFamily="50" charset="-128"/>
              </a:rPr>
              <a:t>『1</a:t>
            </a:r>
            <a:r>
              <a:rPr lang="ja-JP" altLang="en-US" sz="2400" dirty="0">
                <a:solidFill>
                  <a:schemeClr val="tx1"/>
                </a:solidFill>
                <a:latin typeface="+mj-ea"/>
                <a:ea typeface="+mj-ea"/>
                <a:cs typeface="メイリオ" pitchFamily="50" charset="-128"/>
              </a:rPr>
              <a:t>割増</a:t>
            </a:r>
            <a:r>
              <a:rPr lang="en-US" altLang="ja-JP" sz="2400" dirty="0" smtClean="0">
                <a:solidFill>
                  <a:schemeClr val="tx1"/>
                </a:solidFill>
                <a:latin typeface="+mj-ea"/>
                <a:ea typeface="+mj-ea"/>
                <a:cs typeface="メイリオ" pitchFamily="50" charset="-128"/>
              </a:rPr>
              <a:t>』</a:t>
            </a:r>
            <a:endParaRPr lang="en-US" altLang="ja-JP" sz="2400" dirty="0">
              <a:solidFill>
                <a:schemeClr val="tx1"/>
              </a:solidFill>
              <a:latin typeface="+mj-ea"/>
              <a:ea typeface="+mj-ea"/>
              <a:cs typeface="メイリオ" pitchFamily="50" charset="-128"/>
            </a:endParaRPr>
          </a:p>
          <a:p>
            <a:pPr marL="541524" indent="-541524">
              <a:lnSpc>
                <a:spcPts val="3142"/>
              </a:lnSpc>
              <a:defRPr/>
            </a:pPr>
            <a:r>
              <a:rPr lang="ja-JP" altLang="en-US" sz="2400" dirty="0" smtClean="0">
                <a:solidFill>
                  <a:schemeClr val="tx1"/>
                </a:solidFill>
                <a:latin typeface="+mj-ea"/>
                <a:ea typeface="+mj-ea"/>
                <a:cs typeface="メイリオ" pitchFamily="50" charset="-128"/>
              </a:rPr>
              <a:t>　　　</a:t>
            </a:r>
            <a:r>
              <a:rPr lang="en-US" altLang="ja-JP" sz="2400" dirty="0" smtClean="0">
                <a:solidFill>
                  <a:schemeClr val="tx1"/>
                </a:solidFill>
                <a:latin typeface="+mj-ea"/>
                <a:ea typeface="+mj-ea"/>
                <a:cs typeface="メイリオ" pitchFamily="50" charset="-128"/>
              </a:rPr>
              <a:t>2012</a:t>
            </a:r>
            <a:r>
              <a:rPr lang="ja-JP" altLang="en-US" sz="2400" dirty="0">
                <a:solidFill>
                  <a:schemeClr val="tx1"/>
                </a:solidFill>
                <a:latin typeface="+mj-ea"/>
                <a:ea typeface="+mj-ea"/>
                <a:cs typeface="メイリオ" pitchFamily="50" charset="-128"/>
              </a:rPr>
              <a:t>年度→</a:t>
            </a:r>
            <a:r>
              <a:rPr lang="en-US" altLang="ja-JP" sz="2400" dirty="0">
                <a:solidFill>
                  <a:schemeClr val="tx1"/>
                </a:solidFill>
                <a:latin typeface="+mj-ea"/>
                <a:ea typeface="+mj-ea"/>
                <a:cs typeface="メイリオ" pitchFamily="50" charset="-128"/>
              </a:rPr>
              <a:t>2013</a:t>
            </a:r>
            <a:r>
              <a:rPr lang="ja-JP" altLang="en-US" sz="2400" dirty="0" smtClean="0">
                <a:solidFill>
                  <a:schemeClr val="tx1"/>
                </a:solidFill>
                <a:latin typeface="+mj-ea"/>
                <a:ea typeface="+mj-ea"/>
                <a:cs typeface="メイリオ" pitchFamily="50" charset="-128"/>
              </a:rPr>
              <a:t>年度</a:t>
            </a:r>
            <a:r>
              <a:rPr lang="en-US" altLang="ja-JP" sz="2400" dirty="0">
                <a:solidFill>
                  <a:schemeClr val="tx1"/>
                </a:solidFill>
                <a:latin typeface="+mj-ea"/>
                <a:ea typeface="+mj-ea"/>
                <a:cs typeface="メイリオ" pitchFamily="50" charset="-128"/>
              </a:rPr>
              <a:t>12</a:t>
            </a:r>
            <a:r>
              <a:rPr lang="ja-JP" altLang="en-US" sz="2400" dirty="0" smtClean="0">
                <a:solidFill>
                  <a:schemeClr val="tx1"/>
                </a:solidFill>
                <a:latin typeface="+mj-ea"/>
                <a:ea typeface="+mj-ea"/>
                <a:cs typeface="メイリオ" pitchFamily="50" charset="-128"/>
              </a:rPr>
              <a:t>月</a:t>
            </a:r>
            <a:r>
              <a:rPr lang="ja-JP" altLang="en-US" sz="2400" dirty="0">
                <a:solidFill>
                  <a:schemeClr val="tx1"/>
                </a:solidFill>
                <a:latin typeface="+mj-ea"/>
                <a:ea typeface="+mj-ea"/>
                <a:cs typeface="メイリオ" pitchFamily="50" charset="-128"/>
              </a:rPr>
              <a:t>時点</a:t>
            </a:r>
            <a:r>
              <a:rPr lang="ja-JP" altLang="en-US" sz="2400" dirty="0" smtClean="0">
                <a:solidFill>
                  <a:schemeClr val="tx1"/>
                </a:solidFill>
                <a:latin typeface="+mj-ea"/>
                <a:ea typeface="+mj-ea"/>
                <a:cs typeface="メイリオ" pitchFamily="50" charset="-128"/>
              </a:rPr>
              <a:t>で</a:t>
            </a:r>
            <a:r>
              <a:rPr lang="en-US" altLang="ja-JP" sz="2400" dirty="0">
                <a:solidFill>
                  <a:schemeClr val="tx1"/>
                </a:solidFill>
                <a:latin typeface="+mj-ea"/>
                <a:ea typeface="+mj-ea"/>
                <a:cs typeface="メイリオ" pitchFamily="50" charset="-128"/>
              </a:rPr>
              <a:t>『2</a:t>
            </a:r>
            <a:r>
              <a:rPr lang="ja-JP" altLang="en-US" sz="2400" dirty="0" smtClean="0">
                <a:solidFill>
                  <a:schemeClr val="tx1"/>
                </a:solidFill>
                <a:latin typeface="+mj-ea"/>
                <a:ea typeface="+mj-ea"/>
                <a:cs typeface="メイリオ" pitchFamily="50" charset="-128"/>
              </a:rPr>
              <a:t>割超増</a:t>
            </a:r>
            <a:r>
              <a:rPr lang="en-US" altLang="ja-JP" sz="2400" dirty="0">
                <a:solidFill>
                  <a:schemeClr val="tx1"/>
                </a:solidFill>
                <a:latin typeface="+mj-ea"/>
                <a:ea typeface="+mj-ea"/>
                <a:cs typeface="メイリオ" pitchFamily="50" charset="-128"/>
              </a:rPr>
              <a:t>』</a:t>
            </a:r>
            <a:endParaRPr lang="en-US" altLang="ja-JP" sz="2800" dirty="0">
              <a:solidFill>
                <a:schemeClr val="tx1"/>
              </a:solidFill>
              <a:latin typeface="+mj-ea"/>
              <a:ea typeface="+mj-ea"/>
              <a:cs typeface="メイリオ" pitchFamily="50" charset="-128"/>
            </a:endParaRPr>
          </a:p>
          <a:p>
            <a:pPr>
              <a:lnSpc>
                <a:spcPts val="3142"/>
              </a:lnSpc>
              <a:defRPr/>
            </a:pPr>
            <a:endParaRPr lang="en-US" altLang="ja-JP" sz="2400" dirty="0" smtClean="0">
              <a:solidFill>
                <a:srgbClr val="FF0000"/>
              </a:solidFill>
              <a:latin typeface="+mj-ea"/>
              <a:ea typeface="+mj-ea"/>
              <a:cs typeface="メイリオ" pitchFamily="50" charset="-128"/>
            </a:endParaRPr>
          </a:p>
          <a:p>
            <a:pPr>
              <a:lnSpc>
                <a:spcPts val="3142"/>
              </a:lnSpc>
              <a:defRPr/>
            </a:pPr>
            <a:r>
              <a:rPr lang="ja-JP" altLang="en-US" sz="2400" dirty="0" smtClean="0">
                <a:solidFill>
                  <a:srgbClr val="FF0000"/>
                </a:solidFill>
                <a:latin typeface="+mj-ea"/>
                <a:ea typeface="+mj-ea"/>
                <a:cs typeface="メイリオ" pitchFamily="50" charset="-128"/>
              </a:rPr>
              <a:t>ただし</a:t>
            </a:r>
            <a:r>
              <a:rPr lang="ja-JP" altLang="en-US" sz="2400" dirty="0">
                <a:solidFill>
                  <a:srgbClr val="FF0000"/>
                </a:solidFill>
                <a:latin typeface="+mj-ea"/>
                <a:ea typeface="+mj-ea"/>
                <a:cs typeface="メイリオ" pitchFamily="50" charset="-128"/>
              </a:rPr>
              <a:t>・・・</a:t>
            </a:r>
            <a:r>
              <a:rPr lang="en-US" altLang="ja-JP" sz="2400" dirty="0">
                <a:solidFill>
                  <a:schemeClr val="tx1"/>
                </a:solidFill>
                <a:latin typeface="+mj-ea"/>
                <a:ea typeface="+mj-ea"/>
                <a:cs typeface="メイリオ" pitchFamily="50" charset="-128"/>
              </a:rPr>
              <a:t>	</a:t>
            </a:r>
          </a:p>
          <a:p>
            <a:pPr>
              <a:lnSpc>
                <a:spcPts val="3142"/>
              </a:lnSpc>
              <a:defRPr/>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a:t>
            </a:r>
            <a:r>
              <a:rPr lang="ja-JP" altLang="en-US" sz="2400" dirty="0" smtClean="0">
                <a:solidFill>
                  <a:srgbClr val="000000"/>
                </a:solidFill>
                <a:highlight>
                  <a:srgbClr val="FFFF00"/>
                </a:highlight>
                <a:latin typeface="ＭＳ Ｐゴシック" pitchFamily="50" charset="-128"/>
                <a:ea typeface="ＭＳ Ｐゴシック" pitchFamily="50" charset="-128"/>
              </a:rPr>
              <a:t>再生可能エネルギーは</a:t>
            </a:r>
            <a:r>
              <a:rPr lang="ja-JP" altLang="en-US" sz="2400" dirty="0">
                <a:solidFill>
                  <a:srgbClr val="000000"/>
                </a:solidFill>
                <a:highlight>
                  <a:srgbClr val="FFFF00"/>
                </a:highlight>
                <a:latin typeface="ＭＳ Ｐゴシック" pitchFamily="50" charset="-128"/>
                <a:ea typeface="ＭＳ Ｐゴシック" pitchFamily="50" charset="-128"/>
              </a:rPr>
              <a:t>、</a:t>
            </a:r>
            <a:r>
              <a:rPr lang="ja-JP" altLang="en-US" sz="2400" dirty="0" smtClean="0">
                <a:solidFill>
                  <a:srgbClr val="000000"/>
                </a:solidFill>
                <a:highlight>
                  <a:srgbClr val="FFFF00"/>
                </a:highlight>
                <a:latin typeface="ＭＳ Ｐゴシック" pitchFamily="50" charset="-128"/>
                <a:ea typeface="ＭＳ Ｐゴシック" pitchFamily="50" charset="-128"/>
              </a:rPr>
              <a:t>水力を除くと、</a:t>
            </a:r>
            <a:r>
              <a:rPr lang="ja-JP" altLang="ja-JP" sz="2400" dirty="0" smtClean="0">
                <a:solidFill>
                  <a:srgbClr val="000000"/>
                </a:solidFill>
                <a:highlight>
                  <a:srgbClr val="FFFF00"/>
                </a:highlight>
                <a:latin typeface="ＭＳ Ｐゴシック" pitchFamily="50" charset="-128"/>
                <a:ea typeface="ＭＳ Ｐゴシック" pitchFamily="50" charset="-128"/>
              </a:rPr>
              <a:t>発電</a:t>
            </a:r>
            <a:r>
              <a:rPr lang="ja-JP" altLang="ja-JP" sz="2400" dirty="0">
                <a:solidFill>
                  <a:srgbClr val="000000"/>
                </a:solidFill>
                <a:highlight>
                  <a:srgbClr val="FFFF00"/>
                </a:highlight>
                <a:latin typeface="ＭＳ Ｐゴシック" pitchFamily="50" charset="-128"/>
                <a:ea typeface="ＭＳ Ｐゴシック" pitchFamily="50" charset="-128"/>
              </a:rPr>
              <a:t>総量の『</a:t>
            </a:r>
            <a:r>
              <a:rPr lang="en-US" altLang="ja-JP" sz="2400" dirty="0">
                <a:solidFill>
                  <a:srgbClr val="000000"/>
                </a:solidFill>
                <a:highlight>
                  <a:srgbClr val="FFFF00"/>
                </a:highlight>
                <a:latin typeface="ＭＳ Ｐゴシック" pitchFamily="50" charset="-128"/>
                <a:ea typeface="ＭＳ Ｐゴシック" pitchFamily="50" charset="-128"/>
              </a:rPr>
              <a:t>1.6%</a:t>
            </a:r>
            <a:r>
              <a:rPr lang="ja-JP" altLang="ja-JP" sz="2400" dirty="0" smtClean="0">
                <a:solidFill>
                  <a:srgbClr val="000000"/>
                </a:solidFill>
                <a:highlight>
                  <a:srgbClr val="FFFF00"/>
                </a:highlight>
                <a:latin typeface="ＭＳ Ｐゴシック" pitchFamily="50" charset="-128"/>
                <a:ea typeface="ＭＳ Ｐゴシック" pitchFamily="50" charset="-128"/>
              </a:rPr>
              <a:t>』</a:t>
            </a:r>
            <a:r>
              <a:rPr lang="ja-JP" altLang="en-US" sz="2400" dirty="0" smtClean="0">
                <a:solidFill>
                  <a:srgbClr val="000000"/>
                </a:solidFill>
                <a:highlight>
                  <a:srgbClr val="FFFF00"/>
                </a:highlight>
                <a:latin typeface="ＭＳ Ｐゴシック" pitchFamily="50" charset="-128"/>
                <a:ea typeface="ＭＳ Ｐゴシック" pitchFamily="50" charset="-128"/>
              </a:rPr>
              <a:t>（</a:t>
            </a:r>
            <a:r>
              <a:rPr lang="en-US" altLang="ja-JP" sz="2400" dirty="0" smtClean="0">
                <a:solidFill>
                  <a:srgbClr val="000000"/>
                </a:solidFill>
                <a:highlight>
                  <a:srgbClr val="FFFF00"/>
                </a:highlight>
                <a:latin typeface="ＭＳ Ｐゴシック" pitchFamily="50" charset="-128"/>
                <a:ea typeface="ＭＳ Ｐゴシック" pitchFamily="50" charset="-128"/>
              </a:rPr>
              <a:t>2012</a:t>
            </a:r>
            <a:r>
              <a:rPr lang="ja-JP" altLang="en-US" sz="2400" dirty="0" smtClean="0">
                <a:solidFill>
                  <a:srgbClr val="000000"/>
                </a:solidFill>
                <a:highlight>
                  <a:srgbClr val="FFFF00"/>
                </a:highlight>
                <a:latin typeface="ＭＳ Ｐゴシック" pitchFamily="50" charset="-128"/>
                <a:ea typeface="ＭＳ Ｐゴシック" pitchFamily="50" charset="-128"/>
              </a:rPr>
              <a:t>年度）</a:t>
            </a:r>
            <a:r>
              <a:rPr lang="ja-JP" altLang="en-US" sz="2400" dirty="0" smtClean="0">
                <a:solidFill>
                  <a:schemeClr val="tx1"/>
                </a:solidFill>
                <a:latin typeface="+mj-ea"/>
                <a:ea typeface="+mj-ea"/>
                <a:cs typeface="メイリオ" pitchFamily="50" charset="-128"/>
              </a:rPr>
              <a:t>　</a:t>
            </a:r>
            <a:endParaRPr lang="en-US" altLang="ja-JP" sz="2400" dirty="0" smtClean="0">
              <a:solidFill>
                <a:schemeClr val="tx1"/>
              </a:solidFill>
              <a:latin typeface="+mj-ea"/>
              <a:ea typeface="+mj-ea"/>
              <a:cs typeface="メイリオ" pitchFamily="50" charset="-128"/>
            </a:endParaRPr>
          </a:p>
          <a:p>
            <a:pPr>
              <a:lnSpc>
                <a:spcPts val="3142"/>
              </a:lnSpc>
              <a:defRPr/>
            </a:pPr>
            <a:r>
              <a:rPr lang="en-US" altLang="ja-JP" sz="2400" dirty="0">
                <a:solidFill>
                  <a:schemeClr val="tx1"/>
                </a:solidFill>
                <a:latin typeface="+mj-ea"/>
                <a:ea typeface="+mj-ea"/>
                <a:cs typeface="メイリオ" pitchFamily="50" charset="-128"/>
              </a:rPr>
              <a:t> </a:t>
            </a:r>
            <a:r>
              <a:rPr lang="en-US" altLang="ja-JP" sz="2400" dirty="0" smtClean="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a:t>
            </a:r>
            <a:r>
              <a:rPr lang="en-US" altLang="ja-JP" sz="2400" dirty="0" smtClean="0">
                <a:solidFill>
                  <a:schemeClr val="tx1"/>
                </a:solidFill>
                <a:latin typeface="+mj-ea"/>
                <a:ea typeface="+mj-ea"/>
                <a:cs typeface="メイリオ" pitchFamily="50" charset="-128"/>
              </a:rPr>
              <a:t>『</a:t>
            </a:r>
            <a:r>
              <a:rPr lang="ja-JP" altLang="en-US" sz="2400" dirty="0" smtClean="0">
                <a:solidFill>
                  <a:schemeClr val="tx1"/>
                </a:solidFill>
                <a:latin typeface="+mj-ea"/>
                <a:ea typeface="+mj-ea"/>
                <a:cs typeface="メイリオ" pitchFamily="50" charset="-128"/>
              </a:rPr>
              <a:t>家庭・企業の</a:t>
            </a:r>
            <a:r>
              <a:rPr lang="ja-JP" altLang="en-US" sz="2400" dirty="0">
                <a:solidFill>
                  <a:schemeClr val="tx1"/>
                </a:solidFill>
                <a:latin typeface="+mj-ea"/>
                <a:ea typeface="+mj-ea"/>
                <a:cs typeface="メイリオ" pitchFamily="50" charset="-128"/>
              </a:rPr>
              <a:t>負担は増加</a:t>
            </a:r>
            <a:r>
              <a:rPr lang="en-US" altLang="ja-JP" sz="2400" dirty="0">
                <a:solidFill>
                  <a:schemeClr val="tx1"/>
                </a:solidFill>
                <a:latin typeface="+mj-ea"/>
                <a:ea typeface="+mj-ea"/>
                <a:cs typeface="メイリオ" pitchFamily="50" charset="-128"/>
              </a:rPr>
              <a:t>』</a:t>
            </a:r>
          </a:p>
          <a:p>
            <a:pPr>
              <a:lnSpc>
                <a:spcPts val="3142"/>
              </a:lnSpc>
              <a:defRPr/>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　－　買取</a:t>
            </a:r>
            <a:r>
              <a:rPr lang="ja-JP" altLang="en-US" sz="2400" dirty="0">
                <a:solidFill>
                  <a:schemeClr val="tx1"/>
                </a:solidFill>
                <a:latin typeface="+mj-ea"/>
                <a:ea typeface="+mj-ea"/>
                <a:cs typeface="メイリオ" pitchFamily="50" charset="-128"/>
              </a:rPr>
              <a:t>制度賦課金（電気料金に上乗せ）</a:t>
            </a:r>
            <a:endParaRPr lang="en-US" altLang="ja-JP" sz="2400" dirty="0">
              <a:solidFill>
                <a:schemeClr val="tx1"/>
              </a:solidFill>
              <a:latin typeface="+mj-ea"/>
              <a:ea typeface="+mj-ea"/>
              <a:cs typeface="メイリオ" pitchFamily="50" charset="-128"/>
            </a:endParaRPr>
          </a:p>
          <a:p>
            <a:pPr>
              <a:lnSpc>
                <a:spcPts val="2100"/>
              </a:lnSpc>
              <a:spcAft>
                <a:spcPts val="0"/>
              </a:spcAft>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a:t>
            </a:r>
            <a:r>
              <a:rPr lang="ja-JP" altLang="en-US" sz="2400" dirty="0" smtClean="0">
                <a:solidFill>
                  <a:srgbClr val="000000"/>
                </a:solidFill>
                <a:highlight>
                  <a:srgbClr val="FFFF00"/>
                </a:highlight>
                <a:latin typeface="ＭＳ Ｐゴシック"/>
              </a:rPr>
              <a:t>標準家庭の負担額 </a:t>
            </a:r>
            <a:r>
              <a:rPr lang="en-US" altLang="ja-JP" sz="2400" dirty="0" smtClean="0">
                <a:solidFill>
                  <a:srgbClr val="000000"/>
                </a:solidFill>
                <a:highlight>
                  <a:srgbClr val="FFFF00"/>
                </a:highlight>
                <a:latin typeface="ＭＳ Ｐゴシック"/>
              </a:rPr>
              <a:t>2012</a:t>
            </a:r>
            <a:r>
              <a:rPr lang="ja-JP" altLang="ja-JP" sz="2400" dirty="0" smtClean="0">
                <a:solidFill>
                  <a:srgbClr val="000000"/>
                </a:solidFill>
                <a:highlight>
                  <a:srgbClr val="FFFF00"/>
                </a:highlight>
                <a:latin typeface="ＭＳ Ｐゴシック"/>
              </a:rPr>
              <a:t>年度</a:t>
            </a:r>
            <a:r>
              <a:rPr lang="en-US" altLang="ja-JP" sz="2400" dirty="0" smtClean="0">
                <a:solidFill>
                  <a:srgbClr val="000000"/>
                </a:solidFill>
                <a:highlight>
                  <a:srgbClr val="FFFF00"/>
                </a:highlight>
                <a:latin typeface="ＭＳ Ｐゴシック"/>
              </a:rPr>
              <a:t>:</a:t>
            </a:r>
            <a:r>
              <a:rPr lang="ja-JP" altLang="ja-JP" sz="2400" dirty="0" smtClean="0">
                <a:solidFill>
                  <a:srgbClr val="000000"/>
                </a:solidFill>
                <a:highlight>
                  <a:srgbClr val="FFFF00"/>
                </a:highlight>
                <a:latin typeface="ＭＳ Ｐゴシック"/>
              </a:rPr>
              <a:t>約</a:t>
            </a:r>
            <a:r>
              <a:rPr lang="en-US" altLang="ja-JP" sz="2400" dirty="0" smtClean="0">
                <a:solidFill>
                  <a:srgbClr val="000000"/>
                </a:solidFill>
                <a:highlight>
                  <a:srgbClr val="FFFF00"/>
                </a:highlight>
                <a:latin typeface="ＭＳ Ｐゴシック"/>
              </a:rPr>
              <a:t>1300</a:t>
            </a:r>
            <a:r>
              <a:rPr lang="ja-JP" altLang="ja-JP" sz="2400" dirty="0" smtClean="0">
                <a:solidFill>
                  <a:srgbClr val="000000"/>
                </a:solidFill>
                <a:highlight>
                  <a:srgbClr val="FFFF00"/>
                </a:highlight>
                <a:latin typeface="ＭＳ Ｐゴシック"/>
              </a:rPr>
              <a:t>円</a:t>
            </a:r>
            <a:r>
              <a:rPr lang="en-US" altLang="ja-JP" sz="2400" dirty="0" smtClean="0">
                <a:solidFill>
                  <a:srgbClr val="000000"/>
                </a:solidFill>
                <a:highlight>
                  <a:srgbClr val="FFFF00"/>
                </a:highlight>
                <a:latin typeface="ＭＳ Ｐゴシック"/>
              </a:rPr>
              <a:t>/</a:t>
            </a:r>
            <a:r>
              <a:rPr lang="ja-JP" altLang="en-US" sz="2400" dirty="0">
                <a:solidFill>
                  <a:srgbClr val="000000"/>
                </a:solidFill>
                <a:highlight>
                  <a:srgbClr val="FFFF00"/>
                </a:highlight>
                <a:latin typeface="ＭＳ Ｐゴシック"/>
              </a:rPr>
              <a:t>年</a:t>
            </a:r>
            <a:r>
              <a:rPr lang="ja-JP" altLang="ja-JP" sz="2400" dirty="0" smtClean="0">
                <a:solidFill>
                  <a:srgbClr val="000000"/>
                </a:solidFill>
                <a:highlight>
                  <a:srgbClr val="FFFF00"/>
                </a:highlight>
                <a:latin typeface="ＭＳ Ｐゴシック"/>
              </a:rPr>
              <a:t>→</a:t>
            </a:r>
            <a:r>
              <a:rPr lang="en-US" altLang="ja-JP" sz="2400" dirty="0" smtClean="0">
                <a:solidFill>
                  <a:srgbClr val="000000"/>
                </a:solidFill>
                <a:highlight>
                  <a:srgbClr val="FFFF00"/>
                </a:highlight>
                <a:latin typeface="ＭＳ Ｐゴシック"/>
              </a:rPr>
              <a:t>2014</a:t>
            </a:r>
            <a:r>
              <a:rPr lang="ja-JP" altLang="ja-JP" sz="2400" dirty="0">
                <a:solidFill>
                  <a:srgbClr val="000000"/>
                </a:solidFill>
                <a:highlight>
                  <a:srgbClr val="FFFF00"/>
                </a:highlight>
                <a:latin typeface="ＭＳ Ｐゴシック"/>
              </a:rPr>
              <a:t>年度</a:t>
            </a:r>
            <a:r>
              <a:rPr lang="en-US" altLang="ja-JP" sz="2400" dirty="0">
                <a:solidFill>
                  <a:srgbClr val="000000"/>
                </a:solidFill>
                <a:highlight>
                  <a:srgbClr val="FFFF00"/>
                </a:highlight>
                <a:latin typeface="ＭＳ Ｐゴシック"/>
              </a:rPr>
              <a:t>:</a:t>
            </a:r>
            <a:r>
              <a:rPr lang="ja-JP" altLang="ja-JP" sz="2400" dirty="0" smtClean="0">
                <a:solidFill>
                  <a:srgbClr val="000000"/>
                </a:solidFill>
                <a:highlight>
                  <a:srgbClr val="FFFF00"/>
                </a:highlight>
                <a:latin typeface="ＭＳ Ｐゴシック"/>
              </a:rPr>
              <a:t>約</a:t>
            </a:r>
            <a:r>
              <a:rPr lang="en-US" altLang="ja-JP" sz="2400" dirty="0">
                <a:solidFill>
                  <a:srgbClr val="000000"/>
                </a:solidFill>
                <a:highlight>
                  <a:srgbClr val="FFFF00"/>
                </a:highlight>
                <a:latin typeface="ＭＳ Ｐゴシック"/>
              </a:rPr>
              <a:t>2700</a:t>
            </a:r>
            <a:r>
              <a:rPr lang="ja-JP" altLang="ja-JP" sz="2400" dirty="0" smtClean="0">
                <a:solidFill>
                  <a:srgbClr val="000000"/>
                </a:solidFill>
                <a:highlight>
                  <a:srgbClr val="FFFF00"/>
                </a:highlight>
                <a:latin typeface="ＭＳ Ｐゴシック"/>
              </a:rPr>
              <a:t>円</a:t>
            </a:r>
            <a:r>
              <a:rPr lang="en-US" altLang="ja-JP" sz="2400" dirty="0" smtClean="0">
                <a:solidFill>
                  <a:srgbClr val="000000"/>
                </a:solidFill>
                <a:highlight>
                  <a:srgbClr val="FFFF00"/>
                </a:highlight>
                <a:latin typeface="ＭＳ Ｐゴシック"/>
              </a:rPr>
              <a:t>/</a:t>
            </a:r>
            <a:r>
              <a:rPr lang="ja-JP" altLang="en-US" sz="2400" dirty="0" smtClean="0">
                <a:solidFill>
                  <a:srgbClr val="000000"/>
                </a:solidFill>
                <a:highlight>
                  <a:srgbClr val="FFFF00"/>
                </a:highlight>
                <a:latin typeface="ＭＳ Ｐゴシック"/>
              </a:rPr>
              <a:t>年）</a:t>
            </a:r>
            <a:endParaRPr lang="en-US" altLang="ja-JP" sz="2400" dirty="0">
              <a:solidFill>
                <a:schemeClr val="tx1"/>
              </a:solidFill>
              <a:latin typeface="+mj-ea"/>
              <a:ea typeface="+mj-ea"/>
              <a:cs typeface="メイリオ" pitchFamily="50" charset="-128"/>
            </a:endParaRPr>
          </a:p>
          <a:p>
            <a:pPr>
              <a:lnSpc>
                <a:spcPts val="3142"/>
              </a:lnSpc>
              <a:spcBef>
                <a:spcPts val="1200"/>
              </a:spcBef>
              <a:defRPr/>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a:t>
            </a:r>
            <a:r>
              <a:rPr lang="ja-JP" altLang="ja-JP" sz="2400" dirty="0">
                <a:solidFill>
                  <a:srgbClr val="000000"/>
                </a:solidFill>
                <a:highlight>
                  <a:srgbClr val="FFFF00"/>
                </a:highlight>
                <a:latin typeface="ＭＳ Ｐゴシック" pitchFamily="50" charset="-128"/>
                <a:ea typeface="ＭＳ Ｐゴシック" pitchFamily="50" charset="-128"/>
              </a:rPr>
              <a:t>再生エネ先進国といわれる国の教訓にも学ぶべき</a:t>
            </a:r>
            <a:endParaRPr lang="en-US" altLang="ja-JP" sz="2400" dirty="0" smtClean="0">
              <a:solidFill>
                <a:schemeClr val="tx1"/>
              </a:solidFill>
              <a:latin typeface="ＭＳ Ｐゴシック" pitchFamily="50" charset="-128"/>
              <a:ea typeface="ＭＳ Ｐゴシック" pitchFamily="50" charset="-128"/>
              <a:cs typeface="メイリオ" pitchFamily="50" charset="-128"/>
            </a:endParaRPr>
          </a:p>
          <a:p>
            <a:pPr>
              <a:lnSpc>
                <a:spcPts val="3142"/>
              </a:lnSpc>
              <a:spcBef>
                <a:spcPts val="449"/>
              </a:spcBef>
              <a:defRPr/>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　⇒　ドイツでも</a:t>
            </a:r>
            <a:r>
              <a:rPr lang="en-US" altLang="ja-JP" sz="2400" dirty="0" smtClean="0">
                <a:solidFill>
                  <a:schemeClr val="tx1"/>
                </a:solidFill>
                <a:latin typeface="+mj-ea"/>
                <a:ea typeface="+mj-ea"/>
                <a:cs typeface="メイリオ" pitchFamily="50" charset="-128"/>
              </a:rPr>
              <a:t>『</a:t>
            </a:r>
            <a:r>
              <a:rPr lang="ja-JP" altLang="en-US" sz="2400" dirty="0" smtClean="0">
                <a:solidFill>
                  <a:schemeClr val="tx1"/>
                </a:solidFill>
                <a:latin typeface="+mj-ea"/>
                <a:ea typeface="+mj-ea"/>
                <a:cs typeface="メイリオ" pitchFamily="50" charset="-128"/>
              </a:rPr>
              <a:t>曲がり角</a:t>
            </a:r>
            <a:r>
              <a:rPr lang="en-US" altLang="ja-JP" sz="2400" dirty="0" smtClean="0">
                <a:solidFill>
                  <a:schemeClr val="tx1"/>
                </a:solidFill>
                <a:latin typeface="+mj-ea"/>
                <a:ea typeface="+mj-ea"/>
                <a:cs typeface="メイリオ" pitchFamily="50" charset="-128"/>
              </a:rPr>
              <a:t>』</a:t>
            </a:r>
            <a:endParaRPr lang="en-US" altLang="ja-JP" sz="2400" dirty="0">
              <a:solidFill>
                <a:schemeClr val="tx1"/>
              </a:solidFill>
              <a:latin typeface="+mj-ea"/>
              <a:ea typeface="+mj-ea"/>
              <a:cs typeface="メイリオ" pitchFamily="50" charset="-128"/>
            </a:endParaRPr>
          </a:p>
          <a:p>
            <a:pPr marL="1787525" indent="-1787525">
              <a:lnSpc>
                <a:spcPts val="3142"/>
              </a:lnSpc>
              <a:defRPr/>
            </a:pPr>
            <a:r>
              <a:rPr lang="ja-JP" altLang="en-US" sz="2400" dirty="0">
                <a:solidFill>
                  <a:schemeClr val="tx1"/>
                </a:solidFill>
                <a:latin typeface="+mj-ea"/>
                <a:ea typeface="+mj-ea"/>
                <a:cs typeface="メイリオ" pitchFamily="50" charset="-128"/>
              </a:rPr>
              <a:t>　　　　　</a:t>
            </a:r>
            <a:r>
              <a:rPr lang="ja-JP" altLang="en-US" sz="2400" dirty="0" smtClean="0">
                <a:solidFill>
                  <a:schemeClr val="tx1"/>
                </a:solidFill>
                <a:latin typeface="+mj-ea"/>
                <a:ea typeface="+mj-ea"/>
                <a:cs typeface="メイリオ" pitchFamily="50" charset="-128"/>
              </a:rPr>
              <a:t>－　国民</a:t>
            </a:r>
            <a:r>
              <a:rPr lang="ja-JP" altLang="en-US" sz="2400" dirty="0">
                <a:solidFill>
                  <a:schemeClr val="tx1"/>
                </a:solidFill>
                <a:latin typeface="+mj-ea"/>
                <a:ea typeface="+mj-ea"/>
                <a:cs typeface="メイリオ" pitchFamily="50" charset="-128"/>
              </a:rPr>
              <a:t>負担は</a:t>
            </a:r>
            <a:r>
              <a:rPr lang="ja-JP" altLang="en-US" sz="2400" dirty="0" smtClean="0">
                <a:solidFill>
                  <a:schemeClr val="tx1"/>
                </a:solidFill>
                <a:latin typeface="+mj-ea"/>
                <a:ea typeface="+mj-ea"/>
                <a:cs typeface="メイリオ" pitchFamily="50" charset="-128"/>
              </a:rPr>
              <a:t>拡大し、運転</a:t>
            </a:r>
            <a:r>
              <a:rPr lang="ja-JP" altLang="en-US" sz="2400" dirty="0">
                <a:solidFill>
                  <a:schemeClr val="tx1"/>
                </a:solidFill>
                <a:latin typeface="+mj-ea"/>
                <a:ea typeface="+mj-ea"/>
                <a:cs typeface="メイリオ" pitchFamily="50" charset="-128"/>
              </a:rPr>
              <a:t>が不安定な太陽光・風力を補う火力発電所の維持も困難に　・・・　制度見直しに</a:t>
            </a:r>
            <a:r>
              <a:rPr lang="ja-JP" altLang="en-US" sz="2400" dirty="0" smtClean="0">
                <a:solidFill>
                  <a:schemeClr val="tx1"/>
                </a:solidFill>
                <a:latin typeface="+mj-ea"/>
                <a:ea typeface="+mj-ea"/>
                <a:cs typeface="メイリオ" pitchFamily="50" charset="-128"/>
              </a:rPr>
              <a:t>着手</a:t>
            </a:r>
            <a:endParaRPr lang="en-US" altLang="ja-JP" sz="2400" dirty="0">
              <a:solidFill>
                <a:schemeClr val="tx1"/>
              </a:solidFill>
              <a:latin typeface="+mj-ea"/>
              <a:ea typeface="+mj-ea"/>
              <a:cs typeface="メイリオ" pitchFamily="50" charset="-128"/>
            </a:endParaRPr>
          </a:p>
        </p:txBody>
      </p:sp>
      <p:sp>
        <p:nvSpPr>
          <p:cNvPr id="7" name="スライド番号プレースホルダー 1"/>
          <p:cNvSpPr>
            <a:spLocks noGrp="1"/>
          </p:cNvSpPr>
          <p:nvPr>
            <p:ph type="sldNum" sz="quarter" idx="12"/>
          </p:nvPr>
        </p:nvSpPr>
        <p:spPr>
          <a:xfrm>
            <a:off x="7610152" y="6520259"/>
            <a:ext cx="2311400" cy="365125"/>
          </a:xfrm>
        </p:spPr>
        <p:txBody>
          <a:bodyPr/>
          <a:lstStyle/>
          <a:p>
            <a:fld id="{6DF3A1F4-B3BC-4359-9F15-50358CA09AD6}" type="slidenum">
              <a:rPr lang="ja-JP" altLang="en-US" smtClean="0">
                <a:solidFill>
                  <a:schemeClr val="tx1"/>
                </a:solidFill>
              </a:rPr>
              <a:t>22</a:t>
            </a:fld>
            <a:endParaRPr lang="ja-JP" altLang="en-US" dirty="0">
              <a:solidFill>
                <a:schemeClr val="tx1"/>
              </a:solidFill>
            </a:endParaRPr>
          </a:p>
        </p:txBody>
      </p:sp>
      <p:sp>
        <p:nvSpPr>
          <p:cNvPr id="6" name="テキスト ボックス 5"/>
          <p:cNvSpPr txBox="1"/>
          <p:nvPr/>
        </p:nvSpPr>
        <p:spPr>
          <a:xfrm>
            <a:off x="56456" y="49024"/>
            <a:ext cx="6223178" cy="461665"/>
          </a:xfrm>
          <a:prstGeom prst="rect">
            <a:avLst/>
          </a:prstGeom>
          <a:noFill/>
        </p:spPr>
        <p:txBody>
          <a:bodyPr wrap="none" rtlCol="0">
            <a:spAutoFit/>
          </a:bodyPr>
          <a:lstStyle/>
          <a:p>
            <a:r>
              <a:rPr lang="ja-JP" altLang="en-US" sz="2400" b="1" dirty="0"/>
              <a:t>［</a:t>
            </a:r>
            <a:r>
              <a:rPr lang="ja-JP" altLang="en-US" sz="2400" b="1" dirty="0" smtClean="0"/>
              <a:t>参考</a:t>
            </a:r>
            <a:r>
              <a:rPr lang="ja-JP" altLang="en-US" sz="2400" b="1" dirty="0"/>
              <a:t>］再生可能エネルギーの</a:t>
            </a:r>
            <a:r>
              <a:rPr lang="ja-JP" altLang="en-US" sz="2400" b="1" dirty="0" smtClean="0"/>
              <a:t>導入拡大と課題</a:t>
            </a:r>
            <a:endParaRPr kumimoji="1" lang="ja-JP" altLang="en-US" sz="2400" b="1" dirty="0"/>
          </a:p>
        </p:txBody>
      </p:sp>
    </p:spTree>
    <p:extLst>
      <p:ext uri="{BB962C8B-B14F-4D97-AF65-F5344CB8AC3E}">
        <p14:creationId xmlns:p14="http://schemas.microsoft.com/office/powerpoint/2010/main" val="1505462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グループ化 149"/>
          <p:cNvGrpSpPr/>
          <p:nvPr/>
        </p:nvGrpSpPr>
        <p:grpSpPr>
          <a:xfrm>
            <a:off x="383961" y="3717032"/>
            <a:ext cx="9177591" cy="3168352"/>
            <a:chOff x="383922" y="3649172"/>
            <a:chExt cx="9177590" cy="3168352"/>
          </a:xfrm>
        </p:grpSpPr>
        <p:cxnSp>
          <p:nvCxnSpPr>
            <p:cNvPr id="151" name="直線コネクタ 150"/>
            <p:cNvCxnSpPr/>
            <p:nvPr/>
          </p:nvCxnSpPr>
          <p:spPr>
            <a:xfrm flipH="1" flipV="1">
              <a:off x="1236592" y="4549613"/>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52" name="直線コネクタ 151"/>
            <p:cNvCxnSpPr/>
            <p:nvPr/>
          </p:nvCxnSpPr>
          <p:spPr>
            <a:xfrm flipH="1" flipV="1">
              <a:off x="1162273" y="5518449"/>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flipH="1" flipV="1">
              <a:off x="1231077" y="5841395"/>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54" name="直線コネクタ 153"/>
            <p:cNvCxnSpPr/>
            <p:nvPr/>
          </p:nvCxnSpPr>
          <p:spPr>
            <a:xfrm flipH="1" flipV="1">
              <a:off x="1258680" y="6164340"/>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55" name="直線コネクタ 154"/>
            <p:cNvCxnSpPr/>
            <p:nvPr/>
          </p:nvCxnSpPr>
          <p:spPr>
            <a:xfrm flipH="1" flipV="1">
              <a:off x="1236598" y="4872558"/>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56" name="直線コネクタ 155"/>
            <p:cNvCxnSpPr/>
            <p:nvPr/>
          </p:nvCxnSpPr>
          <p:spPr>
            <a:xfrm flipH="1" flipV="1">
              <a:off x="1264202" y="5195504"/>
              <a:ext cx="6525880" cy="232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157" name="テキスト ボックス 156"/>
            <p:cNvSpPr txBox="1"/>
            <p:nvPr/>
          </p:nvSpPr>
          <p:spPr>
            <a:xfrm>
              <a:off x="426973" y="5780211"/>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2,000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sp>
          <p:nvSpPr>
            <p:cNvPr id="158" name="テキスト ボックス 157"/>
            <p:cNvSpPr txBox="1"/>
            <p:nvPr/>
          </p:nvSpPr>
          <p:spPr>
            <a:xfrm>
              <a:off x="426973" y="6112281"/>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1,000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sp>
          <p:nvSpPr>
            <p:cNvPr id="159" name="テキスト ボックス 158"/>
            <p:cNvSpPr txBox="1"/>
            <p:nvPr/>
          </p:nvSpPr>
          <p:spPr>
            <a:xfrm>
              <a:off x="426973" y="5453996"/>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3,000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cxnSp>
          <p:nvCxnSpPr>
            <p:cNvPr id="160" name="直線コネクタ 159"/>
            <p:cNvCxnSpPr/>
            <p:nvPr/>
          </p:nvCxnSpPr>
          <p:spPr>
            <a:xfrm flipV="1">
              <a:off x="1225560" y="4192991"/>
              <a:ext cx="11040" cy="229692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1" name="直線コネクタ 160"/>
            <p:cNvCxnSpPr/>
            <p:nvPr/>
          </p:nvCxnSpPr>
          <p:spPr>
            <a:xfrm>
              <a:off x="1225558" y="6487286"/>
              <a:ext cx="6840000" cy="1093"/>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2" name="テキスト ボックス 161"/>
            <p:cNvSpPr txBox="1"/>
            <p:nvPr/>
          </p:nvSpPr>
          <p:spPr>
            <a:xfrm>
              <a:off x="1326206" y="6493681"/>
              <a:ext cx="1814179" cy="276999"/>
            </a:xfrm>
            <a:prstGeom prst="rect">
              <a:avLst/>
            </a:prstGeom>
            <a:noFill/>
          </p:spPr>
          <p:txBody>
            <a:bodyPr wrap="square"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2012</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p>
          </p:txBody>
        </p:sp>
        <p:sp>
          <p:nvSpPr>
            <p:cNvPr id="163" name="テキスト ボックス 162"/>
            <p:cNvSpPr txBox="1"/>
            <p:nvPr/>
          </p:nvSpPr>
          <p:spPr>
            <a:xfrm>
              <a:off x="3566328" y="6493681"/>
              <a:ext cx="1814179" cy="276999"/>
            </a:xfrm>
            <a:prstGeom prst="rect">
              <a:avLst/>
            </a:prstGeom>
            <a:noFill/>
          </p:spPr>
          <p:txBody>
            <a:bodyPr wrap="square"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2013</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p>
          </p:txBody>
        </p:sp>
        <p:cxnSp>
          <p:nvCxnSpPr>
            <p:cNvPr id="164" name="直線コネクタ 163"/>
            <p:cNvCxnSpPr/>
            <p:nvPr/>
          </p:nvCxnSpPr>
          <p:spPr>
            <a:xfrm rot="5400000">
              <a:off x="1235071" y="6062816"/>
              <a:ext cx="0" cy="215051"/>
            </a:xfrm>
            <a:prstGeom prst="line">
              <a:avLst/>
            </a:prstGeom>
            <a:ln w="19050"/>
          </p:spPr>
          <p:style>
            <a:lnRef idx="1">
              <a:schemeClr val="dk1"/>
            </a:lnRef>
            <a:fillRef idx="0">
              <a:schemeClr val="dk1"/>
            </a:fillRef>
            <a:effectRef idx="0">
              <a:schemeClr val="dk1"/>
            </a:effectRef>
            <a:fontRef idx="minor">
              <a:schemeClr val="tx1"/>
            </a:fontRef>
          </p:style>
        </p:cxnSp>
        <p:cxnSp>
          <p:nvCxnSpPr>
            <p:cNvPr id="165" name="直線コネクタ 164"/>
            <p:cNvCxnSpPr/>
            <p:nvPr/>
          </p:nvCxnSpPr>
          <p:spPr>
            <a:xfrm rot="5400000">
              <a:off x="1225553" y="5410734"/>
              <a:ext cx="0" cy="215051"/>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直線コネクタ 165"/>
            <p:cNvCxnSpPr/>
            <p:nvPr/>
          </p:nvCxnSpPr>
          <p:spPr>
            <a:xfrm rot="5400000">
              <a:off x="1235071" y="5744441"/>
              <a:ext cx="0" cy="215051"/>
            </a:xfrm>
            <a:prstGeom prst="line">
              <a:avLst/>
            </a:prstGeom>
            <a:ln w="19050"/>
          </p:spPr>
          <p:style>
            <a:lnRef idx="1">
              <a:schemeClr val="dk1"/>
            </a:lnRef>
            <a:fillRef idx="0">
              <a:schemeClr val="dk1"/>
            </a:fillRef>
            <a:effectRef idx="0">
              <a:schemeClr val="dk1"/>
            </a:effectRef>
            <a:fontRef idx="minor">
              <a:schemeClr val="tx1"/>
            </a:fontRef>
          </p:style>
        </p:cxnSp>
        <p:sp>
          <p:nvSpPr>
            <p:cNvPr id="167" name="正方形/長方形 166"/>
            <p:cNvSpPr/>
            <p:nvPr/>
          </p:nvSpPr>
          <p:spPr>
            <a:xfrm>
              <a:off x="1863835" y="5513904"/>
              <a:ext cx="696530" cy="650436"/>
            </a:xfrm>
            <a:prstGeom prst="rect">
              <a:avLst/>
            </a:prstGeom>
            <a:solidFill>
              <a:srgbClr val="00B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68" name="正方形/長方形 167"/>
            <p:cNvSpPr/>
            <p:nvPr/>
          </p:nvSpPr>
          <p:spPr>
            <a:xfrm>
              <a:off x="1863835" y="6170165"/>
              <a:ext cx="696530" cy="313315"/>
            </a:xfrm>
            <a:prstGeom prst="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69" name="正方形/長方形 168"/>
            <p:cNvSpPr/>
            <p:nvPr/>
          </p:nvSpPr>
          <p:spPr>
            <a:xfrm>
              <a:off x="4391984" y="5899520"/>
              <a:ext cx="684000" cy="583963"/>
            </a:xfrm>
            <a:prstGeom prst="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70" name="正方形/長方形 169"/>
            <p:cNvSpPr/>
            <p:nvPr/>
          </p:nvSpPr>
          <p:spPr>
            <a:xfrm>
              <a:off x="4391984" y="4993865"/>
              <a:ext cx="695427" cy="905653"/>
            </a:xfrm>
            <a:prstGeom prst="rect">
              <a:avLst/>
            </a:prstGeom>
            <a:solidFill>
              <a:srgbClr val="00B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cxnSp>
          <p:nvCxnSpPr>
            <p:cNvPr id="171" name="直線コネクタ 170"/>
            <p:cNvCxnSpPr/>
            <p:nvPr/>
          </p:nvCxnSpPr>
          <p:spPr>
            <a:xfrm>
              <a:off x="2204889" y="6456537"/>
              <a:ext cx="0" cy="63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72" name="直線コネクタ 171"/>
            <p:cNvCxnSpPr/>
            <p:nvPr/>
          </p:nvCxnSpPr>
          <p:spPr>
            <a:xfrm>
              <a:off x="4761445" y="6456537"/>
              <a:ext cx="0" cy="63675"/>
            </a:xfrm>
            <a:prstGeom prst="line">
              <a:avLst/>
            </a:prstGeom>
            <a:ln w="19050"/>
          </p:spPr>
          <p:style>
            <a:lnRef idx="1">
              <a:schemeClr val="dk1"/>
            </a:lnRef>
            <a:fillRef idx="0">
              <a:schemeClr val="dk1"/>
            </a:fillRef>
            <a:effectRef idx="0">
              <a:schemeClr val="dk1"/>
            </a:effectRef>
            <a:fontRef idx="minor">
              <a:schemeClr val="tx1"/>
            </a:fontRef>
          </p:style>
        </p:cxnSp>
        <p:sp>
          <p:nvSpPr>
            <p:cNvPr id="173" name="テキスト ボックス 172"/>
            <p:cNvSpPr txBox="1"/>
            <p:nvPr/>
          </p:nvSpPr>
          <p:spPr>
            <a:xfrm>
              <a:off x="4525842" y="6176337"/>
              <a:ext cx="2299366" cy="276999"/>
            </a:xfrm>
            <a:prstGeom prst="rect">
              <a:avLst/>
            </a:prstGeom>
            <a:noFill/>
          </p:spPr>
          <p:txBody>
            <a:bodyPr wrap="square" rtlCol="0">
              <a:spAutoFit/>
            </a:bodyPr>
            <a:lstStyle/>
            <a:p>
              <a:pPr algn="ctr"/>
              <a:r>
                <a:rPr lang="ja-JP" altLang="en-US" sz="1200" dirty="0">
                  <a:solidFill>
                    <a:srgbClr val="008000"/>
                  </a:solidFill>
                  <a:latin typeface="HGP創英角ｺﾞｼｯｸUB" panose="020B0900000000000000" pitchFamily="50" charset="-128"/>
                  <a:ea typeface="HGP創英角ｺﾞｼｯｸUB" panose="020B0900000000000000" pitchFamily="50" charset="-128"/>
                </a:rPr>
                <a:t>約</a:t>
              </a:r>
              <a:r>
                <a:rPr lang="en-US" altLang="ja-JP" sz="1200" dirty="0">
                  <a:solidFill>
                    <a:srgbClr val="008000"/>
                  </a:solidFill>
                  <a:latin typeface="HGP創英角ｺﾞｼｯｸUB" panose="020B0900000000000000" pitchFamily="50" charset="-128"/>
                  <a:ea typeface="HGP創英角ｺﾞｼｯｸUB" panose="020B0900000000000000" pitchFamily="50" charset="-128"/>
                </a:rPr>
                <a:t>1,800</a:t>
              </a:r>
              <a:r>
                <a:rPr lang="ja-JP" altLang="en-US" sz="1200" dirty="0">
                  <a:solidFill>
                    <a:srgbClr val="008000"/>
                  </a:solidFill>
                  <a:latin typeface="HGP創英角ｺﾞｼｯｸUB" panose="020B0900000000000000" pitchFamily="50" charset="-128"/>
                  <a:ea typeface="HGP創英角ｺﾞｼｯｸUB" panose="020B0900000000000000" pitchFamily="50" charset="-128"/>
                </a:rPr>
                <a:t>億円</a:t>
              </a:r>
            </a:p>
          </p:txBody>
        </p:sp>
        <p:sp>
          <p:nvSpPr>
            <p:cNvPr id="174" name="テキスト ボックス 173"/>
            <p:cNvSpPr txBox="1"/>
            <p:nvPr/>
          </p:nvSpPr>
          <p:spPr>
            <a:xfrm>
              <a:off x="2218448" y="6166382"/>
              <a:ext cx="1798447" cy="276999"/>
            </a:xfrm>
            <a:prstGeom prst="rect">
              <a:avLst/>
            </a:prstGeom>
            <a:noFill/>
          </p:spPr>
          <p:txBody>
            <a:bodyPr wrap="square" rtlCol="0">
              <a:spAutoFit/>
            </a:bodyPr>
            <a:lstStyle/>
            <a:p>
              <a:pPr algn="ctr"/>
              <a:r>
                <a:rPr lang="ja-JP" altLang="en-US" sz="1200" dirty="0">
                  <a:solidFill>
                    <a:srgbClr val="008000"/>
                  </a:solidFill>
                  <a:latin typeface="HGP創英角ｺﾞｼｯｸUB" panose="020B0900000000000000" pitchFamily="50" charset="-128"/>
                  <a:ea typeface="HGP創英角ｺﾞｼｯｸUB" panose="020B0900000000000000" pitchFamily="50" charset="-128"/>
                </a:rPr>
                <a:t>約</a:t>
              </a:r>
              <a:r>
                <a:rPr lang="en-US" altLang="ja-JP" sz="1200" dirty="0">
                  <a:solidFill>
                    <a:srgbClr val="008000"/>
                  </a:solidFill>
                  <a:latin typeface="HGP創英角ｺﾞｼｯｸUB" panose="020B0900000000000000" pitchFamily="50" charset="-128"/>
                  <a:ea typeface="HGP創英角ｺﾞｼｯｸUB" panose="020B0900000000000000" pitchFamily="50" charset="-128"/>
                </a:rPr>
                <a:t>1,000</a:t>
              </a:r>
              <a:r>
                <a:rPr lang="ja-JP" altLang="en-US" sz="1200" dirty="0">
                  <a:solidFill>
                    <a:srgbClr val="008000"/>
                  </a:solidFill>
                  <a:latin typeface="HGP創英角ｺﾞｼｯｸUB" panose="020B0900000000000000" pitchFamily="50" charset="-128"/>
                  <a:ea typeface="HGP創英角ｺﾞｼｯｸUB" panose="020B0900000000000000" pitchFamily="50" charset="-128"/>
                </a:rPr>
                <a:t>億円</a:t>
              </a:r>
            </a:p>
          </p:txBody>
        </p:sp>
        <p:sp>
          <p:nvSpPr>
            <p:cNvPr id="175" name="テキスト ボックス 174"/>
            <p:cNvSpPr txBox="1"/>
            <p:nvPr/>
          </p:nvSpPr>
          <p:spPr>
            <a:xfrm>
              <a:off x="6667213" y="6478970"/>
              <a:ext cx="1814179" cy="338554"/>
            </a:xfrm>
            <a:prstGeom prst="rect">
              <a:avLst/>
            </a:prstGeom>
            <a:noFill/>
          </p:spPr>
          <p:txBody>
            <a:bodyPr wrap="square" rtlCol="0">
              <a:spAutoFit/>
            </a:bodyPr>
            <a:lstStyle/>
            <a:p>
              <a:pPr algn="ct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2014</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年度</a:t>
              </a:r>
              <a:endParaRPr lang="ja-JP" altLang="en-US" sz="9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76" name="正方形/長方形 175"/>
            <p:cNvSpPr/>
            <p:nvPr/>
          </p:nvSpPr>
          <p:spPr>
            <a:xfrm>
              <a:off x="7177614" y="5813143"/>
              <a:ext cx="716760" cy="670782"/>
            </a:xfrm>
            <a:prstGeom prst="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300" b="1" dirty="0">
                  <a:solidFill>
                    <a:prstClr val="white"/>
                  </a:solidFill>
                </a:rPr>
                <a:t>予算</a:t>
              </a:r>
            </a:p>
          </p:txBody>
        </p:sp>
        <p:cxnSp>
          <p:nvCxnSpPr>
            <p:cNvPr id="177" name="直線コネクタ 176"/>
            <p:cNvCxnSpPr/>
            <p:nvPr/>
          </p:nvCxnSpPr>
          <p:spPr>
            <a:xfrm>
              <a:off x="7372125" y="6452768"/>
              <a:ext cx="0" cy="63675"/>
            </a:xfrm>
            <a:prstGeom prst="line">
              <a:avLst/>
            </a:prstGeom>
            <a:ln w="19050"/>
          </p:spPr>
          <p:style>
            <a:lnRef idx="1">
              <a:schemeClr val="dk1"/>
            </a:lnRef>
            <a:fillRef idx="0">
              <a:schemeClr val="dk1"/>
            </a:fillRef>
            <a:effectRef idx="0">
              <a:schemeClr val="dk1"/>
            </a:effectRef>
            <a:fontRef idx="minor">
              <a:schemeClr val="tx1"/>
            </a:fontRef>
          </p:style>
        </p:cxnSp>
        <p:sp>
          <p:nvSpPr>
            <p:cNvPr id="178" name="テキスト ボックス 177"/>
            <p:cNvSpPr txBox="1"/>
            <p:nvPr/>
          </p:nvSpPr>
          <p:spPr>
            <a:xfrm>
              <a:off x="7977336" y="5899338"/>
              <a:ext cx="1530522" cy="553998"/>
            </a:xfrm>
            <a:prstGeom prst="rect">
              <a:avLst/>
            </a:prstGeom>
            <a:noFill/>
            <a:ln w="25400">
              <a:noFill/>
            </a:ln>
          </p:spPr>
          <p:txBody>
            <a:bodyPr wrap="square" rtlCol="0">
              <a:spAutoFit/>
            </a:bodyPr>
            <a:lstStyle/>
            <a:p>
              <a:pPr algn="ctr"/>
              <a:r>
                <a:rPr lang="ja-JP" altLang="en-US" sz="1500" dirty="0" smtClean="0">
                  <a:solidFill>
                    <a:srgbClr val="008000"/>
                  </a:solidFill>
                  <a:latin typeface="HGP創英角ｺﾞｼｯｸUB" panose="020B0900000000000000" pitchFamily="50" charset="-128"/>
                  <a:ea typeface="HGP創英角ｺﾞｼｯｸUB" panose="020B0900000000000000" pitchFamily="50" charset="-128"/>
                </a:rPr>
                <a:t>政府予算</a:t>
              </a:r>
              <a:endParaRPr lang="en-US" altLang="ja-JP" sz="1500" dirty="0" smtClean="0">
                <a:solidFill>
                  <a:srgbClr val="008000"/>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srgbClr val="008000"/>
                  </a:solidFill>
                  <a:latin typeface="HGP創英角ｺﾞｼｯｸUB" panose="020B0900000000000000" pitchFamily="50" charset="-128"/>
                  <a:ea typeface="HGP創英角ｺﾞｼｯｸUB" panose="020B0900000000000000" pitchFamily="50" charset="-128"/>
                </a:rPr>
                <a:t>約</a:t>
              </a:r>
              <a:r>
                <a:rPr lang="en-US" altLang="ja-JP" sz="1500" dirty="0">
                  <a:solidFill>
                    <a:srgbClr val="008000"/>
                  </a:solidFill>
                  <a:latin typeface="HGP創英角ｺﾞｼｯｸUB" panose="020B0900000000000000" pitchFamily="50" charset="-128"/>
                  <a:ea typeface="HGP創英角ｺﾞｼｯｸUB" panose="020B0900000000000000" pitchFamily="50" charset="-128"/>
                </a:rPr>
                <a:t>2,100</a:t>
              </a:r>
              <a:r>
                <a:rPr lang="ja-JP" altLang="en-US" sz="1500" dirty="0">
                  <a:solidFill>
                    <a:srgbClr val="008000"/>
                  </a:solidFill>
                  <a:latin typeface="HGP創英角ｺﾞｼｯｸUB" panose="020B0900000000000000" pitchFamily="50" charset="-128"/>
                  <a:ea typeface="HGP創英角ｺﾞｼｯｸUB" panose="020B0900000000000000" pitchFamily="50" charset="-128"/>
                </a:rPr>
                <a:t>億円</a:t>
              </a:r>
            </a:p>
          </p:txBody>
        </p:sp>
        <p:cxnSp>
          <p:nvCxnSpPr>
            <p:cNvPr id="179" name="直線矢印コネクタ 178"/>
            <p:cNvCxnSpPr/>
            <p:nvPr/>
          </p:nvCxnSpPr>
          <p:spPr>
            <a:xfrm flipV="1">
              <a:off x="5107502" y="5793299"/>
              <a:ext cx="2077746" cy="113922"/>
            </a:xfrm>
            <a:prstGeom prst="straightConnector1">
              <a:avLst/>
            </a:prstGeom>
            <a:ln w="19050">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180" name="正方形/長方形 179"/>
            <p:cNvSpPr/>
            <p:nvPr/>
          </p:nvSpPr>
          <p:spPr>
            <a:xfrm>
              <a:off x="7177612" y="3994777"/>
              <a:ext cx="740779" cy="1818364"/>
            </a:xfrm>
            <a:prstGeom prst="rect">
              <a:avLst/>
            </a:prstGeom>
            <a:solidFill>
              <a:srgbClr val="00B050"/>
            </a:solidFill>
            <a:ln>
              <a:solidFill>
                <a:schemeClr val="tx1"/>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ja-JP" sz="1200" b="1" dirty="0">
                <a:solidFill>
                  <a:prstClr val="white"/>
                </a:solidFill>
              </a:endParaRPr>
            </a:p>
            <a:p>
              <a:pPr algn="ctr"/>
              <a:r>
                <a:rPr lang="ja-JP" altLang="en-US" sz="1300" b="1" dirty="0">
                  <a:solidFill>
                    <a:prstClr val="white"/>
                  </a:solidFill>
                </a:rPr>
                <a:t>Ｆ</a:t>
              </a:r>
              <a:endParaRPr lang="en-US" altLang="ja-JP" sz="1300" b="1" dirty="0">
                <a:solidFill>
                  <a:prstClr val="white"/>
                </a:solidFill>
              </a:endParaRPr>
            </a:p>
            <a:p>
              <a:pPr algn="ctr"/>
              <a:r>
                <a:rPr lang="ja-JP" altLang="en-US" sz="1300" b="1" dirty="0">
                  <a:solidFill>
                    <a:prstClr val="white"/>
                  </a:solidFill>
                </a:rPr>
                <a:t>Ｉ</a:t>
              </a:r>
              <a:endParaRPr lang="en-US" altLang="ja-JP" sz="1300" b="1" dirty="0">
                <a:solidFill>
                  <a:prstClr val="white"/>
                </a:solidFill>
              </a:endParaRPr>
            </a:p>
            <a:p>
              <a:pPr algn="ctr"/>
              <a:r>
                <a:rPr lang="ja-JP" altLang="en-US" sz="1300" b="1" dirty="0">
                  <a:solidFill>
                    <a:prstClr val="white"/>
                  </a:solidFill>
                </a:rPr>
                <a:t>Ｔ</a:t>
              </a:r>
              <a:endParaRPr lang="en-US" altLang="ja-JP" sz="1300" b="1" dirty="0">
                <a:solidFill>
                  <a:prstClr val="white"/>
                </a:solidFill>
              </a:endParaRPr>
            </a:p>
            <a:p>
              <a:pPr algn="ctr"/>
              <a:r>
                <a:rPr lang="ja-JP" altLang="en-US" sz="1300" b="1" dirty="0">
                  <a:solidFill>
                    <a:prstClr val="white"/>
                  </a:solidFill>
                </a:rPr>
                <a:t>賦課金</a:t>
              </a:r>
            </a:p>
          </p:txBody>
        </p:sp>
        <p:cxnSp>
          <p:nvCxnSpPr>
            <p:cNvPr id="181" name="直線矢印コネクタ 180"/>
            <p:cNvCxnSpPr/>
            <p:nvPr/>
          </p:nvCxnSpPr>
          <p:spPr>
            <a:xfrm flipV="1">
              <a:off x="5072798" y="4043352"/>
              <a:ext cx="2112450" cy="923942"/>
            </a:xfrm>
            <a:prstGeom prst="straightConnector1">
              <a:avLst/>
            </a:prstGeom>
            <a:ln w="19050">
              <a:solidFill>
                <a:schemeClr val="tx1"/>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182" name="テキスト ボックス 27"/>
            <p:cNvSpPr txBox="1">
              <a:spLocks noChangeArrowheads="1"/>
            </p:cNvSpPr>
            <p:nvPr/>
          </p:nvSpPr>
          <p:spPr bwMode="auto">
            <a:xfrm>
              <a:off x="2936776" y="4618003"/>
              <a:ext cx="3182175" cy="323165"/>
            </a:xfrm>
            <a:prstGeom prst="rect">
              <a:avLst/>
            </a:prstGeom>
            <a:no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a:solidFill>
                    <a:prstClr val="black"/>
                  </a:solidFill>
                  <a:latin typeface="AR P丸ゴシック体M" pitchFamily="50" charset="-128"/>
                  <a:ea typeface="AR P丸ゴシック体M" pitchFamily="50" charset="-128"/>
                </a:rPr>
                <a:t>約</a:t>
              </a:r>
              <a:r>
                <a:rPr lang="en-US" altLang="ja-JP" sz="1500" b="1" dirty="0">
                  <a:solidFill>
                    <a:prstClr val="black"/>
                  </a:solidFill>
                  <a:latin typeface="AR P丸ゴシック体M" pitchFamily="50" charset="-128"/>
                  <a:ea typeface="AR P丸ゴシック体M" pitchFamily="50" charset="-128"/>
                </a:rPr>
                <a:t>5,300</a:t>
              </a:r>
              <a:r>
                <a:rPr lang="ja-JP" altLang="en-US" sz="1500" b="1" dirty="0">
                  <a:solidFill>
                    <a:prstClr val="black"/>
                  </a:solidFill>
                  <a:latin typeface="AR P丸ゴシック体M" pitchFamily="50" charset="-128"/>
                  <a:ea typeface="AR P丸ゴシック体M" pitchFamily="50" charset="-128"/>
                </a:rPr>
                <a:t>億円</a:t>
              </a:r>
              <a:endParaRPr lang="en-US" altLang="ja-JP" sz="1500" b="1" dirty="0">
                <a:solidFill>
                  <a:prstClr val="black"/>
                </a:solidFill>
                <a:latin typeface="AR P丸ゴシック体M" pitchFamily="50" charset="-128"/>
                <a:ea typeface="AR P丸ゴシック体M" pitchFamily="50" charset="-128"/>
              </a:endParaRPr>
            </a:p>
          </p:txBody>
        </p:sp>
        <p:sp>
          <p:nvSpPr>
            <p:cNvPr id="183" name="テキスト ボックス 27"/>
            <p:cNvSpPr txBox="1">
              <a:spLocks noChangeArrowheads="1"/>
            </p:cNvSpPr>
            <p:nvPr/>
          </p:nvSpPr>
          <p:spPr bwMode="auto">
            <a:xfrm>
              <a:off x="619222" y="5239694"/>
              <a:ext cx="3182175" cy="323165"/>
            </a:xfrm>
            <a:prstGeom prst="rect">
              <a:avLst/>
            </a:prstGeom>
            <a:no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a:solidFill>
                    <a:prstClr val="black"/>
                  </a:solidFill>
                  <a:latin typeface="AR P丸ゴシック体M" pitchFamily="50" charset="-128"/>
                  <a:ea typeface="AR P丸ゴシック体M" pitchFamily="50" charset="-128"/>
                </a:rPr>
                <a:t>約</a:t>
              </a:r>
              <a:r>
                <a:rPr lang="en-US" altLang="ja-JP" sz="1500" b="1" dirty="0">
                  <a:solidFill>
                    <a:prstClr val="black"/>
                  </a:solidFill>
                  <a:latin typeface="AR P丸ゴシック体M" pitchFamily="50" charset="-128"/>
                  <a:ea typeface="AR P丸ゴシック体M" pitchFamily="50" charset="-128"/>
                </a:rPr>
                <a:t>3,000</a:t>
              </a:r>
              <a:r>
                <a:rPr lang="ja-JP" altLang="en-US" sz="1500" b="1" dirty="0">
                  <a:solidFill>
                    <a:prstClr val="black"/>
                  </a:solidFill>
                  <a:latin typeface="AR P丸ゴシック体M" pitchFamily="50" charset="-128"/>
                  <a:ea typeface="AR P丸ゴシック体M" pitchFamily="50" charset="-128"/>
                </a:rPr>
                <a:t>億円</a:t>
              </a:r>
              <a:endParaRPr lang="en-US" altLang="ja-JP" sz="1500" b="1" dirty="0">
                <a:solidFill>
                  <a:prstClr val="black"/>
                </a:solidFill>
                <a:latin typeface="AR P丸ゴシック体M" pitchFamily="50" charset="-128"/>
                <a:ea typeface="AR P丸ゴシック体M" pitchFamily="50" charset="-128"/>
              </a:endParaRPr>
            </a:p>
          </p:txBody>
        </p:sp>
        <p:cxnSp>
          <p:nvCxnSpPr>
            <p:cNvPr id="184" name="直線矢印コネクタ 183"/>
            <p:cNvCxnSpPr/>
            <p:nvPr/>
          </p:nvCxnSpPr>
          <p:spPr>
            <a:xfrm flipV="1">
              <a:off x="2551891" y="4993866"/>
              <a:ext cx="1777432" cy="539727"/>
            </a:xfrm>
            <a:prstGeom prst="straightConnector1">
              <a:avLst/>
            </a:prstGeom>
            <a:ln w="19050">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185" name="直線矢印コネクタ 184"/>
            <p:cNvCxnSpPr/>
            <p:nvPr/>
          </p:nvCxnSpPr>
          <p:spPr>
            <a:xfrm flipV="1">
              <a:off x="2565801" y="5964877"/>
              <a:ext cx="1761581" cy="205288"/>
            </a:xfrm>
            <a:prstGeom prst="straightConnector1">
              <a:avLst/>
            </a:prstGeom>
            <a:ln w="19050">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186" name="テキスト ボックス 185"/>
            <p:cNvSpPr txBox="1"/>
            <p:nvPr/>
          </p:nvSpPr>
          <p:spPr>
            <a:xfrm>
              <a:off x="426973" y="4480607"/>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6,000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cxnSp>
          <p:nvCxnSpPr>
            <p:cNvPr id="187" name="直線コネクタ 186"/>
            <p:cNvCxnSpPr/>
            <p:nvPr/>
          </p:nvCxnSpPr>
          <p:spPr>
            <a:xfrm rot="5400000">
              <a:off x="1197401" y="4445659"/>
              <a:ext cx="0" cy="215051"/>
            </a:xfrm>
            <a:prstGeom prst="line">
              <a:avLst/>
            </a:prstGeom>
            <a:ln w="19050"/>
          </p:spPr>
          <p:style>
            <a:lnRef idx="1">
              <a:schemeClr val="dk1"/>
            </a:lnRef>
            <a:fillRef idx="0">
              <a:schemeClr val="dk1"/>
            </a:fillRef>
            <a:effectRef idx="0">
              <a:schemeClr val="dk1"/>
            </a:effectRef>
            <a:fontRef idx="minor">
              <a:schemeClr val="tx1"/>
            </a:fontRef>
          </p:style>
        </p:cxnSp>
        <p:sp>
          <p:nvSpPr>
            <p:cNvPr id="188" name="テキスト ボックス 187"/>
            <p:cNvSpPr txBox="1"/>
            <p:nvPr/>
          </p:nvSpPr>
          <p:spPr>
            <a:xfrm>
              <a:off x="426973" y="4809200"/>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5,000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sp>
          <p:nvSpPr>
            <p:cNvPr id="189" name="テキスト ボックス 188"/>
            <p:cNvSpPr txBox="1"/>
            <p:nvPr/>
          </p:nvSpPr>
          <p:spPr>
            <a:xfrm>
              <a:off x="426973" y="5141271"/>
              <a:ext cx="775265" cy="184666"/>
            </a:xfrm>
            <a:prstGeom prst="rect">
              <a:avLst/>
            </a:prstGeom>
            <a:noFill/>
          </p:spPr>
          <p:txBody>
            <a:bodyPr wrap="square" rtlCol="0">
              <a:spAutoFit/>
            </a:bodyPr>
            <a:lstStyle/>
            <a:p>
              <a:pPr algn="ctr"/>
              <a:r>
                <a:rPr lang="en-US" altLang="ja-JP" sz="600" dirty="0">
                  <a:solidFill>
                    <a:prstClr val="black"/>
                  </a:solidFill>
                  <a:latin typeface="HGP創英角ｺﾞｼｯｸUB" panose="020B0900000000000000" pitchFamily="50" charset="-128"/>
                  <a:ea typeface="HGP創英角ｺﾞｼｯｸUB" panose="020B0900000000000000" pitchFamily="50" charset="-128"/>
                </a:rPr>
                <a:t>4,000</a:t>
              </a:r>
              <a:r>
                <a:rPr lang="ja-JP" altLang="en-US" sz="600" dirty="0">
                  <a:solidFill>
                    <a:prstClr val="black"/>
                  </a:solidFill>
                  <a:latin typeface="HGP創英角ｺﾞｼｯｸUB" panose="020B0900000000000000" pitchFamily="50" charset="-128"/>
                  <a:ea typeface="HGP創英角ｺﾞｼｯｸUB" panose="020B0900000000000000" pitchFamily="50" charset="-128"/>
                </a:rPr>
                <a:t>億円</a:t>
              </a:r>
            </a:p>
          </p:txBody>
        </p:sp>
        <p:cxnSp>
          <p:nvCxnSpPr>
            <p:cNvPr id="190" name="直線コネクタ 189"/>
            <p:cNvCxnSpPr/>
            <p:nvPr/>
          </p:nvCxnSpPr>
          <p:spPr>
            <a:xfrm rot="5400000">
              <a:off x="1240591" y="5091804"/>
              <a:ext cx="0" cy="215051"/>
            </a:xfrm>
            <a:prstGeom prst="line">
              <a:avLst/>
            </a:prstGeom>
            <a:ln w="19050"/>
          </p:spPr>
          <p:style>
            <a:lnRef idx="1">
              <a:schemeClr val="dk1"/>
            </a:lnRef>
            <a:fillRef idx="0">
              <a:schemeClr val="dk1"/>
            </a:fillRef>
            <a:effectRef idx="0">
              <a:schemeClr val="dk1"/>
            </a:effectRef>
            <a:fontRef idx="minor">
              <a:schemeClr val="tx1"/>
            </a:fontRef>
          </p:style>
        </p:cxnSp>
        <p:cxnSp>
          <p:nvCxnSpPr>
            <p:cNvPr id="191" name="直線コネクタ 190"/>
            <p:cNvCxnSpPr/>
            <p:nvPr/>
          </p:nvCxnSpPr>
          <p:spPr>
            <a:xfrm rot="5400000">
              <a:off x="1240591" y="4773429"/>
              <a:ext cx="0" cy="215051"/>
            </a:xfrm>
            <a:prstGeom prst="line">
              <a:avLst/>
            </a:prstGeom>
            <a:ln w="19050"/>
          </p:spPr>
          <p:style>
            <a:lnRef idx="1">
              <a:schemeClr val="dk1"/>
            </a:lnRef>
            <a:fillRef idx="0">
              <a:schemeClr val="dk1"/>
            </a:fillRef>
            <a:effectRef idx="0">
              <a:schemeClr val="dk1"/>
            </a:effectRef>
            <a:fontRef idx="minor">
              <a:schemeClr val="tx1"/>
            </a:fontRef>
          </p:style>
        </p:cxnSp>
        <p:sp>
          <p:nvSpPr>
            <p:cNvPr id="192" name="テキスト ボックス 191"/>
            <p:cNvSpPr txBox="1"/>
            <p:nvPr/>
          </p:nvSpPr>
          <p:spPr>
            <a:xfrm>
              <a:off x="5417505" y="4869160"/>
              <a:ext cx="1335695" cy="8463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b="1" dirty="0">
                  <a:solidFill>
                    <a:srgbClr val="FF0000"/>
                  </a:solidFill>
                  <a:latin typeface="ＭＳ Ｐゴシック"/>
                </a:rPr>
                <a:t>FIT</a:t>
              </a:r>
              <a:r>
                <a:rPr lang="ja-JP" altLang="en-US" sz="1400" b="1" dirty="0">
                  <a:solidFill>
                    <a:srgbClr val="FF0000"/>
                  </a:solidFill>
                  <a:latin typeface="ＭＳ Ｐゴシック"/>
                </a:rPr>
                <a:t>賦課金総額</a:t>
              </a:r>
              <a:endParaRPr lang="en-US" altLang="ja-JP" sz="1400" b="1" dirty="0">
                <a:solidFill>
                  <a:srgbClr val="FF0000"/>
                </a:solidFill>
                <a:latin typeface="ＭＳ Ｐゴシック"/>
              </a:endParaRPr>
            </a:p>
            <a:p>
              <a:pPr algn="ctr"/>
              <a:r>
                <a:rPr lang="ja-JP" altLang="en-US" sz="1400" b="1" dirty="0">
                  <a:solidFill>
                    <a:srgbClr val="FF0000"/>
                  </a:solidFill>
                  <a:latin typeface="ＭＳ Ｐゴシック"/>
                </a:rPr>
                <a:t>約</a:t>
              </a:r>
              <a:r>
                <a:rPr lang="en-US" altLang="ja-JP" sz="1400" b="1" dirty="0">
                  <a:solidFill>
                    <a:srgbClr val="FF0000"/>
                  </a:solidFill>
                  <a:latin typeface="ＭＳ Ｐゴシック"/>
                </a:rPr>
                <a:t>3,500</a:t>
              </a:r>
              <a:r>
                <a:rPr lang="ja-JP" altLang="en-US" sz="1400" b="1" dirty="0">
                  <a:solidFill>
                    <a:srgbClr val="FF0000"/>
                  </a:solidFill>
                  <a:latin typeface="ＭＳ Ｐゴシック"/>
                </a:rPr>
                <a:t>億円</a:t>
              </a:r>
              <a:endParaRPr lang="en-US" altLang="ja-JP" sz="1400" b="1" dirty="0">
                <a:solidFill>
                  <a:srgbClr val="FF0000"/>
                </a:solidFill>
                <a:latin typeface="ＭＳ Ｐゴシック"/>
              </a:endParaRPr>
            </a:p>
            <a:p>
              <a:pPr algn="ctr"/>
              <a:r>
                <a:rPr lang="ja-JP" altLang="en-US" sz="1050" b="1" dirty="0">
                  <a:solidFill>
                    <a:srgbClr val="FF0000"/>
                  </a:solidFill>
                  <a:latin typeface="ＭＳ Ｐゴシック"/>
                </a:rPr>
                <a:t>一家庭</a:t>
              </a:r>
              <a:r>
                <a:rPr lang="ja-JP" altLang="en-US" sz="1050" b="1" dirty="0" smtClean="0">
                  <a:solidFill>
                    <a:srgbClr val="FF0000"/>
                  </a:solidFill>
                  <a:latin typeface="ＭＳ Ｐゴシック"/>
                </a:rPr>
                <a:t>あたり</a:t>
              </a:r>
              <a:endParaRPr lang="en-US" altLang="ja-JP" sz="1050" b="1" dirty="0" smtClean="0">
                <a:solidFill>
                  <a:srgbClr val="FF0000"/>
                </a:solidFill>
                <a:latin typeface="ＭＳ Ｐゴシック"/>
              </a:endParaRPr>
            </a:p>
            <a:p>
              <a:pPr algn="ctr"/>
              <a:r>
                <a:rPr lang="ja-JP" altLang="en-US" sz="1050" b="1" dirty="0" smtClean="0">
                  <a:solidFill>
                    <a:srgbClr val="FF0000"/>
                  </a:solidFill>
                  <a:latin typeface="ＭＳ Ｐゴシック"/>
                </a:rPr>
                <a:t>年間</a:t>
              </a:r>
              <a:r>
                <a:rPr lang="ja-JP" altLang="en-US" sz="1050" b="1" dirty="0">
                  <a:solidFill>
                    <a:srgbClr val="FF0000"/>
                  </a:solidFill>
                  <a:latin typeface="ＭＳ Ｐゴシック"/>
                </a:rPr>
                <a:t>約</a:t>
              </a:r>
              <a:r>
                <a:rPr lang="en-US" altLang="ja-JP" sz="1050" b="1" dirty="0">
                  <a:solidFill>
                    <a:srgbClr val="FF0000"/>
                  </a:solidFill>
                  <a:latin typeface="ＭＳ Ｐゴシック"/>
                </a:rPr>
                <a:t>1300</a:t>
              </a:r>
              <a:r>
                <a:rPr lang="ja-JP" altLang="en-US" sz="1050" b="1" dirty="0">
                  <a:solidFill>
                    <a:srgbClr val="FF0000"/>
                  </a:solidFill>
                  <a:latin typeface="ＭＳ Ｐゴシック"/>
                </a:rPr>
                <a:t>円</a:t>
              </a:r>
              <a:endParaRPr lang="en-US" altLang="ja-JP" sz="1050" b="1" dirty="0">
                <a:solidFill>
                  <a:srgbClr val="FF0000"/>
                </a:solidFill>
                <a:latin typeface="ＭＳ Ｐゴシック"/>
              </a:endParaRPr>
            </a:p>
          </p:txBody>
        </p:sp>
        <p:sp>
          <p:nvSpPr>
            <p:cNvPr id="193" name="テキスト ボックス 192"/>
            <p:cNvSpPr txBox="1"/>
            <p:nvPr/>
          </p:nvSpPr>
          <p:spPr>
            <a:xfrm>
              <a:off x="383922" y="3861048"/>
              <a:ext cx="3782511" cy="346083"/>
            </a:xfrm>
            <a:prstGeom prst="rect">
              <a:avLst/>
            </a:prstGeom>
            <a:solidFill>
              <a:srgbClr val="CC66FF"/>
            </a:solidFill>
          </p:spPr>
          <p:txBody>
            <a:bodyPr wrap="square" lIns="68415" tIns="34208" rIns="68415" bIns="34208" rtlCol="0">
              <a:spAutoFit/>
            </a:bodyPr>
            <a:lstStyle/>
            <a:p>
              <a:r>
                <a:rPr lang="ja-JP" altLang="en-US" dirty="0">
                  <a:solidFill>
                    <a:prstClr val="black"/>
                  </a:solidFill>
                  <a:latin typeface="HGP創英角ｺﾞｼｯｸUB" panose="020B0900000000000000" pitchFamily="50" charset="-128"/>
                  <a:ea typeface="HGP創英角ｺﾞｼｯｸUB" panose="020B0900000000000000" pitchFamily="50" charset="-128"/>
                </a:rPr>
                <a:t>再生可能エネルギー拡大支援（億円）</a:t>
              </a:r>
            </a:p>
          </p:txBody>
        </p:sp>
        <p:sp>
          <p:nvSpPr>
            <p:cNvPr id="194" name="テキスト ボックス 193"/>
            <p:cNvSpPr txBox="1"/>
            <p:nvPr/>
          </p:nvSpPr>
          <p:spPr>
            <a:xfrm>
              <a:off x="7936462" y="4161854"/>
              <a:ext cx="162505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a:solidFill>
                    <a:srgbClr val="FF0000"/>
                  </a:solidFill>
                  <a:latin typeface="ＭＳ Ｐゴシック"/>
                </a:rPr>
                <a:t>FIT</a:t>
              </a:r>
              <a:r>
                <a:rPr lang="ja-JP" altLang="en-US" sz="1600" b="1" dirty="0">
                  <a:solidFill>
                    <a:srgbClr val="FF0000"/>
                  </a:solidFill>
                  <a:latin typeface="ＭＳ Ｐゴシック"/>
                </a:rPr>
                <a:t>賦課金総額</a:t>
              </a:r>
              <a:endParaRPr lang="en-US" altLang="ja-JP" sz="1600" b="1" dirty="0">
                <a:solidFill>
                  <a:srgbClr val="FF0000"/>
                </a:solidFill>
                <a:latin typeface="ＭＳ Ｐゴシック"/>
              </a:endParaRPr>
            </a:p>
            <a:p>
              <a:pPr algn="ctr"/>
              <a:r>
                <a:rPr lang="ja-JP" altLang="en-US" sz="1600" b="1" dirty="0" smtClean="0">
                  <a:solidFill>
                    <a:srgbClr val="FF0000"/>
                  </a:solidFill>
                  <a:latin typeface="ＭＳ Ｐゴシック"/>
                </a:rPr>
                <a:t>約</a:t>
              </a:r>
              <a:r>
                <a:rPr lang="en-US" altLang="ja-JP" sz="1600" b="1" dirty="0">
                  <a:solidFill>
                    <a:srgbClr val="FF0000"/>
                  </a:solidFill>
                  <a:latin typeface="ＭＳ Ｐゴシック"/>
                </a:rPr>
                <a:t>6,500</a:t>
              </a:r>
              <a:r>
                <a:rPr lang="ja-JP" altLang="en-US" sz="1600" b="1" dirty="0" smtClean="0">
                  <a:solidFill>
                    <a:srgbClr val="FF0000"/>
                  </a:solidFill>
                  <a:latin typeface="ＭＳ Ｐゴシック"/>
                </a:rPr>
                <a:t>億円</a:t>
              </a:r>
              <a:endParaRPr lang="en-US" altLang="ja-JP" sz="1600" b="1" dirty="0">
                <a:solidFill>
                  <a:srgbClr val="FF0000"/>
                </a:solidFill>
                <a:latin typeface="ＭＳ Ｐゴシック"/>
              </a:endParaRPr>
            </a:p>
            <a:p>
              <a:pPr algn="ctr"/>
              <a:r>
                <a:rPr lang="ja-JP" altLang="en-US" sz="1100" b="1" dirty="0">
                  <a:solidFill>
                    <a:srgbClr val="FF0000"/>
                  </a:solidFill>
                  <a:latin typeface="ＭＳ Ｐゴシック"/>
                </a:rPr>
                <a:t>一家庭</a:t>
              </a:r>
              <a:r>
                <a:rPr lang="ja-JP" altLang="en-US" sz="1100" b="1" dirty="0" smtClean="0">
                  <a:solidFill>
                    <a:srgbClr val="FF0000"/>
                  </a:solidFill>
                  <a:latin typeface="ＭＳ Ｐゴシック"/>
                </a:rPr>
                <a:t>あたり</a:t>
              </a:r>
              <a:endParaRPr lang="en-US" altLang="ja-JP" sz="1100" b="1" dirty="0" smtClean="0">
                <a:solidFill>
                  <a:srgbClr val="FF0000"/>
                </a:solidFill>
                <a:latin typeface="ＭＳ Ｐゴシック"/>
              </a:endParaRPr>
            </a:p>
            <a:p>
              <a:pPr algn="ctr"/>
              <a:r>
                <a:rPr lang="ja-JP" altLang="en-US" sz="1100" b="1" dirty="0" smtClean="0">
                  <a:solidFill>
                    <a:srgbClr val="FF0000"/>
                  </a:solidFill>
                  <a:latin typeface="ＭＳ Ｐゴシック"/>
                </a:rPr>
                <a:t>年間約</a:t>
              </a:r>
              <a:r>
                <a:rPr lang="en-US" altLang="ja-JP" sz="1100" b="1" dirty="0">
                  <a:solidFill>
                    <a:srgbClr val="FF0000"/>
                  </a:solidFill>
                  <a:latin typeface="ＭＳ Ｐゴシック"/>
                </a:rPr>
                <a:t>2,700</a:t>
              </a:r>
              <a:r>
                <a:rPr lang="ja-JP" altLang="en-US" sz="1100" b="1" dirty="0" smtClean="0">
                  <a:solidFill>
                    <a:srgbClr val="FF0000"/>
                  </a:solidFill>
                  <a:latin typeface="ＭＳ Ｐゴシック"/>
                </a:rPr>
                <a:t>円</a:t>
              </a:r>
              <a:endParaRPr lang="en-US" altLang="ja-JP" sz="1100" b="1" dirty="0">
                <a:solidFill>
                  <a:srgbClr val="FF0000"/>
                </a:solidFill>
                <a:latin typeface="ＭＳ Ｐゴシック"/>
              </a:endParaRPr>
            </a:p>
          </p:txBody>
        </p:sp>
        <p:sp>
          <p:nvSpPr>
            <p:cNvPr id="195" name="テキスト ボックス 27"/>
            <p:cNvSpPr txBox="1">
              <a:spLocks noChangeArrowheads="1"/>
            </p:cNvSpPr>
            <p:nvPr/>
          </p:nvSpPr>
          <p:spPr bwMode="auto">
            <a:xfrm>
              <a:off x="6019297" y="3649172"/>
              <a:ext cx="3182175" cy="369332"/>
            </a:xfrm>
            <a:prstGeom prst="rect">
              <a:avLst/>
            </a:prstGeom>
            <a:no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dirty="0" smtClean="0">
                  <a:solidFill>
                    <a:prstClr val="black"/>
                  </a:solidFill>
                  <a:latin typeface="AR P丸ゴシック体M" pitchFamily="50" charset="-128"/>
                  <a:ea typeface="AR P丸ゴシック体M" pitchFamily="50" charset="-128"/>
                </a:rPr>
                <a:t>約</a:t>
              </a:r>
              <a:r>
                <a:rPr lang="en-US" altLang="ja-JP" sz="1800" b="1" dirty="0">
                  <a:solidFill>
                    <a:prstClr val="black"/>
                  </a:solidFill>
                  <a:latin typeface="AR P丸ゴシック体M" pitchFamily="50" charset="-128"/>
                  <a:ea typeface="AR P丸ゴシック体M" pitchFamily="50" charset="-128"/>
                </a:rPr>
                <a:t>8,600</a:t>
              </a:r>
              <a:r>
                <a:rPr lang="ja-JP" altLang="en-US" sz="1800" b="1" dirty="0" smtClean="0">
                  <a:solidFill>
                    <a:prstClr val="black"/>
                  </a:solidFill>
                  <a:latin typeface="AR P丸ゴシック体M" pitchFamily="50" charset="-128"/>
                  <a:ea typeface="AR P丸ゴシック体M" pitchFamily="50" charset="-128"/>
                </a:rPr>
                <a:t>億円</a:t>
              </a:r>
              <a:endParaRPr lang="en-US" altLang="ja-JP" sz="1800" b="1" dirty="0">
                <a:solidFill>
                  <a:prstClr val="black"/>
                </a:solidFill>
                <a:latin typeface="AR P丸ゴシック体M" pitchFamily="50" charset="-128"/>
                <a:ea typeface="AR P丸ゴシック体M" pitchFamily="50" charset="-128"/>
              </a:endParaRPr>
            </a:p>
          </p:txBody>
        </p:sp>
        <p:sp>
          <p:nvSpPr>
            <p:cNvPr id="196" name="テキスト ボックス 195"/>
            <p:cNvSpPr txBox="1"/>
            <p:nvPr/>
          </p:nvSpPr>
          <p:spPr>
            <a:xfrm>
              <a:off x="2864768" y="5251847"/>
              <a:ext cx="120060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b="1" dirty="0">
                  <a:solidFill>
                    <a:srgbClr val="FF0000"/>
                  </a:solidFill>
                  <a:latin typeface="ＭＳ Ｐゴシック"/>
                </a:rPr>
                <a:t>FIT</a:t>
              </a:r>
              <a:r>
                <a:rPr lang="ja-JP" altLang="en-US" sz="1200" b="1" dirty="0">
                  <a:solidFill>
                    <a:srgbClr val="FF0000"/>
                  </a:solidFill>
                  <a:latin typeface="ＭＳ Ｐゴシック"/>
                </a:rPr>
                <a:t>賦課金総額</a:t>
              </a:r>
              <a:endParaRPr lang="en-US" altLang="ja-JP" sz="1200" b="1" dirty="0">
                <a:solidFill>
                  <a:srgbClr val="FF0000"/>
                </a:solidFill>
                <a:latin typeface="ＭＳ Ｐゴシック"/>
              </a:endParaRPr>
            </a:p>
            <a:p>
              <a:pPr algn="ctr"/>
              <a:r>
                <a:rPr lang="ja-JP" altLang="en-US" sz="1200" b="1" dirty="0" smtClean="0">
                  <a:solidFill>
                    <a:srgbClr val="FF0000"/>
                  </a:solidFill>
                  <a:latin typeface="ＭＳ Ｐゴシック"/>
                </a:rPr>
                <a:t>約</a:t>
              </a:r>
              <a:r>
                <a:rPr lang="en-US" altLang="ja-JP" sz="1200" b="1" dirty="0">
                  <a:solidFill>
                    <a:srgbClr val="FF0000"/>
                  </a:solidFill>
                  <a:latin typeface="ＭＳ Ｐゴシック"/>
                </a:rPr>
                <a:t>1,900</a:t>
              </a:r>
              <a:r>
                <a:rPr lang="ja-JP" altLang="en-US" sz="1200" b="1" dirty="0" smtClean="0">
                  <a:solidFill>
                    <a:srgbClr val="FF0000"/>
                  </a:solidFill>
                  <a:latin typeface="ＭＳ Ｐゴシック"/>
                </a:rPr>
                <a:t>億円</a:t>
              </a:r>
              <a:endParaRPr lang="en-US" altLang="ja-JP" sz="1200" b="1" dirty="0">
                <a:solidFill>
                  <a:srgbClr val="FF0000"/>
                </a:solidFill>
                <a:latin typeface="ＭＳ Ｐゴシック"/>
              </a:endParaRPr>
            </a:p>
            <a:p>
              <a:pPr algn="ctr"/>
              <a:r>
                <a:rPr lang="ja-JP" altLang="en-US" sz="1000" b="1" dirty="0">
                  <a:solidFill>
                    <a:srgbClr val="FF0000"/>
                  </a:solidFill>
                  <a:latin typeface="ＭＳ Ｐゴシック"/>
                </a:rPr>
                <a:t>一家庭</a:t>
              </a:r>
              <a:r>
                <a:rPr lang="ja-JP" altLang="en-US" sz="1000" b="1" dirty="0" smtClean="0">
                  <a:solidFill>
                    <a:srgbClr val="FF0000"/>
                  </a:solidFill>
                  <a:latin typeface="ＭＳ Ｐゴシック"/>
                </a:rPr>
                <a:t>あたり</a:t>
              </a:r>
              <a:endParaRPr lang="en-US" altLang="ja-JP" sz="1000" b="1" dirty="0" smtClean="0">
                <a:solidFill>
                  <a:srgbClr val="FF0000"/>
                </a:solidFill>
                <a:latin typeface="ＭＳ Ｐゴシック"/>
              </a:endParaRPr>
            </a:p>
            <a:p>
              <a:pPr algn="ctr"/>
              <a:r>
                <a:rPr lang="ja-JP" altLang="en-US" sz="1000" b="1" dirty="0" smtClean="0">
                  <a:solidFill>
                    <a:srgbClr val="FF0000"/>
                  </a:solidFill>
                  <a:latin typeface="ＭＳ Ｐゴシック"/>
                </a:rPr>
                <a:t>年間約</a:t>
              </a:r>
              <a:r>
                <a:rPr lang="en-US" altLang="ja-JP" sz="1000" b="1" dirty="0">
                  <a:solidFill>
                    <a:srgbClr val="FF0000"/>
                  </a:solidFill>
                  <a:latin typeface="ＭＳ Ｐゴシック"/>
                </a:rPr>
                <a:t>830</a:t>
              </a:r>
              <a:r>
                <a:rPr lang="ja-JP" altLang="en-US" sz="1000" b="1" dirty="0" smtClean="0">
                  <a:solidFill>
                    <a:srgbClr val="FF0000"/>
                  </a:solidFill>
                  <a:latin typeface="ＭＳ Ｐゴシック"/>
                </a:rPr>
                <a:t>円</a:t>
              </a:r>
              <a:endParaRPr lang="en-US" altLang="ja-JP" sz="1000" b="1" dirty="0">
                <a:solidFill>
                  <a:srgbClr val="FF0000"/>
                </a:solidFill>
                <a:latin typeface="ＭＳ Ｐゴシック"/>
              </a:endParaRPr>
            </a:p>
          </p:txBody>
        </p:sp>
      </p:grpSp>
      <p:grpSp>
        <p:nvGrpSpPr>
          <p:cNvPr id="331" name="グループ化 330"/>
          <p:cNvGrpSpPr/>
          <p:nvPr/>
        </p:nvGrpSpPr>
        <p:grpSpPr>
          <a:xfrm>
            <a:off x="221649" y="734615"/>
            <a:ext cx="9212179" cy="3342457"/>
            <a:chOff x="221604" y="702983"/>
            <a:chExt cx="9212179" cy="3342457"/>
          </a:xfrm>
        </p:grpSpPr>
        <p:grpSp>
          <p:nvGrpSpPr>
            <p:cNvPr id="332" name="グループ化 331"/>
            <p:cNvGrpSpPr/>
            <p:nvPr/>
          </p:nvGrpSpPr>
          <p:grpSpPr>
            <a:xfrm>
              <a:off x="221604" y="702983"/>
              <a:ext cx="9212179" cy="3342457"/>
              <a:chOff x="486558" y="2622820"/>
              <a:chExt cx="5071216" cy="3209433"/>
            </a:xfrm>
          </p:grpSpPr>
          <p:sp>
            <p:nvSpPr>
              <p:cNvPr id="339" name="正方形/長方形 338"/>
              <p:cNvSpPr/>
              <p:nvPr/>
            </p:nvSpPr>
            <p:spPr>
              <a:xfrm>
                <a:off x="3492637" y="4439094"/>
                <a:ext cx="262712" cy="841950"/>
              </a:xfrm>
              <a:prstGeom prst="rect">
                <a:avLst/>
              </a:prstGeom>
              <a:solidFill>
                <a:schemeClr val="accent3"/>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000">
                  <a:solidFill>
                    <a:prstClr val="black"/>
                  </a:solidFill>
                </a:endParaRPr>
              </a:p>
            </p:txBody>
          </p:sp>
          <p:sp>
            <p:nvSpPr>
              <p:cNvPr id="340" name="正方形/長方形 339"/>
              <p:cNvSpPr/>
              <p:nvPr/>
            </p:nvSpPr>
            <p:spPr>
              <a:xfrm>
                <a:off x="486558" y="2622820"/>
                <a:ext cx="4988651" cy="32094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prstClr val="white"/>
                  </a:solidFill>
                </a:endParaRPr>
              </a:p>
            </p:txBody>
          </p:sp>
          <p:sp>
            <p:nvSpPr>
              <p:cNvPr id="341" name="正方形/長方形 340"/>
              <p:cNvSpPr/>
              <p:nvPr/>
            </p:nvSpPr>
            <p:spPr>
              <a:xfrm>
                <a:off x="4376065" y="3950374"/>
                <a:ext cx="268488" cy="1320674"/>
              </a:xfrm>
              <a:prstGeom prst="rect">
                <a:avLst/>
              </a:prstGeom>
              <a:solidFill>
                <a:schemeClr val="accent3"/>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000">
                  <a:solidFill>
                    <a:prstClr val="black"/>
                  </a:solidFill>
                </a:endParaRPr>
              </a:p>
            </p:txBody>
          </p:sp>
          <p:sp>
            <p:nvSpPr>
              <p:cNvPr id="342" name="正方形/長方形 341"/>
              <p:cNvSpPr/>
              <p:nvPr/>
            </p:nvSpPr>
            <p:spPr>
              <a:xfrm>
                <a:off x="2609211" y="4685522"/>
                <a:ext cx="262712" cy="598099"/>
              </a:xfrm>
              <a:prstGeom prst="rect">
                <a:avLst/>
              </a:prstGeom>
              <a:solidFill>
                <a:schemeClr val="accent3"/>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000">
                  <a:solidFill>
                    <a:prstClr val="black"/>
                  </a:solidFill>
                </a:endParaRPr>
              </a:p>
            </p:txBody>
          </p:sp>
          <p:cxnSp>
            <p:nvCxnSpPr>
              <p:cNvPr id="343" name="直線コネクタ 342"/>
              <p:cNvCxnSpPr/>
              <p:nvPr/>
            </p:nvCxnSpPr>
            <p:spPr>
              <a:xfrm flipH="1">
                <a:off x="1359749" y="4687136"/>
                <a:ext cx="3905516" cy="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44" name="直線コネクタ 343"/>
              <p:cNvCxnSpPr/>
              <p:nvPr/>
            </p:nvCxnSpPr>
            <p:spPr>
              <a:xfrm flipV="1">
                <a:off x="1368251" y="3277261"/>
                <a:ext cx="0" cy="2016879"/>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45" name="直線コネクタ 344"/>
              <p:cNvCxnSpPr/>
              <p:nvPr/>
            </p:nvCxnSpPr>
            <p:spPr>
              <a:xfrm flipV="1">
                <a:off x="1368254" y="5273945"/>
                <a:ext cx="3897012" cy="17139"/>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46" name="テキスト ボックス 345"/>
              <p:cNvSpPr txBox="1"/>
              <p:nvPr/>
            </p:nvSpPr>
            <p:spPr>
              <a:xfrm>
                <a:off x="496190" y="4590586"/>
                <a:ext cx="863541" cy="236422"/>
              </a:xfrm>
              <a:prstGeom prst="rect">
                <a:avLst/>
              </a:prstGeom>
              <a:noFill/>
            </p:spPr>
            <p:txBody>
              <a:bodyPr wrap="square" rtlCol="0">
                <a:spAutoFit/>
              </a:bodyPr>
              <a:lstStyle/>
              <a:p>
                <a:pPr algn="ctr"/>
                <a:r>
                  <a:rPr lang="en-US" altLang="ja-JP" sz="1000" dirty="0">
                    <a:solidFill>
                      <a:prstClr val="black"/>
                    </a:solidFill>
                    <a:latin typeface="HGP創英角ｺﾞｼｯｸUB" panose="020B0900000000000000" pitchFamily="50" charset="-128"/>
                    <a:ea typeface="HGP創英角ｺﾞｼｯｸUB" panose="020B0900000000000000" pitchFamily="50" charset="-128"/>
                  </a:rPr>
                  <a:t>2,000</a:t>
                </a: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万</a:t>
                </a:r>
              </a:p>
            </p:txBody>
          </p:sp>
          <p:sp>
            <p:nvSpPr>
              <p:cNvPr id="347" name="テキスト ボックス 346"/>
              <p:cNvSpPr txBox="1"/>
              <p:nvPr/>
            </p:nvSpPr>
            <p:spPr>
              <a:xfrm>
                <a:off x="521190" y="3195927"/>
                <a:ext cx="1949235" cy="354633"/>
              </a:xfrm>
              <a:prstGeom prst="rect">
                <a:avLst/>
              </a:prstGeom>
              <a:solidFill>
                <a:srgbClr val="CC66FF"/>
              </a:solidFill>
            </p:spPr>
            <p:txBody>
              <a:bodyPr wrap="square" rtlCol="0">
                <a:spAutoFit/>
              </a:bodyPr>
              <a:lstStyle/>
              <a:p>
                <a:r>
                  <a:rPr lang="ja-JP" altLang="en-US" dirty="0">
                    <a:solidFill>
                      <a:prstClr val="black"/>
                    </a:solidFill>
                    <a:latin typeface="HGP創英角ｺﾞｼｯｸUB" panose="020B0900000000000000" pitchFamily="50" charset="-128"/>
                    <a:ea typeface="HGP創英角ｺﾞｼｯｸUB" panose="020B0900000000000000" pitchFamily="50" charset="-128"/>
                  </a:rPr>
                  <a:t>再生可能エネルギー導入量（</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KW</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348" name="テキスト ボックス 347"/>
              <p:cNvSpPr txBox="1"/>
              <p:nvPr/>
            </p:nvSpPr>
            <p:spPr>
              <a:xfrm>
                <a:off x="2845161" y="5043514"/>
                <a:ext cx="1078419" cy="265975"/>
              </a:xfrm>
              <a:prstGeom prst="rect">
                <a:avLst/>
              </a:prstGeom>
              <a:noFill/>
            </p:spPr>
            <p:txBody>
              <a:bodyPr wrap="square" rtlCol="0">
                <a:spAutoFit/>
              </a:bodyPr>
              <a:lstStyle/>
              <a:p>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2011</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p>
            </p:txBody>
          </p:sp>
          <p:sp>
            <p:nvSpPr>
              <p:cNvPr id="349" name="テキスト ボックス 348"/>
              <p:cNvSpPr txBox="1"/>
              <p:nvPr/>
            </p:nvSpPr>
            <p:spPr>
              <a:xfrm>
                <a:off x="3725381" y="5043514"/>
                <a:ext cx="976861" cy="265975"/>
              </a:xfrm>
              <a:prstGeom prst="rect">
                <a:avLst/>
              </a:prstGeom>
              <a:noFill/>
            </p:spPr>
            <p:txBody>
              <a:bodyPr wrap="square" rtlCol="0">
                <a:spAutoFit/>
              </a:bodyPr>
              <a:lstStyle/>
              <a:p>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2012</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p>
            </p:txBody>
          </p:sp>
          <p:sp>
            <p:nvSpPr>
              <p:cNvPr id="350" name="テキスト ボックス 349"/>
              <p:cNvSpPr txBox="1"/>
              <p:nvPr/>
            </p:nvSpPr>
            <p:spPr>
              <a:xfrm>
                <a:off x="496190" y="3851418"/>
                <a:ext cx="863541" cy="236422"/>
              </a:xfrm>
              <a:prstGeom prst="rect">
                <a:avLst/>
              </a:prstGeom>
              <a:noFill/>
            </p:spPr>
            <p:txBody>
              <a:bodyPr wrap="square" rtlCol="0">
                <a:spAutoFit/>
              </a:bodyPr>
              <a:lstStyle/>
              <a:p>
                <a:pPr algn="ctr"/>
                <a:r>
                  <a:rPr lang="en-US" altLang="ja-JP" sz="1000" dirty="0" smtClean="0">
                    <a:solidFill>
                      <a:prstClr val="black"/>
                    </a:solidFill>
                    <a:latin typeface="HGP創英角ｺﾞｼｯｸUB" panose="020B0900000000000000" pitchFamily="50" charset="-128"/>
                    <a:ea typeface="HGP創英角ｺﾞｼｯｸUB" panose="020B0900000000000000" pitchFamily="50" charset="-128"/>
                  </a:rPr>
                  <a:t>2,800</a:t>
                </a: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万</a:t>
                </a:r>
              </a:p>
            </p:txBody>
          </p:sp>
          <p:sp>
            <p:nvSpPr>
              <p:cNvPr id="351" name="テキスト ボックス 350"/>
              <p:cNvSpPr txBox="1"/>
              <p:nvPr/>
            </p:nvSpPr>
            <p:spPr>
              <a:xfrm>
                <a:off x="496190" y="4344198"/>
                <a:ext cx="863541" cy="236422"/>
              </a:xfrm>
              <a:prstGeom prst="rect">
                <a:avLst/>
              </a:prstGeom>
              <a:noFill/>
            </p:spPr>
            <p:txBody>
              <a:bodyPr wrap="square" rtlCol="0">
                <a:spAutoFit/>
              </a:bodyPr>
              <a:lstStyle/>
              <a:p>
                <a:pPr algn="ctr"/>
                <a:r>
                  <a:rPr lang="en-US" altLang="ja-JP" sz="1000" dirty="0">
                    <a:solidFill>
                      <a:prstClr val="black"/>
                    </a:solidFill>
                    <a:latin typeface="HGP創英角ｺﾞｼｯｸUB" panose="020B0900000000000000" pitchFamily="50" charset="-128"/>
                    <a:ea typeface="HGP創英角ｺﾞｼｯｸUB" panose="020B0900000000000000" pitchFamily="50" charset="-128"/>
                  </a:rPr>
                  <a:t>2,200</a:t>
                </a: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万</a:t>
                </a:r>
              </a:p>
            </p:txBody>
          </p:sp>
          <p:cxnSp>
            <p:nvCxnSpPr>
              <p:cNvPr id="352" name="直線コネクタ 351"/>
              <p:cNvCxnSpPr/>
              <p:nvPr/>
            </p:nvCxnSpPr>
            <p:spPr>
              <a:xfrm rot="5400000">
                <a:off x="1359730" y="4636660"/>
                <a:ext cx="0" cy="112655"/>
              </a:xfrm>
              <a:prstGeom prst="line">
                <a:avLst/>
              </a:prstGeom>
              <a:ln w="19050"/>
            </p:spPr>
            <p:style>
              <a:lnRef idx="1">
                <a:schemeClr val="dk1"/>
              </a:lnRef>
              <a:fillRef idx="0">
                <a:schemeClr val="dk1"/>
              </a:fillRef>
              <a:effectRef idx="0">
                <a:schemeClr val="dk1"/>
              </a:effectRef>
              <a:fontRef idx="minor">
                <a:schemeClr val="tx1"/>
              </a:fontRef>
            </p:style>
          </p:cxnSp>
          <p:cxnSp>
            <p:nvCxnSpPr>
              <p:cNvPr id="353" name="直線コネクタ 352"/>
              <p:cNvCxnSpPr/>
              <p:nvPr/>
            </p:nvCxnSpPr>
            <p:spPr>
              <a:xfrm flipH="1" flipV="1">
                <a:off x="1325837" y="4439094"/>
                <a:ext cx="3911491" cy="4091"/>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54" name="直線コネクタ 353"/>
              <p:cNvCxnSpPr/>
              <p:nvPr/>
            </p:nvCxnSpPr>
            <p:spPr>
              <a:xfrm flipH="1">
                <a:off x="1387029" y="3934875"/>
                <a:ext cx="3878237" cy="4823"/>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55" name="直線矢印コネクタ 354"/>
              <p:cNvCxnSpPr/>
              <p:nvPr/>
            </p:nvCxnSpPr>
            <p:spPr>
              <a:xfrm flipV="1">
                <a:off x="4786331" y="3946479"/>
                <a:ext cx="0" cy="496706"/>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56" name="直線矢印コネクタ 355"/>
              <p:cNvCxnSpPr/>
              <p:nvPr/>
            </p:nvCxnSpPr>
            <p:spPr>
              <a:xfrm flipV="1">
                <a:off x="2871924" y="4443185"/>
                <a:ext cx="600019" cy="242336"/>
              </a:xfrm>
              <a:prstGeom prst="straightConnector1">
                <a:avLst/>
              </a:prstGeom>
              <a:ln w="28575">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357" name="直線矢印コネクタ 356"/>
              <p:cNvCxnSpPr/>
              <p:nvPr/>
            </p:nvCxnSpPr>
            <p:spPr>
              <a:xfrm flipV="1">
                <a:off x="3755349" y="3960368"/>
                <a:ext cx="620714" cy="468079"/>
              </a:xfrm>
              <a:prstGeom prst="straightConnector1">
                <a:avLst/>
              </a:prstGeom>
              <a:ln w="28575">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358" name="直線コネクタ 357"/>
              <p:cNvCxnSpPr/>
              <p:nvPr/>
            </p:nvCxnSpPr>
            <p:spPr>
              <a:xfrm flipH="1" flipV="1">
                <a:off x="1359749" y="4806526"/>
                <a:ext cx="3905516" cy="6633"/>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359" name="テキスト ボックス 358"/>
              <p:cNvSpPr txBox="1"/>
              <p:nvPr/>
            </p:nvSpPr>
            <p:spPr>
              <a:xfrm>
                <a:off x="1962255" y="5043514"/>
                <a:ext cx="1049611" cy="265975"/>
              </a:xfrm>
              <a:prstGeom prst="rect">
                <a:avLst/>
              </a:prstGeom>
              <a:noFill/>
            </p:spPr>
            <p:txBody>
              <a:bodyPr wrap="square" rtlCol="0">
                <a:spAutoFit/>
              </a:bodyPr>
              <a:lstStyle/>
              <a:p>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2010</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p>
            </p:txBody>
          </p:sp>
          <p:sp>
            <p:nvSpPr>
              <p:cNvPr id="360" name="正方形/長方形 359"/>
              <p:cNvSpPr/>
              <p:nvPr/>
            </p:nvSpPr>
            <p:spPr>
              <a:xfrm>
                <a:off x="1725785" y="4806522"/>
                <a:ext cx="262712" cy="478392"/>
              </a:xfrm>
              <a:prstGeom prst="rect">
                <a:avLst/>
              </a:prstGeom>
              <a:solidFill>
                <a:schemeClr val="accent3"/>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000">
                  <a:solidFill>
                    <a:prstClr val="black"/>
                  </a:solidFill>
                </a:endParaRPr>
              </a:p>
            </p:txBody>
          </p:sp>
          <p:cxnSp>
            <p:nvCxnSpPr>
              <p:cNvPr id="361" name="直線コネクタ 360"/>
              <p:cNvCxnSpPr/>
              <p:nvPr/>
            </p:nvCxnSpPr>
            <p:spPr>
              <a:xfrm rot="5400000">
                <a:off x="1359730" y="4379038"/>
                <a:ext cx="0" cy="112655"/>
              </a:xfrm>
              <a:prstGeom prst="line">
                <a:avLst/>
              </a:prstGeom>
              <a:ln w="19050"/>
            </p:spPr>
            <p:style>
              <a:lnRef idx="1">
                <a:schemeClr val="dk1"/>
              </a:lnRef>
              <a:fillRef idx="0">
                <a:schemeClr val="dk1"/>
              </a:fillRef>
              <a:effectRef idx="0">
                <a:schemeClr val="dk1"/>
              </a:effectRef>
              <a:fontRef idx="minor">
                <a:schemeClr val="tx1"/>
              </a:fontRef>
            </p:style>
          </p:cxnSp>
          <p:cxnSp>
            <p:nvCxnSpPr>
              <p:cNvPr id="362" name="直線コネクタ 361"/>
              <p:cNvCxnSpPr/>
              <p:nvPr/>
            </p:nvCxnSpPr>
            <p:spPr>
              <a:xfrm rot="5400000">
                <a:off x="1359730" y="4750981"/>
                <a:ext cx="0" cy="112655"/>
              </a:xfrm>
              <a:prstGeom prst="line">
                <a:avLst/>
              </a:prstGeom>
              <a:ln w="19050"/>
            </p:spPr>
            <p:style>
              <a:lnRef idx="1">
                <a:schemeClr val="dk1"/>
              </a:lnRef>
              <a:fillRef idx="0">
                <a:schemeClr val="dk1"/>
              </a:fillRef>
              <a:effectRef idx="0">
                <a:schemeClr val="dk1"/>
              </a:effectRef>
              <a:fontRef idx="minor">
                <a:schemeClr val="tx1"/>
              </a:fontRef>
            </p:style>
          </p:cxnSp>
          <p:cxnSp>
            <p:nvCxnSpPr>
              <p:cNvPr id="363" name="直線コネクタ 362"/>
              <p:cNvCxnSpPr/>
              <p:nvPr/>
            </p:nvCxnSpPr>
            <p:spPr>
              <a:xfrm rot="5400000">
                <a:off x="1352722" y="3883369"/>
                <a:ext cx="0" cy="112655"/>
              </a:xfrm>
              <a:prstGeom prst="line">
                <a:avLst/>
              </a:prstGeom>
              <a:ln w="19050"/>
            </p:spPr>
            <p:style>
              <a:lnRef idx="1">
                <a:schemeClr val="dk1"/>
              </a:lnRef>
              <a:fillRef idx="0">
                <a:schemeClr val="dk1"/>
              </a:fillRef>
              <a:effectRef idx="0">
                <a:schemeClr val="dk1"/>
              </a:effectRef>
              <a:fontRef idx="minor">
                <a:schemeClr val="tx1"/>
              </a:fontRef>
            </p:style>
          </p:cxnSp>
          <p:sp>
            <p:nvSpPr>
              <p:cNvPr id="364" name="テキスト ボックス 363"/>
              <p:cNvSpPr txBox="1"/>
              <p:nvPr/>
            </p:nvSpPr>
            <p:spPr>
              <a:xfrm>
                <a:off x="496190" y="4713784"/>
                <a:ext cx="863541" cy="236422"/>
              </a:xfrm>
              <a:prstGeom prst="rect">
                <a:avLst/>
              </a:prstGeom>
              <a:noFill/>
            </p:spPr>
            <p:txBody>
              <a:bodyPr wrap="square" rtlCol="0">
                <a:spAutoFit/>
              </a:bodyPr>
              <a:lstStyle/>
              <a:p>
                <a:pPr algn="ctr"/>
                <a:r>
                  <a:rPr lang="en-US" altLang="ja-JP" sz="1000" dirty="0">
                    <a:solidFill>
                      <a:prstClr val="black"/>
                    </a:solidFill>
                    <a:latin typeface="HGP創英角ｺﾞｼｯｸUB" panose="020B0900000000000000" pitchFamily="50" charset="-128"/>
                    <a:ea typeface="HGP創英角ｺﾞｼｯｸUB" panose="020B0900000000000000" pitchFamily="50" charset="-128"/>
                  </a:rPr>
                  <a:t>1,900</a:t>
                </a: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万</a:t>
                </a:r>
              </a:p>
            </p:txBody>
          </p:sp>
          <p:cxnSp>
            <p:nvCxnSpPr>
              <p:cNvPr id="365" name="直線矢印コネクタ 364"/>
              <p:cNvCxnSpPr/>
              <p:nvPr/>
            </p:nvCxnSpPr>
            <p:spPr>
              <a:xfrm flipV="1">
                <a:off x="1988497" y="4692986"/>
                <a:ext cx="620714" cy="115739"/>
              </a:xfrm>
              <a:prstGeom prst="straightConnector1">
                <a:avLst/>
              </a:prstGeom>
              <a:ln w="28575">
                <a:solidFill>
                  <a:schemeClr val="tx1"/>
                </a:solidFill>
                <a:tailEnd type="arrow"/>
              </a:ln>
            </p:spPr>
            <p:style>
              <a:lnRef idx="3">
                <a:schemeClr val="accent6"/>
              </a:lnRef>
              <a:fillRef idx="0">
                <a:schemeClr val="accent6"/>
              </a:fillRef>
              <a:effectRef idx="2">
                <a:schemeClr val="accent6"/>
              </a:effectRef>
              <a:fontRef idx="minor">
                <a:schemeClr val="tx1"/>
              </a:fontRef>
            </p:style>
          </p:cxnSp>
          <p:cxnSp>
            <p:nvCxnSpPr>
              <p:cNvPr id="366" name="直線矢印コネクタ 365"/>
              <p:cNvCxnSpPr/>
              <p:nvPr/>
            </p:nvCxnSpPr>
            <p:spPr>
              <a:xfrm flipV="1">
                <a:off x="3838147" y="4436975"/>
                <a:ext cx="0" cy="25088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67" name="テキスト ボックス 27"/>
              <p:cNvSpPr txBox="1">
                <a:spLocks noChangeArrowheads="1"/>
              </p:cNvSpPr>
              <p:nvPr/>
            </p:nvSpPr>
            <p:spPr bwMode="auto">
              <a:xfrm>
                <a:off x="3764293" y="4772193"/>
                <a:ext cx="781253" cy="280751"/>
              </a:xfrm>
              <a:prstGeom prst="rect">
                <a:avLst/>
              </a:prstGeom>
              <a:no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300" b="1" dirty="0">
                    <a:solidFill>
                      <a:srgbClr val="FF0000"/>
                    </a:solidFill>
                    <a:latin typeface="AR P丸ゴシック体M" pitchFamily="50" charset="-128"/>
                    <a:ea typeface="AR P丸ゴシック体M" pitchFamily="50" charset="-128"/>
                  </a:rPr>
                  <a:t>1</a:t>
                </a:r>
                <a:r>
                  <a:rPr lang="ja-JP" altLang="en-US" sz="1300" b="1" dirty="0">
                    <a:solidFill>
                      <a:srgbClr val="FF0000"/>
                    </a:solidFill>
                    <a:latin typeface="AR P丸ゴシック体M" pitchFamily="50" charset="-128"/>
                    <a:ea typeface="AR P丸ゴシック体M" pitchFamily="50" charset="-128"/>
                  </a:rPr>
                  <a:t>割増</a:t>
                </a:r>
                <a:endParaRPr lang="en-US" altLang="ja-JP" sz="1300" b="1" dirty="0">
                  <a:solidFill>
                    <a:srgbClr val="FF0000"/>
                  </a:solidFill>
                  <a:latin typeface="AR P丸ゴシック体M" pitchFamily="50" charset="-128"/>
                  <a:ea typeface="AR P丸ゴシック体M" pitchFamily="50" charset="-128"/>
                </a:endParaRPr>
              </a:p>
            </p:txBody>
          </p:sp>
          <p:sp>
            <p:nvSpPr>
              <p:cNvPr id="368" name="フリーフォーム 367"/>
              <p:cNvSpPr/>
              <p:nvPr/>
            </p:nvSpPr>
            <p:spPr>
              <a:xfrm>
                <a:off x="1045739" y="4993142"/>
                <a:ext cx="613968" cy="37707"/>
              </a:xfrm>
              <a:custGeom>
                <a:avLst/>
                <a:gdLst>
                  <a:gd name="connsiteX0" fmla="*/ 0 w 3598224"/>
                  <a:gd name="connsiteY0" fmla="*/ 700644 h 736270"/>
                  <a:gd name="connsiteX1" fmla="*/ 712520 w 3598224"/>
                  <a:gd name="connsiteY1" fmla="*/ 0 h 736270"/>
                  <a:gd name="connsiteX2" fmla="*/ 1460665 w 3598224"/>
                  <a:gd name="connsiteY2" fmla="*/ 700644 h 736270"/>
                  <a:gd name="connsiteX3" fmla="*/ 2161309 w 3598224"/>
                  <a:gd name="connsiteY3" fmla="*/ 11875 h 736270"/>
                  <a:gd name="connsiteX4" fmla="*/ 2885704 w 3598224"/>
                  <a:gd name="connsiteY4" fmla="*/ 736270 h 736270"/>
                  <a:gd name="connsiteX5" fmla="*/ 3598224 w 3598224"/>
                  <a:gd name="connsiteY5" fmla="*/ 11875 h 7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8224" h="736270">
                    <a:moveTo>
                      <a:pt x="0" y="700644"/>
                    </a:moveTo>
                    <a:cubicBezTo>
                      <a:pt x="234538" y="350322"/>
                      <a:pt x="469076" y="0"/>
                      <a:pt x="712520" y="0"/>
                    </a:cubicBezTo>
                    <a:cubicBezTo>
                      <a:pt x="955964" y="0"/>
                      <a:pt x="1219200" y="698665"/>
                      <a:pt x="1460665" y="700644"/>
                    </a:cubicBezTo>
                    <a:cubicBezTo>
                      <a:pt x="1702130" y="702623"/>
                      <a:pt x="1923803" y="5937"/>
                      <a:pt x="2161309" y="11875"/>
                    </a:cubicBezTo>
                    <a:cubicBezTo>
                      <a:pt x="2398815" y="17813"/>
                      <a:pt x="2646218" y="736270"/>
                      <a:pt x="2885704" y="736270"/>
                    </a:cubicBezTo>
                    <a:cubicBezTo>
                      <a:pt x="3125190" y="736270"/>
                      <a:pt x="3361707" y="374072"/>
                      <a:pt x="3598224" y="11875"/>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ja-JP" altLang="en-US" sz="1000">
                  <a:solidFill>
                    <a:prstClr val="black"/>
                  </a:solidFill>
                </a:endParaRPr>
              </a:p>
            </p:txBody>
          </p:sp>
          <p:sp>
            <p:nvSpPr>
              <p:cNvPr id="369" name="テキスト ボックス 368"/>
              <p:cNvSpPr txBox="1"/>
              <p:nvPr/>
            </p:nvSpPr>
            <p:spPr>
              <a:xfrm>
                <a:off x="4252750" y="4894635"/>
                <a:ext cx="1296058" cy="443292"/>
              </a:xfrm>
              <a:prstGeom prst="rect">
                <a:avLst/>
              </a:prstGeom>
              <a:noFill/>
            </p:spPr>
            <p:txBody>
              <a:bodyPr wrap="square"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2013</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年度</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12</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月</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末時点）</a:t>
                </a:r>
              </a:p>
            </p:txBody>
          </p:sp>
          <p:sp>
            <p:nvSpPr>
              <p:cNvPr id="370" name="テキスト ボックス 27"/>
              <p:cNvSpPr txBox="1">
                <a:spLocks noChangeArrowheads="1"/>
              </p:cNvSpPr>
              <p:nvPr/>
            </p:nvSpPr>
            <p:spPr bwMode="auto">
              <a:xfrm>
                <a:off x="1742818" y="3974037"/>
                <a:ext cx="1268628" cy="5319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a:solidFill>
                      <a:prstClr val="black"/>
                    </a:solidFill>
                    <a:latin typeface="AR P丸ゴシック体M" pitchFamily="50" charset="-128"/>
                    <a:ea typeface="AR P丸ゴシック体M" pitchFamily="50" charset="-128"/>
                  </a:rPr>
                  <a:t>２０１２年度は１年間で</a:t>
                </a:r>
                <a:endParaRPr lang="en-US" altLang="ja-JP" sz="1500" b="1" dirty="0">
                  <a:solidFill>
                    <a:prstClr val="black"/>
                  </a:solidFill>
                  <a:latin typeface="AR P丸ゴシック体M" pitchFamily="50" charset="-128"/>
                  <a:ea typeface="AR P丸ゴシック体M" pitchFamily="50" charset="-128"/>
                </a:endParaRPr>
              </a:p>
              <a:p>
                <a:pPr algn="ctr"/>
                <a:r>
                  <a:rPr lang="en-US" altLang="ja-JP" sz="1500" b="1" dirty="0">
                    <a:solidFill>
                      <a:srgbClr val="FF0000"/>
                    </a:solidFill>
                    <a:latin typeface="AR P丸ゴシック体M" pitchFamily="50" charset="-128"/>
                    <a:ea typeface="AR P丸ゴシック体M" pitchFamily="50" charset="-128"/>
                  </a:rPr>
                  <a:t>200</a:t>
                </a:r>
                <a:r>
                  <a:rPr lang="ja-JP" altLang="en-US" sz="1500" b="1" dirty="0">
                    <a:solidFill>
                      <a:srgbClr val="FF0000"/>
                    </a:solidFill>
                    <a:latin typeface="AR P丸ゴシック体M" pitchFamily="50" charset="-128"/>
                    <a:ea typeface="AR P丸ゴシック体M" pitchFamily="50" charset="-128"/>
                  </a:rPr>
                  <a:t>万</a:t>
                </a:r>
                <a:r>
                  <a:rPr lang="en-US" altLang="ja-JP" sz="1500" b="1" dirty="0">
                    <a:solidFill>
                      <a:srgbClr val="FF0000"/>
                    </a:solidFill>
                    <a:latin typeface="AR P丸ゴシック体M" pitchFamily="50" charset="-128"/>
                    <a:ea typeface="AR P丸ゴシック体M" pitchFamily="50" charset="-128"/>
                  </a:rPr>
                  <a:t>KW</a:t>
                </a:r>
                <a:r>
                  <a:rPr lang="ja-JP" altLang="en-US" sz="1500" b="1" dirty="0">
                    <a:solidFill>
                      <a:srgbClr val="FF0000"/>
                    </a:solidFill>
                    <a:latin typeface="AR P丸ゴシック体M" pitchFamily="50" charset="-128"/>
                    <a:ea typeface="AR P丸ゴシック体M" pitchFamily="50" charset="-128"/>
                  </a:rPr>
                  <a:t>増（１割増）</a:t>
                </a:r>
                <a:endParaRPr lang="en-US" altLang="ja-JP" sz="1500" b="1" dirty="0">
                  <a:solidFill>
                    <a:srgbClr val="FF0000"/>
                  </a:solidFill>
                  <a:latin typeface="AR P丸ゴシック体M" pitchFamily="50" charset="-128"/>
                  <a:ea typeface="AR P丸ゴシック体M" pitchFamily="50" charset="-128"/>
                </a:endParaRPr>
              </a:p>
            </p:txBody>
          </p:sp>
          <p:sp>
            <p:nvSpPr>
              <p:cNvPr id="371" name="テキスト ボックス 27"/>
              <p:cNvSpPr txBox="1">
                <a:spLocks noChangeArrowheads="1"/>
              </p:cNvSpPr>
              <p:nvPr/>
            </p:nvSpPr>
            <p:spPr bwMode="auto">
              <a:xfrm>
                <a:off x="4776521" y="4054050"/>
                <a:ext cx="781253" cy="280751"/>
              </a:xfrm>
              <a:prstGeom prst="rect">
                <a:avLst/>
              </a:prstGeom>
              <a:no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300" b="1" dirty="0" smtClean="0">
                    <a:solidFill>
                      <a:srgbClr val="FF0000"/>
                    </a:solidFill>
                    <a:latin typeface="AR P丸ゴシック体M" pitchFamily="50" charset="-128"/>
                    <a:ea typeface="AR P丸ゴシック体M" pitchFamily="50" charset="-128"/>
                  </a:rPr>
                  <a:t>２割超増</a:t>
                </a:r>
                <a:endParaRPr lang="en-US" altLang="ja-JP" sz="1300" b="1" dirty="0">
                  <a:solidFill>
                    <a:srgbClr val="FF0000"/>
                  </a:solidFill>
                  <a:latin typeface="AR P丸ゴシック体M" pitchFamily="50" charset="-128"/>
                  <a:ea typeface="AR P丸ゴシック体M" pitchFamily="50" charset="-128"/>
                </a:endParaRPr>
              </a:p>
            </p:txBody>
          </p:sp>
          <p:cxnSp>
            <p:nvCxnSpPr>
              <p:cNvPr id="372" name="直線コネクタ 371"/>
              <p:cNvCxnSpPr>
                <a:stCxn id="338" idx="3"/>
              </p:cNvCxnSpPr>
              <p:nvPr/>
            </p:nvCxnSpPr>
            <p:spPr>
              <a:xfrm flipV="1">
                <a:off x="4067549" y="3646079"/>
                <a:ext cx="436663" cy="95041"/>
              </a:xfrm>
              <a:prstGeom prst="line">
                <a:avLst/>
              </a:prstGeom>
              <a:ln w="28575">
                <a:solidFill>
                  <a:schemeClr val="accent3"/>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a:stCxn id="370" idx="3"/>
                <a:endCxn id="339" idx="0"/>
              </p:cNvCxnSpPr>
              <p:nvPr/>
            </p:nvCxnSpPr>
            <p:spPr>
              <a:xfrm>
                <a:off x="3011446" y="4240012"/>
                <a:ext cx="612547" cy="199082"/>
              </a:xfrm>
              <a:prstGeom prst="line">
                <a:avLst/>
              </a:prstGeom>
              <a:ln w="28575">
                <a:solidFill>
                  <a:schemeClr val="accent3"/>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a:xfrm>
                <a:off x="2747818" y="5255394"/>
                <a:ext cx="0" cy="73917"/>
              </a:xfrm>
              <a:prstGeom prst="line">
                <a:avLst/>
              </a:prstGeom>
              <a:ln w="19050"/>
            </p:spPr>
            <p:style>
              <a:lnRef idx="1">
                <a:schemeClr val="dk1"/>
              </a:lnRef>
              <a:fillRef idx="0">
                <a:schemeClr val="dk1"/>
              </a:fillRef>
              <a:effectRef idx="0">
                <a:schemeClr val="dk1"/>
              </a:effectRef>
              <a:fontRef idx="minor">
                <a:schemeClr val="tx1"/>
              </a:fontRef>
            </p:style>
          </p:cxnSp>
          <p:cxnSp>
            <p:nvCxnSpPr>
              <p:cNvPr id="375" name="直線コネクタ 374"/>
              <p:cNvCxnSpPr/>
              <p:nvPr/>
            </p:nvCxnSpPr>
            <p:spPr>
              <a:xfrm>
                <a:off x="1860496" y="5255394"/>
                <a:ext cx="0" cy="73917"/>
              </a:xfrm>
              <a:prstGeom prst="line">
                <a:avLst/>
              </a:prstGeom>
              <a:ln w="19050"/>
            </p:spPr>
            <p:style>
              <a:lnRef idx="1">
                <a:schemeClr val="dk1"/>
              </a:lnRef>
              <a:fillRef idx="0">
                <a:schemeClr val="dk1"/>
              </a:fillRef>
              <a:effectRef idx="0">
                <a:schemeClr val="dk1"/>
              </a:effectRef>
              <a:fontRef idx="minor">
                <a:schemeClr val="tx1"/>
              </a:fontRef>
            </p:style>
          </p:cxnSp>
          <p:cxnSp>
            <p:nvCxnSpPr>
              <p:cNvPr id="376" name="直線コネクタ 375"/>
              <p:cNvCxnSpPr/>
              <p:nvPr/>
            </p:nvCxnSpPr>
            <p:spPr>
              <a:xfrm>
                <a:off x="4522464" y="5240985"/>
                <a:ext cx="0" cy="73917"/>
              </a:xfrm>
              <a:prstGeom prst="line">
                <a:avLst/>
              </a:prstGeom>
              <a:ln w="19050"/>
            </p:spPr>
            <p:style>
              <a:lnRef idx="1">
                <a:schemeClr val="dk1"/>
              </a:lnRef>
              <a:fillRef idx="0">
                <a:schemeClr val="dk1"/>
              </a:fillRef>
              <a:effectRef idx="0">
                <a:schemeClr val="dk1"/>
              </a:effectRef>
              <a:fontRef idx="minor">
                <a:schemeClr val="tx1"/>
              </a:fontRef>
            </p:style>
          </p:cxnSp>
          <p:cxnSp>
            <p:nvCxnSpPr>
              <p:cNvPr id="377" name="直線コネクタ 376"/>
              <p:cNvCxnSpPr/>
              <p:nvPr/>
            </p:nvCxnSpPr>
            <p:spPr>
              <a:xfrm>
                <a:off x="3635141" y="5247955"/>
                <a:ext cx="0" cy="73917"/>
              </a:xfrm>
              <a:prstGeom prst="line">
                <a:avLst/>
              </a:prstGeom>
              <a:ln w="19050"/>
            </p:spPr>
            <p:style>
              <a:lnRef idx="1">
                <a:schemeClr val="dk1"/>
              </a:lnRef>
              <a:fillRef idx="0">
                <a:schemeClr val="dk1"/>
              </a:fillRef>
              <a:effectRef idx="0">
                <a:schemeClr val="dk1"/>
              </a:effectRef>
              <a:fontRef idx="minor">
                <a:schemeClr val="tx1"/>
              </a:fontRef>
            </p:style>
          </p:cxnSp>
          <p:sp>
            <p:nvSpPr>
              <p:cNvPr id="378" name="正方形/長方形 377"/>
              <p:cNvSpPr/>
              <p:nvPr/>
            </p:nvSpPr>
            <p:spPr>
              <a:xfrm>
                <a:off x="4377609" y="3195927"/>
                <a:ext cx="280677" cy="75077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000">
                  <a:solidFill>
                    <a:prstClr val="black"/>
                  </a:solidFill>
                </a:endParaRPr>
              </a:p>
            </p:txBody>
          </p:sp>
          <p:cxnSp>
            <p:nvCxnSpPr>
              <p:cNvPr id="379" name="直線矢印コネクタ 378"/>
              <p:cNvCxnSpPr/>
              <p:nvPr/>
            </p:nvCxnSpPr>
            <p:spPr>
              <a:xfrm flipV="1">
                <a:off x="4786331" y="3195927"/>
                <a:ext cx="18245" cy="696776"/>
              </a:xfrm>
              <a:prstGeom prst="straightConnector1">
                <a:avLst/>
              </a:prstGeom>
              <a:ln>
                <a:solidFill>
                  <a:srgbClr val="FF0000"/>
                </a:solidFill>
                <a:prstDash val="dash"/>
                <a:tailEnd type="arrow"/>
              </a:ln>
            </p:spPr>
            <p:style>
              <a:lnRef idx="3">
                <a:schemeClr val="accent6"/>
              </a:lnRef>
              <a:fillRef idx="0">
                <a:schemeClr val="accent6"/>
              </a:fillRef>
              <a:effectRef idx="2">
                <a:schemeClr val="accent6"/>
              </a:effectRef>
              <a:fontRef idx="minor">
                <a:schemeClr val="tx1"/>
              </a:fontRef>
            </p:style>
          </p:cxnSp>
        </p:grpSp>
        <p:sp>
          <p:nvSpPr>
            <p:cNvPr id="334" name="テキスト ボックス 333"/>
            <p:cNvSpPr txBox="1"/>
            <p:nvPr/>
          </p:nvSpPr>
          <p:spPr>
            <a:xfrm>
              <a:off x="2127817" y="3081996"/>
              <a:ext cx="1221641" cy="253750"/>
            </a:xfrm>
            <a:prstGeom prst="rect">
              <a:avLst/>
            </a:prstGeom>
            <a:noFill/>
          </p:spPr>
          <p:txBody>
            <a:bodyPr wrap="square" lIns="68415" tIns="34208" rIns="68415" bIns="34208"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1900</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万</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kW</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35" name="テキスト ボックス 334"/>
            <p:cNvSpPr txBox="1"/>
            <p:nvPr/>
          </p:nvSpPr>
          <p:spPr>
            <a:xfrm>
              <a:off x="3705330" y="2922592"/>
              <a:ext cx="1221641" cy="253750"/>
            </a:xfrm>
            <a:prstGeom prst="rect">
              <a:avLst/>
            </a:prstGeom>
            <a:noFill/>
          </p:spPr>
          <p:txBody>
            <a:bodyPr wrap="square" lIns="68415" tIns="34208" rIns="68415" bIns="34208"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2000</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万</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kW</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36" name="テキスト ボックス 335"/>
            <p:cNvSpPr txBox="1"/>
            <p:nvPr/>
          </p:nvSpPr>
          <p:spPr>
            <a:xfrm>
              <a:off x="5330381" y="2758643"/>
              <a:ext cx="1221641" cy="253750"/>
            </a:xfrm>
            <a:prstGeom prst="rect">
              <a:avLst/>
            </a:prstGeom>
            <a:noFill/>
          </p:spPr>
          <p:txBody>
            <a:bodyPr wrap="square" lIns="68415" tIns="34208" rIns="68415" bIns="34208" rtlCol="0">
              <a:spAutoFit/>
            </a:bodyPr>
            <a:lstStyle/>
            <a:p>
              <a:pPr algn="ct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2200</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万</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kW</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37" name="テキスト ボックス 336"/>
            <p:cNvSpPr txBox="1"/>
            <p:nvPr/>
          </p:nvSpPr>
          <p:spPr>
            <a:xfrm>
              <a:off x="6934053" y="2577937"/>
              <a:ext cx="1221641" cy="253750"/>
            </a:xfrm>
            <a:prstGeom prst="rect">
              <a:avLst/>
            </a:prstGeom>
            <a:noFill/>
          </p:spPr>
          <p:txBody>
            <a:bodyPr wrap="square" lIns="68415" tIns="34208" rIns="68415" bIns="34208" rtlCol="0">
              <a:spAutoFit/>
            </a:bodyPr>
            <a:lstStyle/>
            <a:p>
              <a:pPr algn="ct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2800</a:t>
              </a: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万</a:t>
              </a:r>
              <a:r>
                <a:rPr lang="en-US" altLang="ja-JP" sz="1200" dirty="0">
                  <a:solidFill>
                    <a:prstClr val="black"/>
                  </a:solidFill>
                  <a:latin typeface="HGP創英角ｺﾞｼｯｸUB" panose="020B0900000000000000" pitchFamily="50" charset="-128"/>
                  <a:ea typeface="HGP創英角ｺﾞｼｯｸUB" panose="020B0900000000000000" pitchFamily="50" charset="-128"/>
                </a:rPr>
                <a:t>kW</a:t>
              </a:r>
              <a:endParaRPr lang="ja-JP" altLang="en-US"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38" name="テキスト ボックス 27"/>
            <p:cNvSpPr txBox="1">
              <a:spLocks noChangeArrowheads="1"/>
            </p:cNvSpPr>
            <p:nvPr/>
          </p:nvSpPr>
          <p:spPr bwMode="auto">
            <a:xfrm>
              <a:off x="1928069" y="1706051"/>
              <a:ext cx="4798627" cy="3231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a:solidFill>
                    <a:prstClr val="black"/>
                  </a:solidFill>
                  <a:latin typeface="AR P丸ゴシック体M" pitchFamily="50" charset="-128"/>
                  <a:ea typeface="AR P丸ゴシック体M" pitchFamily="50" charset="-128"/>
                </a:rPr>
                <a:t>２０１３年度</a:t>
              </a:r>
              <a:r>
                <a:rPr lang="ja-JP" altLang="en-US" sz="1500" b="1" dirty="0" smtClean="0">
                  <a:solidFill>
                    <a:prstClr val="black"/>
                  </a:solidFill>
                  <a:latin typeface="AR P丸ゴシック体M" pitchFamily="50" charset="-128"/>
                  <a:ea typeface="AR P丸ゴシック体M" pitchFamily="50" charset="-128"/>
                </a:rPr>
                <a:t>は</a:t>
              </a:r>
              <a:r>
                <a:rPr lang="ja-JP" altLang="en-US" sz="1500" b="1" dirty="0">
                  <a:solidFill>
                    <a:prstClr val="black"/>
                  </a:solidFill>
                  <a:latin typeface="AR P丸ゴシック体M" pitchFamily="50" charset="-128"/>
                  <a:ea typeface="AR P丸ゴシック体M" pitchFamily="50" charset="-128"/>
                </a:rPr>
                <a:t>１２</a:t>
              </a:r>
              <a:r>
                <a:rPr lang="ja-JP" altLang="en-US" sz="1500" b="1" dirty="0" smtClean="0">
                  <a:solidFill>
                    <a:prstClr val="black"/>
                  </a:solidFill>
                  <a:latin typeface="AR P丸ゴシック体M" pitchFamily="50" charset="-128"/>
                  <a:ea typeface="AR P丸ゴシック体M" pitchFamily="50" charset="-128"/>
                </a:rPr>
                <a:t>月時点で</a:t>
              </a:r>
              <a:r>
                <a:rPr lang="en-US" altLang="ja-JP" sz="1500" b="1" dirty="0">
                  <a:solidFill>
                    <a:srgbClr val="FF0000"/>
                  </a:solidFill>
                  <a:latin typeface="AR P丸ゴシック体M" pitchFamily="50" charset="-128"/>
                  <a:ea typeface="AR P丸ゴシック体M" pitchFamily="50" charset="-128"/>
                </a:rPr>
                <a:t>53</a:t>
              </a:r>
              <a:r>
                <a:rPr lang="en-US" altLang="ja-JP" sz="1500" b="1" dirty="0" smtClean="0">
                  <a:solidFill>
                    <a:srgbClr val="FF0000"/>
                  </a:solidFill>
                  <a:latin typeface="AR P丸ゴシック体M" pitchFamily="50" charset="-128"/>
                  <a:ea typeface="AR P丸ゴシック体M" pitchFamily="50" charset="-128"/>
                </a:rPr>
                <a:t>0</a:t>
              </a:r>
              <a:r>
                <a:rPr lang="ja-JP" altLang="en-US" sz="1500" b="1" dirty="0">
                  <a:solidFill>
                    <a:srgbClr val="FF0000"/>
                  </a:solidFill>
                  <a:latin typeface="AR P丸ゴシック体M" pitchFamily="50" charset="-128"/>
                  <a:ea typeface="AR P丸ゴシック体M" pitchFamily="50" charset="-128"/>
                </a:rPr>
                <a:t>万</a:t>
              </a:r>
              <a:r>
                <a:rPr lang="en-US" altLang="ja-JP" sz="1500" b="1" dirty="0">
                  <a:solidFill>
                    <a:srgbClr val="FF0000"/>
                  </a:solidFill>
                  <a:latin typeface="AR P丸ゴシック体M" pitchFamily="50" charset="-128"/>
                  <a:ea typeface="AR P丸ゴシック体M" pitchFamily="50" charset="-128"/>
                </a:rPr>
                <a:t>KW</a:t>
              </a:r>
              <a:r>
                <a:rPr lang="ja-JP" altLang="en-US" sz="1500" b="1" dirty="0">
                  <a:solidFill>
                    <a:srgbClr val="FF0000"/>
                  </a:solidFill>
                  <a:latin typeface="AR P丸ゴシック体M" pitchFamily="50" charset="-128"/>
                  <a:ea typeface="AR P丸ゴシック体M" pitchFamily="50" charset="-128"/>
                </a:rPr>
                <a:t>増（</a:t>
              </a:r>
              <a:r>
                <a:rPr lang="en-US" altLang="ja-JP" sz="1500" b="1" dirty="0">
                  <a:solidFill>
                    <a:srgbClr val="FF0000"/>
                  </a:solidFill>
                  <a:latin typeface="AR P丸ゴシック体M" pitchFamily="50" charset="-128"/>
                  <a:ea typeface="AR P丸ゴシック体M" pitchFamily="50" charset="-128"/>
                </a:rPr>
                <a:t>2</a:t>
              </a:r>
              <a:r>
                <a:rPr lang="ja-JP" altLang="en-US" sz="1500" b="1" dirty="0" smtClean="0">
                  <a:solidFill>
                    <a:srgbClr val="FF0000"/>
                  </a:solidFill>
                  <a:latin typeface="AR P丸ゴシック体M" pitchFamily="50" charset="-128"/>
                  <a:ea typeface="AR P丸ゴシック体M" pitchFamily="50" charset="-128"/>
                </a:rPr>
                <a:t>割超増</a:t>
              </a:r>
              <a:r>
                <a:rPr lang="ja-JP" altLang="en-US" sz="1500" b="1" dirty="0">
                  <a:solidFill>
                    <a:srgbClr val="FF0000"/>
                  </a:solidFill>
                  <a:latin typeface="AR P丸ゴシック体M" pitchFamily="50" charset="-128"/>
                  <a:ea typeface="AR P丸ゴシック体M" pitchFamily="50" charset="-128"/>
                </a:rPr>
                <a:t>）</a:t>
              </a:r>
              <a:endParaRPr lang="en-US" altLang="ja-JP" sz="1500" b="1" dirty="0">
                <a:solidFill>
                  <a:srgbClr val="FF0000"/>
                </a:solidFill>
                <a:latin typeface="AR P丸ゴシック体M" pitchFamily="50" charset="-128"/>
                <a:ea typeface="AR P丸ゴシック体M" pitchFamily="50" charset="-128"/>
              </a:endParaRPr>
            </a:p>
          </p:txBody>
        </p:sp>
      </p:grpSp>
      <p:sp>
        <p:nvSpPr>
          <p:cNvPr id="99" name="テキスト ボックス 98"/>
          <p:cNvSpPr txBox="1">
            <a:spLocks noChangeArrowheads="1"/>
          </p:cNvSpPr>
          <p:nvPr/>
        </p:nvSpPr>
        <p:spPr bwMode="auto">
          <a:xfrm>
            <a:off x="6507" y="560884"/>
            <a:ext cx="9906000" cy="707876"/>
          </a:xfrm>
          <a:prstGeom prst="rect">
            <a:avLst/>
          </a:prstGeom>
          <a:solidFill>
            <a:srgbClr val="00B0F0"/>
          </a:solidFill>
          <a:ln>
            <a:noFill/>
            <a:headEnd/>
            <a:tailEnd/>
          </a:ln>
        </p:spPr>
        <p:style>
          <a:lnRef idx="1">
            <a:schemeClr val="accent5"/>
          </a:lnRef>
          <a:fillRef idx="2">
            <a:schemeClr val="accent5"/>
          </a:fillRef>
          <a:effectRef idx="1">
            <a:schemeClr val="accent5"/>
          </a:effectRef>
          <a:fontRef idx="minor">
            <a:schemeClr val="dk1"/>
          </a:fontRef>
        </p:style>
        <p:txBody>
          <a:bodyPr lIns="91430" tIns="45715" rIns="91430" bIns="45715">
            <a:spAutoFit/>
          </a:bodyPr>
          <a:lstStyle/>
          <a:p>
            <a:r>
              <a:rPr lang="en-US" altLang="ja-JP" sz="2000" b="1" dirty="0">
                <a:solidFill>
                  <a:schemeClr val="bg1"/>
                </a:solidFill>
                <a:uFill>
                  <a:solidFill>
                    <a:srgbClr val="FF0000"/>
                  </a:solidFill>
                </a:uFill>
                <a:latin typeface="ＭＳ Ｐゴシック"/>
              </a:rPr>
              <a:t>2009</a:t>
            </a:r>
            <a:r>
              <a:rPr lang="ja-JP" altLang="en-US" sz="2000" b="1" dirty="0">
                <a:solidFill>
                  <a:schemeClr val="bg1"/>
                </a:solidFill>
                <a:uFill>
                  <a:solidFill>
                    <a:srgbClr val="FF0000"/>
                  </a:solidFill>
                </a:uFill>
                <a:latin typeface="ＭＳ Ｐゴシック"/>
              </a:rPr>
              <a:t>年の太陽光の余剰電力買取制度の開始、</a:t>
            </a:r>
            <a:r>
              <a:rPr lang="en-US" altLang="ja-JP" sz="2000" b="1" dirty="0">
                <a:solidFill>
                  <a:schemeClr val="bg1"/>
                </a:solidFill>
                <a:uFill>
                  <a:solidFill>
                    <a:srgbClr val="FF0000"/>
                  </a:solidFill>
                </a:uFill>
                <a:latin typeface="ＭＳ Ｐゴシック"/>
              </a:rPr>
              <a:t>2012</a:t>
            </a:r>
            <a:r>
              <a:rPr lang="ja-JP" altLang="en-US" sz="2000" b="1" dirty="0">
                <a:solidFill>
                  <a:schemeClr val="bg1"/>
                </a:solidFill>
                <a:uFill>
                  <a:solidFill>
                    <a:srgbClr val="FF0000"/>
                  </a:solidFill>
                </a:uFill>
                <a:latin typeface="ＭＳ Ｐゴシック"/>
              </a:rPr>
              <a:t>年の固定価格買取制度</a:t>
            </a:r>
            <a:r>
              <a:rPr lang="ja-JP" altLang="en-US" sz="2000" b="1" dirty="0" smtClean="0">
                <a:solidFill>
                  <a:schemeClr val="bg1"/>
                </a:solidFill>
                <a:uFill>
                  <a:solidFill>
                    <a:srgbClr val="FF0000"/>
                  </a:solidFill>
                </a:uFill>
                <a:latin typeface="ＭＳ Ｐゴシック"/>
              </a:rPr>
              <a:t>の</a:t>
            </a:r>
            <a:r>
              <a:rPr lang="ja-JP" altLang="en-US" sz="2000" b="1" dirty="0">
                <a:solidFill>
                  <a:schemeClr val="bg1"/>
                </a:solidFill>
                <a:uFill>
                  <a:solidFill>
                    <a:srgbClr val="FF0000"/>
                  </a:solidFill>
                </a:uFill>
                <a:latin typeface="ＭＳ Ｐゴシック"/>
              </a:rPr>
              <a:t>導入</a:t>
            </a:r>
            <a:r>
              <a:rPr lang="ja-JP" altLang="en-US" sz="2000" b="1" dirty="0" smtClean="0">
                <a:solidFill>
                  <a:schemeClr val="bg1"/>
                </a:solidFill>
                <a:uFill>
                  <a:solidFill>
                    <a:srgbClr val="FF0000"/>
                  </a:solidFill>
                </a:uFill>
                <a:latin typeface="ＭＳ Ｐゴシック"/>
              </a:rPr>
              <a:t>に</a:t>
            </a:r>
            <a:r>
              <a:rPr lang="ja-JP" altLang="en-US" sz="2000" b="1" dirty="0">
                <a:solidFill>
                  <a:schemeClr val="bg1"/>
                </a:solidFill>
                <a:uFill>
                  <a:solidFill>
                    <a:srgbClr val="FF0000"/>
                  </a:solidFill>
                </a:uFill>
                <a:latin typeface="ＭＳ Ｐゴシック"/>
              </a:rPr>
              <a:t>より、再生可能エネルギー</a:t>
            </a:r>
            <a:r>
              <a:rPr lang="ja-JP" altLang="en-US" sz="2000" b="1" dirty="0" smtClean="0">
                <a:solidFill>
                  <a:schemeClr val="bg1"/>
                </a:solidFill>
                <a:uFill>
                  <a:solidFill>
                    <a:srgbClr val="FF0000"/>
                  </a:solidFill>
                </a:uFill>
                <a:latin typeface="ＭＳ Ｐゴシック"/>
              </a:rPr>
              <a:t>発電量は大幅に拡大。</a:t>
            </a:r>
            <a:endParaRPr lang="en-US" altLang="ja-JP" sz="2000" dirty="0">
              <a:solidFill>
                <a:schemeClr val="bg1"/>
              </a:solidFill>
              <a:uFill>
                <a:solidFill>
                  <a:srgbClr val="FF0000"/>
                </a:solidFill>
              </a:uFill>
              <a:latin typeface="ＭＳ Ｐゴシック"/>
            </a:endParaRPr>
          </a:p>
        </p:txBody>
      </p:sp>
      <p:sp>
        <p:nvSpPr>
          <p:cNvPr id="102" name="テキスト ボックス 101"/>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endParaRPr kumimoji="1" lang="ja-JP" altLang="en-US" sz="2400" b="1" dirty="0"/>
          </a:p>
        </p:txBody>
      </p:sp>
      <p:sp>
        <p:nvSpPr>
          <p:cNvPr id="100" name="スライド番号プレースホルダー 1"/>
          <p:cNvSpPr>
            <a:spLocks noGrp="1"/>
          </p:cNvSpPr>
          <p:nvPr>
            <p:ph type="sldNum" sz="quarter" idx="12"/>
          </p:nvPr>
        </p:nvSpPr>
        <p:spPr>
          <a:xfrm>
            <a:off x="7610152" y="6448251"/>
            <a:ext cx="2311400" cy="365125"/>
          </a:xfrm>
        </p:spPr>
        <p:txBody>
          <a:bodyPr vert="horz" lIns="91440" tIns="45720" rIns="91440" bIns="45720" rtlCol="0" anchor="ctr"/>
          <a:lstStyle/>
          <a:p>
            <a:fld id="{6DF3A1F4-B3BC-4359-9F15-50358CA09AD6}" type="slidenum">
              <a:rPr lang="ja-JP" altLang="en-US" sz="1200">
                <a:solidFill>
                  <a:prstClr val="black"/>
                </a:solidFill>
              </a:rPr>
              <a:pPr/>
              <a:t>23</a:t>
            </a:fld>
            <a:endParaRPr lang="ja-JP" altLang="en-US" sz="1200" dirty="0">
              <a:solidFill>
                <a:prstClr val="black"/>
              </a:solidFill>
            </a:endParaRPr>
          </a:p>
        </p:txBody>
      </p:sp>
    </p:spTree>
    <p:extLst>
      <p:ext uri="{BB962C8B-B14F-4D97-AF65-F5344CB8AC3E}">
        <p14:creationId xmlns:p14="http://schemas.microsoft.com/office/powerpoint/2010/main" val="3438871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16300" y="1174972"/>
            <a:ext cx="9514552" cy="129266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600"/>
              </a:spcBef>
            </a:pPr>
            <a:r>
              <a:rPr lang="ja-JP" altLang="en-US" sz="2400" b="1" u="sng" dirty="0" smtClean="0">
                <a:solidFill>
                  <a:schemeClr val="tx1"/>
                </a:solidFill>
                <a:latin typeface="HG丸ｺﾞｼｯｸM-PRO" pitchFamily="50" charset="-128"/>
                <a:ea typeface="HG丸ｺﾞｼｯｸM-PRO" pitchFamily="50" charset="-128"/>
              </a:rPr>
              <a:t>①コスト高の克服</a:t>
            </a:r>
            <a:r>
              <a:rPr lang="ja-JP" altLang="en-US" sz="2400" dirty="0" smtClean="0">
                <a:solidFill>
                  <a:schemeClr val="tx1"/>
                </a:solidFill>
                <a:latin typeface="HG丸ｺﾞｼｯｸM-PRO" pitchFamily="50" charset="-128"/>
                <a:ea typeface="HG丸ｺﾞｼｯｸM-PRO" pitchFamily="50" charset="-128"/>
              </a:rPr>
              <a:t>　　　　　　</a:t>
            </a:r>
            <a:r>
              <a:rPr lang="en-US" altLang="ja-JP" sz="2400" dirty="0" smtClean="0">
                <a:solidFill>
                  <a:schemeClr val="tx1"/>
                </a:solidFill>
                <a:latin typeface="HG丸ｺﾞｼｯｸM-PRO" pitchFamily="50" charset="-128"/>
                <a:ea typeface="HG丸ｺﾞｼｯｸM-PRO" pitchFamily="50" charset="-128"/>
              </a:rPr>
              <a:t>	</a:t>
            </a:r>
          </a:p>
          <a:p>
            <a:pPr marL="742950" lvl="1" indent="-285750">
              <a:spcBef>
                <a:spcPts val="600"/>
              </a:spcBef>
              <a:buFont typeface="Wingdings" pitchFamily="2" charset="2"/>
              <a:buChar char="Ø"/>
            </a:pPr>
            <a:r>
              <a:rPr lang="ja-JP" altLang="en-US" sz="2200" dirty="0" smtClean="0">
                <a:solidFill>
                  <a:schemeClr val="tx1"/>
                </a:solidFill>
                <a:latin typeface="HG丸ｺﾞｼｯｸM-PRO" pitchFamily="50" charset="-128"/>
                <a:ea typeface="HG丸ｺﾞｼｯｸM-PRO" pitchFamily="50" charset="-128"/>
              </a:rPr>
              <a:t>固定価格買取制度の安定的かつ適切な運用。</a:t>
            </a:r>
            <a:endParaRPr lang="en-US" altLang="ja-JP" sz="2200" dirty="0" smtClean="0">
              <a:solidFill>
                <a:schemeClr val="tx1"/>
              </a:solidFill>
              <a:latin typeface="HG丸ｺﾞｼｯｸM-PRO" pitchFamily="50" charset="-128"/>
              <a:ea typeface="HG丸ｺﾞｼｯｸM-PRO" pitchFamily="50" charset="-128"/>
            </a:endParaRPr>
          </a:p>
          <a:p>
            <a:pPr marL="742950" lvl="1" indent="-285750">
              <a:spcBef>
                <a:spcPts val="600"/>
              </a:spcBef>
              <a:buFont typeface="Wingdings" pitchFamily="2" charset="2"/>
              <a:buChar char="Ø"/>
            </a:pPr>
            <a:r>
              <a:rPr lang="ja-JP" altLang="en-US" sz="2200" dirty="0" smtClean="0">
                <a:solidFill>
                  <a:schemeClr val="tx1"/>
                </a:solidFill>
                <a:latin typeface="HG丸ｺﾞｼｯｸM-PRO" pitchFamily="50" charset="-128"/>
                <a:ea typeface="HG丸ｺﾞｼｯｸM-PRO" pitchFamily="50" charset="-128"/>
              </a:rPr>
              <a:t>低コスト化・高効率化に向けた技術開発・実証。　　　　　</a:t>
            </a:r>
            <a:endParaRPr lang="en-US" altLang="ja-JP" sz="2200" dirty="0" smtClean="0">
              <a:solidFill>
                <a:schemeClr val="tx1"/>
              </a:solidFill>
              <a:latin typeface="HG丸ｺﾞｼｯｸM-PRO" pitchFamily="50" charset="-128"/>
              <a:ea typeface="HG丸ｺﾞｼｯｸM-PRO" pitchFamily="50" charset="-128"/>
            </a:endParaRPr>
          </a:p>
        </p:txBody>
      </p:sp>
      <p:sp>
        <p:nvSpPr>
          <p:cNvPr id="14" name="テキスト ボックス 13"/>
          <p:cNvSpPr txBox="1"/>
          <p:nvPr/>
        </p:nvSpPr>
        <p:spPr>
          <a:xfrm>
            <a:off x="213292" y="2690374"/>
            <a:ext cx="9514552" cy="12157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600"/>
              </a:spcBef>
            </a:pPr>
            <a:r>
              <a:rPr lang="ja-JP" altLang="en-US" sz="2400" b="1" u="sng" dirty="0" smtClean="0">
                <a:solidFill>
                  <a:prstClr val="black"/>
                </a:solidFill>
                <a:latin typeface="HG丸ｺﾞｼｯｸM-PRO" pitchFamily="50" charset="-128"/>
                <a:ea typeface="HG丸ｺﾞｼｯｸM-PRO" pitchFamily="50" charset="-128"/>
              </a:rPr>
              <a:t>②出力の不安定性への対応</a:t>
            </a:r>
            <a:endParaRPr lang="en-US" altLang="ja-JP" sz="2400" b="1" u="sng" dirty="0" smtClean="0">
              <a:solidFill>
                <a:prstClr val="black"/>
              </a:solidFill>
              <a:latin typeface="HG丸ｺﾞｼｯｸM-PRO" pitchFamily="50" charset="-128"/>
              <a:ea typeface="HG丸ｺﾞｼｯｸM-PRO" pitchFamily="50" charset="-128"/>
            </a:endParaRPr>
          </a:p>
          <a:p>
            <a:pPr marL="742950" lvl="1" indent="-285750">
              <a:spcBef>
                <a:spcPts val="600"/>
              </a:spcBef>
              <a:buFont typeface="Wingdings" pitchFamily="2" charset="2"/>
              <a:buChar char="Ø"/>
            </a:pPr>
            <a:r>
              <a:rPr lang="ja-JP" altLang="en-US" sz="2200" dirty="0" smtClean="0">
                <a:solidFill>
                  <a:prstClr val="black"/>
                </a:solidFill>
                <a:latin typeface="HG丸ｺﾞｼｯｸM-PRO" pitchFamily="50" charset="-128"/>
                <a:ea typeface="HG丸ｺﾞｼｯｸM-PRO" pitchFamily="50" charset="-128"/>
              </a:rPr>
              <a:t>再生可能エネルギーを大規模に</a:t>
            </a:r>
            <a:r>
              <a:rPr lang="ja-JP" altLang="en-US" sz="2200" dirty="0">
                <a:solidFill>
                  <a:prstClr val="black"/>
                </a:solidFill>
                <a:latin typeface="HG丸ｺﾞｼｯｸM-PRO" pitchFamily="50" charset="-128"/>
                <a:ea typeface="HG丸ｺﾞｼｯｸM-PRO" pitchFamily="50" charset="-128"/>
              </a:rPr>
              <a:t>送</a:t>
            </a:r>
            <a:r>
              <a:rPr lang="ja-JP" altLang="en-US" sz="2200" dirty="0" smtClean="0">
                <a:solidFill>
                  <a:prstClr val="black"/>
                </a:solidFill>
                <a:latin typeface="HG丸ｺﾞｼｯｸM-PRO" pitchFamily="50" charset="-128"/>
                <a:ea typeface="HG丸ｺﾞｼｯｸM-PRO" pitchFamily="50" charset="-128"/>
              </a:rPr>
              <a:t>配電網に接続するため、大型蓄電池</a:t>
            </a:r>
            <a:r>
              <a:rPr lang="ja-JP" altLang="en-US" sz="2200" dirty="0">
                <a:solidFill>
                  <a:prstClr val="black"/>
                </a:solidFill>
                <a:latin typeface="HG丸ｺﾞｼｯｸM-PRO" pitchFamily="50" charset="-128"/>
                <a:ea typeface="HG丸ｺﾞｼｯｸM-PRO" pitchFamily="50" charset="-128"/>
              </a:rPr>
              <a:t>の活用、送配電技術</a:t>
            </a:r>
            <a:r>
              <a:rPr lang="ja-JP" altLang="en-US" sz="2200" dirty="0" smtClean="0">
                <a:solidFill>
                  <a:prstClr val="black"/>
                </a:solidFill>
                <a:latin typeface="HG丸ｺﾞｼｯｸM-PRO" pitchFamily="50" charset="-128"/>
                <a:ea typeface="HG丸ｺﾞｼｯｸM-PRO" pitchFamily="50" charset="-128"/>
              </a:rPr>
              <a:t>の一層</a:t>
            </a:r>
            <a:r>
              <a:rPr lang="ja-JP" altLang="en-US" sz="2200" dirty="0">
                <a:solidFill>
                  <a:prstClr val="black"/>
                </a:solidFill>
                <a:latin typeface="HG丸ｺﾞｼｯｸM-PRO" pitchFamily="50" charset="-128"/>
                <a:ea typeface="HG丸ｺﾞｼｯｸM-PRO" pitchFamily="50" charset="-128"/>
              </a:rPr>
              <a:t>の</a:t>
            </a:r>
            <a:r>
              <a:rPr lang="ja-JP" altLang="en-US" sz="2200" dirty="0" smtClean="0">
                <a:solidFill>
                  <a:prstClr val="black"/>
                </a:solidFill>
                <a:latin typeface="HG丸ｺﾞｼｯｸM-PRO" pitchFamily="50" charset="-128"/>
                <a:ea typeface="HG丸ｺﾞｼｯｸM-PRO" pitchFamily="50" charset="-128"/>
              </a:rPr>
              <a:t>高度化を図る。</a:t>
            </a:r>
            <a:endParaRPr lang="ja-JP" altLang="en-US" sz="2200" dirty="0">
              <a:solidFill>
                <a:prstClr val="black"/>
              </a:solidFill>
              <a:latin typeface="HG丸ｺﾞｼｯｸM-PRO" pitchFamily="50" charset="-128"/>
              <a:ea typeface="HG丸ｺﾞｼｯｸM-PRO" pitchFamily="50" charset="-128"/>
            </a:endParaRPr>
          </a:p>
        </p:txBody>
      </p:sp>
      <p:sp>
        <p:nvSpPr>
          <p:cNvPr id="15" name="テキスト ボックス 14"/>
          <p:cNvSpPr txBox="1"/>
          <p:nvPr/>
        </p:nvSpPr>
        <p:spPr>
          <a:xfrm>
            <a:off x="216298" y="4088393"/>
            <a:ext cx="9552238" cy="229293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600"/>
              </a:spcBef>
            </a:pPr>
            <a:r>
              <a:rPr lang="ja-JP" altLang="en-US" sz="2400" b="1" u="sng" dirty="0" smtClean="0">
                <a:solidFill>
                  <a:prstClr val="black"/>
                </a:solidFill>
                <a:latin typeface="HG丸ｺﾞｼｯｸM-PRO" pitchFamily="50" charset="-128"/>
                <a:ea typeface="HG丸ｺﾞｼｯｸM-PRO" pitchFamily="50" charset="-128"/>
              </a:rPr>
              <a:t>③立地制約の克服</a:t>
            </a:r>
            <a:endParaRPr lang="en-US" altLang="ja-JP" sz="2400" b="1" u="sng" dirty="0" smtClean="0">
              <a:solidFill>
                <a:prstClr val="black"/>
              </a:solidFill>
              <a:latin typeface="HG丸ｺﾞｼｯｸM-PRO" pitchFamily="50" charset="-128"/>
              <a:ea typeface="HG丸ｺﾞｼｯｸM-PRO" pitchFamily="50" charset="-128"/>
            </a:endParaRPr>
          </a:p>
          <a:p>
            <a:pPr marL="742950" lvl="1" indent="-285750" eaLnBrk="0">
              <a:spcBef>
                <a:spcPts val="600"/>
              </a:spcBef>
              <a:buFont typeface="Wingdings" pitchFamily="2" charset="2"/>
              <a:buChar char="Ø"/>
            </a:pPr>
            <a:r>
              <a:rPr lang="ja-JP" altLang="en-US" sz="2200" dirty="0" smtClean="0">
                <a:solidFill>
                  <a:prstClr val="black"/>
                </a:solidFill>
                <a:latin typeface="HG丸ｺﾞｼｯｸM-PRO" pitchFamily="50" charset="-128"/>
                <a:ea typeface="HG丸ｺﾞｼｯｸM-PRO" pitchFamily="50" charset="-128"/>
              </a:rPr>
              <a:t>立地規制の緩和や環境アセスメントの迅速化に取り組む。</a:t>
            </a:r>
            <a:endParaRPr lang="en-US" altLang="ja-JP" sz="2200" dirty="0" smtClean="0">
              <a:solidFill>
                <a:prstClr val="black"/>
              </a:solidFill>
              <a:latin typeface="HG丸ｺﾞｼｯｸM-PRO" pitchFamily="50" charset="-128"/>
              <a:ea typeface="HG丸ｺﾞｼｯｸM-PRO" pitchFamily="50" charset="-128"/>
            </a:endParaRPr>
          </a:p>
          <a:p>
            <a:pPr marL="742950" lvl="1" indent="-285750" eaLnBrk="0">
              <a:spcBef>
                <a:spcPts val="600"/>
              </a:spcBef>
              <a:buFont typeface="Wingdings" pitchFamily="2" charset="2"/>
              <a:buChar char="Ø"/>
            </a:pPr>
            <a:r>
              <a:rPr lang="ja-JP" altLang="en-US" sz="2200" dirty="0" smtClean="0">
                <a:solidFill>
                  <a:prstClr val="black"/>
                </a:solidFill>
                <a:latin typeface="HG丸ｺﾞｼｯｸM-PRO" pitchFamily="50" charset="-128"/>
                <a:ea typeface="HG丸ｺﾞｼｯｸM-PRO" pitchFamily="50" charset="-128"/>
              </a:rPr>
              <a:t>風力適地である北海道・東北から大消費地</a:t>
            </a:r>
            <a:r>
              <a:rPr lang="ja-JP" altLang="en-US" sz="2200" dirty="0">
                <a:solidFill>
                  <a:prstClr val="black"/>
                </a:solidFill>
                <a:latin typeface="HG丸ｺﾞｼｯｸM-PRO" pitchFamily="50" charset="-128"/>
                <a:ea typeface="HG丸ｺﾞｼｯｸM-PRO" pitchFamily="50" charset="-128"/>
              </a:rPr>
              <a:t>への</a:t>
            </a:r>
            <a:r>
              <a:rPr lang="ja-JP" altLang="en-US" sz="2200" dirty="0" smtClean="0">
                <a:solidFill>
                  <a:prstClr val="black"/>
                </a:solidFill>
                <a:latin typeface="HG丸ｺﾞｼｯｸM-PRO" pitchFamily="50" charset="-128"/>
                <a:ea typeface="HG丸ｺﾞｼｯｸM-PRO" pitchFamily="50" charset="-128"/>
              </a:rPr>
              <a:t>送電網強化を図る。</a:t>
            </a:r>
            <a:endParaRPr lang="en-US" altLang="ja-JP" sz="2200" dirty="0" smtClean="0">
              <a:solidFill>
                <a:prstClr val="black"/>
              </a:solidFill>
              <a:latin typeface="HG丸ｺﾞｼｯｸM-PRO" pitchFamily="50" charset="-128"/>
              <a:ea typeface="HG丸ｺﾞｼｯｸM-PRO" pitchFamily="50" charset="-128"/>
            </a:endParaRPr>
          </a:p>
          <a:p>
            <a:pPr marL="1171575" lvl="2" indent="-257175" eaLnBrk="0">
              <a:spcBef>
                <a:spcPts val="600"/>
              </a:spcBef>
            </a:pPr>
            <a:r>
              <a:rPr lang="en-US" altLang="ja-JP" sz="2000" dirty="0">
                <a:solidFill>
                  <a:prstClr val="black"/>
                </a:solidFill>
                <a:latin typeface="HG丸ｺﾞｼｯｸM-PRO" pitchFamily="50" charset="-128"/>
                <a:ea typeface="HG丸ｺﾞｼｯｸM-PRO" pitchFamily="50" charset="-128"/>
              </a:rPr>
              <a:t>※</a:t>
            </a:r>
            <a:r>
              <a:rPr lang="ja-JP" altLang="en-US" sz="2000" dirty="0" smtClean="0">
                <a:solidFill>
                  <a:prstClr val="black"/>
                </a:solidFill>
                <a:latin typeface="HG丸ｺﾞｼｯｸM-PRO" pitchFamily="50" charset="-128"/>
                <a:ea typeface="HG丸ｺﾞｼｯｸM-PRO" pitchFamily="50" charset="-128"/>
              </a:rPr>
              <a:t>北本連系線の強化を含め、１兆１，７００億円程度の送電インフラ投資を行えば、北海道・東北に５９０万ｋ</a:t>
            </a:r>
            <a:r>
              <a:rPr lang="en-US" altLang="ja-JP" sz="2000" dirty="0" smtClean="0">
                <a:solidFill>
                  <a:prstClr val="black"/>
                </a:solidFill>
                <a:latin typeface="HG丸ｺﾞｼｯｸM-PRO" pitchFamily="50" charset="-128"/>
                <a:ea typeface="HG丸ｺﾞｼｯｸM-PRO" pitchFamily="50" charset="-128"/>
              </a:rPr>
              <a:t>W</a:t>
            </a:r>
            <a:r>
              <a:rPr lang="ja-JP" altLang="en-US" sz="2000" dirty="0" smtClean="0">
                <a:solidFill>
                  <a:prstClr val="black"/>
                </a:solidFill>
                <a:latin typeface="HG丸ｺﾞｼｯｸM-PRO" pitchFamily="50" charset="-128"/>
                <a:ea typeface="HG丸ｺﾞｼｯｸM-PRO" pitchFamily="50" charset="-128"/>
              </a:rPr>
              <a:t>の風力等を導入することが可能との試算あり。</a:t>
            </a:r>
            <a:endParaRPr lang="en-US" altLang="ja-JP" sz="2000" dirty="0" smtClean="0">
              <a:solidFill>
                <a:prstClr val="black"/>
              </a:solidFill>
              <a:latin typeface="HG丸ｺﾞｼｯｸM-PRO" pitchFamily="50" charset="-128"/>
              <a:ea typeface="HG丸ｺﾞｼｯｸM-PRO" pitchFamily="50" charset="-128"/>
            </a:endParaRPr>
          </a:p>
        </p:txBody>
      </p:sp>
      <p:sp>
        <p:nvSpPr>
          <p:cNvPr id="9" name="Rectangle 175"/>
          <p:cNvSpPr>
            <a:spLocks noChangeArrowheads="1"/>
          </p:cNvSpPr>
          <p:nvPr/>
        </p:nvSpPr>
        <p:spPr bwMode="auto">
          <a:xfrm>
            <a:off x="152464"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12" name="テキスト ボックス 11"/>
          <p:cNvSpPr txBox="1">
            <a:spLocks noChangeArrowheads="1"/>
          </p:cNvSpPr>
          <p:nvPr/>
        </p:nvSpPr>
        <p:spPr bwMode="auto">
          <a:xfrm>
            <a:off x="-15552" y="548680"/>
            <a:ext cx="9906000" cy="461655"/>
          </a:xfrm>
          <a:prstGeom prst="rect">
            <a:avLst/>
          </a:prstGeom>
          <a:solidFill>
            <a:srgbClr val="00B0F0"/>
          </a:solidFill>
          <a:ln w="9525">
            <a:noFill/>
            <a:miter lim="800000"/>
            <a:headEnd/>
            <a:tailEnd/>
          </a:ln>
        </p:spPr>
        <p:txBody>
          <a:bodyPr lIns="91430" tIns="45715" rIns="91430" bIns="45715">
            <a:spAutoFit/>
          </a:bodyPr>
          <a:lstStyle/>
          <a:p>
            <a:r>
              <a:rPr lang="ja-JP" altLang="en-US" sz="2400" b="1" dirty="0" smtClean="0">
                <a:solidFill>
                  <a:prstClr val="white"/>
                </a:solidFill>
                <a:latin typeface="+mn-ea"/>
              </a:rPr>
              <a:t>太陽光、風力、地熱などの拡大に向けて取り組むべき課題</a:t>
            </a:r>
            <a:endParaRPr lang="ja-JP" altLang="en-US" sz="2400" b="1" dirty="0">
              <a:solidFill>
                <a:prstClr val="white"/>
              </a:solidFill>
              <a:latin typeface="+mn-ea"/>
            </a:endParaRPr>
          </a:p>
        </p:txBody>
      </p:sp>
      <p:sp>
        <p:nvSpPr>
          <p:cNvPr id="10" name="スライド番号プレースホルダー 4"/>
          <p:cNvSpPr>
            <a:spLocks noGrp="1"/>
          </p:cNvSpPr>
          <p:nvPr>
            <p:ph type="sldNum" sz="quarter" idx="12"/>
          </p:nvPr>
        </p:nvSpPr>
        <p:spPr>
          <a:xfrm>
            <a:off x="7610152" y="6520259"/>
            <a:ext cx="2311400" cy="365125"/>
          </a:xfrm>
        </p:spPr>
        <p:txBody>
          <a:bodyPr/>
          <a:lstStyle/>
          <a:p>
            <a:fld id="{D9550142-B990-490A-A107-ED7302A7FD52}" type="slidenum">
              <a:rPr kumimoji="1" lang="ja-JP" altLang="en-US" smtClean="0">
                <a:solidFill>
                  <a:schemeClr val="tx1"/>
                </a:solidFill>
              </a:rPr>
              <a:t>24</a:t>
            </a:fld>
            <a:endParaRPr kumimoji="1" lang="ja-JP" altLang="en-US" dirty="0">
              <a:solidFill>
                <a:schemeClr val="tx1"/>
              </a:solidFill>
            </a:endParaRPr>
          </a:p>
        </p:txBody>
      </p:sp>
      <p:sp>
        <p:nvSpPr>
          <p:cNvPr id="16" name="テキスト ボックス 15"/>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endParaRPr kumimoji="1" lang="ja-JP" altLang="en-US" sz="2400" b="1" dirty="0"/>
          </a:p>
        </p:txBody>
      </p:sp>
    </p:spTree>
    <p:extLst>
      <p:ext uri="{BB962C8B-B14F-4D97-AF65-F5344CB8AC3E}">
        <p14:creationId xmlns:p14="http://schemas.microsoft.com/office/powerpoint/2010/main" val="1589242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p:nvPr/>
        </p:nvPicPr>
        <p:blipFill>
          <a:blip r:embed="rId3" cstate="print"/>
          <a:srcRect/>
          <a:stretch>
            <a:fillRect/>
          </a:stretch>
        </p:blipFill>
        <p:spPr bwMode="auto">
          <a:xfrm>
            <a:off x="6544818" y="1013780"/>
            <a:ext cx="1648544" cy="2079231"/>
          </a:xfrm>
          <a:prstGeom prst="rect">
            <a:avLst/>
          </a:prstGeom>
          <a:noFill/>
          <a:ln w="9525">
            <a:noFill/>
            <a:miter lim="800000"/>
            <a:headEnd/>
            <a:tailEnd/>
          </a:ln>
          <a:effectLst/>
        </p:spPr>
      </p:pic>
      <p:sp>
        <p:nvSpPr>
          <p:cNvPr id="9" name="角丸四角形 8"/>
          <p:cNvSpPr/>
          <p:nvPr/>
        </p:nvSpPr>
        <p:spPr>
          <a:xfrm>
            <a:off x="103828" y="1013780"/>
            <a:ext cx="3377823" cy="471004"/>
          </a:xfrm>
          <a:prstGeom prst="roundRect">
            <a:avLst/>
          </a:prstGeom>
          <a:ln/>
        </p:spPr>
        <p:style>
          <a:lnRef idx="1">
            <a:schemeClr val="accent1"/>
          </a:lnRef>
          <a:fillRef idx="2">
            <a:schemeClr val="accent1"/>
          </a:fillRef>
          <a:effectRef idx="1">
            <a:schemeClr val="accent1"/>
          </a:effectRef>
          <a:fontRef idx="minor">
            <a:schemeClr val="dk1"/>
          </a:fontRef>
        </p:style>
        <p:txBody>
          <a:bodyPr lIns="0" tIns="45715" rIns="0" bIns="45715" rtlCol="0" anchor="ctr"/>
          <a:lstStyle/>
          <a:p>
            <a:pPr algn="ctr"/>
            <a:r>
              <a:rPr lang="ja-JP" altLang="en-US" sz="2400" b="1" dirty="0" smtClean="0">
                <a:solidFill>
                  <a:prstClr val="black"/>
                </a:solidFill>
              </a:rPr>
              <a:t>技術開発・実証</a:t>
            </a:r>
            <a:endParaRPr lang="ja-JP" altLang="en-US" sz="2400" b="1" dirty="0">
              <a:solidFill>
                <a:prstClr val="black"/>
              </a:solidFill>
            </a:endParaRPr>
          </a:p>
        </p:txBody>
      </p:sp>
      <p:sp>
        <p:nvSpPr>
          <p:cNvPr id="11" name="正方形/長方形 10"/>
          <p:cNvSpPr/>
          <p:nvPr/>
        </p:nvSpPr>
        <p:spPr>
          <a:xfrm>
            <a:off x="112603" y="1537788"/>
            <a:ext cx="6144236" cy="1195189"/>
          </a:xfrm>
          <a:prstGeom prst="rect">
            <a:avLst/>
          </a:prstGeom>
        </p:spPr>
        <p:txBody>
          <a:bodyPr wrap="square" lIns="91430" tIns="45715" rIns="91430" bIns="45715">
            <a:spAutoFit/>
          </a:bodyPr>
          <a:lstStyle/>
          <a:p>
            <a:pPr>
              <a:lnSpc>
                <a:spcPts val="2200"/>
              </a:lnSpc>
              <a:spcBef>
                <a:spcPts val="800"/>
              </a:spcBef>
            </a:pPr>
            <a:r>
              <a:rPr lang="ja-JP" altLang="en-US" sz="2400" u="sng" dirty="0" smtClean="0">
                <a:solidFill>
                  <a:prstClr val="black"/>
                </a:solidFill>
                <a:latin typeface="HGP創英角ｺﾞｼｯｸUB" pitchFamily="50" charset="-128"/>
                <a:ea typeface="HGP創英角ｺﾞｼｯｸUB" pitchFamily="50" charset="-128"/>
              </a:rPr>
              <a:t>世界初となる本格的な事業化を目指した</a:t>
            </a:r>
            <a:endParaRPr lang="en-US" altLang="ja-JP" sz="2400" u="sng" dirty="0">
              <a:solidFill>
                <a:prstClr val="black"/>
              </a:solidFill>
              <a:latin typeface="HGP創英角ｺﾞｼｯｸUB" pitchFamily="50" charset="-128"/>
              <a:ea typeface="HGP創英角ｺﾞｼｯｸUB" pitchFamily="50" charset="-128"/>
            </a:endParaRPr>
          </a:p>
          <a:p>
            <a:pPr>
              <a:lnSpc>
                <a:spcPts val="2200"/>
              </a:lnSpc>
              <a:spcBef>
                <a:spcPts val="800"/>
              </a:spcBef>
            </a:pPr>
            <a:r>
              <a:rPr lang="ja-JP" altLang="en-US" sz="2400" u="sng" dirty="0" smtClean="0">
                <a:solidFill>
                  <a:prstClr val="black"/>
                </a:solidFill>
                <a:latin typeface="HGP創英角ｺﾞｼｯｸUB" pitchFamily="50" charset="-128"/>
                <a:ea typeface="HGP創英角ｺﾞｼｯｸUB" pitchFamily="50" charset="-128"/>
              </a:rPr>
              <a:t>福島沖の浮体式洋上風力発電実証事業</a:t>
            </a:r>
            <a:endParaRPr lang="en-US" altLang="ja-JP" sz="2400" u="sng" dirty="0">
              <a:solidFill>
                <a:prstClr val="black"/>
              </a:solidFill>
              <a:latin typeface="HGP創英角ｺﾞｼｯｸUB" pitchFamily="50" charset="-128"/>
              <a:ea typeface="HGP創英角ｺﾞｼｯｸUB" pitchFamily="50" charset="-128"/>
            </a:endParaRPr>
          </a:p>
          <a:p>
            <a:pPr>
              <a:lnSpc>
                <a:spcPts val="2600"/>
              </a:lnSpc>
              <a:spcBef>
                <a:spcPts val="800"/>
              </a:spcBef>
            </a:pPr>
            <a:r>
              <a:rPr lang="ja-JP" altLang="en-US" sz="2000" dirty="0">
                <a:solidFill>
                  <a:prstClr val="black"/>
                </a:solidFill>
                <a:latin typeface="ＭＳ Ｐゴシック"/>
              </a:rPr>
              <a:t>（</a:t>
            </a:r>
            <a:r>
              <a:rPr lang="ja-JP" altLang="en-US" sz="2000" dirty="0" smtClean="0">
                <a:solidFill>
                  <a:prstClr val="black"/>
                </a:solidFill>
                <a:latin typeface="ＭＳ Ｐゴシック"/>
              </a:rPr>
              <a:t>平成</a:t>
            </a:r>
            <a:r>
              <a:rPr lang="en-US" altLang="ja-JP" sz="2000" dirty="0" smtClean="0">
                <a:solidFill>
                  <a:prstClr val="black"/>
                </a:solidFill>
                <a:latin typeface="ＭＳ Ｐゴシック"/>
              </a:rPr>
              <a:t>26</a:t>
            </a:r>
            <a:r>
              <a:rPr lang="ja-JP" altLang="en-US" sz="2000" dirty="0" smtClean="0">
                <a:solidFill>
                  <a:prstClr val="black"/>
                </a:solidFill>
                <a:latin typeface="ＭＳ Ｐゴシック"/>
              </a:rPr>
              <a:t>年度以降は</a:t>
            </a:r>
            <a:r>
              <a:rPr lang="en-US" altLang="ja-JP" sz="2000" dirty="0" smtClean="0">
                <a:solidFill>
                  <a:prstClr val="black"/>
                </a:solidFill>
                <a:latin typeface="ＭＳ Ｐゴシック"/>
              </a:rPr>
              <a:t>2</a:t>
            </a:r>
            <a:r>
              <a:rPr lang="ja-JP" altLang="en-US" sz="2000" dirty="0" smtClean="0">
                <a:solidFill>
                  <a:prstClr val="black"/>
                </a:solidFill>
                <a:latin typeface="ＭＳ Ｐゴシック"/>
              </a:rPr>
              <a:t>基の</a:t>
            </a:r>
            <a:r>
              <a:rPr lang="en-US" altLang="ja-JP" sz="2000" dirty="0" smtClean="0">
                <a:solidFill>
                  <a:prstClr val="black"/>
                </a:solidFill>
                <a:latin typeface="ＭＳ Ｐゴシック"/>
              </a:rPr>
              <a:t>7MW</a:t>
            </a:r>
            <a:r>
              <a:rPr lang="ja-JP" altLang="en-US" sz="2000" dirty="0">
                <a:solidFill>
                  <a:prstClr val="black"/>
                </a:solidFill>
                <a:latin typeface="ＭＳ Ｐゴシック"/>
              </a:rPr>
              <a:t>機</a:t>
            </a:r>
            <a:r>
              <a:rPr lang="ja-JP" altLang="en-US" sz="2000" dirty="0" smtClean="0">
                <a:solidFill>
                  <a:prstClr val="black"/>
                </a:solidFill>
                <a:latin typeface="ＭＳ Ｐゴシック"/>
              </a:rPr>
              <a:t>を設置</a:t>
            </a:r>
            <a:r>
              <a:rPr lang="ja-JP" altLang="en-US" sz="2000" dirty="0">
                <a:solidFill>
                  <a:prstClr val="black"/>
                </a:solidFill>
                <a:latin typeface="ＭＳ Ｐゴシック"/>
              </a:rPr>
              <a:t>：</a:t>
            </a:r>
            <a:r>
              <a:rPr lang="en-US" altLang="ja-JP" sz="2000" b="1" dirty="0" smtClean="0">
                <a:solidFill>
                  <a:srgbClr val="FF0000"/>
                </a:solidFill>
                <a:latin typeface="HGP創英角ｺﾞｼｯｸUB" pitchFamily="50" charset="-128"/>
                <a:ea typeface="HGP創英角ｺﾞｼｯｸUB" pitchFamily="50" charset="-128"/>
              </a:rPr>
              <a:t>280</a:t>
            </a:r>
            <a:r>
              <a:rPr lang="ja-JP" altLang="en-US" sz="2000" b="1" dirty="0">
                <a:solidFill>
                  <a:srgbClr val="FF0000"/>
                </a:solidFill>
                <a:latin typeface="HGP創英角ｺﾞｼｯｸUB" pitchFamily="50" charset="-128"/>
                <a:ea typeface="HGP創英角ｺﾞｼｯｸUB" pitchFamily="50" charset="-128"/>
              </a:rPr>
              <a:t>億</a:t>
            </a:r>
            <a:r>
              <a:rPr lang="ja-JP" altLang="en-US" sz="2000" b="1" dirty="0" smtClean="0">
                <a:solidFill>
                  <a:srgbClr val="FF0000"/>
                </a:solidFill>
                <a:latin typeface="HGP創英角ｺﾞｼｯｸUB" pitchFamily="50" charset="-128"/>
                <a:ea typeface="HGP創英角ｺﾞｼｯｸUB" pitchFamily="50" charset="-128"/>
              </a:rPr>
              <a:t>円</a:t>
            </a:r>
            <a:r>
              <a:rPr lang="ja-JP" altLang="en-US" sz="2000" dirty="0" smtClean="0">
                <a:solidFill>
                  <a:prstClr val="black"/>
                </a:solidFill>
                <a:latin typeface="ＭＳ Ｐゴシック"/>
              </a:rPr>
              <a:t>）</a:t>
            </a:r>
            <a:endParaRPr lang="ja-JP" altLang="en-US" sz="2000" dirty="0">
              <a:solidFill>
                <a:prstClr val="black"/>
              </a:solidFill>
              <a:latin typeface="ＭＳ Ｐゴシック"/>
            </a:endParaRPr>
          </a:p>
        </p:txBody>
      </p:sp>
      <p:cxnSp>
        <p:nvCxnSpPr>
          <p:cNvPr id="21" name="直線コネクタ 20"/>
          <p:cNvCxnSpPr/>
          <p:nvPr/>
        </p:nvCxnSpPr>
        <p:spPr>
          <a:xfrm flipH="1">
            <a:off x="7293282" y="1022781"/>
            <a:ext cx="57845" cy="504056"/>
          </a:xfrm>
          <a:prstGeom prst="line">
            <a:avLst/>
          </a:prstGeom>
          <a:ln w="19050">
            <a:solidFill>
              <a:srgbClr val="FF00FF"/>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直線矢印コネクタ 37"/>
          <p:cNvSpPr>
            <a:spLocks/>
          </p:cNvSpPr>
          <p:nvPr/>
        </p:nvSpPr>
        <p:spPr bwMode="auto">
          <a:xfrm flipH="1" flipV="1">
            <a:off x="7351125" y="1377532"/>
            <a:ext cx="1254671" cy="316102"/>
          </a:xfrm>
          <a:prstGeom prst="straightConnector1">
            <a:avLst/>
          </a:prstGeom>
          <a:noFill/>
          <a:ln w="19050">
            <a:solidFill>
              <a:srgbClr val="FF00FF"/>
            </a:solidFill>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Arial" charset="0"/>
            </a:endParaRPr>
          </a:p>
        </p:txBody>
      </p:sp>
      <p:sp>
        <p:nvSpPr>
          <p:cNvPr id="25" name="テキスト ボックス 24"/>
          <p:cNvSpPr txBox="1"/>
          <p:nvPr/>
        </p:nvSpPr>
        <p:spPr>
          <a:xfrm>
            <a:off x="8283372" y="1697856"/>
            <a:ext cx="1476164" cy="707886"/>
          </a:xfrm>
          <a:prstGeom prst="rect">
            <a:avLst/>
          </a:prstGeom>
          <a:noFill/>
          <a:ln>
            <a:solidFill>
              <a:srgbClr val="FF00FF"/>
            </a:solidFill>
          </a:ln>
        </p:spPr>
        <p:txBody>
          <a:bodyPr wrap="square" rtlCol="0">
            <a:spAutoFit/>
          </a:bodyPr>
          <a:lstStyle/>
          <a:p>
            <a:pPr algn="ctr"/>
            <a:r>
              <a:rPr lang="ja-JP" altLang="en-US" sz="2000" dirty="0" smtClean="0">
                <a:solidFill>
                  <a:srgbClr val="FF00FF"/>
                </a:solidFill>
                <a:latin typeface="ＭＳ ゴシック" pitchFamily="49" charset="-128"/>
                <a:ea typeface="ＭＳ ゴシック" pitchFamily="49" charset="-128"/>
              </a:rPr>
              <a:t>ブレード</a:t>
            </a:r>
            <a:r>
              <a:rPr lang="en-US" altLang="ja-JP" sz="2000" dirty="0" smtClean="0">
                <a:solidFill>
                  <a:srgbClr val="FF00FF"/>
                </a:solidFill>
                <a:latin typeface="ＭＳ ゴシック" pitchFamily="49" charset="-128"/>
                <a:ea typeface="ＭＳ ゴシック" pitchFamily="49" charset="-128"/>
              </a:rPr>
              <a:t/>
            </a:r>
            <a:br>
              <a:rPr lang="en-US" altLang="ja-JP" sz="2000" dirty="0" smtClean="0">
                <a:solidFill>
                  <a:srgbClr val="FF00FF"/>
                </a:solidFill>
                <a:latin typeface="ＭＳ ゴシック" pitchFamily="49" charset="-128"/>
                <a:ea typeface="ＭＳ ゴシック" pitchFamily="49" charset="-128"/>
              </a:rPr>
            </a:br>
            <a:r>
              <a:rPr lang="ja-JP" altLang="en-US" sz="2000" dirty="0" smtClean="0">
                <a:solidFill>
                  <a:srgbClr val="FF00FF"/>
                </a:solidFill>
                <a:latin typeface="ＭＳ ゴシック" pitchFamily="49" charset="-128"/>
                <a:ea typeface="ＭＳ ゴシック" pitchFamily="49" charset="-128"/>
              </a:rPr>
              <a:t>半径</a:t>
            </a:r>
            <a:r>
              <a:rPr lang="en-US" altLang="ja-JP" sz="2000" dirty="0" err="1" smtClean="0">
                <a:solidFill>
                  <a:srgbClr val="FF00FF"/>
                </a:solidFill>
                <a:latin typeface="ＭＳ ゴシック" pitchFamily="49" charset="-128"/>
                <a:ea typeface="ＭＳ ゴシック" pitchFamily="49" charset="-128"/>
              </a:rPr>
              <a:t>80m</a:t>
            </a:r>
            <a:endParaRPr lang="en-US" altLang="ja-JP" sz="2000" dirty="0" smtClean="0">
              <a:solidFill>
                <a:srgbClr val="FF00FF"/>
              </a:solidFill>
              <a:latin typeface="ＭＳ ゴシック" pitchFamily="49" charset="-128"/>
              <a:ea typeface="ＭＳ ゴシック" pitchFamily="49" charset="-128"/>
            </a:endParaRPr>
          </a:p>
        </p:txBody>
      </p:sp>
      <p:sp>
        <p:nvSpPr>
          <p:cNvPr id="41" name="テキスト ボックス 40"/>
          <p:cNvSpPr txBox="1"/>
          <p:nvPr/>
        </p:nvSpPr>
        <p:spPr>
          <a:xfrm>
            <a:off x="3950547" y="1074222"/>
            <a:ext cx="2459328" cy="338554"/>
          </a:xfrm>
          <a:prstGeom prst="rect">
            <a:avLst/>
          </a:prstGeom>
          <a:noFill/>
        </p:spPr>
        <p:txBody>
          <a:bodyPr wrap="none" rtlCol="0">
            <a:spAutoFit/>
          </a:bodyPr>
          <a:lstStyle/>
          <a:p>
            <a:pPr algn="ctr"/>
            <a:r>
              <a:rPr lang="en-US" altLang="ja-JP" sz="1600" b="1" dirty="0" smtClean="0">
                <a:solidFill>
                  <a:prstClr val="black"/>
                </a:solidFill>
                <a:latin typeface="ＭＳ Ｐゴシック"/>
              </a:rPr>
              <a:t>【</a:t>
            </a:r>
            <a:r>
              <a:rPr lang="ja-JP" altLang="en-US" sz="1600" b="1" dirty="0" smtClean="0">
                <a:solidFill>
                  <a:prstClr val="black"/>
                </a:solidFill>
                <a:latin typeface="ＭＳ Ｐゴシック"/>
              </a:rPr>
              <a:t>世界最大規模の</a:t>
            </a:r>
            <a:r>
              <a:rPr lang="en-US" altLang="ja-JP" sz="1600" b="1" dirty="0" smtClean="0">
                <a:solidFill>
                  <a:prstClr val="black"/>
                </a:solidFill>
                <a:latin typeface="ＭＳ Ｐゴシック"/>
              </a:rPr>
              <a:t>7MW</a:t>
            </a:r>
            <a:r>
              <a:rPr lang="ja-JP" altLang="en-US" sz="1600" b="1" dirty="0" smtClean="0">
                <a:solidFill>
                  <a:prstClr val="black"/>
                </a:solidFill>
                <a:latin typeface="ＭＳ Ｐゴシック"/>
              </a:rPr>
              <a:t>機</a:t>
            </a:r>
            <a:r>
              <a:rPr lang="en-US" altLang="ja-JP" sz="1600" b="1" dirty="0" smtClean="0">
                <a:solidFill>
                  <a:prstClr val="black"/>
                </a:solidFill>
                <a:latin typeface="ＭＳ Ｐゴシック"/>
              </a:rPr>
              <a:t>】</a:t>
            </a:r>
          </a:p>
        </p:txBody>
      </p:sp>
      <p:sp>
        <p:nvSpPr>
          <p:cNvPr id="36" name="角丸四角形 35"/>
          <p:cNvSpPr/>
          <p:nvPr/>
        </p:nvSpPr>
        <p:spPr>
          <a:xfrm>
            <a:off x="92479" y="2957996"/>
            <a:ext cx="3377823" cy="471004"/>
          </a:xfrm>
          <a:prstGeom prst="roundRect">
            <a:avLst/>
          </a:prstGeom>
          <a:ln/>
        </p:spPr>
        <p:style>
          <a:lnRef idx="1">
            <a:schemeClr val="accent1"/>
          </a:lnRef>
          <a:fillRef idx="2">
            <a:schemeClr val="accent1"/>
          </a:fillRef>
          <a:effectRef idx="1">
            <a:schemeClr val="accent1"/>
          </a:effectRef>
          <a:fontRef idx="minor">
            <a:schemeClr val="dk1"/>
          </a:fontRef>
        </p:style>
        <p:txBody>
          <a:bodyPr lIns="0" tIns="45715" rIns="0" bIns="45715" rtlCol="0" anchor="ctr"/>
          <a:lstStyle/>
          <a:p>
            <a:pPr algn="ctr"/>
            <a:r>
              <a:rPr lang="ja-JP" altLang="en-US" sz="2400" b="1" dirty="0" smtClean="0">
                <a:solidFill>
                  <a:prstClr val="black"/>
                </a:solidFill>
              </a:rPr>
              <a:t>送電網整備</a:t>
            </a:r>
            <a:endParaRPr lang="ja-JP" altLang="en-US" sz="2400" b="1" dirty="0">
              <a:solidFill>
                <a:prstClr val="black"/>
              </a:solidFill>
            </a:endParaRPr>
          </a:p>
        </p:txBody>
      </p:sp>
      <p:sp>
        <p:nvSpPr>
          <p:cNvPr id="37" name="角丸四角形 36"/>
          <p:cNvSpPr/>
          <p:nvPr/>
        </p:nvSpPr>
        <p:spPr>
          <a:xfrm>
            <a:off x="90014" y="4902212"/>
            <a:ext cx="3377823" cy="471004"/>
          </a:xfrm>
          <a:prstGeom prst="roundRect">
            <a:avLst/>
          </a:prstGeom>
          <a:ln/>
        </p:spPr>
        <p:style>
          <a:lnRef idx="1">
            <a:schemeClr val="accent1"/>
          </a:lnRef>
          <a:fillRef idx="2">
            <a:schemeClr val="accent1"/>
          </a:fillRef>
          <a:effectRef idx="1">
            <a:schemeClr val="accent1"/>
          </a:effectRef>
          <a:fontRef idx="minor">
            <a:schemeClr val="dk1"/>
          </a:fontRef>
        </p:style>
        <p:txBody>
          <a:bodyPr lIns="0" tIns="45715" rIns="0" bIns="45715" rtlCol="0" anchor="ctr"/>
          <a:lstStyle/>
          <a:p>
            <a:pPr algn="ctr"/>
            <a:r>
              <a:rPr lang="ja-JP" altLang="en-US" sz="2400" b="1" dirty="0" smtClean="0">
                <a:solidFill>
                  <a:prstClr val="black"/>
                </a:solidFill>
              </a:rPr>
              <a:t>手続迅速化</a:t>
            </a:r>
            <a:endParaRPr lang="ja-JP" altLang="en-US" sz="2400" b="1" dirty="0">
              <a:solidFill>
                <a:prstClr val="black"/>
              </a:solidFill>
            </a:endParaRPr>
          </a:p>
        </p:txBody>
      </p:sp>
      <p:sp>
        <p:nvSpPr>
          <p:cNvPr id="38" name="正方形/長方形 37"/>
          <p:cNvSpPr/>
          <p:nvPr/>
        </p:nvSpPr>
        <p:spPr>
          <a:xfrm>
            <a:off x="47457" y="3427992"/>
            <a:ext cx="6336704" cy="1195189"/>
          </a:xfrm>
          <a:prstGeom prst="rect">
            <a:avLst/>
          </a:prstGeom>
        </p:spPr>
        <p:txBody>
          <a:bodyPr wrap="square" lIns="91430" tIns="45715" rIns="91430" bIns="45715">
            <a:spAutoFit/>
          </a:bodyPr>
          <a:lstStyle/>
          <a:p>
            <a:pPr>
              <a:lnSpc>
                <a:spcPts val="2600"/>
              </a:lnSpc>
              <a:spcBef>
                <a:spcPts val="800"/>
              </a:spcBef>
            </a:pPr>
            <a:r>
              <a:rPr lang="ja-JP" altLang="en-US" sz="2400" u="sng" dirty="0" smtClean="0">
                <a:solidFill>
                  <a:prstClr val="black"/>
                </a:solidFill>
                <a:latin typeface="HGP創英角ｺﾞｼｯｸUB" pitchFamily="50" charset="-128"/>
                <a:ea typeface="HGP創英角ｺﾞｼｯｸUB" pitchFamily="50" charset="-128"/>
              </a:rPr>
              <a:t>北海道・東北の風力適地の送電網の整備・実証に国が半額支援</a:t>
            </a:r>
            <a:endParaRPr lang="en-US" altLang="ja-JP" sz="2400" u="sng" dirty="0" smtClean="0">
              <a:solidFill>
                <a:prstClr val="black"/>
              </a:solidFill>
              <a:latin typeface="HGP創英角ｺﾞｼｯｸUB" pitchFamily="50" charset="-128"/>
              <a:ea typeface="HGP創英角ｺﾞｼｯｸUB" pitchFamily="50" charset="-128"/>
            </a:endParaRPr>
          </a:p>
          <a:p>
            <a:pPr>
              <a:lnSpc>
                <a:spcPts val="2600"/>
              </a:lnSpc>
              <a:spcBef>
                <a:spcPts val="800"/>
              </a:spcBef>
            </a:pPr>
            <a:r>
              <a:rPr lang="ja-JP" altLang="en-US" sz="2000" dirty="0" smtClean="0">
                <a:solidFill>
                  <a:prstClr val="black"/>
                </a:solidFill>
                <a:latin typeface="ＭＳ Ｐゴシック"/>
              </a:rPr>
              <a:t>（平成</a:t>
            </a:r>
            <a:r>
              <a:rPr lang="en-US" altLang="ja-JP" sz="2000" dirty="0" smtClean="0">
                <a:solidFill>
                  <a:prstClr val="black"/>
                </a:solidFill>
                <a:latin typeface="ＭＳ Ｐゴシック"/>
              </a:rPr>
              <a:t>25</a:t>
            </a:r>
            <a:r>
              <a:rPr lang="ja-JP" altLang="en-US" sz="2000" dirty="0" smtClean="0">
                <a:solidFill>
                  <a:prstClr val="black"/>
                </a:solidFill>
                <a:latin typeface="ＭＳ Ｐゴシック"/>
              </a:rPr>
              <a:t>年度：</a:t>
            </a:r>
            <a:r>
              <a:rPr lang="en-US" altLang="ja-JP" sz="2000" b="1" dirty="0" smtClean="0">
                <a:solidFill>
                  <a:srgbClr val="FF0000"/>
                </a:solidFill>
                <a:latin typeface="HGP創英角ｺﾞｼｯｸUB" pitchFamily="50" charset="-128"/>
                <a:ea typeface="HGP創英角ｺﾞｼｯｸUB" pitchFamily="50" charset="-128"/>
              </a:rPr>
              <a:t>250</a:t>
            </a:r>
            <a:r>
              <a:rPr lang="ja-JP" altLang="en-US" sz="2000" b="1" dirty="0" smtClean="0">
                <a:solidFill>
                  <a:srgbClr val="FF0000"/>
                </a:solidFill>
                <a:latin typeface="HGP創英角ｺﾞｼｯｸUB" pitchFamily="50" charset="-128"/>
                <a:ea typeface="HGP創英角ｺﾞｼｯｸUB" pitchFamily="50" charset="-128"/>
              </a:rPr>
              <a:t>億円</a:t>
            </a:r>
            <a:r>
              <a:rPr lang="ja-JP" altLang="en-US" sz="2000" dirty="0" smtClean="0">
                <a:solidFill>
                  <a:prstClr val="black"/>
                </a:solidFill>
                <a:latin typeface="ＭＳ Ｐゴシック"/>
              </a:rPr>
              <a:t>、平成</a:t>
            </a:r>
            <a:r>
              <a:rPr lang="en-US" altLang="ja-JP" sz="2000" dirty="0" smtClean="0">
                <a:solidFill>
                  <a:prstClr val="black"/>
                </a:solidFill>
                <a:latin typeface="ＭＳ Ｐゴシック"/>
              </a:rPr>
              <a:t>26</a:t>
            </a:r>
            <a:r>
              <a:rPr lang="ja-JP" altLang="en-US" sz="2000" dirty="0" smtClean="0">
                <a:solidFill>
                  <a:prstClr val="black"/>
                </a:solidFill>
                <a:latin typeface="ＭＳ Ｐゴシック"/>
              </a:rPr>
              <a:t>年度：</a:t>
            </a:r>
            <a:r>
              <a:rPr lang="en-US" altLang="ja-JP" sz="2000" b="1" dirty="0" smtClean="0">
                <a:solidFill>
                  <a:srgbClr val="FF0000"/>
                </a:solidFill>
                <a:latin typeface="HGP創英角ｺﾞｼｯｸUB" pitchFamily="50" charset="-128"/>
                <a:ea typeface="HGP創英角ｺﾞｼｯｸUB" pitchFamily="50" charset="-128"/>
              </a:rPr>
              <a:t>150.5</a:t>
            </a:r>
            <a:r>
              <a:rPr lang="ja-JP" altLang="en-US" sz="2000" b="1" dirty="0" smtClean="0">
                <a:solidFill>
                  <a:srgbClr val="FF0000"/>
                </a:solidFill>
                <a:latin typeface="HGP創英角ｺﾞｼｯｸUB" pitchFamily="50" charset="-128"/>
                <a:ea typeface="HGP創英角ｺﾞｼｯｸUB" pitchFamily="50" charset="-128"/>
              </a:rPr>
              <a:t>億円</a:t>
            </a:r>
            <a:r>
              <a:rPr lang="ja-JP" altLang="en-US" sz="2000" dirty="0" smtClean="0">
                <a:solidFill>
                  <a:prstClr val="black"/>
                </a:solidFill>
                <a:latin typeface="ＭＳ Ｐゴシック"/>
              </a:rPr>
              <a:t>）</a:t>
            </a:r>
            <a:endParaRPr lang="ja-JP" altLang="en-US" sz="2000" dirty="0">
              <a:solidFill>
                <a:prstClr val="black"/>
              </a:solidFill>
              <a:latin typeface="ＭＳ Ｐゴシック"/>
            </a:endParaRPr>
          </a:p>
        </p:txBody>
      </p:sp>
      <p:sp>
        <p:nvSpPr>
          <p:cNvPr id="40" name="正方形/長方形 39"/>
          <p:cNvSpPr/>
          <p:nvPr/>
        </p:nvSpPr>
        <p:spPr>
          <a:xfrm>
            <a:off x="137465" y="5384203"/>
            <a:ext cx="9451050" cy="1195189"/>
          </a:xfrm>
          <a:prstGeom prst="rect">
            <a:avLst/>
          </a:prstGeom>
        </p:spPr>
        <p:txBody>
          <a:bodyPr wrap="square" lIns="91430" tIns="45715" rIns="91430" bIns="45715">
            <a:spAutoFit/>
          </a:bodyPr>
          <a:lstStyle/>
          <a:p>
            <a:pPr>
              <a:lnSpc>
                <a:spcPts val="2600"/>
              </a:lnSpc>
              <a:spcBef>
                <a:spcPts val="800"/>
              </a:spcBef>
            </a:pPr>
            <a:r>
              <a:rPr lang="ja-JP" altLang="en-US" sz="2400" u="sng" dirty="0" smtClean="0">
                <a:solidFill>
                  <a:prstClr val="black"/>
                </a:solidFill>
                <a:latin typeface="HGP創英角ｺﾞｼｯｸUB" pitchFamily="50" charset="-128"/>
                <a:ea typeface="HGP創英角ｺﾞｼｯｸUB" pitchFamily="50" charset="-128"/>
              </a:rPr>
              <a:t>通常</a:t>
            </a:r>
            <a:r>
              <a:rPr lang="ja-JP" altLang="en-US" sz="2400" u="sng" dirty="0">
                <a:solidFill>
                  <a:prstClr val="black"/>
                </a:solidFill>
                <a:latin typeface="HGP創英角ｺﾞｼｯｸUB" pitchFamily="50" charset="-128"/>
                <a:ea typeface="HGP創英角ｺﾞｼｯｸUB" pitchFamily="50" charset="-128"/>
              </a:rPr>
              <a:t>３，４</a:t>
            </a:r>
            <a:r>
              <a:rPr lang="ja-JP" altLang="en-US" sz="2400" u="sng" dirty="0" smtClean="0">
                <a:solidFill>
                  <a:prstClr val="black"/>
                </a:solidFill>
                <a:latin typeface="HGP創英角ｺﾞｼｯｸUB" pitchFamily="50" charset="-128"/>
                <a:ea typeface="HGP創英角ｺﾞｼｯｸUB" pitchFamily="50" charset="-128"/>
              </a:rPr>
              <a:t>年要する風力・地熱の環境アセスメントの手続期間を</a:t>
            </a:r>
            <a:r>
              <a:rPr lang="ja-JP" altLang="en-US" sz="2400" u="sng" dirty="0">
                <a:solidFill>
                  <a:prstClr val="black"/>
                </a:solidFill>
                <a:latin typeface="HGP創英角ｺﾞｼｯｸUB" pitchFamily="50" charset="-128"/>
                <a:ea typeface="HGP創英角ｺﾞｼｯｸUB" pitchFamily="50" charset="-128"/>
              </a:rPr>
              <a:t>半減</a:t>
            </a:r>
            <a:r>
              <a:rPr lang="ja-JP" altLang="en-US" sz="2400" u="sng" dirty="0" smtClean="0">
                <a:solidFill>
                  <a:prstClr val="black"/>
                </a:solidFill>
                <a:latin typeface="HGP創英角ｺﾞｼｯｸUB" pitchFamily="50" charset="-128"/>
                <a:ea typeface="HGP創英角ｺﾞｼｯｸUB" pitchFamily="50" charset="-128"/>
              </a:rPr>
              <a:t>させるため民間の取組を支援</a:t>
            </a:r>
            <a:endParaRPr lang="en-US" altLang="ja-JP" sz="2400" u="sng" dirty="0" smtClean="0">
              <a:solidFill>
                <a:prstClr val="black"/>
              </a:solidFill>
              <a:latin typeface="HGP創英角ｺﾞｼｯｸUB" pitchFamily="50" charset="-128"/>
              <a:ea typeface="HGP創英角ｺﾞｼｯｸUB" pitchFamily="50" charset="-128"/>
            </a:endParaRPr>
          </a:p>
          <a:p>
            <a:pPr>
              <a:lnSpc>
                <a:spcPts val="2600"/>
              </a:lnSpc>
              <a:spcBef>
                <a:spcPts val="800"/>
              </a:spcBef>
            </a:pPr>
            <a:r>
              <a:rPr lang="ja-JP" altLang="en-US" sz="2000" dirty="0" smtClean="0">
                <a:solidFill>
                  <a:prstClr val="black"/>
                </a:solidFill>
                <a:latin typeface="ＭＳ Ｐゴシック"/>
              </a:rPr>
              <a:t>（平成</a:t>
            </a:r>
            <a:r>
              <a:rPr lang="en-US" altLang="ja-JP" sz="2000" dirty="0" smtClean="0">
                <a:solidFill>
                  <a:prstClr val="black"/>
                </a:solidFill>
                <a:latin typeface="ＭＳ Ｐゴシック"/>
              </a:rPr>
              <a:t>26</a:t>
            </a:r>
            <a:r>
              <a:rPr lang="ja-JP" altLang="en-US" sz="2000" dirty="0" smtClean="0">
                <a:solidFill>
                  <a:prstClr val="black"/>
                </a:solidFill>
                <a:latin typeface="ＭＳ Ｐゴシック"/>
              </a:rPr>
              <a:t>年度：</a:t>
            </a:r>
            <a:r>
              <a:rPr lang="en-US" altLang="ja-JP" sz="2000" b="1" dirty="0" smtClean="0">
                <a:solidFill>
                  <a:srgbClr val="FF0000"/>
                </a:solidFill>
                <a:latin typeface="HGP創英角ｺﾞｼｯｸUB" pitchFamily="50" charset="-128"/>
                <a:ea typeface="HGP創英角ｺﾞｼｯｸUB" pitchFamily="50" charset="-128"/>
              </a:rPr>
              <a:t>20</a:t>
            </a:r>
            <a:r>
              <a:rPr lang="ja-JP" altLang="en-US" sz="2000" b="1" dirty="0" smtClean="0">
                <a:solidFill>
                  <a:srgbClr val="FF0000"/>
                </a:solidFill>
                <a:latin typeface="HGP創英角ｺﾞｼｯｸUB" pitchFamily="50" charset="-128"/>
                <a:ea typeface="HGP創英角ｺﾞｼｯｸUB" pitchFamily="50" charset="-128"/>
              </a:rPr>
              <a:t>億円</a:t>
            </a:r>
            <a:r>
              <a:rPr lang="ja-JP" altLang="en-US" sz="2000" dirty="0" smtClean="0">
                <a:solidFill>
                  <a:prstClr val="black"/>
                </a:solidFill>
                <a:latin typeface="ＭＳ Ｐゴシック"/>
              </a:rPr>
              <a:t>）</a:t>
            </a:r>
            <a:endParaRPr lang="ja-JP" altLang="en-US" sz="2000" dirty="0">
              <a:solidFill>
                <a:prstClr val="black"/>
              </a:solidFill>
              <a:latin typeface="ＭＳ Ｐゴシック"/>
            </a:endParaRP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159" y="3447340"/>
            <a:ext cx="2844316" cy="194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正方形/長方形 44"/>
          <p:cNvSpPr/>
          <p:nvPr/>
        </p:nvSpPr>
        <p:spPr>
          <a:xfrm>
            <a:off x="4955452" y="4983222"/>
            <a:ext cx="1589366" cy="214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  日本海</a:t>
            </a:r>
            <a:r>
              <a:rPr lang="ja-JP" altLang="en-US" sz="1400" dirty="0">
                <a:solidFill>
                  <a:prstClr val="black"/>
                </a:solidFill>
              </a:rPr>
              <a:t>側</a:t>
            </a:r>
            <a:r>
              <a:rPr lang="ja-JP" altLang="en-US" sz="1400" dirty="0" smtClean="0">
                <a:solidFill>
                  <a:prstClr val="black"/>
                </a:solidFill>
              </a:rPr>
              <a:t>ルート</a:t>
            </a:r>
            <a:endParaRPr lang="ja-JP" altLang="en-US" sz="1400" dirty="0">
              <a:solidFill>
                <a:prstClr val="black"/>
              </a:solidFill>
            </a:endParaRPr>
          </a:p>
        </p:txBody>
      </p:sp>
      <p:sp>
        <p:nvSpPr>
          <p:cNvPr id="46" name="正方形/長方形 45"/>
          <p:cNvSpPr/>
          <p:nvPr/>
        </p:nvSpPr>
        <p:spPr>
          <a:xfrm>
            <a:off x="7726526" y="4038116"/>
            <a:ext cx="2152665" cy="22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　</a:t>
            </a:r>
            <a:r>
              <a:rPr lang="ja-JP" altLang="en-US" sz="1400" dirty="0">
                <a:solidFill>
                  <a:prstClr val="black"/>
                </a:solidFill>
              </a:rPr>
              <a:t>道央－オホーツクルート</a:t>
            </a:r>
          </a:p>
        </p:txBody>
      </p:sp>
      <p:cxnSp>
        <p:nvCxnSpPr>
          <p:cNvPr id="47" name="直線矢印コネクタ 46"/>
          <p:cNvCxnSpPr/>
          <p:nvPr/>
        </p:nvCxnSpPr>
        <p:spPr>
          <a:xfrm flipH="1">
            <a:off x="8103370" y="4232264"/>
            <a:ext cx="180020" cy="390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6384180" y="4623181"/>
            <a:ext cx="711079" cy="348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200587" y="3093011"/>
            <a:ext cx="3207929" cy="338554"/>
          </a:xfrm>
          <a:prstGeom prst="rect">
            <a:avLst/>
          </a:prstGeom>
          <a:noFill/>
        </p:spPr>
        <p:txBody>
          <a:bodyPr wrap="none" rtlCol="0">
            <a:spAutoFit/>
          </a:bodyPr>
          <a:lstStyle/>
          <a:p>
            <a:pPr algn="ctr"/>
            <a:r>
              <a:rPr lang="en-US" altLang="ja-JP" sz="1600" b="1" dirty="0" smtClean="0">
                <a:solidFill>
                  <a:prstClr val="black"/>
                </a:solidFill>
                <a:latin typeface="ＭＳ Ｐゴシック"/>
              </a:rPr>
              <a:t>【</a:t>
            </a:r>
            <a:r>
              <a:rPr lang="ja-JP" altLang="en-US" sz="1600" b="1" dirty="0" smtClean="0">
                <a:solidFill>
                  <a:prstClr val="black"/>
                </a:solidFill>
                <a:latin typeface="ＭＳ Ｐゴシック"/>
              </a:rPr>
              <a:t>北海道の送電網整備予定ルート</a:t>
            </a:r>
            <a:r>
              <a:rPr lang="en-US" altLang="ja-JP" sz="1600" b="1" dirty="0" smtClean="0">
                <a:solidFill>
                  <a:prstClr val="black"/>
                </a:solidFill>
                <a:latin typeface="ＭＳ Ｐゴシック"/>
              </a:rPr>
              <a:t>】</a:t>
            </a:r>
          </a:p>
        </p:txBody>
      </p:sp>
      <p:sp>
        <p:nvSpPr>
          <p:cNvPr id="22" name="テキスト ボックス 27"/>
          <p:cNvSpPr txBox="1">
            <a:spLocks noChangeArrowheads="1"/>
          </p:cNvSpPr>
          <p:nvPr/>
        </p:nvSpPr>
        <p:spPr bwMode="auto">
          <a:xfrm>
            <a:off x="-15552" y="503150"/>
            <a:ext cx="9906000" cy="438404"/>
          </a:xfrm>
          <a:prstGeom prst="rect">
            <a:avLst/>
          </a:prstGeom>
          <a:solidFill>
            <a:srgbClr val="00B0F0"/>
          </a:solidFill>
          <a:ln w="38100" cmpd="thickThin">
            <a:noFill/>
            <a:miter lim="800000"/>
            <a:headEnd/>
            <a:tailEnd/>
          </a:ln>
        </p:spPr>
        <p:txBody>
          <a:bodyPr wrap="square" lIns="68403" tIns="34202" rIns="68403" bIns="3420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solidFill>
                  <a:prstClr val="white"/>
                </a:solidFill>
                <a:latin typeface="ＭＳ Ｐゴシック"/>
              </a:rPr>
              <a:t>課題解決に向けた</a:t>
            </a:r>
            <a:r>
              <a:rPr lang="ja-JP" altLang="en-US" sz="2400" b="1" dirty="0" smtClean="0">
                <a:solidFill>
                  <a:prstClr val="white"/>
                </a:solidFill>
                <a:latin typeface="ＭＳ Ｐゴシック"/>
              </a:rPr>
              <a:t>取組　－　技術開発・実証</a:t>
            </a:r>
            <a:r>
              <a:rPr lang="en-US" altLang="ja-JP" sz="2400" b="1" dirty="0" smtClean="0">
                <a:solidFill>
                  <a:prstClr val="white"/>
                </a:solidFill>
                <a:latin typeface="ＭＳ Ｐゴシック"/>
              </a:rPr>
              <a:t>/</a:t>
            </a:r>
            <a:r>
              <a:rPr lang="ja-JP" altLang="en-US" sz="2400" b="1" dirty="0" smtClean="0">
                <a:solidFill>
                  <a:prstClr val="white"/>
                </a:solidFill>
                <a:latin typeface="ＭＳ Ｐゴシック"/>
              </a:rPr>
              <a:t>送電網整備</a:t>
            </a:r>
            <a:r>
              <a:rPr lang="en-US" altLang="ja-JP" sz="2400" b="1" dirty="0" smtClean="0">
                <a:solidFill>
                  <a:prstClr val="white"/>
                </a:solidFill>
                <a:latin typeface="ＭＳ Ｐゴシック"/>
              </a:rPr>
              <a:t>/</a:t>
            </a:r>
            <a:r>
              <a:rPr lang="ja-JP" altLang="en-US" sz="2400" b="1" dirty="0" smtClean="0">
                <a:solidFill>
                  <a:prstClr val="white"/>
                </a:solidFill>
                <a:latin typeface="ＭＳ Ｐゴシック"/>
              </a:rPr>
              <a:t>手続迅速化</a:t>
            </a:r>
            <a:endParaRPr lang="en-US" altLang="ja-JP" sz="2400" b="1" dirty="0">
              <a:solidFill>
                <a:prstClr val="white"/>
              </a:solidFill>
              <a:latin typeface="ＭＳ Ｐゴシック"/>
            </a:endParaRPr>
          </a:p>
        </p:txBody>
      </p:sp>
      <p:sp>
        <p:nvSpPr>
          <p:cNvPr id="26" name="スライド番号プレースホルダー 1"/>
          <p:cNvSpPr>
            <a:spLocks noGrp="1"/>
          </p:cNvSpPr>
          <p:nvPr>
            <p:ph type="sldNum" sz="quarter" idx="12"/>
          </p:nvPr>
        </p:nvSpPr>
        <p:spPr>
          <a:xfrm>
            <a:off x="7610152" y="6448251"/>
            <a:ext cx="2311400" cy="365125"/>
          </a:xfrm>
        </p:spPr>
        <p:txBody>
          <a:bodyPr vert="horz" lIns="91440" tIns="45720" rIns="91440" bIns="45720" rtlCol="0" anchor="ctr"/>
          <a:lstStyle/>
          <a:p>
            <a:fld id="{6DF3A1F4-B3BC-4359-9F15-50358CA09AD6}" type="slidenum">
              <a:rPr lang="ja-JP" altLang="en-US" sz="1200">
                <a:solidFill>
                  <a:prstClr val="black"/>
                </a:solidFill>
              </a:rPr>
              <a:pPr/>
              <a:t>25</a:t>
            </a:fld>
            <a:endParaRPr lang="ja-JP" altLang="en-US" sz="1200" dirty="0">
              <a:solidFill>
                <a:prstClr val="black"/>
              </a:solidFill>
            </a:endParaRPr>
          </a:p>
        </p:txBody>
      </p:sp>
      <p:sp>
        <p:nvSpPr>
          <p:cNvPr id="29" name="テキスト ボックス 28"/>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endParaRPr kumimoji="1" lang="ja-JP" altLang="en-US" sz="2400" b="1" dirty="0"/>
          </a:p>
        </p:txBody>
      </p:sp>
    </p:spTree>
    <p:extLst>
      <p:ext uri="{BB962C8B-B14F-4D97-AF65-F5344CB8AC3E}">
        <p14:creationId xmlns:p14="http://schemas.microsoft.com/office/powerpoint/2010/main" val="2087375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p:cNvSpPr/>
          <p:nvPr/>
        </p:nvSpPr>
        <p:spPr>
          <a:xfrm>
            <a:off x="68275" y="627044"/>
            <a:ext cx="9777140" cy="271032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nSpc>
                <a:spcPts val="3142"/>
              </a:lnSpc>
              <a:defRPr/>
            </a:pPr>
            <a:endParaRPr lang="en-US" altLang="ja-JP" sz="2100" dirty="0" smtClean="0">
              <a:solidFill>
                <a:schemeClr val="tx1"/>
              </a:solidFill>
              <a:latin typeface="メイリオ" pitchFamily="50" charset="-128"/>
              <a:ea typeface="メイリオ" pitchFamily="50" charset="-128"/>
              <a:cs typeface="メイリオ" pitchFamily="50" charset="-128"/>
            </a:endParaRPr>
          </a:p>
          <a:p>
            <a:pPr>
              <a:lnSpc>
                <a:spcPts val="3142"/>
              </a:lnSpc>
              <a:defRPr/>
            </a:pPr>
            <a:r>
              <a:rPr lang="ja-JP" altLang="en-US" sz="2100" dirty="0" smtClean="0">
                <a:solidFill>
                  <a:schemeClr val="tx1"/>
                </a:solidFill>
                <a:latin typeface="メイリオ" pitchFamily="50" charset="-128"/>
                <a:ea typeface="メイリオ" pitchFamily="50" charset="-128"/>
                <a:cs typeface="メイリオ" pitchFamily="50" charset="-128"/>
              </a:rPr>
              <a:t>　太陽光発電（住宅用）</a:t>
            </a:r>
            <a:endParaRPr lang="en-US" altLang="ja-JP" sz="2100" dirty="0" smtClean="0">
              <a:solidFill>
                <a:schemeClr val="tx1"/>
              </a:solidFill>
              <a:latin typeface="メイリオ" pitchFamily="50" charset="-128"/>
              <a:ea typeface="メイリオ" pitchFamily="50" charset="-128"/>
              <a:cs typeface="メイリオ" pitchFamily="50" charset="-128"/>
            </a:endParaRPr>
          </a:p>
          <a:p>
            <a:pPr>
              <a:lnSpc>
                <a:spcPts val="3142"/>
              </a:lnSpc>
              <a:defRPr/>
            </a:pPr>
            <a:r>
              <a:rPr lang="ja-JP" altLang="en-US" sz="2100" dirty="0" smtClean="0">
                <a:solidFill>
                  <a:schemeClr val="tx1"/>
                </a:solidFill>
                <a:latin typeface="メイリオ" pitchFamily="50" charset="-128"/>
                <a:ea typeface="メイリオ" pitchFamily="50" charset="-128"/>
                <a:cs typeface="メイリオ" pitchFamily="50" charset="-128"/>
              </a:rPr>
              <a:t>　　⇒</a:t>
            </a:r>
            <a:r>
              <a:rPr lang="ja-JP" altLang="en-US" sz="2100" dirty="0">
                <a:solidFill>
                  <a:schemeClr val="tx1"/>
                </a:solidFill>
                <a:latin typeface="メイリオ" pitchFamily="50" charset="-128"/>
                <a:ea typeface="メイリオ" pitchFamily="50" charset="-128"/>
                <a:cs typeface="メイリオ" pitchFamily="50" charset="-128"/>
              </a:rPr>
              <a:t>　</a:t>
            </a:r>
            <a:r>
              <a:rPr lang="ja-JP" altLang="en-US" sz="2100" dirty="0" smtClean="0">
                <a:solidFill>
                  <a:schemeClr val="tx1"/>
                </a:solidFill>
                <a:latin typeface="メイリオ" pitchFamily="50" charset="-128"/>
                <a:ea typeface="メイリオ" pitchFamily="50" charset="-128"/>
                <a:cs typeface="メイリオ" pitchFamily="50" charset="-128"/>
              </a:rPr>
              <a:t>約９００万ｋ</a:t>
            </a:r>
            <a:r>
              <a:rPr lang="en-US" altLang="ja-JP" sz="2100" dirty="0" smtClean="0">
                <a:solidFill>
                  <a:schemeClr val="tx1"/>
                </a:solidFill>
                <a:latin typeface="メイリオ" pitchFamily="50" charset="-128"/>
                <a:ea typeface="メイリオ" pitchFamily="50" charset="-128"/>
                <a:cs typeface="メイリオ" pitchFamily="50" charset="-128"/>
              </a:rPr>
              <a:t>W</a:t>
            </a:r>
            <a:r>
              <a:rPr lang="ja-JP" altLang="en-US" sz="2100" dirty="0" smtClean="0">
                <a:solidFill>
                  <a:schemeClr val="tx1"/>
                </a:solidFill>
                <a:latin typeface="メイリオ" pitchFamily="50" charset="-128"/>
                <a:ea typeface="メイリオ" pitchFamily="50" charset="-128"/>
                <a:cs typeface="メイリオ" pitchFamily="50" charset="-128"/>
              </a:rPr>
              <a:t>の導入が必要（約２２０万戸）</a:t>
            </a:r>
            <a:endParaRPr lang="en-US" altLang="ja-JP" sz="2100" dirty="0">
              <a:solidFill>
                <a:schemeClr val="tx1"/>
              </a:solidFill>
              <a:latin typeface="メイリオ" pitchFamily="50" charset="-128"/>
              <a:ea typeface="メイリオ" pitchFamily="50" charset="-128"/>
              <a:cs typeface="メイリオ" pitchFamily="50" charset="-128"/>
            </a:endParaRPr>
          </a:p>
          <a:p>
            <a:pPr>
              <a:lnSpc>
                <a:spcPts val="3142"/>
              </a:lnSpc>
              <a:defRPr/>
            </a:pPr>
            <a:endParaRPr lang="en-US" altLang="ja-JP" sz="2100" dirty="0" smtClean="0">
              <a:solidFill>
                <a:schemeClr val="tx1"/>
              </a:solidFill>
              <a:latin typeface="メイリオ" pitchFamily="50" charset="-128"/>
              <a:ea typeface="メイリオ" pitchFamily="50" charset="-128"/>
              <a:cs typeface="メイリオ" pitchFamily="50" charset="-128"/>
            </a:endParaRPr>
          </a:p>
          <a:p>
            <a:pPr>
              <a:lnSpc>
                <a:spcPts val="3142"/>
              </a:lnSpc>
              <a:defRPr/>
            </a:pPr>
            <a:r>
              <a:rPr lang="ja-JP" altLang="en-US" sz="2100" dirty="0" smtClean="0">
                <a:solidFill>
                  <a:schemeClr val="tx1"/>
                </a:solidFill>
                <a:latin typeface="メイリオ" pitchFamily="50" charset="-128"/>
                <a:ea typeface="メイリオ" pitchFamily="50" charset="-128"/>
                <a:cs typeface="メイリオ" pitchFamily="50" charset="-128"/>
              </a:rPr>
              <a:t>　風力発電</a:t>
            </a:r>
            <a:endParaRPr lang="en-US" altLang="ja-JP" sz="2100" dirty="0" smtClean="0">
              <a:solidFill>
                <a:schemeClr val="tx1"/>
              </a:solidFill>
              <a:latin typeface="メイリオ" pitchFamily="50" charset="-128"/>
              <a:ea typeface="メイリオ" pitchFamily="50" charset="-128"/>
              <a:cs typeface="メイリオ" pitchFamily="50" charset="-128"/>
            </a:endParaRPr>
          </a:p>
          <a:p>
            <a:pPr>
              <a:lnSpc>
                <a:spcPts val="3142"/>
              </a:lnSpc>
              <a:defRPr/>
            </a:pPr>
            <a:r>
              <a:rPr lang="ja-JP" altLang="en-US" sz="2100" dirty="0">
                <a:solidFill>
                  <a:schemeClr val="tx1"/>
                </a:solidFill>
                <a:latin typeface="メイリオ" pitchFamily="50" charset="-128"/>
                <a:ea typeface="メイリオ" pitchFamily="50" charset="-128"/>
                <a:cs typeface="メイリオ" pitchFamily="50" charset="-128"/>
              </a:rPr>
              <a:t>　</a:t>
            </a:r>
            <a:r>
              <a:rPr lang="ja-JP" altLang="en-US" sz="2100" dirty="0" smtClean="0">
                <a:solidFill>
                  <a:schemeClr val="tx1"/>
                </a:solidFill>
                <a:latin typeface="メイリオ" pitchFamily="50" charset="-128"/>
                <a:ea typeface="メイリオ" pitchFamily="50" charset="-128"/>
                <a:cs typeface="メイリオ" pitchFamily="50" charset="-128"/>
              </a:rPr>
              <a:t>　⇒</a:t>
            </a:r>
            <a:r>
              <a:rPr lang="ja-JP" altLang="en-US" sz="2100" dirty="0">
                <a:solidFill>
                  <a:schemeClr val="tx1"/>
                </a:solidFill>
                <a:latin typeface="メイリオ" pitchFamily="50" charset="-128"/>
                <a:ea typeface="メイリオ" pitchFamily="50" charset="-128"/>
                <a:cs typeface="メイリオ" pitchFamily="50" charset="-128"/>
              </a:rPr>
              <a:t>　</a:t>
            </a:r>
            <a:r>
              <a:rPr lang="ja-JP" altLang="en-US" sz="2100" dirty="0" smtClean="0">
                <a:solidFill>
                  <a:schemeClr val="tx1"/>
                </a:solidFill>
                <a:latin typeface="メイリオ" pitchFamily="50" charset="-128"/>
                <a:ea typeface="メイリオ" pitchFamily="50" charset="-128"/>
                <a:cs typeface="メイリオ" pitchFamily="50" charset="-128"/>
              </a:rPr>
              <a:t>約５００万ｋ</a:t>
            </a:r>
            <a:r>
              <a:rPr lang="en-US" altLang="ja-JP" sz="2100" dirty="0" smtClean="0">
                <a:solidFill>
                  <a:schemeClr val="tx1"/>
                </a:solidFill>
                <a:latin typeface="メイリオ" pitchFamily="50" charset="-128"/>
                <a:ea typeface="メイリオ" pitchFamily="50" charset="-128"/>
                <a:cs typeface="メイリオ" pitchFamily="50" charset="-128"/>
              </a:rPr>
              <a:t>W</a:t>
            </a:r>
            <a:r>
              <a:rPr lang="ja-JP" altLang="en-US" sz="2100" dirty="0" smtClean="0">
                <a:solidFill>
                  <a:schemeClr val="tx1"/>
                </a:solidFill>
                <a:latin typeface="メイリオ" pitchFamily="50" charset="-128"/>
                <a:ea typeface="メイリオ" pitchFamily="50" charset="-128"/>
                <a:cs typeface="メイリオ" pitchFamily="50" charset="-128"/>
              </a:rPr>
              <a:t>の導入が必要（約２６９０基）</a:t>
            </a:r>
            <a:endParaRPr lang="en-US" altLang="ja-JP" sz="2100" dirty="0">
              <a:solidFill>
                <a:schemeClr val="tx1"/>
              </a:solidFill>
              <a:latin typeface="メイリオ" pitchFamily="50" charset="-128"/>
              <a:ea typeface="メイリオ" pitchFamily="50" charset="-128"/>
              <a:cs typeface="メイリオ" pitchFamily="50" charset="-128"/>
            </a:endParaRPr>
          </a:p>
          <a:p>
            <a:pPr>
              <a:lnSpc>
                <a:spcPts val="3142"/>
              </a:lnSpc>
              <a:defRPr/>
            </a:pPr>
            <a:endParaRPr lang="en-US" altLang="ja-JP" sz="2100" dirty="0">
              <a:solidFill>
                <a:schemeClr val="tx1"/>
              </a:solidFill>
              <a:latin typeface="メイリオ" pitchFamily="50" charset="-128"/>
              <a:ea typeface="メイリオ" pitchFamily="50" charset="-128"/>
              <a:cs typeface="メイリオ" pitchFamily="50" charset="-128"/>
            </a:endParaRPr>
          </a:p>
        </p:txBody>
      </p:sp>
      <p:sp>
        <p:nvSpPr>
          <p:cNvPr id="150" name="テキスト ボックス 149"/>
          <p:cNvSpPr txBox="1"/>
          <p:nvPr/>
        </p:nvSpPr>
        <p:spPr>
          <a:xfrm>
            <a:off x="227475" y="4340792"/>
            <a:ext cx="2848933" cy="715389"/>
          </a:xfrm>
          <a:prstGeom prst="rect">
            <a:avLst/>
          </a:prstGeom>
          <a:noFill/>
        </p:spPr>
        <p:txBody>
          <a:bodyPr wrap="square" lIns="68388" tIns="34195" rIns="68388" bIns="34195" rtlCol="0">
            <a:spAutoFit/>
          </a:bodyPr>
          <a:lstStyle/>
          <a:p>
            <a:pPr algn="ctr"/>
            <a:r>
              <a:rPr lang="en-US" altLang="ja-JP" sz="2700" b="1" dirty="0"/>
              <a:t>1</a:t>
            </a:r>
            <a:r>
              <a:rPr lang="ja-JP" altLang="en-US" b="1" dirty="0"/>
              <a:t>基</a:t>
            </a:r>
            <a:endParaRPr lang="en-US" altLang="ja-JP" sz="1500" b="1" dirty="0"/>
          </a:p>
          <a:p>
            <a:pPr algn="ctr"/>
            <a:r>
              <a:rPr lang="ja-JP" altLang="en-US" sz="1500" b="1" dirty="0"/>
              <a:t>（</a:t>
            </a:r>
            <a:r>
              <a:rPr lang="en-US" altLang="ja-JP" sz="1500" b="1" dirty="0"/>
              <a:t>120</a:t>
            </a:r>
            <a:r>
              <a:rPr lang="ja-JP" altLang="en-US" sz="1500" b="1" dirty="0"/>
              <a:t>万</a:t>
            </a:r>
            <a:r>
              <a:rPr lang="en-US" altLang="ja-JP" sz="1500" b="1" dirty="0"/>
              <a:t>KW</a:t>
            </a:r>
            <a:r>
              <a:rPr lang="ja-JP" altLang="en-US" sz="1500" b="1" dirty="0"/>
              <a:t>／</a:t>
            </a:r>
            <a:r>
              <a:rPr lang="en-US" altLang="ja-JP" sz="1500" b="1" dirty="0"/>
              <a:t>74</a:t>
            </a:r>
            <a:r>
              <a:rPr lang="ja-JP" altLang="en-US" sz="1500" b="1" dirty="0" smtClean="0"/>
              <a:t>億</a:t>
            </a:r>
            <a:r>
              <a:rPr lang="en-US" altLang="ja-JP" sz="1500" b="1" dirty="0" smtClean="0"/>
              <a:t>KWH</a:t>
            </a:r>
            <a:r>
              <a:rPr lang="ja-JP" altLang="en-US" sz="1500" b="1" dirty="0" smtClean="0"/>
              <a:t>）</a:t>
            </a:r>
            <a:endParaRPr lang="en-US" altLang="ja-JP" sz="1500" b="1" dirty="0"/>
          </a:p>
        </p:txBody>
      </p:sp>
      <p:grpSp>
        <p:nvGrpSpPr>
          <p:cNvPr id="151" name="グループ化 150"/>
          <p:cNvGrpSpPr/>
          <p:nvPr/>
        </p:nvGrpSpPr>
        <p:grpSpPr>
          <a:xfrm>
            <a:off x="71412" y="3736395"/>
            <a:ext cx="9812499" cy="2788949"/>
            <a:chOff x="77469" y="5665575"/>
            <a:chExt cx="5980129" cy="2260741"/>
          </a:xfrm>
        </p:grpSpPr>
        <p:sp>
          <p:nvSpPr>
            <p:cNvPr id="152" name="テキスト ボックス 151"/>
            <p:cNvSpPr txBox="1"/>
            <p:nvPr/>
          </p:nvSpPr>
          <p:spPr>
            <a:xfrm>
              <a:off x="3972462" y="5955461"/>
              <a:ext cx="2061675" cy="299355"/>
            </a:xfrm>
            <a:prstGeom prst="rect">
              <a:avLst/>
            </a:prstGeom>
            <a:noFill/>
          </p:spPr>
          <p:txBody>
            <a:bodyPr wrap="square" lIns="91403" tIns="45703" rIns="91403" bIns="45703" rtlCol="0">
              <a:spAutoFit/>
            </a:bodyPr>
            <a:lstStyle/>
            <a:p>
              <a:r>
                <a:rPr lang="ja-JP" altLang="en-US" b="1" dirty="0">
                  <a:solidFill>
                    <a:prstClr val="black"/>
                  </a:solidFill>
                  <a:latin typeface="AR Pゴシック体M" pitchFamily="50" charset="-128"/>
                  <a:ea typeface="AR Pゴシック体M" pitchFamily="50" charset="-128"/>
                </a:rPr>
                <a:t>風力発電</a:t>
              </a:r>
              <a:endParaRPr lang="en-US" altLang="ja-JP" b="1" dirty="0">
                <a:solidFill>
                  <a:prstClr val="black"/>
                </a:solidFill>
                <a:latin typeface="AR Pゴシック体M" pitchFamily="50" charset="-128"/>
                <a:ea typeface="AR Pゴシック体M" pitchFamily="50" charset="-128"/>
              </a:endParaRPr>
            </a:p>
          </p:txBody>
        </p:sp>
        <p:sp>
          <p:nvSpPr>
            <p:cNvPr id="153" name="テキスト ボックス 152"/>
            <p:cNvSpPr txBox="1"/>
            <p:nvPr/>
          </p:nvSpPr>
          <p:spPr>
            <a:xfrm>
              <a:off x="3930178" y="6113794"/>
              <a:ext cx="2127420" cy="598738"/>
            </a:xfrm>
            <a:prstGeom prst="rect">
              <a:avLst/>
            </a:prstGeom>
            <a:noFill/>
          </p:spPr>
          <p:txBody>
            <a:bodyPr wrap="square" lIns="91403" tIns="45703" rIns="91403" bIns="45703" rtlCol="0">
              <a:spAutoFit/>
            </a:bodyPr>
            <a:lstStyle/>
            <a:p>
              <a:pPr algn="ctr"/>
              <a:r>
                <a:rPr lang="ja-JP" altLang="en-US" b="1" dirty="0"/>
                <a:t>約</a:t>
              </a:r>
              <a:r>
                <a:rPr lang="en-US" altLang="ja-JP" sz="2700" b="1" dirty="0"/>
                <a:t>2100</a:t>
              </a:r>
              <a:r>
                <a:rPr lang="ja-JP" altLang="en-US" b="1" dirty="0"/>
                <a:t>基</a:t>
              </a:r>
              <a:endParaRPr lang="en-US" altLang="ja-JP" b="1" dirty="0"/>
            </a:p>
            <a:p>
              <a:pPr algn="ctr"/>
              <a:r>
                <a:rPr lang="ja-JP" altLang="en-US" sz="1500" b="1" dirty="0"/>
                <a:t>（約</a:t>
              </a:r>
              <a:r>
                <a:rPr lang="en-US" altLang="ja-JP" sz="1500" b="1" dirty="0"/>
                <a:t>420</a:t>
              </a:r>
              <a:r>
                <a:rPr lang="ja-JP" altLang="en-US" sz="1500" b="1" dirty="0"/>
                <a:t>万</a:t>
              </a:r>
              <a:r>
                <a:rPr lang="en-US" altLang="ja-JP" sz="1500" b="1" dirty="0"/>
                <a:t>KW</a:t>
              </a:r>
              <a:r>
                <a:rPr lang="ja-JP" altLang="en-US" sz="1500" b="1" dirty="0"/>
                <a:t>／</a:t>
              </a:r>
              <a:r>
                <a:rPr lang="en-US" altLang="ja-JP" sz="1500" b="1" dirty="0"/>
                <a:t>74</a:t>
              </a:r>
              <a:r>
                <a:rPr lang="ja-JP" altLang="en-US" sz="1500" b="1" dirty="0"/>
                <a:t>億</a:t>
              </a:r>
              <a:r>
                <a:rPr lang="en-US" altLang="ja-JP" sz="1500" b="1" dirty="0"/>
                <a:t>KWH</a:t>
              </a:r>
              <a:r>
                <a:rPr lang="ja-JP" altLang="en-US" sz="1500" b="1" dirty="0"/>
                <a:t>）</a:t>
              </a:r>
              <a:endParaRPr lang="en-US" altLang="ja-JP" sz="1500" b="1" dirty="0"/>
            </a:p>
          </p:txBody>
        </p:sp>
        <p:sp>
          <p:nvSpPr>
            <p:cNvPr id="154" name="正方形/長方形 153"/>
            <p:cNvSpPr/>
            <p:nvPr/>
          </p:nvSpPr>
          <p:spPr>
            <a:xfrm>
              <a:off x="3959091" y="5932254"/>
              <a:ext cx="2064054" cy="1894472"/>
            </a:xfrm>
            <a:prstGeom prst="rect">
              <a:avLst/>
            </a:prstGeom>
            <a:noFill/>
            <a:ln w="9525"/>
          </p:spPr>
          <p:style>
            <a:lnRef idx="2">
              <a:schemeClr val="dk1"/>
            </a:lnRef>
            <a:fillRef idx="1">
              <a:schemeClr val="lt1"/>
            </a:fillRef>
            <a:effectRef idx="0">
              <a:schemeClr val="dk1"/>
            </a:effectRef>
            <a:fontRef idx="minor">
              <a:schemeClr val="dk1"/>
            </a:fontRef>
          </p:style>
          <p:txBody>
            <a:bodyPr lIns="91403" tIns="45703" rIns="91403" bIns="45703" spcCol="0" rtlCol="0" anchor="ctr"/>
            <a:lstStyle/>
            <a:p>
              <a:pPr algn="ctr"/>
              <a:endParaRPr kumimoji="1" lang="ja-JP" altLang="en-US"/>
            </a:p>
          </p:txBody>
        </p:sp>
        <p:sp>
          <p:nvSpPr>
            <p:cNvPr id="155" name="テキスト ボックス 154"/>
            <p:cNvSpPr txBox="1"/>
            <p:nvPr/>
          </p:nvSpPr>
          <p:spPr>
            <a:xfrm>
              <a:off x="2015110" y="5935162"/>
              <a:ext cx="2075166" cy="299355"/>
            </a:xfrm>
            <a:prstGeom prst="rect">
              <a:avLst/>
            </a:prstGeom>
            <a:noFill/>
          </p:spPr>
          <p:txBody>
            <a:bodyPr wrap="square" lIns="91403" tIns="45703" rIns="91403" bIns="45703" rtlCol="0">
              <a:spAutoFit/>
            </a:bodyPr>
            <a:lstStyle/>
            <a:p>
              <a:r>
                <a:rPr lang="ja-JP" altLang="en-US" b="1" dirty="0">
                  <a:solidFill>
                    <a:prstClr val="black"/>
                  </a:solidFill>
                  <a:latin typeface="AR Pゴシック体M" pitchFamily="50" charset="-128"/>
                  <a:ea typeface="AR Pゴシック体M" pitchFamily="50" charset="-128"/>
                </a:rPr>
                <a:t>太陽光発電（住宅用）</a:t>
              </a:r>
              <a:endParaRPr lang="en-US" altLang="ja-JP" b="1" dirty="0">
                <a:solidFill>
                  <a:prstClr val="black"/>
                </a:solidFill>
                <a:latin typeface="AR Pゴシック体M" pitchFamily="50" charset="-128"/>
                <a:ea typeface="AR Pゴシック体M" pitchFamily="50" charset="-128"/>
              </a:endParaRPr>
            </a:p>
          </p:txBody>
        </p:sp>
        <p:grpSp>
          <p:nvGrpSpPr>
            <p:cNvPr id="156" name="グループ化 155"/>
            <p:cNvGrpSpPr/>
            <p:nvPr/>
          </p:nvGrpSpPr>
          <p:grpSpPr>
            <a:xfrm>
              <a:off x="2134903" y="6717221"/>
              <a:ext cx="1591316" cy="1209095"/>
              <a:chOff x="2985713" y="3327212"/>
              <a:chExt cx="3357141" cy="1564792"/>
            </a:xfrm>
          </p:grpSpPr>
          <p:pic>
            <p:nvPicPr>
              <p:cNvPr id="166" name="Picture 2" descr="http://www.wednesdaymoon.net/kzweb/images/kenmap/13.png"/>
              <p:cNvPicPr>
                <a:picLocks noChangeAspect="1" noChangeArrowheads="1"/>
              </p:cNvPicPr>
              <p:nvPr/>
            </p:nvPicPr>
            <p:blipFill rotWithShape="1">
              <a:blip r:embed="rId3">
                <a:extLst>
                  <a:ext uri="{28A0092B-C50C-407E-A947-70E740481C1C}">
                    <a14:useLocalDpi xmlns:a14="http://schemas.microsoft.com/office/drawing/2010/main" val="0"/>
                  </a:ext>
                </a:extLst>
              </a:blip>
              <a:srcRect t="3197" r="17482" b="31291"/>
              <a:stretch/>
            </p:blipFill>
            <p:spPr bwMode="auto">
              <a:xfrm>
                <a:off x="2985713" y="3427097"/>
                <a:ext cx="3357141" cy="1464907"/>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descr="Fotolia_6124197_XS.jpg"/>
              <p:cNvPicPr>
                <a:picLocks noChangeAspect="1" noChangeArrowheads="1"/>
              </p:cNvPicPr>
              <p:nvPr/>
            </p:nvPicPr>
            <p:blipFill>
              <a:blip r:embed="rId4" cstate="print"/>
              <a:srcRect/>
              <a:stretch>
                <a:fillRect/>
              </a:stretch>
            </p:blipFill>
            <p:spPr bwMode="auto">
              <a:xfrm>
                <a:off x="3306022" y="3547517"/>
                <a:ext cx="391640" cy="478053"/>
              </a:xfrm>
              <a:prstGeom prst="rect">
                <a:avLst/>
              </a:prstGeom>
              <a:noFill/>
              <a:ln w="9525">
                <a:noFill/>
                <a:miter lim="800000"/>
                <a:headEnd/>
                <a:tailEnd/>
              </a:ln>
            </p:spPr>
          </p:pic>
          <p:pic>
            <p:nvPicPr>
              <p:cNvPr id="168" name="Picture 6" descr="Fotolia_6124197_XS.jpg"/>
              <p:cNvPicPr>
                <a:picLocks noChangeAspect="1" noChangeArrowheads="1"/>
              </p:cNvPicPr>
              <p:nvPr/>
            </p:nvPicPr>
            <p:blipFill>
              <a:blip r:embed="rId4" cstate="print"/>
              <a:srcRect/>
              <a:stretch>
                <a:fillRect/>
              </a:stretch>
            </p:blipFill>
            <p:spPr bwMode="auto">
              <a:xfrm>
                <a:off x="3783738" y="3862418"/>
                <a:ext cx="391640" cy="478053"/>
              </a:xfrm>
              <a:prstGeom prst="rect">
                <a:avLst/>
              </a:prstGeom>
              <a:noFill/>
              <a:ln w="9525">
                <a:noFill/>
                <a:miter lim="800000"/>
                <a:headEnd/>
                <a:tailEnd/>
              </a:ln>
            </p:spPr>
          </p:pic>
          <p:pic>
            <p:nvPicPr>
              <p:cNvPr id="169" name="Picture 6" descr="Fotolia_6124197_XS.jpg"/>
              <p:cNvPicPr>
                <a:picLocks noChangeAspect="1" noChangeArrowheads="1"/>
              </p:cNvPicPr>
              <p:nvPr/>
            </p:nvPicPr>
            <p:blipFill>
              <a:blip r:embed="rId4" cstate="print"/>
              <a:srcRect/>
              <a:stretch>
                <a:fillRect/>
              </a:stretch>
            </p:blipFill>
            <p:spPr bwMode="auto">
              <a:xfrm>
                <a:off x="4314345" y="3627863"/>
                <a:ext cx="391640" cy="478053"/>
              </a:xfrm>
              <a:prstGeom prst="rect">
                <a:avLst/>
              </a:prstGeom>
              <a:noFill/>
              <a:ln w="9525">
                <a:noFill/>
                <a:miter lim="800000"/>
                <a:headEnd/>
                <a:tailEnd/>
              </a:ln>
            </p:spPr>
          </p:pic>
          <p:pic>
            <p:nvPicPr>
              <p:cNvPr id="170" name="Picture 6" descr="Fotolia_6124197_XS.jpg"/>
              <p:cNvPicPr>
                <a:picLocks noChangeAspect="1" noChangeArrowheads="1"/>
              </p:cNvPicPr>
              <p:nvPr/>
            </p:nvPicPr>
            <p:blipFill>
              <a:blip r:embed="rId4" cstate="print"/>
              <a:srcRect/>
              <a:stretch>
                <a:fillRect/>
              </a:stretch>
            </p:blipFill>
            <p:spPr bwMode="auto">
              <a:xfrm>
                <a:off x="4992252" y="3942973"/>
                <a:ext cx="391640" cy="478053"/>
              </a:xfrm>
              <a:prstGeom prst="rect">
                <a:avLst/>
              </a:prstGeom>
              <a:noFill/>
              <a:ln w="9525">
                <a:noFill/>
                <a:miter lim="800000"/>
                <a:headEnd/>
                <a:tailEnd/>
              </a:ln>
            </p:spPr>
          </p:pic>
          <p:pic>
            <p:nvPicPr>
              <p:cNvPr id="171" name="Picture 6" descr="Fotolia_6124197_XS.jpg"/>
              <p:cNvPicPr>
                <a:picLocks noChangeAspect="1" noChangeArrowheads="1"/>
              </p:cNvPicPr>
              <p:nvPr/>
            </p:nvPicPr>
            <p:blipFill>
              <a:blip r:embed="rId4" cstate="print"/>
              <a:srcRect/>
              <a:stretch>
                <a:fillRect/>
              </a:stretch>
            </p:blipFill>
            <p:spPr bwMode="auto">
              <a:xfrm>
                <a:off x="3846947" y="3327212"/>
                <a:ext cx="391640" cy="478053"/>
              </a:xfrm>
              <a:prstGeom prst="rect">
                <a:avLst/>
              </a:prstGeom>
              <a:noFill/>
              <a:ln w="9525">
                <a:noFill/>
                <a:miter lim="800000"/>
                <a:headEnd/>
                <a:tailEnd/>
              </a:ln>
            </p:spPr>
          </p:pic>
          <p:pic>
            <p:nvPicPr>
              <p:cNvPr id="172" name="Picture 6" descr="Fotolia_6124197_XS.jpg"/>
              <p:cNvPicPr>
                <a:picLocks noChangeAspect="1" noChangeArrowheads="1"/>
              </p:cNvPicPr>
              <p:nvPr/>
            </p:nvPicPr>
            <p:blipFill>
              <a:blip r:embed="rId4" cstate="print"/>
              <a:srcRect/>
              <a:stretch>
                <a:fillRect/>
              </a:stretch>
            </p:blipFill>
            <p:spPr bwMode="auto">
              <a:xfrm>
                <a:off x="5433204" y="3531671"/>
                <a:ext cx="391640" cy="478053"/>
              </a:xfrm>
              <a:prstGeom prst="rect">
                <a:avLst/>
              </a:prstGeom>
              <a:noFill/>
              <a:ln w="9525">
                <a:noFill/>
                <a:miter lim="800000"/>
                <a:headEnd/>
                <a:tailEnd/>
              </a:ln>
            </p:spPr>
          </p:pic>
          <p:pic>
            <p:nvPicPr>
              <p:cNvPr id="173" name="Picture 6" descr="Fotolia_6124197_XS.jpg"/>
              <p:cNvPicPr>
                <a:picLocks noChangeAspect="1" noChangeArrowheads="1"/>
              </p:cNvPicPr>
              <p:nvPr/>
            </p:nvPicPr>
            <p:blipFill>
              <a:blip r:embed="rId4" cstate="print"/>
              <a:srcRect/>
              <a:stretch>
                <a:fillRect/>
              </a:stretch>
            </p:blipFill>
            <p:spPr bwMode="auto">
              <a:xfrm>
                <a:off x="5896530" y="3728251"/>
                <a:ext cx="391640" cy="478053"/>
              </a:xfrm>
              <a:prstGeom prst="rect">
                <a:avLst/>
              </a:prstGeom>
              <a:noFill/>
              <a:ln w="9525">
                <a:noFill/>
                <a:miter lim="800000"/>
                <a:headEnd/>
                <a:tailEnd/>
              </a:ln>
            </p:spPr>
          </p:pic>
        </p:grpSp>
        <p:sp>
          <p:nvSpPr>
            <p:cNvPr id="158" name="正方形/長方形 157"/>
            <p:cNvSpPr/>
            <p:nvPr/>
          </p:nvSpPr>
          <p:spPr>
            <a:xfrm>
              <a:off x="2011488" y="5932254"/>
              <a:ext cx="1910143" cy="1897371"/>
            </a:xfrm>
            <a:prstGeom prst="rect">
              <a:avLst/>
            </a:prstGeom>
            <a:noFill/>
            <a:ln w="9525"/>
          </p:spPr>
          <p:style>
            <a:lnRef idx="2">
              <a:schemeClr val="dk1"/>
            </a:lnRef>
            <a:fillRef idx="1">
              <a:schemeClr val="lt1"/>
            </a:fillRef>
            <a:effectRef idx="0">
              <a:schemeClr val="dk1"/>
            </a:effectRef>
            <a:fontRef idx="minor">
              <a:schemeClr val="dk1"/>
            </a:fontRef>
          </p:style>
          <p:txBody>
            <a:bodyPr lIns="91403" tIns="45703" rIns="91403" bIns="45703" spcCol="0" rtlCol="0" anchor="ctr"/>
            <a:lstStyle/>
            <a:p>
              <a:pPr algn="ctr"/>
              <a:endParaRPr kumimoji="1" lang="ja-JP" altLang="en-US"/>
            </a:p>
          </p:txBody>
        </p:sp>
        <p:sp>
          <p:nvSpPr>
            <p:cNvPr id="159" name="等号 158"/>
            <p:cNvSpPr/>
            <p:nvPr/>
          </p:nvSpPr>
          <p:spPr>
            <a:xfrm>
              <a:off x="3859505" y="6700801"/>
              <a:ext cx="174714" cy="27737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spcCol="0" rtlCol="0" anchor="ctr"/>
            <a:lstStyle/>
            <a:p>
              <a:pPr algn="ctr"/>
              <a:endParaRPr kumimoji="1" lang="ja-JP" altLang="en-US">
                <a:solidFill>
                  <a:schemeClr val="tx1"/>
                </a:solidFill>
              </a:endParaRPr>
            </a:p>
          </p:txBody>
        </p:sp>
        <p:sp>
          <p:nvSpPr>
            <p:cNvPr id="160" name="等号 159"/>
            <p:cNvSpPr/>
            <p:nvPr/>
          </p:nvSpPr>
          <p:spPr>
            <a:xfrm>
              <a:off x="1908840" y="6700801"/>
              <a:ext cx="174714" cy="27737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spcCol="0" rtlCol="0" anchor="ctr"/>
            <a:lstStyle/>
            <a:p>
              <a:pPr algn="ctr"/>
              <a:endParaRPr kumimoji="1" lang="ja-JP" altLang="en-US">
                <a:solidFill>
                  <a:schemeClr val="tx1"/>
                </a:solidFill>
              </a:endParaRPr>
            </a:p>
          </p:txBody>
        </p:sp>
        <p:sp>
          <p:nvSpPr>
            <p:cNvPr id="161" name="テキスト ボックス 160"/>
            <p:cNvSpPr txBox="1"/>
            <p:nvPr/>
          </p:nvSpPr>
          <p:spPr>
            <a:xfrm>
              <a:off x="2246561" y="6155487"/>
              <a:ext cx="1519073" cy="773378"/>
            </a:xfrm>
            <a:prstGeom prst="rect">
              <a:avLst/>
            </a:prstGeom>
            <a:noFill/>
          </p:spPr>
          <p:txBody>
            <a:bodyPr wrap="square" lIns="91403" tIns="45703" rIns="91403" bIns="45703" rtlCol="0">
              <a:spAutoFit/>
            </a:bodyPr>
            <a:lstStyle/>
            <a:p>
              <a:pPr algn="ctr"/>
              <a:r>
                <a:rPr lang="en-US" altLang="ja-JP" sz="2700" b="1" dirty="0" smtClean="0"/>
                <a:t>175</a:t>
              </a:r>
              <a:r>
                <a:rPr lang="ja-JP" altLang="en-US" b="1" dirty="0" smtClean="0"/>
                <a:t>万戸</a:t>
              </a:r>
              <a:endParaRPr lang="en-US" altLang="ja-JP" b="1" dirty="0" smtClean="0"/>
            </a:p>
            <a:p>
              <a:pPr algn="ctr"/>
              <a:r>
                <a:rPr lang="en-US" altLang="ja-JP" sz="1400" b="1" dirty="0" smtClean="0"/>
                <a:t>※</a:t>
              </a:r>
              <a:r>
                <a:rPr lang="ja-JP" altLang="en-US" sz="1400" b="1" dirty="0" smtClean="0"/>
                <a:t>東京都のほぼ全ての戸建</a:t>
              </a:r>
              <a:endParaRPr lang="en-US" altLang="ja-JP" sz="1400" b="1" dirty="0"/>
            </a:p>
            <a:p>
              <a:pPr algn="ctr"/>
              <a:r>
                <a:rPr lang="ja-JP" altLang="en-US" sz="1500" b="1" dirty="0"/>
                <a:t>（約</a:t>
              </a:r>
              <a:r>
                <a:rPr lang="en-US" altLang="ja-JP" sz="1500" b="1" dirty="0"/>
                <a:t>700</a:t>
              </a:r>
              <a:r>
                <a:rPr lang="ja-JP" altLang="en-US" sz="1500" b="1" dirty="0"/>
                <a:t>万</a:t>
              </a:r>
              <a:r>
                <a:rPr lang="en-US" altLang="ja-JP" sz="1500" b="1" dirty="0"/>
                <a:t>KW</a:t>
              </a:r>
              <a:r>
                <a:rPr lang="ja-JP" altLang="en-US" sz="1500" b="1" dirty="0"/>
                <a:t>／</a:t>
              </a:r>
              <a:r>
                <a:rPr lang="en-US" altLang="ja-JP" sz="1500" b="1" dirty="0"/>
                <a:t>74</a:t>
              </a:r>
              <a:r>
                <a:rPr lang="ja-JP" altLang="en-US" sz="1500" b="1" dirty="0"/>
                <a:t>億</a:t>
              </a:r>
              <a:r>
                <a:rPr lang="en-US" altLang="ja-JP" sz="1500" b="1" dirty="0"/>
                <a:t>KWH</a:t>
              </a:r>
              <a:r>
                <a:rPr lang="ja-JP" altLang="en-US" sz="1500" b="1" dirty="0"/>
                <a:t>）</a:t>
              </a:r>
              <a:endParaRPr lang="en-US" altLang="ja-JP" sz="1500" b="1" dirty="0"/>
            </a:p>
          </p:txBody>
        </p:sp>
        <p:sp>
          <p:nvSpPr>
            <p:cNvPr id="162" name="正方形/長方形 161"/>
            <p:cNvSpPr/>
            <p:nvPr/>
          </p:nvSpPr>
          <p:spPr>
            <a:xfrm>
              <a:off x="81072" y="5935161"/>
              <a:ext cx="1892781" cy="1886752"/>
            </a:xfrm>
            <a:prstGeom prst="rect">
              <a:avLst/>
            </a:prstGeom>
            <a:noFill/>
            <a:ln w="9525"/>
          </p:spPr>
          <p:style>
            <a:lnRef idx="2">
              <a:schemeClr val="dk1"/>
            </a:lnRef>
            <a:fillRef idx="1">
              <a:schemeClr val="lt1"/>
            </a:fillRef>
            <a:effectRef idx="0">
              <a:schemeClr val="dk1"/>
            </a:effectRef>
            <a:fontRef idx="minor">
              <a:schemeClr val="dk1"/>
            </a:fontRef>
          </p:style>
          <p:txBody>
            <a:bodyPr lIns="91403" tIns="45703" rIns="91403" bIns="45703" spcCol="0" rtlCol="0" anchor="ctr"/>
            <a:lstStyle/>
            <a:p>
              <a:pPr algn="ctr"/>
              <a:endParaRPr kumimoji="1" lang="ja-JP" altLang="en-US"/>
            </a:p>
          </p:txBody>
        </p:sp>
        <p:sp>
          <p:nvSpPr>
            <p:cNvPr id="163" name="テキスト ボックス 162"/>
            <p:cNvSpPr txBox="1"/>
            <p:nvPr/>
          </p:nvSpPr>
          <p:spPr>
            <a:xfrm>
              <a:off x="91650" y="5951163"/>
              <a:ext cx="932461" cy="299355"/>
            </a:xfrm>
            <a:prstGeom prst="rect">
              <a:avLst/>
            </a:prstGeom>
            <a:noFill/>
          </p:spPr>
          <p:txBody>
            <a:bodyPr wrap="square" lIns="91403" tIns="45703" rIns="91403" bIns="45703" rtlCol="0">
              <a:spAutoFit/>
            </a:bodyPr>
            <a:lstStyle/>
            <a:p>
              <a:r>
                <a:rPr lang="ja-JP" altLang="en-US" b="1" dirty="0">
                  <a:solidFill>
                    <a:prstClr val="black"/>
                  </a:solidFill>
                  <a:latin typeface="AR Pゴシック体M" pitchFamily="50" charset="-128"/>
                  <a:ea typeface="AR Pゴシック体M" pitchFamily="50" charset="-128"/>
                </a:rPr>
                <a:t>原子力発電</a:t>
              </a:r>
              <a:endParaRPr lang="en-US" altLang="ja-JP" b="1" dirty="0">
                <a:solidFill>
                  <a:prstClr val="black"/>
                </a:solidFill>
                <a:latin typeface="AR Pゴシック体M" pitchFamily="50" charset="-128"/>
                <a:ea typeface="AR Pゴシック体M" pitchFamily="50" charset="-128"/>
              </a:endParaRPr>
            </a:p>
          </p:txBody>
        </p:sp>
        <p:sp>
          <p:nvSpPr>
            <p:cNvPr id="165" name="正方形/長方形 164"/>
            <p:cNvSpPr/>
            <p:nvPr/>
          </p:nvSpPr>
          <p:spPr>
            <a:xfrm>
              <a:off x="77469" y="5665575"/>
              <a:ext cx="5956668" cy="221904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a:endParaRPr lang="ja-JP" altLang="en-US">
                <a:solidFill>
                  <a:prstClr val="white"/>
                </a:solidFill>
              </a:endParaRPr>
            </a:p>
          </p:txBody>
        </p:sp>
        <p:sp>
          <p:nvSpPr>
            <p:cNvPr id="164" name="正方形/長方形 163"/>
            <p:cNvSpPr/>
            <p:nvPr/>
          </p:nvSpPr>
          <p:spPr>
            <a:xfrm>
              <a:off x="2025909" y="7622488"/>
              <a:ext cx="1904269" cy="2619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03" tIns="45703" rIns="91403" bIns="45703">
              <a:spAutoFit/>
            </a:bodyPr>
            <a:lstStyle/>
            <a:p>
              <a:r>
                <a:rPr lang="ja-JP" altLang="en-US" sz="1500" b="1" dirty="0" smtClean="0">
                  <a:solidFill>
                    <a:srgbClr val="FF0000"/>
                  </a:solidFill>
                  <a:latin typeface="+mj-ea"/>
                  <a:ea typeface="+mj-ea"/>
                </a:rPr>
                <a:t>昨年末時点</a:t>
              </a:r>
              <a:r>
                <a:rPr lang="ja-JP" altLang="en-US" sz="1500" b="1" dirty="0">
                  <a:solidFill>
                    <a:srgbClr val="FF0000"/>
                  </a:solidFill>
                  <a:latin typeface="+mj-ea"/>
                  <a:ea typeface="+mj-ea"/>
                </a:rPr>
                <a:t>で</a:t>
              </a:r>
              <a:r>
                <a:rPr lang="ja-JP" altLang="en-US" sz="1500" b="1" dirty="0" smtClean="0">
                  <a:solidFill>
                    <a:srgbClr val="FF0000"/>
                  </a:solidFill>
                  <a:latin typeface="+mj-ea"/>
                  <a:ea typeface="+mj-ea"/>
                </a:rPr>
                <a:t>約</a:t>
              </a:r>
              <a:r>
                <a:rPr lang="en-US" altLang="ja-JP" sz="1500" b="1" dirty="0">
                  <a:solidFill>
                    <a:srgbClr val="FF0000"/>
                  </a:solidFill>
                  <a:latin typeface="+mj-ea"/>
                  <a:ea typeface="+mj-ea"/>
                </a:rPr>
                <a:t>670</a:t>
              </a:r>
              <a:r>
                <a:rPr lang="ja-JP" altLang="en-US" sz="1500" b="1" dirty="0" smtClean="0">
                  <a:solidFill>
                    <a:srgbClr val="FF0000"/>
                  </a:solidFill>
                  <a:latin typeface="+mj-ea"/>
                  <a:ea typeface="+mj-ea"/>
                </a:rPr>
                <a:t>万</a:t>
              </a:r>
              <a:r>
                <a:rPr lang="ja-JP" altLang="en-US" sz="1500" b="1" dirty="0" err="1" smtClean="0">
                  <a:solidFill>
                    <a:srgbClr val="FF0000"/>
                  </a:solidFill>
                  <a:latin typeface="+mj-ea"/>
                  <a:ea typeface="+mj-ea"/>
                </a:rPr>
                <a:t>ｋ</a:t>
              </a:r>
              <a:r>
                <a:rPr lang="en-US" altLang="ja-JP" sz="1500" b="1" dirty="0">
                  <a:solidFill>
                    <a:srgbClr val="FF0000"/>
                  </a:solidFill>
                  <a:latin typeface="+mj-ea"/>
                  <a:ea typeface="+mj-ea"/>
                </a:rPr>
                <a:t>W</a:t>
              </a:r>
              <a:r>
                <a:rPr lang="ja-JP" altLang="en-US" sz="1500" b="1" dirty="0" smtClean="0">
                  <a:solidFill>
                    <a:srgbClr val="FF0000"/>
                  </a:solidFill>
                  <a:latin typeface="+mj-ea"/>
                  <a:ea typeface="+mj-ea"/>
                </a:rPr>
                <a:t>導入済み</a:t>
              </a:r>
              <a:endParaRPr lang="ja-JP" altLang="en-US" sz="1500" b="1" dirty="0">
                <a:solidFill>
                  <a:srgbClr val="FF0000"/>
                </a:solidFill>
                <a:latin typeface="+mj-ea"/>
                <a:ea typeface="+mj-ea"/>
              </a:endParaRPr>
            </a:p>
          </p:txBody>
        </p:sp>
      </p:grpSp>
      <p:sp>
        <p:nvSpPr>
          <p:cNvPr id="174" name="正方形/長方形 173"/>
          <p:cNvSpPr/>
          <p:nvPr/>
        </p:nvSpPr>
        <p:spPr>
          <a:xfrm>
            <a:off x="6457462" y="6176002"/>
            <a:ext cx="3369915" cy="29989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68388" tIns="34195" rIns="68388" bIns="34195">
            <a:spAutoFit/>
          </a:bodyPr>
          <a:lstStyle/>
          <a:p>
            <a:r>
              <a:rPr lang="ja-JP" altLang="en-US" sz="1500" b="1" dirty="0" smtClean="0">
                <a:solidFill>
                  <a:srgbClr val="FF0000"/>
                </a:solidFill>
                <a:latin typeface="+mj-ea"/>
                <a:ea typeface="+mj-ea"/>
              </a:rPr>
              <a:t>昨年末時点で約</a:t>
            </a:r>
            <a:r>
              <a:rPr lang="en-US" altLang="ja-JP" sz="1500" b="1" dirty="0" smtClean="0">
                <a:solidFill>
                  <a:srgbClr val="FF0000"/>
                </a:solidFill>
                <a:latin typeface="+mj-ea"/>
                <a:ea typeface="+mj-ea"/>
              </a:rPr>
              <a:t>270</a:t>
            </a:r>
            <a:r>
              <a:rPr lang="ja-JP" altLang="en-US" sz="1500" b="1" dirty="0" smtClean="0">
                <a:solidFill>
                  <a:srgbClr val="FF0000"/>
                </a:solidFill>
                <a:latin typeface="+mj-ea"/>
                <a:ea typeface="+mj-ea"/>
              </a:rPr>
              <a:t>万</a:t>
            </a:r>
            <a:r>
              <a:rPr lang="en-US" altLang="ja-JP" sz="1500" b="1" dirty="0" smtClean="0">
                <a:solidFill>
                  <a:srgbClr val="FF0000"/>
                </a:solidFill>
                <a:latin typeface="+mj-ea"/>
                <a:ea typeface="+mj-ea"/>
              </a:rPr>
              <a:t>kW</a:t>
            </a:r>
            <a:r>
              <a:rPr lang="ja-JP" altLang="en-US" sz="1500" b="1" dirty="0" smtClean="0">
                <a:solidFill>
                  <a:srgbClr val="FF0000"/>
                </a:solidFill>
                <a:latin typeface="+mj-ea"/>
                <a:ea typeface="+mj-ea"/>
              </a:rPr>
              <a:t>導入済み</a:t>
            </a:r>
            <a:endParaRPr lang="en-US" altLang="ja-JP" sz="1500" b="1" dirty="0">
              <a:solidFill>
                <a:srgbClr val="FF0000"/>
              </a:solidFill>
              <a:latin typeface="+mj-ea"/>
              <a:ea typeface="+mj-ea"/>
            </a:endParaRPr>
          </a:p>
        </p:txBody>
      </p:sp>
      <p:pic>
        <p:nvPicPr>
          <p:cNvPr id="176" name="図 1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94" y="5047981"/>
            <a:ext cx="2136214" cy="1157260"/>
          </a:xfrm>
          <a:prstGeom prst="rect">
            <a:avLst/>
          </a:prstGeom>
        </p:spPr>
      </p:pic>
      <p:pic>
        <p:nvPicPr>
          <p:cNvPr id="177" name="図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5057" y="4976359"/>
            <a:ext cx="1811258" cy="920276"/>
          </a:xfrm>
          <a:prstGeom prst="rect">
            <a:avLst/>
          </a:prstGeom>
        </p:spPr>
      </p:pic>
      <p:sp>
        <p:nvSpPr>
          <p:cNvPr id="31" name="正方形/長方形 30"/>
          <p:cNvSpPr/>
          <p:nvPr/>
        </p:nvSpPr>
        <p:spPr>
          <a:xfrm>
            <a:off x="209501" y="2871148"/>
            <a:ext cx="4010834" cy="3231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03" tIns="45703" rIns="91403" bIns="45703">
            <a:spAutoFit/>
          </a:bodyPr>
          <a:lstStyle/>
          <a:p>
            <a:pPr algn="ctr"/>
            <a:r>
              <a:rPr lang="en-US" altLang="ja-JP" sz="1500" dirty="0" smtClean="0">
                <a:solidFill>
                  <a:schemeClr val="tx1"/>
                </a:solidFill>
                <a:latin typeface="+mj-ea"/>
                <a:ea typeface="+mj-ea"/>
              </a:rPr>
              <a:t>※</a:t>
            </a:r>
            <a:r>
              <a:rPr lang="ja-JP" altLang="en-US" sz="1500" dirty="0" smtClean="0">
                <a:solidFill>
                  <a:schemeClr val="tx1"/>
                </a:solidFill>
                <a:latin typeface="+mj-ea"/>
                <a:ea typeface="+mj-ea"/>
              </a:rPr>
              <a:t>２０１２年の総発電電力量をベースに試算。</a:t>
            </a:r>
            <a:endParaRPr lang="ja-JP" altLang="en-US" sz="1500" dirty="0">
              <a:solidFill>
                <a:schemeClr val="tx1"/>
              </a:solidFill>
              <a:latin typeface="+mj-ea"/>
              <a:ea typeface="+mj-ea"/>
            </a:endParaRPr>
          </a:p>
        </p:txBody>
      </p:sp>
      <p:sp>
        <p:nvSpPr>
          <p:cNvPr id="34" name="正方形/長方形 33"/>
          <p:cNvSpPr/>
          <p:nvPr/>
        </p:nvSpPr>
        <p:spPr>
          <a:xfrm>
            <a:off x="-132565" y="6481264"/>
            <a:ext cx="9271030" cy="3231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03" tIns="45703" rIns="91403" bIns="45703">
            <a:spAutoFit/>
          </a:bodyPr>
          <a:lstStyle/>
          <a:p>
            <a:pPr algn="ctr"/>
            <a:r>
              <a:rPr lang="ja-JP" altLang="en-US" sz="1500" dirty="0" smtClean="0">
                <a:solidFill>
                  <a:schemeClr val="tx1"/>
                </a:solidFill>
                <a:latin typeface="+mj-ea"/>
                <a:ea typeface="+mj-ea"/>
              </a:rPr>
              <a:t>（注）太陽光発電（住宅用）は４ｋ</a:t>
            </a:r>
            <a:r>
              <a:rPr lang="en-US" altLang="ja-JP" sz="1500" dirty="0" smtClean="0">
                <a:solidFill>
                  <a:schemeClr val="tx1"/>
                </a:solidFill>
                <a:latin typeface="+mj-ea"/>
                <a:ea typeface="+mj-ea"/>
              </a:rPr>
              <a:t>W</a:t>
            </a:r>
            <a:r>
              <a:rPr lang="ja-JP" altLang="en-US" sz="1500" dirty="0" err="1" smtClean="0">
                <a:solidFill>
                  <a:schemeClr val="tx1"/>
                </a:solidFill>
                <a:latin typeface="+mj-ea"/>
                <a:ea typeface="+mj-ea"/>
              </a:rPr>
              <a:t>、</a:t>
            </a:r>
            <a:r>
              <a:rPr lang="ja-JP" altLang="en-US" sz="1500" dirty="0" smtClean="0">
                <a:solidFill>
                  <a:schemeClr val="tx1"/>
                </a:solidFill>
                <a:latin typeface="+mj-ea"/>
                <a:ea typeface="+mj-ea"/>
              </a:rPr>
              <a:t>設備利用率１２％で試算。風力発電は２０００ｋ</a:t>
            </a:r>
            <a:r>
              <a:rPr lang="en-US" altLang="ja-JP" sz="1500" dirty="0" smtClean="0">
                <a:solidFill>
                  <a:schemeClr val="tx1"/>
                </a:solidFill>
                <a:latin typeface="+mj-ea"/>
                <a:ea typeface="+mj-ea"/>
              </a:rPr>
              <a:t>W</a:t>
            </a:r>
            <a:r>
              <a:rPr lang="ja-JP" altLang="en-US" sz="1500" dirty="0" err="1" smtClean="0">
                <a:solidFill>
                  <a:schemeClr val="tx1"/>
                </a:solidFill>
                <a:latin typeface="+mj-ea"/>
                <a:ea typeface="+mj-ea"/>
              </a:rPr>
              <a:t>、</a:t>
            </a:r>
            <a:r>
              <a:rPr lang="ja-JP" altLang="en-US" sz="1500" dirty="0" smtClean="0">
                <a:solidFill>
                  <a:schemeClr val="tx1"/>
                </a:solidFill>
                <a:latin typeface="+mj-ea"/>
                <a:ea typeface="+mj-ea"/>
              </a:rPr>
              <a:t>設備利用率２０％で試算。</a:t>
            </a:r>
            <a:endParaRPr lang="ja-JP" altLang="en-US" sz="1500" dirty="0">
              <a:solidFill>
                <a:schemeClr val="tx1"/>
              </a:solidFill>
              <a:latin typeface="+mj-ea"/>
              <a:ea typeface="+mj-ea"/>
            </a:endParaRPr>
          </a:p>
        </p:txBody>
      </p:sp>
      <p:sp>
        <p:nvSpPr>
          <p:cNvPr id="35" name="テキスト ボックス 27"/>
          <p:cNvSpPr txBox="1">
            <a:spLocks noChangeArrowheads="1"/>
          </p:cNvSpPr>
          <p:nvPr/>
        </p:nvSpPr>
        <p:spPr bwMode="auto">
          <a:xfrm>
            <a:off x="-15552" y="3566660"/>
            <a:ext cx="9924002" cy="438404"/>
          </a:xfrm>
          <a:prstGeom prst="rect">
            <a:avLst/>
          </a:prstGeom>
          <a:solidFill>
            <a:srgbClr val="00B0F0"/>
          </a:solidFill>
          <a:ln w="38100" cmpd="thickThin">
            <a:noFill/>
            <a:miter lim="800000"/>
            <a:headEnd/>
            <a:tailEnd/>
          </a:ln>
        </p:spPr>
        <p:txBody>
          <a:bodyPr wrap="square" lIns="68403" tIns="34202" rIns="68403" bIns="3420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solidFill>
                  <a:schemeClr val="bg1"/>
                </a:solidFill>
                <a:latin typeface="+mj-ea"/>
                <a:ea typeface="+mj-ea"/>
              </a:rPr>
              <a:t>原子力を再生可能エネルギーで置き換えるためには・・・</a:t>
            </a:r>
          </a:p>
        </p:txBody>
      </p:sp>
      <p:sp>
        <p:nvSpPr>
          <p:cNvPr id="36" name="テキスト ボックス 27"/>
          <p:cNvSpPr txBox="1">
            <a:spLocks noChangeArrowheads="1"/>
          </p:cNvSpPr>
          <p:nvPr/>
        </p:nvSpPr>
        <p:spPr bwMode="auto">
          <a:xfrm>
            <a:off x="-15552" y="542324"/>
            <a:ext cx="9924002" cy="438404"/>
          </a:xfrm>
          <a:prstGeom prst="rect">
            <a:avLst/>
          </a:prstGeom>
          <a:solidFill>
            <a:srgbClr val="00B0F0"/>
          </a:solidFill>
          <a:ln w="38100" cmpd="thickThin">
            <a:noFill/>
            <a:miter lim="800000"/>
            <a:headEnd/>
            <a:tailEnd/>
          </a:ln>
        </p:spPr>
        <p:txBody>
          <a:bodyPr wrap="square" lIns="68403" tIns="34202" rIns="68403" bIns="3420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solidFill>
                  <a:schemeClr val="bg1"/>
                </a:solidFill>
                <a:latin typeface="+mj-ea"/>
                <a:ea typeface="+mj-ea"/>
              </a:rPr>
              <a:t>再生可能エネルギーの発電比率を１％増やすためには・・・</a:t>
            </a:r>
          </a:p>
        </p:txBody>
      </p:sp>
      <p:sp>
        <p:nvSpPr>
          <p:cNvPr id="37" name="スライド番号プレースホルダー 1"/>
          <p:cNvSpPr>
            <a:spLocks noGrp="1"/>
          </p:cNvSpPr>
          <p:nvPr>
            <p:ph type="sldNum" sz="quarter" idx="12"/>
          </p:nvPr>
        </p:nvSpPr>
        <p:spPr>
          <a:xfrm>
            <a:off x="7610152" y="6592267"/>
            <a:ext cx="2311400" cy="365125"/>
          </a:xfrm>
        </p:spPr>
        <p:txBody>
          <a:bodyPr/>
          <a:lstStyle/>
          <a:p>
            <a:fld id="{6DF3A1F4-B3BC-4359-9F15-50358CA09AD6}" type="slidenum">
              <a:rPr lang="ja-JP" altLang="en-US" sz="1200" smtClean="0"/>
              <a:t>26</a:t>
            </a:fld>
            <a:endParaRPr lang="ja-JP" altLang="en-US" sz="1200" dirty="0"/>
          </a:p>
        </p:txBody>
      </p:sp>
      <p:sp>
        <p:nvSpPr>
          <p:cNvPr id="39" name="テキスト ボックス 38"/>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endParaRPr kumimoji="1" lang="ja-JP" altLang="en-US" sz="2400" b="1" dirty="0"/>
          </a:p>
        </p:txBody>
      </p:sp>
    </p:spTree>
    <p:extLst>
      <p:ext uri="{BB962C8B-B14F-4D97-AF65-F5344CB8AC3E}">
        <p14:creationId xmlns:p14="http://schemas.microsoft.com/office/powerpoint/2010/main" val="1345961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p:cNvSpPr/>
          <p:nvPr/>
        </p:nvSpPr>
        <p:spPr>
          <a:xfrm>
            <a:off x="-2450" y="470275"/>
            <a:ext cx="9924001" cy="6334307"/>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nSpc>
                <a:spcPts val="3142"/>
              </a:lnSpc>
              <a:defRPr/>
            </a:pPr>
            <a:endParaRPr lang="en-US" altLang="ja-JP" sz="2400" dirty="0" smtClean="0">
              <a:solidFill>
                <a:prstClr val="black"/>
              </a:solidFill>
              <a:latin typeface="メイリオ" pitchFamily="50" charset="-128"/>
              <a:ea typeface="メイリオ" pitchFamily="50" charset="-128"/>
              <a:cs typeface="メイリオ" pitchFamily="50" charset="-128"/>
            </a:endParaRPr>
          </a:p>
          <a:p>
            <a:pPr>
              <a:lnSpc>
                <a:spcPts val="3142"/>
              </a:lnSpc>
              <a:defRPr/>
            </a:pPr>
            <a:r>
              <a:rPr lang="ja-JP" altLang="en-US" sz="2400" dirty="0" smtClean="0">
                <a:solidFill>
                  <a:prstClr val="black"/>
                </a:solidFill>
                <a:latin typeface="メイリオ" pitchFamily="50" charset="-128"/>
                <a:ea typeface="メイリオ" pitchFamily="50" charset="-128"/>
                <a:cs typeface="メイリオ" pitchFamily="50" charset="-128"/>
              </a:rPr>
              <a:t>■</a:t>
            </a:r>
            <a:r>
              <a:rPr lang="ja-JP" altLang="en-US" sz="2400" b="1" u="sng" dirty="0" smtClean="0">
                <a:solidFill>
                  <a:srgbClr val="FF0000"/>
                </a:solidFill>
                <a:latin typeface="メイリオ" pitchFamily="50" charset="-128"/>
                <a:ea typeface="メイリオ" pitchFamily="50" charset="-128"/>
                <a:cs typeface="メイリオ" pitchFamily="50" charset="-128"/>
              </a:rPr>
              <a:t>国民</a:t>
            </a:r>
            <a:r>
              <a:rPr lang="ja-JP" altLang="en-US" sz="2400" b="1" u="sng" dirty="0">
                <a:solidFill>
                  <a:srgbClr val="FF0000"/>
                </a:solidFill>
                <a:latin typeface="メイリオ" pitchFamily="50" charset="-128"/>
                <a:ea typeface="メイリオ" pitchFamily="50" charset="-128"/>
                <a:cs typeface="メイリオ" pitchFamily="50" charset="-128"/>
              </a:rPr>
              <a:t>負担が</a:t>
            </a:r>
            <a:r>
              <a:rPr lang="ja-JP" altLang="en-US" sz="2400" b="1" u="sng" dirty="0" smtClean="0">
                <a:solidFill>
                  <a:srgbClr val="FF0000"/>
                </a:solidFill>
                <a:latin typeface="メイリオ" pitchFamily="50" charset="-128"/>
                <a:ea typeface="メイリオ" pitchFamily="50" charset="-128"/>
                <a:cs typeface="メイリオ" pitchFamily="50" charset="-128"/>
              </a:rPr>
              <a:t>急拡大</a:t>
            </a:r>
            <a:endParaRPr lang="en-US" altLang="ja-JP" sz="2400" b="1" u="sng" dirty="0">
              <a:solidFill>
                <a:srgbClr val="FF0000"/>
              </a:solidFill>
              <a:latin typeface="メイリオ" pitchFamily="50" charset="-128"/>
              <a:ea typeface="メイリオ" pitchFamily="50" charset="-128"/>
              <a:cs typeface="メイリオ" pitchFamily="50" charset="-128"/>
            </a:endParaRPr>
          </a:p>
          <a:p>
            <a:pPr>
              <a:lnSpc>
                <a:spcPts val="3142"/>
              </a:lnSpc>
              <a:defRPr/>
            </a:pPr>
            <a:r>
              <a:rPr lang="ja-JP" altLang="en-US" sz="2400" dirty="0" smtClean="0">
                <a:solidFill>
                  <a:prstClr val="black"/>
                </a:solidFill>
                <a:latin typeface="メイリオ" pitchFamily="50" charset="-128"/>
                <a:ea typeface="メイリオ" pitchFamily="50" charset="-128"/>
                <a:cs typeface="メイリオ" pitchFamily="50" charset="-128"/>
              </a:rPr>
              <a:t>⇒</a:t>
            </a:r>
            <a:r>
              <a:rPr lang="ja-JP" altLang="en-US" sz="2400" dirty="0">
                <a:solidFill>
                  <a:prstClr val="black"/>
                </a:solidFill>
                <a:latin typeface="メイリオ" pitchFamily="50" charset="-128"/>
                <a:ea typeface="メイリオ" pitchFamily="50" charset="-128"/>
                <a:cs typeface="メイリオ" pitchFamily="50" charset="-128"/>
              </a:rPr>
              <a:t>　</a:t>
            </a:r>
            <a:r>
              <a:rPr lang="en-US" altLang="ja-JP" sz="2400" dirty="0">
                <a:solidFill>
                  <a:prstClr val="black"/>
                </a:solidFill>
                <a:latin typeface="メイリオ" pitchFamily="50" charset="-128"/>
                <a:ea typeface="メイリオ" pitchFamily="50" charset="-128"/>
                <a:cs typeface="メイリオ" pitchFamily="50" charset="-128"/>
              </a:rPr>
              <a:t>2014</a:t>
            </a:r>
            <a:r>
              <a:rPr lang="ja-JP" altLang="en-US" sz="2400" dirty="0">
                <a:solidFill>
                  <a:prstClr val="black"/>
                </a:solidFill>
                <a:latin typeface="メイリオ" pitchFamily="50" charset="-128"/>
                <a:ea typeface="メイリオ" pitchFamily="50" charset="-128"/>
                <a:cs typeface="メイリオ" pitchFamily="50" charset="-128"/>
              </a:rPr>
              <a:t>年の</a:t>
            </a:r>
            <a:r>
              <a:rPr lang="ja-JP" altLang="en-US" sz="2400" dirty="0" smtClean="0">
                <a:solidFill>
                  <a:prstClr val="black"/>
                </a:solidFill>
                <a:latin typeface="メイリオ" pitchFamily="50" charset="-128"/>
                <a:ea typeface="メイリオ" pitchFamily="50" charset="-128"/>
                <a:cs typeface="メイリオ" pitchFamily="50" charset="-128"/>
              </a:rPr>
              <a:t>買取制度賦課金は</a:t>
            </a:r>
            <a:r>
              <a:rPr lang="en-US" altLang="ja-JP" sz="2400" dirty="0" smtClean="0">
                <a:solidFill>
                  <a:prstClr val="black"/>
                </a:solidFill>
                <a:latin typeface="メイリオ" pitchFamily="50" charset="-128"/>
                <a:ea typeface="メイリオ" pitchFamily="50" charset="-128"/>
                <a:cs typeface="メイリオ" pitchFamily="50" charset="-128"/>
              </a:rPr>
              <a:t>2000</a:t>
            </a:r>
            <a:r>
              <a:rPr lang="ja-JP" altLang="en-US" sz="2400" dirty="0" smtClean="0">
                <a:solidFill>
                  <a:prstClr val="black"/>
                </a:solidFill>
                <a:latin typeface="メイリオ" pitchFamily="50" charset="-128"/>
                <a:ea typeface="メイリオ" pitchFamily="50" charset="-128"/>
                <a:cs typeface="メイリオ" pitchFamily="50" charset="-128"/>
              </a:rPr>
              <a:t>年と比較して</a:t>
            </a:r>
            <a:r>
              <a:rPr lang="en-US" altLang="ja-JP" sz="2400" dirty="0" smtClean="0">
                <a:solidFill>
                  <a:prstClr val="black"/>
                </a:solidFill>
                <a:latin typeface="メイリオ" pitchFamily="50" charset="-128"/>
                <a:ea typeface="メイリオ" pitchFamily="50" charset="-128"/>
                <a:cs typeface="メイリオ" pitchFamily="50" charset="-128"/>
              </a:rPr>
              <a:t>『30</a:t>
            </a:r>
            <a:r>
              <a:rPr lang="ja-JP" altLang="en-US" sz="2400" dirty="0" smtClean="0">
                <a:solidFill>
                  <a:prstClr val="black"/>
                </a:solidFill>
                <a:latin typeface="メイリオ" pitchFamily="50" charset="-128"/>
                <a:ea typeface="メイリオ" pitchFamily="50" charset="-128"/>
                <a:cs typeface="メイリオ" pitchFamily="50" charset="-128"/>
              </a:rPr>
              <a:t>倍</a:t>
            </a:r>
            <a:r>
              <a:rPr lang="en-US" altLang="ja-JP" sz="2400" dirty="0" smtClean="0">
                <a:solidFill>
                  <a:prstClr val="black"/>
                </a:solidFill>
                <a:latin typeface="メイリオ" pitchFamily="50" charset="-128"/>
                <a:ea typeface="メイリオ" pitchFamily="50" charset="-128"/>
                <a:cs typeface="メイリオ" pitchFamily="50" charset="-128"/>
              </a:rPr>
              <a:t>』</a:t>
            </a:r>
            <a:r>
              <a:rPr lang="ja-JP" altLang="en-US" sz="2400" dirty="0" err="1" smtClean="0">
                <a:solidFill>
                  <a:prstClr val="black"/>
                </a:solidFill>
                <a:latin typeface="メイリオ" pitchFamily="50" charset="-128"/>
                <a:ea typeface="メイリオ" pitchFamily="50" charset="-128"/>
                <a:cs typeface="メイリオ" pitchFamily="50" charset="-128"/>
              </a:rPr>
              <a:t>に拡</a:t>
            </a:r>
            <a:r>
              <a:rPr lang="ja-JP" altLang="en-US" sz="2400" dirty="0" smtClean="0">
                <a:solidFill>
                  <a:prstClr val="black"/>
                </a:solidFill>
                <a:latin typeface="メイリオ" pitchFamily="50" charset="-128"/>
                <a:ea typeface="メイリオ" pitchFamily="50" charset="-128"/>
                <a:cs typeface="メイリオ" pitchFamily="50" charset="-128"/>
              </a:rPr>
              <a:t>大</a:t>
            </a:r>
            <a:endParaRPr lang="en-US" altLang="ja-JP" sz="2400" dirty="0" smtClean="0">
              <a:solidFill>
                <a:prstClr val="black"/>
              </a:solidFill>
              <a:latin typeface="メイリオ" pitchFamily="50" charset="-128"/>
              <a:ea typeface="メイリオ" pitchFamily="50" charset="-128"/>
              <a:cs typeface="メイリオ" pitchFamily="50" charset="-128"/>
            </a:endParaRPr>
          </a:p>
          <a:p>
            <a:pPr>
              <a:lnSpc>
                <a:spcPts val="3142"/>
              </a:lnSpc>
              <a:defRPr/>
            </a:pPr>
            <a:r>
              <a:rPr lang="ja-JP" altLang="en-US" sz="2400" dirty="0">
                <a:solidFill>
                  <a:prstClr val="black"/>
                </a:solidFill>
                <a:latin typeface="メイリオ" pitchFamily="50" charset="-128"/>
                <a:ea typeface="メイリオ" pitchFamily="50" charset="-128"/>
                <a:cs typeface="メイリオ" pitchFamily="50" charset="-128"/>
              </a:rPr>
              <a:t>　　</a:t>
            </a:r>
            <a:r>
              <a:rPr lang="ja-JP" altLang="en-US" sz="2000" dirty="0">
                <a:solidFill>
                  <a:prstClr val="black"/>
                </a:solidFill>
                <a:latin typeface="メイリオ" pitchFamily="50" charset="-128"/>
                <a:ea typeface="メイリオ" pitchFamily="50" charset="-128"/>
                <a:cs typeface="メイリオ" pitchFamily="50" charset="-128"/>
              </a:rPr>
              <a:t>＜標準家庭の負担額（電気料金に上乗せ）＞</a:t>
            </a:r>
            <a:endParaRPr lang="en-US" altLang="ja-JP" sz="2000" dirty="0">
              <a:solidFill>
                <a:prstClr val="black"/>
              </a:solidFill>
              <a:latin typeface="メイリオ" pitchFamily="50" charset="-128"/>
              <a:ea typeface="メイリオ" pitchFamily="50" charset="-128"/>
              <a:cs typeface="メイリオ" pitchFamily="50" charset="-128"/>
            </a:endParaRPr>
          </a:p>
          <a:p>
            <a:pPr>
              <a:lnSpc>
                <a:spcPts val="2843"/>
              </a:lnSpc>
              <a:defRPr/>
            </a:pPr>
            <a:r>
              <a:rPr lang="ja-JP" altLang="en-US" sz="2000" dirty="0">
                <a:solidFill>
                  <a:prstClr val="black"/>
                </a:solidFill>
                <a:latin typeface="メイリオ" pitchFamily="50" charset="-128"/>
                <a:ea typeface="メイリオ" pitchFamily="50" charset="-128"/>
                <a:cs typeface="メイリオ" pitchFamily="50" charset="-128"/>
              </a:rPr>
              <a:t>　　　</a:t>
            </a:r>
            <a:r>
              <a:rPr lang="en-US" altLang="ja-JP" sz="2000" dirty="0">
                <a:solidFill>
                  <a:prstClr val="black"/>
                </a:solidFill>
                <a:latin typeface="メイリオ" pitchFamily="50" charset="-128"/>
                <a:ea typeface="メイリオ" pitchFamily="50" charset="-128"/>
                <a:cs typeface="メイリオ" pitchFamily="50" charset="-128"/>
              </a:rPr>
              <a:t>2000</a:t>
            </a:r>
            <a:r>
              <a:rPr lang="ja-JP" altLang="en-US" sz="2000" dirty="0">
                <a:solidFill>
                  <a:prstClr val="black"/>
                </a:solidFill>
                <a:latin typeface="メイリオ" pitchFamily="50" charset="-128"/>
                <a:ea typeface="メイリオ" pitchFamily="50" charset="-128"/>
                <a:cs typeface="メイリオ" pitchFamily="50" charset="-128"/>
              </a:rPr>
              <a:t>年：</a:t>
            </a:r>
            <a:r>
              <a:rPr lang="en-US" altLang="ja-JP" sz="2000" dirty="0">
                <a:solidFill>
                  <a:prstClr val="black"/>
                </a:solidFill>
                <a:latin typeface="メイリオ" pitchFamily="50" charset="-128"/>
                <a:ea typeface="メイリオ" pitchFamily="50" charset="-128"/>
                <a:cs typeface="メイリオ" pitchFamily="50" charset="-128"/>
              </a:rPr>
              <a:t>80</a:t>
            </a:r>
            <a:r>
              <a:rPr lang="ja-JP" altLang="en-US" sz="2000" dirty="0">
                <a:solidFill>
                  <a:prstClr val="black"/>
                </a:solidFill>
                <a:latin typeface="メイリオ" pitchFamily="50" charset="-128"/>
                <a:ea typeface="メイリオ" pitchFamily="50" charset="-128"/>
                <a:cs typeface="メイリオ" pitchFamily="50" charset="-128"/>
              </a:rPr>
              <a:t>円／月　→　</a:t>
            </a:r>
            <a:r>
              <a:rPr lang="en-US" altLang="ja-JP" sz="2000" dirty="0">
                <a:solidFill>
                  <a:prstClr val="black"/>
                </a:solidFill>
                <a:latin typeface="メイリオ" pitchFamily="50" charset="-128"/>
                <a:ea typeface="メイリオ" pitchFamily="50" charset="-128"/>
                <a:cs typeface="メイリオ" pitchFamily="50" charset="-128"/>
              </a:rPr>
              <a:t>2014</a:t>
            </a:r>
            <a:r>
              <a:rPr lang="ja-JP" altLang="en-US" sz="2000" dirty="0">
                <a:solidFill>
                  <a:prstClr val="black"/>
                </a:solidFill>
                <a:latin typeface="メイリオ" pitchFamily="50" charset="-128"/>
                <a:ea typeface="メイリオ" pitchFamily="50" charset="-128"/>
                <a:cs typeface="メイリオ" pitchFamily="50" charset="-128"/>
              </a:rPr>
              <a:t>年：</a:t>
            </a:r>
            <a:r>
              <a:rPr lang="en-US" altLang="ja-JP" sz="2000" b="1" dirty="0">
                <a:solidFill>
                  <a:srgbClr val="FF0000"/>
                </a:solidFill>
                <a:latin typeface="メイリオ" pitchFamily="50" charset="-128"/>
                <a:ea typeface="メイリオ" pitchFamily="50" charset="-128"/>
                <a:cs typeface="メイリオ" pitchFamily="50" charset="-128"/>
              </a:rPr>
              <a:t>2400</a:t>
            </a:r>
            <a:r>
              <a:rPr lang="ja-JP" altLang="en-US" sz="2000" b="1" dirty="0">
                <a:solidFill>
                  <a:srgbClr val="FF0000"/>
                </a:solidFill>
                <a:latin typeface="メイリオ" pitchFamily="50" charset="-128"/>
                <a:ea typeface="メイリオ" pitchFamily="50" charset="-128"/>
                <a:cs typeface="メイリオ" pitchFamily="50" charset="-128"/>
              </a:rPr>
              <a:t>円</a:t>
            </a:r>
            <a:r>
              <a:rPr lang="ja-JP" altLang="en-US" sz="2000" dirty="0">
                <a:solidFill>
                  <a:prstClr val="black"/>
                </a:solidFill>
                <a:latin typeface="メイリオ" pitchFamily="50" charset="-128"/>
                <a:ea typeface="メイリオ" pitchFamily="50" charset="-128"/>
                <a:cs typeface="メイリオ" pitchFamily="50" charset="-128"/>
              </a:rPr>
              <a:t>／</a:t>
            </a:r>
            <a:r>
              <a:rPr lang="ja-JP" altLang="en-US" sz="2000" dirty="0" smtClean="0">
                <a:solidFill>
                  <a:prstClr val="black"/>
                </a:solidFill>
                <a:latin typeface="メイリオ" pitchFamily="50" charset="-128"/>
                <a:ea typeface="メイリオ" pitchFamily="50" charset="-128"/>
                <a:cs typeface="メイリオ" pitchFamily="50" charset="-128"/>
              </a:rPr>
              <a:t>月（</a:t>
            </a:r>
            <a:r>
              <a:rPr lang="ja-JP" altLang="en-US" sz="2000" b="1" dirty="0">
                <a:solidFill>
                  <a:srgbClr val="FF0000"/>
                </a:solidFill>
                <a:latin typeface="メイリオ" pitchFamily="50" charset="-128"/>
                <a:ea typeface="メイリオ" pitchFamily="50" charset="-128"/>
                <a:cs typeface="メイリオ" pitchFamily="50" charset="-128"/>
              </a:rPr>
              <a:t>年間</a:t>
            </a:r>
            <a:r>
              <a:rPr lang="en-US" altLang="ja-JP" sz="2000" b="1" dirty="0">
                <a:solidFill>
                  <a:srgbClr val="FF0000"/>
                </a:solidFill>
                <a:latin typeface="メイリオ" pitchFamily="50" charset="-128"/>
                <a:ea typeface="メイリオ" pitchFamily="50" charset="-128"/>
                <a:cs typeface="メイリオ" pitchFamily="50" charset="-128"/>
              </a:rPr>
              <a:t>30000</a:t>
            </a:r>
            <a:r>
              <a:rPr lang="ja-JP" altLang="en-US" sz="2000" b="1" dirty="0">
                <a:solidFill>
                  <a:srgbClr val="FF0000"/>
                </a:solidFill>
                <a:latin typeface="メイリオ" pitchFamily="50" charset="-128"/>
                <a:ea typeface="メイリオ" pitchFamily="50" charset="-128"/>
                <a:cs typeface="メイリオ" pitchFamily="50" charset="-128"/>
              </a:rPr>
              <a:t>円</a:t>
            </a:r>
            <a:r>
              <a:rPr lang="ja-JP" altLang="en-US" sz="2000" dirty="0" smtClean="0">
                <a:solidFill>
                  <a:prstClr val="black"/>
                </a:solidFill>
                <a:latin typeface="メイリオ" pitchFamily="50" charset="-128"/>
                <a:ea typeface="メイリオ" pitchFamily="50" charset="-128"/>
                <a:cs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　</a:t>
            </a:r>
            <a:r>
              <a:rPr lang="ja-JP" altLang="en-US" dirty="0" smtClean="0">
                <a:solidFill>
                  <a:srgbClr val="FF0000"/>
                </a:solidFill>
                <a:latin typeface="メイリオ" pitchFamily="50" charset="-128"/>
                <a:ea typeface="メイリオ" pitchFamily="50" charset="-128"/>
                <a:cs typeface="メイリオ" pitchFamily="50" charset="-128"/>
              </a:rPr>
              <a:t>　</a:t>
            </a:r>
            <a:endParaRPr lang="en-US" altLang="ja-JP" dirty="0" smtClean="0">
              <a:solidFill>
                <a:srgbClr val="FF0000"/>
              </a:solidFill>
              <a:latin typeface="メイリオ" pitchFamily="50" charset="-128"/>
              <a:ea typeface="メイリオ" pitchFamily="50" charset="-128"/>
              <a:cs typeface="メイリオ" pitchFamily="50" charset="-128"/>
            </a:endParaRPr>
          </a:p>
          <a:p>
            <a:pPr>
              <a:lnSpc>
                <a:spcPts val="3142"/>
              </a:lnSpc>
              <a:spcBef>
                <a:spcPts val="1796"/>
              </a:spcBef>
              <a:defRPr/>
            </a:pPr>
            <a:r>
              <a:rPr lang="ja-JP" altLang="en-US" sz="2400" dirty="0" smtClean="0">
                <a:solidFill>
                  <a:prstClr val="black"/>
                </a:solidFill>
                <a:latin typeface="メイリオ" pitchFamily="50" charset="-128"/>
                <a:ea typeface="メイリオ" pitchFamily="50" charset="-128"/>
                <a:cs typeface="メイリオ" pitchFamily="50" charset="-128"/>
              </a:rPr>
              <a:t>■太陽光・風力の拡大　＝　天候により出力が変動</a:t>
            </a:r>
            <a:endParaRPr lang="en-US" altLang="ja-JP" sz="2400" dirty="0" smtClean="0">
              <a:solidFill>
                <a:prstClr val="black"/>
              </a:solidFill>
              <a:latin typeface="メイリオ" pitchFamily="50" charset="-128"/>
              <a:ea typeface="メイリオ" pitchFamily="50" charset="-128"/>
              <a:cs typeface="メイリオ" pitchFamily="50" charset="-128"/>
            </a:endParaRPr>
          </a:p>
          <a:p>
            <a:pPr marL="442913" indent="-442913">
              <a:lnSpc>
                <a:spcPts val="3142"/>
              </a:lnSpc>
              <a:spcBef>
                <a:spcPts val="1796"/>
              </a:spcBef>
              <a:defRPr/>
            </a:pPr>
            <a:r>
              <a:rPr lang="ja-JP" altLang="en-US" sz="2400" dirty="0" smtClean="0">
                <a:solidFill>
                  <a:prstClr val="black"/>
                </a:solidFill>
                <a:latin typeface="メイリオ" pitchFamily="50" charset="-128"/>
                <a:ea typeface="メイリオ" pitchFamily="50" charset="-128"/>
                <a:cs typeface="メイリオ" pitchFamily="50" charset="-128"/>
              </a:rPr>
              <a:t>⇒</a:t>
            </a:r>
            <a:r>
              <a:rPr lang="ja-JP" altLang="en-US" sz="2400" dirty="0">
                <a:solidFill>
                  <a:prstClr val="black"/>
                </a:solidFill>
                <a:latin typeface="メイリオ" pitchFamily="50" charset="-128"/>
                <a:ea typeface="メイリオ" pitchFamily="50" charset="-128"/>
                <a:cs typeface="メイリオ" pitchFamily="50" charset="-128"/>
              </a:rPr>
              <a:t>　稼働率の低いバックアップの火力が増加：</a:t>
            </a:r>
            <a:r>
              <a:rPr lang="ja-JP" altLang="en-US" sz="2400" dirty="0" smtClean="0">
                <a:solidFill>
                  <a:prstClr val="black"/>
                </a:solidFill>
                <a:latin typeface="メイリオ" pitchFamily="50" charset="-128"/>
                <a:ea typeface="メイリオ" pitchFamily="50" charset="-128"/>
                <a:cs typeface="メイリオ" pitchFamily="50" charset="-128"/>
              </a:rPr>
              <a:t>ドイツに</a:t>
            </a:r>
            <a:r>
              <a:rPr lang="ja-JP" altLang="en-US" sz="2400" dirty="0">
                <a:solidFill>
                  <a:prstClr val="black"/>
                </a:solidFill>
                <a:latin typeface="メイリオ" pitchFamily="50" charset="-128"/>
                <a:ea typeface="メイリオ" pitchFamily="50" charset="-128"/>
                <a:cs typeface="メイリオ" pitchFamily="50" charset="-128"/>
              </a:rPr>
              <a:t>ある天然ガス火力（</a:t>
            </a:r>
            <a:r>
              <a:rPr lang="en-US" altLang="ja-JP" sz="2400" dirty="0">
                <a:solidFill>
                  <a:prstClr val="black"/>
                </a:solidFill>
                <a:latin typeface="メイリオ" pitchFamily="50" charset="-128"/>
                <a:ea typeface="メイリオ" pitchFamily="50" charset="-128"/>
                <a:cs typeface="メイリオ" pitchFamily="50" charset="-128"/>
              </a:rPr>
              <a:t>2300</a:t>
            </a:r>
            <a:r>
              <a:rPr lang="ja-JP" altLang="en-US" sz="2400" dirty="0">
                <a:solidFill>
                  <a:prstClr val="black"/>
                </a:solidFill>
                <a:latin typeface="メイリオ" pitchFamily="50" charset="-128"/>
                <a:ea typeface="メイリオ" pitchFamily="50" charset="-128"/>
                <a:cs typeface="メイリオ" pitchFamily="50" charset="-128"/>
              </a:rPr>
              <a:t>万</a:t>
            </a:r>
            <a:r>
              <a:rPr lang="en-US" altLang="ja-JP" sz="2400" dirty="0">
                <a:solidFill>
                  <a:prstClr val="black"/>
                </a:solidFill>
                <a:latin typeface="メイリオ" pitchFamily="50" charset="-128"/>
                <a:ea typeface="メイリオ" pitchFamily="50" charset="-128"/>
                <a:cs typeface="メイリオ" pitchFamily="50" charset="-128"/>
              </a:rPr>
              <a:t>KW</a:t>
            </a:r>
            <a:r>
              <a:rPr lang="ja-JP" altLang="en-US" sz="2400" dirty="0">
                <a:solidFill>
                  <a:prstClr val="black"/>
                </a:solidFill>
                <a:latin typeface="メイリオ" pitchFamily="50" charset="-128"/>
                <a:ea typeface="メイリオ" pitchFamily="50" charset="-128"/>
                <a:cs typeface="メイリオ" pitchFamily="50" charset="-128"/>
              </a:rPr>
              <a:t>）のうち、</a:t>
            </a:r>
            <a:r>
              <a:rPr lang="en-US" altLang="ja-JP" sz="2400" u="sng" dirty="0">
                <a:solidFill>
                  <a:prstClr val="black"/>
                </a:solidFill>
                <a:latin typeface="メイリオ" pitchFamily="50" charset="-128"/>
                <a:ea typeface="メイリオ" pitchFamily="50" charset="-128"/>
                <a:cs typeface="メイリオ" pitchFamily="50" charset="-128"/>
              </a:rPr>
              <a:t>600</a:t>
            </a:r>
            <a:r>
              <a:rPr lang="ja-JP" altLang="en-US" sz="2400" u="sng" dirty="0">
                <a:solidFill>
                  <a:prstClr val="black"/>
                </a:solidFill>
                <a:latin typeface="メイリオ" pitchFamily="50" charset="-128"/>
                <a:ea typeface="メイリオ" pitchFamily="50" charset="-128"/>
                <a:cs typeface="メイリオ" pitchFamily="50" charset="-128"/>
              </a:rPr>
              <a:t>万</a:t>
            </a:r>
            <a:r>
              <a:rPr lang="en-US" altLang="ja-JP" sz="2400" u="sng" dirty="0">
                <a:solidFill>
                  <a:prstClr val="black"/>
                </a:solidFill>
                <a:latin typeface="メイリオ" pitchFamily="50" charset="-128"/>
                <a:ea typeface="メイリオ" pitchFamily="50" charset="-128"/>
                <a:cs typeface="メイリオ" pitchFamily="50" charset="-128"/>
              </a:rPr>
              <a:t>KW</a:t>
            </a:r>
            <a:r>
              <a:rPr lang="ja-JP" altLang="en-US" sz="2400" u="sng" dirty="0" smtClean="0">
                <a:solidFill>
                  <a:prstClr val="black"/>
                </a:solidFill>
                <a:latin typeface="メイリオ" pitchFamily="50" charset="-128"/>
                <a:ea typeface="メイリオ" pitchFamily="50" charset="-128"/>
                <a:cs typeface="メイリオ" pitchFamily="50" charset="-128"/>
              </a:rPr>
              <a:t>分は</a:t>
            </a:r>
            <a:r>
              <a:rPr lang="ja-JP" altLang="en-US" sz="2400" u="sng" dirty="0">
                <a:solidFill>
                  <a:prstClr val="black"/>
                </a:solidFill>
                <a:latin typeface="メイリオ" pitchFamily="50" charset="-128"/>
                <a:ea typeface="メイリオ" pitchFamily="50" charset="-128"/>
                <a:cs typeface="メイリオ" pitchFamily="50" charset="-128"/>
              </a:rPr>
              <a:t>年間</a:t>
            </a:r>
            <a:r>
              <a:rPr lang="en-US" altLang="ja-JP" sz="2400" u="sng" dirty="0">
                <a:solidFill>
                  <a:prstClr val="black"/>
                </a:solidFill>
                <a:latin typeface="メイリオ" pitchFamily="50" charset="-128"/>
                <a:ea typeface="メイリオ" pitchFamily="50" charset="-128"/>
                <a:cs typeface="メイリオ" pitchFamily="50" charset="-128"/>
              </a:rPr>
              <a:t>3</a:t>
            </a:r>
            <a:r>
              <a:rPr lang="ja-JP" altLang="en-US" sz="2400" u="sng" dirty="0">
                <a:solidFill>
                  <a:prstClr val="black"/>
                </a:solidFill>
                <a:latin typeface="メイリオ" pitchFamily="50" charset="-128"/>
                <a:ea typeface="メイリオ" pitchFamily="50" charset="-128"/>
                <a:cs typeface="メイリオ" pitchFamily="50" charset="-128"/>
              </a:rPr>
              <a:t>週間以下の稼動</a:t>
            </a:r>
            <a:r>
              <a:rPr lang="ja-JP" altLang="en-US" sz="2400" dirty="0" smtClean="0">
                <a:solidFill>
                  <a:prstClr val="black"/>
                </a:solidFill>
                <a:latin typeface="メイリオ" pitchFamily="50" charset="-128"/>
                <a:ea typeface="メイリオ" pitchFamily="50" charset="-128"/>
                <a:cs typeface="メイリオ" pitchFamily="50" charset="-128"/>
              </a:rPr>
              <a:t>。</a:t>
            </a:r>
            <a:endParaRPr lang="en-US" altLang="ja-JP" sz="2400" dirty="0">
              <a:solidFill>
                <a:prstClr val="black"/>
              </a:solidFill>
              <a:latin typeface="メイリオ" pitchFamily="50" charset="-128"/>
              <a:ea typeface="メイリオ" pitchFamily="50" charset="-128"/>
              <a:cs typeface="メイリオ" pitchFamily="50" charset="-128"/>
            </a:endParaRPr>
          </a:p>
          <a:p>
            <a:pPr marL="471544" indent="-471544">
              <a:lnSpc>
                <a:spcPts val="3142"/>
              </a:lnSpc>
              <a:defRPr/>
            </a:pPr>
            <a:endParaRPr lang="en-US" altLang="ja-JP" sz="2400" dirty="0" smtClean="0">
              <a:solidFill>
                <a:prstClr val="black"/>
              </a:solidFill>
              <a:latin typeface="メイリオ" pitchFamily="50" charset="-128"/>
              <a:ea typeface="メイリオ" pitchFamily="50" charset="-128"/>
              <a:cs typeface="メイリオ" pitchFamily="50" charset="-128"/>
            </a:endParaRPr>
          </a:p>
          <a:p>
            <a:pPr marL="471544" indent="-471544">
              <a:lnSpc>
                <a:spcPts val="3142"/>
              </a:lnSpc>
              <a:defRPr/>
            </a:pPr>
            <a:r>
              <a:rPr lang="ja-JP" altLang="en-US" sz="2400" dirty="0" smtClean="0">
                <a:solidFill>
                  <a:prstClr val="black"/>
                </a:solidFill>
                <a:latin typeface="メイリオ" pitchFamily="50" charset="-128"/>
                <a:ea typeface="メイリオ" pitchFamily="50" charset="-128"/>
                <a:cs typeface="メイリオ" pitchFamily="50" charset="-128"/>
              </a:rPr>
              <a:t>■</a:t>
            </a:r>
            <a:r>
              <a:rPr lang="ja-JP" altLang="en-US" sz="2400" b="1" u="sng" dirty="0" smtClean="0">
                <a:solidFill>
                  <a:srgbClr val="FF0000"/>
                </a:solidFill>
                <a:latin typeface="メイリオ" pitchFamily="50" charset="-128"/>
                <a:ea typeface="メイリオ" pitchFamily="50" charset="-128"/>
                <a:cs typeface="メイリオ" pitchFamily="50" charset="-128"/>
              </a:rPr>
              <a:t>南北を結ぶ系統整備が課題</a:t>
            </a:r>
            <a:endParaRPr lang="en-US" altLang="ja-JP" sz="2400" b="1" u="sng" dirty="0" smtClean="0">
              <a:solidFill>
                <a:srgbClr val="FF0000"/>
              </a:solidFill>
              <a:latin typeface="メイリオ" pitchFamily="50" charset="-128"/>
              <a:ea typeface="メイリオ" pitchFamily="50" charset="-128"/>
              <a:cs typeface="メイリオ" pitchFamily="50" charset="-128"/>
            </a:endParaRPr>
          </a:p>
          <a:p>
            <a:pPr marL="471544" indent="-471544">
              <a:lnSpc>
                <a:spcPts val="3142"/>
              </a:lnSpc>
              <a:defRPr/>
            </a:pPr>
            <a:r>
              <a:rPr lang="ja-JP" altLang="en-US" sz="2400" dirty="0">
                <a:solidFill>
                  <a:prstClr val="black"/>
                </a:solidFill>
                <a:latin typeface="メイリオ" pitchFamily="50" charset="-128"/>
                <a:ea typeface="メイリオ" pitchFamily="50" charset="-128"/>
                <a:cs typeface="メイリオ" pitchFamily="50" charset="-128"/>
              </a:rPr>
              <a:t>⇒　</a:t>
            </a:r>
            <a:r>
              <a:rPr lang="ja-JP" altLang="en-US" sz="2400" dirty="0" smtClean="0">
                <a:solidFill>
                  <a:prstClr val="black"/>
                </a:solidFill>
                <a:latin typeface="メイリオ" pitchFamily="50" charset="-128"/>
                <a:ea typeface="メイリオ" pitchFamily="50" charset="-128"/>
                <a:cs typeface="メイリオ" pitchFamily="50" charset="-128"/>
              </a:rPr>
              <a:t>需要が大きな南部と風力発電が大量にある北部を結ぶ系統強化が課題。住民の反対等により系統整備は遅れており、現在、北部の風力発電はポーランドやチェコ等の周辺国に送電。</a:t>
            </a:r>
            <a:endParaRPr lang="en-US" altLang="ja-JP" sz="2400" dirty="0">
              <a:solidFill>
                <a:prstClr val="black"/>
              </a:solidFill>
              <a:latin typeface="メイリオ" pitchFamily="50" charset="-128"/>
              <a:ea typeface="メイリオ" pitchFamily="50" charset="-128"/>
              <a:cs typeface="メイリオ" pitchFamily="50" charset="-128"/>
            </a:endParaRPr>
          </a:p>
        </p:txBody>
      </p:sp>
      <p:sp>
        <p:nvSpPr>
          <p:cNvPr id="5" name="テキスト ボックス 27"/>
          <p:cNvSpPr txBox="1">
            <a:spLocks noChangeArrowheads="1"/>
          </p:cNvSpPr>
          <p:nvPr/>
        </p:nvSpPr>
        <p:spPr bwMode="auto">
          <a:xfrm>
            <a:off x="-2450" y="548680"/>
            <a:ext cx="9924002" cy="438404"/>
          </a:xfrm>
          <a:prstGeom prst="rect">
            <a:avLst/>
          </a:prstGeom>
          <a:solidFill>
            <a:srgbClr val="00B0F0"/>
          </a:solidFill>
          <a:ln w="38100" cmpd="thickThin">
            <a:noFill/>
            <a:miter lim="800000"/>
            <a:headEnd/>
            <a:tailEnd/>
          </a:ln>
        </p:spPr>
        <p:txBody>
          <a:bodyPr wrap="square" lIns="68403" tIns="34202" rIns="68403" bIns="3420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b="1" dirty="0">
                <a:solidFill>
                  <a:prstClr val="white"/>
                </a:solidFill>
                <a:latin typeface="ＭＳ Ｐゴシック"/>
              </a:rPr>
              <a:t>再生可能</a:t>
            </a:r>
            <a:r>
              <a:rPr lang="ja-JP" altLang="en-US" sz="2400" b="1" dirty="0" smtClean="0">
                <a:solidFill>
                  <a:prstClr val="white"/>
                </a:solidFill>
                <a:latin typeface="ＭＳ Ｐゴシック"/>
              </a:rPr>
              <a:t>エネルギー先進国ドイツ</a:t>
            </a:r>
            <a:r>
              <a:rPr lang="ja-JP" altLang="en-US" sz="2400" b="1" dirty="0">
                <a:solidFill>
                  <a:prstClr val="white"/>
                </a:solidFill>
                <a:latin typeface="ＭＳ Ｐゴシック"/>
              </a:rPr>
              <a:t>の状況</a:t>
            </a:r>
          </a:p>
        </p:txBody>
      </p:sp>
      <p:sp>
        <p:nvSpPr>
          <p:cNvPr id="6" name="スライド番号プレースホルダー 1"/>
          <p:cNvSpPr>
            <a:spLocks noGrp="1"/>
          </p:cNvSpPr>
          <p:nvPr>
            <p:ph type="sldNum" sz="quarter" idx="12"/>
          </p:nvPr>
        </p:nvSpPr>
        <p:spPr>
          <a:xfrm>
            <a:off x="7466136" y="6376297"/>
            <a:ext cx="2311400" cy="365125"/>
          </a:xfrm>
        </p:spPr>
        <p:txBody>
          <a:bodyPr vert="horz" lIns="91440" tIns="45720" rIns="91440" bIns="45720" rtlCol="0" anchor="ctr"/>
          <a:lstStyle/>
          <a:p>
            <a:fld id="{6DF3A1F4-B3BC-4359-9F15-50358CA09AD6}" type="slidenum">
              <a:rPr lang="ja-JP" altLang="en-US" sz="1200">
                <a:solidFill>
                  <a:prstClr val="black"/>
                </a:solidFill>
              </a:rPr>
              <a:pPr/>
              <a:t>27</a:t>
            </a:fld>
            <a:endParaRPr lang="ja-JP" altLang="en-US" sz="1200" dirty="0">
              <a:solidFill>
                <a:prstClr val="black"/>
              </a:solidFill>
            </a:endParaRPr>
          </a:p>
        </p:txBody>
      </p:sp>
      <p:sp>
        <p:nvSpPr>
          <p:cNvPr id="9" name="テキスト ボックス 8"/>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endParaRPr kumimoji="1" lang="ja-JP" altLang="en-US" sz="2400" b="1" dirty="0"/>
          </a:p>
        </p:txBody>
      </p:sp>
    </p:spTree>
    <p:extLst>
      <p:ext uri="{BB962C8B-B14F-4D97-AF65-F5344CB8AC3E}">
        <p14:creationId xmlns:p14="http://schemas.microsoft.com/office/powerpoint/2010/main" val="217298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473280" y="6453336"/>
            <a:ext cx="2311400" cy="365125"/>
          </a:xfrm>
        </p:spPr>
        <p:txBody>
          <a:bodyPr vert="horz" lIns="91440" tIns="45720" rIns="91440" bIns="45720" rtlCol="0" anchor="ctr"/>
          <a:lstStyle/>
          <a:p>
            <a:fld id="{D9550142-B990-490A-A107-ED7302A7FD52}" type="slidenum">
              <a:rPr lang="ja-JP" altLang="en-US">
                <a:solidFill>
                  <a:prstClr val="black"/>
                </a:solidFill>
              </a:rPr>
              <a:pPr/>
              <a:t>28</a:t>
            </a:fld>
            <a:endParaRPr lang="ja-JP" altLang="en-US" dirty="0">
              <a:solidFill>
                <a:prstClr val="black"/>
              </a:solidFill>
            </a:endParaRPr>
          </a:p>
        </p:txBody>
      </p:sp>
      <p:sp>
        <p:nvSpPr>
          <p:cNvPr id="6" name="コンテンツ プレースホルダー 2"/>
          <p:cNvSpPr txBox="1">
            <a:spLocks/>
          </p:cNvSpPr>
          <p:nvPr/>
        </p:nvSpPr>
        <p:spPr>
          <a:xfrm>
            <a:off x="8618" y="539155"/>
            <a:ext cx="9866444" cy="56981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313" indent="-87313" algn="just">
              <a:lnSpc>
                <a:spcPts val="2200"/>
              </a:lnSpc>
              <a:spcBef>
                <a:spcPts val="0"/>
              </a:spcBef>
            </a:pPr>
            <a:endParaRPr lang="en-US" altLang="ja-JP" sz="2400" u="sng" dirty="0" smtClean="0">
              <a:solidFill>
                <a:srgbClr val="0070C0"/>
              </a:solidFill>
            </a:endParaRPr>
          </a:p>
          <a:p>
            <a:pPr marL="87313" indent="-87313" algn="just">
              <a:lnSpc>
                <a:spcPts val="2400"/>
              </a:lnSpc>
              <a:spcBef>
                <a:spcPts val="0"/>
              </a:spcBef>
            </a:pPr>
            <a:r>
              <a:rPr lang="ja-JP" altLang="en-US" sz="2400" u="sng" dirty="0" smtClean="0">
                <a:solidFill>
                  <a:srgbClr val="0070C0"/>
                </a:solidFill>
              </a:rPr>
              <a:t>①風力・地熱の導入加速に向けた取組の強化</a:t>
            </a:r>
            <a:endParaRPr lang="en-US" altLang="ja-JP" sz="2400" u="sng" dirty="0" smtClean="0">
              <a:solidFill>
                <a:srgbClr val="0070C0"/>
              </a:solidFill>
            </a:endParaRPr>
          </a:p>
          <a:p>
            <a:pPr marL="87313" indent="-87313" algn="just">
              <a:lnSpc>
                <a:spcPts val="2400"/>
              </a:lnSpc>
              <a:spcBef>
                <a:spcPts val="0"/>
              </a:spcBef>
            </a:pPr>
            <a:endParaRPr lang="en-US" altLang="ja-JP" sz="2400" dirty="0" smtClean="0">
              <a:solidFill>
                <a:prstClr val="black"/>
              </a:solidFill>
            </a:endParaRPr>
          </a:p>
          <a:p>
            <a:pPr marL="87313" indent="-87313" algn="just">
              <a:lnSpc>
                <a:spcPts val="2400"/>
              </a:lnSpc>
              <a:spcBef>
                <a:spcPts val="0"/>
              </a:spcBef>
            </a:pPr>
            <a:endParaRPr lang="en-US" altLang="ja-JP" sz="2400" dirty="0" smtClean="0">
              <a:solidFill>
                <a:prstClr val="black"/>
              </a:solidFill>
            </a:endParaRPr>
          </a:p>
          <a:p>
            <a:pPr marL="87313" indent="-87313" algn="just">
              <a:lnSpc>
                <a:spcPts val="2400"/>
              </a:lnSpc>
              <a:spcBef>
                <a:spcPts val="0"/>
              </a:spcBef>
            </a:pPr>
            <a:r>
              <a:rPr lang="en-US" altLang="ja-JP" sz="2400" dirty="0" smtClean="0">
                <a:solidFill>
                  <a:prstClr val="black"/>
                </a:solidFill>
              </a:rPr>
              <a:t>【</a:t>
            </a:r>
            <a:r>
              <a:rPr lang="ja-JP" altLang="en-US" sz="2400" dirty="0" smtClean="0">
                <a:solidFill>
                  <a:prstClr val="black"/>
                </a:solidFill>
              </a:rPr>
              <a:t>陸上風力</a:t>
            </a:r>
            <a:r>
              <a:rPr lang="en-US" altLang="ja-JP" sz="2400" dirty="0" smtClean="0">
                <a:solidFill>
                  <a:prstClr val="black"/>
                </a:solidFill>
              </a:rPr>
              <a:t>】</a:t>
            </a:r>
          </a:p>
          <a:p>
            <a:pPr marL="177800" algn="just">
              <a:lnSpc>
                <a:spcPts val="2400"/>
              </a:lnSpc>
              <a:spcBef>
                <a:spcPts val="0"/>
              </a:spcBef>
            </a:pPr>
            <a:r>
              <a:rPr lang="ja-JP" altLang="ja-JP" sz="2400" dirty="0" smtClean="0">
                <a:solidFill>
                  <a:prstClr val="black"/>
                </a:solidFill>
              </a:rPr>
              <a:t>環境</a:t>
            </a:r>
            <a:r>
              <a:rPr lang="ja-JP" altLang="ja-JP" sz="2400" dirty="0">
                <a:solidFill>
                  <a:prstClr val="black"/>
                </a:solidFill>
              </a:rPr>
              <a:t>アセスメントの迅速化、地域内送電線整備を担う事業者の育成、広域的運営推進機関が中心となった地域間連</a:t>
            </a:r>
            <a:r>
              <a:rPr lang="ja-JP" altLang="en-US" sz="2400" dirty="0">
                <a:solidFill>
                  <a:prstClr val="black"/>
                </a:solidFill>
              </a:rPr>
              <a:t>系</a:t>
            </a:r>
            <a:r>
              <a:rPr lang="ja-JP" altLang="ja-JP" sz="2400" dirty="0">
                <a:solidFill>
                  <a:prstClr val="black"/>
                </a:solidFill>
              </a:rPr>
              <a:t>線の整備、大型蓄電池の開発・</a:t>
            </a:r>
            <a:r>
              <a:rPr lang="ja-JP" altLang="ja-JP" sz="2400" dirty="0" smtClean="0">
                <a:solidFill>
                  <a:prstClr val="black"/>
                </a:solidFill>
              </a:rPr>
              <a:t>実証</a:t>
            </a:r>
            <a:r>
              <a:rPr lang="ja-JP" altLang="en-US" sz="2400" dirty="0" smtClean="0">
                <a:solidFill>
                  <a:prstClr val="black"/>
                </a:solidFill>
              </a:rPr>
              <a:t>、規制・制度の合理化</a:t>
            </a:r>
            <a:r>
              <a:rPr lang="ja-JP" altLang="ja-JP" sz="2400" dirty="0" smtClean="0">
                <a:solidFill>
                  <a:prstClr val="black"/>
                </a:solidFill>
              </a:rPr>
              <a:t>等</a:t>
            </a:r>
            <a:r>
              <a:rPr lang="ja-JP" altLang="ja-JP" sz="2400" dirty="0">
                <a:solidFill>
                  <a:prstClr val="black"/>
                </a:solidFill>
              </a:rPr>
              <a:t>を</a:t>
            </a:r>
            <a:r>
              <a:rPr lang="ja-JP" altLang="ja-JP" sz="2400" dirty="0" smtClean="0">
                <a:solidFill>
                  <a:prstClr val="black"/>
                </a:solidFill>
              </a:rPr>
              <a:t>推進</a:t>
            </a:r>
            <a:r>
              <a:rPr lang="ja-JP" altLang="en-US" sz="2400" dirty="0" smtClean="0">
                <a:solidFill>
                  <a:prstClr val="black"/>
                </a:solidFill>
              </a:rPr>
              <a:t>。</a:t>
            </a:r>
            <a:endParaRPr lang="en-US" altLang="ja-JP" sz="2400" dirty="0" smtClean="0">
              <a:solidFill>
                <a:prstClr val="black"/>
              </a:solidFill>
            </a:endParaRPr>
          </a:p>
          <a:p>
            <a:pPr marL="87313" indent="-87313" algn="just">
              <a:lnSpc>
                <a:spcPts val="2400"/>
              </a:lnSpc>
              <a:spcBef>
                <a:spcPts val="0"/>
              </a:spcBef>
            </a:pPr>
            <a:endParaRPr lang="en-US" altLang="ja-JP" sz="2400" dirty="0" smtClean="0">
              <a:solidFill>
                <a:prstClr val="black"/>
              </a:solidFill>
            </a:endParaRPr>
          </a:p>
          <a:p>
            <a:pPr marL="87313" indent="-87313" algn="just">
              <a:lnSpc>
                <a:spcPts val="2400"/>
              </a:lnSpc>
              <a:spcBef>
                <a:spcPts val="0"/>
              </a:spcBef>
            </a:pPr>
            <a:r>
              <a:rPr lang="en-US" altLang="ja-JP" sz="2400" dirty="0" smtClean="0">
                <a:solidFill>
                  <a:prstClr val="black"/>
                </a:solidFill>
              </a:rPr>
              <a:t>【</a:t>
            </a:r>
            <a:r>
              <a:rPr lang="ja-JP" altLang="en-US" sz="2400" dirty="0" smtClean="0">
                <a:solidFill>
                  <a:prstClr val="black"/>
                </a:solidFill>
              </a:rPr>
              <a:t>洋上風力</a:t>
            </a:r>
            <a:r>
              <a:rPr lang="en-US" altLang="ja-JP" sz="2400" dirty="0" smtClean="0">
                <a:solidFill>
                  <a:prstClr val="black"/>
                </a:solidFill>
              </a:rPr>
              <a:t>】</a:t>
            </a:r>
          </a:p>
          <a:p>
            <a:pPr marL="177800" algn="just">
              <a:lnSpc>
                <a:spcPts val="2400"/>
              </a:lnSpc>
              <a:spcBef>
                <a:spcPts val="0"/>
              </a:spcBef>
            </a:pPr>
            <a:r>
              <a:rPr lang="ja-JP" altLang="en-US" sz="2400" dirty="0" smtClean="0">
                <a:solidFill>
                  <a:prstClr val="black"/>
                </a:solidFill>
              </a:rPr>
              <a:t>世界</a:t>
            </a:r>
            <a:r>
              <a:rPr lang="ja-JP" altLang="en-US" sz="2400" dirty="0">
                <a:solidFill>
                  <a:prstClr val="black"/>
                </a:solidFill>
              </a:rPr>
              <a:t>初の本格的な事業化を目指し、</a:t>
            </a:r>
            <a:r>
              <a:rPr lang="ja-JP" altLang="ja-JP" sz="2400" dirty="0">
                <a:solidFill>
                  <a:prstClr val="black"/>
                </a:solidFill>
              </a:rPr>
              <a:t>福島県沖</a:t>
            </a:r>
            <a:r>
              <a:rPr lang="ja-JP" altLang="en-US" sz="2400" dirty="0">
                <a:solidFill>
                  <a:prstClr val="black"/>
                </a:solidFill>
              </a:rPr>
              <a:t>や長崎沖</a:t>
            </a:r>
            <a:r>
              <a:rPr lang="ja-JP" altLang="ja-JP" sz="2400" dirty="0">
                <a:solidFill>
                  <a:prstClr val="black"/>
                </a:solidFill>
              </a:rPr>
              <a:t>で浮体式洋上風力の実証を進め、２０１８年頃まで</a:t>
            </a:r>
            <a:r>
              <a:rPr lang="ja-JP" altLang="en-US" sz="2400" dirty="0">
                <a:solidFill>
                  <a:prstClr val="black"/>
                </a:solidFill>
              </a:rPr>
              <a:t>にできるだけ早く</a:t>
            </a:r>
            <a:r>
              <a:rPr lang="ja-JP" altLang="ja-JP" sz="2400" dirty="0" smtClean="0">
                <a:solidFill>
                  <a:prstClr val="black"/>
                </a:solidFill>
              </a:rPr>
              <a:t>商業化</a:t>
            </a:r>
            <a:r>
              <a:rPr lang="ja-JP" altLang="en-US" sz="2400" dirty="0" smtClean="0">
                <a:solidFill>
                  <a:prstClr val="black"/>
                </a:solidFill>
              </a:rPr>
              <a:t>。</a:t>
            </a:r>
            <a:endParaRPr lang="en-US" altLang="ja-JP" sz="2400" dirty="0">
              <a:solidFill>
                <a:prstClr val="black"/>
              </a:solidFill>
            </a:endParaRPr>
          </a:p>
          <a:p>
            <a:pPr marL="87313" indent="-87313" algn="just">
              <a:lnSpc>
                <a:spcPts val="2400"/>
              </a:lnSpc>
              <a:spcBef>
                <a:spcPts val="0"/>
              </a:spcBef>
            </a:pPr>
            <a:endParaRPr lang="en-US" altLang="ja-JP" sz="2400" dirty="0" smtClean="0">
              <a:solidFill>
                <a:prstClr val="black"/>
              </a:solidFill>
            </a:endParaRPr>
          </a:p>
          <a:p>
            <a:pPr marL="87313" indent="-87313" algn="just">
              <a:lnSpc>
                <a:spcPts val="2400"/>
              </a:lnSpc>
              <a:spcBef>
                <a:spcPts val="0"/>
              </a:spcBef>
            </a:pPr>
            <a:r>
              <a:rPr lang="en-US" altLang="ja-JP" sz="2400" dirty="0" smtClean="0">
                <a:solidFill>
                  <a:prstClr val="black"/>
                </a:solidFill>
              </a:rPr>
              <a:t>【</a:t>
            </a:r>
            <a:r>
              <a:rPr lang="ja-JP" altLang="en-US" sz="2400" dirty="0" smtClean="0">
                <a:solidFill>
                  <a:prstClr val="black"/>
                </a:solidFill>
              </a:rPr>
              <a:t>地熱</a:t>
            </a:r>
            <a:r>
              <a:rPr lang="en-US" altLang="ja-JP" sz="2400" dirty="0" smtClean="0">
                <a:solidFill>
                  <a:prstClr val="black"/>
                </a:solidFill>
              </a:rPr>
              <a:t>】</a:t>
            </a:r>
          </a:p>
          <a:p>
            <a:pPr marL="87313" indent="-87313" algn="just">
              <a:lnSpc>
                <a:spcPts val="2400"/>
              </a:lnSpc>
              <a:spcBef>
                <a:spcPts val="0"/>
              </a:spcBef>
            </a:pPr>
            <a:r>
              <a:rPr lang="ja-JP" altLang="en-US" sz="2400" dirty="0">
                <a:solidFill>
                  <a:prstClr val="black"/>
                </a:solidFill>
              </a:rPr>
              <a:t>　</a:t>
            </a:r>
            <a:r>
              <a:rPr lang="ja-JP" altLang="en-US" sz="2400" dirty="0" smtClean="0">
                <a:solidFill>
                  <a:prstClr val="black"/>
                </a:solidFill>
              </a:rPr>
              <a:t>投資</a:t>
            </a:r>
            <a:r>
              <a:rPr lang="ja-JP" altLang="en-US" sz="2400" dirty="0">
                <a:solidFill>
                  <a:prstClr val="black"/>
                </a:solidFill>
              </a:rPr>
              <a:t>リスクの軽減、環境アセスメントの迅速化、地域と共生した持続可能な</a:t>
            </a:r>
            <a:r>
              <a:rPr lang="ja-JP" altLang="en-US" sz="2400" dirty="0" smtClean="0">
                <a:solidFill>
                  <a:prstClr val="black"/>
                </a:solidFill>
              </a:rPr>
              <a:t>開発等</a:t>
            </a:r>
            <a:r>
              <a:rPr lang="ja-JP" altLang="en-US" sz="2400" dirty="0">
                <a:solidFill>
                  <a:prstClr val="black"/>
                </a:solidFill>
              </a:rPr>
              <a:t>を推進</a:t>
            </a:r>
            <a:r>
              <a:rPr lang="ja-JP" altLang="en-US" sz="2400" dirty="0" smtClean="0">
                <a:solidFill>
                  <a:prstClr val="black"/>
                </a:solidFill>
              </a:rPr>
              <a:t>。</a:t>
            </a:r>
            <a:endParaRPr lang="en-US" altLang="ja-JP" sz="2400" dirty="0" smtClean="0">
              <a:solidFill>
                <a:prstClr val="black"/>
              </a:solidFill>
            </a:endParaRPr>
          </a:p>
          <a:p>
            <a:pPr marL="87313" indent="-87313" algn="just">
              <a:lnSpc>
                <a:spcPts val="2400"/>
              </a:lnSpc>
              <a:spcBef>
                <a:spcPts val="0"/>
              </a:spcBef>
            </a:pPr>
            <a:endParaRPr lang="en-US" altLang="ja-JP" sz="2400" dirty="0">
              <a:solidFill>
                <a:prstClr val="black"/>
              </a:solidFill>
            </a:endParaRPr>
          </a:p>
        </p:txBody>
      </p:sp>
      <p:sp>
        <p:nvSpPr>
          <p:cNvPr id="8" name="正方形/長方形 7"/>
          <p:cNvSpPr/>
          <p:nvPr/>
        </p:nvSpPr>
        <p:spPr>
          <a:xfrm>
            <a:off x="38483" y="187595"/>
            <a:ext cx="9829712" cy="4711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200" b="1" u="sng" dirty="0">
                <a:solidFill>
                  <a:srgbClr val="0070C0"/>
                </a:solidFill>
              </a:rPr>
              <a:t>（３）再生可能エネルギーの導入加速～中長期的な自立化を目指して～</a:t>
            </a:r>
            <a:r>
              <a:rPr lang="ja-JP" altLang="en-US" sz="2200" b="1" dirty="0">
                <a:solidFill>
                  <a:srgbClr val="F79646">
                    <a:lumMod val="75000"/>
                  </a:srgbClr>
                </a:solidFill>
              </a:rPr>
              <a:t>（</a:t>
            </a:r>
            <a:r>
              <a:rPr lang="ja-JP" altLang="en-US" sz="2200" b="1" dirty="0" smtClean="0">
                <a:solidFill>
                  <a:srgbClr val="F79646">
                    <a:lumMod val="75000"/>
                  </a:srgbClr>
                </a:solidFill>
              </a:rPr>
              <a:t>Ｐ３７～）</a:t>
            </a:r>
            <a:endParaRPr lang="en-US" altLang="ja-JP" sz="2200" u="sng" dirty="0">
              <a:solidFill>
                <a:prstClr val="white"/>
              </a:solidFill>
            </a:endParaRPr>
          </a:p>
        </p:txBody>
      </p:sp>
    </p:spTree>
    <p:extLst>
      <p:ext uri="{BB962C8B-B14F-4D97-AF65-F5344CB8AC3E}">
        <p14:creationId xmlns:p14="http://schemas.microsoft.com/office/powerpoint/2010/main" val="1281859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2400" b="1" dirty="0" smtClean="0"/>
              <a:t>今次エネルギー基本計画の策定について（</a:t>
            </a:r>
            <a:r>
              <a:rPr lang="en-US" altLang="ja-JP" sz="2400" b="1" dirty="0" smtClean="0"/>
              <a:t>『</a:t>
            </a:r>
            <a:r>
              <a:rPr lang="ja-JP" altLang="en-US" sz="2400" b="1" dirty="0" smtClean="0"/>
              <a:t>はじめに</a:t>
            </a:r>
            <a:r>
              <a:rPr lang="en-US" altLang="ja-JP" sz="2400" b="1" dirty="0" smtClean="0"/>
              <a:t>』</a:t>
            </a:r>
            <a:r>
              <a:rPr lang="ja-JP" altLang="en-US" sz="2400" b="1" dirty="0" smtClean="0"/>
              <a:t>　</a:t>
            </a:r>
            <a:r>
              <a:rPr lang="ja-JP" altLang="en-US" sz="2400" b="1" dirty="0" smtClean="0">
                <a:solidFill>
                  <a:schemeClr val="accent6">
                    <a:lumMod val="40000"/>
                    <a:lumOff val="60000"/>
                  </a:schemeClr>
                </a:solidFill>
              </a:rPr>
              <a:t>Ｐ３～ </a:t>
            </a:r>
            <a:r>
              <a:rPr lang="ja-JP" altLang="en-US" sz="2400" b="1" dirty="0" smtClean="0"/>
              <a:t>）</a:t>
            </a:r>
            <a:endParaRPr lang="ja-JP" altLang="ja-JP" sz="2400" dirty="0">
              <a:solidFill>
                <a:schemeClr val="accent6">
                  <a:lumMod val="40000"/>
                  <a:lumOff val="60000"/>
                </a:scheme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solidFill>
                  <a:schemeClr val="tx1"/>
                </a:solidFill>
              </a:rPr>
              <a:t>2</a:t>
            </a:fld>
            <a:endParaRPr kumimoji="1" lang="ja-JP" altLang="en-US" dirty="0">
              <a:solidFill>
                <a:schemeClr val="tx1"/>
              </a:solidFill>
            </a:endParaRPr>
          </a:p>
        </p:txBody>
      </p:sp>
      <p:sp>
        <p:nvSpPr>
          <p:cNvPr id="10" name="コンテンツ プレースホルダー 2"/>
          <p:cNvSpPr txBox="1">
            <a:spLocks/>
          </p:cNvSpPr>
          <p:nvPr/>
        </p:nvSpPr>
        <p:spPr>
          <a:xfrm>
            <a:off x="183284" y="476672"/>
            <a:ext cx="9556062" cy="59046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0"/>
              </a:spcBef>
            </a:pPr>
            <a:r>
              <a:rPr lang="ja-JP" altLang="en-US" sz="2000" dirty="0" smtClean="0"/>
              <a:t>我が国は化石燃料資源に乏しく、大宗を海外</a:t>
            </a:r>
            <a:r>
              <a:rPr lang="ja-JP" altLang="en-US" sz="2000" dirty="0"/>
              <a:t>から</a:t>
            </a:r>
            <a:r>
              <a:rPr lang="ja-JP" altLang="en-US" sz="2000" dirty="0" smtClean="0"/>
              <a:t>の輸入に依存</a:t>
            </a:r>
            <a:r>
              <a:rPr lang="ja-JP" altLang="en-US" sz="2000" dirty="0"/>
              <a:t>するという</a:t>
            </a:r>
            <a:r>
              <a:rPr lang="ja-JP" altLang="en-US" sz="2000" b="1" u="sng" dirty="0" smtClean="0">
                <a:solidFill>
                  <a:srgbClr val="FF0000"/>
                </a:solidFill>
              </a:rPr>
              <a:t>根本的な脆弱性</a:t>
            </a:r>
            <a:r>
              <a:rPr lang="ja-JP" altLang="en-US" sz="2000" dirty="0" smtClean="0"/>
              <a:t>を抱えており、</a:t>
            </a:r>
            <a:r>
              <a:rPr lang="ja-JP" altLang="en-US" sz="2000" b="1" u="sng" dirty="0" smtClean="0">
                <a:solidFill>
                  <a:srgbClr val="FF0000"/>
                </a:solidFill>
              </a:rPr>
              <a:t>エネルギーの安定的供給は常に大きな課題</a:t>
            </a:r>
            <a:r>
              <a:rPr lang="ja-JP" altLang="en-US" sz="2000" dirty="0" smtClean="0"/>
              <a:t>。</a:t>
            </a:r>
            <a:endParaRPr lang="en-US" altLang="ja-JP" sz="2000" dirty="0" smtClean="0"/>
          </a:p>
          <a:p>
            <a:pPr algn="just">
              <a:spcBef>
                <a:spcPts val="0"/>
              </a:spcBef>
            </a:pPr>
            <a:endParaRPr lang="en-US" altLang="ja-JP" sz="1600" dirty="0" smtClean="0"/>
          </a:p>
          <a:p>
            <a:pPr algn="just">
              <a:spcBef>
                <a:spcPts val="0"/>
              </a:spcBef>
            </a:pPr>
            <a:r>
              <a:rPr lang="ja-JP" altLang="en-US" sz="2000" dirty="0" smtClean="0"/>
              <a:t>前回</a:t>
            </a:r>
            <a:r>
              <a:rPr lang="ja-JP" altLang="en-US" sz="2000" dirty="0"/>
              <a:t>エネルギー基本計画を策定して</a:t>
            </a:r>
            <a:r>
              <a:rPr lang="ja-JP" altLang="en-US" sz="2000" dirty="0" smtClean="0"/>
              <a:t>から、東日本</a:t>
            </a:r>
            <a:r>
              <a:rPr lang="ja-JP" altLang="en-US" sz="2000" dirty="0"/>
              <a:t>大震災・東京電力福島第一原発事故をはじめ、</a:t>
            </a:r>
            <a:r>
              <a:rPr lang="ja-JP" altLang="en-US" sz="2000" dirty="0" smtClean="0"/>
              <a:t>エネルギーを巡る環境は、国内外で大きく変化。</a:t>
            </a:r>
            <a:r>
              <a:rPr lang="ja-JP" altLang="en-US" sz="2000" b="1" u="sng" dirty="0" smtClean="0">
                <a:solidFill>
                  <a:srgbClr val="FF0000"/>
                </a:solidFill>
              </a:rPr>
              <a:t>我が国のエネルギー政策は大規模な調整を求められる事態に直面</a:t>
            </a:r>
            <a:r>
              <a:rPr lang="ja-JP" altLang="en-US" sz="2000" dirty="0" smtClean="0"/>
              <a:t>。</a:t>
            </a:r>
            <a:endParaRPr lang="en-US" altLang="ja-JP" sz="2000" dirty="0" smtClean="0"/>
          </a:p>
          <a:p>
            <a:pPr algn="just">
              <a:spcBef>
                <a:spcPts val="0"/>
              </a:spcBef>
            </a:pPr>
            <a:endParaRPr lang="en-US" altLang="ja-JP" dirty="0" smtClean="0"/>
          </a:p>
          <a:p>
            <a:pPr algn="just">
              <a:spcBef>
                <a:spcPts val="0"/>
              </a:spcBef>
            </a:pPr>
            <a:endParaRPr lang="en-US" altLang="ja-JP" dirty="0" smtClean="0"/>
          </a:p>
          <a:p>
            <a:pPr algn="just">
              <a:spcBef>
                <a:spcPts val="0"/>
              </a:spcBef>
            </a:pPr>
            <a:endParaRPr lang="en-US" altLang="ja-JP" dirty="0" smtClean="0"/>
          </a:p>
          <a:p>
            <a:pPr algn="just">
              <a:spcBef>
                <a:spcPts val="0"/>
              </a:spcBef>
            </a:pPr>
            <a:r>
              <a:rPr lang="ja-JP" altLang="en-US" sz="2000" b="1" u="sng" dirty="0" smtClean="0">
                <a:solidFill>
                  <a:srgbClr val="FF0000"/>
                </a:solidFill>
              </a:rPr>
              <a:t>東京電力福島第一原子力発電所事故で被災された方々の心の痛みにしっかりと向き合い、寄り添い、福島の復興・再生を全力で成し遂げる。</a:t>
            </a:r>
            <a:r>
              <a:rPr lang="ja-JP" altLang="en-US" sz="2000" dirty="0" smtClean="0"/>
              <a:t>ここがエネルギー政策を再構築するための出発点であることは言を俟たない。</a:t>
            </a:r>
            <a:endParaRPr lang="en-US" altLang="ja-JP" sz="2000" dirty="0" smtClean="0"/>
          </a:p>
          <a:p>
            <a:pPr algn="just">
              <a:spcBef>
                <a:spcPts val="0"/>
              </a:spcBef>
            </a:pPr>
            <a:endParaRPr lang="en-US" altLang="ja-JP" sz="2000" dirty="0"/>
          </a:p>
          <a:p>
            <a:pPr algn="just">
              <a:spcBef>
                <a:spcPts val="0"/>
              </a:spcBef>
            </a:pPr>
            <a:r>
              <a:rPr lang="ja-JP" altLang="en-US" sz="2000" dirty="0" smtClean="0"/>
              <a:t>今次計画（第四次エネルギー基本計画、平成２６年４月１１日閣議決定）は、</a:t>
            </a:r>
            <a:r>
              <a:rPr lang="ja-JP" altLang="en-US" sz="2000" b="1" u="sng" dirty="0" smtClean="0">
                <a:solidFill>
                  <a:srgbClr val="FF0000"/>
                </a:solidFill>
              </a:rPr>
              <a:t>中長期（今後２０年程度）のエネルギー需給構造を視野に、今後２０１８年～２０２０年頃までを</a:t>
            </a:r>
            <a:r>
              <a:rPr lang="en-US" altLang="ja-JP" sz="2000" b="1" u="sng" dirty="0" smtClean="0">
                <a:solidFill>
                  <a:srgbClr val="FF0000"/>
                </a:solidFill>
              </a:rPr>
              <a:t>『</a:t>
            </a:r>
            <a:r>
              <a:rPr lang="ja-JP" altLang="en-US" sz="2000" b="1" u="sng" dirty="0" smtClean="0">
                <a:solidFill>
                  <a:srgbClr val="FF0000"/>
                </a:solidFill>
              </a:rPr>
              <a:t>集中改革期間</a:t>
            </a:r>
            <a:r>
              <a:rPr lang="en-US" altLang="ja-JP" sz="2000" b="1" u="sng" dirty="0" smtClean="0">
                <a:solidFill>
                  <a:srgbClr val="FF0000"/>
                </a:solidFill>
              </a:rPr>
              <a:t>』</a:t>
            </a:r>
            <a:r>
              <a:rPr lang="ja-JP" altLang="en-US" sz="2000" dirty="0" smtClean="0"/>
              <a:t>と位置付け、この期間におけるエネルギー政策の方向性を示すもの。</a:t>
            </a:r>
            <a:endParaRPr lang="en-US" altLang="ja-JP" sz="2000" dirty="0" smtClean="0"/>
          </a:p>
          <a:p>
            <a:pPr algn="just">
              <a:spcBef>
                <a:spcPts val="0"/>
              </a:spcBef>
            </a:pPr>
            <a:endParaRPr lang="en-US" altLang="ja-JP" sz="1600" b="1" u="sng" dirty="0" smtClean="0">
              <a:solidFill>
                <a:srgbClr val="FF0000"/>
              </a:solidFill>
            </a:endParaRPr>
          </a:p>
          <a:p>
            <a:pPr algn="just">
              <a:spcBef>
                <a:spcPts val="0"/>
              </a:spcBef>
            </a:pPr>
            <a:r>
              <a:rPr lang="ja-JP" altLang="en-US" sz="2000" b="1" u="sng" dirty="0" smtClean="0">
                <a:solidFill>
                  <a:srgbClr val="FF0000"/>
                </a:solidFill>
              </a:rPr>
              <a:t>エネルギー政策に奇策は通用しない</a:t>
            </a:r>
            <a:r>
              <a:rPr lang="ja-JP" altLang="en-US" sz="2000" dirty="0" smtClean="0"/>
              <a:t>。</a:t>
            </a:r>
            <a:endParaRPr lang="en-US" altLang="ja-JP" sz="2000" dirty="0" smtClean="0"/>
          </a:p>
          <a:p>
            <a:pPr algn="just">
              <a:spcBef>
                <a:spcPts val="0"/>
              </a:spcBef>
            </a:pPr>
            <a:r>
              <a:rPr lang="ja-JP" altLang="en-US" sz="2000" dirty="0" smtClean="0"/>
              <a:t>未来に向けて、国民生活と経済・産業を守るための責任あるエネルギー政策を立案・実行。</a:t>
            </a:r>
            <a:endParaRPr lang="en-US" altLang="ja-JP" sz="2000" dirty="0"/>
          </a:p>
          <a:p>
            <a:pPr algn="just">
              <a:spcBef>
                <a:spcPts val="800"/>
              </a:spcBef>
            </a:pPr>
            <a:endParaRPr lang="en-US" altLang="ja-JP" sz="2000" dirty="0" smtClean="0"/>
          </a:p>
        </p:txBody>
      </p:sp>
      <p:sp>
        <p:nvSpPr>
          <p:cNvPr id="3" name="下矢印 2"/>
          <p:cNvSpPr/>
          <p:nvPr/>
        </p:nvSpPr>
        <p:spPr>
          <a:xfrm>
            <a:off x="3944888" y="2564904"/>
            <a:ext cx="20162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131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473280" y="6381328"/>
            <a:ext cx="2311400" cy="365125"/>
          </a:xfrm>
        </p:spPr>
        <p:txBody>
          <a:bodyPr vert="horz" lIns="91440" tIns="45720" rIns="91440" bIns="45720" rtlCol="0" anchor="ctr"/>
          <a:lstStyle/>
          <a:p>
            <a:fld id="{D9550142-B990-490A-A107-ED7302A7FD52}" type="slidenum">
              <a:rPr lang="ja-JP" altLang="en-US">
                <a:solidFill>
                  <a:prstClr val="black"/>
                </a:solidFill>
              </a:rPr>
              <a:pPr/>
              <a:t>29</a:t>
            </a:fld>
            <a:endParaRPr lang="ja-JP" altLang="en-US" dirty="0">
              <a:solidFill>
                <a:prstClr val="black"/>
              </a:solidFill>
            </a:endParaRPr>
          </a:p>
        </p:txBody>
      </p:sp>
      <p:sp>
        <p:nvSpPr>
          <p:cNvPr id="6" name="コンテンツ プレースホルダー 2"/>
          <p:cNvSpPr txBox="1">
            <a:spLocks/>
          </p:cNvSpPr>
          <p:nvPr/>
        </p:nvSpPr>
        <p:spPr>
          <a:xfrm>
            <a:off x="8618" y="332656"/>
            <a:ext cx="9866444" cy="56981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313" indent="-87313" algn="just">
              <a:lnSpc>
                <a:spcPts val="2300"/>
              </a:lnSpc>
              <a:spcBef>
                <a:spcPts val="0"/>
              </a:spcBef>
            </a:pPr>
            <a:r>
              <a:rPr lang="ja-JP" altLang="en-US" sz="2400" u="sng" dirty="0" smtClean="0">
                <a:solidFill>
                  <a:srgbClr val="0070C0"/>
                </a:solidFill>
              </a:rPr>
              <a:t>②</a:t>
            </a:r>
            <a:r>
              <a:rPr lang="ja-JP" altLang="en-US" sz="2400" u="sng" dirty="0">
                <a:solidFill>
                  <a:srgbClr val="0070C0"/>
                </a:solidFill>
              </a:rPr>
              <a:t>分散型エネルギーシステムにおける再生可能エネルギーの利用促進</a:t>
            </a:r>
            <a:endParaRPr lang="en-US" altLang="ja-JP" sz="2400" u="sng" dirty="0">
              <a:solidFill>
                <a:srgbClr val="0070C0"/>
              </a:solidFill>
            </a:endParaRPr>
          </a:p>
          <a:p>
            <a:pPr marL="87313" indent="-87313" algn="just">
              <a:lnSpc>
                <a:spcPts val="2000"/>
              </a:lnSpc>
              <a:spcBef>
                <a:spcPts val="0"/>
              </a:spcBef>
            </a:pPr>
            <a:endParaRPr lang="en-US" altLang="ja-JP" sz="2400" dirty="0" smtClean="0">
              <a:solidFill>
                <a:prstClr val="black"/>
              </a:solidFill>
            </a:endParaRPr>
          </a:p>
          <a:p>
            <a:pPr marL="87313" indent="-87313" algn="just">
              <a:lnSpc>
                <a:spcPts val="2300"/>
              </a:lnSpc>
              <a:spcBef>
                <a:spcPts val="0"/>
              </a:spcBef>
            </a:pPr>
            <a:r>
              <a:rPr lang="ja-JP" altLang="en-US" sz="2000" b="1" u="sng" dirty="0" smtClean="0"/>
              <a:t>分散型エネルギーシステムの構築を加速</a:t>
            </a:r>
            <a:endParaRPr lang="en-US" altLang="ja-JP" sz="2000" b="1" u="sng" dirty="0" smtClean="0"/>
          </a:p>
          <a:p>
            <a:pPr marL="87313" indent="-87313" algn="just">
              <a:lnSpc>
                <a:spcPts val="2300"/>
              </a:lnSpc>
              <a:spcBef>
                <a:spcPts val="0"/>
              </a:spcBef>
            </a:pPr>
            <a:r>
              <a:rPr lang="ja-JP" altLang="en-US" sz="2000" dirty="0">
                <a:solidFill>
                  <a:prstClr val="black"/>
                </a:solidFill>
              </a:rPr>
              <a:t>　</a:t>
            </a:r>
            <a:r>
              <a:rPr lang="ja-JP" altLang="en-US" sz="2000" dirty="0" smtClean="0">
                <a:solidFill>
                  <a:prstClr val="black"/>
                </a:solidFill>
              </a:rPr>
              <a:t>→　地域に新しい産業を起こし、地域活性化につながるもの</a:t>
            </a:r>
            <a:endParaRPr lang="en-US" altLang="ja-JP" sz="2000" dirty="0" smtClean="0">
              <a:solidFill>
                <a:prstClr val="black"/>
              </a:solidFill>
            </a:endParaRPr>
          </a:p>
          <a:p>
            <a:pPr marL="87313" indent="-87313" algn="just">
              <a:lnSpc>
                <a:spcPts val="2300"/>
              </a:lnSpc>
              <a:spcBef>
                <a:spcPts val="0"/>
              </a:spcBef>
            </a:pPr>
            <a:r>
              <a:rPr lang="ja-JP" altLang="en-US" sz="2000" dirty="0">
                <a:solidFill>
                  <a:prstClr val="black"/>
                </a:solidFill>
              </a:rPr>
              <a:t>　</a:t>
            </a:r>
            <a:r>
              <a:rPr lang="ja-JP" altLang="en-US" sz="2000" dirty="0" smtClean="0">
                <a:solidFill>
                  <a:prstClr val="black"/>
                </a:solidFill>
              </a:rPr>
              <a:t>→　緊急時に地域において一定のエネルギー供給を確保することにもつながる</a:t>
            </a:r>
            <a:endParaRPr lang="en-US" altLang="ja-JP" sz="2000" dirty="0" smtClean="0">
              <a:solidFill>
                <a:prstClr val="black"/>
              </a:solidFill>
            </a:endParaRPr>
          </a:p>
          <a:p>
            <a:pPr marL="87313" indent="-87313" algn="just">
              <a:lnSpc>
                <a:spcPts val="2300"/>
              </a:lnSpc>
              <a:spcBef>
                <a:spcPts val="0"/>
              </a:spcBef>
            </a:pPr>
            <a:endParaRPr lang="en-US" altLang="ja-JP" sz="2000" dirty="0">
              <a:solidFill>
                <a:prstClr val="black"/>
              </a:solidFill>
            </a:endParaRPr>
          </a:p>
          <a:p>
            <a:pPr marL="87313" indent="-87313" algn="just">
              <a:lnSpc>
                <a:spcPts val="2300"/>
              </a:lnSpc>
              <a:spcBef>
                <a:spcPts val="0"/>
              </a:spcBef>
            </a:pPr>
            <a:r>
              <a:rPr lang="ja-JP" altLang="en-US" sz="2000" dirty="0" smtClean="0">
                <a:solidFill>
                  <a:prstClr val="black"/>
                </a:solidFill>
              </a:rPr>
              <a:t>　</a:t>
            </a:r>
            <a:r>
              <a:rPr lang="ja-JP" altLang="en-US" sz="2000" b="1" u="sng" dirty="0" smtClean="0">
                <a:solidFill>
                  <a:prstClr val="black"/>
                </a:solidFill>
              </a:rPr>
              <a:t>地域に密着したエネルギー源であることから、地域が主体となって導入することが重要。同時に国民各層がエネルギー問題を</a:t>
            </a:r>
            <a:r>
              <a:rPr lang="ja-JP" altLang="en-US" sz="2000" b="1" u="sng" dirty="0">
                <a:solidFill>
                  <a:prstClr val="black"/>
                </a:solidFill>
              </a:rPr>
              <a:t>自らの問題と</a:t>
            </a:r>
            <a:r>
              <a:rPr lang="ja-JP" altLang="en-US" sz="2000" b="1" u="sng" dirty="0" smtClean="0">
                <a:solidFill>
                  <a:prstClr val="black"/>
                </a:solidFill>
              </a:rPr>
              <a:t>して捉える機会を創出</a:t>
            </a:r>
            <a:r>
              <a:rPr lang="ja-JP" altLang="en-US" sz="2000" dirty="0" smtClean="0">
                <a:solidFill>
                  <a:prstClr val="black"/>
                </a:solidFill>
              </a:rPr>
              <a:t>。</a:t>
            </a:r>
            <a:endParaRPr lang="en-US" altLang="ja-JP" sz="2000" dirty="0">
              <a:solidFill>
                <a:prstClr val="black"/>
              </a:solidFill>
            </a:endParaRPr>
          </a:p>
          <a:p>
            <a:pPr marL="87313" indent="-87313" algn="just">
              <a:lnSpc>
                <a:spcPts val="2300"/>
              </a:lnSpc>
              <a:spcBef>
                <a:spcPts val="0"/>
              </a:spcBef>
            </a:pPr>
            <a:endParaRPr lang="en-US" altLang="ja-JP" sz="2400" dirty="0" smtClean="0">
              <a:solidFill>
                <a:prstClr val="black"/>
              </a:solidFill>
            </a:endParaRPr>
          </a:p>
          <a:p>
            <a:pPr marL="87313" indent="-87313" algn="just">
              <a:lnSpc>
                <a:spcPts val="2300"/>
              </a:lnSpc>
              <a:spcBef>
                <a:spcPts val="0"/>
              </a:spcBef>
            </a:pPr>
            <a:r>
              <a:rPr lang="en-US" altLang="ja-JP" sz="2000" dirty="0" smtClean="0">
                <a:solidFill>
                  <a:prstClr val="black"/>
                </a:solidFill>
              </a:rPr>
              <a:t>【</a:t>
            </a:r>
            <a:r>
              <a:rPr lang="ja-JP" altLang="en-US" sz="2000" dirty="0">
                <a:solidFill>
                  <a:prstClr val="black"/>
                </a:solidFill>
              </a:rPr>
              <a:t>木質バイオマス等</a:t>
            </a:r>
            <a:r>
              <a:rPr lang="en-US" altLang="ja-JP" sz="2000" dirty="0">
                <a:solidFill>
                  <a:prstClr val="black"/>
                </a:solidFill>
              </a:rPr>
              <a:t>】</a:t>
            </a:r>
          </a:p>
          <a:p>
            <a:pPr marL="177800" algn="just">
              <a:lnSpc>
                <a:spcPts val="2300"/>
              </a:lnSpc>
              <a:spcBef>
                <a:spcPts val="0"/>
              </a:spcBef>
            </a:pPr>
            <a:r>
              <a:rPr lang="ja-JP" altLang="en-US" sz="2000" dirty="0">
                <a:solidFill>
                  <a:prstClr val="black"/>
                </a:solidFill>
              </a:rPr>
              <a:t>大きな可能性を有する未利用材の安定的・効率的な供給により、木質バイオマス発電・熱利用を、森林・林業施策等や農山漁村再生可能エネルギー法等を通じて積極的に推進。</a:t>
            </a:r>
            <a:endParaRPr lang="en-US" altLang="ja-JP" sz="2000" dirty="0">
              <a:solidFill>
                <a:prstClr val="black"/>
              </a:solidFill>
            </a:endParaRPr>
          </a:p>
          <a:p>
            <a:pPr marL="87313" indent="-87313" algn="just">
              <a:lnSpc>
                <a:spcPts val="2300"/>
              </a:lnSpc>
              <a:spcBef>
                <a:spcPts val="0"/>
              </a:spcBef>
            </a:pPr>
            <a:endParaRPr lang="en-US" altLang="ja-JP" sz="2000" dirty="0" smtClean="0">
              <a:solidFill>
                <a:prstClr val="black"/>
              </a:solidFill>
            </a:endParaRPr>
          </a:p>
          <a:p>
            <a:pPr marL="87313" indent="-87313" algn="just">
              <a:lnSpc>
                <a:spcPts val="2300"/>
              </a:lnSpc>
              <a:spcBef>
                <a:spcPts val="0"/>
              </a:spcBef>
            </a:pPr>
            <a:r>
              <a:rPr lang="en-US" altLang="ja-JP" sz="2000" dirty="0" smtClean="0">
                <a:solidFill>
                  <a:prstClr val="black"/>
                </a:solidFill>
              </a:rPr>
              <a:t>【</a:t>
            </a:r>
            <a:r>
              <a:rPr lang="ja-JP" altLang="en-US" sz="2000" dirty="0">
                <a:solidFill>
                  <a:prstClr val="black"/>
                </a:solidFill>
              </a:rPr>
              <a:t>小水力発電</a:t>
            </a:r>
            <a:r>
              <a:rPr lang="en-US" altLang="ja-JP" sz="2000" dirty="0">
                <a:solidFill>
                  <a:prstClr val="black"/>
                </a:solidFill>
              </a:rPr>
              <a:t>】</a:t>
            </a:r>
          </a:p>
          <a:p>
            <a:pPr marL="87313" indent="90488" algn="just">
              <a:lnSpc>
                <a:spcPts val="2300"/>
              </a:lnSpc>
              <a:spcBef>
                <a:spcPts val="0"/>
              </a:spcBef>
            </a:pPr>
            <a:r>
              <a:rPr lang="ja-JP" altLang="en-US" sz="2000" dirty="0">
                <a:solidFill>
                  <a:prstClr val="black"/>
                </a:solidFill>
              </a:rPr>
              <a:t>河川法改正で水利権手続の簡素化等が</a:t>
            </a:r>
            <a:r>
              <a:rPr lang="ja-JP" altLang="en-US" sz="2000" dirty="0" smtClean="0">
                <a:solidFill>
                  <a:prstClr val="black"/>
                </a:solidFill>
              </a:rPr>
              <a:t>図られた</a:t>
            </a:r>
            <a:r>
              <a:rPr lang="ja-JP" altLang="en-US" sz="2000" dirty="0">
                <a:solidFill>
                  <a:prstClr val="black"/>
                </a:solidFill>
              </a:rPr>
              <a:t>。</a:t>
            </a:r>
            <a:r>
              <a:rPr lang="ja-JP" altLang="en-US" sz="2000" dirty="0" smtClean="0">
                <a:solidFill>
                  <a:prstClr val="black"/>
                </a:solidFill>
              </a:rPr>
              <a:t>今後</a:t>
            </a:r>
            <a:r>
              <a:rPr lang="ja-JP" altLang="en-US" sz="2000" dirty="0">
                <a:solidFill>
                  <a:prstClr val="black"/>
                </a:solidFill>
              </a:rPr>
              <a:t>、積極的な導入拡大を目指す。</a:t>
            </a:r>
            <a:endParaRPr lang="en-US" altLang="ja-JP" sz="2000" dirty="0">
              <a:solidFill>
                <a:prstClr val="black"/>
              </a:solidFill>
            </a:endParaRPr>
          </a:p>
          <a:p>
            <a:pPr marL="87313" indent="-87313" algn="just">
              <a:lnSpc>
                <a:spcPts val="2300"/>
              </a:lnSpc>
              <a:spcBef>
                <a:spcPts val="0"/>
              </a:spcBef>
            </a:pPr>
            <a:endParaRPr lang="en-US" altLang="ja-JP" sz="2000" dirty="0" smtClean="0">
              <a:solidFill>
                <a:prstClr val="black"/>
              </a:solidFill>
            </a:endParaRPr>
          </a:p>
          <a:p>
            <a:pPr marL="87313" indent="-87313" algn="just">
              <a:lnSpc>
                <a:spcPts val="2300"/>
              </a:lnSpc>
              <a:spcBef>
                <a:spcPts val="0"/>
              </a:spcBef>
            </a:pPr>
            <a:r>
              <a:rPr lang="en-US" altLang="ja-JP" sz="2000" dirty="0" smtClean="0">
                <a:solidFill>
                  <a:prstClr val="black"/>
                </a:solidFill>
              </a:rPr>
              <a:t>【</a:t>
            </a:r>
            <a:r>
              <a:rPr lang="ja-JP" altLang="en-US" sz="2000" dirty="0">
                <a:solidFill>
                  <a:prstClr val="black"/>
                </a:solidFill>
              </a:rPr>
              <a:t>太陽光</a:t>
            </a:r>
            <a:r>
              <a:rPr lang="en-US" altLang="ja-JP" sz="2000" dirty="0">
                <a:solidFill>
                  <a:prstClr val="black"/>
                </a:solidFill>
              </a:rPr>
              <a:t>】</a:t>
            </a:r>
          </a:p>
          <a:p>
            <a:pPr marL="87313" indent="90488" algn="just">
              <a:lnSpc>
                <a:spcPts val="2300"/>
              </a:lnSpc>
              <a:spcBef>
                <a:spcPts val="0"/>
              </a:spcBef>
            </a:pPr>
            <a:r>
              <a:rPr lang="ja-JP" altLang="en-US" sz="2000" dirty="0">
                <a:solidFill>
                  <a:prstClr val="black"/>
                </a:solidFill>
              </a:rPr>
              <a:t>遊休地や学校、工場の屋根の活用など、地域で</a:t>
            </a:r>
            <a:r>
              <a:rPr lang="ja-JP" altLang="en-US" sz="2000" dirty="0" smtClean="0">
                <a:solidFill>
                  <a:prstClr val="black"/>
                </a:solidFill>
              </a:rPr>
              <a:t>普及が進展。引き続き、取組</a:t>
            </a:r>
            <a:r>
              <a:rPr lang="ja-JP" altLang="en-US" sz="2000" dirty="0">
                <a:solidFill>
                  <a:prstClr val="black"/>
                </a:solidFill>
              </a:rPr>
              <a:t>を支援。</a:t>
            </a:r>
            <a:endParaRPr lang="en-US" altLang="ja-JP" sz="2000" dirty="0">
              <a:solidFill>
                <a:prstClr val="black"/>
              </a:solidFill>
            </a:endParaRPr>
          </a:p>
          <a:p>
            <a:pPr marL="87313" indent="-87313" algn="just">
              <a:lnSpc>
                <a:spcPts val="2300"/>
              </a:lnSpc>
              <a:spcBef>
                <a:spcPts val="0"/>
              </a:spcBef>
            </a:pPr>
            <a:endParaRPr lang="en-US" altLang="ja-JP" sz="2000" dirty="0" smtClean="0">
              <a:solidFill>
                <a:prstClr val="black"/>
              </a:solidFill>
            </a:endParaRPr>
          </a:p>
          <a:p>
            <a:pPr marL="87313" indent="-87313" algn="just">
              <a:lnSpc>
                <a:spcPts val="2300"/>
              </a:lnSpc>
              <a:spcBef>
                <a:spcPts val="0"/>
              </a:spcBef>
            </a:pPr>
            <a:r>
              <a:rPr lang="en-US" altLang="ja-JP" sz="2000" dirty="0" smtClean="0">
                <a:solidFill>
                  <a:prstClr val="black"/>
                </a:solidFill>
              </a:rPr>
              <a:t>【</a:t>
            </a:r>
            <a:r>
              <a:rPr lang="ja-JP" altLang="en-US" sz="2000" dirty="0">
                <a:solidFill>
                  <a:prstClr val="black"/>
                </a:solidFill>
              </a:rPr>
              <a:t>再生可能エネルギー熱</a:t>
            </a:r>
            <a:r>
              <a:rPr lang="en-US" altLang="ja-JP" sz="2000" dirty="0">
                <a:solidFill>
                  <a:prstClr val="black"/>
                </a:solidFill>
              </a:rPr>
              <a:t>】</a:t>
            </a:r>
          </a:p>
          <a:p>
            <a:pPr marL="87313" indent="90488" algn="just">
              <a:lnSpc>
                <a:spcPts val="2300"/>
              </a:lnSpc>
              <a:spcBef>
                <a:spcPts val="0"/>
              </a:spcBef>
            </a:pPr>
            <a:r>
              <a:rPr lang="ja-JP" altLang="en-US" sz="2000" dirty="0">
                <a:solidFill>
                  <a:prstClr val="black"/>
                </a:solidFill>
              </a:rPr>
              <a:t>熱供給設備の導入支援や蓄熱槽源の複数の熱利用形態の実証の実施。</a:t>
            </a:r>
            <a:endParaRPr lang="en-US" altLang="ja-JP" sz="2000" dirty="0">
              <a:solidFill>
                <a:prstClr val="black"/>
              </a:solidFill>
            </a:endParaRPr>
          </a:p>
          <a:p>
            <a:pPr marL="87313" indent="-87313" algn="just">
              <a:lnSpc>
                <a:spcPts val="2200"/>
              </a:lnSpc>
              <a:spcBef>
                <a:spcPts val="0"/>
              </a:spcBef>
            </a:pPr>
            <a:endParaRPr lang="en-US" altLang="ja-JP" sz="2000" dirty="0">
              <a:solidFill>
                <a:prstClr val="black"/>
              </a:solidFill>
            </a:endParaRPr>
          </a:p>
          <a:p>
            <a:pPr marL="87313" indent="-87313" algn="just">
              <a:lnSpc>
                <a:spcPts val="2200"/>
              </a:lnSpc>
              <a:spcBef>
                <a:spcPts val="0"/>
              </a:spcBef>
            </a:pPr>
            <a:endParaRPr lang="en-US" altLang="ja-JP" sz="2400" dirty="0" smtClean="0">
              <a:solidFill>
                <a:prstClr val="black"/>
              </a:solidFill>
            </a:endParaRPr>
          </a:p>
        </p:txBody>
      </p:sp>
    </p:spTree>
    <p:extLst>
      <p:ext uri="{BB962C8B-B14F-4D97-AF65-F5344CB8AC3E}">
        <p14:creationId xmlns:p14="http://schemas.microsoft.com/office/powerpoint/2010/main" val="142380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556146" y="6592400"/>
            <a:ext cx="2311400" cy="365125"/>
          </a:xfrm>
        </p:spPr>
        <p:txBody>
          <a:bodyPr/>
          <a:lstStyle/>
          <a:p>
            <a:fld id="{D9550142-B990-490A-A107-ED7302A7FD52}" type="slidenum">
              <a:rPr lang="ja-JP" altLang="en-US" smtClean="0">
                <a:solidFill>
                  <a:prstClr val="black"/>
                </a:solidFill>
              </a:rPr>
              <a:pPr/>
              <a:t>30</a:t>
            </a:fld>
            <a:endParaRPr lang="ja-JP" altLang="en-US" dirty="0">
              <a:solidFill>
                <a:prstClr val="black"/>
              </a:solidFill>
            </a:endParaRPr>
          </a:p>
        </p:txBody>
      </p:sp>
      <p:sp>
        <p:nvSpPr>
          <p:cNvPr id="6" name="コンテンツ プレースホルダー 2"/>
          <p:cNvSpPr txBox="1">
            <a:spLocks/>
          </p:cNvSpPr>
          <p:nvPr/>
        </p:nvSpPr>
        <p:spPr>
          <a:xfrm>
            <a:off x="8618" y="260648"/>
            <a:ext cx="9866444" cy="588027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indent="-88900" algn="just">
              <a:lnSpc>
                <a:spcPts val="2300"/>
              </a:lnSpc>
              <a:spcBef>
                <a:spcPts val="0"/>
              </a:spcBef>
            </a:pPr>
            <a:endParaRPr lang="en-US" altLang="ja-JP" sz="2000" u="sng" dirty="0" smtClean="0">
              <a:solidFill>
                <a:srgbClr val="0070C0"/>
              </a:solidFill>
            </a:endParaRPr>
          </a:p>
          <a:p>
            <a:pPr marL="88900" indent="-88900" algn="just">
              <a:lnSpc>
                <a:spcPts val="2300"/>
              </a:lnSpc>
              <a:spcBef>
                <a:spcPts val="0"/>
              </a:spcBef>
            </a:pPr>
            <a:r>
              <a:rPr lang="ja-JP" altLang="en-US" sz="2400" u="sng" dirty="0" smtClean="0">
                <a:solidFill>
                  <a:srgbClr val="0070C0"/>
                </a:solidFill>
              </a:rPr>
              <a:t>③固定</a:t>
            </a:r>
            <a:r>
              <a:rPr lang="ja-JP" altLang="en-US" sz="2400" u="sng" dirty="0">
                <a:solidFill>
                  <a:srgbClr val="0070C0"/>
                </a:solidFill>
              </a:rPr>
              <a:t>価格買取制度の</a:t>
            </a:r>
            <a:r>
              <a:rPr lang="ja-JP" altLang="en-US" sz="2400" u="sng" dirty="0" smtClean="0">
                <a:solidFill>
                  <a:srgbClr val="0070C0"/>
                </a:solidFill>
              </a:rPr>
              <a:t>在り方</a:t>
            </a:r>
            <a:endParaRPr lang="en-US" altLang="ja-JP" sz="2400" u="sng" dirty="0" smtClean="0">
              <a:solidFill>
                <a:srgbClr val="0070C0"/>
              </a:solidFill>
            </a:endParaRPr>
          </a:p>
          <a:p>
            <a:pPr marL="88900" indent="-88900" algn="just">
              <a:lnSpc>
                <a:spcPts val="2300"/>
              </a:lnSpc>
              <a:spcBef>
                <a:spcPts val="0"/>
              </a:spcBef>
            </a:pPr>
            <a:endParaRPr lang="en-US" altLang="ja-JP" sz="2400" dirty="0" smtClean="0">
              <a:solidFill>
                <a:prstClr val="black"/>
              </a:solidFill>
            </a:endParaRPr>
          </a:p>
          <a:p>
            <a:pPr marL="88900" indent="-88900" algn="just">
              <a:lnSpc>
                <a:spcPts val="2300"/>
              </a:lnSpc>
              <a:spcBef>
                <a:spcPts val="0"/>
              </a:spcBef>
            </a:pPr>
            <a:r>
              <a:rPr lang="ja-JP" altLang="en-US" sz="2400" dirty="0" smtClean="0">
                <a:solidFill>
                  <a:prstClr val="black"/>
                </a:solidFill>
              </a:rPr>
              <a:t>・</a:t>
            </a:r>
            <a:r>
              <a:rPr lang="ja-JP" altLang="ja-JP" sz="2400" dirty="0" smtClean="0">
                <a:solidFill>
                  <a:prstClr val="black"/>
                </a:solidFill>
              </a:rPr>
              <a:t>固定</a:t>
            </a:r>
            <a:r>
              <a:rPr lang="ja-JP" altLang="ja-JP" sz="2400" dirty="0">
                <a:solidFill>
                  <a:prstClr val="black"/>
                </a:solidFill>
              </a:rPr>
              <a:t>価格買取制度</a:t>
            </a:r>
            <a:r>
              <a:rPr lang="ja-JP" altLang="ja-JP" sz="2400" dirty="0" smtClean="0">
                <a:solidFill>
                  <a:prstClr val="black"/>
                </a:solidFill>
              </a:rPr>
              <a:t>等について、</a:t>
            </a:r>
            <a:r>
              <a:rPr lang="ja-JP" altLang="ja-JP" sz="2400" b="1" u="sng" dirty="0" smtClean="0"/>
              <a:t>コスト負担増</a:t>
            </a:r>
            <a:r>
              <a:rPr lang="ja-JP" altLang="ja-JP" sz="2400" u="sng" dirty="0" smtClean="0"/>
              <a:t>や</a:t>
            </a:r>
            <a:r>
              <a:rPr lang="ja-JP" altLang="ja-JP" sz="2400" b="1" u="sng" dirty="0"/>
              <a:t>系統強化等の課題</a:t>
            </a:r>
            <a:r>
              <a:rPr lang="ja-JP" altLang="ja-JP" sz="2400" u="sng" dirty="0"/>
              <a:t>を</a:t>
            </a:r>
            <a:r>
              <a:rPr lang="ja-JP" altLang="ja-JP" sz="2400" b="1" u="sng" dirty="0"/>
              <a:t>含め諸外国の状況等も</a:t>
            </a:r>
            <a:r>
              <a:rPr lang="ja-JP" altLang="ja-JP" sz="2400" b="1" u="sng" dirty="0" smtClean="0"/>
              <a:t>参考に</a:t>
            </a:r>
            <a:r>
              <a:rPr lang="ja-JP" altLang="ja-JP" sz="2400" u="sng" dirty="0" smtClean="0"/>
              <a:t>、</a:t>
            </a:r>
            <a:r>
              <a:rPr lang="ja-JP" altLang="en-US" sz="2400" b="1" u="sng" dirty="0" smtClean="0">
                <a:solidFill>
                  <a:prstClr val="black"/>
                </a:solidFill>
              </a:rPr>
              <a:t>再エネの最大の利用促進と国民負担抑制を最適な形で両立させる施策の組合わせを構築</a:t>
            </a:r>
            <a:r>
              <a:rPr lang="ja-JP" altLang="en-US" sz="2400" dirty="0" smtClean="0">
                <a:solidFill>
                  <a:prstClr val="black"/>
                </a:solidFill>
              </a:rPr>
              <a:t>することを軸に</a:t>
            </a:r>
            <a:r>
              <a:rPr lang="ja-JP" altLang="ja-JP" sz="2400" dirty="0" smtClean="0">
                <a:solidFill>
                  <a:prstClr val="black"/>
                </a:solidFill>
              </a:rPr>
              <a:t>総合的</a:t>
            </a:r>
            <a:r>
              <a:rPr lang="ja-JP" altLang="ja-JP" sz="2400" dirty="0">
                <a:solidFill>
                  <a:prstClr val="black"/>
                </a:solidFill>
              </a:rPr>
              <a:t>に</a:t>
            </a:r>
            <a:r>
              <a:rPr lang="ja-JP" altLang="ja-JP" sz="2400" dirty="0" smtClean="0">
                <a:solidFill>
                  <a:prstClr val="black"/>
                </a:solidFill>
              </a:rPr>
              <a:t>検討</a:t>
            </a:r>
            <a:r>
              <a:rPr lang="ja-JP" altLang="en-US" sz="2400" dirty="0" smtClean="0">
                <a:solidFill>
                  <a:prstClr val="black"/>
                </a:solidFill>
              </a:rPr>
              <a:t>。</a:t>
            </a:r>
            <a:endParaRPr lang="en-US" altLang="ja-JP" sz="2400" dirty="0" smtClean="0">
              <a:solidFill>
                <a:prstClr val="black"/>
              </a:solidFill>
            </a:endParaRPr>
          </a:p>
          <a:p>
            <a:pPr marL="88900" indent="-88900" algn="just">
              <a:lnSpc>
                <a:spcPts val="2300"/>
              </a:lnSpc>
              <a:spcBef>
                <a:spcPts val="0"/>
              </a:spcBef>
            </a:pPr>
            <a:endParaRPr lang="en-US" altLang="ja-JP" sz="2400" dirty="0" smtClean="0">
              <a:solidFill>
                <a:prstClr val="black"/>
              </a:solidFill>
            </a:endParaRPr>
          </a:p>
          <a:p>
            <a:pPr marL="88900" indent="-88900" algn="just">
              <a:lnSpc>
                <a:spcPts val="2300"/>
              </a:lnSpc>
              <a:spcBef>
                <a:spcPts val="0"/>
              </a:spcBef>
            </a:pPr>
            <a:endParaRPr lang="en-US" altLang="ja-JP" sz="2400" dirty="0">
              <a:solidFill>
                <a:prstClr val="black"/>
              </a:solidFill>
            </a:endParaRPr>
          </a:p>
          <a:p>
            <a:pPr marL="88900" indent="-88900" algn="just">
              <a:lnSpc>
                <a:spcPts val="2300"/>
              </a:lnSpc>
              <a:spcBef>
                <a:spcPts val="0"/>
              </a:spcBef>
            </a:pPr>
            <a:r>
              <a:rPr lang="ja-JP" altLang="en-US" sz="2400" u="sng" dirty="0">
                <a:solidFill>
                  <a:srgbClr val="0070C0"/>
                </a:solidFill>
              </a:rPr>
              <a:t>④</a:t>
            </a:r>
            <a:r>
              <a:rPr lang="ja-JP" altLang="ja-JP" sz="2400" u="sng" dirty="0">
                <a:solidFill>
                  <a:srgbClr val="0070C0"/>
                </a:solidFill>
              </a:rPr>
              <a:t>福島の再生可能エネルギー産業拠点化</a:t>
            </a:r>
            <a:r>
              <a:rPr lang="ja-JP" altLang="en-US" sz="2400" u="sng" dirty="0">
                <a:solidFill>
                  <a:srgbClr val="0070C0"/>
                </a:solidFill>
              </a:rPr>
              <a:t>の推進</a:t>
            </a:r>
            <a:endParaRPr lang="en-US" altLang="ja-JP" sz="2400" u="sng" dirty="0">
              <a:solidFill>
                <a:srgbClr val="0070C0"/>
              </a:solidFill>
            </a:endParaRPr>
          </a:p>
          <a:p>
            <a:pPr marL="88900" indent="-88900" algn="just">
              <a:lnSpc>
                <a:spcPts val="2300"/>
              </a:lnSpc>
              <a:spcBef>
                <a:spcPts val="0"/>
              </a:spcBef>
            </a:pPr>
            <a:endParaRPr lang="en-US" altLang="ja-JP" sz="2400" dirty="0" smtClean="0">
              <a:solidFill>
                <a:prstClr val="black"/>
              </a:solidFill>
            </a:endParaRPr>
          </a:p>
          <a:p>
            <a:pPr marL="88900" indent="-88900" algn="just">
              <a:lnSpc>
                <a:spcPts val="2300"/>
              </a:lnSpc>
              <a:spcBef>
                <a:spcPts val="0"/>
              </a:spcBef>
            </a:pPr>
            <a:r>
              <a:rPr lang="ja-JP" altLang="en-US" sz="2400" dirty="0" smtClean="0">
                <a:solidFill>
                  <a:prstClr val="black"/>
                </a:solidFill>
              </a:rPr>
              <a:t>・</a:t>
            </a:r>
            <a:r>
              <a:rPr lang="ja-JP" altLang="ja-JP" sz="2400" dirty="0">
                <a:solidFill>
                  <a:prstClr val="black"/>
                </a:solidFill>
              </a:rPr>
              <a:t>産業技術総合研究所「福島再生可能エネルギー研究所」を</a:t>
            </a:r>
            <a:r>
              <a:rPr lang="ja-JP" altLang="en-US" sz="2400" dirty="0">
                <a:solidFill>
                  <a:prstClr val="black"/>
                </a:solidFill>
              </a:rPr>
              <a:t>開所するなど、</a:t>
            </a:r>
            <a:r>
              <a:rPr lang="ja-JP" altLang="ja-JP" sz="2400" dirty="0">
                <a:solidFill>
                  <a:prstClr val="black"/>
                </a:solidFill>
              </a:rPr>
              <a:t>再生可能エネルギー産業拠点化を</a:t>
            </a:r>
            <a:r>
              <a:rPr lang="ja-JP" altLang="en-US" sz="2400" dirty="0">
                <a:solidFill>
                  <a:prstClr val="black"/>
                </a:solidFill>
              </a:rPr>
              <a:t>推進。</a:t>
            </a:r>
            <a:endParaRPr lang="en-US" altLang="ja-JP" sz="2400" dirty="0">
              <a:solidFill>
                <a:prstClr val="black"/>
              </a:solidFill>
            </a:endParaRPr>
          </a:p>
          <a:p>
            <a:pPr marL="88900" indent="-88900" algn="just">
              <a:lnSpc>
                <a:spcPts val="2300"/>
              </a:lnSpc>
              <a:spcBef>
                <a:spcPts val="0"/>
              </a:spcBef>
            </a:pPr>
            <a:endParaRPr lang="en-US" altLang="ja-JP" sz="1600" dirty="0" smtClean="0">
              <a:solidFill>
                <a:prstClr val="black"/>
              </a:solidFill>
            </a:endParaRPr>
          </a:p>
        </p:txBody>
      </p:sp>
      <p:sp>
        <p:nvSpPr>
          <p:cNvPr id="9" name="コンテンツ プレースホルダー 2"/>
          <p:cNvSpPr txBox="1">
            <a:spLocks/>
          </p:cNvSpPr>
          <p:nvPr/>
        </p:nvSpPr>
        <p:spPr>
          <a:xfrm>
            <a:off x="328077" y="4181947"/>
            <a:ext cx="8915400" cy="194421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ja-JP" dirty="0">
              <a:solidFill>
                <a:prstClr val="black"/>
              </a:solidFill>
            </a:endParaRPr>
          </a:p>
        </p:txBody>
      </p:sp>
    </p:spTree>
    <p:extLst>
      <p:ext uri="{BB962C8B-B14F-4D97-AF65-F5344CB8AC3E}">
        <p14:creationId xmlns:p14="http://schemas.microsoft.com/office/powerpoint/2010/main" val="1182120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2653" y="854473"/>
            <a:ext cx="5850650" cy="37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四角形吹き出し 17"/>
          <p:cNvSpPr/>
          <p:nvPr/>
        </p:nvSpPr>
        <p:spPr bwMode="auto">
          <a:xfrm>
            <a:off x="4702280" y="3655863"/>
            <a:ext cx="1138502" cy="300037"/>
          </a:xfrm>
          <a:prstGeom prst="wedgeRectCallout">
            <a:avLst>
              <a:gd name="adj1" fmla="val 31126"/>
              <a:gd name="adj2" fmla="val -19289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200" b="1" dirty="0">
                <a:solidFill>
                  <a:srgbClr val="000000"/>
                </a:solidFill>
              </a:rPr>
              <a:t>研究本館</a:t>
            </a:r>
            <a:endParaRPr lang="ja-JP" altLang="en-US" sz="2800" b="1" dirty="0">
              <a:solidFill>
                <a:srgbClr val="000000"/>
              </a:solidFill>
            </a:endParaRPr>
          </a:p>
        </p:txBody>
      </p:sp>
      <p:sp>
        <p:nvSpPr>
          <p:cNvPr id="19" name="四角形吹き出し 18"/>
          <p:cNvSpPr/>
          <p:nvPr/>
        </p:nvSpPr>
        <p:spPr bwMode="auto">
          <a:xfrm>
            <a:off x="3289962" y="3127597"/>
            <a:ext cx="1085188" cy="300037"/>
          </a:xfrm>
          <a:prstGeom prst="wedgeRectCallout">
            <a:avLst>
              <a:gd name="adj1" fmla="val 32271"/>
              <a:gd name="adj2" fmla="val -1668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200" b="1" dirty="0">
                <a:solidFill>
                  <a:srgbClr val="000000"/>
                </a:solidFill>
              </a:rPr>
              <a:t>実験別棟</a:t>
            </a:r>
            <a:endParaRPr lang="ja-JP" altLang="en-US" sz="2800" b="1" dirty="0">
              <a:solidFill>
                <a:srgbClr val="000000"/>
              </a:solidFill>
            </a:endParaRPr>
          </a:p>
        </p:txBody>
      </p:sp>
      <p:sp>
        <p:nvSpPr>
          <p:cNvPr id="20" name="四角形吹き出し 19"/>
          <p:cNvSpPr/>
          <p:nvPr/>
        </p:nvSpPr>
        <p:spPr bwMode="auto">
          <a:xfrm>
            <a:off x="4297760" y="1371824"/>
            <a:ext cx="1466982" cy="300037"/>
          </a:xfrm>
          <a:prstGeom prst="wedgeRectCallout">
            <a:avLst>
              <a:gd name="adj1" fmla="val 62817"/>
              <a:gd name="adj2" fmla="val 11657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200" b="1" dirty="0">
                <a:solidFill>
                  <a:srgbClr val="000000"/>
                </a:solidFill>
              </a:rPr>
              <a:t>実証試験区画</a:t>
            </a:r>
            <a:endParaRPr lang="ja-JP" altLang="en-US" sz="2800" b="1" dirty="0">
              <a:solidFill>
                <a:srgbClr val="000000"/>
              </a:solidFill>
            </a:endParaRPr>
          </a:p>
        </p:txBody>
      </p:sp>
      <p:sp>
        <p:nvSpPr>
          <p:cNvPr id="21" name="四角形吹き出し 20"/>
          <p:cNvSpPr/>
          <p:nvPr/>
        </p:nvSpPr>
        <p:spPr bwMode="auto">
          <a:xfrm>
            <a:off x="3219450" y="4293099"/>
            <a:ext cx="4050110" cy="334963"/>
          </a:xfrm>
          <a:prstGeom prst="wedgeRectCallout">
            <a:avLst>
              <a:gd name="adj1" fmla="val -25351"/>
              <a:gd name="adj2" fmla="val 47629"/>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400" b="1" dirty="0" smtClean="0">
                <a:solidFill>
                  <a:srgbClr val="000000"/>
                </a:solidFill>
                <a:latin typeface="ＭＳ Ｐゴシック"/>
              </a:rPr>
              <a:t>福島再生可能エネルギー研究所　完成予想図</a:t>
            </a:r>
            <a:endParaRPr lang="ja-JP" altLang="en-US" sz="1400" b="1" dirty="0">
              <a:solidFill>
                <a:srgbClr val="000000"/>
              </a:solidFill>
              <a:latin typeface="ＭＳ Ｐゴシック"/>
            </a:endParaRPr>
          </a:p>
        </p:txBody>
      </p:sp>
      <p:sp>
        <p:nvSpPr>
          <p:cNvPr id="6" name="正方形/長方形 5"/>
          <p:cNvSpPr/>
          <p:nvPr/>
        </p:nvSpPr>
        <p:spPr bwMode="auto">
          <a:xfrm>
            <a:off x="91149" y="766984"/>
            <a:ext cx="2600325" cy="1152525"/>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rPr>
              <a:t>再生可能エネルギー</a:t>
            </a:r>
            <a:endParaRPr lang="en-US" altLang="ja-JP" b="1" dirty="0">
              <a:solidFill>
                <a:srgbClr val="000000"/>
              </a:solidFill>
            </a:endParaRPr>
          </a:p>
          <a:p>
            <a:pPr algn="ctr" fontAlgn="base">
              <a:spcBef>
                <a:spcPct val="0"/>
              </a:spcBef>
              <a:spcAft>
                <a:spcPct val="0"/>
              </a:spcAft>
              <a:defRPr/>
            </a:pPr>
            <a:r>
              <a:rPr lang="ja-JP" altLang="en-US" b="1" dirty="0">
                <a:solidFill>
                  <a:srgbClr val="000000"/>
                </a:solidFill>
              </a:rPr>
              <a:t>ネットワーク実証</a:t>
            </a:r>
            <a:endParaRPr lang="en-US" altLang="ja-JP" b="1" dirty="0">
              <a:solidFill>
                <a:srgbClr val="000000"/>
              </a:solidFill>
            </a:endParaRPr>
          </a:p>
          <a:p>
            <a:pPr marL="72000" indent="-457200" fontAlgn="base">
              <a:spcBef>
                <a:spcPct val="0"/>
              </a:spcBef>
              <a:spcAft>
                <a:spcPct val="0"/>
              </a:spcAft>
              <a:defRPr/>
            </a:pPr>
            <a:r>
              <a:rPr lang="ja-JP" altLang="en-US" sz="1200" dirty="0">
                <a:solidFill>
                  <a:srgbClr val="000000"/>
                </a:solidFill>
              </a:rPr>
              <a:t>・エネルギー貯蔵機能を有する再生可能エネルギーネットワークのエネルギーマネージメント</a:t>
            </a:r>
          </a:p>
        </p:txBody>
      </p:sp>
      <p:cxnSp>
        <p:nvCxnSpPr>
          <p:cNvPr id="7" name="直線矢印コネクタ 6"/>
          <p:cNvCxnSpPr/>
          <p:nvPr/>
        </p:nvCxnSpPr>
        <p:spPr bwMode="auto">
          <a:xfrm>
            <a:off x="2691476" y="1322607"/>
            <a:ext cx="2471717" cy="603402"/>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bwMode="auto">
          <a:xfrm>
            <a:off x="90952" y="3630807"/>
            <a:ext cx="2600325" cy="957263"/>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rPr>
              <a:t>地球熱の適正化技術</a:t>
            </a:r>
          </a:p>
          <a:p>
            <a:pPr marL="72000" indent="-457200" fontAlgn="base">
              <a:spcBef>
                <a:spcPct val="0"/>
              </a:spcBef>
              <a:spcAft>
                <a:spcPct val="0"/>
              </a:spcAft>
              <a:defRPr/>
            </a:pPr>
            <a:r>
              <a:rPr lang="ja-JP" altLang="en-US" sz="1200" dirty="0">
                <a:solidFill>
                  <a:srgbClr val="000000"/>
                </a:solidFill>
              </a:rPr>
              <a:t>・地球熱（地熱・地中熱）のポテンシャルマップ作成</a:t>
            </a:r>
            <a:endParaRPr lang="en-US" altLang="ja-JP" sz="1200" dirty="0">
              <a:solidFill>
                <a:srgbClr val="000000"/>
              </a:solidFill>
            </a:endParaRPr>
          </a:p>
          <a:p>
            <a:pPr marL="72000" indent="-457200" fontAlgn="base">
              <a:spcBef>
                <a:spcPct val="0"/>
              </a:spcBef>
              <a:spcAft>
                <a:spcPct val="0"/>
              </a:spcAft>
              <a:defRPr/>
            </a:pPr>
            <a:r>
              <a:rPr lang="ja-JP" altLang="en-US" sz="1200" dirty="0">
                <a:solidFill>
                  <a:srgbClr val="000000"/>
                </a:solidFill>
              </a:rPr>
              <a:t>・地中熱利用システムの開発実証 </a:t>
            </a:r>
          </a:p>
        </p:txBody>
      </p:sp>
      <p:cxnSp>
        <p:nvCxnSpPr>
          <p:cNvPr id="9" name="直線矢印コネクタ 8"/>
          <p:cNvCxnSpPr>
            <a:stCxn id="8" idx="3"/>
          </p:cNvCxnSpPr>
          <p:nvPr/>
        </p:nvCxnSpPr>
        <p:spPr bwMode="auto">
          <a:xfrm flipV="1">
            <a:off x="2691279" y="3127594"/>
            <a:ext cx="2339973" cy="981844"/>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bwMode="auto">
          <a:xfrm>
            <a:off x="7414023" y="838420"/>
            <a:ext cx="2436944" cy="1001712"/>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rPr>
              <a:t>風力発電の</a:t>
            </a:r>
            <a:endParaRPr lang="en-US" altLang="ja-JP" b="1" dirty="0">
              <a:solidFill>
                <a:srgbClr val="000000"/>
              </a:solidFill>
            </a:endParaRPr>
          </a:p>
          <a:p>
            <a:pPr algn="ctr" fontAlgn="base">
              <a:spcBef>
                <a:spcPct val="0"/>
              </a:spcBef>
              <a:spcAft>
                <a:spcPct val="0"/>
              </a:spcAft>
              <a:defRPr/>
            </a:pPr>
            <a:r>
              <a:rPr lang="ja-JP" altLang="en-US" b="1" dirty="0">
                <a:solidFill>
                  <a:srgbClr val="000000"/>
                </a:solidFill>
              </a:rPr>
              <a:t>高度化技術</a:t>
            </a:r>
            <a:endParaRPr lang="en-US" altLang="ja-JP" b="1" dirty="0">
              <a:solidFill>
                <a:srgbClr val="000000"/>
              </a:solidFill>
            </a:endParaRPr>
          </a:p>
          <a:p>
            <a:pPr marL="72000" indent="-457200" fontAlgn="base">
              <a:spcBef>
                <a:spcPct val="0"/>
              </a:spcBef>
              <a:spcAft>
                <a:spcPct val="0"/>
              </a:spcAft>
              <a:defRPr/>
            </a:pPr>
            <a:r>
              <a:rPr lang="ja-JP" altLang="en-US" sz="1200" dirty="0">
                <a:solidFill>
                  <a:srgbClr val="000000"/>
                </a:solidFill>
              </a:rPr>
              <a:t>・高度サイトアセスメント手法の開発評価</a:t>
            </a:r>
            <a:endParaRPr lang="en-US" altLang="ja-JP" sz="1200" dirty="0">
              <a:solidFill>
                <a:srgbClr val="000000"/>
              </a:solidFill>
            </a:endParaRPr>
          </a:p>
        </p:txBody>
      </p:sp>
      <p:cxnSp>
        <p:nvCxnSpPr>
          <p:cNvPr id="11" name="直線矢印コネクタ 10"/>
          <p:cNvCxnSpPr>
            <a:stCxn id="10" idx="1"/>
          </p:cNvCxnSpPr>
          <p:nvPr/>
        </p:nvCxnSpPr>
        <p:spPr bwMode="auto">
          <a:xfrm flipH="1">
            <a:off x="6435460" y="1339279"/>
            <a:ext cx="978562" cy="182563"/>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bwMode="auto">
          <a:xfrm>
            <a:off x="7414023" y="2320699"/>
            <a:ext cx="2436944" cy="173513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rPr>
              <a:t>次世代太陽光</a:t>
            </a:r>
            <a:endParaRPr lang="en-US" altLang="ja-JP" b="1" dirty="0">
              <a:solidFill>
                <a:srgbClr val="000000"/>
              </a:solidFill>
            </a:endParaRPr>
          </a:p>
          <a:p>
            <a:pPr algn="ctr" fontAlgn="base">
              <a:spcBef>
                <a:spcPct val="0"/>
              </a:spcBef>
              <a:spcAft>
                <a:spcPct val="0"/>
              </a:spcAft>
              <a:defRPr/>
            </a:pPr>
            <a:r>
              <a:rPr lang="ja-JP" altLang="en-US" b="1" dirty="0">
                <a:solidFill>
                  <a:srgbClr val="000000"/>
                </a:solidFill>
              </a:rPr>
              <a:t>モジュール量産技術評価・標準化技術</a:t>
            </a:r>
            <a:endParaRPr lang="en-US" altLang="ja-JP" b="1" dirty="0">
              <a:solidFill>
                <a:srgbClr val="000000"/>
              </a:solidFill>
            </a:endParaRPr>
          </a:p>
          <a:p>
            <a:pPr marL="72000" indent="-457200" fontAlgn="base">
              <a:spcBef>
                <a:spcPct val="0"/>
              </a:spcBef>
              <a:spcAft>
                <a:spcPct val="0"/>
              </a:spcAft>
              <a:defRPr/>
            </a:pPr>
            <a:r>
              <a:rPr lang="ja-JP" altLang="en-US" sz="1200" dirty="0">
                <a:solidFill>
                  <a:srgbClr val="000000"/>
                </a:solidFill>
              </a:rPr>
              <a:t>・厚さ</a:t>
            </a:r>
            <a:r>
              <a:rPr lang="en-US" altLang="ja-JP" sz="1200" dirty="0">
                <a:solidFill>
                  <a:srgbClr val="000000"/>
                </a:solidFill>
              </a:rPr>
              <a:t>100μ</a:t>
            </a:r>
            <a:r>
              <a:rPr lang="ja-JP" altLang="en-US" sz="1200" dirty="0">
                <a:solidFill>
                  <a:srgbClr val="000000"/>
                </a:solidFill>
              </a:rPr>
              <a:t>以下のウェーハを用いた低価格・軽量の太陽電池モジュールの量産開発</a:t>
            </a:r>
            <a:endParaRPr lang="en-US" altLang="ja-JP" sz="1200" dirty="0">
              <a:solidFill>
                <a:srgbClr val="000000"/>
              </a:solidFill>
            </a:endParaRPr>
          </a:p>
          <a:p>
            <a:pPr marL="72000" indent="-457200" fontAlgn="base">
              <a:spcBef>
                <a:spcPct val="0"/>
              </a:spcBef>
              <a:spcAft>
                <a:spcPct val="0"/>
              </a:spcAft>
              <a:defRPr/>
            </a:pPr>
            <a:r>
              <a:rPr lang="ja-JP" altLang="en-US" sz="1200" dirty="0">
                <a:solidFill>
                  <a:srgbClr val="000000"/>
                </a:solidFill>
              </a:rPr>
              <a:t>・モジュール性能の実証評価</a:t>
            </a:r>
            <a:endParaRPr lang="ja-JP" altLang="en-US" dirty="0">
              <a:solidFill>
                <a:srgbClr val="000000"/>
              </a:solidFill>
            </a:endParaRPr>
          </a:p>
        </p:txBody>
      </p:sp>
      <p:cxnSp>
        <p:nvCxnSpPr>
          <p:cNvPr id="13" name="直線矢印コネクタ 12"/>
          <p:cNvCxnSpPr>
            <a:stCxn id="12" idx="1"/>
          </p:cNvCxnSpPr>
          <p:nvPr/>
        </p:nvCxnSpPr>
        <p:spPr bwMode="auto">
          <a:xfrm flipH="1" flipV="1">
            <a:off x="6278961" y="2062385"/>
            <a:ext cx="1135063" cy="1125883"/>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bwMode="auto">
          <a:xfrm>
            <a:off x="91149" y="1983872"/>
            <a:ext cx="2600325" cy="1535113"/>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rPr>
              <a:t>エネルギー貯蔵・</a:t>
            </a:r>
            <a:endParaRPr lang="en-US" altLang="ja-JP" b="1" dirty="0">
              <a:solidFill>
                <a:srgbClr val="000000"/>
              </a:solidFill>
            </a:endParaRPr>
          </a:p>
          <a:p>
            <a:pPr algn="ctr" fontAlgn="base">
              <a:spcBef>
                <a:spcPct val="0"/>
              </a:spcBef>
              <a:spcAft>
                <a:spcPct val="0"/>
              </a:spcAft>
              <a:defRPr/>
            </a:pPr>
            <a:r>
              <a:rPr lang="ja-JP" altLang="en-US" b="1" dirty="0">
                <a:solidFill>
                  <a:srgbClr val="000000"/>
                </a:solidFill>
              </a:rPr>
              <a:t>利用技術</a:t>
            </a:r>
            <a:endParaRPr lang="en-US" altLang="ja-JP" b="1" dirty="0">
              <a:solidFill>
                <a:srgbClr val="000000"/>
              </a:solidFill>
            </a:endParaRPr>
          </a:p>
          <a:p>
            <a:pPr marL="72000" indent="-457200" fontAlgn="base">
              <a:spcBef>
                <a:spcPct val="0"/>
              </a:spcBef>
              <a:spcAft>
                <a:spcPct val="0"/>
              </a:spcAft>
              <a:defRPr/>
            </a:pPr>
            <a:r>
              <a:rPr lang="ja-JP" altLang="en-US" sz="1200" dirty="0">
                <a:solidFill>
                  <a:srgbClr val="000000"/>
                </a:solidFill>
              </a:rPr>
              <a:t>・太陽光、風力等、時間変動する再生可能エネルギーからの水素製造及びその液体燃料化</a:t>
            </a:r>
            <a:endParaRPr lang="en-US" altLang="ja-JP" sz="1200" dirty="0">
              <a:solidFill>
                <a:srgbClr val="000000"/>
              </a:solidFill>
            </a:endParaRPr>
          </a:p>
          <a:p>
            <a:pPr marL="72000" indent="-457200" fontAlgn="base">
              <a:spcBef>
                <a:spcPct val="0"/>
              </a:spcBef>
              <a:spcAft>
                <a:spcPct val="0"/>
              </a:spcAft>
              <a:defRPr/>
            </a:pPr>
            <a:r>
              <a:rPr lang="ja-JP" altLang="en-US" sz="1200" dirty="0">
                <a:solidFill>
                  <a:srgbClr val="000000"/>
                </a:solidFill>
              </a:rPr>
              <a:t>・熱電併給による高効率エネルギー回生</a:t>
            </a:r>
          </a:p>
        </p:txBody>
      </p:sp>
      <p:cxnSp>
        <p:nvCxnSpPr>
          <p:cNvPr id="15" name="直線矢印コネクタ 14"/>
          <p:cNvCxnSpPr>
            <a:stCxn id="14" idx="3"/>
          </p:cNvCxnSpPr>
          <p:nvPr/>
        </p:nvCxnSpPr>
        <p:spPr bwMode="auto">
          <a:xfrm flipV="1">
            <a:off x="2691474" y="2427980"/>
            <a:ext cx="399718" cy="323446"/>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1"/>
          </p:cNvCxnSpPr>
          <p:nvPr/>
        </p:nvCxnSpPr>
        <p:spPr bwMode="auto">
          <a:xfrm flipH="1" flipV="1">
            <a:off x="4016897" y="2589703"/>
            <a:ext cx="3397125" cy="598562"/>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29" name="AutoShape 7"/>
          <p:cNvSpPr>
            <a:spLocks noChangeArrowheads="1"/>
          </p:cNvSpPr>
          <p:nvPr/>
        </p:nvSpPr>
        <p:spPr bwMode="auto">
          <a:xfrm>
            <a:off x="272480" y="4797152"/>
            <a:ext cx="9361040" cy="1675924"/>
          </a:xfrm>
          <a:prstGeom prst="roundRect">
            <a:avLst>
              <a:gd name="adj" fmla="val 11796"/>
            </a:avLst>
          </a:prstGeom>
          <a:solidFill>
            <a:schemeClr val="bg1"/>
          </a:solidFill>
          <a:ln w="63500">
            <a:solidFill>
              <a:srgbClr val="FF00FF"/>
            </a:solidFill>
            <a:prstDash val="sysDot"/>
            <a:round/>
            <a:headEnd/>
            <a:tailEnd/>
          </a:ln>
        </p:spPr>
        <p:txBody>
          <a:bodyPr wrap="square" lIns="36000" rIns="36000">
            <a:spAutoFit/>
          </a:bodyPr>
          <a:lstStyle>
            <a:lvl1pPr marL="174625" indent="-174625"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indent="-342900" eaLnBrk="1" fontAlgn="base" hangingPunct="1">
              <a:spcBef>
                <a:spcPct val="0"/>
              </a:spcBef>
              <a:spcAft>
                <a:spcPct val="0"/>
              </a:spcAft>
              <a:buFont typeface="Wingdings" panose="05000000000000000000" pitchFamily="2" charset="2"/>
              <a:buChar char="u"/>
            </a:pP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人員：１００名超　</a:t>
            </a:r>
            <a:r>
              <a:rPr lang="en-US" altLang="ja-JP" sz="200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産総研全体の約１％</a:t>
            </a:r>
            <a:r>
              <a:rPr lang="en-US" altLang="ja-JP" sz="2000" dirty="0" smtClean="0">
                <a:solidFill>
                  <a:srgbClr val="000000"/>
                </a:solidFill>
                <a:latin typeface="HGP創英角ｺﾞｼｯｸUB" panose="020B0900000000000000" pitchFamily="50" charset="-128"/>
                <a:ea typeface="HGP創英角ｺﾞｼｯｸUB" panose="020B0900000000000000" pitchFamily="50" charset="-128"/>
              </a:rPr>
              <a:t>】</a:t>
            </a:r>
          </a:p>
          <a:p>
            <a:pPr marL="0" indent="0" eaLnBrk="1" fontAlgn="base" hangingPunct="1">
              <a:spcBef>
                <a:spcPct val="0"/>
              </a:spcBef>
              <a:spcAft>
                <a:spcPct val="0"/>
              </a:spcAft>
            </a:pP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（内訳：研究職２８名、事務職８名、契約職員３６名、外部研究員３０名）　</a:t>
            </a:r>
            <a:endParaRPr lang="en-US" altLang="ja-JP" sz="1600" dirty="0" smtClean="0">
              <a:solidFill>
                <a:srgbClr val="000000"/>
              </a:solidFill>
              <a:latin typeface="HGP創英角ｺﾞｼｯｸUB" panose="020B0900000000000000" pitchFamily="50" charset="-128"/>
              <a:ea typeface="HGP創英角ｺﾞｼｯｸUB" panose="020B0900000000000000" pitchFamily="50" charset="-128"/>
            </a:endParaRPr>
          </a:p>
          <a:p>
            <a:pPr marL="342900" indent="-342900" eaLnBrk="1" fontAlgn="base" hangingPunct="1">
              <a:spcBef>
                <a:spcPct val="0"/>
              </a:spcBef>
              <a:spcAft>
                <a:spcPct val="0"/>
              </a:spcAft>
              <a:buFont typeface="Wingdings" panose="05000000000000000000" pitchFamily="2" charset="2"/>
              <a:buChar char="u"/>
            </a:pP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予算：建設費７０億円、設備費３１億円、年間運営規模約２０億円</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endParaRPr>
          </a:p>
          <a:p>
            <a:pPr marL="342900" indent="-342900" eaLnBrk="1" fontAlgn="base" hangingPunct="1">
              <a:spcBef>
                <a:spcPct val="0"/>
              </a:spcBef>
              <a:spcAft>
                <a:spcPct val="0"/>
              </a:spcAft>
              <a:buFont typeface="Wingdings" panose="05000000000000000000" pitchFamily="2" charset="2"/>
              <a:buChar char="u"/>
            </a:pP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敷地：５５，０００㎡（東京ドーム１．２個分）</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endParaRPr>
          </a:p>
          <a:p>
            <a:pPr marL="342900" indent="-342900" eaLnBrk="1" fontAlgn="base" hangingPunct="1">
              <a:spcBef>
                <a:spcPct val="0"/>
              </a:spcBef>
              <a:spcAft>
                <a:spcPct val="0"/>
              </a:spcAft>
              <a:buFont typeface="Wingdings" panose="05000000000000000000" pitchFamily="2" charset="2"/>
              <a:buChar char="u"/>
            </a:pP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主な実証設備：太陽光発電５００ｋ</a:t>
            </a:r>
            <a:r>
              <a:rPr lang="en-US" altLang="ja-JP" sz="2000" dirty="0" smtClean="0">
                <a:solidFill>
                  <a:srgbClr val="000000"/>
                </a:solidFill>
                <a:latin typeface="HGP創英角ｺﾞｼｯｸUB" panose="020B0900000000000000" pitchFamily="50" charset="-128"/>
                <a:ea typeface="HGP創英角ｺﾞｼｯｸUB" panose="020B0900000000000000" pitchFamily="50" charset="-128"/>
              </a:rPr>
              <a:t>W</a:t>
            </a:r>
            <a:r>
              <a:rPr lang="ja-JP" altLang="en-US" sz="2000" dirty="0" err="1"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風力発電３００ｋ</a:t>
            </a:r>
            <a:r>
              <a:rPr lang="en-US" altLang="ja-JP" sz="2000" dirty="0" smtClean="0">
                <a:solidFill>
                  <a:srgbClr val="000000"/>
                </a:solidFill>
                <a:latin typeface="HGP創英角ｺﾞｼｯｸUB" panose="020B0900000000000000" pitchFamily="50" charset="-128"/>
                <a:ea typeface="HGP創英角ｺﾞｼｯｸUB" panose="020B0900000000000000" pitchFamily="50" charset="-128"/>
              </a:rPr>
              <a:t>W</a:t>
            </a: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rPr>
              <a:t>　等</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endParaRPr>
          </a:p>
        </p:txBody>
      </p:sp>
      <p:cxnSp>
        <p:nvCxnSpPr>
          <p:cNvPr id="40" name="直線矢印コネクタ 39"/>
          <p:cNvCxnSpPr/>
          <p:nvPr/>
        </p:nvCxnSpPr>
        <p:spPr bwMode="auto">
          <a:xfrm flipV="1">
            <a:off x="2691476" y="2062382"/>
            <a:ext cx="2434167" cy="679722"/>
          </a:xfrm>
          <a:prstGeom prst="straightConnector1">
            <a:avLst/>
          </a:prstGeom>
          <a:noFill/>
          <a:ln w="38100">
            <a:solidFill>
              <a:srgbClr val="FFFF00"/>
            </a:solidFill>
            <a:miter lim="800000"/>
            <a:headEnd type="none" w="med" len="med"/>
            <a:tailEnd type="triangle" w="med" len="med"/>
          </a:ln>
          <a:extLst/>
        </p:spPr>
        <p:style>
          <a:lnRef idx="1">
            <a:schemeClr val="accent1"/>
          </a:lnRef>
          <a:fillRef idx="0">
            <a:schemeClr val="accent1"/>
          </a:fillRef>
          <a:effectRef idx="0">
            <a:schemeClr val="accent1"/>
          </a:effectRef>
          <a:fontRef idx="minor">
            <a:schemeClr val="tx1"/>
          </a:fontRef>
        </p:style>
      </p:cxnSp>
      <p:sp>
        <p:nvSpPr>
          <p:cNvPr id="42" name="スライド番号プレースホルダー 41"/>
          <p:cNvSpPr>
            <a:spLocks noGrp="1"/>
          </p:cNvSpPr>
          <p:nvPr>
            <p:ph type="sldNum" sz="quarter" idx="10"/>
          </p:nvPr>
        </p:nvSpPr>
        <p:spPr/>
        <p:txBody>
          <a:bodyPr/>
          <a:lstStyle/>
          <a:p>
            <a:pPr>
              <a:defRPr/>
            </a:pPr>
            <a:fld id="{E747A23B-A667-4EAC-91A9-3C8D134ED1F9}" type="slidenum">
              <a:rPr lang="en-US" altLang="ja-JP" sz="1200" smtClean="0">
                <a:solidFill>
                  <a:srgbClr val="000000"/>
                </a:solidFill>
              </a:rPr>
              <a:pPr>
                <a:defRPr/>
              </a:pPr>
              <a:t>31</a:t>
            </a:fld>
            <a:endParaRPr lang="en-US" altLang="ja-JP" sz="1200">
              <a:solidFill>
                <a:srgbClr val="000000"/>
              </a:solidFill>
            </a:endParaRPr>
          </a:p>
        </p:txBody>
      </p:sp>
      <p:sp>
        <p:nvSpPr>
          <p:cNvPr id="23" name="テキスト ボックス 22"/>
          <p:cNvSpPr txBox="1"/>
          <p:nvPr/>
        </p:nvSpPr>
        <p:spPr>
          <a:xfrm>
            <a:off x="56456" y="49024"/>
            <a:ext cx="8151590" cy="461665"/>
          </a:xfrm>
          <a:prstGeom prst="rect">
            <a:avLst/>
          </a:prstGeom>
          <a:noFill/>
        </p:spPr>
        <p:txBody>
          <a:bodyPr wrap="none" rtlCol="0">
            <a:spAutoFit/>
          </a:bodyPr>
          <a:lstStyle/>
          <a:p>
            <a:r>
              <a:rPr lang="ja-JP" altLang="en-US" sz="2400" b="1" dirty="0"/>
              <a:t>［</a:t>
            </a:r>
            <a:r>
              <a:rPr lang="ja-JP" altLang="en-US" sz="2400" b="1" dirty="0" smtClean="0"/>
              <a:t>参考］産業技術総合研究所福島再生可能エネルギー研究所</a:t>
            </a:r>
            <a:endParaRPr kumimoji="1" lang="ja-JP" altLang="en-US" sz="2400" b="1" dirty="0"/>
          </a:p>
        </p:txBody>
      </p:sp>
    </p:spTree>
    <p:extLst>
      <p:ext uri="{BB962C8B-B14F-4D97-AF65-F5344CB8AC3E}">
        <p14:creationId xmlns:p14="http://schemas.microsoft.com/office/powerpoint/2010/main" val="3827465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66955" y="465956"/>
            <a:ext cx="9739078" cy="44276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60"/>
              </a:lnSpc>
            </a:pPr>
            <a:r>
              <a:rPr lang="ja-JP" altLang="ja-JP" sz="2400" b="1" u="sng" dirty="0">
                <a:solidFill>
                  <a:srgbClr val="0070C0"/>
                </a:solidFill>
              </a:rPr>
              <a:t>（</a:t>
            </a:r>
            <a:r>
              <a:rPr lang="ja-JP" altLang="en-US" sz="2400" b="1" u="sng" dirty="0">
                <a:solidFill>
                  <a:srgbClr val="0070C0"/>
                </a:solidFill>
              </a:rPr>
              <a:t>４</a:t>
            </a:r>
            <a:r>
              <a:rPr lang="ja-JP" altLang="ja-JP" sz="2400" b="1" u="sng" dirty="0">
                <a:solidFill>
                  <a:srgbClr val="0070C0"/>
                </a:solidFill>
              </a:rPr>
              <a:t>）原子力政策の</a:t>
            </a:r>
            <a:r>
              <a:rPr lang="ja-JP" altLang="en-US" sz="2400" b="1" u="sng" dirty="0">
                <a:solidFill>
                  <a:srgbClr val="0070C0"/>
                </a:solidFill>
              </a:rPr>
              <a:t>再構築</a:t>
            </a:r>
            <a:r>
              <a:rPr lang="ja-JP" altLang="en-US" sz="2400" b="1" dirty="0" smtClean="0">
                <a:solidFill>
                  <a:srgbClr val="F79646">
                    <a:lumMod val="75000"/>
                  </a:srgbClr>
                </a:solidFill>
              </a:rPr>
              <a:t>（Ｐ４１～</a:t>
            </a:r>
            <a:r>
              <a:rPr lang="ja-JP" altLang="en-US" sz="2400" b="1" dirty="0">
                <a:solidFill>
                  <a:srgbClr val="F79646">
                    <a:lumMod val="75000"/>
                  </a:srgbClr>
                </a:solidFill>
              </a:rPr>
              <a:t>）</a:t>
            </a:r>
            <a:endParaRPr lang="en-US" altLang="ja-JP" sz="2400" dirty="0">
              <a:solidFill>
                <a:srgbClr val="F79646">
                  <a:lumMod val="75000"/>
                </a:srgbClr>
              </a:solidFill>
            </a:endParaRPr>
          </a:p>
        </p:txBody>
      </p:sp>
      <p:sp>
        <p:nvSpPr>
          <p:cNvPr id="2" name="タイトル 1"/>
          <p:cNvSpPr>
            <a:spLocks noGrp="1"/>
          </p:cNvSpPr>
          <p:nvPr>
            <p:ph type="title"/>
          </p:nvPr>
        </p:nvSpPr>
        <p:spPr/>
        <p:txBody>
          <a:bodyPr>
            <a:noAutofit/>
          </a:bodyPr>
          <a:lstStyle/>
          <a:p>
            <a:r>
              <a:rPr lang="ja-JP" altLang="ja-JP" sz="2000" b="1" dirty="0" smtClean="0"/>
              <a:t>３．</a:t>
            </a:r>
            <a:r>
              <a:rPr lang="ja-JP" altLang="ja-JP" b="1" dirty="0"/>
              <a:t>エネルギーの需給に関する長期的、総合的かつ計画的に講ずべき</a:t>
            </a:r>
            <a:r>
              <a:rPr lang="ja-JP" altLang="ja-JP" b="1" dirty="0" smtClean="0"/>
              <a:t>施策</a:t>
            </a:r>
            <a:endParaRPr kumimoji="1" lang="ja-JP" altLang="en-US" sz="2000" dirty="0">
              <a:solidFill>
                <a:schemeClr val="accent6">
                  <a:lumMod val="40000"/>
                  <a:lumOff val="60000"/>
                </a:schemeClr>
              </a:solidFill>
            </a:endParaRPr>
          </a:p>
        </p:txBody>
      </p:sp>
      <p:sp>
        <p:nvSpPr>
          <p:cNvPr id="5" name="スライド番号プレースホルダー 4"/>
          <p:cNvSpPr>
            <a:spLocks noGrp="1"/>
          </p:cNvSpPr>
          <p:nvPr>
            <p:ph type="sldNum" sz="quarter" idx="12"/>
          </p:nvPr>
        </p:nvSpPr>
        <p:spPr>
          <a:xfrm>
            <a:off x="7527286" y="6525477"/>
            <a:ext cx="2311400" cy="365125"/>
          </a:xfrm>
        </p:spPr>
        <p:txBody>
          <a:bodyPr/>
          <a:lstStyle/>
          <a:p>
            <a:fld id="{D9550142-B990-490A-A107-ED7302A7FD52}" type="slidenum">
              <a:rPr lang="ja-JP" altLang="en-US" smtClean="0">
                <a:solidFill>
                  <a:prstClr val="black"/>
                </a:solidFill>
              </a:rPr>
              <a:pPr/>
              <a:t>32</a:t>
            </a:fld>
            <a:endParaRPr lang="ja-JP" altLang="en-US" dirty="0">
              <a:solidFill>
                <a:prstClr val="black"/>
              </a:solidFill>
            </a:endParaRPr>
          </a:p>
        </p:txBody>
      </p:sp>
      <p:sp>
        <p:nvSpPr>
          <p:cNvPr id="6" name="コンテンツ プレースホルダー 2"/>
          <p:cNvSpPr txBox="1">
            <a:spLocks/>
          </p:cNvSpPr>
          <p:nvPr/>
        </p:nvSpPr>
        <p:spPr>
          <a:xfrm>
            <a:off x="0" y="1196752"/>
            <a:ext cx="9906033" cy="357301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lnSpc>
                <a:spcPts val="2160"/>
              </a:lnSpc>
            </a:pPr>
            <a:r>
              <a:rPr lang="ja-JP" altLang="ja-JP" sz="2400" u="sng" dirty="0" smtClean="0">
                <a:solidFill>
                  <a:srgbClr val="0070C0"/>
                </a:solidFill>
              </a:rPr>
              <a:t>①福島の再生・復興に向けた取組</a:t>
            </a:r>
            <a:endParaRPr lang="en-US" altLang="ja-JP" sz="2400" u="sng" dirty="0" smtClean="0">
              <a:solidFill>
                <a:srgbClr val="0070C0"/>
              </a:solidFill>
            </a:endParaRPr>
          </a:p>
          <a:p>
            <a:pPr algn="just">
              <a:lnSpc>
                <a:spcPts val="2160"/>
              </a:lnSpc>
            </a:pPr>
            <a:endParaRPr lang="ja-JP" altLang="ja-JP" sz="2400" dirty="0" smtClean="0">
              <a:solidFill>
                <a:srgbClr val="0070C0"/>
              </a:solidFill>
            </a:endParaRPr>
          </a:p>
          <a:p>
            <a:pPr marL="87313" indent="-87313" algn="just">
              <a:lnSpc>
                <a:spcPts val="2400"/>
              </a:lnSpc>
              <a:tabLst>
                <a:tab pos="266700" algn="l"/>
              </a:tabLst>
            </a:pPr>
            <a:r>
              <a:rPr lang="ja-JP" altLang="en-US" sz="2400" dirty="0" smtClean="0">
                <a:solidFill>
                  <a:prstClr val="black"/>
                </a:solidFill>
              </a:rPr>
              <a:t>・</a:t>
            </a:r>
            <a:r>
              <a:rPr lang="ja-JP" altLang="en-US" sz="2400" b="1" u="sng" dirty="0" smtClean="0">
                <a:solidFill>
                  <a:prstClr val="black"/>
                </a:solidFill>
              </a:rPr>
              <a:t>福島</a:t>
            </a:r>
            <a:r>
              <a:rPr lang="ja-JP" altLang="en-US" sz="2400" b="1" u="sng" dirty="0">
                <a:solidFill>
                  <a:prstClr val="black"/>
                </a:solidFill>
              </a:rPr>
              <a:t>の再生・復興に向けた</a:t>
            </a:r>
            <a:r>
              <a:rPr lang="ja-JP" altLang="en-US" sz="2400" b="1" u="sng" dirty="0" smtClean="0">
                <a:solidFill>
                  <a:prstClr val="black"/>
                </a:solidFill>
              </a:rPr>
              <a:t>取組がエネルギー</a:t>
            </a:r>
            <a:r>
              <a:rPr lang="ja-JP" altLang="en-US" sz="2400" b="1" u="sng" dirty="0">
                <a:solidFill>
                  <a:prstClr val="black"/>
                </a:solidFill>
              </a:rPr>
              <a:t>政策の再構築の出発点</a:t>
            </a:r>
            <a:r>
              <a:rPr lang="ja-JP" altLang="en-US" sz="2400" dirty="0">
                <a:solidFill>
                  <a:prstClr val="black"/>
                </a:solidFill>
              </a:rPr>
              <a:t>。</a:t>
            </a:r>
          </a:p>
          <a:p>
            <a:pPr marL="87313" indent="-87313" algn="just">
              <a:lnSpc>
                <a:spcPts val="2400"/>
              </a:lnSpc>
              <a:tabLst>
                <a:tab pos="266700" algn="l"/>
              </a:tabLst>
            </a:pPr>
            <a:endParaRPr lang="en-US" altLang="ja-JP" sz="2400" dirty="0" smtClean="0">
              <a:solidFill>
                <a:prstClr val="black"/>
              </a:solidFill>
            </a:endParaRPr>
          </a:p>
          <a:p>
            <a:pPr marL="87313" indent="-87313" algn="just">
              <a:lnSpc>
                <a:spcPts val="2400"/>
              </a:lnSpc>
              <a:tabLst>
                <a:tab pos="266700" algn="l"/>
              </a:tabLst>
            </a:pPr>
            <a:r>
              <a:rPr lang="ja-JP" altLang="en-US" sz="2400" dirty="0" smtClean="0">
                <a:solidFill>
                  <a:prstClr val="black"/>
                </a:solidFill>
              </a:rPr>
              <a:t>・</a:t>
            </a:r>
            <a:r>
              <a:rPr lang="ja-JP" altLang="en-US" sz="2400" b="1" u="sng" dirty="0" smtClean="0">
                <a:solidFill>
                  <a:prstClr val="black"/>
                </a:solidFill>
              </a:rPr>
              <a:t>廃</a:t>
            </a:r>
            <a:r>
              <a:rPr lang="ja-JP" altLang="en-US" sz="2400" b="1" u="sng" dirty="0">
                <a:solidFill>
                  <a:prstClr val="black"/>
                </a:solidFill>
              </a:rPr>
              <a:t>炉・汚染水対策は</a:t>
            </a:r>
            <a:r>
              <a:rPr lang="ja-JP" altLang="en-US" sz="2400" dirty="0">
                <a:solidFill>
                  <a:prstClr val="black"/>
                </a:solidFill>
              </a:rPr>
              <a:t>、世界にも前例のない困難な事業。</a:t>
            </a:r>
            <a:r>
              <a:rPr lang="ja-JP" altLang="en-US" sz="2400" b="1" u="sng" dirty="0">
                <a:solidFill>
                  <a:prstClr val="black"/>
                </a:solidFill>
              </a:rPr>
              <a:t>国が前面に立ち、一つ一つの対策を着実に履行する不退転の決意を持って</a:t>
            </a:r>
            <a:r>
              <a:rPr lang="ja-JP" altLang="en-US" sz="2400" b="1" u="sng" dirty="0" smtClean="0">
                <a:solidFill>
                  <a:prstClr val="black"/>
                </a:solidFill>
              </a:rPr>
              <a:t>取組</a:t>
            </a:r>
            <a:r>
              <a:rPr lang="ja-JP" altLang="en-US" sz="2400" dirty="0" smtClean="0">
                <a:solidFill>
                  <a:prstClr val="black"/>
                </a:solidFill>
              </a:rPr>
              <a:t>を実施。</a:t>
            </a:r>
            <a:endParaRPr lang="ja-JP" altLang="en-US" sz="2400" dirty="0">
              <a:solidFill>
                <a:prstClr val="black"/>
              </a:solidFill>
            </a:endParaRPr>
          </a:p>
          <a:p>
            <a:pPr marL="87313" indent="-87313" algn="just">
              <a:lnSpc>
                <a:spcPts val="2400"/>
              </a:lnSpc>
              <a:tabLst>
                <a:tab pos="266700" algn="l"/>
              </a:tabLst>
            </a:pPr>
            <a:endParaRPr lang="en-US" altLang="ja-JP" sz="2400" dirty="0" smtClean="0">
              <a:solidFill>
                <a:prstClr val="black"/>
              </a:solidFill>
            </a:endParaRPr>
          </a:p>
          <a:p>
            <a:pPr marL="87313" indent="-87313" algn="just">
              <a:lnSpc>
                <a:spcPts val="2400"/>
              </a:lnSpc>
              <a:tabLst>
                <a:tab pos="266700" algn="l"/>
              </a:tabLst>
            </a:pPr>
            <a:r>
              <a:rPr lang="ja-JP" altLang="en-US" sz="2400" dirty="0" smtClean="0">
                <a:solidFill>
                  <a:prstClr val="black"/>
                </a:solidFill>
              </a:rPr>
              <a:t>・</a:t>
            </a:r>
            <a:r>
              <a:rPr lang="ja-JP" altLang="en-US" sz="2400" b="1" u="sng" dirty="0" smtClean="0">
                <a:solidFill>
                  <a:prstClr val="black"/>
                </a:solidFill>
              </a:rPr>
              <a:t>国</a:t>
            </a:r>
            <a:r>
              <a:rPr lang="ja-JP" altLang="en-US" sz="2400" b="1" u="sng" dirty="0">
                <a:solidFill>
                  <a:prstClr val="black"/>
                </a:solidFill>
              </a:rPr>
              <a:t>の取組として、廃炉・汚染水対策に係る司令塔機能を一本化し、体制を強化</a:t>
            </a:r>
            <a:r>
              <a:rPr lang="ja-JP" altLang="en-US" sz="2400" dirty="0">
                <a:solidFill>
                  <a:prstClr val="black"/>
                </a:solidFill>
              </a:rPr>
              <a:t>。予防的・重層的</a:t>
            </a:r>
            <a:r>
              <a:rPr lang="ja-JP" altLang="en-US" sz="2400" dirty="0" smtClean="0">
                <a:solidFill>
                  <a:prstClr val="black"/>
                </a:solidFill>
              </a:rPr>
              <a:t>な対策を進める</a:t>
            </a:r>
            <a:r>
              <a:rPr lang="ja-JP" altLang="en-US" sz="2400" dirty="0">
                <a:solidFill>
                  <a:prstClr val="black"/>
                </a:solidFill>
              </a:rPr>
              <a:t>ため</a:t>
            </a:r>
            <a:r>
              <a:rPr lang="ja-JP" altLang="en-US" sz="2400" dirty="0" smtClean="0">
                <a:solidFill>
                  <a:prstClr val="black"/>
                </a:solidFill>
              </a:rPr>
              <a:t>、</a:t>
            </a:r>
            <a:r>
              <a:rPr lang="ja-JP" altLang="en-US" sz="2400" b="1" u="sng" dirty="0" smtClean="0">
                <a:solidFill>
                  <a:prstClr val="black"/>
                </a:solidFill>
              </a:rPr>
              <a:t>技術的</a:t>
            </a:r>
            <a:r>
              <a:rPr lang="ja-JP" altLang="en-US" sz="2400" b="1" u="sng" dirty="0">
                <a:solidFill>
                  <a:prstClr val="black"/>
                </a:solidFill>
              </a:rPr>
              <a:t>観点から</a:t>
            </a:r>
            <a:r>
              <a:rPr lang="ja-JP" altLang="en-US" sz="2400" b="1" u="sng" dirty="0" smtClean="0">
                <a:solidFill>
                  <a:prstClr val="black"/>
                </a:solidFill>
              </a:rPr>
              <a:t>支援を</a:t>
            </a:r>
            <a:r>
              <a:rPr lang="ja-JP" altLang="en-US" sz="2400" b="1" u="sng" dirty="0">
                <a:solidFill>
                  <a:prstClr val="black"/>
                </a:solidFill>
              </a:rPr>
              <a:t>強化</a:t>
            </a:r>
            <a:r>
              <a:rPr lang="ja-JP" altLang="en-US" sz="2400" dirty="0">
                <a:solidFill>
                  <a:prstClr val="black"/>
                </a:solidFill>
              </a:rPr>
              <a:t>。</a:t>
            </a:r>
          </a:p>
          <a:p>
            <a:pPr algn="just">
              <a:lnSpc>
                <a:spcPts val="2400"/>
              </a:lnSpc>
              <a:spcBef>
                <a:spcPts val="0"/>
              </a:spcBef>
            </a:pPr>
            <a:endParaRPr lang="en-US" altLang="ja-JP" sz="2400" dirty="0" smtClean="0">
              <a:solidFill>
                <a:prstClr val="black"/>
              </a:solidFill>
            </a:endParaRPr>
          </a:p>
          <a:p>
            <a:pPr algn="just">
              <a:lnSpc>
                <a:spcPts val="2400"/>
              </a:lnSpc>
              <a:spcBef>
                <a:spcPts val="0"/>
              </a:spcBef>
            </a:pPr>
            <a:r>
              <a:rPr lang="ja-JP" altLang="en-US" sz="2400" dirty="0" smtClean="0">
                <a:solidFill>
                  <a:prstClr val="black"/>
                </a:solidFill>
              </a:rPr>
              <a:t>・</a:t>
            </a:r>
            <a:r>
              <a:rPr lang="ja-JP" altLang="en-US" sz="2400" dirty="0">
                <a:solidFill>
                  <a:prstClr val="black"/>
                </a:solidFill>
              </a:rPr>
              <a:t>賠償や除染・中間貯蔵施設</a:t>
            </a:r>
            <a:r>
              <a:rPr lang="ja-JP" altLang="en-US" sz="2400" dirty="0" smtClean="0">
                <a:solidFill>
                  <a:prstClr val="black"/>
                </a:solidFill>
              </a:rPr>
              <a:t>事業</a:t>
            </a:r>
            <a:r>
              <a:rPr lang="ja-JP" altLang="en-US" sz="2400" dirty="0">
                <a:solidFill>
                  <a:prstClr val="black"/>
                </a:solidFill>
              </a:rPr>
              <a:t>等</a:t>
            </a:r>
            <a:r>
              <a:rPr lang="ja-JP" altLang="en-US" sz="2400" dirty="0" smtClean="0">
                <a:solidFill>
                  <a:prstClr val="black"/>
                </a:solidFill>
              </a:rPr>
              <a:t>について国</a:t>
            </a:r>
            <a:r>
              <a:rPr lang="ja-JP" altLang="en-US" sz="2400" dirty="0">
                <a:solidFill>
                  <a:prstClr val="black"/>
                </a:solidFill>
              </a:rPr>
              <a:t>が前面に出る方針</a:t>
            </a:r>
            <a:r>
              <a:rPr lang="ja-JP" altLang="en-US" sz="2400" dirty="0" smtClean="0">
                <a:solidFill>
                  <a:prstClr val="black"/>
                </a:solidFill>
              </a:rPr>
              <a:t>を明確化。</a:t>
            </a:r>
            <a:endParaRPr lang="en-US" altLang="ja-JP" sz="2400" dirty="0" smtClean="0">
              <a:solidFill>
                <a:prstClr val="black"/>
              </a:solidFill>
            </a:endParaRPr>
          </a:p>
          <a:p>
            <a:pPr algn="just">
              <a:lnSpc>
                <a:spcPts val="2400"/>
              </a:lnSpc>
              <a:spcBef>
                <a:spcPts val="0"/>
              </a:spcBef>
            </a:pPr>
            <a:endParaRPr lang="en-US" altLang="ja-JP" sz="2400" dirty="0">
              <a:solidFill>
                <a:prstClr val="black"/>
              </a:solidFill>
            </a:endParaRPr>
          </a:p>
          <a:p>
            <a:pPr marL="85725" indent="-85725" algn="just">
              <a:lnSpc>
                <a:spcPts val="2400"/>
              </a:lnSpc>
              <a:spcBef>
                <a:spcPts val="0"/>
              </a:spcBef>
            </a:pPr>
            <a:r>
              <a:rPr lang="ja-JP" altLang="en-US" sz="2400" dirty="0" smtClean="0">
                <a:solidFill>
                  <a:prstClr val="black"/>
                </a:solidFill>
              </a:rPr>
              <a:t>・加えて、東京電力福島第一原子力発電所の周辺地域において、廃炉関連技術の研究開発拠点やメンテナンス・部品製造を中心とした生産拠点も必要となり得ることから、こうした拠点の在り方について地元の意見も踏まえつつ、検討。</a:t>
            </a:r>
            <a:endParaRPr lang="en-US" altLang="ja-JP" sz="2400" dirty="0" smtClean="0">
              <a:solidFill>
                <a:prstClr val="black"/>
              </a:solidFill>
            </a:endParaRPr>
          </a:p>
          <a:p>
            <a:pPr algn="just">
              <a:lnSpc>
                <a:spcPts val="1000"/>
              </a:lnSpc>
              <a:spcBef>
                <a:spcPts val="0"/>
              </a:spcBef>
            </a:pPr>
            <a:endParaRPr lang="en-US" altLang="ja-JP" sz="2400" u="sng" dirty="0" smtClean="0">
              <a:solidFill>
                <a:srgbClr val="0070C0"/>
              </a:solidFill>
            </a:endParaRPr>
          </a:p>
        </p:txBody>
      </p:sp>
    </p:spTree>
    <p:extLst>
      <p:ext uri="{BB962C8B-B14F-4D97-AF65-F5344CB8AC3E}">
        <p14:creationId xmlns:p14="http://schemas.microsoft.com/office/powerpoint/2010/main" val="679178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527286" y="6525477"/>
            <a:ext cx="2311400" cy="365125"/>
          </a:xfrm>
        </p:spPr>
        <p:txBody>
          <a:bodyPr vert="horz" lIns="91440" tIns="45720" rIns="91440" bIns="45720" rtlCol="0" anchor="ctr"/>
          <a:lstStyle/>
          <a:p>
            <a:fld id="{D9550142-B990-490A-A107-ED7302A7FD52}" type="slidenum">
              <a:rPr lang="ja-JP" altLang="en-US">
                <a:solidFill>
                  <a:prstClr val="black"/>
                </a:solidFill>
              </a:rPr>
              <a:pPr/>
              <a:t>33</a:t>
            </a:fld>
            <a:endParaRPr lang="ja-JP" altLang="en-US" dirty="0">
              <a:solidFill>
                <a:prstClr val="black"/>
              </a:solidFill>
            </a:endParaRPr>
          </a:p>
        </p:txBody>
      </p:sp>
      <p:sp>
        <p:nvSpPr>
          <p:cNvPr id="6" name="コンテンツ プレースホルダー 2"/>
          <p:cNvSpPr txBox="1">
            <a:spLocks/>
          </p:cNvSpPr>
          <p:nvPr/>
        </p:nvSpPr>
        <p:spPr>
          <a:xfrm>
            <a:off x="128464" y="548680"/>
            <a:ext cx="9711529" cy="602128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lnSpc>
                <a:spcPts val="2400"/>
              </a:lnSpc>
              <a:spcBef>
                <a:spcPts val="600"/>
              </a:spcBef>
            </a:pPr>
            <a:r>
              <a:rPr lang="ja-JP" altLang="ja-JP" sz="2400" u="sng" dirty="0" smtClean="0">
                <a:solidFill>
                  <a:srgbClr val="0070C0"/>
                </a:solidFill>
              </a:rPr>
              <a:t>②</a:t>
            </a:r>
            <a:r>
              <a:rPr lang="ja-JP" altLang="en-US" sz="2400" u="sng" dirty="0" smtClean="0">
                <a:solidFill>
                  <a:srgbClr val="0070C0"/>
                </a:solidFill>
              </a:rPr>
              <a:t>原子力利用における</a:t>
            </a:r>
            <a:r>
              <a:rPr lang="ja-JP" altLang="ja-JP" sz="2400" u="sng" dirty="0" smtClean="0">
                <a:solidFill>
                  <a:srgbClr val="0070C0"/>
                </a:solidFill>
              </a:rPr>
              <a:t>不断の安全性向上と安定的な事業環境の確立</a:t>
            </a:r>
            <a:endParaRPr lang="en-US" altLang="ja-JP" sz="2400" u="sng" dirty="0" smtClean="0">
              <a:solidFill>
                <a:srgbClr val="0070C0"/>
              </a:solidFill>
            </a:endParaRPr>
          </a:p>
          <a:p>
            <a:pPr algn="just">
              <a:lnSpc>
                <a:spcPts val="2400"/>
              </a:lnSpc>
              <a:spcBef>
                <a:spcPts val="600"/>
              </a:spcBef>
            </a:pPr>
            <a:endParaRPr lang="ja-JP" altLang="ja-JP" sz="2400" u="sng" dirty="0" smtClean="0">
              <a:solidFill>
                <a:srgbClr val="0070C0"/>
              </a:solidFill>
            </a:endParaRPr>
          </a:p>
          <a:p>
            <a:pPr algn="just">
              <a:lnSpc>
                <a:spcPts val="2400"/>
              </a:lnSpc>
            </a:pPr>
            <a:r>
              <a:rPr lang="ja-JP" altLang="en-US" sz="2400" dirty="0">
                <a:solidFill>
                  <a:prstClr val="black"/>
                </a:solidFill>
              </a:rPr>
              <a:t>・</a:t>
            </a:r>
            <a:r>
              <a:rPr lang="ja-JP" altLang="ja-JP" sz="2400" b="1" u="sng" dirty="0">
                <a:solidFill>
                  <a:prstClr val="black"/>
                </a:solidFill>
              </a:rPr>
              <a:t>原子力の</a:t>
            </a:r>
            <a:r>
              <a:rPr lang="ja-JP" altLang="ja-JP" sz="2400" b="1" u="sng" dirty="0">
                <a:solidFill>
                  <a:srgbClr val="FF0000"/>
                </a:solidFill>
              </a:rPr>
              <a:t>「安全神話」と決別</a:t>
            </a:r>
            <a:r>
              <a:rPr lang="ja-JP" altLang="ja-JP" sz="2400" dirty="0">
                <a:solidFill>
                  <a:prstClr val="black"/>
                </a:solidFill>
              </a:rPr>
              <a:t>し、</a:t>
            </a:r>
            <a:r>
              <a:rPr lang="ja-JP" altLang="ja-JP" sz="2400" b="1" u="sng" dirty="0">
                <a:solidFill>
                  <a:srgbClr val="FF0000"/>
                </a:solidFill>
              </a:rPr>
              <a:t>世界最高水準の安全性</a:t>
            </a:r>
            <a:r>
              <a:rPr lang="ja-JP" altLang="ja-JP" sz="2400" b="1" u="sng" dirty="0">
                <a:solidFill>
                  <a:prstClr val="black"/>
                </a:solidFill>
              </a:rPr>
              <a:t>を不断に</a:t>
            </a:r>
            <a:r>
              <a:rPr lang="ja-JP" altLang="ja-JP" sz="2400" b="1" u="sng" dirty="0" smtClean="0">
                <a:solidFill>
                  <a:prstClr val="black"/>
                </a:solidFill>
              </a:rPr>
              <a:t>追求</a:t>
            </a:r>
            <a:r>
              <a:rPr lang="ja-JP" altLang="en-US" sz="2400" dirty="0" smtClean="0">
                <a:solidFill>
                  <a:prstClr val="black"/>
                </a:solidFill>
              </a:rPr>
              <a:t>。</a:t>
            </a:r>
            <a:endParaRPr lang="en-US" altLang="ja-JP" sz="2400" dirty="0" smtClean="0">
              <a:solidFill>
                <a:prstClr val="black"/>
              </a:solidFill>
            </a:endParaRPr>
          </a:p>
          <a:p>
            <a:pPr algn="just">
              <a:lnSpc>
                <a:spcPts val="2400"/>
              </a:lnSpc>
            </a:pPr>
            <a:endParaRPr lang="en-US" altLang="ja-JP" sz="2400" dirty="0" smtClean="0">
              <a:solidFill>
                <a:prstClr val="black"/>
              </a:solidFill>
            </a:endParaRPr>
          </a:p>
          <a:p>
            <a:pPr marL="88900" indent="-88900" algn="just">
              <a:lnSpc>
                <a:spcPts val="2400"/>
              </a:lnSpc>
            </a:pPr>
            <a:r>
              <a:rPr lang="ja-JP" altLang="en-US" sz="2400" dirty="0" smtClean="0">
                <a:solidFill>
                  <a:prstClr val="black"/>
                </a:solidFill>
              </a:rPr>
              <a:t>・</a:t>
            </a:r>
            <a:r>
              <a:rPr lang="ja-JP" altLang="en-US" sz="2400" b="1" u="sng" dirty="0" smtClean="0">
                <a:solidFill>
                  <a:srgbClr val="FF0000"/>
                </a:solidFill>
              </a:rPr>
              <a:t>原子力規制委員会</a:t>
            </a:r>
            <a:r>
              <a:rPr lang="ja-JP" altLang="en-US" sz="2400" b="1" u="sng" dirty="0" smtClean="0">
                <a:solidFill>
                  <a:prstClr val="black"/>
                </a:solidFill>
              </a:rPr>
              <a:t>により世界で最も厳しい水準の規制基準に適合すると認められた場合には、その</a:t>
            </a:r>
            <a:r>
              <a:rPr lang="ja-JP" altLang="en-US" sz="2400" b="1" u="sng" dirty="0" smtClean="0">
                <a:solidFill>
                  <a:srgbClr val="FF0000"/>
                </a:solidFill>
              </a:rPr>
              <a:t>判断を</a:t>
            </a:r>
            <a:r>
              <a:rPr lang="ja-JP" altLang="en-US" sz="2400" b="1" u="sng" dirty="0">
                <a:solidFill>
                  <a:srgbClr val="FF0000"/>
                </a:solidFill>
              </a:rPr>
              <a:t>尊重</a:t>
            </a:r>
            <a:r>
              <a:rPr lang="ja-JP" altLang="en-US" sz="2400" b="1" u="sng" dirty="0" smtClean="0">
                <a:solidFill>
                  <a:prstClr val="black"/>
                </a:solidFill>
              </a:rPr>
              <a:t>し</a:t>
            </a:r>
            <a:r>
              <a:rPr lang="ja-JP" altLang="en-US" sz="2400" b="1" u="sng" dirty="0" smtClean="0">
                <a:solidFill>
                  <a:srgbClr val="FF0000"/>
                </a:solidFill>
              </a:rPr>
              <a:t>原子力発電所の再稼働</a:t>
            </a:r>
            <a:r>
              <a:rPr lang="ja-JP" altLang="en-US" sz="2400" b="1" u="sng" dirty="0" smtClean="0">
                <a:solidFill>
                  <a:prstClr val="black"/>
                </a:solidFill>
              </a:rPr>
              <a:t>を</a:t>
            </a:r>
            <a:r>
              <a:rPr lang="ja-JP" altLang="en-US" sz="2400" b="1" u="sng" dirty="0">
                <a:solidFill>
                  <a:prstClr val="black"/>
                </a:solidFill>
              </a:rPr>
              <a:t>進める</a:t>
            </a:r>
            <a:r>
              <a:rPr lang="ja-JP" altLang="en-US" sz="2400" dirty="0" smtClean="0">
                <a:solidFill>
                  <a:prstClr val="black"/>
                </a:solidFill>
              </a:rPr>
              <a:t>。</a:t>
            </a:r>
            <a:r>
              <a:rPr lang="ja-JP" altLang="en-US" sz="2400" b="1" u="sng" dirty="0" smtClean="0">
                <a:solidFill>
                  <a:srgbClr val="FF0000"/>
                </a:solidFill>
              </a:rPr>
              <a:t>国</a:t>
            </a:r>
            <a:r>
              <a:rPr lang="ja-JP" altLang="en-US" sz="2400" b="1" u="sng" dirty="0">
                <a:solidFill>
                  <a:srgbClr val="FF0000"/>
                </a:solidFill>
              </a:rPr>
              <a:t>も前面に立ち、立地自治体等関係者の理解と協力を得る</a:t>
            </a:r>
            <a:r>
              <a:rPr lang="ja-JP" altLang="en-US" sz="2400" dirty="0">
                <a:solidFill>
                  <a:prstClr val="black"/>
                </a:solidFill>
              </a:rPr>
              <a:t>よう、取り組む。</a:t>
            </a:r>
            <a:endParaRPr lang="ja-JP" altLang="ja-JP" sz="2400" dirty="0">
              <a:solidFill>
                <a:prstClr val="black"/>
              </a:solidFill>
            </a:endParaRPr>
          </a:p>
          <a:p>
            <a:pPr marL="87313" indent="-87313" algn="just">
              <a:lnSpc>
                <a:spcPts val="2400"/>
              </a:lnSpc>
            </a:pPr>
            <a:endParaRPr lang="en-US" altLang="ja-JP" sz="2400" dirty="0" smtClean="0">
              <a:solidFill>
                <a:prstClr val="black"/>
              </a:solidFill>
            </a:endParaRPr>
          </a:p>
          <a:p>
            <a:pPr marL="87313" indent="-87313" algn="just">
              <a:lnSpc>
                <a:spcPts val="2400"/>
              </a:lnSpc>
            </a:pPr>
            <a:r>
              <a:rPr lang="ja-JP" altLang="en-US" sz="2400" dirty="0" smtClean="0">
                <a:solidFill>
                  <a:prstClr val="black"/>
                </a:solidFill>
              </a:rPr>
              <a:t>・</a:t>
            </a:r>
            <a:r>
              <a:rPr lang="ja-JP" altLang="ja-JP" sz="2400" b="1" u="sng" dirty="0">
                <a:solidFill>
                  <a:prstClr val="black"/>
                </a:solidFill>
              </a:rPr>
              <a:t>事業者は、リスクマネジメント体制を整備し客観的・定量的リスク評価</a:t>
            </a:r>
            <a:r>
              <a:rPr lang="ja-JP" altLang="en-US" sz="2400" b="1" u="sng" dirty="0">
                <a:solidFill>
                  <a:prstClr val="black"/>
                </a:solidFill>
              </a:rPr>
              <a:t>手法</a:t>
            </a:r>
            <a:r>
              <a:rPr lang="ja-JP" altLang="ja-JP" sz="2400" b="1" u="sng" dirty="0">
                <a:solidFill>
                  <a:prstClr val="black"/>
                </a:solidFill>
              </a:rPr>
              <a:t>を</a:t>
            </a:r>
            <a:r>
              <a:rPr lang="ja-JP" altLang="ja-JP" sz="2400" b="1" u="sng" dirty="0" smtClean="0">
                <a:solidFill>
                  <a:prstClr val="black"/>
                </a:solidFill>
              </a:rPr>
              <a:t>実施</a:t>
            </a:r>
            <a:r>
              <a:rPr lang="ja-JP" altLang="en-US" sz="2400" dirty="0" smtClean="0">
                <a:solidFill>
                  <a:prstClr val="black"/>
                </a:solidFill>
              </a:rPr>
              <a:t>。</a:t>
            </a:r>
            <a:r>
              <a:rPr lang="ja-JP" altLang="ja-JP" sz="2400" b="1" u="sng" dirty="0" smtClean="0">
                <a:solidFill>
                  <a:prstClr val="black"/>
                </a:solidFill>
              </a:rPr>
              <a:t>国</a:t>
            </a:r>
            <a:r>
              <a:rPr lang="ja-JP" altLang="ja-JP" sz="2400" b="1" u="sng" dirty="0">
                <a:solidFill>
                  <a:prstClr val="black"/>
                </a:solidFill>
              </a:rPr>
              <a:t>は</a:t>
            </a:r>
            <a:r>
              <a:rPr lang="ja-JP" altLang="ja-JP" sz="2400" dirty="0">
                <a:solidFill>
                  <a:prstClr val="black"/>
                </a:solidFill>
              </a:rPr>
              <a:t>、競争が進展した</a:t>
            </a:r>
            <a:r>
              <a:rPr lang="ja-JP" altLang="ja-JP" sz="2400" dirty="0" smtClean="0">
                <a:solidFill>
                  <a:prstClr val="black"/>
                </a:solidFill>
              </a:rPr>
              <a:t>環境</a:t>
            </a:r>
            <a:r>
              <a:rPr lang="ja-JP" altLang="en-US" sz="2400" dirty="0" smtClean="0">
                <a:solidFill>
                  <a:prstClr val="black"/>
                </a:solidFill>
              </a:rPr>
              <a:t>下</a:t>
            </a:r>
            <a:r>
              <a:rPr lang="ja-JP" altLang="en-US" sz="2400" dirty="0">
                <a:solidFill>
                  <a:prstClr val="black"/>
                </a:solidFill>
              </a:rPr>
              <a:t>で</a:t>
            </a:r>
            <a:r>
              <a:rPr lang="ja-JP" altLang="ja-JP" sz="2400" dirty="0" smtClean="0">
                <a:solidFill>
                  <a:prstClr val="black"/>
                </a:solidFill>
              </a:rPr>
              <a:t>も</a:t>
            </a:r>
            <a:r>
              <a:rPr lang="ja-JP" altLang="ja-JP" sz="2400" dirty="0">
                <a:solidFill>
                  <a:prstClr val="black"/>
                </a:solidFill>
              </a:rPr>
              <a:t>、円滑な廃炉、迅速な安全対策、安定</a:t>
            </a:r>
            <a:r>
              <a:rPr lang="ja-JP" altLang="ja-JP" sz="2400" dirty="0" smtClean="0">
                <a:solidFill>
                  <a:prstClr val="black"/>
                </a:solidFill>
              </a:rPr>
              <a:t>供給</a:t>
            </a:r>
            <a:r>
              <a:rPr lang="ja-JP" altLang="en-US" sz="2400" dirty="0" smtClean="0">
                <a:solidFill>
                  <a:prstClr val="black"/>
                </a:solidFill>
              </a:rPr>
              <a:t>と</a:t>
            </a:r>
            <a:r>
              <a:rPr lang="ja-JP" altLang="en-US" sz="2400" dirty="0">
                <a:solidFill>
                  <a:prstClr val="black"/>
                </a:solidFill>
              </a:rPr>
              <a:t>いった</a:t>
            </a:r>
            <a:r>
              <a:rPr lang="ja-JP" altLang="ja-JP" sz="2400" dirty="0" smtClean="0">
                <a:solidFill>
                  <a:prstClr val="black"/>
                </a:solidFill>
              </a:rPr>
              <a:t>課題</a:t>
            </a:r>
            <a:r>
              <a:rPr lang="ja-JP" altLang="ja-JP" sz="2400" dirty="0">
                <a:solidFill>
                  <a:prstClr val="black"/>
                </a:solidFill>
              </a:rPr>
              <a:t>に対応できるよう、</a:t>
            </a:r>
            <a:r>
              <a:rPr lang="ja-JP" altLang="ja-JP" sz="2400" b="1" u="sng" dirty="0">
                <a:solidFill>
                  <a:prstClr val="black"/>
                </a:solidFill>
              </a:rPr>
              <a:t>事業環境の在り方を</a:t>
            </a:r>
            <a:r>
              <a:rPr lang="ja-JP" altLang="ja-JP" sz="2400" b="1" u="sng" dirty="0" smtClean="0">
                <a:solidFill>
                  <a:prstClr val="black"/>
                </a:solidFill>
              </a:rPr>
              <a:t>検討</a:t>
            </a:r>
            <a:r>
              <a:rPr lang="ja-JP" altLang="en-US" sz="2400" dirty="0" smtClean="0">
                <a:solidFill>
                  <a:prstClr val="black"/>
                </a:solidFill>
              </a:rPr>
              <a:t>。</a:t>
            </a:r>
            <a:endParaRPr lang="en-US" altLang="ja-JP" sz="2400" dirty="0">
              <a:solidFill>
                <a:prstClr val="black"/>
              </a:solidFill>
            </a:endParaRPr>
          </a:p>
          <a:p>
            <a:pPr marL="87313" indent="-87313" algn="just">
              <a:lnSpc>
                <a:spcPts val="2400"/>
              </a:lnSpc>
            </a:pPr>
            <a:endParaRPr lang="en-US" altLang="ja-JP" sz="2400" dirty="0" smtClean="0">
              <a:solidFill>
                <a:prstClr val="black"/>
              </a:solidFill>
            </a:endParaRPr>
          </a:p>
          <a:p>
            <a:pPr marL="87313" indent="-87313" algn="just">
              <a:lnSpc>
                <a:spcPts val="2400"/>
              </a:lnSpc>
            </a:pPr>
            <a:r>
              <a:rPr lang="ja-JP" altLang="en-US" sz="2400" dirty="0" smtClean="0">
                <a:solidFill>
                  <a:prstClr val="black"/>
                </a:solidFill>
              </a:rPr>
              <a:t>・</a:t>
            </a:r>
            <a:r>
              <a:rPr lang="ja-JP" altLang="ja-JP" sz="2400" dirty="0">
                <a:solidFill>
                  <a:prstClr val="black"/>
                </a:solidFill>
              </a:rPr>
              <a:t>原子力損害賠償制度の見直しは、エネルギー政策を勘案しつつ、</a:t>
            </a:r>
            <a:r>
              <a:rPr lang="ja-JP" altLang="ja-JP" sz="2400" dirty="0" smtClean="0">
                <a:solidFill>
                  <a:prstClr val="black"/>
                </a:solidFill>
              </a:rPr>
              <a:t>福島賠償</a:t>
            </a:r>
            <a:r>
              <a:rPr lang="ja-JP" altLang="ja-JP" sz="2400" dirty="0">
                <a:solidFill>
                  <a:prstClr val="black"/>
                </a:solidFill>
              </a:rPr>
              <a:t>の実情等を</a:t>
            </a:r>
            <a:r>
              <a:rPr lang="ja-JP" altLang="ja-JP" sz="2400" dirty="0" smtClean="0">
                <a:solidFill>
                  <a:prstClr val="black"/>
                </a:solidFill>
              </a:rPr>
              <a:t>踏まえ総合的</a:t>
            </a:r>
            <a:r>
              <a:rPr lang="ja-JP" altLang="ja-JP" sz="2400" dirty="0">
                <a:solidFill>
                  <a:prstClr val="black"/>
                </a:solidFill>
              </a:rPr>
              <a:t>に検討。また</a:t>
            </a:r>
            <a:r>
              <a:rPr lang="ja-JP" altLang="ja-JP" sz="2400" dirty="0" smtClean="0">
                <a:solidFill>
                  <a:prstClr val="black"/>
                </a:solidFill>
              </a:rPr>
              <a:t>、ＣＳＣ</a:t>
            </a:r>
            <a:r>
              <a:rPr lang="ja-JP" altLang="en-US" sz="2400" dirty="0" smtClean="0">
                <a:solidFill>
                  <a:prstClr val="black"/>
                </a:solidFill>
              </a:rPr>
              <a:t>（原子力損害賠償条約）　</a:t>
            </a:r>
            <a:r>
              <a:rPr lang="ja-JP" altLang="ja-JP" sz="2400" dirty="0" smtClean="0">
                <a:solidFill>
                  <a:prstClr val="black"/>
                </a:solidFill>
              </a:rPr>
              <a:t>締結に向け作業を加速化。</a:t>
            </a:r>
            <a:endParaRPr lang="en-US" altLang="ja-JP" sz="2400" dirty="0" smtClean="0">
              <a:solidFill>
                <a:prstClr val="black"/>
              </a:solidFill>
            </a:endParaRPr>
          </a:p>
          <a:p>
            <a:pPr marL="87313" indent="-87313" algn="just">
              <a:lnSpc>
                <a:spcPts val="2400"/>
              </a:lnSpc>
            </a:pPr>
            <a:endParaRPr lang="en-US" altLang="ja-JP" sz="2400" dirty="0" smtClean="0">
              <a:solidFill>
                <a:prstClr val="black"/>
              </a:solidFill>
            </a:endParaRPr>
          </a:p>
          <a:p>
            <a:pPr marL="87313" indent="-87313" algn="just">
              <a:lnSpc>
                <a:spcPts val="2400"/>
              </a:lnSpc>
            </a:pPr>
            <a:r>
              <a:rPr lang="ja-JP" altLang="en-US" sz="2400" dirty="0" smtClean="0">
                <a:solidFill>
                  <a:prstClr val="black"/>
                </a:solidFill>
              </a:rPr>
              <a:t>・</a:t>
            </a:r>
            <a:r>
              <a:rPr lang="ja-JP" altLang="ja-JP" sz="2400" b="1" u="sng" dirty="0" smtClean="0">
                <a:solidFill>
                  <a:srgbClr val="FF0000"/>
                </a:solidFill>
              </a:rPr>
              <a:t>原子力災害対策の強化に加え、関係自治体の避難計画の充実化を支援</a:t>
            </a:r>
            <a:r>
              <a:rPr lang="ja-JP" altLang="en-US" sz="2400" dirty="0" smtClean="0">
                <a:solidFill>
                  <a:prstClr val="black"/>
                </a:solidFill>
              </a:rPr>
              <a:t>。</a:t>
            </a:r>
            <a:endParaRPr lang="en-US" altLang="ja-JP" sz="2400" dirty="0" smtClean="0">
              <a:solidFill>
                <a:prstClr val="black"/>
              </a:solidFill>
            </a:endParaRPr>
          </a:p>
        </p:txBody>
      </p:sp>
    </p:spTree>
    <p:extLst>
      <p:ext uri="{BB962C8B-B14F-4D97-AF65-F5344CB8AC3E}">
        <p14:creationId xmlns:p14="http://schemas.microsoft.com/office/powerpoint/2010/main" val="1837656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スライド番号プレースホルダー 1"/>
          <p:cNvSpPr txBox="1">
            <a:spLocks/>
          </p:cNvSpPr>
          <p:nvPr/>
        </p:nvSpPr>
        <p:spPr>
          <a:xfrm>
            <a:off x="7610152" y="6520301"/>
            <a:ext cx="2311400" cy="365125"/>
          </a:xfrm>
          <a:prstGeom prst="rect">
            <a:avLst/>
          </a:prstGeom>
        </p:spPr>
        <p:txBody>
          <a:bodyPr vert="horz" lIns="91440" tIns="45720" rIns="91440" bIns="45720" rtlCol="0" anchor="ctr"/>
          <a:lstStyle>
            <a:defPPr>
              <a:defRPr lang="ja-JP"/>
            </a:defPPr>
            <a:lvl1pPr algn="r">
              <a:defRPr sz="1200"/>
            </a:lvl1pPr>
          </a:lstStyle>
          <a:p>
            <a:fld id="{2C5F67C6-FB39-4A1F-A8DA-18EB3416C525}" type="slidenum">
              <a:rPr lang="ja-JP" altLang="en-US">
                <a:solidFill>
                  <a:prstClr val="black"/>
                </a:solidFill>
              </a:rPr>
              <a:pPr/>
              <a:t>34</a:t>
            </a:fld>
            <a:endParaRPr lang="ja-JP" altLang="en-US" dirty="0">
              <a:solidFill>
                <a:prstClr val="black"/>
              </a:solidFill>
            </a:endParaRPr>
          </a:p>
        </p:txBody>
      </p:sp>
      <p:pic>
        <p:nvPicPr>
          <p:cNvPr id="296" name="Picture 2"/>
          <p:cNvPicPr>
            <a:picLocks noChangeAspect="1" noChangeArrowheads="1"/>
          </p:cNvPicPr>
          <p:nvPr/>
        </p:nvPicPr>
        <p:blipFill>
          <a:blip r:embed="rId2">
            <a:extLst>
              <a:ext uri="{28A0092B-C50C-407E-A947-70E740481C1C}">
                <a14:useLocalDpi xmlns:a14="http://schemas.microsoft.com/office/drawing/2010/main" val="0"/>
              </a:ext>
            </a:extLst>
          </a:blip>
          <a:srcRect b="3572"/>
          <a:stretch>
            <a:fillRect/>
          </a:stretch>
        </p:blipFill>
        <p:spPr bwMode="auto">
          <a:xfrm>
            <a:off x="1928813" y="981075"/>
            <a:ext cx="511175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円柱 300"/>
          <p:cNvSpPr/>
          <p:nvPr/>
        </p:nvSpPr>
        <p:spPr bwMode="auto">
          <a:xfrm>
            <a:off x="455613" y="6408738"/>
            <a:ext cx="21590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02" name="円/楕円 301"/>
          <p:cNvSpPr/>
          <p:nvPr/>
        </p:nvSpPr>
        <p:spPr bwMode="auto">
          <a:xfrm>
            <a:off x="5743594" y="2676525"/>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3" name="円/楕円 302"/>
          <p:cNvSpPr/>
          <p:nvPr/>
        </p:nvSpPr>
        <p:spPr bwMode="auto">
          <a:xfrm>
            <a:off x="3014682" y="4748213"/>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4" name="円/楕円 303"/>
          <p:cNvSpPr/>
          <p:nvPr/>
        </p:nvSpPr>
        <p:spPr bwMode="auto">
          <a:xfrm>
            <a:off x="5632457" y="2517775"/>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5" name="円/楕円 304"/>
          <p:cNvSpPr/>
          <p:nvPr/>
        </p:nvSpPr>
        <p:spPr bwMode="auto">
          <a:xfrm>
            <a:off x="2149475" y="6067425"/>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6" name="円/楕円 305"/>
          <p:cNvSpPr/>
          <p:nvPr/>
        </p:nvSpPr>
        <p:spPr bwMode="auto">
          <a:xfrm>
            <a:off x="3976707" y="4737100"/>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7" name="円/楕円 306"/>
          <p:cNvSpPr/>
          <p:nvPr/>
        </p:nvSpPr>
        <p:spPr bwMode="auto">
          <a:xfrm>
            <a:off x="5686444" y="3944938"/>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8" name="円/楕円 307"/>
          <p:cNvSpPr/>
          <p:nvPr/>
        </p:nvSpPr>
        <p:spPr bwMode="auto">
          <a:xfrm>
            <a:off x="4795857" y="5053013"/>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09" name="円/楕円 308"/>
          <p:cNvSpPr/>
          <p:nvPr/>
        </p:nvSpPr>
        <p:spPr bwMode="auto">
          <a:xfrm>
            <a:off x="5681682" y="4089400"/>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grpSp>
        <p:nvGrpSpPr>
          <p:cNvPr id="310" name="グループ化 62"/>
          <p:cNvGrpSpPr>
            <a:grpSpLocks/>
          </p:cNvGrpSpPr>
          <p:nvPr/>
        </p:nvGrpSpPr>
        <p:grpSpPr bwMode="auto">
          <a:xfrm>
            <a:off x="7485067" y="6002138"/>
            <a:ext cx="1009650" cy="477837"/>
            <a:chOff x="3080147" y="6298099"/>
            <a:chExt cx="1010310" cy="490616"/>
          </a:xfrm>
        </p:grpSpPr>
        <p:sp>
          <p:nvSpPr>
            <p:cNvPr id="311" name="テキスト ボックス 122"/>
            <p:cNvSpPr txBox="1">
              <a:spLocks noChangeArrowheads="1"/>
            </p:cNvSpPr>
            <p:nvPr/>
          </p:nvSpPr>
          <p:spPr bwMode="auto">
            <a:xfrm>
              <a:off x="3470836" y="6519995"/>
              <a:ext cx="619621" cy="26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b="1">
                  <a:solidFill>
                    <a:prstClr val="black"/>
                  </a:solidFill>
                  <a:latin typeface="Calibri" pitchFamily="34" charset="0"/>
                </a:rPr>
                <a:t>PWR</a:t>
              </a:r>
            </a:p>
          </p:txBody>
        </p:sp>
        <p:grpSp>
          <p:nvGrpSpPr>
            <p:cNvPr id="312" name="グループ化 61"/>
            <p:cNvGrpSpPr>
              <a:grpSpLocks/>
            </p:cNvGrpSpPr>
            <p:nvPr/>
          </p:nvGrpSpPr>
          <p:grpSpPr bwMode="auto">
            <a:xfrm>
              <a:off x="3080147" y="6298099"/>
              <a:ext cx="1010310" cy="458289"/>
              <a:chOff x="3080147" y="6298099"/>
              <a:chExt cx="1010310" cy="458289"/>
            </a:xfrm>
          </p:grpSpPr>
          <p:sp>
            <p:nvSpPr>
              <p:cNvPr id="313" name="テキスト ボックス 121"/>
              <p:cNvSpPr txBox="1">
                <a:spLocks noChangeArrowheads="1"/>
              </p:cNvSpPr>
              <p:nvPr/>
            </p:nvSpPr>
            <p:spPr bwMode="auto">
              <a:xfrm>
                <a:off x="3470540" y="6298099"/>
                <a:ext cx="619917" cy="26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b="1">
                    <a:solidFill>
                      <a:prstClr val="black"/>
                    </a:solidFill>
                    <a:latin typeface="Calibri" pitchFamily="34" charset="0"/>
                  </a:rPr>
                  <a:t>BWR</a:t>
                </a:r>
                <a:endParaRPr lang="ja-JP" altLang="en-US" sz="1100" b="1">
                  <a:solidFill>
                    <a:prstClr val="black"/>
                  </a:solidFill>
                  <a:latin typeface="Calibri" pitchFamily="34" charset="0"/>
                </a:endParaRPr>
              </a:p>
            </p:txBody>
          </p:sp>
          <p:sp>
            <p:nvSpPr>
              <p:cNvPr id="314" name="円柱 313"/>
              <p:cNvSpPr/>
              <p:nvPr/>
            </p:nvSpPr>
            <p:spPr>
              <a:xfrm>
                <a:off x="3080147" y="6391006"/>
                <a:ext cx="330416" cy="149956"/>
              </a:xfrm>
              <a:prstGeom prst="can">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15" name="円柱 314"/>
              <p:cNvSpPr/>
              <p:nvPr/>
            </p:nvSpPr>
            <p:spPr>
              <a:xfrm>
                <a:off x="3080147" y="6611050"/>
                <a:ext cx="330416" cy="145066"/>
              </a:xfrm>
              <a:prstGeom prst="can">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grpSp>
      </p:grpSp>
      <p:sp>
        <p:nvSpPr>
          <p:cNvPr id="316" name="円/楕円 315"/>
          <p:cNvSpPr/>
          <p:nvPr/>
        </p:nvSpPr>
        <p:spPr bwMode="auto">
          <a:xfrm>
            <a:off x="5480069" y="1878013"/>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17" name="円/楕円 316"/>
          <p:cNvSpPr/>
          <p:nvPr/>
        </p:nvSpPr>
        <p:spPr bwMode="auto">
          <a:xfrm>
            <a:off x="5857875" y="3627438"/>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18" name="円/楕円 317"/>
          <p:cNvSpPr/>
          <p:nvPr/>
        </p:nvSpPr>
        <p:spPr bwMode="auto">
          <a:xfrm>
            <a:off x="5584825" y="4478338"/>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19" name="円/楕円 318"/>
          <p:cNvSpPr/>
          <p:nvPr/>
        </p:nvSpPr>
        <p:spPr bwMode="auto">
          <a:xfrm>
            <a:off x="2824163" y="5486400"/>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0" name="円/楕円 319"/>
          <p:cNvSpPr/>
          <p:nvPr/>
        </p:nvSpPr>
        <p:spPr bwMode="auto">
          <a:xfrm>
            <a:off x="2041544" y="5407025"/>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1" name="円/楕円 320"/>
          <p:cNvSpPr/>
          <p:nvPr/>
        </p:nvSpPr>
        <p:spPr bwMode="auto">
          <a:xfrm>
            <a:off x="4052907" y="4705350"/>
            <a:ext cx="107950" cy="10953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2" name="円/楕円 321"/>
          <p:cNvSpPr/>
          <p:nvPr/>
        </p:nvSpPr>
        <p:spPr bwMode="auto">
          <a:xfrm>
            <a:off x="4138632" y="4667250"/>
            <a:ext cx="107950" cy="10953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3" name="円/楕円 322"/>
          <p:cNvSpPr/>
          <p:nvPr/>
        </p:nvSpPr>
        <p:spPr bwMode="auto">
          <a:xfrm>
            <a:off x="4140219" y="4595813"/>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4" name="円/楕円 323"/>
          <p:cNvSpPr/>
          <p:nvPr/>
        </p:nvSpPr>
        <p:spPr bwMode="auto">
          <a:xfrm>
            <a:off x="4340244" y="4197350"/>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5" name="円/楕円 324"/>
          <p:cNvSpPr/>
          <p:nvPr/>
        </p:nvSpPr>
        <p:spPr bwMode="auto">
          <a:xfrm>
            <a:off x="4816475" y="4083050"/>
            <a:ext cx="107950" cy="1079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18" tIns="45709" rIns="91418" bIns="45709" anchor="ctr"/>
          <a:lstStyle/>
          <a:p>
            <a:pPr algn="ctr">
              <a:defRPr/>
            </a:pPr>
            <a:endParaRPr lang="ja-JP" altLang="en-US" b="1" dirty="0">
              <a:solidFill>
                <a:prstClr val="black"/>
              </a:solidFill>
              <a:latin typeface="ＭＳ ゴシック" pitchFamily="49" charset="-128"/>
              <a:ea typeface="ＭＳ ゴシック" pitchFamily="49" charset="-128"/>
            </a:endParaRPr>
          </a:p>
        </p:txBody>
      </p:sp>
      <p:sp>
        <p:nvSpPr>
          <p:cNvPr id="326" name="円柱 325"/>
          <p:cNvSpPr/>
          <p:nvPr/>
        </p:nvSpPr>
        <p:spPr bwMode="auto">
          <a:xfrm>
            <a:off x="1155719" y="1003302"/>
            <a:ext cx="288925"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27" name="円柱 326"/>
          <p:cNvSpPr/>
          <p:nvPr/>
        </p:nvSpPr>
        <p:spPr bwMode="auto">
          <a:xfrm>
            <a:off x="1525608" y="1003302"/>
            <a:ext cx="288925"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28" name="円柱 327"/>
          <p:cNvSpPr/>
          <p:nvPr/>
        </p:nvSpPr>
        <p:spPr bwMode="auto">
          <a:xfrm>
            <a:off x="1893907" y="1003302"/>
            <a:ext cx="290512"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29" name="円柱 328"/>
          <p:cNvSpPr/>
          <p:nvPr/>
        </p:nvSpPr>
        <p:spPr bwMode="auto">
          <a:xfrm>
            <a:off x="2263780" y="1003302"/>
            <a:ext cx="290513"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0" name="円柱 329"/>
          <p:cNvSpPr/>
          <p:nvPr/>
        </p:nvSpPr>
        <p:spPr bwMode="auto">
          <a:xfrm>
            <a:off x="2633689" y="1003302"/>
            <a:ext cx="288925"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1" name="円柱 330"/>
          <p:cNvSpPr/>
          <p:nvPr/>
        </p:nvSpPr>
        <p:spPr bwMode="auto">
          <a:xfrm>
            <a:off x="3003569" y="1003302"/>
            <a:ext cx="288925" cy="219075"/>
          </a:xfrm>
          <a:prstGeom prst="can">
            <a:avLst/>
          </a:prstGeom>
          <a:solidFill>
            <a:srgbClr val="AAF2F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2" name="円柱 331"/>
          <p:cNvSpPr/>
          <p:nvPr/>
        </p:nvSpPr>
        <p:spPr bwMode="auto">
          <a:xfrm>
            <a:off x="3373444" y="1003302"/>
            <a:ext cx="285750" cy="219075"/>
          </a:xfrm>
          <a:prstGeom prst="can">
            <a:avLst/>
          </a:prstGeom>
          <a:solidFill>
            <a:srgbClr val="AAF2F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3" name="フリーフォーム 332"/>
          <p:cNvSpPr/>
          <p:nvPr/>
        </p:nvSpPr>
        <p:spPr>
          <a:xfrm>
            <a:off x="4130675" y="1284291"/>
            <a:ext cx="1398588" cy="631822"/>
          </a:xfrm>
          <a:custGeom>
            <a:avLst/>
            <a:gdLst>
              <a:gd name="connsiteX0" fmla="*/ 1647825 w 1647825"/>
              <a:gd name="connsiteY0" fmla="*/ 733425 h 733425"/>
              <a:gd name="connsiteX1" fmla="*/ 1514475 w 1647825"/>
              <a:gd name="connsiteY1" fmla="*/ 190500 h 733425"/>
              <a:gd name="connsiteX2" fmla="*/ 133350 w 1647825"/>
              <a:gd name="connsiteY2" fmla="*/ 190500 h 733425"/>
              <a:gd name="connsiteX3" fmla="*/ 133350 w 1647825"/>
              <a:gd name="connsiteY3" fmla="*/ 190500 h 733425"/>
              <a:gd name="connsiteX4" fmla="*/ 0 w 1647825"/>
              <a:gd name="connsiteY4" fmla="*/ 0 h 733425"/>
              <a:gd name="connsiteX0" fmla="*/ 1514475 w 1514475"/>
              <a:gd name="connsiteY0" fmla="*/ 542925 h 542925"/>
              <a:gd name="connsiteX1" fmla="*/ 1381125 w 1514475"/>
              <a:gd name="connsiteY1" fmla="*/ 0 h 542925"/>
              <a:gd name="connsiteX2" fmla="*/ 0 w 1514475"/>
              <a:gd name="connsiteY2" fmla="*/ 0 h 542925"/>
              <a:gd name="connsiteX3" fmla="*/ 0 w 1514475"/>
              <a:gd name="connsiteY3" fmla="*/ 0 h 542925"/>
            </a:gdLst>
            <a:ahLst/>
            <a:cxnLst>
              <a:cxn ang="0">
                <a:pos x="connsiteX0" y="connsiteY0"/>
              </a:cxn>
              <a:cxn ang="0">
                <a:pos x="connsiteX1" y="connsiteY1"/>
              </a:cxn>
              <a:cxn ang="0">
                <a:pos x="connsiteX2" y="connsiteY2"/>
              </a:cxn>
              <a:cxn ang="0">
                <a:pos x="connsiteX3" y="connsiteY3"/>
              </a:cxn>
            </a:cxnLst>
            <a:rect l="l" t="t" r="r" b="b"/>
            <a:pathLst>
              <a:path w="1514475" h="542925">
                <a:moveTo>
                  <a:pt x="1514475" y="542925"/>
                </a:moveTo>
                <a:lnTo>
                  <a:pt x="1381125" y="0"/>
                </a:lnTo>
                <a:lnTo>
                  <a:pt x="0" y="0"/>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34" name="円柱 333"/>
          <p:cNvSpPr/>
          <p:nvPr/>
        </p:nvSpPr>
        <p:spPr bwMode="auto">
          <a:xfrm>
            <a:off x="4368800" y="1023945"/>
            <a:ext cx="215900" cy="219075"/>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5" name="円柱 334"/>
          <p:cNvSpPr/>
          <p:nvPr/>
        </p:nvSpPr>
        <p:spPr bwMode="auto">
          <a:xfrm>
            <a:off x="4665682" y="1023945"/>
            <a:ext cx="215900" cy="219075"/>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6" name="円柱 335"/>
          <p:cNvSpPr/>
          <p:nvPr/>
        </p:nvSpPr>
        <p:spPr bwMode="auto">
          <a:xfrm>
            <a:off x="4961031" y="1023945"/>
            <a:ext cx="217487" cy="219075"/>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7" name="テキスト ボックス 87"/>
          <p:cNvSpPr txBox="1">
            <a:spLocks noChangeArrowheads="1"/>
          </p:cNvSpPr>
          <p:nvPr/>
        </p:nvSpPr>
        <p:spPr bwMode="auto">
          <a:xfrm>
            <a:off x="4025900" y="695369"/>
            <a:ext cx="1379538"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ＭＳ ゴシック" pitchFamily="49" charset="-128"/>
                <a:ea typeface="ＭＳ ゴシック" pitchFamily="49" charset="-128"/>
              </a:rPr>
              <a:t>北海道電力㈱泊発電所</a:t>
            </a:r>
          </a:p>
        </p:txBody>
      </p:sp>
      <p:sp>
        <p:nvSpPr>
          <p:cNvPr id="338" name="円柱 337"/>
          <p:cNvSpPr/>
          <p:nvPr/>
        </p:nvSpPr>
        <p:spPr bwMode="auto">
          <a:xfrm>
            <a:off x="6608782" y="1059037"/>
            <a:ext cx="287337" cy="219075"/>
          </a:xfrm>
          <a:prstGeom prst="can">
            <a:avLst/>
          </a:prstGeom>
          <a:solidFill>
            <a:srgbClr val="AAF2FC"/>
          </a:solidFill>
          <a:ln w="9525">
            <a:solidFill>
              <a:schemeClr val="tx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39" name="テキスト ボックス 90"/>
          <p:cNvSpPr txBox="1">
            <a:spLocks noChangeArrowheads="1"/>
          </p:cNvSpPr>
          <p:nvPr/>
        </p:nvSpPr>
        <p:spPr bwMode="auto">
          <a:xfrm>
            <a:off x="6176985" y="700262"/>
            <a:ext cx="1657351"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電源開発㈱大間発電所</a:t>
            </a:r>
          </a:p>
        </p:txBody>
      </p:sp>
      <p:sp>
        <p:nvSpPr>
          <p:cNvPr id="340" name="フリーフォーム 339"/>
          <p:cNvSpPr/>
          <p:nvPr/>
        </p:nvSpPr>
        <p:spPr>
          <a:xfrm>
            <a:off x="5670608" y="1284291"/>
            <a:ext cx="1370013" cy="1292225"/>
          </a:xfrm>
          <a:custGeom>
            <a:avLst/>
            <a:gdLst>
              <a:gd name="connsiteX0" fmla="*/ 0 w 2867025"/>
              <a:gd name="connsiteY0" fmla="*/ 428625 h 428625"/>
              <a:gd name="connsiteX1" fmla="*/ 1457325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1457325"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41" name="テキスト ボックス 94"/>
          <p:cNvSpPr txBox="1">
            <a:spLocks noChangeArrowheads="1"/>
          </p:cNvSpPr>
          <p:nvPr/>
        </p:nvSpPr>
        <p:spPr bwMode="auto">
          <a:xfrm>
            <a:off x="7400925" y="2420938"/>
            <a:ext cx="2376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東北電力㈱女川原子力発電所</a:t>
            </a:r>
          </a:p>
        </p:txBody>
      </p:sp>
      <p:sp>
        <p:nvSpPr>
          <p:cNvPr id="342" name="フリーフォーム 341"/>
          <p:cNvSpPr/>
          <p:nvPr/>
        </p:nvSpPr>
        <p:spPr>
          <a:xfrm>
            <a:off x="5934075" y="2997374"/>
            <a:ext cx="3267076" cy="690563"/>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43" name="円柱 342"/>
          <p:cNvSpPr/>
          <p:nvPr/>
        </p:nvSpPr>
        <p:spPr bwMode="auto">
          <a:xfrm>
            <a:off x="7454919" y="2781300"/>
            <a:ext cx="215900"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44" name="円柱 343"/>
          <p:cNvSpPr/>
          <p:nvPr/>
        </p:nvSpPr>
        <p:spPr bwMode="auto">
          <a:xfrm>
            <a:off x="8193181" y="2781300"/>
            <a:ext cx="217487"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45" name="円柱 344"/>
          <p:cNvSpPr/>
          <p:nvPr/>
        </p:nvSpPr>
        <p:spPr bwMode="auto">
          <a:xfrm>
            <a:off x="7823219" y="2781300"/>
            <a:ext cx="217488"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46" name="テキスト ボックス 99"/>
          <p:cNvSpPr txBox="1">
            <a:spLocks noChangeArrowheads="1"/>
          </p:cNvSpPr>
          <p:nvPr/>
        </p:nvSpPr>
        <p:spPr bwMode="auto">
          <a:xfrm>
            <a:off x="7761380" y="3922713"/>
            <a:ext cx="23955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東京電力㈱福島第二原子力発電所</a:t>
            </a:r>
          </a:p>
        </p:txBody>
      </p:sp>
      <p:sp>
        <p:nvSpPr>
          <p:cNvPr id="347" name="フリーフォーム 346"/>
          <p:cNvSpPr/>
          <p:nvPr/>
        </p:nvSpPr>
        <p:spPr>
          <a:xfrm>
            <a:off x="5786439" y="3789371"/>
            <a:ext cx="3270250" cy="192087"/>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48" name="円柱 347"/>
          <p:cNvSpPr/>
          <p:nvPr/>
        </p:nvSpPr>
        <p:spPr bwMode="auto">
          <a:xfrm>
            <a:off x="6248419" y="5661199"/>
            <a:ext cx="290513"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49" name="円柱 348"/>
          <p:cNvSpPr/>
          <p:nvPr/>
        </p:nvSpPr>
        <p:spPr bwMode="auto">
          <a:xfrm>
            <a:off x="6608765" y="5661199"/>
            <a:ext cx="290512" cy="219075"/>
          </a:xfrm>
          <a:prstGeom prst="can">
            <a:avLst/>
          </a:prstGeom>
          <a:solidFill>
            <a:srgbClr val="AAF2F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0" name="テキスト ボックス 108"/>
          <p:cNvSpPr txBox="1">
            <a:spLocks noChangeArrowheads="1"/>
          </p:cNvSpPr>
          <p:nvPr/>
        </p:nvSpPr>
        <p:spPr bwMode="auto">
          <a:xfrm>
            <a:off x="5313365" y="5289724"/>
            <a:ext cx="2633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中部電力㈱浜岡原子力発電所</a:t>
            </a:r>
          </a:p>
        </p:txBody>
      </p:sp>
      <p:sp>
        <p:nvSpPr>
          <p:cNvPr id="351" name="フリーフォーム 350"/>
          <p:cNvSpPr/>
          <p:nvPr/>
        </p:nvSpPr>
        <p:spPr>
          <a:xfrm flipV="1">
            <a:off x="5670643" y="4553124"/>
            <a:ext cx="1298575" cy="676275"/>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52" name="円柱 351"/>
          <p:cNvSpPr/>
          <p:nvPr/>
        </p:nvSpPr>
        <p:spPr bwMode="auto">
          <a:xfrm>
            <a:off x="6608856" y="5013499"/>
            <a:ext cx="280987" cy="214313"/>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3" name="テキスト ボックス 111"/>
          <p:cNvSpPr txBox="1">
            <a:spLocks noChangeArrowheads="1"/>
          </p:cNvSpPr>
          <p:nvPr/>
        </p:nvSpPr>
        <p:spPr bwMode="auto">
          <a:xfrm>
            <a:off x="5673818" y="4437063"/>
            <a:ext cx="2447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　日本原子力発電㈱</a:t>
            </a:r>
            <a:endParaRPr lang="en-US" altLang="ja-JP" sz="1000">
              <a:solidFill>
                <a:prstClr val="black"/>
              </a:solidFill>
              <a:latin typeface="ＭＳ ゴシック" pitchFamily="49" charset="-128"/>
              <a:ea typeface="ＭＳ ゴシック" pitchFamily="49" charset="-128"/>
            </a:endParaRPr>
          </a:p>
          <a:p>
            <a:pPr eaLnBrk="1" hangingPunct="1"/>
            <a:r>
              <a:rPr lang="ja-JP" altLang="en-US" sz="1000">
                <a:solidFill>
                  <a:prstClr val="black"/>
                </a:solidFill>
                <a:latin typeface="ＭＳ ゴシック" pitchFamily="49" charset="-128"/>
                <a:ea typeface="ＭＳ ゴシック" pitchFamily="49" charset="-128"/>
              </a:rPr>
              <a:t>　 東海第一・第二発電所</a:t>
            </a:r>
          </a:p>
        </p:txBody>
      </p:sp>
      <p:sp>
        <p:nvSpPr>
          <p:cNvPr id="354" name="フリーフォーム 353"/>
          <p:cNvSpPr/>
          <p:nvPr/>
        </p:nvSpPr>
        <p:spPr>
          <a:xfrm flipV="1">
            <a:off x="5803960" y="4164013"/>
            <a:ext cx="3686175" cy="344487"/>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 name="connsiteX0" fmla="*/ 0 w 2867025"/>
              <a:gd name="connsiteY0" fmla="*/ 432050 h 432050"/>
              <a:gd name="connsiteX1" fmla="*/ 1640353 w 2867025"/>
              <a:gd name="connsiteY1" fmla="*/ 0 h 432050"/>
              <a:gd name="connsiteX2" fmla="*/ 2867025 w 2867025"/>
              <a:gd name="connsiteY2" fmla="*/ 3425 h 432050"/>
            </a:gdLst>
            <a:ahLst/>
            <a:cxnLst>
              <a:cxn ang="0">
                <a:pos x="connsiteX0" y="connsiteY0"/>
              </a:cxn>
              <a:cxn ang="0">
                <a:pos x="connsiteX1" y="connsiteY1"/>
              </a:cxn>
              <a:cxn ang="0">
                <a:pos x="connsiteX2" y="connsiteY2"/>
              </a:cxn>
            </a:cxnLst>
            <a:rect l="l" t="t" r="r" b="b"/>
            <a:pathLst>
              <a:path w="2867025" h="432050">
                <a:moveTo>
                  <a:pt x="0" y="432050"/>
                </a:moveTo>
                <a:lnTo>
                  <a:pt x="1640353" y="0"/>
                </a:lnTo>
                <a:lnTo>
                  <a:pt x="2867025" y="34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55" name="円柱 354"/>
          <p:cNvSpPr/>
          <p:nvPr/>
        </p:nvSpPr>
        <p:spPr bwMode="auto">
          <a:xfrm>
            <a:off x="7951795" y="4292600"/>
            <a:ext cx="290512"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6" name="円柱 355"/>
          <p:cNvSpPr/>
          <p:nvPr/>
        </p:nvSpPr>
        <p:spPr bwMode="auto">
          <a:xfrm>
            <a:off x="8326444" y="4292600"/>
            <a:ext cx="285750"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7" name="円柱 356"/>
          <p:cNvSpPr/>
          <p:nvPr/>
        </p:nvSpPr>
        <p:spPr bwMode="auto">
          <a:xfrm>
            <a:off x="8697919" y="4292600"/>
            <a:ext cx="285750"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8" name="円柱 357"/>
          <p:cNvSpPr/>
          <p:nvPr/>
        </p:nvSpPr>
        <p:spPr bwMode="auto">
          <a:xfrm>
            <a:off x="9067807" y="4292600"/>
            <a:ext cx="287338" cy="217488"/>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59" name="テキスト ボックス 123"/>
          <p:cNvSpPr txBox="1">
            <a:spLocks noChangeArrowheads="1"/>
          </p:cNvSpPr>
          <p:nvPr/>
        </p:nvSpPr>
        <p:spPr bwMode="auto">
          <a:xfrm>
            <a:off x="7113657" y="3201988"/>
            <a:ext cx="23955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東京電力㈱福島第一原子力発電所</a:t>
            </a:r>
          </a:p>
        </p:txBody>
      </p:sp>
      <p:sp>
        <p:nvSpPr>
          <p:cNvPr id="360" name="フリーフォーム 359"/>
          <p:cNvSpPr/>
          <p:nvPr/>
        </p:nvSpPr>
        <p:spPr>
          <a:xfrm flipH="1">
            <a:off x="1177925" y="1222375"/>
            <a:ext cx="3703638" cy="2927350"/>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716756"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61" name="テキスト ボックス 125"/>
          <p:cNvSpPr txBox="1">
            <a:spLocks noChangeArrowheads="1"/>
          </p:cNvSpPr>
          <p:nvPr/>
        </p:nvSpPr>
        <p:spPr bwMode="auto">
          <a:xfrm>
            <a:off x="1155700" y="682799"/>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東京電力㈱柏崎刈羽原子力発電所</a:t>
            </a:r>
          </a:p>
        </p:txBody>
      </p:sp>
      <p:sp>
        <p:nvSpPr>
          <p:cNvPr id="362" name="フリーフォーム 361"/>
          <p:cNvSpPr/>
          <p:nvPr/>
        </p:nvSpPr>
        <p:spPr>
          <a:xfrm flipH="1" flipV="1">
            <a:off x="273050" y="6175549"/>
            <a:ext cx="1900238" cy="411163"/>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63" name="テキスト ボックス 127"/>
          <p:cNvSpPr txBox="1">
            <a:spLocks noChangeArrowheads="1"/>
          </p:cNvSpPr>
          <p:nvPr/>
        </p:nvSpPr>
        <p:spPr bwMode="auto">
          <a:xfrm>
            <a:off x="66722" y="6067599"/>
            <a:ext cx="1979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九州電力㈱川内原子力発電所</a:t>
            </a:r>
          </a:p>
        </p:txBody>
      </p:sp>
      <p:sp>
        <p:nvSpPr>
          <p:cNvPr id="364" name="フリーフォーム 363"/>
          <p:cNvSpPr/>
          <p:nvPr/>
        </p:nvSpPr>
        <p:spPr>
          <a:xfrm flipV="1">
            <a:off x="2906714" y="5561013"/>
            <a:ext cx="1422400" cy="1035050"/>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 name="connsiteX0" fmla="*/ 0 w 2867025"/>
              <a:gd name="connsiteY0" fmla="*/ 432048 h 432048"/>
              <a:gd name="connsiteX1" fmla="*/ 150896 w 2867025"/>
              <a:gd name="connsiteY1" fmla="*/ 0 h 432048"/>
              <a:gd name="connsiteX2" fmla="*/ 2867025 w 2867025"/>
              <a:gd name="connsiteY2" fmla="*/ 3423 h 432048"/>
              <a:gd name="connsiteX0" fmla="*/ 0 w 2867025"/>
              <a:gd name="connsiteY0" fmla="*/ 443478 h 443478"/>
              <a:gd name="connsiteX1" fmla="*/ 38786 w 2867025"/>
              <a:gd name="connsiteY1" fmla="*/ 0 h 443478"/>
              <a:gd name="connsiteX2" fmla="*/ 2867025 w 2867025"/>
              <a:gd name="connsiteY2" fmla="*/ 14853 h 443478"/>
              <a:gd name="connsiteX0" fmla="*/ 0 w 2867025"/>
              <a:gd name="connsiteY0" fmla="*/ 443478 h 443478"/>
              <a:gd name="connsiteX1" fmla="*/ 38786 w 2867025"/>
              <a:gd name="connsiteY1" fmla="*/ 0 h 443478"/>
              <a:gd name="connsiteX2" fmla="*/ 2867025 w 2867025"/>
              <a:gd name="connsiteY2" fmla="*/ 14853 h 443478"/>
              <a:gd name="connsiteX0" fmla="*/ 0 w 2981258"/>
              <a:gd name="connsiteY0" fmla="*/ 443478 h 443478"/>
              <a:gd name="connsiteX1" fmla="*/ 38786 w 2981258"/>
              <a:gd name="connsiteY1" fmla="*/ 0 h 443478"/>
              <a:gd name="connsiteX2" fmla="*/ 2981258 w 2981258"/>
              <a:gd name="connsiteY2" fmla="*/ 0 h 443478"/>
            </a:gdLst>
            <a:ahLst/>
            <a:cxnLst>
              <a:cxn ang="0">
                <a:pos x="connsiteX0" y="connsiteY0"/>
              </a:cxn>
              <a:cxn ang="0">
                <a:pos x="connsiteX1" y="connsiteY1"/>
              </a:cxn>
              <a:cxn ang="0">
                <a:pos x="connsiteX2" y="connsiteY2"/>
              </a:cxn>
            </a:cxnLst>
            <a:rect l="l" t="t" r="r" b="b"/>
            <a:pathLst>
              <a:path w="2981258" h="443478">
                <a:moveTo>
                  <a:pt x="0" y="443478"/>
                </a:moveTo>
                <a:lnTo>
                  <a:pt x="38786" y="0"/>
                </a:lnTo>
                <a:lnTo>
                  <a:pt x="2981258"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65" name="テキスト ボックス 129"/>
          <p:cNvSpPr txBox="1">
            <a:spLocks noChangeArrowheads="1"/>
          </p:cNvSpPr>
          <p:nvPr/>
        </p:nvSpPr>
        <p:spPr bwMode="auto">
          <a:xfrm>
            <a:off x="2916258" y="6010449"/>
            <a:ext cx="1800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ＭＳ ゴシック" pitchFamily="49" charset="-128"/>
                <a:ea typeface="ＭＳ ゴシック" pitchFamily="49" charset="-128"/>
              </a:rPr>
              <a:t>四国電力㈱伊方発電所</a:t>
            </a:r>
          </a:p>
        </p:txBody>
      </p:sp>
      <p:sp>
        <p:nvSpPr>
          <p:cNvPr id="366" name="円柱 365"/>
          <p:cNvSpPr/>
          <p:nvPr/>
        </p:nvSpPr>
        <p:spPr bwMode="auto">
          <a:xfrm>
            <a:off x="3113180" y="6378575"/>
            <a:ext cx="217487" cy="217488"/>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67" name="円柱 366"/>
          <p:cNvSpPr/>
          <p:nvPr/>
        </p:nvSpPr>
        <p:spPr bwMode="auto">
          <a:xfrm>
            <a:off x="3482975" y="6378575"/>
            <a:ext cx="215900" cy="217488"/>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68" name="円柱 367"/>
          <p:cNvSpPr/>
          <p:nvPr/>
        </p:nvSpPr>
        <p:spPr bwMode="auto">
          <a:xfrm>
            <a:off x="3852882" y="6378575"/>
            <a:ext cx="215900" cy="217488"/>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69" name="フリーフォーム 368"/>
          <p:cNvSpPr/>
          <p:nvPr/>
        </p:nvSpPr>
        <p:spPr>
          <a:xfrm flipH="1" flipV="1">
            <a:off x="106362" y="5461000"/>
            <a:ext cx="2043113" cy="369888"/>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70" name="テキスト ボックス 137"/>
          <p:cNvSpPr txBox="1">
            <a:spLocks noChangeArrowheads="1"/>
          </p:cNvSpPr>
          <p:nvPr/>
        </p:nvSpPr>
        <p:spPr bwMode="auto">
          <a:xfrm>
            <a:off x="65110" y="5262563"/>
            <a:ext cx="2160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九州電力㈱玄海原子力発電所</a:t>
            </a:r>
          </a:p>
        </p:txBody>
      </p:sp>
      <p:sp>
        <p:nvSpPr>
          <p:cNvPr id="371" name="円柱 370"/>
          <p:cNvSpPr/>
          <p:nvPr/>
        </p:nvSpPr>
        <p:spPr bwMode="auto">
          <a:xfrm>
            <a:off x="136525" y="5623099"/>
            <a:ext cx="217488" cy="219075"/>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2" name="円柱 371"/>
          <p:cNvSpPr/>
          <p:nvPr/>
        </p:nvSpPr>
        <p:spPr bwMode="auto">
          <a:xfrm>
            <a:off x="447675" y="5611987"/>
            <a:ext cx="215900" cy="217487"/>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3" name="円柱 372"/>
          <p:cNvSpPr/>
          <p:nvPr/>
        </p:nvSpPr>
        <p:spPr bwMode="auto">
          <a:xfrm>
            <a:off x="768370" y="5611987"/>
            <a:ext cx="290513" cy="217487"/>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4" name="円柱 373"/>
          <p:cNvSpPr/>
          <p:nvPr/>
        </p:nvSpPr>
        <p:spPr bwMode="auto">
          <a:xfrm>
            <a:off x="1171594" y="5611987"/>
            <a:ext cx="288925" cy="217487"/>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5" name="テキスト ボックス 147"/>
          <p:cNvSpPr txBox="1">
            <a:spLocks noChangeArrowheads="1"/>
          </p:cNvSpPr>
          <p:nvPr/>
        </p:nvSpPr>
        <p:spPr bwMode="auto">
          <a:xfrm>
            <a:off x="63501" y="4644135"/>
            <a:ext cx="193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ＭＳ ゴシック" pitchFamily="49" charset="-128"/>
                <a:ea typeface="ＭＳ ゴシック" pitchFamily="49" charset="-128"/>
              </a:rPr>
              <a:t>中国電力㈱島根原子力発電所</a:t>
            </a:r>
          </a:p>
        </p:txBody>
      </p:sp>
      <p:sp>
        <p:nvSpPr>
          <p:cNvPr id="376" name="円柱 375"/>
          <p:cNvSpPr/>
          <p:nvPr/>
        </p:nvSpPr>
        <p:spPr bwMode="auto">
          <a:xfrm>
            <a:off x="849313" y="4999038"/>
            <a:ext cx="215900" cy="215900"/>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7" name="円柱 376"/>
          <p:cNvSpPr/>
          <p:nvPr/>
        </p:nvSpPr>
        <p:spPr bwMode="auto">
          <a:xfrm>
            <a:off x="1208110" y="4999212"/>
            <a:ext cx="287337" cy="219075"/>
          </a:xfrm>
          <a:prstGeom prst="can">
            <a:avLst/>
          </a:prstGeom>
          <a:solidFill>
            <a:srgbClr val="AAF2FC"/>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78" name="フリーフォーム 377"/>
          <p:cNvSpPr/>
          <p:nvPr/>
        </p:nvSpPr>
        <p:spPr>
          <a:xfrm flipH="1">
            <a:off x="992188" y="1816101"/>
            <a:ext cx="3405188" cy="2466975"/>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716756"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79" name="テキスト ボックス 152"/>
          <p:cNvSpPr txBox="1">
            <a:spLocks noChangeArrowheads="1"/>
          </p:cNvSpPr>
          <p:nvPr/>
        </p:nvSpPr>
        <p:spPr bwMode="auto">
          <a:xfrm>
            <a:off x="920750" y="1268518"/>
            <a:ext cx="1847850"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北陸電力㈱志賀原子力発電所</a:t>
            </a:r>
          </a:p>
        </p:txBody>
      </p:sp>
      <p:sp>
        <p:nvSpPr>
          <p:cNvPr id="380" name="円柱 379"/>
          <p:cNvSpPr/>
          <p:nvPr/>
        </p:nvSpPr>
        <p:spPr bwMode="auto">
          <a:xfrm>
            <a:off x="1055688" y="1598787"/>
            <a:ext cx="215900" cy="217487"/>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81" name="円柱 380"/>
          <p:cNvSpPr/>
          <p:nvPr/>
        </p:nvSpPr>
        <p:spPr bwMode="auto">
          <a:xfrm>
            <a:off x="1423988" y="1598787"/>
            <a:ext cx="290512" cy="217487"/>
          </a:xfrm>
          <a:prstGeom prst="can">
            <a:avLst/>
          </a:prstGeom>
          <a:solidFill>
            <a:srgbClr val="AAF2F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82" name="フリーフォーム 381"/>
          <p:cNvSpPr/>
          <p:nvPr/>
        </p:nvSpPr>
        <p:spPr>
          <a:xfrm flipH="1">
            <a:off x="200025" y="4446588"/>
            <a:ext cx="3798888" cy="373062"/>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 name="connsiteX0" fmla="*/ 0 w 2867025"/>
              <a:gd name="connsiteY0" fmla="*/ 428625 h 428625"/>
              <a:gd name="connsiteX1" fmla="*/ 1264738 w 2867025"/>
              <a:gd name="connsiteY1" fmla="*/ 0 h 428625"/>
              <a:gd name="connsiteX2" fmla="*/ 2867025 w 2867025"/>
              <a:gd name="connsiteY2" fmla="*/ 0 h 428625"/>
              <a:gd name="connsiteX0" fmla="*/ 0 w 2867025"/>
              <a:gd name="connsiteY0" fmla="*/ 428625 h 428625"/>
              <a:gd name="connsiteX1" fmla="*/ 1596970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1596970"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83" name="テキスト ボックス 156"/>
          <p:cNvSpPr txBox="1">
            <a:spLocks noChangeArrowheads="1"/>
          </p:cNvSpPr>
          <p:nvPr/>
        </p:nvSpPr>
        <p:spPr bwMode="auto">
          <a:xfrm>
            <a:off x="411163" y="1878014"/>
            <a:ext cx="1814512"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日本原子力発電㈱敦賀発電所</a:t>
            </a:r>
          </a:p>
        </p:txBody>
      </p:sp>
      <p:sp>
        <p:nvSpPr>
          <p:cNvPr id="384" name="円柱 383"/>
          <p:cNvSpPr/>
          <p:nvPr/>
        </p:nvSpPr>
        <p:spPr bwMode="auto">
          <a:xfrm>
            <a:off x="468313" y="2284587"/>
            <a:ext cx="215900" cy="147637"/>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85" name="円柱 384"/>
          <p:cNvSpPr/>
          <p:nvPr/>
        </p:nvSpPr>
        <p:spPr bwMode="auto">
          <a:xfrm>
            <a:off x="771544" y="2209974"/>
            <a:ext cx="288925" cy="220663"/>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86" name="円柱 385"/>
          <p:cNvSpPr/>
          <p:nvPr/>
        </p:nvSpPr>
        <p:spPr bwMode="auto">
          <a:xfrm>
            <a:off x="1003319" y="2819400"/>
            <a:ext cx="290513"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87" name="円柱 386"/>
          <p:cNvSpPr/>
          <p:nvPr/>
        </p:nvSpPr>
        <p:spPr bwMode="auto">
          <a:xfrm>
            <a:off x="287338" y="4230688"/>
            <a:ext cx="21590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88" name="円柱 387"/>
          <p:cNvSpPr/>
          <p:nvPr/>
        </p:nvSpPr>
        <p:spPr bwMode="auto">
          <a:xfrm>
            <a:off x="642938" y="4230688"/>
            <a:ext cx="21590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89" name="円柱 388"/>
          <p:cNvSpPr/>
          <p:nvPr/>
        </p:nvSpPr>
        <p:spPr bwMode="auto">
          <a:xfrm>
            <a:off x="998563" y="4230688"/>
            <a:ext cx="217487"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90" name="円柱 389"/>
          <p:cNvSpPr/>
          <p:nvPr/>
        </p:nvSpPr>
        <p:spPr bwMode="auto">
          <a:xfrm>
            <a:off x="241305" y="3465513"/>
            <a:ext cx="290513"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91" name="円柱 390"/>
          <p:cNvSpPr/>
          <p:nvPr/>
        </p:nvSpPr>
        <p:spPr bwMode="auto">
          <a:xfrm>
            <a:off x="620736" y="3465513"/>
            <a:ext cx="290512"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92" name="円柱 391"/>
          <p:cNvSpPr/>
          <p:nvPr/>
        </p:nvSpPr>
        <p:spPr bwMode="auto">
          <a:xfrm>
            <a:off x="1054124" y="3465513"/>
            <a:ext cx="288925"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93" name="円柱 392"/>
          <p:cNvSpPr/>
          <p:nvPr/>
        </p:nvSpPr>
        <p:spPr bwMode="auto">
          <a:xfrm>
            <a:off x="1423990" y="3465513"/>
            <a:ext cx="28575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94" name="円柱 393"/>
          <p:cNvSpPr/>
          <p:nvPr/>
        </p:nvSpPr>
        <p:spPr bwMode="auto">
          <a:xfrm>
            <a:off x="1358913" y="4230688"/>
            <a:ext cx="21590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395" name="円柱 394"/>
          <p:cNvSpPr/>
          <p:nvPr/>
        </p:nvSpPr>
        <p:spPr bwMode="auto">
          <a:xfrm>
            <a:off x="633439" y="2819400"/>
            <a:ext cx="217487"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396" name="テキスト ボックス 172"/>
          <p:cNvSpPr txBox="1">
            <a:spLocks noChangeArrowheads="1"/>
          </p:cNvSpPr>
          <p:nvPr/>
        </p:nvSpPr>
        <p:spPr bwMode="auto">
          <a:xfrm>
            <a:off x="273072" y="3922713"/>
            <a:ext cx="2322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関西電力㈱高浜発電所</a:t>
            </a:r>
          </a:p>
        </p:txBody>
      </p:sp>
      <p:sp>
        <p:nvSpPr>
          <p:cNvPr id="397" name="テキスト ボックス 173"/>
          <p:cNvSpPr txBox="1">
            <a:spLocks noChangeArrowheads="1"/>
          </p:cNvSpPr>
          <p:nvPr/>
        </p:nvSpPr>
        <p:spPr bwMode="auto">
          <a:xfrm>
            <a:off x="274660" y="3149774"/>
            <a:ext cx="1574801"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関西電力㈱大飯発電所</a:t>
            </a:r>
          </a:p>
        </p:txBody>
      </p:sp>
      <p:sp>
        <p:nvSpPr>
          <p:cNvPr id="398" name="フリーフォーム 397"/>
          <p:cNvSpPr/>
          <p:nvPr/>
        </p:nvSpPr>
        <p:spPr>
          <a:xfrm flipH="1">
            <a:off x="200024" y="3681413"/>
            <a:ext cx="3906838" cy="1066800"/>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 name="connsiteX0" fmla="*/ 0 w 2867025"/>
              <a:gd name="connsiteY0" fmla="*/ 428625 h 428625"/>
              <a:gd name="connsiteX1" fmla="*/ 1264738 w 2867025"/>
              <a:gd name="connsiteY1" fmla="*/ 0 h 428625"/>
              <a:gd name="connsiteX2" fmla="*/ 2867025 w 2867025"/>
              <a:gd name="connsiteY2" fmla="*/ 0 h 428625"/>
              <a:gd name="connsiteX0" fmla="*/ 0 w 2867025"/>
              <a:gd name="connsiteY0" fmla="*/ 428625 h 428625"/>
              <a:gd name="connsiteX1" fmla="*/ 1596970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1596970"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399" name="テキスト ボックス 175"/>
          <p:cNvSpPr txBox="1">
            <a:spLocks noChangeArrowheads="1"/>
          </p:cNvSpPr>
          <p:nvPr/>
        </p:nvSpPr>
        <p:spPr bwMode="auto">
          <a:xfrm>
            <a:off x="273070" y="2521056"/>
            <a:ext cx="144621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関西電力㈱美浜発電所</a:t>
            </a:r>
          </a:p>
        </p:txBody>
      </p:sp>
      <p:sp>
        <p:nvSpPr>
          <p:cNvPr id="400" name="フリーフォーム 399"/>
          <p:cNvSpPr/>
          <p:nvPr/>
        </p:nvSpPr>
        <p:spPr>
          <a:xfrm flipH="1">
            <a:off x="200065" y="3038475"/>
            <a:ext cx="4011613" cy="1674813"/>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 name="connsiteX0" fmla="*/ 0 w 2867025"/>
              <a:gd name="connsiteY0" fmla="*/ 428625 h 428625"/>
              <a:gd name="connsiteX1" fmla="*/ 1264738 w 2867025"/>
              <a:gd name="connsiteY1" fmla="*/ 0 h 428625"/>
              <a:gd name="connsiteX2" fmla="*/ 2867025 w 2867025"/>
              <a:gd name="connsiteY2" fmla="*/ 0 h 428625"/>
              <a:gd name="connsiteX0" fmla="*/ 0 w 2867025"/>
              <a:gd name="connsiteY0" fmla="*/ 428625 h 428625"/>
              <a:gd name="connsiteX1" fmla="*/ 1596970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1596970"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01" name="フリーフォーム 400"/>
          <p:cNvSpPr/>
          <p:nvPr/>
        </p:nvSpPr>
        <p:spPr>
          <a:xfrm flipH="1">
            <a:off x="415944" y="2430467"/>
            <a:ext cx="3776663" cy="2219325"/>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28625 h 428625"/>
              <a:gd name="connsiteX1" fmla="*/ 716756 w 2867025"/>
              <a:gd name="connsiteY1" fmla="*/ 0 h 428625"/>
              <a:gd name="connsiteX2" fmla="*/ 2867025 w 2867025"/>
              <a:gd name="connsiteY2" fmla="*/ 0 h 428625"/>
              <a:gd name="connsiteX0" fmla="*/ 0 w 2867025"/>
              <a:gd name="connsiteY0" fmla="*/ 428625 h 428625"/>
              <a:gd name="connsiteX1" fmla="*/ 1264738 w 2867025"/>
              <a:gd name="connsiteY1" fmla="*/ 0 h 428625"/>
              <a:gd name="connsiteX2" fmla="*/ 2867025 w 2867025"/>
              <a:gd name="connsiteY2" fmla="*/ 0 h 428625"/>
              <a:gd name="connsiteX0" fmla="*/ 0 w 2867025"/>
              <a:gd name="connsiteY0" fmla="*/ 428625 h 428625"/>
              <a:gd name="connsiteX1" fmla="*/ 1596970 w 2867025"/>
              <a:gd name="connsiteY1" fmla="*/ 0 h 428625"/>
              <a:gd name="connsiteX2" fmla="*/ 2867025 w 2867025"/>
              <a:gd name="connsiteY2" fmla="*/ 0 h 428625"/>
            </a:gdLst>
            <a:ahLst/>
            <a:cxnLst>
              <a:cxn ang="0">
                <a:pos x="connsiteX0" y="connsiteY0"/>
              </a:cxn>
              <a:cxn ang="0">
                <a:pos x="connsiteX1" y="connsiteY1"/>
              </a:cxn>
              <a:cxn ang="0">
                <a:pos x="connsiteX2" y="connsiteY2"/>
              </a:cxn>
            </a:cxnLst>
            <a:rect l="l" t="t" r="r" b="b"/>
            <a:pathLst>
              <a:path w="2867025" h="428625">
                <a:moveTo>
                  <a:pt x="0" y="428625"/>
                </a:moveTo>
                <a:lnTo>
                  <a:pt x="1596970" y="0"/>
                </a:lnTo>
                <a:lnTo>
                  <a:pt x="2867025"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02" name="フリーフォーム 401"/>
          <p:cNvSpPr/>
          <p:nvPr/>
        </p:nvSpPr>
        <p:spPr>
          <a:xfrm>
            <a:off x="5818209" y="2103612"/>
            <a:ext cx="3424237" cy="619125"/>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 name="connsiteX0" fmla="*/ 0 w 2867025"/>
              <a:gd name="connsiteY0" fmla="*/ 432048 h 432048"/>
              <a:gd name="connsiteX1" fmla="*/ 1464013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464013"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03" name="円柱 402"/>
          <p:cNvSpPr/>
          <p:nvPr/>
        </p:nvSpPr>
        <p:spPr bwMode="auto">
          <a:xfrm>
            <a:off x="7689850" y="1879602"/>
            <a:ext cx="285750" cy="219075"/>
          </a:xfrm>
          <a:prstGeom prst="can">
            <a:avLst/>
          </a:prstGeom>
          <a:solidFill>
            <a:srgbClr val="AAF2FC"/>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04" name="テキスト ボックス 181"/>
          <p:cNvSpPr txBox="1">
            <a:spLocks noChangeArrowheads="1"/>
          </p:cNvSpPr>
          <p:nvPr/>
        </p:nvSpPr>
        <p:spPr bwMode="auto">
          <a:xfrm>
            <a:off x="7670818" y="1557338"/>
            <a:ext cx="2235201"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東京電力㈱東通原子力発電所</a:t>
            </a:r>
          </a:p>
        </p:txBody>
      </p:sp>
      <p:sp>
        <p:nvSpPr>
          <p:cNvPr id="405" name="円柱 404"/>
          <p:cNvSpPr/>
          <p:nvPr/>
        </p:nvSpPr>
        <p:spPr bwMode="auto">
          <a:xfrm>
            <a:off x="7689870" y="1333674"/>
            <a:ext cx="288925"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06" name="テキスト ボックス 183"/>
          <p:cNvSpPr txBox="1">
            <a:spLocks noChangeArrowheads="1"/>
          </p:cNvSpPr>
          <p:nvPr/>
        </p:nvSpPr>
        <p:spPr bwMode="auto">
          <a:xfrm>
            <a:off x="7667625" y="981076"/>
            <a:ext cx="2238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ＭＳ ゴシック" pitchFamily="49" charset="-128"/>
                <a:ea typeface="ＭＳ ゴシック" pitchFamily="49" charset="-128"/>
              </a:rPr>
              <a:t>東北電力㈱東通原子力発電所</a:t>
            </a:r>
            <a:endParaRPr lang="en-US" altLang="ja-JP" sz="1000">
              <a:solidFill>
                <a:prstClr val="black"/>
              </a:solidFill>
              <a:latin typeface="ＭＳ ゴシック" pitchFamily="49" charset="-128"/>
              <a:ea typeface="ＭＳ ゴシック" pitchFamily="49" charset="-128"/>
            </a:endParaRPr>
          </a:p>
        </p:txBody>
      </p:sp>
      <p:sp>
        <p:nvSpPr>
          <p:cNvPr id="407" name="テキスト ボックス 121"/>
          <p:cNvSpPr txBox="1">
            <a:spLocks noChangeArrowheads="1"/>
          </p:cNvSpPr>
          <p:nvPr/>
        </p:nvSpPr>
        <p:spPr bwMode="auto">
          <a:xfrm>
            <a:off x="8885238" y="6002138"/>
            <a:ext cx="620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b="1">
                <a:solidFill>
                  <a:prstClr val="black"/>
                </a:solidFill>
                <a:latin typeface="Calibri" pitchFamily="34" charset="0"/>
              </a:rPr>
              <a:t>ABWR</a:t>
            </a:r>
            <a:endParaRPr lang="ja-JP" altLang="en-US" sz="1100" b="1">
              <a:solidFill>
                <a:prstClr val="black"/>
              </a:solidFill>
              <a:latin typeface="Calibri" pitchFamily="34" charset="0"/>
            </a:endParaRPr>
          </a:p>
        </p:txBody>
      </p:sp>
      <p:sp>
        <p:nvSpPr>
          <p:cNvPr id="408" name="円柱 407"/>
          <p:cNvSpPr/>
          <p:nvPr/>
        </p:nvSpPr>
        <p:spPr bwMode="auto">
          <a:xfrm>
            <a:off x="8494714" y="6092451"/>
            <a:ext cx="330200" cy="146050"/>
          </a:xfrm>
          <a:prstGeom prst="can">
            <a:avLst/>
          </a:prstGeom>
          <a:solidFill>
            <a:srgbClr val="AAF2F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09" name="正方形/長方形 408"/>
          <p:cNvSpPr/>
          <p:nvPr/>
        </p:nvSpPr>
        <p:spPr>
          <a:xfrm>
            <a:off x="7231085" y="5995788"/>
            <a:ext cx="2632075" cy="5048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0" name="テキスト ボックス 313"/>
          <p:cNvSpPr txBox="1">
            <a:spLocks noChangeArrowheads="1"/>
          </p:cNvSpPr>
          <p:nvPr/>
        </p:nvSpPr>
        <p:spPr bwMode="auto">
          <a:xfrm>
            <a:off x="1119207" y="1000127"/>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２８</a:t>
            </a:r>
          </a:p>
        </p:txBody>
      </p:sp>
      <p:sp>
        <p:nvSpPr>
          <p:cNvPr id="411" name="テキスト ボックス 314"/>
          <p:cNvSpPr txBox="1">
            <a:spLocks noChangeArrowheads="1"/>
          </p:cNvSpPr>
          <p:nvPr/>
        </p:nvSpPr>
        <p:spPr bwMode="auto">
          <a:xfrm>
            <a:off x="1490663" y="1003300"/>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２３</a:t>
            </a:r>
          </a:p>
        </p:txBody>
      </p:sp>
      <p:sp>
        <p:nvSpPr>
          <p:cNvPr id="412" name="テキスト ボックス 315"/>
          <p:cNvSpPr txBox="1">
            <a:spLocks noChangeArrowheads="1"/>
          </p:cNvSpPr>
          <p:nvPr/>
        </p:nvSpPr>
        <p:spPr bwMode="auto">
          <a:xfrm>
            <a:off x="1841526" y="10080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２０</a:t>
            </a:r>
          </a:p>
        </p:txBody>
      </p:sp>
      <p:sp>
        <p:nvSpPr>
          <p:cNvPr id="413" name="テキスト ボックス 316"/>
          <p:cNvSpPr txBox="1">
            <a:spLocks noChangeArrowheads="1"/>
          </p:cNvSpPr>
          <p:nvPr/>
        </p:nvSpPr>
        <p:spPr bwMode="auto">
          <a:xfrm>
            <a:off x="2220913" y="10080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１９</a:t>
            </a:r>
          </a:p>
        </p:txBody>
      </p:sp>
      <p:sp>
        <p:nvSpPr>
          <p:cNvPr id="414" name="テキスト ボックス 317"/>
          <p:cNvSpPr txBox="1">
            <a:spLocks noChangeArrowheads="1"/>
          </p:cNvSpPr>
          <p:nvPr/>
        </p:nvSpPr>
        <p:spPr bwMode="auto">
          <a:xfrm>
            <a:off x="2600330" y="1003300"/>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２３</a:t>
            </a:r>
          </a:p>
        </p:txBody>
      </p:sp>
      <p:sp>
        <p:nvSpPr>
          <p:cNvPr id="415" name="テキスト ボックス 318"/>
          <p:cNvSpPr txBox="1">
            <a:spLocks noChangeArrowheads="1"/>
          </p:cNvSpPr>
          <p:nvPr/>
        </p:nvSpPr>
        <p:spPr bwMode="auto">
          <a:xfrm>
            <a:off x="2955932" y="1003300"/>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black"/>
                </a:solidFill>
              </a:rPr>
              <a:t>１７</a:t>
            </a:r>
            <a:endParaRPr lang="ja-JP" altLang="en-US" sz="1000" b="1" dirty="0">
              <a:solidFill>
                <a:prstClr val="black"/>
              </a:solidFill>
            </a:endParaRPr>
          </a:p>
        </p:txBody>
      </p:sp>
      <p:sp>
        <p:nvSpPr>
          <p:cNvPr id="416" name="テキスト ボックス 319"/>
          <p:cNvSpPr txBox="1">
            <a:spLocks noChangeArrowheads="1"/>
          </p:cNvSpPr>
          <p:nvPr/>
        </p:nvSpPr>
        <p:spPr bwMode="auto">
          <a:xfrm>
            <a:off x="3328988" y="1003300"/>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black"/>
                </a:solidFill>
              </a:rPr>
              <a:t>１６</a:t>
            </a:r>
          </a:p>
        </p:txBody>
      </p:sp>
      <p:sp>
        <p:nvSpPr>
          <p:cNvPr id="417" name="テキスト ボックス 327"/>
          <p:cNvSpPr txBox="1">
            <a:spLocks noChangeArrowheads="1"/>
          </p:cNvSpPr>
          <p:nvPr/>
        </p:nvSpPr>
        <p:spPr bwMode="auto">
          <a:xfrm>
            <a:off x="954088" y="1593851"/>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２０</a:t>
            </a:r>
          </a:p>
        </p:txBody>
      </p:sp>
      <p:sp>
        <p:nvSpPr>
          <p:cNvPr id="418" name="テキスト ボックス 328"/>
          <p:cNvSpPr txBox="1">
            <a:spLocks noChangeArrowheads="1"/>
          </p:cNvSpPr>
          <p:nvPr/>
        </p:nvSpPr>
        <p:spPr bwMode="auto">
          <a:xfrm>
            <a:off x="1424007" y="1598613"/>
            <a:ext cx="433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black"/>
                </a:solidFill>
              </a:rPr>
              <a:t>７</a:t>
            </a:r>
          </a:p>
        </p:txBody>
      </p:sp>
      <p:sp>
        <p:nvSpPr>
          <p:cNvPr id="419" name="テキスト ボックス 329"/>
          <p:cNvSpPr txBox="1">
            <a:spLocks noChangeArrowheads="1"/>
          </p:cNvSpPr>
          <p:nvPr/>
        </p:nvSpPr>
        <p:spPr bwMode="auto">
          <a:xfrm>
            <a:off x="377825" y="22463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４３</a:t>
            </a:r>
          </a:p>
        </p:txBody>
      </p:sp>
      <p:sp>
        <p:nvSpPr>
          <p:cNvPr id="420" name="テキスト ボックス 330"/>
          <p:cNvSpPr txBox="1">
            <a:spLocks noChangeArrowheads="1"/>
          </p:cNvSpPr>
          <p:nvPr/>
        </p:nvSpPr>
        <p:spPr bwMode="auto">
          <a:xfrm>
            <a:off x="698518" y="2220913"/>
            <a:ext cx="433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２６</a:t>
            </a:r>
          </a:p>
        </p:txBody>
      </p:sp>
      <p:sp>
        <p:nvSpPr>
          <p:cNvPr id="421" name="円柱 420"/>
          <p:cNvSpPr/>
          <p:nvPr/>
        </p:nvSpPr>
        <p:spPr bwMode="auto">
          <a:xfrm>
            <a:off x="182563" y="2794000"/>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800" b="1" spc="-150" dirty="0">
              <a:solidFill>
                <a:prstClr val="white"/>
              </a:solidFill>
              <a:latin typeface="ＭＳ Ｐゴシック"/>
            </a:endParaRPr>
          </a:p>
        </p:txBody>
      </p:sp>
      <p:sp>
        <p:nvSpPr>
          <p:cNvPr id="422" name="テキスト ボックス 333"/>
          <p:cNvSpPr txBox="1">
            <a:spLocks noChangeArrowheads="1"/>
          </p:cNvSpPr>
          <p:nvPr/>
        </p:nvSpPr>
        <p:spPr bwMode="auto">
          <a:xfrm>
            <a:off x="931890" y="2819400"/>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３７</a:t>
            </a:r>
            <a:endParaRPr lang="ja-JP" altLang="en-US" sz="1000" b="1" dirty="0">
              <a:solidFill>
                <a:prstClr val="white"/>
              </a:solidFill>
            </a:endParaRPr>
          </a:p>
        </p:txBody>
      </p:sp>
      <p:sp>
        <p:nvSpPr>
          <p:cNvPr id="423" name="テキスト ボックス 334"/>
          <p:cNvSpPr txBox="1">
            <a:spLocks noChangeArrowheads="1"/>
          </p:cNvSpPr>
          <p:nvPr/>
        </p:nvSpPr>
        <p:spPr bwMode="auto">
          <a:xfrm>
            <a:off x="571500" y="2819400"/>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４１</a:t>
            </a:r>
          </a:p>
        </p:txBody>
      </p:sp>
      <p:sp>
        <p:nvSpPr>
          <p:cNvPr id="424" name="テキスト ボックス 335"/>
          <p:cNvSpPr txBox="1">
            <a:spLocks noChangeArrowheads="1"/>
          </p:cNvSpPr>
          <p:nvPr/>
        </p:nvSpPr>
        <p:spPr bwMode="auto">
          <a:xfrm>
            <a:off x="188940" y="34655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３４</a:t>
            </a:r>
          </a:p>
        </p:txBody>
      </p:sp>
      <p:sp>
        <p:nvSpPr>
          <p:cNvPr id="425" name="テキスト ボックス 336"/>
          <p:cNvSpPr txBox="1">
            <a:spLocks noChangeArrowheads="1"/>
          </p:cNvSpPr>
          <p:nvPr/>
        </p:nvSpPr>
        <p:spPr bwMode="auto">
          <a:xfrm>
            <a:off x="549300" y="34655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３４</a:t>
            </a:r>
            <a:endParaRPr lang="ja-JP" altLang="en-US" sz="1000" b="1" dirty="0">
              <a:solidFill>
                <a:prstClr val="white"/>
              </a:solidFill>
            </a:endParaRPr>
          </a:p>
        </p:txBody>
      </p:sp>
      <p:sp>
        <p:nvSpPr>
          <p:cNvPr id="426" name="テキスト ボックス 339"/>
          <p:cNvSpPr txBox="1">
            <a:spLocks noChangeArrowheads="1"/>
          </p:cNvSpPr>
          <p:nvPr/>
        </p:nvSpPr>
        <p:spPr bwMode="auto">
          <a:xfrm>
            <a:off x="981095" y="34655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２２</a:t>
            </a:r>
            <a:endParaRPr lang="ja-JP" altLang="en-US" sz="1000" b="1" dirty="0">
              <a:solidFill>
                <a:prstClr val="white"/>
              </a:solidFill>
            </a:endParaRPr>
          </a:p>
        </p:txBody>
      </p:sp>
      <p:sp>
        <p:nvSpPr>
          <p:cNvPr id="427" name="テキスト ボックス 340"/>
          <p:cNvSpPr txBox="1">
            <a:spLocks noChangeArrowheads="1"/>
          </p:cNvSpPr>
          <p:nvPr/>
        </p:nvSpPr>
        <p:spPr bwMode="auto">
          <a:xfrm>
            <a:off x="1341438" y="34655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２０</a:t>
            </a:r>
          </a:p>
        </p:txBody>
      </p:sp>
      <p:sp>
        <p:nvSpPr>
          <p:cNvPr id="428" name="円柱 427"/>
          <p:cNvSpPr/>
          <p:nvPr/>
        </p:nvSpPr>
        <p:spPr bwMode="auto">
          <a:xfrm>
            <a:off x="119063" y="4230688"/>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29" name="円柱 428"/>
          <p:cNvSpPr/>
          <p:nvPr/>
        </p:nvSpPr>
        <p:spPr bwMode="auto">
          <a:xfrm>
            <a:off x="560388" y="4229100"/>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30" name="円柱 429"/>
          <p:cNvSpPr/>
          <p:nvPr/>
        </p:nvSpPr>
        <p:spPr bwMode="auto">
          <a:xfrm>
            <a:off x="1001713" y="4230688"/>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31" name="円柱 430"/>
          <p:cNvSpPr/>
          <p:nvPr/>
        </p:nvSpPr>
        <p:spPr bwMode="auto">
          <a:xfrm>
            <a:off x="1305018" y="4230688"/>
            <a:ext cx="360363"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900" b="1" spc="-150" dirty="0">
              <a:solidFill>
                <a:prstClr val="white"/>
              </a:solidFill>
              <a:latin typeface="ＭＳ Ｐゴシック"/>
            </a:endParaRPr>
          </a:p>
        </p:txBody>
      </p:sp>
      <p:sp>
        <p:nvSpPr>
          <p:cNvPr id="432" name="テキスト ボックス 345"/>
          <p:cNvSpPr txBox="1">
            <a:spLocks noChangeArrowheads="1"/>
          </p:cNvSpPr>
          <p:nvPr/>
        </p:nvSpPr>
        <p:spPr bwMode="auto">
          <a:xfrm>
            <a:off x="206399" y="4230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white"/>
                </a:solidFill>
              </a:rPr>
              <a:t>３９</a:t>
            </a:r>
            <a:endParaRPr lang="ja-JP" altLang="en-US" sz="1000" b="1" dirty="0">
              <a:solidFill>
                <a:prstClr val="white"/>
              </a:solidFill>
            </a:endParaRPr>
          </a:p>
        </p:txBody>
      </p:sp>
      <p:sp>
        <p:nvSpPr>
          <p:cNvPr id="433" name="テキスト ボックス 346"/>
          <p:cNvSpPr txBox="1">
            <a:spLocks noChangeArrowheads="1"/>
          </p:cNvSpPr>
          <p:nvPr/>
        </p:nvSpPr>
        <p:spPr bwMode="auto">
          <a:xfrm>
            <a:off x="566740" y="4230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white"/>
                </a:solidFill>
              </a:rPr>
              <a:t>３８</a:t>
            </a:r>
            <a:endParaRPr lang="ja-JP" altLang="en-US" sz="1000" b="1" dirty="0">
              <a:solidFill>
                <a:prstClr val="white"/>
              </a:solidFill>
            </a:endParaRPr>
          </a:p>
        </p:txBody>
      </p:sp>
      <p:sp>
        <p:nvSpPr>
          <p:cNvPr id="434" name="テキスト ボックス 347"/>
          <p:cNvSpPr txBox="1">
            <a:spLocks noChangeArrowheads="1"/>
          </p:cNvSpPr>
          <p:nvPr/>
        </p:nvSpPr>
        <p:spPr bwMode="auto">
          <a:xfrm>
            <a:off x="927100" y="4230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２８</a:t>
            </a:r>
          </a:p>
        </p:txBody>
      </p:sp>
      <p:sp>
        <p:nvSpPr>
          <p:cNvPr id="435" name="テキスト ボックス 348"/>
          <p:cNvSpPr txBox="1">
            <a:spLocks noChangeArrowheads="1"/>
          </p:cNvSpPr>
          <p:nvPr/>
        </p:nvSpPr>
        <p:spPr bwMode="auto">
          <a:xfrm>
            <a:off x="1287482" y="4230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２８</a:t>
            </a:r>
          </a:p>
        </p:txBody>
      </p:sp>
      <p:sp>
        <p:nvSpPr>
          <p:cNvPr id="436" name="テキスト ボックス 350"/>
          <p:cNvSpPr txBox="1">
            <a:spLocks noChangeArrowheads="1"/>
          </p:cNvSpPr>
          <p:nvPr/>
        </p:nvSpPr>
        <p:spPr bwMode="auto">
          <a:xfrm>
            <a:off x="776307" y="49990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２４</a:t>
            </a:r>
          </a:p>
        </p:txBody>
      </p:sp>
      <p:sp>
        <p:nvSpPr>
          <p:cNvPr id="437" name="円柱 436"/>
          <p:cNvSpPr/>
          <p:nvPr/>
        </p:nvSpPr>
        <p:spPr bwMode="auto">
          <a:xfrm>
            <a:off x="122238" y="5549900"/>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38" name="円柱 437"/>
          <p:cNvSpPr/>
          <p:nvPr/>
        </p:nvSpPr>
        <p:spPr bwMode="auto">
          <a:xfrm>
            <a:off x="620713" y="5548313"/>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39" name="テキスト ボックス 353"/>
          <p:cNvSpPr txBox="1">
            <a:spLocks noChangeArrowheads="1"/>
          </p:cNvSpPr>
          <p:nvPr/>
        </p:nvSpPr>
        <p:spPr bwMode="auto">
          <a:xfrm>
            <a:off x="65095" y="56230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white"/>
                </a:solidFill>
              </a:rPr>
              <a:t>３８</a:t>
            </a:r>
            <a:endParaRPr lang="ja-JP" altLang="en-US" sz="1000" b="1" dirty="0">
              <a:solidFill>
                <a:prstClr val="white"/>
              </a:solidFill>
            </a:endParaRPr>
          </a:p>
        </p:txBody>
      </p:sp>
      <p:sp>
        <p:nvSpPr>
          <p:cNvPr id="440" name="テキスト ボックス 354"/>
          <p:cNvSpPr txBox="1">
            <a:spLocks noChangeArrowheads="1"/>
          </p:cNvSpPr>
          <p:nvPr/>
        </p:nvSpPr>
        <p:spPr bwMode="auto">
          <a:xfrm>
            <a:off x="352425" y="5623099"/>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３２</a:t>
            </a:r>
          </a:p>
        </p:txBody>
      </p:sp>
      <p:sp>
        <p:nvSpPr>
          <p:cNvPr id="441" name="テキスト ボックス 355"/>
          <p:cNvSpPr txBox="1">
            <a:spLocks noChangeArrowheads="1"/>
          </p:cNvSpPr>
          <p:nvPr/>
        </p:nvSpPr>
        <p:spPr bwMode="auto">
          <a:xfrm>
            <a:off x="696914" y="5623099"/>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１９</a:t>
            </a:r>
          </a:p>
        </p:txBody>
      </p:sp>
      <p:sp>
        <p:nvSpPr>
          <p:cNvPr id="442" name="テキスト ボックス 356"/>
          <p:cNvSpPr txBox="1">
            <a:spLocks noChangeArrowheads="1"/>
          </p:cNvSpPr>
          <p:nvPr/>
        </p:nvSpPr>
        <p:spPr bwMode="auto">
          <a:xfrm>
            <a:off x="1130321" y="56230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１６</a:t>
            </a:r>
          </a:p>
        </p:txBody>
      </p:sp>
      <p:sp>
        <p:nvSpPr>
          <p:cNvPr id="443" name="テキスト ボックス 361"/>
          <p:cNvSpPr txBox="1">
            <a:spLocks noChangeArrowheads="1"/>
          </p:cNvSpPr>
          <p:nvPr/>
        </p:nvSpPr>
        <p:spPr bwMode="auto">
          <a:xfrm>
            <a:off x="4305306" y="10239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２４</a:t>
            </a:r>
          </a:p>
        </p:txBody>
      </p:sp>
      <p:sp>
        <p:nvSpPr>
          <p:cNvPr id="444" name="テキスト ボックス 362"/>
          <p:cNvSpPr txBox="1">
            <a:spLocks noChangeArrowheads="1"/>
          </p:cNvSpPr>
          <p:nvPr/>
        </p:nvSpPr>
        <p:spPr bwMode="auto">
          <a:xfrm>
            <a:off x="4592645" y="10239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２２</a:t>
            </a:r>
          </a:p>
        </p:txBody>
      </p:sp>
      <p:sp>
        <p:nvSpPr>
          <p:cNvPr id="445" name="テキスト ボックス 363"/>
          <p:cNvSpPr txBox="1">
            <a:spLocks noChangeArrowheads="1"/>
          </p:cNvSpPr>
          <p:nvPr/>
        </p:nvSpPr>
        <p:spPr bwMode="auto">
          <a:xfrm>
            <a:off x="4881589" y="10239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４</a:t>
            </a:r>
            <a:endParaRPr lang="ja-JP" altLang="en-US" sz="1000" b="1" dirty="0">
              <a:solidFill>
                <a:prstClr val="white"/>
              </a:solidFill>
            </a:endParaRPr>
          </a:p>
        </p:txBody>
      </p:sp>
      <p:sp>
        <p:nvSpPr>
          <p:cNvPr id="446" name="円柱 445"/>
          <p:cNvSpPr/>
          <p:nvPr/>
        </p:nvSpPr>
        <p:spPr bwMode="auto">
          <a:xfrm>
            <a:off x="3070298" y="6411913"/>
            <a:ext cx="358775"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47" name="円柱 446"/>
          <p:cNvSpPr/>
          <p:nvPr/>
        </p:nvSpPr>
        <p:spPr bwMode="auto">
          <a:xfrm>
            <a:off x="3449731" y="6411913"/>
            <a:ext cx="358775"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48" name="円柱 447"/>
          <p:cNvSpPr/>
          <p:nvPr/>
        </p:nvSpPr>
        <p:spPr bwMode="auto">
          <a:xfrm>
            <a:off x="3798888" y="6411913"/>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49" name="テキスト ボックス 369"/>
          <p:cNvSpPr txBox="1">
            <a:spLocks noChangeArrowheads="1"/>
          </p:cNvSpPr>
          <p:nvPr/>
        </p:nvSpPr>
        <p:spPr bwMode="auto">
          <a:xfrm>
            <a:off x="3049588" y="6389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３６</a:t>
            </a:r>
            <a:endParaRPr lang="en-US" altLang="ja-JP" sz="1000" b="1">
              <a:solidFill>
                <a:prstClr val="white"/>
              </a:solidFill>
            </a:endParaRPr>
          </a:p>
        </p:txBody>
      </p:sp>
      <p:sp>
        <p:nvSpPr>
          <p:cNvPr id="450" name="テキスト ボックス 370"/>
          <p:cNvSpPr txBox="1">
            <a:spLocks noChangeArrowheads="1"/>
          </p:cNvSpPr>
          <p:nvPr/>
        </p:nvSpPr>
        <p:spPr bwMode="auto">
          <a:xfrm>
            <a:off x="3429019" y="6389688"/>
            <a:ext cx="42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３１</a:t>
            </a:r>
            <a:endParaRPr lang="en-US" altLang="ja-JP" sz="1000" b="1">
              <a:solidFill>
                <a:prstClr val="white"/>
              </a:solidFill>
            </a:endParaRPr>
          </a:p>
        </p:txBody>
      </p:sp>
      <p:sp>
        <p:nvSpPr>
          <p:cNvPr id="451" name="テキスト ボックス 371"/>
          <p:cNvSpPr txBox="1">
            <a:spLocks noChangeArrowheads="1"/>
          </p:cNvSpPr>
          <p:nvPr/>
        </p:nvSpPr>
        <p:spPr bwMode="auto">
          <a:xfrm>
            <a:off x="3779846" y="63896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white"/>
                </a:solidFill>
              </a:rPr>
              <a:t>１９</a:t>
            </a:r>
            <a:endParaRPr lang="en-US" altLang="ja-JP" sz="1000" b="1" dirty="0">
              <a:solidFill>
                <a:prstClr val="white"/>
              </a:solidFill>
            </a:endParaRPr>
          </a:p>
        </p:txBody>
      </p:sp>
      <p:sp>
        <p:nvSpPr>
          <p:cNvPr id="452" name="テキスト ボックス 373"/>
          <p:cNvSpPr txBox="1">
            <a:spLocks noChangeArrowheads="1"/>
          </p:cNvSpPr>
          <p:nvPr/>
        </p:nvSpPr>
        <p:spPr bwMode="auto">
          <a:xfrm>
            <a:off x="6176968" y="56611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２０</a:t>
            </a:r>
            <a:endParaRPr lang="en-US" altLang="ja-JP" sz="1000" b="1">
              <a:solidFill>
                <a:prstClr val="white"/>
              </a:solidFill>
            </a:endParaRPr>
          </a:p>
        </p:txBody>
      </p:sp>
      <p:sp>
        <p:nvSpPr>
          <p:cNvPr id="453" name="テキスト ボックス 374"/>
          <p:cNvSpPr txBox="1">
            <a:spLocks noChangeArrowheads="1"/>
          </p:cNvSpPr>
          <p:nvPr/>
        </p:nvSpPr>
        <p:spPr bwMode="auto">
          <a:xfrm>
            <a:off x="6608763" y="56611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black"/>
                </a:solidFill>
              </a:rPr>
              <a:t>８</a:t>
            </a:r>
            <a:endParaRPr lang="en-US" altLang="ja-JP" sz="1000" b="1">
              <a:solidFill>
                <a:prstClr val="black"/>
              </a:solidFill>
            </a:endParaRPr>
          </a:p>
        </p:txBody>
      </p:sp>
      <p:sp>
        <p:nvSpPr>
          <p:cNvPr id="454" name="テキスト ボックス 375"/>
          <p:cNvSpPr txBox="1">
            <a:spLocks noChangeArrowheads="1"/>
          </p:cNvSpPr>
          <p:nvPr/>
        </p:nvSpPr>
        <p:spPr bwMode="auto">
          <a:xfrm>
            <a:off x="7881944" y="42973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３１</a:t>
            </a:r>
          </a:p>
        </p:txBody>
      </p:sp>
      <p:sp>
        <p:nvSpPr>
          <p:cNvPr id="455" name="テキスト ボックス 376"/>
          <p:cNvSpPr txBox="1">
            <a:spLocks noChangeArrowheads="1"/>
          </p:cNvSpPr>
          <p:nvPr/>
        </p:nvSpPr>
        <p:spPr bwMode="auto">
          <a:xfrm>
            <a:off x="8251852" y="42973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２９</a:t>
            </a:r>
          </a:p>
        </p:txBody>
      </p:sp>
      <p:sp>
        <p:nvSpPr>
          <p:cNvPr id="456" name="テキスト ボックス 377"/>
          <p:cNvSpPr txBox="1">
            <a:spLocks noChangeArrowheads="1"/>
          </p:cNvSpPr>
          <p:nvPr/>
        </p:nvSpPr>
        <p:spPr bwMode="auto">
          <a:xfrm>
            <a:off x="8985254" y="42973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２６</a:t>
            </a:r>
            <a:endParaRPr lang="en-US" altLang="ja-JP" sz="1000" b="1">
              <a:solidFill>
                <a:prstClr val="white"/>
              </a:solidFill>
            </a:endParaRPr>
          </a:p>
        </p:txBody>
      </p:sp>
      <p:sp>
        <p:nvSpPr>
          <p:cNvPr id="457" name="テキスト ボックス 378"/>
          <p:cNvSpPr txBox="1">
            <a:spLocks noChangeArrowheads="1"/>
          </p:cNvSpPr>
          <p:nvPr/>
        </p:nvSpPr>
        <p:spPr bwMode="auto">
          <a:xfrm>
            <a:off x="8624894" y="4292774"/>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２８</a:t>
            </a:r>
          </a:p>
        </p:txBody>
      </p:sp>
      <p:sp>
        <p:nvSpPr>
          <p:cNvPr id="458" name="テキスト ボックス 379"/>
          <p:cNvSpPr txBox="1">
            <a:spLocks noChangeArrowheads="1"/>
          </p:cNvSpPr>
          <p:nvPr/>
        </p:nvSpPr>
        <p:spPr bwMode="auto">
          <a:xfrm>
            <a:off x="6537347" y="50134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３５</a:t>
            </a:r>
            <a:endParaRPr lang="ja-JP" altLang="en-US" sz="1000" b="1" dirty="0">
              <a:solidFill>
                <a:prstClr val="white"/>
              </a:solidFill>
            </a:endParaRPr>
          </a:p>
        </p:txBody>
      </p:sp>
      <p:sp>
        <p:nvSpPr>
          <p:cNvPr id="459" name="円柱 458"/>
          <p:cNvSpPr/>
          <p:nvPr/>
        </p:nvSpPr>
        <p:spPr bwMode="auto">
          <a:xfrm>
            <a:off x="8242392" y="3592513"/>
            <a:ext cx="358775"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60" name="円柱 459"/>
          <p:cNvSpPr/>
          <p:nvPr/>
        </p:nvSpPr>
        <p:spPr bwMode="auto">
          <a:xfrm>
            <a:off x="8582118" y="3592513"/>
            <a:ext cx="360363"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61" name="円柱 460"/>
          <p:cNvSpPr/>
          <p:nvPr/>
        </p:nvSpPr>
        <p:spPr bwMode="auto">
          <a:xfrm>
            <a:off x="7405688" y="2797175"/>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62" name="円柱 461"/>
          <p:cNvSpPr/>
          <p:nvPr/>
        </p:nvSpPr>
        <p:spPr bwMode="auto">
          <a:xfrm>
            <a:off x="7766139" y="2797175"/>
            <a:ext cx="360363"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63" name="円柱 462"/>
          <p:cNvSpPr/>
          <p:nvPr/>
        </p:nvSpPr>
        <p:spPr bwMode="auto">
          <a:xfrm>
            <a:off x="8135939" y="2797175"/>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1000" b="1" spc="-150" dirty="0">
              <a:solidFill>
                <a:prstClr val="white"/>
              </a:solidFill>
              <a:latin typeface="ＭＳ Ｐゴシック"/>
            </a:endParaRPr>
          </a:p>
        </p:txBody>
      </p:sp>
      <p:sp>
        <p:nvSpPr>
          <p:cNvPr id="464" name="テキスト ボックス 389"/>
          <p:cNvSpPr txBox="1">
            <a:spLocks noChangeArrowheads="1"/>
          </p:cNvSpPr>
          <p:nvPr/>
        </p:nvSpPr>
        <p:spPr bwMode="auto">
          <a:xfrm>
            <a:off x="7386663" y="2781474"/>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２９</a:t>
            </a:r>
          </a:p>
        </p:txBody>
      </p:sp>
      <p:sp>
        <p:nvSpPr>
          <p:cNvPr id="465" name="テキスト ボックス 390"/>
          <p:cNvSpPr txBox="1">
            <a:spLocks noChangeArrowheads="1"/>
          </p:cNvSpPr>
          <p:nvPr/>
        </p:nvSpPr>
        <p:spPr bwMode="auto">
          <a:xfrm>
            <a:off x="7747023" y="2781474"/>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１８</a:t>
            </a:r>
          </a:p>
        </p:txBody>
      </p:sp>
      <p:sp>
        <p:nvSpPr>
          <p:cNvPr id="466" name="テキスト ボックス 391"/>
          <p:cNvSpPr txBox="1">
            <a:spLocks noChangeArrowheads="1"/>
          </p:cNvSpPr>
          <p:nvPr/>
        </p:nvSpPr>
        <p:spPr bwMode="auto">
          <a:xfrm>
            <a:off x="8121670" y="2781474"/>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１１</a:t>
            </a:r>
          </a:p>
        </p:txBody>
      </p:sp>
      <p:sp>
        <p:nvSpPr>
          <p:cNvPr id="467" name="テキスト ボックス 392"/>
          <p:cNvSpPr txBox="1">
            <a:spLocks noChangeArrowheads="1"/>
          </p:cNvSpPr>
          <p:nvPr/>
        </p:nvSpPr>
        <p:spPr bwMode="auto">
          <a:xfrm>
            <a:off x="7689875" y="1333674"/>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８</a:t>
            </a:r>
          </a:p>
        </p:txBody>
      </p:sp>
      <p:sp>
        <p:nvSpPr>
          <p:cNvPr id="468" name="正方形/長方形 467"/>
          <p:cNvSpPr/>
          <p:nvPr/>
        </p:nvSpPr>
        <p:spPr>
          <a:xfrm>
            <a:off x="4881656" y="5661025"/>
            <a:ext cx="93503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69" name="フリーフォーム 468"/>
          <p:cNvSpPr/>
          <p:nvPr/>
        </p:nvSpPr>
        <p:spPr>
          <a:xfrm flipV="1">
            <a:off x="4881637" y="5157962"/>
            <a:ext cx="719137" cy="719137"/>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1011541"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70" name="正方形/長方形 469"/>
          <p:cNvSpPr/>
          <p:nvPr/>
        </p:nvSpPr>
        <p:spPr>
          <a:xfrm>
            <a:off x="4448194" y="5732637"/>
            <a:ext cx="504825" cy="21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71" name="正方形/長方形 470"/>
          <p:cNvSpPr/>
          <p:nvPr/>
        </p:nvSpPr>
        <p:spPr>
          <a:xfrm>
            <a:off x="4521200" y="5840587"/>
            <a:ext cx="46038"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72" name="円柱 471"/>
          <p:cNvSpPr/>
          <p:nvPr/>
        </p:nvSpPr>
        <p:spPr bwMode="auto">
          <a:xfrm>
            <a:off x="5889644" y="5661199"/>
            <a:ext cx="288925" cy="219075"/>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73" name="テキスト ボックス 372"/>
          <p:cNvSpPr txBox="1">
            <a:spLocks noChangeArrowheads="1"/>
          </p:cNvSpPr>
          <p:nvPr/>
        </p:nvSpPr>
        <p:spPr bwMode="auto">
          <a:xfrm>
            <a:off x="5816608" y="5661199"/>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２６</a:t>
            </a:r>
            <a:endParaRPr lang="en-US" altLang="ja-JP" sz="1000" b="1">
              <a:solidFill>
                <a:prstClr val="white"/>
              </a:solidFill>
            </a:endParaRPr>
          </a:p>
        </p:txBody>
      </p:sp>
      <p:sp>
        <p:nvSpPr>
          <p:cNvPr id="474" name="テキスト ボックス 281"/>
          <p:cNvSpPr txBox="1">
            <a:spLocks noChangeArrowheads="1"/>
          </p:cNvSpPr>
          <p:nvPr/>
        </p:nvSpPr>
        <p:spPr bwMode="auto">
          <a:xfrm>
            <a:off x="7231156" y="5471739"/>
            <a:ext cx="2619375" cy="4770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9388" indent="-179388"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600"/>
              </a:spcBef>
              <a:spcAft>
                <a:spcPts val="600"/>
              </a:spcAft>
            </a:pPr>
            <a:r>
              <a:rPr lang="en-US" altLang="ja-JP" sz="1000">
                <a:solidFill>
                  <a:prstClr val="black"/>
                </a:solidFill>
              </a:rPr>
              <a:t>※</a:t>
            </a:r>
            <a:r>
              <a:rPr lang="ja-JP" altLang="en-US" sz="1000">
                <a:solidFill>
                  <a:prstClr val="black"/>
                </a:solidFill>
              </a:rPr>
              <a:t> 号機の上部の数値は電気出力</a:t>
            </a:r>
            <a:r>
              <a:rPr lang="en-US" altLang="ja-JP" sz="1000">
                <a:solidFill>
                  <a:prstClr val="black"/>
                </a:solidFill>
              </a:rPr>
              <a:t>(</a:t>
            </a:r>
            <a:r>
              <a:rPr lang="ja-JP" altLang="en-US" sz="1000">
                <a:solidFill>
                  <a:prstClr val="black"/>
                </a:solidFill>
              </a:rPr>
              <a:t>万</a:t>
            </a:r>
            <a:r>
              <a:rPr lang="en-US" altLang="ja-JP" sz="1000">
                <a:solidFill>
                  <a:prstClr val="black"/>
                </a:solidFill>
              </a:rPr>
              <a:t>kW)</a:t>
            </a:r>
            <a:r>
              <a:rPr lang="ja-JP" altLang="en-US" sz="1000">
                <a:solidFill>
                  <a:prstClr val="black"/>
                </a:solidFill>
              </a:rPr>
              <a:t>、</a:t>
            </a:r>
            <a:endParaRPr lang="en-US" altLang="ja-JP" sz="1000">
              <a:solidFill>
                <a:prstClr val="black"/>
              </a:solidFill>
            </a:endParaRPr>
          </a:p>
          <a:p>
            <a:pPr eaLnBrk="1" hangingPunct="1"/>
            <a:r>
              <a:rPr lang="ja-JP" altLang="en-US" sz="1000">
                <a:solidFill>
                  <a:prstClr val="black"/>
                </a:solidFill>
              </a:rPr>
              <a:t>　</a:t>
            </a:r>
            <a:r>
              <a:rPr lang="ja-JP" altLang="en-US" sz="1000" u="sng">
                <a:solidFill>
                  <a:prstClr val="black"/>
                </a:solidFill>
              </a:rPr>
              <a:t>  号機内の数値は運転開始後の経過年数。</a:t>
            </a:r>
            <a:endParaRPr lang="en-US" altLang="ja-JP" sz="1000" u="sng">
              <a:solidFill>
                <a:prstClr val="black"/>
              </a:solidFill>
            </a:endParaRPr>
          </a:p>
        </p:txBody>
      </p:sp>
      <p:sp>
        <p:nvSpPr>
          <p:cNvPr id="475" name="円柱 474"/>
          <p:cNvSpPr/>
          <p:nvPr/>
        </p:nvSpPr>
        <p:spPr bwMode="auto">
          <a:xfrm>
            <a:off x="7400925" y="3573463"/>
            <a:ext cx="217488" cy="215900"/>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76" name="円柱 475"/>
          <p:cNvSpPr/>
          <p:nvPr/>
        </p:nvSpPr>
        <p:spPr bwMode="auto">
          <a:xfrm>
            <a:off x="7689850" y="3573463"/>
            <a:ext cx="215900" cy="215900"/>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77" name="円柱 476"/>
          <p:cNvSpPr/>
          <p:nvPr/>
        </p:nvSpPr>
        <p:spPr bwMode="auto">
          <a:xfrm>
            <a:off x="7964488" y="3573463"/>
            <a:ext cx="215900" cy="215900"/>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78" name="円柱 477"/>
          <p:cNvSpPr/>
          <p:nvPr/>
        </p:nvSpPr>
        <p:spPr bwMode="auto">
          <a:xfrm>
            <a:off x="5529283" y="5661199"/>
            <a:ext cx="288925" cy="219075"/>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79" name="円柱 478"/>
          <p:cNvSpPr/>
          <p:nvPr/>
        </p:nvSpPr>
        <p:spPr bwMode="auto">
          <a:xfrm>
            <a:off x="5168922" y="5661199"/>
            <a:ext cx="290513" cy="219075"/>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cxnSp>
        <p:nvCxnSpPr>
          <p:cNvPr id="480" name="直線コネクタ 479"/>
          <p:cNvCxnSpPr>
            <a:stCxn id="478" idx="3"/>
          </p:cNvCxnSpPr>
          <p:nvPr/>
        </p:nvCxnSpPr>
        <p:spPr>
          <a:xfrm flipV="1">
            <a:off x="5673726" y="5877099"/>
            <a:ext cx="12954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フリーフォーム 480"/>
          <p:cNvSpPr/>
          <p:nvPr/>
        </p:nvSpPr>
        <p:spPr>
          <a:xfrm flipH="1" flipV="1">
            <a:off x="268315" y="4835699"/>
            <a:ext cx="2746375" cy="385763"/>
          </a:xfrm>
          <a:custGeom>
            <a:avLst/>
            <a:gdLst>
              <a:gd name="connsiteX0" fmla="*/ 0 w 2867025"/>
              <a:gd name="connsiteY0" fmla="*/ 428625 h 428625"/>
              <a:gd name="connsiteX1" fmla="*/ 1457325 w 2867025"/>
              <a:gd name="connsiteY1" fmla="*/ 0 h 428625"/>
              <a:gd name="connsiteX2" fmla="*/ 2867025 w 2867025"/>
              <a:gd name="connsiteY2" fmla="*/ 0 h 428625"/>
              <a:gd name="connsiteX0" fmla="*/ 0 w 2867025"/>
              <a:gd name="connsiteY0" fmla="*/ 432048 h 432048"/>
              <a:gd name="connsiteX1" fmla="*/ 1011541 w 2867025"/>
              <a:gd name="connsiteY1" fmla="*/ 0 h 432048"/>
              <a:gd name="connsiteX2" fmla="*/ 2867025 w 2867025"/>
              <a:gd name="connsiteY2" fmla="*/ 3423 h 432048"/>
              <a:gd name="connsiteX0" fmla="*/ 0 w 2867025"/>
              <a:gd name="connsiteY0" fmla="*/ 432048 h 432048"/>
              <a:gd name="connsiteX1" fmla="*/ 542318 w 2867025"/>
              <a:gd name="connsiteY1" fmla="*/ 0 h 432048"/>
              <a:gd name="connsiteX2" fmla="*/ 2867025 w 2867025"/>
              <a:gd name="connsiteY2" fmla="*/ 3423 h 432048"/>
            </a:gdLst>
            <a:ahLst/>
            <a:cxnLst>
              <a:cxn ang="0">
                <a:pos x="connsiteX0" y="connsiteY0"/>
              </a:cxn>
              <a:cxn ang="0">
                <a:pos x="connsiteX1" y="connsiteY1"/>
              </a:cxn>
              <a:cxn ang="0">
                <a:pos x="connsiteX2" y="connsiteY2"/>
              </a:cxn>
            </a:cxnLst>
            <a:rect l="l" t="t" r="r" b="b"/>
            <a:pathLst>
              <a:path w="2867025" h="432048">
                <a:moveTo>
                  <a:pt x="0" y="432048"/>
                </a:moveTo>
                <a:lnTo>
                  <a:pt x="542318" y="0"/>
                </a:lnTo>
                <a:lnTo>
                  <a:pt x="2867025" y="34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82" name="円柱 481"/>
          <p:cNvSpPr/>
          <p:nvPr/>
        </p:nvSpPr>
        <p:spPr bwMode="auto">
          <a:xfrm>
            <a:off x="284182" y="2892425"/>
            <a:ext cx="215900" cy="14605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83" name="テキスト ボックス 364"/>
          <p:cNvSpPr txBox="1">
            <a:spLocks noChangeArrowheads="1"/>
          </p:cNvSpPr>
          <p:nvPr/>
        </p:nvSpPr>
        <p:spPr bwMode="auto">
          <a:xfrm>
            <a:off x="139727" y="2854499"/>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a:solidFill>
                  <a:prstClr val="white"/>
                </a:solidFill>
              </a:rPr>
              <a:t>  </a:t>
            </a:r>
            <a:r>
              <a:rPr lang="ja-JP" altLang="en-US" sz="1000" b="1" dirty="0" smtClean="0">
                <a:solidFill>
                  <a:prstClr val="white"/>
                </a:solidFill>
              </a:rPr>
              <a:t>４３</a:t>
            </a:r>
            <a:endParaRPr lang="ja-JP" altLang="en-US" sz="1000" b="1" dirty="0">
              <a:solidFill>
                <a:prstClr val="white"/>
              </a:solidFill>
            </a:endParaRPr>
          </a:p>
        </p:txBody>
      </p:sp>
      <p:sp>
        <p:nvSpPr>
          <p:cNvPr id="484" name="円柱 483"/>
          <p:cNvSpPr/>
          <p:nvPr/>
        </p:nvSpPr>
        <p:spPr bwMode="auto">
          <a:xfrm>
            <a:off x="506505" y="5070649"/>
            <a:ext cx="198437" cy="144463"/>
          </a:xfrm>
          <a:prstGeom prst="can">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85" name="テキスト ボックス 450"/>
          <p:cNvSpPr txBox="1">
            <a:spLocks noChangeArrowheads="1"/>
          </p:cNvSpPr>
          <p:nvPr/>
        </p:nvSpPr>
        <p:spPr bwMode="auto">
          <a:xfrm>
            <a:off x="415931" y="5045075"/>
            <a:ext cx="3952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b="1">
                <a:solidFill>
                  <a:prstClr val="white"/>
                </a:solidFill>
              </a:rPr>
              <a:t> ３９</a:t>
            </a:r>
            <a:endParaRPr lang="en-US" altLang="ja-JP" sz="900" b="1">
              <a:solidFill>
                <a:prstClr val="white"/>
              </a:solidFill>
            </a:endParaRPr>
          </a:p>
        </p:txBody>
      </p:sp>
      <p:sp>
        <p:nvSpPr>
          <p:cNvPr id="486" name="円柱 485"/>
          <p:cNvSpPr/>
          <p:nvPr/>
        </p:nvSpPr>
        <p:spPr bwMode="auto">
          <a:xfrm>
            <a:off x="771544" y="6408738"/>
            <a:ext cx="215900" cy="215900"/>
          </a:xfrm>
          <a:prstGeom prst="can">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87" name="円柱 486"/>
          <p:cNvSpPr/>
          <p:nvPr/>
        </p:nvSpPr>
        <p:spPr bwMode="auto">
          <a:xfrm>
            <a:off x="392113" y="6383338"/>
            <a:ext cx="360362" cy="215900"/>
          </a:xfrm>
          <a:prstGeom prst="can">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ltLang="ja-JP" sz="800" b="1" spc="-150" dirty="0">
              <a:solidFill>
                <a:prstClr val="white"/>
              </a:solidFill>
              <a:latin typeface="ＭＳ Ｐゴシック"/>
            </a:endParaRPr>
          </a:p>
        </p:txBody>
      </p:sp>
      <p:sp>
        <p:nvSpPr>
          <p:cNvPr id="488" name="テキスト ボックス 457"/>
          <p:cNvSpPr txBox="1">
            <a:spLocks noChangeArrowheads="1"/>
          </p:cNvSpPr>
          <p:nvPr/>
        </p:nvSpPr>
        <p:spPr bwMode="auto">
          <a:xfrm>
            <a:off x="315916" y="6415088"/>
            <a:ext cx="5032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white"/>
                </a:solidFill>
              </a:rPr>
              <a:t>  ２９</a:t>
            </a:r>
          </a:p>
        </p:txBody>
      </p:sp>
      <p:sp>
        <p:nvSpPr>
          <p:cNvPr id="489" name="テキスト ボックス 360"/>
          <p:cNvSpPr txBox="1">
            <a:spLocks noChangeArrowheads="1"/>
          </p:cNvSpPr>
          <p:nvPr/>
        </p:nvSpPr>
        <p:spPr bwMode="auto">
          <a:xfrm>
            <a:off x="700107" y="6405563"/>
            <a:ext cx="433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dirty="0" smtClean="0">
                <a:solidFill>
                  <a:prstClr val="white"/>
                </a:solidFill>
              </a:rPr>
              <a:t>２８</a:t>
            </a:r>
            <a:endParaRPr lang="ja-JP" altLang="en-US" sz="1000" b="1" dirty="0">
              <a:solidFill>
                <a:prstClr val="white"/>
              </a:solidFill>
            </a:endParaRPr>
          </a:p>
        </p:txBody>
      </p:sp>
      <p:sp>
        <p:nvSpPr>
          <p:cNvPr id="490" name="円柱 489"/>
          <p:cNvSpPr/>
          <p:nvPr/>
        </p:nvSpPr>
        <p:spPr bwMode="auto">
          <a:xfrm>
            <a:off x="7131068" y="3644900"/>
            <a:ext cx="198439" cy="144463"/>
          </a:xfrm>
          <a:prstGeom prst="ca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91" name="円柱 490"/>
          <p:cNvSpPr/>
          <p:nvPr/>
        </p:nvSpPr>
        <p:spPr bwMode="auto">
          <a:xfrm>
            <a:off x="6267468" y="5084763"/>
            <a:ext cx="198439" cy="144462"/>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grpSp>
        <p:nvGrpSpPr>
          <p:cNvPr id="492" name="グループ化 63"/>
          <p:cNvGrpSpPr>
            <a:grpSpLocks/>
          </p:cNvGrpSpPr>
          <p:nvPr/>
        </p:nvGrpSpPr>
        <p:grpSpPr bwMode="auto">
          <a:xfrm>
            <a:off x="4538663" y="6072189"/>
            <a:ext cx="2905125" cy="742820"/>
            <a:chOff x="6062" y="5997136"/>
            <a:chExt cx="3058319" cy="665964"/>
          </a:xfrm>
        </p:grpSpPr>
        <p:sp>
          <p:nvSpPr>
            <p:cNvPr id="493" name="テキスト ボックス 85"/>
            <p:cNvSpPr txBox="1">
              <a:spLocks noChangeArrowheads="1"/>
            </p:cNvSpPr>
            <p:nvPr/>
          </p:nvSpPr>
          <p:spPr bwMode="auto">
            <a:xfrm>
              <a:off x="41275" y="5997136"/>
              <a:ext cx="2727591" cy="662238"/>
            </a:xfrm>
            <a:prstGeom prst="rect">
              <a:avLst/>
            </a:prstGeom>
            <a:solidFill>
              <a:schemeClr val="bg1"/>
            </a:solidFill>
            <a:ln w="15875">
              <a:solidFill>
                <a:schemeClr val="tx1"/>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prstClr val="black"/>
                  </a:solidFill>
                  <a:latin typeface="Calibri" pitchFamily="34" charset="0"/>
                </a:rPr>
                <a:t>出力規模</a:t>
              </a:r>
              <a:endParaRPr lang="en-US" altLang="ja-JP" sz="1000" b="1">
                <a:solidFill>
                  <a:prstClr val="black"/>
                </a:solidFill>
                <a:latin typeface="Calibri" pitchFamily="34" charset="0"/>
              </a:endParaRPr>
            </a:p>
            <a:p>
              <a:pPr eaLnBrk="1" hangingPunct="1"/>
              <a:endParaRPr lang="en-US" altLang="ja-JP" sz="800" b="1">
                <a:solidFill>
                  <a:prstClr val="black"/>
                </a:solidFill>
                <a:latin typeface="Calibri" pitchFamily="34" charset="0"/>
              </a:endParaRPr>
            </a:p>
            <a:p>
              <a:pPr eaLnBrk="1" hangingPunct="1"/>
              <a:endParaRPr lang="en-US" altLang="ja-JP" sz="800" b="1">
                <a:solidFill>
                  <a:prstClr val="black"/>
                </a:solidFill>
                <a:latin typeface="Calibri" pitchFamily="34" charset="0"/>
              </a:endParaRPr>
            </a:p>
            <a:p>
              <a:pPr eaLnBrk="1" hangingPunct="1"/>
              <a:endParaRPr lang="en-US" altLang="ja-JP" sz="800" b="1">
                <a:solidFill>
                  <a:prstClr val="black"/>
                </a:solidFill>
                <a:latin typeface="Calibri" pitchFamily="34" charset="0"/>
              </a:endParaRPr>
            </a:p>
            <a:p>
              <a:pPr eaLnBrk="1" hangingPunct="1"/>
              <a:endParaRPr lang="ja-JP" altLang="en-US" sz="800" b="1">
                <a:solidFill>
                  <a:prstClr val="black"/>
                </a:solidFill>
                <a:latin typeface="Calibri" pitchFamily="34" charset="0"/>
              </a:endParaRPr>
            </a:p>
          </p:txBody>
        </p:sp>
        <p:grpSp>
          <p:nvGrpSpPr>
            <p:cNvPr id="494" name="グループ化 126"/>
            <p:cNvGrpSpPr>
              <a:grpSpLocks/>
            </p:cNvGrpSpPr>
            <p:nvPr/>
          </p:nvGrpSpPr>
          <p:grpSpPr bwMode="auto">
            <a:xfrm>
              <a:off x="6062" y="6270401"/>
              <a:ext cx="3058319" cy="392699"/>
              <a:chOff x="257290" y="6078376"/>
              <a:chExt cx="2952190" cy="419826"/>
            </a:xfrm>
          </p:grpSpPr>
          <p:sp>
            <p:nvSpPr>
              <p:cNvPr id="495" name="円柱 494"/>
              <p:cNvSpPr/>
              <p:nvPr/>
            </p:nvSpPr>
            <p:spPr>
              <a:xfrm>
                <a:off x="525084" y="6165105"/>
                <a:ext cx="227463" cy="141506"/>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96" name="テキスト ボックス 87"/>
              <p:cNvSpPr txBox="1">
                <a:spLocks noChangeArrowheads="1"/>
              </p:cNvSpPr>
              <p:nvPr/>
            </p:nvSpPr>
            <p:spPr bwMode="auto">
              <a:xfrm>
                <a:off x="257290" y="6257567"/>
                <a:ext cx="1052587" cy="2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solidFill>
                      <a:prstClr val="black"/>
                    </a:solidFill>
                    <a:latin typeface="ＭＳ ゴシック" pitchFamily="49" charset="-128"/>
                    <a:ea typeface="ＭＳ ゴシック" pitchFamily="49" charset="-128"/>
                  </a:rPr>
                  <a:t>50</a:t>
                </a:r>
                <a:r>
                  <a:rPr lang="ja-JP" altLang="en-US" sz="1000">
                    <a:solidFill>
                      <a:prstClr val="black"/>
                    </a:solidFill>
                    <a:latin typeface="ＭＳ ゴシック" pitchFamily="49" charset="-128"/>
                    <a:ea typeface="ＭＳ ゴシック" pitchFamily="49" charset="-128"/>
                  </a:rPr>
                  <a:t>万ｋ</a:t>
                </a:r>
                <a:r>
                  <a:rPr lang="en-US" altLang="ja-JP" sz="1000">
                    <a:solidFill>
                      <a:prstClr val="black"/>
                    </a:solidFill>
                    <a:latin typeface="ＭＳ ゴシック" pitchFamily="49" charset="-128"/>
                    <a:ea typeface="ＭＳ ゴシック" pitchFamily="49" charset="-128"/>
                  </a:rPr>
                  <a:t>W</a:t>
                </a:r>
                <a:r>
                  <a:rPr lang="ja-JP" altLang="en-US" sz="1000">
                    <a:solidFill>
                      <a:prstClr val="black"/>
                    </a:solidFill>
                    <a:latin typeface="ＭＳ ゴシック" pitchFamily="49" charset="-128"/>
                    <a:ea typeface="ＭＳ ゴシック" pitchFamily="49" charset="-128"/>
                  </a:rPr>
                  <a:t>未満</a:t>
                </a:r>
              </a:p>
            </p:txBody>
          </p:sp>
          <p:sp>
            <p:nvSpPr>
              <p:cNvPr id="497" name="円柱 496"/>
              <p:cNvSpPr/>
              <p:nvPr/>
            </p:nvSpPr>
            <p:spPr>
              <a:xfrm>
                <a:off x="1475270" y="6093592"/>
                <a:ext cx="227464" cy="211497"/>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498" name="テキスト ボックス 89"/>
              <p:cNvSpPr txBox="1">
                <a:spLocks noChangeArrowheads="1"/>
              </p:cNvSpPr>
              <p:nvPr/>
            </p:nvSpPr>
            <p:spPr bwMode="auto">
              <a:xfrm>
                <a:off x="1095451" y="6262208"/>
                <a:ext cx="1133457" cy="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solidFill>
                      <a:prstClr val="black"/>
                    </a:solidFill>
                    <a:latin typeface="ＭＳ ゴシック" pitchFamily="49" charset="-128"/>
                    <a:ea typeface="ＭＳ ゴシック" pitchFamily="49" charset="-128"/>
                  </a:rPr>
                  <a:t>100</a:t>
                </a:r>
                <a:r>
                  <a:rPr lang="ja-JP" altLang="en-US" sz="1000">
                    <a:solidFill>
                      <a:prstClr val="black"/>
                    </a:solidFill>
                    <a:latin typeface="ＭＳ ゴシック" pitchFamily="49" charset="-128"/>
                    <a:ea typeface="ＭＳ ゴシック" pitchFamily="49" charset="-128"/>
                  </a:rPr>
                  <a:t>万ｋ</a:t>
                </a:r>
                <a:r>
                  <a:rPr lang="en-US" altLang="ja-JP" sz="1000">
                    <a:solidFill>
                      <a:prstClr val="black"/>
                    </a:solidFill>
                    <a:latin typeface="ＭＳ ゴシック" pitchFamily="49" charset="-128"/>
                    <a:ea typeface="ＭＳ ゴシック" pitchFamily="49" charset="-128"/>
                  </a:rPr>
                  <a:t>W</a:t>
                </a:r>
                <a:r>
                  <a:rPr lang="ja-JP" altLang="en-US" sz="1000">
                    <a:solidFill>
                      <a:prstClr val="black"/>
                    </a:solidFill>
                    <a:latin typeface="ＭＳ ゴシック" pitchFamily="49" charset="-128"/>
                    <a:ea typeface="ＭＳ ゴシック" pitchFamily="49" charset="-128"/>
                  </a:rPr>
                  <a:t>未満</a:t>
                </a:r>
              </a:p>
            </p:txBody>
          </p:sp>
          <p:sp>
            <p:nvSpPr>
              <p:cNvPr id="499" name="円柱 498"/>
              <p:cNvSpPr/>
              <p:nvPr/>
            </p:nvSpPr>
            <p:spPr>
              <a:xfrm>
                <a:off x="2320596" y="6078376"/>
                <a:ext cx="303285" cy="211497"/>
              </a:xfrm>
              <a:prstGeom prst="can">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500" name="テキスト ボックス 91"/>
              <p:cNvSpPr txBox="1">
                <a:spLocks noChangeArrowheads="1"/>
              </p:cNvSpPr>
              <p:nvPr/>
            </p:nvSpPr>
            <p:spPr bwMode="auto">
              <a:xfrm>
                <a:off x="2002943" y="6257572"/>
                <a:ext cx="1206537" cy="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solidFill>
                      <a:prstClr val="black"/>
                    </a:solidFill>
                    <a:latin typeface="ＭＳ ゴシック" pitchFamily="49" charset="-128"/>
                    <a:ea typeface="ＭＳ ゴシック" pitchFamily="49" charset="-128"/>
                  </a:rPr>
                  <a:t>100</a:t>
                </a:r>
                <a:r>
                  <a:rPr lang="ja-JP" altLang="en-US" sz="1000">
                    <a:solidFill>
                      <a:prstClr val="black"/>
                    </a:solidFill>
                    <a:latin typeface="ＭＳ ゴシック" pitchFamily="49" charset="-128"/>
                    <a:ea typeface="ＭＳ ゴシック" pitchFamily="49" charset="-128"/>
                  </a:rPr>
                  <a:t>万ｋ</a:t>
                </a:r>
                <a:r>
                  <a:rPr lang="en-US" altLang="ja-JP" sz="1000">
                    <a:solidFill>
                      <a:prstClr val="black"/>
                    </a:solidFill>
                    <a:latin typeface="ＭＳ ゴシック" pitchFamily="49" charset="-128"/>
                    <a:ea typeface="ＭＳ ゴシック" pitchFamily="49" charset="-128"/>
                  </a:rPr>
                  <a:t>W</a:t>
                </a:r>
                <a:r>
                  <a:rPr lang="ja-JP" altLang="en-US" sz="1000">
                    <a:solidFill>
                      <a:prstClr val="black"/>
                    </a:solidFill>
                    <a:latin typeface="ＭＳ ゴシック" pitchFamily="49" charset="-128"/>
                    <a:ea typeface="ＭＳ ゴシック" pitchFamily="49" charset="-128"/>
                  </a:rPr>
                  <a:t>以上</a:t>
                </a:r>
              </a:p>
            </p:txBody>
          </p:sp>
        </p:grpSp>
      </p:grpSp>
      <p:sp>
        <p:nvSpPr>
          <p:cNvPr id="501" name="テキスト ボックス 500"/>
          <p:cNvSpPr txBox="1"/>
          <p:nvPr/>
        </p:nvSpPr>
        <p:spPr>
          <a:xfrm>
            <a:off x="6175382" y="4802362"/>
            <a:ext cx="1257300" cy="231775"/>
          </a:xfrm>
          <a:prstGeom prst="rect">
            <a:avLst/>
          </a:prstGeom>
          <a:noFill/>
        </p:spPr>
        <p:txBody>
          <a:bodyPr>
            <a:spAutoFit/>
          </a:bodyPr>
          <a:lstStyle/>
          <a:p>
            <a:pPr>
              <a:defRPr/>
            </a:pPr>
            <a:r>
              <a:rPr lang="en-US" altLang="ja-JP" sz="900" b="1" i="1" dirty="0">
                <a:solidFill>
                  <a:prstClr val="white">
                    <a:lumMod val="50000"/>
                  </a:prstClr>
                </a:solidFill>
              </a:rPr>
              <a:t>17</a:t>
            </a:r>
            <a:r>
              <a:rPr lang="ja-JP" altLang="en-US" sz="900" b="1" i="1" dirty="0">
                <a:solidFill>
                  <a:prstClr val="white">
                    <a:lumMod val="50000"/>
                  </a:prstClr>
                </a:solidFill>
              </a:rPr>
              <a:t>　　</a:t>
            </a:r>
            <a:r>
              <a:rPr lang="ja-JP" altLang="en-US" sz="900" b="1" i="1" dirty="0">
                <a:solidFill>
                  <a:prstClr val="black"/>
                </a:solidFill>
              </a:rPr>
              <a:t>　</a:t>
            </a:r>
            <a:r>
              <a:rPr lang="en-US" altLang="ja-JP" sz="900" b="1" i="1" dirty="0">
                <a:solidFill>
                  <a:prstClr val="black"/>
                </a:solidFill>
              </a:rPr>
              <a:t>110</a:t>
            </a:r>
            <a:endParaRPr lang="ja-JP" altLang="en-US" sz="900" b="1" i="1" dirty="0">
              <a:solidFill>
                <a:prstClr val="black"/>
              </a:solidFill>
            </a:endParaRPr>
          </a:p>
        </p:txBody>
      </p:sp>
      <p:sp>
        <p:nvSpPr>
          <p:cNvPr id="502" name="テキスト ボックス 501"/>
          <p:cNvSpPr txBox="1"/>
          <p:nvPr/>
        </p:nvSpPr>
        <p:spPr>
          <a:xfrm>
            <a:off x="411163" y="2016125"/>
            <a:ext cx="1439862" cy="230188"/>
          </a:xfrm>
          <a:prstGeom prst="rect">
            <a:avLst/>
          </a:prstGeom>
          <a:noFill/>
        </p:spPr>
        <p:txBody>
          <a:bodyPr>
            <a:spAutoFit/>
          </a:bodyPr>
          <a:lstStyle/>
          <a:p>
            <a:pPr>
              <a:defRPr/>
            </a:pPr>
            <a:r>
              <a:rPr lang="en-US" altLang="ja-JP" sz="900" b="1" i="1" dirty="0">
                <a:solidFill>
                  <a:prstClr val="black"/>
                </a:solidFill>
              </a:rPr>
              <a:t>36</a:t>
            </a:r>
            <a:r>
              <a:rPr lang="ja-JP" altLang="en-US" sz="900" b="1" i="1" dirty="0">
                <a:solidFill>
                  <a:prstClr val="black"/>
                </a:solidFill>
              </a:rPr>
              <a:t>　　</a:t>
            </a:r>
            <a:r>
              <a:rPr lang="en-US" altLang="ja-JP" sz="900" b="1" i="1" dirty="0">
                <a:solidFill>
                  <a:prstClr val="black"/>
                </a:solidFill>
              </a:rPr>
              <a:t>116</a:t>
            </a:r>
            <a:r>
              <a:rPr lang="ja-JP" altLang="en-US" sz="900" b="1" i="1" dirty="0">
                <a:solidFill>
                  <a:prstClr val="black"/>
                </a:solidFill>
              </a:rPr>
              <a:t>　　</a:t>
            </a:r>
            <a:endParaRPr lang="ja-JP" altLang="en-US" sz="900" b="1" i="1" dirty="0">
              <a:solidFill>
                <a:prstClr val="white">
                  <a:lumMod val="50000"/>
                </a:prstClr>
              </a:solidFill>
            </a:endParaRPr>
          </a:p>
        </p:txBody>
      </p:sp>
      <p:sp>
        <p:nvSpPr>
          <p:cNvPr id="503" name="テキスト ボックス 502"/>
          <p:cNvSpPr txBox="1"/>
          <p:nvPr/>
        </p:nvSpPr>
        <p:spPr>
          <a:xfrm>
            <a:off x="4340244" y="849446"/>
            <a:ext cx="1119188" cy="230187"/>
          </a:xfrm>
          <a:prstGeom prst="rect">
            <a:avLst/>
          </a:prstGeom>
          <a:noFill/>
        </p:spPr>
        <p:txBody>
          <a:bodyPr>
            <a:spAutoFit/>
          </a:bodyPr>
          <a:lstStyle/>
          <a:p>
            <a:pPr>
              <a:defRPr/>
            </a:pPr>
            <a:r>
              <a:rPr lang="en-US" altLang="ja-JP" sz="900" b="1" i="1" dirty="0">
                <a:solidFill>
                  <a:prstClr val="black"/>
                </a:solidFill>
              </a:rPr>
              <a:t>58</a:t>
            </a:r>
            <a:r>
              <a:rPr lang="ja-JP" altLang="en-US" sz="900" b="1" i="1" dirty="0">
                <a:solidFill>
                  <a:prstClr val="black"/>
                </a:solidFill>
              </a:rPr>
              <a:t>　　</a:t>
            </a:r>
            <a:r>
              <a:rPr lang="en-US" altLang="ja-JP" sz="900" b="1" i="1" dirty="0">
                <a:solidFill>
                  <a:prstClr val="black"/>
                </a:solidFill>
              </a:rPr>
              <a:t>58</a:t>
            </a:r>
            <a:r>
              <a:rPr lang="ja-JP" altLang="en-US" sz="900" b="1" i="1" dirty="0">
                <a:solidFill>
                  <a:prstClr val="black"/>
                </a:solidFill>
              </a:rPr>
              <a:t>　　</a:t>
            </a:r>
            <a:r>
              <a:rPr lang="en-US" altLang="ja-JP" sz="900" b="1" i="1" dirty="0">
                <a:solidFill>
                  <a:prstClr val="black"/>
                </a:solidFill>
              </a:rPr>
              <a:t>91</a:t>
            </a:r>
            <a:endParaRPr lang="ja-JP" altLang="en-US" sz="900" b="1" i="1" dirty="0">
              <a:solidFill>
                <a:prstClr val="white">
                  <a:lumMod val="50000"/>
                </a:prstClr>
              </a:solidFill>
            </a:endParaRPr>
          </a:p>
        </p:txBody>
      </p:sp>
      <p:sp>
        <p:nvSpPr>
          <p:cNvPr id="504" name="テキスト ボックス 503"/>
          <p:cNvSpPr txBox="1"/>
          <p:nvPr/>
        </p:nvSpPr>
        <p:spPr>
          <a:xfrm>
            <a:off x="7432694" y="2598912"/>
            <a:ext cx="1439863" cy="230187"/>
          </a:xfrm>
          <a:prstGeom prst="rect">
            <a:avLst/>
          </a:prstGeom>
          <a:noFill/>
        </p:spPr>
        <p:txBody>
          <a:bodyPr>
            <a:spAutoFit/>
          </a:bodyPr>
          <a:lstStyle/>
          <a:p>
            <a:pPr>
              <a:defRPr/>
            </a:pPr>
            <a:r>
              <a:rPr lang="en-US" altLang="ja-JP" sz="900" b="1" i="1" dirty="0">
                <a:solidFill>
                  <a:prstClr val="black"/>
                </a:solidFill>
              </a:rPr>
              <a:t>52</a:t>
            </a:r>
            <a:r>
              <a:rPr lang="ja-JP" altLang="en-US" sz="900" b="1" i="1" dirty="0">
                <a:solidFill>
                  <a:prstClr val="black"/>
                </a:solidFill>
              </a:rPr>
              <a:t>　　　</a:t>
            </a:r>
            <a:r>
              <a:rPr lang="en-US" altLang="ja-JP" sz="900" b="1" i="1" dirty="0">
                <a:solidFill>
                  <a:prstClr val="black"/>
                </a:solidFill>
              </a:rPr>
              <a:t>83</a:t>
            </a:r>
            <a:r>
              <a:rPr lang="ja-JP" altLang="en-US" sz="900" b="1" i="1" dirty="0">
                <a:solidFill>
                  <a:prstClr val="black"/>
                </a:solidFill>
              </a:rPr>
              <a:t>　　　</a:t>
            </a:r>
            <a:r>
              <a:rPr lang="en-US" altLang="ja-JP" sz="900" b="1" i="1" dirty="0">
                <a:solidFill>
                  <a:prstClr val="black"/>
                </a:solidFill>
              </a:rPr>
              <a:t>83</a:t>
            </a:r>
            <a:endParaRPr lang="ja-JP" altLang="en-US" sz="900" b="1" i="1" dirty="0">
              <a:solidFill>
                <a:prstClr val="white">
                  <a:lumMod val="50000"/>
                </a:prstClr>
              </a:solidFill>
            </a:endParaRPr>
          </a:p>
        </p:txBody>
      </p:sp>
      <p:sp>
        <p:nvSpPr>
          <p:cNvPr id="505" name="テキスト ボックス 504"/>
          <p:cNvSpPr txBox="1"/>
          <p:nvPr/>
        </p:nvSpPr>
        <p:spPr>
          <a:xfrm>
            <a:off x="7661294" y="1125712"/>
            <a:ext cx="604838" cy="230187"/>
          </a:xfrm>
          <a:prstGeom prst="rect">
            <a:avLst/>
          </a:prstGeom>
          <a:noFill/>
        </p:spPr>
        <p:txBody>
          <a:bodyPr>
            <a:spAutoFit/>
          </a:bodyPr>
          <a:lstStyle/>
          <a:p>
            <a:pPr>
              <a:defRPr/>
            </a:pPr>
            <a:r>
              <a:rPr lang="en-US" altLang="ja-JP" sz="900" b="1" i="1" dirty="0">
                <a:solidFill>
                  <a:prstClr val="black"/>
                </a:solidFill>
              </a:rPr>
              <a:t>110</a:t>
            </a:r>
            <a:endParaRPr lang="ja-JP" altLang="en-US" sz="900" b="1" i="1" dirty="0">
              <a:solidFill>
                <a:prstClr val="white">
                  <a:lumMod val="50000"/>
                </a:prstClr>
              </a:solidFill>
            </a:endParaRPr>
          </a:p>
        </p:txBody>
      </p:sp>
      <p:sp>
        <p:nvSpPr>
          <p:cNvPr id="506" name="テキスト ボックス 505"/>
          <p:cNvSpPr txBox="1"/>
          <p:nvPr/>
        </p:nvSpPr>
        <p:spPr>
          <a:xfrm>
            <a:off x="7078687" y="3362325"/>
            <a:ext cx="1914525" cy="230832"/>
          </a:xfrm>
          <a:prstGeom prst="rect">
            <a:avLst/>
          </a:prstGeom>
          <a:noFill/>
        </p:spPr>
        <p:txBody>
          <a:bodyPr>
            <a:spAutoFit/>
          </a:bodyPr>
          <a:lstStyle/>
          <a:p>
            <a:pPr>
              <a:defRPr/>
            </a:pPr>
            <a:r>
              <a:rPr lang="en-US" altLang="ja-JP" sz="900" b="1" i="1" dirty="0">
                <a:solidFill>
                  <a:prstClr val="white">
                    <a:lumMod val="50000"/>
                  </a:prstClr>
                </a:solidFill>
              </a:rPr>
              <a:t>46</a:t>
            </a:r>
            <a:r>
              <a:rPr lang="ja-JP" altLang="en-US" sz="900" b="1" i="1" dirty="0">
                <a:solidFill>
                  <a:prstClr val="white">
                    <a:lumMod val="50000"/>
                  </a:prstClr>
                </a:solidFill>
              </a:rPr>
              <a:t>　　</a:t>
            </a:r>
            <a:r>
              <a:rPr lang="en-US" altLang="ja-JP" sz="900" b="1" i="1" dirty="0">
                <a:solidFill>
                  <a:prstClr val="white">
                    <a:lumMod val="50000"/>
                  </a:prstClr>
                </a:solidFill>
              </a:rPr>
              <a:t>78</a:t>
            </a:r>
            <a:r>
              <a:rPr lang="ja-JP" altLang="en-US" sz="900" b="1" i="1" dirty="0">
                <a:solidFill>
                  <a:prstClr val="white">
                    <a:lumMod val="50000"/>
                  </a:prstClr>
                </a:solidFill>
              </a:rPr>
              <a:t>　　</a:t>
            </a:r>
            <a:r>
              <a:rPr lang="en-US" altLang="ja-JP" sz="900" b="1" i="1" dirty="0">
                <a:solidFill>
                  <a:prstClr val="white">
                    <a:lumMod val="50000"/>
                  </a:prstClr>
                </a:solidFill>
              </a:rPr>
              <a:t>78</a:t>
            </a:r>
            <a:r>
              <a:rPr lang="ja-JP" altLang="en-US" sz="900" b="1" i="1" dirty="0">
                <a:solidFill>
                  <a:prstClr val="white">
                    <a:lumMod val="50000"/>
                  </a:prstClr>
                </a:solidFill>
              </a:rPr>
              <a:t>　　</a:t>
            </a:r>
            <a:r>
              <a:rPr lang="en-US" altLang="ja-JP" sz="900" b="1" i="1" dirty="0">
                <a:solidFill>
                  <a:prstClr val="white">
                    <a:lumMod val="50000"/>
                  </a:prstClr>
                </a:solidFill>
              </a:rPr>
              <a:t>78</a:t>
            </a:r>
            <a:r>
              <a:rPr lang="ja-JP" altLang="en-US" sz="900" b="1" i="1" dirty="0">
                <a:solidFill>
                  <a:prstClr val="black"/>
                </a:solidFill>
              </a:rPr>
              <a:t>　　</a:t>
            </a:r>
            <a:r>
              <a:rPr lang="en-US" altLang="ja-JP" sz="900" b="1" i="1" dirty="0">
                <a:solidFill>
                  <a:prstClr val="black"/>
                </a:solidFill>
              </a:rPr>
              <a:t>78</a:t>
            </a:r>
            <a:r>
              <a:rPr lang="ja-JP" altLang="en-US" sz="900" b="1" i="1" dirty="0">
                <a:solidFill>
                  <a:prstClr val="black"/>
                </a:solidFill>
              </a:rPr>
              <a:t>　　</a:t>
            </a:r>
            <a:r>
              <a:rPr lang="en-US" altLang="ja-JP" sz="900" b="1" i="1" dirty="0">
                <a:solidFill>
                  <a:prstClr val="black"/>
                </a:solidFill>
              </a:rPr>
              <a:t>110</a:t>
            </a:r>
            <a:endParaRPr lang="ja-JP" altLang="en-US" sz="900" b="1" i="1" dirty="0">
              <a:solidFill>
                <a:prstClr val="black"/>
              </a:solidFill>
            </a:endParaRPr>
          </a:p>
        </p:txBody>
      </p:sp>
      <p:sp>
        <p:nvSpPr>
          <p:cNvPr id="507" name="テキスト ボックス 506"/>
          <p:cNvSpPr txBox="1"/>
          <p:nvPr/>
        </p:nvSpPr>
        <p:spPr>
          <a:xfrm>
            <a:off x="7648578" y="1700216"/>
            <a:ext cx="1439863" cy="231775"/>
          </a:xfrm>
          <a:prstGeom prst="rect">
            <a:avLst/>
          </a:prstGeom>
          <a:noFill/>
        </p:spPr>
        <p:txBody>
          <a:bodyPr>
            <a:spAutoFit/>
          </a:bodyPr>
          <a:lstStyle/>
          <a:p>
            <a:pPr>
              <a:defRPr/>
            </a:pPr>
            <a:r>
              <a:rPr lang="en-US" altLang="ja-JP" sz="900" b="1" i="1" dirty="0">
                <a:solidFill>
                  <a:prstClr val="white">
                    <a:lumMod val="50000"/>
                  </a:prstClr>
                </a:solidFill>
              </a:rPr>
              <a:t>139</a:t>
            </a:r>
            <a:endParaRPr lang="ja-JP" altLang="en-US" sz="900" b="1" i="1" dirty="0">
              <a:solidFill>
                <a:prstClr val="white">
                  <a:lumMod val="50000"/>
                </a:prstClr>
              </a:solidFill>
            </a:endParaRPr>
          </a:p>
        </p:txBody>
      </p:sp>
      <p:sp>
        <p:nvSpPr>
          <p:cNvPr id="508" name="テキスト ボックス 235"/>
          <p:cNvSpPr txBox="1">
            <a:spLocks noChangeArrowheads="1"/>
          </p:cNvSpPr>
          <p:nvPr/>
        </p:nvSpPr>
        <p:spPr bwMode="auto">
          <a:xfrm>
            <a:off x="7905750" y="4097344"/>
            <a:ext cx="162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endParaRPr lang="ja-JP" altLang="en-US" sz="900" b="1" i="1">
              <a:solidFill>
                <a:prstClr val="black"/>
              </a:solidFill>
            </a:endParaRPr>
          </a:p>
        </p:txBody>
      </p:sp>
      <p:sp>
        <p:nvSpPr>
          <p:cNvPr id="509" name="テキスト ボックス 236"/>
          <p:cNvSpPr txBox="1">
            <a:spLocks noChangeArrowheads="1"/>
          </p:cNvSpPr>
          <p:nvPr/>
        </p:nvSpPr>
        <p:spPr bwMode="auto">
          <a:xfrm>
            <a:off x="1100138" y="815976"/>
            <a:ext cx="27733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110</a:t>
            </a:r>
            <a:r>
              <a:rPr lang="ja-JP" altLang="en-US" sz="900" b="1" i="1">
                <a:solidFill>
                  <a:prstClr val="black"/>
                </a:solidFill>
              </a:rPr>
              <a:t>　　　</a:t>
            </a:r>
            <a:r>
              <a:rPr lang="en-US" altLang="ja-JP" sz="900" b="1" i="1">
                <a:solidFill>
                  <a:prstClr val="black"/>
                </a:solidFill>
              </a:rPr>
              <a:t>136</a:t>
            </a:r>
            <a:r>
              <a:rPr lang="ja-JP" altLang="en-US" sz="900" b="1" i="1">
                <a:solidFill>
                  <a:prstClr val="black"/>
                </a:solidFill>
              </a:rPr>
              <a:t>　　</a:t>
            </a:r>
            <a:r>
              <a:rPr lang="en-US" altLang="ja-JP" sz="900" b="1" i="1">
                <a:solidFill>
                  <a:prstClr val="black"/>
                </a:solidFill>
              </a:rPr>
              <a:t>136</a:t>
            </a:r>
            <a:endParaRPr lang="ja-JP" altLang="en-US" sz="900" b="1" i="1">
              <a:solidFill>
                <a:prstClr val="black"/>
              </a:solidFill>
            </a:endParaRPr>
          </a:p>
        </p:txBody>
      </p:sp>
      <p:sp>
        <p:nvSpPr>
          <p:cNvPr id="510" name="テキスト ボックス 509"/>
          <p:cNvSpPr txBox="1"/>
          <p:nvPr/>
        </p:nvSpPr>
        <p:spPr>
          <a:xfrm>
            <a:off x="5149870" y="5465764"/>
            <a:ext cx="1779588" cy="230832"/>
          </a:xfrm>
          <a:prstGeom prst="rect">
            <a:avLst/>
          </a:prstGeom>
          <a:noFill/>
        </p:spPr>
        <p:txBody>
          <a:bodyPr>
            <a:spAutoFit/>
          </a:bodyPr>
          <a:lstStyle/>
          <a:p>
            <a:pPr>
              <a:defRPr/>
            </a:pPr>
            <a:r>
              <a:rPr lang="en-US" altLang="ja-JP" sz="900" b="1" i="1" dirty="0">
                <a:solidFill>
                  <a:prstClr val="white">
                    <a:lumMod val="50000"/>
                  </a:prstClr>
                </a:solidFill>
              </a:rPr>
              <a:t>54</a:t>
            </a:r>
            <a:r>
              <a:rPr lang="ja-JP" altLang="en-US" sz="900" b="1" i="1" dirty="0">
                <a:solidFill>
                  <a:prstClr val="white">
                    <a:lumMod val="50000"/>
                  </a:prstClr>
                </a:solidFill>
              </a:rPr>
              <a:t>　　　</a:t>
            </a:r>
            <a:r>
              <a:rPr lang="en-US" altLang="ja-JP" sz="900" b="1" i="1" dirty="0">
                <a:solidFill>
                  <a:prstClr val="white">
                    <a:lumMod val="50000"/>
                  </a:prstClr>
                </a:solidFill>
              </a:rPr>
              <a:t>84</a:t>
            </a:r>
            <a:r>
              <a:rPr lang="ja-JP" altLang="en-US" sz="900" b="1" i="1" dirty="0">
                <a:solidFill>
                  <a:prstClr val="white">
                    <a:lumMod val="50000"/>
                  </a:prstClr>
                </a:solidFill>
              </a:rPr>
              <a:t>　　　</a:t>
            </a:r>
            <a:r>
              <a:rPr lang="en-US" altLang="ja-JP" sz="900" b="1" i="1" dirty="0">
                <a:solidFill>
                  <a:prstClr val="black"/>
                </a:solidFill>
              </a:rPr>
              <a:t>110</a:t>
            </a:r>
            <a:r>
              <a:rPr lang="ja-JP" altLang="en-US" sz="900" b="1" i="1" dirty="0">
                <a:solidFill>
                  <a:prstClr val="black"/>
                </a:solidFill>
              </a:rPr>
              <a:t>　　</a:t>
            </a:r>
            <a:r>
              <a:rPr lang="en-US" altLang="ja-JP" sz="900" b="1" i="1" dirty="0">
                <a:solidFill>
                  <a:prstClr val="black"/>
                </a:solidFill>
              </a:rPr>
              <a:t>114</a:t>
            </a:r>
            <a:r>
              <a:rPr lang="ja-JP" altLang="en-US" sz="900" b="1" i="1" dirty="0">
                <a:solidFill>
                  <a:prstClr val="black"/>
                </a:solidFill>
              </a:rPr>
              <a:t>　　</a:t>
            </a:r>
            <a:r>
              <a:rPr lang="en-US" altLang="ja-JP" sz="900" b="1" i="1" dirty="0">
                <a:solidFill>
                  <a:prstClr val="black"/>
                </a:solidFill>
              </a:rPr>
              <a:t>138</a:t>
            </a:r>
            <a:endParaRPr lang="ja-JP" altLang="en-US" sz="900" b="1" i="1" dirty="0">
              <a:solidFill>
                <a:prstClr val="white">
                  <a:lumMod val="50000"/>
                </a:prstClr>
              </a:solidFill>
            </a:endParaRPr>
          </a:p>
        </p:txBody>
      </p:sp>
      <p:sp>
        <p:nvSpPr>
          <p:cNvPr id="511" name="テキスト ボックス 239"/>
          <p:cNvSpPr txBox="1">
            <a:spLocks noChangeArrowheads="1"/>
          </p:cNvSpPr>
          <p:nvPr/>
        </p:nvSpPr>
        <p:spPr bwMode="auto">
          <a:xfrm>
            <a:off x="930294" y="1414637"/>
            <a:ext cx="1135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b="1" i="1">
                <a:solidFill>
                  <a:prstClr val="black"/>
                </a:solidFill>
              </a:rPr>
              <a:t>　</a:t>
            </a:r>
            <a:r>
              <a:rPr lang="en-US" altLang="ja-JP" sz="900" b="1" i="1">
                <a:solidFill>
                  <a:prstClr val="black"/>
                </a:solidFill>
              </a:rPr>
              <a:t>54</a:t>
            </a:r>
            <a:r>
              <a:rPr lang="ja-JP" altLang="en-US" sz="900" b="1" i="1">
                <a:solidFill>
                  <a:prstClr val="black"/>
                </a:solidFill>
              </a:rPr>
              <a:t>　　　</a:t>
            </a:r>
            <a:r>
              <a:rPr lang="en-US" altLang="ja-JP" sz="900" b="1" i="1">
                <a:solidFill>
                  <a:prstClr val="black"/>
                </a:solidFill>
              </a:rPr>
              <a:t>121</a:t>
            </a:r>
            <a:endParaRPr lang="ja-JP" altLang="en-US" sz="900" b="1" i="1">
              <a:solidFill>
                <a:prstClr val="black"/>
              </a:solidFill>
            </a:endParaRPr>
          </a:p>
        </p:txBody>
      </p:sp>
      <p:sp>
        <p:nvSpPr>
          <p:cNvPr id="512" name="テキスト ボックス 240"/>
          <p:cNvSpPr txBox="1">
            <a:spLocks noChangeArrowheads="1"/>
          </p:cNvSpPr>
          <p:nvPr/>
        </p:nvSpPr>
        <p:spPr bwMode="auto">
          <a:xfrm>
            <a:off x="214333" y="2651125"/>
            <a:ext cx="1439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b="1" i="1">
                <a:solidFill>
                  <a:prstClr val="black"/>
                </a:solidFill>
              </a:rPr>
              <a:t>34</a:t>
            </a:r>
            <a:r>
              <a:rPr lang="ja-JP" altLang="en-US" sz="900" b="1" i="1">
                <a:solidFill>
                  <a:prstClr val="black"/>
                </a:solidFill>
              </a:rPr>
              <a:t>　　　</a:t>
            </a:r>
            <a:r>
              <a:rPr lang="en-US" altLang="ja-JP" sz="900" b="1" i="1">
                <a:solidFill>
                  <a:prstClr val="black"/>
                </a:solidFill>
              </a:rPr>
              <a:t>50</a:t>
            </a:r>
            <a:r>
              <a:rPr lang="ja-JP" altLang="en-US" sz="900" b="1" i="1">
                <a:solidFill>
                  <a:prstClr val="black"/>
                </a:solidFill>
              </a:rPr>
              <a:t>　　　　</a:t>
            </a:r>
            <a:r>
              <a:rPr lang="en-US" altLang="ja-JP" sz="900" b="1" i="1">
                <a:solidFill>
                  <a:prstClr val="black"/>
                </a:solidFill>
              </a:rPr>
              <a:t>83</a:t>
            </a:r>
            <a:endParaRPr lang="ja-JP" altLang="en-US" sz="900" b="1" i="1">
              <a:solidFill>
                <a:prstClr val="black"/>
              </a:solidFill>
            </a:endParaRPr>
          </a:p>
        </p:txBody>
      </p:sp>
      <p:sp>
        <p:nvSpPr>
          <p:cNvPr id="513" name="テキスト ボックス 241"/>
          <p:cNvSpPr txBox="1">
            <a:spLocks noChangeArrowheads="1"/>
          </p:cNvSpPr>
          <p:nvPr/>
        </p:nvSpPr>
        <p:spPr bwMode="auto">
          <a:xfrm>
            <a:off x="207993" y="3294064"/>
            <a:ext cx="15954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b="1" i="1">
                <a:solidFill>
                  <a:prstClr val="black"/>
                </a:solidFill>
              </a:rPr>
              <a:t>118</a:t>
            </a:r>
            <a:r>
              <a:rPr lang="ja-JP" altLang="en-US" sz="900" b="1" i="1">
                <a:solidFill>
                  <a:prstClr val="black"/>
                </a:solidFill>
              </a:rPr>
              <a:t>　　</a:t>
            </a:r>
            <a:r>
              <a:rPr lang="en-US" altLang="ja-JP" sz="900" b="1" i="1">
                <a:solidFill>
                  <a:prstClr val="black"/>
                </a:solidFill>
              </a:rPr>
              <a:t>118</a:t>
            </a:r>
            <a:r>
              <a:rPr lang="ja-JP" altLang="en-US" sz="900" b="1" i="1">
                <a:solidFill>
                  <a:prstClr val="black"/>
                </a:solidFill>
              </a:rPr>
              <a:t>　　　</a:t>
            </a:r>
            <a:r>
              <a:rPr lang="en-US" altLang="ja-JP" sz="900" b="1" i="1">
                <a:solidFill>
                  <a:prstClr val="black"/>
                </a:solidFill>
              </a:rPr>
              <a:t>118</a:t>
            </a:r>
            <a:r>
              <a:rPr lang="ja-JP" altLang="en-US" sz="900" b="1" i="1">
                <a:solidFill>
                  <a:prstClr val="black"/>
                </a:solidFill>
              </a:rPr>
              <a:t>　　</a:t>
            </a:r>
            <a:r>
              <a:rPr lang="en-US" altLang="ja-JP" sz="900" b="1" i="1">
                <a:solidFill>
                  <a:prstClr val="black"/>
                </a:solidFill>
              </a:rPr>
              <a:t>118</a:t>
            </a:r>
            <a:endParaRPr lang="ja-JP" altLang="en-US" sz="900" b="1" i="1">
              <a:solidFill>
                <a:prstClr val="black"/>
              </a:solidFill>
            </a:endParaRPr>
          </a:p>
        </p:txBody>
      </p:sp>
      <p:sp>
        <p:nvSpPr>
          <p:cNvPr id="514" name="テキスト ボックス 242"/>
          <p:cNvSpPr txBox="1">
            <a:spLocks noChangeArrowheads="1"/>
          </p:cNvSpPr>
          <p:nvPr/>
        </p:nvSpPr>
        <p:spPr bwMode="auto">
          <a:xfrm>
            <a:off x="180975" y="4060825"/>
            <a:ext cx="1595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b="1" i="1">
                <a:solidFill>
                  <a:prstClr val="black"/>
                </a:solidFill>
              </a:rPr>
              <a:t>　</a:t>
            </a:r>
            <a:r>
              <a:rPr lang="en-US" altLang="ja-JP" sz="900" b="1" i="1">
                <a:solidFill>
                  <a:prstClr val="black"/>
                </a:solidFill>
              </a:rPr>
              <a:t>83</a:t>
            </a:r>
            <a:r>
              <a:rPr lang="ja-JP" altLang="en-US" sz="900" b="1" i="1">
                <a:solidFill>
                  <a:prstClr val="black"/>
                </a:solidFill>
              </a:rPr>
              <a:t>　　　</a:t>
            </a:r>
            <a:r>
              <a:rPr lang="en-US" altLang="ja-JP" sz="900" b="1" i="1">
                <a:solidFill>
                  <a:prstClr val="black"/>
                </a:solidFill>
              </a:rPr>
              <a:t>83</a:t>
            </a:r>
            <a:r>
              <a:rPr lang="ja-JP" altLang="en-US" sz="900" b="1" i="1">
                <a:solidFill>
                  <a:prstClr val="black"/>
                </a:solidFill>
              </a:rPr>
              <a:t>　　　</a:t>
            </a:r>
            <a:r>
              <a:rPr lang="en-US" altLang="ja-JP" sz="900" b="1" i="1">
                <a:solidFill>
                  <a:prstClr val="black"/>
                </a:solidFill>
              </a:rPr>
              <a:t>87</a:t>
            </a:r>
            <a:r>
              <a:rPr lang="ja-JP" altLang="en-US" sz="900" b="1" i="1">
                <a:solidFill>
                  <a:prstClr val="black"/>
                </a:solidFill>
              </a:rPr>
              <a:t>　　　</a:t>
            </a:r>
            <a:r>
              <a:rPr lang="en-US" altLang="ja-JP" sz="900" b="1" i="1">
                <a:solidFill>
                  <a:prstClr val="black"/>
                </a:solidFill>
              </a:rPr>
              <a:t>87</a:t>
            </a:r>
            <a:endParaRPr lang="ja-JP" altLang="en-US" sz="900" b="1" i="1">
              <a:solidFill>
                <a:prstClr val="black"/>
              </a:solidFill>
            </a:endParaRPr>
          </a:p>
        </p:txBody>
      </p:sp>
      <p:sp>
        <p:nvSpPr>
          <p:cNvPr id="515" name="テキスト ボックス 514"/>
          <p:cNvSpPr txBox="1"/>
          <p:nvPr/>
        </p:nvSpPr>
        <p:spPr>
          <a:xfrm>
            <a:off x="376278" y="4813300"/>
            <a:ext cx="1595437" cy="230188"/>
          </a:xfrm>
          <a:prstGeom prst="rect">
            <a:avLst/>
          </a:prstGeom>
          <a:noFill/>
        </p:spPr>
        <p:txBody>
          <a:bodyPr>
            <a:spAutoFit/>
          </a:bodyPr>
          <a:lstStyle/>
          <a:p>
            <a:pPr>
              <a:defRPr/>
            </a:pPr>
            <a:r>
              <a:rPr lang="ja-JP" altLang="en-US" sz="900" b="1" i="1" dirty="0">
                <a:solidFill>
                  <a:prstClr val="black"/>
                </a:solidFill>
              </a:rPr>
              <a:t>　</a:t>
            </a:r>
            <a:r>
              <a:rPr lang="en-US" altLang="ja-JP" sz="900" b="1" i="1" dirty="0">
                <a:solidFill>
                  <a:prstClr val="black"/>
                </a:solidFill>
              </a:rPr>
              <a:t>46</a:t>
            </a:r>
            <a:r>
              <a:rPr lang="ja-JP" altLang="en-US" sz="900" b="1" i="1" dirty="0">
                <a:solidFill>
                  <a:prstClr val="black"/>
                </a:solidFill>
              </a:rPr>
              <a:t>　　　</a:t>
            </a:r>
            <a:r>
              <a:rPr lang="en-US" altLang="ja-JP" sz="900" b="1" i="1" dirty="0">
                <a:solidFill>
                  <a:prstClr val="black"/>
                </a:solidFill>
              </a:rPr>
              <a:t>82</a:t>
            </a:r>
            <a:r>
              <a:rPr lang="ja-JP" altLang="en-US" sz="900" b="1" i="1" dirty="0">
                <a:solidFill>
                  <a:prstClr val="black"/>
                </a:solidFill>
              </a:rPr>
              <a:t>　　　</a:t>
            </a:r>
            <a:r>
              <a:rPr lang="en-US" altLang="ja-JP" sz="900" b="1" i="1" dirty="0">
                <a:solidFill>
                  <a:prstClr val="white">
                    <a:lumMod val="50000"/>
                  </a:prstClr>
                </a:solidFill>
              </a:rPr>
              <a:t>137</a:t>
            </a:r>
            <a:endParaRPr lang="ja-JP" altLang="en-US" sz="900" b="1" i="1" dirty="0">
              <a:solidFill>
                <a:prstClr val="white">
                  <a:lumMod val="50000"/>
                </a:prstClr>
              </a:solidFill>
            </a:endParaRPr>
          </a:p>
        </p:txBody>
      </p:sp>
      <p:sp>
        <p:nvSpPr>
          <p:cNvPr id="516" name="テキスト ボックス 245"/>
          <p:cNvSpPr txBox="1">
            <a:spLocks noChangeArrowheads="1"/>
          </p:cNvSpPr>
          <p:nvPr/>
        </p:nvSpPr>
        <p:spPr bwMode="auto">
          <a:xfrm>
            <a:off x="-11102" y="5434014"/>
            <a:ext cx="15938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b="1" i="1">
                <a:solidFill>
                  <a:prstClr val="black"/>
                </a:solidFill>
              </a:rPr>
              <a:t>　</a:t>
            </a:r>
            <a:r>
              <a:rPr lang="en-US" altLang="ja-JP" sz="900" b="1" i="1">
                <a:solidFill>
                  <a:prstClr val="black"/>
                </a:solidFill>
              </a:rPr>
              <a:t>56</a:t>
            </a:r>
            <a:r>
              <a:rPr lang="ja-JP" altLang="en-US" sz="900" b="1" i="1">
                <a:solidFill>
                  <a:prstClr val="black"/>
                </a:solidFill>
              </a:rPr>
              <a:t>　　　</a:t>
            </a:r>
            <a:r>
              <a:rPr lang="en-US" altLang="ja-JP" sz="900" b="1" i="1">
                <a:solidFill>
                  <a:prstClr val="black"/>
                </a:solidFill>
              </a:rPr>
              <a:t>56</a:t>
            </a:r>
            <a:r>
              <a:rPr lang="ja-JP" altLang="en-US" sz="900" b="1" i="1">
                <a:solidFill>
                  <a:prstClr val="black"/>
                </a:solidFill>
              </a:rPr>
              <a:t>　　</a:t>
            </a:r>
            <a:r>
              <a:rPr lang="en-US" altLang="ja-JP" sz="900" b="1" i="1">
                <a:solidFill>
                  <a:prstClr val="black"/>
                </a:solidFill>
              </a:rPr>
              <a:t>118</a:t>
            </a:r>
            <a:r>
              <a:rPr lang="ja-JP" altLang="en-US" sz="900" b="1" i="1">
                <a:solidFill>
                  <a:prstClr val="black"/>
                </a:solidFill>
              </a:rPr>
              <a:t>　　　</a:t>
            </a:r>
            <a:r>
              <a:rPr lang="en-US" altLang="ja-JP" sz="900" b="1" i="1">
                <a:solidFill>
                  <a:prstClr val="black"/>
                </a:solidFill>
              </a:rPr>
              <a:t>118</a:t>
            </a:r>
            <a:endParaRPr lang="ja-JP" altLang="en-US" sz="900" b="1" i="1">
              <a:solidFill>
                <a:prstClr val="black"/>
              </a:solidFill>
            </a:endParaRPr>
          </a:p>
        </p:txBody>
      </p:sp>
      <p:sp>
        <p:nvSpPr>
          <p:cNvPr id="517" name="テキスト ボックス 516"/>
          <p:cNvSpPr txBox="1"/>
          <p:nvPr/>
        </p:nvSpPr>
        <p:spPr>
          <a:xfrm>
            <a:off x="341337" y="6212062"/>
            <a:ext cx="831851" cy="230187"/>
          </a:xfrm>
          <a:prstGeom prst="rect">
            <a:avLst/>
          </a:prstGeom>
          <a:noFill/>
        </p:spPr>
        <p:txBody>
          <a:bodyPr>
            <a:spAutoFit/>
          </a:bodyPr>
          <a:lstStyle/>
          <a:p>
            <a:pPr>
              <a:defRPr/>
            </a:pPr>
            <a:r>
              <a:rPr lang="ja-JP" altLang="en-US" sz="900" b="1" i="1" dirty="0">
                <a:solidFill>
                  <a:prstClr val="black"/>
                </a:solidFill>
              </a:rPr>
              <a:t>　</a:t>
            </a:r>
            <a:r>
              <a:rPr lang="en-US" altLang="ja-JP" sz="900" b="1" i="1" dirty="0">
                <a:solidFill>
                  <a:prstClr val="black"/>
                </a:solidFill>
              </a:rPr>
              <a:t>89</a:t>
            </a:r>
            <a:r>
              <a:rPr lang="ja-JP" altLang="en-US" sz="900" b="1" i="1" dirty="0">
                <a:solidFill>
                  <a:prstClr val="black"/>
                </a:solidFill>
              </a:rPr>
              <a:t>　　</a:t>
            </a:r>
            <a:r>
              <a:rPr lang="en-US" altLang="ja-JP" sz="900" b="1" i="1" dirty="0">
                <a:solidFill>
                  <a:prstClr val="black"/>
                </a:solidFill>
              </a:rPr>
              <a:t>89</a:t>
            </a:r>
            <a:r>
              <a:rPr lang="ja-JP" altLang="en-US" sz="900" b="1" i="1" dirty="0">
                <a:solidFill>
                  <a:prstClr val="black"/>
                </a:solidFill>
              </a:rPr>
              <a:t>　　</a:t>
            </a:r>
            <a:endParaRPr lang="ja-JP" altLang="en-US" sz="900" b="1" i="1" dirty="0">
              <a:solidFill>
                <a:prstClr val="white">
                  <a:lumMod val="50000"/>
                </a:prstClr>
              </a:solidFill>
            </a:endParaRPr>
          </a:p>
        </p:txBody>
      </p:sp>
      <p:sp>
        <p:nvSpPr>
          <p:cNvPr id="518" name="テキスト ボックス 247"/>
          <p:cNvSpPr txBox="1">
            <a:spLocks noChangeArrowheads="1"/>
          </p:cNvSpPr>
          <p:nvPr/>
        </p:nvSpPr>
        <p:spPr bwMode="auto">
          <a:xfrm>
            <a:off x="3014755" y="6175375"/>
            <a:ext cx="15954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b="1" i="1">
                <a:solidFill>
                  <a:prstClr val="black"/>
                </a:solidFill>
              </a:rPr>
              <a:t>　</a:t>
            </a:r>
            <a:r>
              <a:rPr lang="en-US" altLang="ja-JP" sz="900" b="1" i="1">
                <a:solidFill>
                  <a:prstClr val="black"/>
                </a:solidFill>
              </a:rPr>
              <a:t>57</a:t>
            </a:r>
            <a:r>
              <a:rPr lang="ja-JP" altLang="en-US" sz="900" b="1" i="1">
                <a:solidFill>
                  <a:prstClr val="black"/>
                </a:solidFill>
              </a:rPr>
              <a:t>　　　</a:t>
            </a:r>
            <a:r>
              <a:rPr lang="en-US" altLang="ja-JP" sz="900" b="1" i="1">
                <a:solidFill>
                  <a:prstClr val="black"/>
                </a:solidFill>
              </a:rPr>
              <a:t>57</a:t>
            </a:r>
            <a:r>
              <a:rPr lang="ja-JP" altLang="en-US" sz="900" b="1" i="1">
                <a:solidFill>
                  <a:prstClr val="black"/>
                </a:solidFill>
              </a:rPr>
              <a:t>　　　</a:t>
            </a:r>
            <a:r>
              <a:rPr lang="en-US" altLang="ja-JP" sz="900" b="1" i="1">
                <a:solidFill>
                  <a:prstClr val="black"/>
                </a:solidFill>
              </a:rPr>
              <a:t>89</a:t>
            </a:r>
            <a:endParaRPr lang="ja-JP" altLang="en-US" sz="900" b="1" i="1">
              <a:solidFill>
                <a:prstClr val="black"/>
              </a:solidFill>
            </a:endParaRPr>
          </a:p>
        </p:txBody>
      </p:sp>
      <p:sp>
        <p:nvSpPr>
          <p:cNvPr id="519" name="テキスト ボックス 518"/>
          <p:cNvSpPr txBox="1"/>
          <p:nvPr/>
        </p:nvSpPr>
        <p:spPr>
          <a:xfrm>
            <a:off x="6478609" y="854075"/>
            <a:ext cx="561975" cy="230188"/>
          </a:xfrm>
          <a:prstGeom prst="rect">
            <a:avLst/>
          </a:prstGeom>
          <a:noFill/>
        </p:spPr>
        <p:txBody>
          <a:bodyPr>
            <a:spAutoFit/>
          </a:bodyPr>
          <a:lstStyle/>
          <a:p>
            <a:pPr>
              <a:defRPr/>
            </a:pPr>
            <a:r>
              <a:rPr lang="ja-JP" altLang="en-US" sz="900" b="1" i="1" dirty="0">
                <a:solidFill>
                  <a:prstClr val="black"/>
                </a:solidFill>
              </a:rPr>
              <a:t>　</a:t>
            </a:r>
            <a:r>
              <a:rPr lang="en-US" altLang="ja-JP" sz="900" b="1" i="1" dirty="0">
                <a:solidFill>
                  <a:prstClr val="white">
                    <a:lumMod val="50000"/>
                  </a:prstClr>
                </a:solidFill>
              </a:rPr>
              <a:t>138</a:t>
            </a:r>
            <a:endParaRPr lang="ja-JP" altLang="en-US" sz="900" b="1" i="1" dirty="0">
              <a:solidFill>
                <a:prstClr val="white">
                  <a:lumMod val="50000"/>
                </a:prstClr>
              </a:solidFill>
            </a:endParaRPr>
          </a:p>
        </p:txBody>
      </p:sp>
      <p:sp>
        <p:nvSpPr>
          <p:cNvPr id="520" name="正方形/長方形 519"/>
          <p:cNvSpPr/>
          <p:nvPr/>
        </p:nvSpPr>
        <p:spPr>
          <a:xfrm>
            <a:off x="4295775" y="5949950"/>
            <a:ext cx="196850" cy="623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521" name="グループ化 5"/>
          <p:cNvGrpSpPr>
            <a:grpSpLocks/>
          </p:cNvGrpSpPr>
          <p:nvPr/>
        </p:nvGrpSpPr>
        <p:grpSpPr bwMode="auto">
          <a:xfrm>
            <a:off x="7121526" y="3605213"/>
            <a:ext cx="215900" cy="241300"/>
            <a:chOff x="-447600" y="4264819"/>
            <a:chExt cx="216024" cy="244301"/>
          </a:xfrm>
        </p:grpSpPr>
        <p:cxnSp>
          <p:nvCxnSpPr>
            <p:cNvPr id="522" name="直線コネクタ 521"/>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線コネクタ 522"/>
            <p:cNvCxnSpPr/>
            <p:nvPr/>
          </p:nvCxnSpPr>
          <p:spPr>
            <a:xfrm flipV="1">
              <a:off x="-447600" y="4293749"/>
              <a:ext cx="216024" cy="2153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4" name="グループ化 5"/>
          <p:cNvGrpSpPr>
            <a:grpSpLocks/>
          </p:cNvGrpSpPr>
          <p:nvPr/>
        </p:nvGrpSpPr>
        <p:grpSpPr bwMode="auto">
          <a:xfrm>
            <a:off x="7400944" y="3595688"/>
            <a:ext cx="215900" cy="242887"/>
            <a:chOff x="-447600" y="4264819"/>
            <a:chExt cx="216024" cy="244301"/>
          </a:xfrm>
        </p:grpSpPr>
        <p:cxnSp>
          <p:nvCxnSpPr>
            <p:cNvPr id="525" name="直線コネクタ 524"/>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7" name="グループ化 5"/>
          <p:cNvGrpSpPr>
            <a:grpSpLocks/>
          </p:cNvGrpSpPr>
          <p:nvPr/>
        </p:nvGrpSpPr>
        <p:grpSpPr bwMode="auto">
          <a:xfrm>
            <a:off x="7677150" y="3576638"/>
            <a:ext cx="215900" cy="242887"/>
            <a:chOff x="-447600" y="4264819"/>
            <a:chExt cx="216024" cy="244301"/>
          </a:xfrm>
        </p:grpSpPr>
        <p:cxnSp>
          <p:nvCxnSpPr>
            <p:cNvPr id="528" name="直線コネクタ 527"/>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0" name="グループ化 5"/>
          <p:cNvGrpSpPr>
            <a:grpSpLocks/>
          </p:cNvGrpSpPr>
          <p:nvPr/>
        </p:nvGrpSpPr>
        <p:grpSpPr bwMode="auto">
          <a:xfrm>
            <a:off x="7958138" y="3567114"/>
            <a:ext cx="215900" cy="242887"/>
            <a:chOff x="-447600" y="4264819"/>
            <a:chExt cx="216024" cy="244301"/>
          </a:xfrm>
        </p:grpSpPr>
        <p:cxnSp>
          <p:nvCxnSpPr>
            <p:cNvPr id="531" name="直線コネクタ 530"/>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線コネクタ 531"/>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3" name="グループ化 5"/>
          <p:cNvGrpSpPr>
            <a:grpSpLocks/>
          </p:cNvGrpSpPr>
          <p:nvPr/>
        </p:nvGrpSpPr>
        <p:grpSpPr bwMode="auto">
          <a:xfrm>
            <a:off x="5207000" y="5643737"/>
            <a:ext cx="215900" cy="242887"/>
            <a:chOff x="-447600" y="4264819"/>
            <a:chExt cx="216024" cy="244301"/>
          </a:xfrm>
        </p:grpSpPr>
        <p:cxnSp>
          <p:nvCxnSpPr>
            <p:cNvPr id="534" name="直線コネクタ 533"/>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6" name="グループ化 5"/>
          <p:cNvGrpSpPr>
            <a:grpSpLocks/>
          </p:cNvGrpSpPr>
          <p:nvPr/>
        </p:nvGrpSpPr>
        <p:grpSpPr bwMode="auto">
          <a:xfrm>
            <a:off x="5572144" y="5643737"/>
            <a:ext cx="215900" cy="242887"/>
            <a:chOff x="-447600" y="4264819"/>
            <a:chExt cx="216024" cy="244301"/>
          </a:xfrm>
        </p:grpSpPr>
        <p:cxnSp>
          <p:nvCxnSpPr>
            <p:cNvPr id="537" name="直線コネクタ 536"/>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8" name="直線コネクタ 537"/>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9" name="グループ化 5"/>
          <p:cNvGrpSpPr>
            <a:grpSpLocks/>
          </p:cNvGrpSpPr>
          <p:nvPr/>
        </p:nvGrpSpPr>
        <p:grpSpPr bwMode="auto">
          <a:xfrm>
            <a:off x="6257944" y="5032375"/>
            <a:ext cx="215900" cy="242888"/>
            <a:chOff x="-447600" y="4264819"/>
            <a:chExt cx="216024" cy="244301"/>
          </a:xfrm>
        </p:grpSpPr>
        <p:cxnSp>
          <p:nvCxnSpPr>
            <p:cNvPr id="540" name="直線コネクタ 539"/>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2" name="角丸四角形 541"/>
          <p:cNvSpPr/>
          <p:nvPr/>
        </p:nvSpPr>
        <p:spPr>
          <a:xfrm>
            <a:off x="4190200" y="900115"/>
            <a:ext cx="1212850" cy="384177"/>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3" name="角丸四角形 542"/>
          <p:cNvSpPr/>
          <p:nvPr/>
        </p:nvSpPr>
        <p:spPr>
          <a:xfrm>
            <a:off x="992563" y="3350102"/>
            <a:ext cx="830263" cy="352425"/>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4" name="角丸四角形 543"/>
          <p:cNvSpPr/>
          <p:nvPr/>
        </p:nvSpPr>
        <p:spPr>
          <a:xfrm>
            <a:off x="944586" y="4117981"/>
            <a:ext cx="701675" cy="352425"/>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5" name="角丸四角形 544"/>
          <p:cNvSpPr/>
          <p:nvPr/>
        </p:nvSpPr>
        <p:spPr>
          <a:xfrm>
            <a:off x="714395" y="5468938"/>
            <a:ext cx="811213" cy="354012"/>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6" name="角丸四角形 545"/>
          <p:cNvSpPr/>
          <p:nvPr/>
        </p:nvSpPr>
        <p:spPr>
          <a:xfrm>
            <a:off x="307187" y="6269079"/>
            <a:ext cx="811212" cy="354013"/>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7" name="角丸四角形 546"/>
          <p:cNvSpPr/>
          <p:nvPr/>
        </p:nvSpPr>
        <p:spPr>
          <a:xfrm>
            <a:off x="3760546" y="6224764"/>
            <a:ext cx="439737" cy="352425"/>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8" name="テキスト ボックス 2"/>
          <p:cNvSpPr txBox="1">
            <a:spLocks noChangeArrowheads="1"/>
          </p:cNvSpPr>
          <p:nvPr/>
        </p:nvSpPr>
        <p:spPr bwMode="auto">
          <a:xfrm>
            <a:off x="7508894" y="4738490"/>
            <a:ext cx="2268538" cy="58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smtClean="0">
                <a:solidFill>
                  <a:prstClr val="black"/>
                </a:solidFill>
              </a:rPr>
              <a:t>　　　　　　：新規制基準への適合</a:t>
            </a:r>
            <a:endParaRPr lang="en-US" altLang="ja-JP" sz="1200" dirty="0" smtClean="0">
              <a:solidFill>
                <a:prstClr val="black"/>
              </a:solidFill>
            </a:endParaRPr>
          </a:p>
          <a:p>
            <a:pPr eaLnBrk="1" hangingPunct="1"/>
            <a:r>
              <a:rPr lang="ja-JP" altLang="en-US" sz="1200" dirty="0" smtClean="0">
                <a:solidFill>
                  <a:prstClr val="black"/>
                </a:solidFill>
              </a:rPr>
              <a:t>　　　　　　  確認申請した炉</a:t>
            </a:r>
            <a:endParaRPr lang="en-US" altLang="ja-JP" sz="1200" dirty="0" smtClean="0">
              <a:solidFill>
                <a:prstClr val="black"/>
              </a:solidFill>
            </a:endParaRPr>
          </a:p>
          <a:p>
            <a:pPr eaLnBrk="1" hangingPunct="1"/>
            <a:r>
              <a:rPr lang="ja-JP" altLang="en-US" sz="1200" dirty="0" smtClean="0">
                <a:solidFill>
                  <a:prstClr val="black"/>
                </a:solidFill>
              </a:rPr>
              <a:t>　　　　　　　（１０発電所１７基）</a:t>
            </a:r>
          </a:p>
        </p:txBody>
      </p:sp>
      <p:sp>
        <p:nvSpPr>
          <p:cNvPr id="549" name="角丸四角形 548"/>
          <p:cNvSpPr/>
          <p:nvPr/>
        </p:nvSpPr>
        <p:spPr>
          <a:xfrm>
            <a:off x="7613676" y="4814514"/>
            <a:ext cx="538163" cy="284162"/>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0" name="角丸四角形 549"/>
          <p:cNvSpPr/>
          <p:nvPr/>
        </p:nvSpPr>
        <p:spPr>
          <a:xfrm>
            <a:off x="2957532" y="852493"/>
            <a:ext cx="701675" cy="389607"/>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1" name="角丸四角形 550"/>
          <p:cNvSpPr/>
          <p:nvPr/>
        </p:nvSpPr>
        <p:spPr>
          <a:xfrm>
            <a:off x="767554" y="4859775"/>
            <a:ext cx="388165" cy="352425"/>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2" name="角丸四角形 551"/>
          <p:cNvSpPr/>
          <p:nvPr/>
        </p:nvSpPr>
        <p:spPr>
          <a:xfrm>
            <a:off x="7747860" y="2654762"/>
            <a:ext cx="388165" cy="352425"/>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4" name="円柱 553"/>
          <p:cNvSpPr/>
          <p:nvPr/>
        </p:nvSpPr>
        <p:spPr bwMode="auto">
          <a:xfrm>
            <a:off x="8278832" y="3570288"/>
            <a:ext cx="215900" cy="215900"/>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sp>
        <p:nvSpPr>
          <p:cNvPr id="555" name="円柱 554"/>
          <p:cNvSpPr/>
          <p:nvPr/>
        </p:nvSpPr>
        <p:spPr bwMode="auto">
          <a:xfrm>
            <a:off x="8553470" y="3570288"/>
            <a:ext cx="215900" cy="215900"/>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dirty="0">
              <a:solidFill>
                <a:prstClr val="black"/>
              </a:solidFill>
            </a:endParaRPr>
          </a:p>
        </p:txBody>
      </p:sp>
      <p:grpSp>
        <p:nvGrpSpPr>
          <p:cNvPr id="556" name="グループ化 5"/>
          <p:cNvGrpSpPr>
            <a:grpSpLocks/>
          </p:cNvGrpSpPr>
          <p:nvPr/>
        </p:nvGrpSpPr>
        <p:grpSpPr bwMode="auto">
          <a:xfrm>
            <a:off x="8266132" y="3573470"/>
            <a:ext cx="215900" cy="242887"/>
            <a:chOff x="-447600" y="4264819"/>
            <a:chExt cx="216024" cy="244301"/>
          </a:xfrm>
        </p:grpSpPr>
        <p:cxnSp>
          <p:nvCxnSpPr>
            <p:cNvPr id="557" name="直線コネクタ 556"/>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8" name="直線コネクタ 557"/>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9" name="グループ化 5"/>
          <p:cNvGrpSpPr>
            <a:grpSpLocks/>
          </p:cNvGrpSpPr>
          <p:nvPr/>
        </p:nvGrpSpPr>
        <p:grpSpPr bwMode="auto">
          <a:xfrm>
            <a:off x="8547120" y="3563945"/>
            <a:ext cx="215900" cy="242887"/>
            <a:chOff x="-447600" y="4264819"/>
            <a:chExt cx="216024" cy="244301"/>
          </a:xfrm>
        </p:grpSpPr>
        <p:cxnSp>
          <p:nvCxnSpPr>
            <p:cNvPr id="560" name="直線コネクタ 559"/>
            <p:cNvCxnSpPr/>
            <p:nvPr/>
          </p:nvCxnSpPr>
          <p:spPr>
            <a:xfrm>
              <a:off x="-447600" y="4264819"/>
              <a:ext cx="216024" cy="244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1" name="直線コネクタ 560"/>
            <p:cNvCxnSpPr/>
            <p:nvPr/>
          </p:nvCxnSpPr>
          <p:spPr>
            <a:xfrm flipV="1">
              <a:off x="-447600" y="4293560"/>
              <a:ext cx="216024" cy="2155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62" name="角丸四角形 561"/>
          <p:cNvSpPr/>
          <p:nvPr/>
        </p:nvSpPr>
        <p:spPr>
          <a:xfrm>
            <a:off x="6215236" y="5489575"/>
            <a:ext cx="373858" cy="398594"/>
          </a:xfrm>
          <a:prstGeom prst="roundRect">
            <a:avLst/>
          </a:pr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角丸四角形 1"/>
          <p:cNvSpPr/>
          <p:nvPr/>
        </p:nvSpPr>
        <p:spPr>
          <a:xfrm>
            <a:off x="55717" y="6010448"/>
            <a:ext cx="1872947" cy="799719"/>
          </a:xfrm>
          <a:prstGeom prst="round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8" name="テキスト ボックス 129"/>
          <p:cNvSpPr txBox="1">
            <a:spLocks noChangeArrowheads="1"/>
          </p:cNvSpPr>
          <p:nvPr/>
        </p:nvSpPr>
        <p:spPr bwMode="auto">
          <a:xfrm>
            <a:off x="1990487" y="6658371"/>
            <a:ext cx="1800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36000" tIns="36000" rIns="36000" bIns="36000">
            <a:spAutoFit/>
          </a:bodyPr>
          <a:lstStyle>
            <a:lvl1pPr marL="84138" indent="-84138" defTabSz="954088" eaLnBrk="0" hangingPunct="0">
              <a:defRPr kumimoji="1">
                <a:solidFill>
                  <a:schemeClr val="tx1"/>
                </a:solidFill>
                <a:latin typeface="Arial" charset="0"/>
                <a:ea typeface="ＭＳ Ｐゴシック" charset="-128"/>
              </a:defRPr>
            </a:lvl1pPr>
            <a:lvl2pPr marL="742950" indent="-285750" defTabSz="954088" eaLnBrk="0" hangingPunct="0">
              <a:defRPr kumimoji="1">
                <a:solidFill>
                  <a:schemeClr val="tx1"/>
                </a:solidFill>
                <a:latin typeface="Arial" charset="0"/>
                <a:ea typeface="ＭＳ Ｐゴシック" charset="-128"/>
              </a:defRPr>
            </a:lvl2pPr>
            <a:lvl3pPr marL="1143000" indent="-228600" defTabSz="954088" eaLnBrk="0" hangingPunct="0">
              <a:defRPr kumimoji="1">
                <a:solidFill>
                  <a:schemeClr val="tx1"/>
                </a:solidFill>
                <a:latin typeface="Arial" charset="0"/>
                <a:ea typeface="ＭＳ Ｐゴシック" charset="-128"/>
              </a:defRPr>
            </a:lvl3pPr>
            <a:lvl4pPr marL="1600200" indent="-228600" defTabSz="954088" eaLnBrk="0" hangingPunct="0">
              <a:defRPr kumimoji="1">
                <a:solidFill>
                  <a:schemeClr val="tx1"/>
                </a:solidFill>
                <a:latin typeface="Arial" charset="0"/>
                <a:ea typeface="ＭＳ Ｐゴシック" charset="-128"/>
              </a:defRPr>
            </a:lvl4pPr>
            <a:lvl5pPr marL="2057400" indent="-228600" defTabSz="954088" eaLnBrk="0" hangingPunct="0">
              <a:defRPr kumimoji="1">
                <a:solidFill>
                  <a:schemeClr val="tx1"/>
                </a:solidFill>
                <a:latin typeface="Arial" charset="0"/>
                <a:ea typeface="ＭＳ Ｐゴシック" charset="-128"/>
              </a:defRPr>
            </a:lvl5pPr>
            <a:lvl6pPr marL="2514600" indent="-228600" defTabSz="95408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408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408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408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smtClean="0">
                <a:solidFill>
                  <a:prstClr val="black"/>
                </a:solidFill>
                <a:latin typeface="ＭＳ ゴシック" pitchFamily="49" charset="-128"/>
                <a:ea typeface="ＭＳ ゴシック" pitchFamily="49" charset="-128"/>
              </a:rPr>
              <a:t>審査書案作成中</a:t>
            </a:r>
            <a:endParaRPr lang="ja-JP" altLang="en-US" sz="1000" dirty="0">
              <a:solidFill>
                <a:prstClr val="black"/>
              </a:solidFill>
              <a:latin typeface="ＭＳ ゴシック" pitchFamily="49" charset="-128"/>
              <a:ea typeface="ＭＳ ゴシック" pitchFamily="49" charset="-128"/>
            </a:endParaRPr>
          </a:p>
        </p:txBody>
      </p:sp>
      <p:sp>
        <p:nvSpPr>
          <p:cNvPr id="270" name="テキスト ボックス 269"/>
          <p:cNvSpPr txBox="1"/>
          <p:nvPr/>
        </p:nvSpPr>
        <p:spPr>
          <a:xfrm>
            <a:off x="56456" y="49024"/>
            <a:ext cx="8905002" cy="461665"/>
          </a:xfrm>
          <a:prstGeom prst="rect">
            <a:avLst/>
          </a:prstGeom>
          <a:noFill/>
        </p:spPr>
        <p:txBody>
          <a:bodyPr wrap="none" rtlCol="0">
            <a:spAutoFit/>
          </a:bodyPr>
          <a:lstStyle/>
          <a:p>
            <a:r>
              <a:rPr lang="ja-JP" altLang="en-US" sz="2400" b="1" dirty="0" smtClean="0"/>
              <a:t>［参考</a:t>
            </a:r>
            <a:r>
              <a:rPr lang="ja-JP" altLang="en-US" sz="2400" b="1" dirty="0"/>
              <a:t>］原子力発電所の適合申請状況等　（平成</a:t>
            </a:r>
            <a:r>
              <a:rPr lang="en-US" altLang="ja-JP" sz="2400" b="1" dirty="0"/>
              <a:t>26</a:t>
            </a:r>
            <a:r>
              <a:rPr lang="ja-JP" altLang="en-US" sz="2400" b="1" dirty="0" smtClean="0"/>
              <a:t>年</a:t>
            </a:r>
            <a:r>
              <a:rPr lang="en-US" altLang="ja-JP" sz="2400" b="1" dirty="0"/>
              <a:t>4</a:t>
            </a:r>
            <a:r>
              <a:rPr lang="ja-JP" altLang="en-US" sz="2400" b="1" dirty="0" smtClean="0"/>
              <a:t>月</a:t>
            </a:r>
            <a:r>
              <a:rPr lang="en-US" altLang="ja-JP" sz="2400" b="1" dirty="0" smtClean="0"/>
              <a:t>21</a:t>
            </a:r>
            <a:r>
              <a:rPr lang="ja-JP" altLang="en-US" sz="2400" b="1" dirty="0" smtClean="0"/>
              <a:t>日</a:t>
            </a:r>
            <a:r>
              <a:rPr lang="ja-JP" altLang="en-US" sz="2400" b="1" dirty="0"/>
              <a:t>現在）</a:t>
            </a:r>
          </a:p>
        </p:txBody>
      </p:sp>
    </p:spTree>
    <p:extLst>
      <p:ext uri="{BB962C8B-B14F-4D97-AF65-F5344CB8AC3E}">
        <p14:creationId xmlns:p14="http://schemas.microsoft.com/office/powerpoint/2010/main" val="957625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462" y="58614"/>
            <a:ext cx="9733174" cy="346050"/>
          </a:xfrm>
        </p:spPr>
        <p:txBody>
          <a:bodyPr>
            <a:noAutofit/>
          </a:bodyPr>
          <a:lstStyle/>
          <a:p>
            <a:r>
              <a:rPr lang="ja-JP" altLang="ja-JP" b="1" dirty="0"/>
              <a:t>３．エネルギーの需給に関する長期的、総合的かつ計画的に講ずべき施策</a:t>
            </a:r>
            <a:endParaRPr kumimoji="1" lang="ja-JP" altLang="en-US" sz="2000" dirty="0"/>
          </a:p>
        </p:txBody>
      </p:sp>
      <p:sp>
        <p:nvSpPr>
          <p:cNvPr id="5" name="スライド番号プレースホルダー 4"/>
          <p:cNvSpPr>
            <a:spLocks noGrp="1"/>
          </p:cNvSpPr>
          <p:nvPr>
            <p:ph type="sldNum" sz="quarter" idx="12"/>
          </p:nvPr>
        </p:nvSpPr>
        <p:spPr>
          <a:xfrm>
            <a:off x="7556146" y="6519256"/>
            <a:ext cx="2311400" cy="365125"/>
          </a:xfrm>
        </p:spPr>
        <p:txBody>
          <a:bodyPr/>
          <a:lstStyle/>
          <a:p>
            <a:fld id="{D9550142-B990-490A-A107-ED7302A7FD52}" type="slidenum">
              <a:rPr lang="ja-JP" altLang="en-US" smtClean="0">
                <a:solidFill>
                  <a:prstClr val="black"/>
                </a:solidFill>
              </a:rPr>
              <a:pPr/>
              <a:t>35</a:t>
            </a:fld>
            <a:endParaRPr lang="ja-JP" altLang="en-US" dirty="0">
              <a:solidFill>
                <a:prstClr val="black"/>
              </a:solidFill>
            </a:endParaRPr>
          </a:p>
        </p:txBody>
      </p:sp>
      <p:sp>
        <p:nvSpPr>
          <p:cNvPr id="6" name="コンテンツ プレースホルダー 2"/>
          <p:cNvSpPr txBox="1">
            <a:spLocks/>
          </p:cNvSpPr>
          <p:nvPr/>
        </p:nvSpPr>
        <p:spPr>
          <a:xfrm>
            <a:off x="0" y="974656"/>
            <a:ext cx="9849636" cy="475801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000"/>
              </a:lnSpc>
            </a:pPr>
            <a:r>
              <a:rPr lang="ja-JP" altLang="en-US" sz="2200" dirty="0" smtClean="0">
                <a:solidFill>
                  <a:srgbClr val="0070C0"/>
                </a:solidFill>
              </a:rPr>
              <a:t>　</a:t>
            </a:r>
            <a:r>
              <a:rPr lang="ja-JP" altLang="ja-JP" sz="2200" u="sng" dirty="0" smtClean="0">
                <a:solidFill>
                  <a:srgbClr val="0070C0"/>
                </a:solidFill>
              </a:rPr>
              <a:t>③</a:t>
            </a:r>
            <a:r>
              <a:rPr lang="ja-JP" altLang="ja-JP" sz="2200" u="sng" dirty="0">
                <a:solidFill>
                  <a:srgbClr val="0070C0"/>
                </a:solidFill>
              </a:rPr>
              <a:t>対策を将来へ先送りせず、着実に進める</a:t>
            </a:r>
            <a:r>
              <a:rPr lang="ja-JP" altLang="ja-JP" sz="2200" u="sng" dirty="0" smtClean="0">
                <a:solidFill>
                  <a:srgbClr val="0070C0"/>
                </a:solidFill>
              </a:rPr>
              <a:t>取組</a:t>
            </a:r>
            <a:endParaRPr lang="en-US" altLang="ja-JP" sz="2200" u="sng" dirty="0" smtClean="0">
              <a:solidFill>
                <a:srgbClr val="0070C0"/>
              </a:solidFill>
            </a:endParaRPr>
          </a:p>
          <a:p>
            <a:pPr>
              <a:lnSpc>
                <a:spcPts val="2000"/>
              </a:lnSpc>
            </a:pPr>
            <a:endParaRPr lang="ja-JP" altLang="ja-JP" sz="2200" dirty="0">
              <a:solidFill>
                <a:srgbClr val="0070C0"/>
              </a:solidFill>
            </a:endParaRPr>
          </a:p>
          <a:p>
            <a:pPr marL="87313">
              <a:lnSpc>
                <a:spcPts val="2400"/>
              </a:lnSpc>
            </a:pPr>
            <a:r>
              <a:rPr lang="ja-JP" altLang="ja-JP" sz="2200" u="sng" dirty="0" smtClean="0">
                <a:solidFill>
                  <a:srgbClr val="0070C0"/>
                </a:solidFill>
              </a:rPr>
              <a:t>１</a:t>
            </a:r>
            <a:r>
              <a:rPr lang="ja-JP" altLang="ja-JP" sz="2200" u="sng" dirty="0">
                <a:solidFill>
                  <a:srgbClr val="0070C0"/>
                </a:solidFill>
              </a:rPr>
              <a:t>）</a:t>
            </a:r>
            <a:r>
              <a:rPr lang="ja-JP" altLang="ja-JP" sz="2200" u="sng" dirty="0" smtClean="0">
                <a:solidFill>
                  <a:srgbClr val="0070C0"/>
                </a:solidFill>
              </a:rPr>
              <a:t>使用済燃料</a:t>
            </a:r>
            <a:r>
              <a:rPr lang="ja-JP" altLang="en-US" sz="2200" u="sng" dirty="0" smtClean="0">
                <a:solidFill>
                  <a:srgbClr val="0070C0"/>
                </a:solidFill>
              </a:rPr>
              <a:t>問題の解決に向けた取組</a:t>
            </a:r>
            <a:r>
              <a:rPr lang="ja-JP" altLang="ja-JP" sz="2200" u="sng" dirty="0" smtClean="0">
                <a:solidFill>
                  <a:srgbClr val="0070C0"/>
                </a:solidFill>
              </a:rPr>
              <a:t>の</a:t>
            </a:r>
            <a:r>
              <a:rPr lang="ja-JP" altLang="ja-JP" sz="2200" u="sng" dirty="0">
                <a:solidFill>
                  <a:srgbClr val="0070C0"/>
                </a:solidFill>
              </a:rPr>
              <a:t>抜本強化と総合的な</a:t>
            </a:r>
            <a:r>
              <a:rPr lang="ja-JP" altLang="ja-JP" sz="2200" u="sng" dirty="0" smtClean="0">
                <a:solidFill>
                  <a:srgbClr val="0070C0"/>
                </a:solidFill>
              </a:rPr>
              <a:t>推進</a:t>
            </a:r>
            <a:endParaRPr lang="en-US" altLang="ja-JP" sz="2200" dirty="0">
              <a:solidFill>
                <a:srgbClr val="0070C0"/>
              </a:solidFill>
            </a:endParaRPr>
          </a:p>
          <a:p>
            <a:pPr marL="87313">
              <a:lnSpc>
                <a:spcPts val="2400"/>
              </a:lnSpc>
            </a:pPr>
            <a:endParaRPr lang="en-US" altLang="ja-JP" sz="2200" dirty="0">
              <a:solidFill>
                <a:srgbClr val="0070C0"/>
              </a:solidFill>
            </a:endParaRPr>
          </a:p>
          <a:p>
            <a:pPr marL="87313">
              <a:lnSpc>
                <a:spcPts val="2400"/>
              </a:lnSpc>
            </a:pPr>
            <a:r>
              <a:rPr lang="ja-JP" altLang="en-US" sz="2200" dirty="0" smtClean="0">
                <a:solidFill>
                  <a:prstClr val="black"/>
                </a:solidFill>
              </a:rPr>
              <a:t>・</a:t>
            </a:r>
            <a:r>
              <a:rPr lang="ja-JP" altLang="ja-JP" sz="2200" b="1" u="sng" dirty="0">
                <a:solidFill>
                  <a:srgbClr val="FF0000"/>
                </a:solidFill>
              </a:rPr>
              <a:t>国が前面に</a:t>
            </a:r>
            <a:r>
              <a:rPr lang="ja-JP" altLang="ja-JP" sz="2200" b="1" u="sng" dirty="0" smtClean="0">
                <a:solidFill>
                  <a:srgbClr val="FF0000"/>
                </a:solidFill>
              </a:rPr>
              <a:t>立</a:t>
            </a:r>
            <a:r>
              <a:rPr lang="ja-JP" altLang="en-US" sz="2200" b="1" u="sng" dirty="0">
                <a:solidFill>
                  <a:srgbClr val="FF0000"/>
                </a:solidFill>
              </a:rPr>
              <a:t>ち</a:t>
            </a:r>
            <a:r>
              <a:rPr lang="ja-JP" altLang="ja-JP" sz="2200" b="1" u="sng" dirty="0" smtClean="0">
                <a:solidFill>
                  <a:srgbClr val="FF0000"/>
                </a:solidFill>
              </a:rPr>
              <a:t>、</a:t>
            </a:r>
            <a:r>
              <a:rPr lang="ja-JP" altLang="ja-JP" sz="2200" b="1" u="sng" dirty="0">
                <a:solidFill>
                  <a:srgbClr val="FF0000"/>
                </a:solidFill>
              </a:rPr>
              <a:t>高レベル放射性廃棄物の最終処分に向けた取組</a:t>
            </a:r>
            <a:r>
              <a:rPr lang="ja-JP" altLang="ja-JP" sz="2200" b="1" u="sng" dirty="0">
                <a:solidFill>
                  <a:prstClr val="black"/>
                </a:solidFill>
              </a:rPr>
              <a:t>を</a:t>
            </a:r>
            <a:r>
              <a:rPr lang="ja-JP" altLang="ja-JP" sz="2200" b="1" u="sng" dirty="0" smtClean="0">
                <a:solidFill>
                  <a:prstClr val="black"/>
                </a:solidFill>
              </a:rPr>
              <a:t>推進</a:t>
            </a:r>
            <a:r>
              <a:rPr lang="ja-JP" altLang="en-US" sz="2200" dirty="0" smtClean="0">
                <a:solidFill>
                  <a:prstClr val="black"/>
                </a:solidFill>
              </a:rPr>
              <a:t>。</a:t>
            </a:r>
            <a:endParaRPr lang="en-US" altLang="ja-JP" sz="2200" dirty="0" smtClean="0">
              <a:solidFill>
                <a:prstClr val="black"/>
              </a:solidFill>
            </a:endParaRPr>
          </a:p>
          <a:p>
            <a:pPr marL="87313">
              <a:lnSpc>
                <a:spcPts val="2400"/>
              </a:lnSpc>
            </a:pPr>
            <a:endParaRPr lang="en-US" altLang="ja-JP" sz="2200" dirty="0">
              <a:solidFill>
                <a:prstClr val="black"/>
              </a:solidFill>
            </a:endParaRPr>
          </a:p>
          <a:p>
            <a:pPr marL="87313">
              <a:lnSpc>
                <a:spcPts val="2400"/>
              </a:lnSpc>
            </a:pPr>
            <a:r>
              <a:rPr lang="ja-JP" altLang="en-US" sz="2200" dirty="0" smtClean="0">
                <a:solidFill>
                  <a:prstClr val="black"/>
                </a:solidFill>
              </a:rPr>
              <a:t>・</a:t>
            </a:r>
            <a:r>
              <a:rPr lang="ja-JP" altLang="ja-JP" sz="2200" dirty="0">
                <a:solidFill>
                  <a:prstClr val="black"/>
                </a:solidFill>
              </a:rPr>
              <a:t>将来世代が最良の処分方法を選択できるよう、</a:t>
            </a:r>
            <a:r>
              <a:rPr lang="ja-JP" altLang="ja-JP" sz="2200" b="1" u="sng" dirty="0">
                <a:solidFill>
                  <a:prstClr val="black"/>
                </a:solidFill>
              </a:rPr>
              <a:t>可逆性・回収可能性を</a:t>
            </a:r>
            <a:r>
              <a:rPr lang="ja-JP" altLang="ja-JP" sz="2200" b="1" u="sng" dirty="0" smtClean="0">
                <a:solidFill>
                  <a:prstClr val="black"/>
                </a:solidFill>
              </a:rPr>
              <a:t>担保</a:t>
            </a:r>
            <a:r>
              <a:rPr lang="ja-JP" altLang="en-US" sz="2200" dirty="0" smtClean="0">
                <a:solidFill>
                  <a:prstClr val="black"/>
                </a:solidFill>
              </a:rPr>
              <a:t>。</a:t>
            </a:r>
            <a:endParaRPr lang="en-US" altLang="ja-JP" sz="2200" dirty="0">
              <a:solidFill>
                <a:prstClr val="black"/>
              </a:solidFill>
            </a:endParaRPr>
          </a:p>
          <a:p>
            <a:pPr marL="87313">
              <a:lnSpc>
                <a:spcPts val="2400"/>
              </a:lnSpc>
            </a:pPr>
            <a:r>
              <a:rPr lang="ja-JP" altLang="en-US" sz="2200" dirty="0" smtClean="0">
                <a:solidFill>
                  <a:prstClr val="black"/>
                </a:solidFill>
              </a:rPr>
              <a:t>・</a:t>
            </a:r>
            <a:r>
              <a:rPr lang="ja-JP" altLang="ja-JP" sz="2200" dirty="0">
                <a:solidFill>
                  <a:prstClr val="black"/>
                </a:solidFill>
              </a:rPr>
              <a:t>直接処分など代替処分オプションに関する調査・研究を</a:t>
            </a:r>
            <a:r>
              <a:rPr lang="ja-JP" altLang="ja-JP" sz="2200" dirty="0" smtClean="0">
                <a:solidFill>
                  <a:prstClr val="black"/>
                </a:solidFill>
              </a:rPr>
              <a:t>推進</a:t>
            </a:r>
            <a:r>
              <a:rPr lang="ja-JP" altLang="en-US" sz="2200" dirty="0" smtClean="0">
                <a:solidFill>
                  <a:prstClr val="black"/>
                </a:solidFill>
              </a:rPr>
              <a:t>。</a:t>
            </a:r>
            <a:endParaRPr lang="en-US" altLang="ja-JP" sz="2200" dirty="0">
              <a:solidFill>
                <a:prstClr val="black"/>
              </a:solidFill>
            </a:endParaRPr>
          </a:p>
          <a:p>
            <a:pPr marL="87313">
              <a:lnSpc>
                <a:spcPts val="2400"/>
              </a:lnSpc>
            </a:pPr>
            <a:endParaRPr lang="en-US" altLang="ja-JP" sz="2200" dirty="0">
              <a:solidFill>
                <a:prstClr val="black"/>
              </a:solidFill>
            </a:endParaRPr>
          </a:p>
          <a:p>
            <a:pPr marL="87313">
              <a:lnSpc>
                <a:spcPts val="2400"/>
              </a:lnSpc>
            </a:pPr>
            <a:r>
              <a:rPr lang="ja-JP" altLang="en-US" sz="2200" dirty="0" smtClean="0">
                <a:solidFill>
                  <a:prstClr val="black"/>
                </a:solidFill>
              </a:rPr>
              <a:t>・</a:t>
            </a:r>
            <a:r>
              <a:rPr lang="ja-JP" altLang="ja-JP" sz="2200" b="1" u="sng" dirty="0">
                <a:solidFill>
                  <a:prstClr val="black"/>
                </a:solidFill>
              </a:rPr>
              <a:t>処分場選定では国が科学的見地から</a:t>
            </a:r>
            <a:r>
              <a:rPr lang="ja-JP" altLang="ja-JP" sz="2200" b="1" u="sng" dirty="0" smtClean="0">
                <a:solidFill>
                  <a:prstClr val="black"/>
                </a:solidFill>
              </a:rPr>
              <a:t>説明</a:t>
            </a:r>
            <a:r>
              <a:rPr lang="ja-JP" altLang="en-US" sz="2200" dirty="0">
                <a:solidFill>
                  <a:prstClr val="black"/>
                </a:solidFill>
              </a:rPr>
              <a:t>し、</a:t>
            </a:r>
            <a:r>
              <a:rPr lang="ja-JP" altLang="en-US" sz="2200" dirty="0" smtClean="0">
                <a:solidFill>
                  <a:prstClr val="black"/>
                </a:solidFill>
              </a:rPr>
              <a:t>また、</a:t>
            </a:r>
            <a:r>
              <a:rPr lang="ja-JP" altLang="ja-JP" sz="2200" dirty="0" smtClean="0">
                <a:solidFill>
                  <a:prstClr val="black"/>
                </a:solidFill>
              </a:rPr>
              <a:t>地域</a:t>
            </a:r>
            <a:r>
              <a:rPr lang="ja-JP" altLang="ja-JP" sz="2200" dirty="0">
                <a:solidFill>
                  <a:prstClr val="black"/>
                </a:solidFill>
              </a:rPr>
              <a:t>の合意形成の仕組み</a:t>
            </a:r>
            <a:r>
              <a:rPr lang="ja-JP" altLang="ja-JP" sz="2200" dirty="0" smtClean="0">
                <a:solidFill>
                  <a:prstClr val="black"/>
                </a:solidFill>
              </a:rPr>
              <a:t>を</a:t>
            </a:r>
            <a:r>
              <a:rPr lang="ja-JP" altLang="en-US" sz="2200" dirty="0">
                <a:solidFill>
                  <a:prstClr val="black"/>
                </a:solidFill>
              </a:rPr>
              <a:t>構築する</a:t>
            </a:r>
            <a:r>
              <a:rPr lang="ja-JP" altLang="en-US" sz="2200" dirty="0" smtClean="0">
                <a:solidFill>
                  <a:prstClr val="black"/>
                </a:solidFill>
              </a:rPr>
              <a:t>こととし、</a:t>
            </a:r>
            <a:r>
              <a:rPr lang="ja-JP" altLang="ja-JP" sz="2200" dirty="0">
                <a:solidFill>
                  <a:prstClr val="black"/>
                </a:solidFill>
              </a:rPr>
              <a:t>「特定</a:t>
            </a:r>
            <a:r>
              <a:rPr lang="ja-JP" altLang="ja-JP" sz="2200" dirty="0" smtClean="0">
                <a:solidFill>
                  <a:prstClr val="black"/>
                </a:solidFill>
              </a:rPr>
              <a:t>放射性廃棄物の最終処分に関する基本方針（</a:t>
            </a:r>
            <a:r>
              <a:rPr lang="en-US" altLang="ja-JP" sz="2200" dirty="0">
                <a:solidFill>
                  <a:prstClr val="black"/>
                </a:solidFill>
              </a:rPr>
              <a:t>2008</a:t>
            </a:r>
            <a:r>
              <a:rPr lang="ja-JP" altLang="ja-JP" sz="2200" dirty="0" smtClean="0">
                <a:solidFill>
                  <a:prstClr val="black"/>
                </a:solidFill>
              </a:rPr>
              <a:t>年３月閣議決定）」の改定を早急に</a:t>
            </a:r>
            <a:r>
              <a:rPr lang="ja-JP" altLang="en-US" sz="2200" dirty="0" smtClean="0">
                <a:solidFill>
                  <a:prstClr val="black"/>
                </a:solidFill>
              </a:rPr>
              <a:t>実施。</a:t>
            </a:r>
            <a:endParaRPr lang="en-US" altLang="ja-JP" sz="2200" dirty="0">
              <a:solidFill>
                <a:prstClr val="black"/>
              </a:solidFill>
            </a:endParaRPr>
          </a:p>
          <a:p>
            <a:pPr marL="87313">
              <a:lnSpc>
                <a:spcPts val="2400"/>
              </a:lnSpc>
            </a:pPr>
            <a:endParaRPr lang="en-US" altLang="ja-JP" sz="2200" dirty="0" smtClean="0">
              <a:solidFill>
                <a:prstClr val="black"/>
              </a:solidFill>
            </a:endParaRPr>
          </a:p>
          <a:p>
            <a:pPr marL="87313">
              <a:lnSpc>
                <a:spcPts val="2400"/>
              </a:lnSpc>
            </a:pPr>
            <a:r>
              <a:rPr lang="ja-JP" altLang="en-US" sz="2200" dirty="0" smtClean="0">
                <a:solidFill>
                  <a:prstClr val="black"/>
                </a:solidFill>
              </a:rPr>
              <a:t>・</a:t>
            </a:r>
            <a:r>
              <a:rPr lang="ja-JP" altLang="ja-JP" sz="2200" b="1" u="sng" dirty="0" smtClean="0">
                <a:solidFill>
                  <a:srgbClr val="FF0000"/>
                </a:solidFill>
              </a:rPr>
              <a:t>中間</a:t>
            </a:r>
            <a:r>
              <a:rPr lang="ja-JP" altLang="ja-JP" sz="2200" b="1" u="sng" dirty="0">
                <a:solidFill>
                  <a:srgbClr val="FF0000"/>
                </a:solidFill>
              </a:rPr>
              <a:t>貯蔵施設や乾式貯蔵施設等の建設・活用</a:t>
            </a:r>
            <a:r>
              <a:rPr lang="ja-JP" altLang="ja-JP" sz="2200" dirty="0">
                <a:solidFill>
                  <a:prstClr val="black"/>
                </a:solidFill>
              </a:rPr>
              <a:t>を促進、政府の取組を</a:t>
            </a:r>
            <a:r>
              <a:rPr lang="ja-JP" altLang="ja-JP" sz="2200" dirty="0" smtClean="0">
                <a:solidFill>
                  <a:prstClr val="black"/>
                </a:solidFill>
              </a:rPr>
              <a:t>強化</a:t>
            </a:r>
            <a:r>
              <a:rPr lang="ja-JP" altLang="en-US" sz="2200" dirty="0" smtClean="0">
                <a:solidFill>
                  <a:prstClr val="black"/>
                </a:solidFill>
              </a:rPr>
              <a:t>。</a:t>
            </a:r>
            <a:endParaRPr lang="en-US" altLang="ja-JP" sz="2200" dirty="0" smtClean="0">
              <a:solidFill>
                <a:prstClr val="black"/>
              </a:solidFill>
            </a:endParaRPr>
          </a:p>
          <a:p>
            <a:pPr marL="87313">
              <a:lnSpc>
                <a:spcPts val="2400"/>
              </a:lnSpc>
            </a:pPr>
            <a:endParaRPr lang="en-US" altLang="ja-JP" sz="2200" dirty="0">
              <a:solidFill>
                <a:prstClr val="black"/>
              </a:solidFill>
            </a:endParaRPr>
          </a:p>
          <a:p>
            <a:pPr marL="87313">
              <a:lnSpc>
                <a:spcPts val="2400"/>
              </a:lnSpc>
            </a:pPr>
            <a:r>
              <a:rPr lang="ja-JP" altLang="en-US" sz="2200" dirty="0" smtClean="0">
                <a:solidFill>
                  <a:prstClr val="black"/>
                </a:solidFill>
              </a:rPr>
              <a:t>・</a:t>
            </a:r>
            <a:r>
              <a:rPr lang="ja-JP" altLang="ja-JP" sz="2200" b="1" u="sng" dirty="0">
                <a:solidFill>
                  <a:srgbClr val="FF0000"/>
                </a:solidFill>
              </a:rPr>
              <a:t>放射性廃棄物の減容化・有害度低減のための技術開発</a:t>
            </a:r>
            <a:r>
              <a:rPr lang="ja-JP" altLang="ja-JP" sz="2200" dirty="0">
                <a:solidFill>
                  <a:prstClr val="black"/>
                </a:solidFill>
              </a:rPr>
              <a:t>を</a:t>
            </a:r>
            <a:r>
              <a:rPr lang="ja-JP" altLang="ja-JP" sz="2200" dirty="0" smtClean="0">
                <a:solidFill>
                  <a:prstClr val="black"/>
                </a:solidFill>
              </a:rPr>
              <a:t>推進</a:t>
            </a:r>
            <a:r>
              <a:rPr lang="ja-JP" altLang="en-US" sz="2200" dirty="0" smtClean="0">
                <a:solidFill>
                  <a:prstClr val="black"/>
                </a:solidFill>
              </a:rPr>
              <a:t>。</a:t>
            </a:r>
            <a:endParaRPr lang="en-US" altLang="ja-JP" sz="2200" dirty="0" smtClean="0">
              <a:solidFill>
                <a:prstClr val="black"/>
              </a:solidFill>
            </a:endParaRPr>
          </a:p>
          <a:p>
            <a:pPr marL="324000" indent="-72000">
              <a:lnSpc>
                <a:spcPts val="2000"/>
              </a:lnSpc>
            </a:pPr>
            <a:endParaRPr lang="en-US" altLang="ja-JP" sz="2200" dirty="0">
              <a:solidFill>
                <a:prstClr val="black"/>
              </a:solidFill>
            </a:endParaRPr>
          </a:p>
        </p:txBody>
      </p:sp>
      <p:sp>
        <p:nvSpPr>
          <p:cNvPr id="9" name="正方形/長方形 8"/>
          <p:cNvSpPr/>
          <p:nvPr/>
        </p:nvSpPr>
        <p:spPr>
          <a:xfrm>
            <a:off x="166955" y="465956"/>
            <a:ext cx="9739078" cy="44276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60"/>
              </a:lnSpc>
            </a:pPr>
            <a:r>
              <a:rPr lang="ja-JP" altLang="ja-JP" sz="2400" b="1" u="sng" dirty="0">
                <a:solidFill>
                  <a:srgbClr val="0070C0"/>
                </a:solidFill>
              </a:rPr>
              <a:t>（</a:t>
            </a:r>
            <a:r>
              <a:rPr lang="ja-JP" altLang="en-US" sz="2400" b="1" u="sng" dirty="0">
                <a:solidFill>
                  <a:srgbClr val="0070C0"/>
                </a:solidFill>
              </a:rPr>
              <a:t>４</a:t>
            </a:r>
            <a:r>
              <a:rPr lang="ja-JP" altLang="ja-JP" sz="2400" b="1" u="sng" dirty="0">
                <a:solidFill>
                  <a:srgbClr val="0070C0"/>
                </a:solidFill>
              </a:rPr>
              <a:t>）原子力政策の</a:t>
            </a:r>
            <a:r>
              <a:rPr lang="ja-JP" altLang="en-US" sz="2400" b="1" u="sng" dirty="0">
                <a:solidFill>
                  <a:srgbClr val="0070C0"/>
                </a:solidFill>
              </a:rPr>
              <a:t>再構築</a:t>
            </a:r>
            <a:r>
              <a:rPr lang="ja-JP" altLang="en-US" sz="2400" b="1" dirty="0" smtClean="0">
                <a:solidFill>
                  <a:srgbClr val="F79646">
                    <a:lumMod val="75000"/>
                  </a:srgbClr>
                </a:solidFill>
              </a:rPr>
              <a:t>（Ｐ４１～</a:t>
            </a:r>
            <a:r>
              <a:rPr lang="ja-JP" altLang="en-US" sz="2400" b="1" dirty="0">
                <a:solidFill>
                  <a:srgbClr val="F79646">
                    <a:lumMod val="75000"/>
                  </a:srgbClr>
                </a:solidFill>
              </a:rPr>
              <a:t>）</a:t>
            </a:r>
            <a:endParaRPr lang="en-US" altLang="ja-JP" sz="2400" dirty="0">
              <a:solidFill>
                <a:srgbClr val="F79646">
                  <a:lumMod val="75000"/>
                </a:srgbClr>
              </a:solidFill>
            </a:endParaRPr>
          </a:p>
        </p:txBody>
      </p:sp>
    </p:spTree>
    <p:extLst>
      <p:ext uri="{BB962C8B-B14F-4D97-AF65-F5344CB8AC3E}">
        <p14:creationId xmlns:p14="http://schemas.microsoft.com/office/powerpoint/2010/main" val="829992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556146" y="6519256"/>
            <a:ext cx="2311400" cy="365125"/>
          </a:xfrm>
        </p:spPr>
        <p:txBody>
          <a:bodyPr/>
          <a:lstStyle/>
          <a:p>
            <a:fld id="{D9550142-B990-490A-A107-ED7302A7FD52}" type="slidenum">
              <a:rPr lang="ja-JP" altLang="en-US" smtClean="0">
                <a:solidFill>
                  <a:prstClr val="black"/>
                </a:solidFill>
              </a:rPr>
              <a:pPr/>
              <a:t>36</a:t>
            </a:fld>
            <a:endParaRPr lang="ja-JP" altLang="en-US" dirty="0">
              <a:solidFill>
                <a:prstClr val="black"/>
              </a:solidFill>
            </a:endParaRPr>
          </a:p>
        </p:txBody>
      </p:sp>
      <p:sp>
        <p:nvSpPr>
          <p:cNvPr id="6" name="コンテンツ プレースホルダー 2"/>
          <p:cNvSpPr txBox="1">
            <a:spLocks/>
          </p:cNvSpPr>
          <p:nvPr/>
        </p:nvSpPr>
        <p:spPr>
          <a:xfrm>
            <a:off x="-15552" y="615205"/>
            <a:ext cx="10063118" cy="475801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400"/>
              </a:lnSpc>
            </a:pPr>
            <a:r>
              <a:rPr lang="ja-JP" altLang="ja-JP" sz="2400" u="sng" dirty="0" smtClean="0">
                <a:solidFill>
                  <a:srgbClr val="0070C0"/>
                </a:solidFill>
              </a:rPr>
              <a:t>２</a:t>
            </a:r>
            <a:r>
              <a:rPr lang="ja-JP" altLang="ja-JP" sz="2400" u="sng" dirty="0">
                <a:solidFill>
                  <a:srgbClr val="0070C0"/>
                </a:solidFill>
              </a:rPr>
              <a:t>）核燃料サイクル政策</a:t>
            </a:r>
            <a:r>
              <a:rPr lang="ja-JP" altLang="en-US" sz="2400" u="sng" dirty="0">
                <a:solidFill>
                  <a:srgbClr val="0070C0"/>
                </a:solidFill>
              </a:rPr>
              <a:t>の</a:t>
            </a:r>
            <a:r>
              <a:rPr lang="ja-JP" altLang="ja-JP" sz="2400" u="sng" dirty="0" smtClean="0">
                <a:solidFill>
                  <a:srgbClr val="0070C0"/>
                </a:solidFill>
              </a:rPr>
              <a:t>推進</a:t>
            </a:r>
            <a:endParaRPr lang="en-US" altLang="ja-JP" sz="2400" u="sng" dirty="0">
              <a:solidFill>
                <a:srgbClr val="0070C0"/>
              </a:solidFill>
            </a:endParaRPr>
          </a:p>
          <a:p>
            <a:pPr marL="87313">
              <a:lnSpc>
                <a:spcPts val="2400"/>
              </a:lnSpc>
            </a:pPr>
            <a:endParaRPr lang="en-US" altLang="ja-JP" sz="2400" dirty="0" smtClean="0">
              <a:solidFill>
                <a:prstClr val="black"/>
              </a:solidFill>
            </a:endParaRPr>
          </a:p>
          <a:p>
            <a:pPr marL="87313">
              <a:lnSpc>
                <a:spcPts val="2400"/>
              </a:lnSpc>
            </a:pPr>
            <a:r>
              <a:rPr lang="ja-JP" altLang="en-US" sz="2400" dirty="0" smtClean="0">
                <a:solidFill>
                  <a:prstClr val="black"/>
                </a:solidFill>
              </a:rPr>
              <a:t>・</a:t>
            </a:r>
            <a:r>
              <a:rPr lang="ja-JP" altLang="ja-JP" sz="2400" b="1" u="sng" dirty="0">
                <a:solidFill>
                  <a:srgbClr val="FF0000"/>
                </a:solidFill>
              </a:rPr>
              <a:t>関係自治体や国際社会の理解を得つつ、核燃料サイクルを推進</a:t>
            </a:r>
            <a:r>
              <a:rPr lang="ja-JP" altLang="en-US" sz="2400" b="1" u="sng" dirty="0">
                <a:solidFill>
                  <a:srgbClr val="FF0000"/>
                </a:solidFill>
              </a:rPr>
              <a:t>するとともに、中長期的な対応の柔軟性を保持</a:t>
            </a:r>
            <a:r>
              <a:rPr lang="ja-JP" altLang="en-US" sz="2400" dirty="0" smtClean="0">
                <a:solidFill>
                  <a:prstClr val="black"/>
                </a:solidFill>
              </a:rPr>
              <a:t>。</a:t>
            </a:r>
            <a:endParaRPr lang="en-US" altLang="ja-JP" sz="2400" dirty="0" smtClean="0">
              <a:solidFill>
                <a:prstClr val="black"/>
              </a:solidFill>
            </a:endParaRPr>
          </a:p>
          <a:p>
            <a:pPr marL="87313">
              <a:lnSpc>
                <a:spcPts val="2400"/>
              </a:lnSpc>
            </a:pPr>
            <a:endParaRPr lang="en-US" altLang="ja-JP" sz="2400" dirty="0">
              <a:solidFill>
                <a:prstClr val="black"/>
              </a:solidFill>
            </a:endParaRPr>
          </a:p>
          <a:p>
            <a:pPr marL="87313">
              <a:lnSpc>
                <a:spcPts val="2400"/>
              </a:lnSpc>
            </a:pPr>
            <a:r>
              <a:rPr lang="ja-JP" altLang="en-US" sz="2400" dirty="0" smtClean="0">
                <a:solidFill>
                  <a:prstClr val="black"/>
                </a:solidFill>
              </a:rPr>
              <a:t>・</a:t>
            </a:r>
            <a:r>
              <a:rPr lang="ja-JP" altLang="en-US" sz="2400" dirty="0">
                <a:solidFill>
                  <a:prstClr val="black"/>
                </a:solidFill>
              </a:rPr>
              <a:t>平和利用を大前提に、</a:t>
            </a:r>
            <a:r>
              <a:rPr lang="ja-JP" altLang="en-US" sz="2400" b="1" u="sng" dirty="0">
                <a:solidFill>
                  <a:prstClr val="black"/>
                </a:solidFill>
              </a:rPr>
              <a:t>利用目的のないプルトニウムは持たないとの原則を引き続き堅持し、</a:t>
            </a:r>
            <a:r>
              <a:rPr lang="ja-JP" altLang="ja-JP" sz="2400" b="1" u="sng" dirty="0">
                <a:solidFill>
                  <a:prstClr val="black"/>
                </a:solidFill>
              </a:rPr>
              <a:t>これを実効性あるものとするため、プルトニウムの回収と利用のバランスを十分に考慮しつつ、プルトニウムを適切に管理・利用</a:t>
            </a:r>
            <a:r>
              <a:rPr lang="ja-JP" altLang="en-US" sz="2400" dirty="0" smtClean="0">
                <a:solidFill>
                  <a:prstClr val="black"/>
                </a:solidFill>
              </a:rPr>
              <a:t>。</a:t>
            </a:r>
            <a:endParaRPr lang="en-US" altLang="ja-JP" sz="2400" dirty="0">
              <a:solidFill>
                <a:prstClr val="black"/>
              </a:solidFill>
            </a:endParaRPr>
          </a:p>
          <a:p>
            <a:pPr marL="87313">
              <a:lnSpc>
                <a:spcPts val="2400"/>
              </a:lnSpc>
            </a:pPr>
            <a:endParaRPr lang="en-US" altLang="ja-JP" sz="2400" dirty="0" smtClean="0">
              <a:solidFill>
                <a:prstClr val="black"/>
              </a:solidFill>
            </a:endParaRPr>
          </a:p>
          <a:p>
            <a:pPr marL="87313">
              <a:lnSpc>
                <a:spcPts val="2400"/>
              </a:lnSpc>
            </a:pPr>
            <a:r>
              <a:rPr lang="ja-JP" altLang="en-US" sz="2400" dirty="0" smtClean="0">
                <a:solidFill>
                  <a:prstClr val="black"/>
                </a:solidFill>
              </a:rPr>
              <a:t>・</a:t>
            </a:r>
            <a:r>
              <a:rPr lang="ja-JP" altLang="ja-JP" sz="2400" b="1" u="sng" dirty="0">
                <a:solidFill>
                  <a:prstClr val="black"/>
                </a:solidFill>
              </a:rPr>
              <a:t>米仏等と国際協力を進め、高速炉等の研究開発</a:t>
            </a:r>
            <a:r>
              <a:rPr lang="ja-JP" altLang="ja-JP" sz="2400" dirty="0">
                <a:solidFill>
                  <a:prstClr val="black"/>
                </a:solidFill>
              </a:rPr>
              <a:t>を推進</a:t>
            </a:r>
            <a:r>
              <a:rPr lang="ja-JP" altLang="en-US" sz="2400" dirty="0" smtClean="0">
                <a:solidFill>
                  <a:prstClr val="black"/>
                </a:solidFill>
              </a:rPr>
              <a:t>。</a:t>
            </a:r>
            <a:endParaRPr lang="en-US" altLang="ja-JP" sz="2400" dirty="0">
              <a:solidFill>
                <a:prstClr val="black"/>
              </a:solidFill>
            </a:endParaRPr>
          </a:p>
          <a:p>
            <a:pPr marL="87313">
              <a:lnSpc>
                <a:spcPts val="2400"/>
              </a:lnSpc>
            </a:pPr>
            <a:endParaRPr lang="en-US" altLang="ja-JP" sz="2400" dirty="0" smtClean="0">
              <a:solidFill>
                <a:prstClr val="black"/>
              </a:solidFill>
            </a:endParaRPr>
          </a:p>
          <a:p>
            <a:pPr marL="87313">
              <a:lnSpc>
                <a:spcPts val="2400"/>
              </a:lnSpc>
            </a:pPr>
            <a:r>
              <a:rPr lang="ja-JP" altLang="en-US" sz="2400" dirty="0" smtClean="0">
                <a:solidFill>
                  <a:prstClr val="black"/>
                </a:solidFill>
              </a:rPr>
              <a:t>・</a:t>
            </a:r>
            <a:r>
              <a:rPr lang="ja-JP" altLang="ja-JP" sz="2400" dirty="0">
                <a:solidFill>
                  <a:prstClr val="black"/>
                </a:solidFill>
              </a:rPr>
              <a:t>もんじゅは</a:t>
            </a:r>
            <a:r>
              <a:rPr lang="ja-JP" altLang="en-US" sz="2400" dirty="0">
                <a:solidFill>
                  <a:prstClr val="black"/>
                </a:solidFill>
              </a:rPr>
              <a:t>、</a:t>
            </a:r>
            <a:r>
              <a:rPr lang="ja-JP" altLang="en-US" sz="2400" b="1" u="sng" dirty="0"/>
              <a:t>廃棄物の減容・有害度の低減や核不拡散関連技術等</a:t>
            </a:r>
            <a:r>
              <a:rPr lang="ja-JP" altLang="en-US" sz="2400" dirty="0">
                <a:solidFill>
                  <a:prstClr val="black"/>
                </a:solidFill>
              </a:rPr>
              <a:t>の向上のための</a:t>
            </a:r>
            <a:r>
              <a:rPr lang="ja-JP" altLang="en-US" sz="2400" b="1" u="sng" dirty="0">
                <a:solidFill>
                  <a:prstClr val="black"/>
                </a:solidFill>
              </a:rPr>
              <a:t>国際的な研究拠点</a:t>
            </a:r>
            <a:r>
              <a:rPr lang="ja-JP" altLang="en-US" sz="2400" dirty="0">
                <a:solidFill>
                  <a:prstClr val="black"/>
                </a:solidFill>
              </a:rPr>
              <a:t>と位置付け、</a:t>
            </a:r>
            <a:r>
              <a:rPr lang="ja-JP" altLang="ja-JP" sz="2400" dirty="0">
                <a:solidFill>
                  <a:prstClr val="black"/>
                </a:solidFill>
              </a:rPr>
              <a:t>過去の反省の下、</a:t>
            </a:r>
            <a:r>
              <a:rPr lang="ja-JP" altLang="en-US" sz="2400" dirty="0">
                <a:solidFill>
                  <a:prstClr val="black"/>
                </a:solidFill>
              </a:rPr>
              <a:t>あらゆる面で徹底的な改革を行い、</a:t>
            </a:r>
            <a:r>
              <a:rPr lang="ja-JP" altLang="en-US" sz="2400" b="1" u="sng" dirty="0">
                <a:solidFill>
                  <a:prstClr val="black"/>
                </a:solidFill>
              </a:rPr>
              <a:t>もんじゅ</a:t>
            </a:r>
            <a:r>
              <a:rPr lang="ja-JP" altLang="ja-JP" sz="2400" b="1" u="sng" dirty="0">
                <a:solidFill>
                  <a:prstClr val="black"/>
                </a:solidFill>
              </a:rPr>
              <a:t>研究計画に</a:t>
            </a:r>
            <a:r>
              <a:rPr lang="ja-JP" altLang="en-US" sz="2400" b="1" u="sng" dirty="0">
                <a:solidFill>
                  <a:prstClr val="black"/>
                </a:solidFill>
              </a:rPr>
              <a:t>示された成果の取りまとめを目指し</a:t>
            </a:r>
            <a:r>
              <a:rPr lang="ja-JP" altLang="en-US" sz="2400" dirty="0">
                <a:solidFill>
                  <a:prstClr val="black"/>
                </a:solidFill>
              </a:rPr>
              <a:t>、克服すべき課題について、</a:t>
            </a:r>
            <a:r>
              <a:rPr lang="ja-JP" altLang="en-US" sz="2400" b="1" u="sng" dirty="0">
                <a:solidFill>
                  <a:prstClr val="black"/>
                </a:solidFill>
              </a:rPr>
              <a:t>国の責任の下、十分な対応を進める</a:t>
            </a:r>
            <a:r>
              <a:rPr lang="ja-JP" altLang="en-US" sz="2400" dirty="0">
                <a:solidFill>
                  <a:prstClr val="black"/>
                </a:solidFill>
              </a:rPr>
              <a:t>。</a:t>
            </a:r>
            <a:endParaRPr lang="en-US" altLang="ja-JP" sz="2400" u="sng" strike="sngStrike" dirty="0">
              <a:solidFill>
                <a:prstClr val="black"/>
              </a:solidFill>
            </a:endParaRPr>
          </a:p>
          <a:p>
            <a:pPr marL="324000" indent="-72000">
              <a:lnSpc>
                <a:spcPts val="2400"/>
              </a:lnSpc>
            </a:pPr>
            <a:endParaRPr lang="en-US" altLang="ja-JP" sz="2800" dirty="0" smtClean="0">
              <a:solidFill>
                <a:srgbClr val="FF0000"/>
              </a:solidFill>
            </a:endParaRPr>
          </a:p>
          <a:p>
            <a:pPr marL="87313">
              <a:lnSpc>
                <a:spcPts val="200"/>
              </a:lnSpc>
            </a:pPr>
            <a:endParaRPr lang="en-US" altLang="ja-JP" sz="2800" dirty="0" smtClean="0">
              <a:solidFill>
                <a:prstClr val="black"/>
              </a:solidFill>
            </a:endParaRPr>
          </a:p>
        </p:txBody>
      </p:sp>
    </p:spTree>
    <p:extLst>
      <p:ext uri="{BB962C8B-B14F-4D97-AF65-F5344CB8AC3E}">
        <p14:creationId xmlns:p14="http://schemas.microsoft.com/office/powerpoint/2010/main" val="1888090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9" y="476674"/>
            <a:ext cx="9906000" cy="1559401"/>
          </a:xfrm>
          <a:prstGeom prst="rect">
            <a:avLst/>
          </a:prstGeom>
          <a:ln w="19050">
            <a:solidFill>
              <a:schemeClr val="tx2"/>
            </a:solidFill>
          </a:ln>
        </p:spPr>
        <p:txBody>
          <a:bodyPr wrap="square" lIns="72000" rIns="72000">
            <a:spAutoFit/>
          </a:bodyPr>
          <a:lstStyle/>
          <a:p>
            <a:pPr marL="180975" indent="-180975" algn="just">
              <a:lnSpc>
                <a:spcPts val="1900"/>
              </a:lnSpc>
            </a:pPr>
            <a:r>
              <a:rPr lang="ja-JP" altLang="en-US" sz="1600" dirty="0" smtClean="0">
                <a:solidFill>
                  <a:srgbClr val="000000"/>
                </a:solidFill>
                <a:latin typeface="ＭＳ Ｐゴシック"/>
              </a:rPr>
              <a:t>　　</a:t>
            </a:r>
            <a:r>
              <a:rPr lang="ja-JP" altLang="ja-JP" sz="1600" dirty="0">
                <a:solidFill>
                  <a:srgbClr val="000000"/>
                </a:solidFill>
                <a:latin typeface="ＭＳ Ｐゴシック"/>
              </a:rPr>
              <a:t>日本国内で既に約１７，０００トンの使用済燃料を保管中。これまでに再処理された分も合わせると、</a:t>
            </a:r>
            <a:r>
              <a:rPr lang="ja-JP" altLang="ja-JP" sz="1600" dirty="0">
                <a:solidFill>
                  <a:srgbClr val="000000"/>
                </a:solidFill>
                <a:highlight>
                  <a:srgbClr val="FFFF00"/>
                </a:highlight>
                <a:latin typeface="ＭＳ Ｐゴシック"/>
              </a:rPr>
              <a:t>ガラス</a:t>
            </a:r>
            <a:r>
              <a:rPr lang="ja-JP" altLang="ja-JP" sz="1600" dirty="0" smtClean="0">
                <a:solidFill>
                  <a:srgbClr val="000000"/>
                </a:solidFill>
                <a:highlight>
                  <a:srgbClr val="FFFF00"/>
                </a:highlight>
                <a:latin typeface="ＭＳ Ｐゴシック"/>
              </a:rPr>
              <a:t>固化</a:t>
            </a:r>
            <a:r>
              <a:rPr lang="ja-JP" altLang="en-US" sz="1600" dirty="0" smtClean="0">
                <a:solidFill>
                  <a:srgbClr val="000000"/>
                </a:solidFill>
                <a:highlight>
                  <a:srgbClr val="FFFF00"/>
                </a:highlight>
                <a:latin typeface="ＭＳ Ｐゴシック"/>
              </a:rPr>
              <a:t>　</a:t>
            </a:r>
            <a:r>
              <a:rPr lang="ja-JP" altLang="ja-JP" sz="1600" dirty="0" smtClean="0">
                <a:solidFill>
                  <a:srgbClr val="000000"/>
                </a:solidFill>
                <a:highlight>
                  <a:srgbClr val="FFFF00"/>
                </a:highlight>
                <a:latin typeface="ＭＳ Ｐゴシック"/>
              </a:rPr>
              <a:t>体</a:t>
            </a:r>
            <a:r>
              <a:rPr lang="ja-JP" altLang="ja-JP" sz="1600" dirty="0">
                <a:solidFill>
                  <a:srgbClr val="000000"/>
                </a:solidFill>
                <a:highlight>
                  <a:srgbClr val="FFFF00"/>
                </a:highlight>
                <a:latin typeface="ＭＳ Ｐゴシック"/>
              </a:rPr>
              <a:t>約２５，０００本相当の高レベル放射性廃棄物が存在。</a:t>
            </a:r>
            <a:endParaRPr lang="ja-JP" altLang="ja-JP" sz="1200" dirty="0">
              <a:solidFill>
                <a:prstClr val="black"/>
              </a:solidFill>
              <a:latin typeface="ＭＳ Ｐゴシック"/>
              <a:cs typeface="ＭＳ Ｐゴシック"/>
            </a:endParaRPr>
          </a:p>
          <a:p>
            <a:pPr marL="180975" indent="-180975" algn="just">
              <a:lnSpc>
                <a:spcPts val="1900"/>
              </a:lnSpc>
            </a:pPr>
            <a:r>
              <a:rPr lang="ja-JP" altLang="ja-JP" sz="1600" dirty="0">
                <a:solidFill>
                  <a:srgbClr val="000000"/>
                </a:solidFill>
                <a:highlight>
                  <a:srgbClr val="FFFF00"/>
                </a:highlight>
                <a:latin typeface="ＭＳ Ｐゴシック"/>
              </a:rPr>
              <a:t>　　最終処分地選定に向け、新たなスキームを構築し、</a:t>
            </a:r>
            <a:r>
              <a:rPr lang="ja-JP" altLang="ja-JP" sz="1600" dirty="0">
                <a:solidFill>
                  <a:srgbClr val="000000"/>
                </a:solidFill>
                <a:latin typeface="ＭＳ Ｐゴシック"/>
              </a:rPr>
              <a:t>使用済燃料問題の解決に向けた取組を抜本に強化し、総合的に推進する。</a:t>
            </a:r>
            <a:endParaRPr lang="ja-JP" altLang="ja-JP" sz="1200" dirty="0">
              <a:solidFill>
                <a:prstClr val="black"/>
              </a:solidFill>
              <a:latin typeface="ＭＳ Ｐゴシック"/>
              <a:cs typeface="ＭＳ Ｐゴシック"/>
            </a:endParaRPr>
          </a:p>
          <a:p>
            <a:pPr marL="142875" indent="-196850" algn="just" defTabSz="955675" eaLnBrk="0" hangingPunct="0">
              <a:buClr>
                <a:srgbClr val="99CC00"/>
              </a:buClr>
              <a:buSzPct val="60000"/>
              <a:defRPr/>
            </a:pPr>
            <a:r>
              <a:rPr lang="ja-JP" altLang="en-US" sz="1600" spc="-100" dirty="0" smtClean="0">
                <a:solidFill>
                  <a:srgbClr val="000000"/>
                </a:solidFill>
                <a:latin typeface="ＭＳ Ｐゴシック"/>
              </a:rPr>
              <a:t>　　</a:t>
            </a:r>
            <a:r>
              <a:rPr lang="ja-JP" altLang="en-US" sz="1600" spc="-100" dirty="0" smtClean="0">
                <a:solidFill>
                  <a:srgbClr val="000000"/>
                </a:solidFill>
                <a:latin typeface="ＭＳ Ｐゴシック" pitchFamily="50" charset="-128"/>
              </a:rPr>
              <a:t>①</a:t>
            </a:r>
            <a:r>
              <a:rPr lang="ja-JP" altLang="ja-JP" sz="1600" dirty="0">
                <a:solidFill>
                  <a:prstClr val="black"/>
                </a:solidFill>
                <a:latin typeface="ＭＳ Ｐゴシック" pitchFamily="50" charset="-128"/>
              </a:rPr>
              <a:t>科学的根拠に</a:t>
            </a:r>
            <a:r>
              <a:rPr lang="ja-JP" altLang="ja-JP" sz="1600" dirty="0" smtClean="0">
                <a:solidFill>
                  <a:prstClr val="black"/>
                </a:solidFill>
                <a:latin typeface="ＭＳ Ｐゴシック" pitchFamily="50" charset="-128"/>
              </a:rPr>
              <a:t>基づく</a:t>
            </a:r>
            <a:r>
              <a:rPr lang="ja-JP" altLang="ja-JP" sz="1600" dirty="0">
                <a:solidFill>
                  <a:srgbClr val="000000"/>
                </a:solidFill>
                <a:highlight>
                  <a:srgbClr val="FFFF00"/>
                </a:highlight>
                <a:latin typeface="ＭＳ Ｐゴシック" pitchFamily="50" charset="-128"/>
              </a:rPr>
              <a:t>国からの適地の提示</a:t>
            </a:r>
            <a:endParaRPr lang="en-US" altLang="ja-JP" sz="1600" spc="-100" dirty="0" smtClean="0">
              <a:solidFill>
                <a:srgbClr val="000000"/>
              </a:solidFill>
              <a:latin typeface="ＭＳ Ｐゴシック" pitchFamily="50" charset="-128"/>
            </a:endParaRPr>
          </a:p>
          <a:p>
            <a:pPr marL="407988" indent="-461963" algn="just" defTabSz="955675" eaLnBrk="0" hangingPunct="0">
              <a:buClr>
                <a:srgbClr val="99CC00"/>
              </a:buClr>
              <a:buSzPct val="60000"/>
              <a:defRPr/>
            </a:pPr>
            <a:r>
              <a:rPr lang="ja-JP" altLang="en-US" sz="1600" spc="-100" dirty="0" smtClean="0">
                <a:solidFill>
                  <a:srgbClr val="000000"/>
                </a:solidFill>
                <a:latin typeface="ＭＳ Ｐゴシック" pitchFamily="50" charset="-128"/>
              </a:rPr>
              <a:t>　　②</a:t>
            </a:r>
            <a:r>
              <a:rPr lang="ja-JP" altLang="ja-JP" sz="1600" dirty="0">
                <a:solidFill>
                  <a:prstClr val="black"/>
                </a:solidFill>
                <a:latin typeface="ＭＳ Ｐゴシック" pitchFamily="50" charset="-128"/>
              </a:rPr>
              <a:t>将来の技術進歩を</a:t>
            </a:r>
            <a:r>
              <a:rPr lang="ja-JP" altLang="ja-JP" sz="1600" dirty="0" smtClean="0">
                <a:solidFill>
                  <a:prstClr val="black"/>
                </a:solidFill>
                <a:latin typeface="ＭＳ Ｐゴシック" pitchFamily="50" charset="-128"/>
              </a:rPr>
              <a:t>考慮した</a:t>
            </a:r>
            <a:r>
              <a:rPr lang="ja-JP" altLang="ja-JP" sz="1600" dirty="0">
                <a:solidFill>
                  <a:srgbClr val="000000"/>
                </a:solidFill>
                <a:highlight>
                  <a:srgbClr val="FFFF00"/>
                </a:highlight>
                <a:latin typeface="ＭＳ Ｐゴシック" pitchFamily="50" charset="-128"/>
              </a:rPr>
              <a:t>可逆性・回収可能性を担保した処分方法</a:t>
            </a:r>
            <a:endParaRPr lang="ja-JP" altLang="ja-JP" sz="1600" dirty="0" smtClean="0">
              <a:solidFill>
                <a:prstClr val="black"/>
              </a:solidFill>
              <a:latin typeface="ＭＳ Ｐゴシック" pitchFamily="50" charset="-128"/>
            </a:endParaRPr>
          </a:p>
        </p:txBody>
      </p:sp>
      <p:sp>
        <p:nvSpPr>
          <p:cNvPr id="173" name="正方形/長方形 172"/>
          <p:cNvSpPr/>
          <p:nvPr/>
        </p:nvSpPr>
        <p:spPr>
          <a:xfrm>
            <a:off x="-79849" y="2046085"/>
            <a:ext cx="9730776" cy="307777"/>
          </a:xfrm>
          <a:prstGeom prst="rect">
            <a:avLst/>
          </a:prstGeom>
        </p:spPr>
        <p:txBody>
          <a:bodyPr wrap="square">
            <a:spAutoFit/>
          </a:bodyPr>
          <a:lstStyle/>
          <a:p>
            <a:pPr marL="536575" indent="-536575">
              <a:spcAft>
                <a:spcPts val="400"/>
              </a:spcAft>
            </a:pPr>
            <a:r>
              <a:rPr lang="ja-JP" altLang="en-US" sz="1400" dirty="0" smtClean="0">
                <a:solidFill>
                  <a:prstClr val="black"/>
                </a:solidFill>
              </a:rPr>
              <a:t>　</a:t>
            </a:r>
            <a:r>
              <a:rPr lang="en-US" altLang="ja-JP" sz="1400" dirty="0" smtClean="0">
                <a:solidFill>
                  <a:prstClr val="black"/>
                </a:solidFill>
              </a:rPr>
              <a:t>【</a:t>
            </a:r>
            <a:r>
              <a:rPr lang="ja-JP" altLang="en-US" sz="1400" dirty="0">
                <a:solidFill>
                  <a:prstClr val="black"/>
                </a:solidFill>
              </a:rPr>
              <a:t>廃棄物の発生量と処分場</a:t>
            </a:r>
            <a:r>
              <a:rPr lang="ja-JP" altLang="en-US" sz="1400" dirty="0" smtClean="0">
                <a:solidFill>
                  <a:prstClr val="black"/>
                </a:solidFill>
              </a:rPr>
              <a:t>面積</a:t>
            </a:r>
            <a:r>
              <a:rPr lang="en-US" altLang="ja-JP" sz="1400" dirty="0" smtClean="0">
                <a:solidFill>
                  <a:prstClr val="black"/>
                </a:solidFill>
              </a:rPr>
              <a:t>】</a:t>
            </a:r>
            <a:r>
              <a:rPr lang="ja-JP" altLang="en-US" sz="1400" dirty="0" smtClean="0">
                <a:solidFill>
                  <a:prstClr val="black"/>
                </a:solidFill>
              </a:rPr>
              <a:t>　　　　　　　　　　　　　　　　   　　　　　　　　　　　　　　　　　　</a:t>
            </a:r>
            <a:r>
              <a:rPr lang="ja-JP" altLang="ja-JP" sz="1400" dirty="0">
                <a:solidFill>
                  <a:srgbClr val="000000"/>
                </a:solidFill>
                <a:highlight>
                  <a:srgbClr val="FFFF00"/>
                </a:highlight>
                <a:latin typeface="ＭＳ Ｐゴシック" pitchFamily="50" charset="-128"/>
              </a:rPr>
              <a:t>【廃棄物の減容・有害度の低減】</a:t>
            </a:r>
            <a:endParaRPr lang="en-US" altLang="ja-JP" sz="1400" dirty="0" smtClean="0">
              <a:solidFill>
                <a:prstClr val="black"/>
              </a:solidFill>
              <a:latin typeface="ＭＳ Ｐゴシック" pitchFamily="50" charset="-128"/>
            </a:endParaRPr>
          </a:p>
        </p:txBody>
      </p:sp>
      <p:sp>
        <p:nvSpPr>
          <p:cNvPr id="21" name="正方形/長方形 20"/>
          <p:cNvSpPr/>
          <p:nvPr/>
        </p:nvSpPr>
        <p:spPr>
          <a:xfrm>
            <a:off x="6609204" y="2328186"/>
            <a:ext cx="3168351" cy="1169551"/>
          </a:xfrm>
          <a:prstGeom prst="rect">
            <a:avLst/>
          </a:prstGeom>
        </p:spPr>
        <p:txBody>
          <a:bodyPr wrap="square">
            <a:spAutoFit/>
          </a:bodyPr>
          <a:lstStyle/>
          <a:p>
            <a:pPr marL="142875" indent="-196850" algn="just" defTabSz="955675" eaLnBrk="0" hangingPunct="0">
              <a:buClr>
                <a:srgbClr val="99CC00"/>
              </a:buClr>
              <a:buSzPct val="60000"/>
              <a:defRPr/>
            </a:pPr>
            <a:r>
              <a:rPr lang="en-US" altLang="ja-JP" sz="1400" spc="-150" dirty="0" smtClean="0">
                <a:solidFill>
                  <a:srgbClr val="000000"/>
                </a:solidFill>
                <a:latin typeface="ＭＳ ゴシック" pitchFamily="49" charset="-128"/>
                <a:ea typeface="ＭＳ ゴシック" pitchFamily="49" charset="-128"/>
              </a:rPr>
              <a:t>※</a:t>
            </a:r>
            <a:r>
              <a:rPr lang="ja-JP" altLang="en-US" sz="1400" spc="-150" dirty="0" smtClean="0">
                <a:solidFill>
                  <a:srgbClr val="000000"/>
                </a:solidFill>
                <a:latin typeface="ＭＳ ゴシック" pitchFamily="49" charset="-128"/>
                <a:ea typeface="ＭＳ ゴシック" pitchFamily="49" charset="-128"/>
              </a:rPr>
              <a:t>使用済燃料の再処理</a:t>
            </a:r>
            <a:r>
              <a:rPr lang="ja-JP" altLang="en-US" sz="1400" spc="-150" dirty="0">
                <a:solidFill>
                  <a:srgbClr val="000000"/>
                </a:solidFill>
                <a:latin typeface="ＭＳ ゴシック" pitchFamily="49" charset="-128"/>
                <a:ea typeface="ＭＳ ゴシック" pitchFamily="49" charset="-128"/>
              </a:rPr>
              <a:t>を行う</a:t>
            </a:r>
            <a:r>
              <a:rPr lang="ja-JP" altLang="en-US" sz="1400" spc="-150" dirty="0" smtClean="0">
                <a:solidFill>
                  <a:srgbClr val="000000"/>
                </a:solidFill>
                <a:latin typeface="ＭＳ ゴシック" pitchFamily="49" charset="-128"/>
                <a:ea typeface="ＭＳ ゴシック" pitchFamily="49" charset="-128"/>
              </a:rPr>
              <a:t>ことにより</a:t>
            </a:r>
            <a:r>
              <a:rPr lang="ja-JP" altLang="en-US" sz="1400" spc="-150" dirty="0">
                <a:solidFill>
                  <a:srgbClr val="000000"/>
                </a:solidFill>
                <a:latin typeface="ＭＳ ゴシック" pitchFamily="49" charset="-128"/>
                <a:ea typeface="ＭＳ ゴシック" pitchFamily="49" charset="-128"/>
              </a:rPr>
              <a:t>、</a:t>
            </a:r>
            <a:r>
              <a:rPr lang="ja-JP" altLang="en-US" sz="1400" spc="-150" dirty="0" smtClean="0">
                <a:solidFill>
                  <a:srgbClr val="000000"/>
                </a:solidFill>
                <a:latin typeface="ＭＳ ゴシック" pitchFamily="49" charset="-128"/>
                <a:ea typeface="ＭＳ ゴシック" pitchFamily="49" charset="-128"/>
              </a:rPr>
              <a:t>高レベル放射性</a:t>
            </a:r>
            <a:r>
              <a:rPr lang="ja-JP" altLang="en-US" sz="1400" spc="-150" dirty="0">
                <a:solidFill>
                  <a:srgbClr val="000000"/>
                </a:solidFill>
                <a:latin typeface="ＭＳ ゴシック" pitchFamily="49" charset="-128"/>
                <a:ea typeface="ＭＳ ゴシック" pitchFamily="49" charset="-128"/>
              </a:rPr>
              <a:t>廃棄物の</a:t>
            </a:r>
            <a:r>
              <a:rPr lang="ja-JP" altLang="en-US" sz="1400" spc="-150" dirty="0" smtClean="0">
                <a:solidFill>
                  <a:srgbClr val="000000"/>
                </a:solidFill>
                <a:latin typeface="ＭＳ ゴシック" pitchFamily="49" charset="-128"/>
                <a:ea typeface="ＭＳ ゴシック" pitchFamily="49" charset="-128"/>
              </a:rPr>
              <a:t>体積</a:t>
            </a:r>
            <a:r>
              <a:rPr lang="ja-JP" altLang="en-US" sz="1400" spc="-150" dirty="0">
                <a:solidFill>
                  <a:srgbClr val="000000"/>
                </a:solidFill>
                <a:latin typeface="ＭＳ ゴシック" pitchFamily="49" charset="-128"/>
                <a:ea typeface="ＭＳ ゴシック" pitchFamily="49" charset="-128"/>
              </a:rPr>
              <a:t>を約</a:t>
            </a:r>
            <a:r>
              <a:rPr lang="en-US" altLang="ja-JP" sz="1400" spc="-150" dirty="0">
                <a:solidFill>
                  <a:srgbClr val="000000"/>
                </a:solidFill>
                <a:latin typeface="ＭＳ ゴシック" pitchFamily="49" charset="-128"/>
                <a:ea typeface="ＭＳ ゴシック" pitchFamily="49" charset="-128"/>
              </a:rPr>
              <a:t>1/4</a:t>
            </a:r>
            <a:r>
              <a:rPr lang="ja-JP" altLang="en-US" sz="1400" spc="-150" dirty="0">
                <a:solidFill>
                  <a:srgbClr val="000000"/>
                </a:solidFill>
                <a:latin typeface="ＭＳ ゴシック" pitchFamily="49" charset="-128"/>
                <a:ea typeface="ＭＳ ゴシック" pitchFamily="49" charset="-128"/>
              </a:rPr>
              <a:t>に低減可能。</a:t>
            </a:r>
            <a:r>
              <a:rPr lang="ja-JP" altLang="en-US" sz="1400" spc="-150" dirty="0" smtClean="0">
                <a:solidFill>
                  <a:srgbClr val="000000"/>
                </a:solidFill>
                <a:latin typeface="ＭＳ ゴシック" pitchFamily="49" charset="-128"/>
                <a:ea typeface="ＭＳ ゴシック" pitchFamily="49" charset="-128"/>
              </a:rPr>
              <a:t>また、放射能</a:t>
            </a:r>
            <a:r>
              <a:rPr lang="ja-JP" altLang="en-US" sz="1400" spc="-150" dirty="0">
                <a:solidFill>
                  <a:srgbClr val="000000"/>
                </a:solidFill>
                <a:latin typeface="ＭＳ ゴシック" pitchFamily="49" charset="-128"/>
                <a:ea typeface="ＭＳ ゴシック" pitchFamily="49" charset="-128"/>
              </a:rPr>
              <a:t>の有害度が天然ウラン並に</a:t>
            </a:r>
            <a:r>
              <a:rPr lang="ja-JP" altLang="en-US" sz="1400" spc="-150" dirty="0" smtClean="0">
                <a:solidFill>
                  <a:srgbClr val="000000"/>
                </a:solidFill>
                <a:latin typeface="ＭＳ ゴシック" pitchFamily="49" charset="-128"/>
                <a:ea typeface="ＭＳ ゴシック" pitchFamily="49" charset="-128"/>
              </a:rPr>
              <a:t>なるまでの期間を</a:t>
            </a:r>
            <a:r>
              <a:rPr lang="en-US" altLang="ja-JP" sz="1400" spc="-150" dirty="0" smtClean="0">
                <a:solidFill>
                  <a:srgbClr val="000000"/>
                </a:solidFill>
                <a:latin typeface="ＭＳ ゴシック" pitchFamily="49" charset="-128"/>
                <a:ea typeface="ＭＳ ゴシック" pitchFamily="49" charset="-128"/>
              </a:rPr>
              <a:t>1/10</a:t>
            </a:r>
            <a:r>
              <a:rPr lang="ja-JP" altLang="en-US" sz="1400" spc="-150" dirty="0" smtClean="0">
                <a:solidFill>
                  <a:srgbClr val="000000"/>
                </a:solidFill>
                <a:latin typeface="ＭＳ ゴシック" pitchFamily="49" charset="-128"/>
                <a:ea typeface="ＭＳ ゴシック" pitchFamily="49" charset="-128"/>
              </a:rPr>
              <a:t>以下</a:t>
            </a:r>
            <a:r>
              <a:rPr lang="ja-JP" altLang="en-US" sz="1400" spc="-150" dirty="0">
                <a:solidFill>
                  <a:srgbClr val="000000"/>
                </a:solidFill>
                <a:latin typeface="ＭＳ ゴシック" pitchFamily="49" charset="-128"/>
                <a:ea typeface="ＭＳ ゴシック" pitchFamily="49" charset="-128"/>
              </a:rPr>
              <a:t>にする</a:t>
            </a:r>
            <a:r>
              <a:rPr lang="ja-JP" altLang="en-US" sz="1400" spc="-150" dirty="0" smtClean="0">
                <a:solidFill>
                  <a:srgbClr val="000000"/>
                </a:solidFill>
                <a:latin typeface="ＭＳ ゴシック" pitchFamily="49" charset="-128"/>
                <a:ea typeface="ＭＳ ゴシック" pitchFamily="49" charset="-128"/>
              </a:rPr>
              <a:t>ことが</a:t>
            </a:r>
            <a:r>
              <a:rPr lang="ja-JP" altLang="en-US" sz="1400" spc="-150" dirty="0">
                <a:solidFill>
                  <a:srgbClr val="000000"/>
                </a:solidFill>
                <a:latin typeface="ＭＳ ゴシック" pitchFamily="49" charset="-128"/>
                <a:ea typeface="ＭＳ ゴシック" pitchFamily="49" charset="-128"/>
              </a:rPr>
              <a:t>できる。</a:t>
            </a:r>
          </a:p>
        </p:txBody>
      </p:sp>
      <p:sp>
        <p:nvSpPr>
          <p:cNvPr id="22" name="正方形/長方形 21"/>
          <p:cNvSpPr/>
          <p:nvPr/>
        </p:nvSpPr>
        <p:spPr>
          <a:xfrm>
            <a:off x="6609204" y="6432600"/>
            <a:ext cx="3002497" cy="253916"/>
          </a:xfrm>
          <a:prstGeom prst="rect">
            <a:avLst/>
          </a:prstGeom>
        </p:spPr>
        <p:txBody>
          <a:bodyPr wrap="square">
            <a:spAutoFit/>
          </a:bodyPr>
          <a:lstStyle/>
          <a:p>
            <a:pPr marL="536575" indent="-536575" algn="r">
              <a:spcAft>
                <a:spcPts val="400"/>
              </a:spcAft>
            </a:pPr>
            <a:r>
              <a:rPr lang="zh-TW" altLang="en-US" sz="1050" dirty="0" smtClean="0">
                <a:solidFill>
                  <a:prstClr val="black"/>
                </a:solidFill>
                <a:latin typeface="ＭＳ ゴシック" pitchFamily="49" charset="-128"/>
                <a:ea typeface="ＭＳ ゴシック" pitchFamily="49" charset="-128"/>
              </a:rPr>
              <a:t>出典：</a:t>
            </a:r>
            <a:r>
              <a:rPr lang="en-US" altLang="ja-JP" sz="1050" dirty="0" smtClean="0">
                <a:solidFill>
                  <a:prstClr val="black"/>
                </a:solidFill>
                <a:latin typeface="ＭＳ ゴシック" pitchFamily="49" charset="-128"/>
                <a:ea typeface="ＭＳ ゴシック" pitchFamily="49" charset="-128"/>
              </a:rPr>
              <a:t>2013.10.16</a:t>
            </a:r>
            <a:r>
              <a:rPr lang="ja-JP" altLang="en-US" sz="1050" dirty="0" smtClean="0">
                <a:solidFill>
                  <a:prstClr val="black"/>
                </a:solidFill>
                <a:latin typeface="ＭＳ ゴシック" pitchFamily="49" charset="-128"/>
                <a:ea typeface="ＭＳ ゴシック" pitchFamily="49" charset="-128"/>
              </a:rPr>
              <a:t>　第</a:t>
            </a:r>
            <a:r>
              <a:rPr lang="en-US" altLang="ja-JP" sz="1050" dirty="0" smtClean="0">
                <a:solidFill>
                  <a:prstClr val="black"/>
                </a:solidFill>
                <a:latin typeface="ＭＳ ゴシック" pitchFamily="49" charset="-128"/>
                <a:ea typeface="ＭＳ ゴシック" pitchFamily="49" charset="-128"/>
              </a:rPr>
              <a:t>7</a:t>
            </a:r>
            <a:r>
              <a:rPr lang="ja-JP" altLang="en-US" sz="1050" dirty="0" smtClean="0">
                <a:solidFill>
                  <a:prstClr val="black"/>
                </a:solidFill>
                <a:latin typeface="ＭＳ ゴシック" pitchFamily="49" charset="-128"/>
                <a:ea typeface="ＭＳ ゴシック" pitchFamily="49" charset="-128"/>
              </a:rPr>
              <a:t>回基本政策分科会資料</a:t>
            </a:r>
            <a:endParaRPr lang="en-US" altLang="ja-JP" sz="900" dirty="0" smtClean="0">
              <a:solidFill>
                <a:prstClr val="black"/>
              </a:solidFill>
              <a:latin typeface="ＭＳ ゴシック" pitchFamily="49" charset="-128"/>
              <a:ea typeface="ＭＳ ゴシック" pitchFamily="49" charset="-128"/>
            </a:endParaRPr>
          </a:p>
        </p:txBody>
      </p:sp>
      <p:cxnSp>
        <p:nvCxnSpPr>
          <p:cNvPr id="4" name="直線コネクタ 3"/>
          <p:cNvCxnSpPr/>
          <p:nvPr/>
        </p:nvCxnSpPr>
        <p:spPr>
          <a:xfrm>
            <a:off x="6537176" y="2046083"/>
            <a:ext cx="0" cy="4839301"/>
          </a:xfrm>
          <a:prstGeom prst="line">
            <a:avLst/>
          </a:prstGeom>
        </p:spPr>
        <p:style>
          <a:lnRef idx="1">
            <a:schemeClr val="dk1"/>
          </a:lnRef>
          <a:fillRef idx="0">
            <a:schemeClr val="dk1"/>
          </a:fillRef>
          <a:effectRef idx="0">
            <a:schemeClr val="dk1"/>
          </a:effectRef>
          <a:fontRef idx="minor">
            <a:schemeClr val="tx1"/>
          </a:fontRef>
        </p:style>
      </p:cxnSp>
      <p:pic>
        <p:nvPicPr>
          <p:cNvPr id="10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176" y="3552280"/>
            <a:ext cx="3456384" cy="290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6475" y="2328186"/>
            <a:ext cx="6336704" cy="1208023"/>
          </a:xfrm>
          <a:prstGeom prst="rect">
            <a:avLst/>
          </a:prstGeom>
        </p:spPr>
        <p:txBody>
          <a:bodyPr wrap="square">
            <a:spAutoFit/>
          </a:bodyPr>
          <a:lstStyle/>
          <a:p>
            <a:pPr marL="180000" indent="-180000">
              <a:spcAft>
                <a:spcPts val="300"/>
              </a:spcAft>
            </a:pPr>
            <a:r>
              <a:rPr lang="ja-JP" altLang="en-US" sz="1400" dirty="0" smtClean="0">
                <a:solidFill>
                  <a:prstClr val="black"/>
                </a:solidFill>
                <a:latin typeface="ＭＳ ゴシック" pitchFamily="49" charset="-128"/>
                <a:ea typeface="ＭＳ ゴシック" pitchFamily="49" charset="-128"/>
              </a:rPr>
              <a:t>○</a:t>
            </a:r>
            <a:r>
              <a:rPr lang="en-US" altLang="ja-JP" sz="1400" dirty="0" smtClean="0">
                <a:solidFill>
                  <a:prstClr val="black"/>
                </a:solidFill>
                <a:latin typeface="ＭＳ ゴシック" pitchFamily="49" charset="-128"/>
                <a:ea typeface="ＭＳ ゴシック" pitchFamily="49" charset="-128"/>
              </a:rPr>
              <a:t>100</a:t>
            </a:r>
            <a:r>
              <a:rPr lang="ja-JP" altLang="en-US" sz="1400" dirty="0">
                <a:solidFill>
                  <a:prstClr val="black"/>
                </a:solidFill>
                <a:latin typeface="ＭＳ ゴシック" pitchFamily="49" charset="-128"/>
                <a:ea typeface="ＭＳ ゴシック" pitchFamily="49" charset="-128"/>
              </a:rPr>
              <a:t>万</a:t>
            </a:r>
            <a:r>
              <a:rPr lang="en-US" altLang="ja-JP" sz="1400" dirty="0">
                <a:solidFill>
                  <a:prstClr val="black"/>
                </a:solidFill>
                <a:latin typeface="ＭＳ ゴシック" pitchFamily="49" charset="-128"/>
                <a:ea typeface="ＭＳ ゴシック" pitchFamily="49" charset="-128"/>
              </a:rPr>
              <a:t>kw</a:t>
            </a:r>
            <a:r>
              <a:rPr lang="ja-JP" altLang="en-US" sz="1400" dirty="0">
                <a:solidFill>
                  <a:prstClr val="black"/>
                </a:solidFill>
                <a:latin typeface="ＭＳ ゴシック" pitchFamily="49" charset="-128"/>
                <a:ea typeface="ＭＳ ゴシック" pitchFamily="49" charset="-128"/>
              </a:rPr>
              <a:t>級の原子力発電所を一年間運転した場合、約</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本分のガラス固化体（約</a:t>
            </a:r>
            <a:r>
              <a:rPr lang="en-US" altLang="ja-JP" sz="1400" dirty="0">
                <a:solidFill>
                  <a:prstClr val="black"/>
                </a:solidFill>
                <a:latin typeface="ＭＳ ゴシック" pitchFamily="49" charset="-128"/>
                <a:ea typeface="ＭＳ ゴシック" pitchFamily="49" charset="-128"/>
              </a:rPr>
              <a:t>5.8m</a:t>
            </a:r>
            <a:r>
              <a:rPr lang="en-US" altLang="ja-JP" sz="1400" baseline="30000" dirty="0">
                <a:solidFill>
                  <a:prstClr val="black"/>
                </a:solidFill>
                <a:latin typeface="ＭＳ ゴシック" pitchFamily="49" charset="-128"/>
                <a:ea typeface="ＭＳ ゴシック" pitchFamily="49" charset="-128"/>
              </a:rPr>
              <a:t>3</a:t>
            </a:r>
            <a:r>
              <a:rPr lang="ja-JP" altLang="en-US" sz="1400" dirty="0">
                <a:solidFill>
                  <a:prstClr val="black"/>
                </a:solidFill>
                <a:latin typeface="ＭＳ ゴシック" pitchFamily="49" charset="-128"/>
                <a:ea typeface="ＭＳ ゴシック" pitchFamily="49" charset="-128"/>
              </a:rPr>
              <a:t>＝標準的な学校の教室の</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程度）が発生。</a:t>
            </a:r>
            <a:endParaRPr lang="en-US" altLang="ja-JP" sz="1400" dirty="0">
              <a:solidFill>
                <a:prstClr val="black"/>
              </a:solidFill>
              <a:latin typeface="ＭＳ ゴシック" pitchFamily="49" charset="-128"/>
              <a:ea typeface="ＭＳ ゴシック" pitchFamily="49" charset="-128"/>
            </a:endParaRPr>
          </a:p>
          <a:p>
            <a:pPr marL="180000" indent="-180000">
              <a:spcAft>
                <a:spcPts val="300"/>
              </a:spcAft>
              <a:tabLst>
                <a:tab pos="1703388" algn="l"/>
              </a:tabLst>
            </a:pPr>
            <a:r>
              <a:rPr lang="ja-JP" altLang="en-US" sz="1400" dirty="0" smtClean="0">
                <a:solidFill>
                  <a:prstClr val="black"/>
                </a:solidFill>
                <a:latin typeface="ＭＳ ゴシック" pitchFamily="49" charset="-128"/>
                <a:ea typeface="ＭＳ ゴシック" pitchFamily="49" charset="-128"/>
              </a:rPr>
              <a:t>○</a:t>
            </a:r>
            <a:r>
              <a:rPr lang="ja-JP" altLang="ja-JP" sz="1400" dirty="0">
                <a:solidFill>
                  <a:srgbClr val="000000"/>
                </a:solidFill>
                <a:highlight>
                  <a:srgbClr val="FFFF00"/>
                </a:highlight>
                <a:latin typeface="ＭＳ Ｐゴシック" pitchFamily="50" charset="-128"/>
              </a:rPr>
              <a:t>ガラス固化体</a:t>
            </a:r>
            <a:r>
              <a:rPr lang="en-US" altLang="ja-JP" sz="1400" dirty="0">
                <a:solidFill>
                  <a:srgbClr val="000000"/>
                </a:solidFill>
                <a:highlight>
                  <a:srgbClr val="FFFF00"/>
                </a:highlight>
                <a:latin typeface="ＭＳ Ｐゴシック" pitchFamily="50" charset="-128"/>
              </a:rPr>
              <a:t>40,000</a:t>
            </a:r>
            <a:r>
              <a:rPr lang="ja-JP" altLang="ja-JP" sz="1400" dirty="0">
                <a:solidFill>
                  <a:srgbClr val="000000"/>
                </a:solidFill>
                <a:highlight>
                  <a:srgbClr val="FFFF00"/>
                </a:highlight>
                <a:latin typeface="ＭＳ Ｐゴシック" pitchFamily="50" charset="-128"/>
              </a:rPr>
              <a:t>本</a:t>
            </a: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平成</a:t>
            </a:r>
            <a:r>
              <a:rPr lang="en-US" altLang="ja-JP" sz="1400" dirty="0">
                <a:solidFill>
                  <a:prstClr val="black"/>
                </a:solidFill>
                <a:latin typeface="ＭＳ ゴシック" pitchFamily="49" charset="-128"/>
                <a:ea typeface="ＭＳ ゴシック" pitchFamily="49" charset="-128"/>
              </a:rPr>
              <a:t>20</a:t>
            </a:r>
            <a:r>
              <a:rPr lang="ja-JP" altLang="en-US" sz="1400" dirty="0">
                <a:solidFill>
                  <a:prstClr val="black"/>
                </a:solidFill>
                <a:latin typeface="ＭＳ ゴシック" pitchFamily="49" charset="-128"/>
                <a:ea typeface="ＭＳ ゴシック" pitchFamily="49" charset="-128"/>
              </a:rPr>
              <a:t>年の閣議決定で想定した最終処分施設一施設の規模）を処分する際の地下処分場面積</a:t>
            </a:r>
            <a:r>
              <a:rPr lang="ja-JP" altLang="en-US" sz="1400" dirty="0" smtClean="0">
                <a:solidFill>
                  <a:prstClr val="black"/>
                </a:solidFill>
                <a:latin typeface="ＭＳ ゴシック" pitchFamily="49" charset="-128"/>
                <a:ea typeface="ＭＳ ゴシック" pitchFamily="49" charset="-128"/>
              </a:rPr>
              <a:t>は</a:t>
            </a:r>
            <a:r>
              <a:rPr lang="ja-JP" altLang="ja-JP" sz="1400" dirty="0">
                <a:solidFill>
                  <a:srgbClr val="000000"/>
                </a:solidFill>
                <a:highlight>
                  <a:srgbClr val="FFFF00"/>
                </a:highlight>
                <a:latin typeface="ＭＳ Ｐゴシック" pitchFamily="50" charset="-128"/>
              </a:rPr>
              <a:t>６ｋｍ</a:t>
            </a:r>
            <a:r>
              <a:rPr lang="ja-JP" altLang="ja-JP" sz="1400" baseline="30000" dirty="0">
                <a:solidFill>
                  <a:srgbClr val="000000"/>
                </a:solidFill>
                <a:highlight>
                  <a:srgbClr val="FFFF00"/>
                </a:highlight>
                <a:latin typeface="ＭＳ Ｐゴシック" pitchFamily="50" charset="-128"/>
              </a:rPr>
              <a:t>２</a:t>
            </a:r>
            <a:r>
              <a:rPr lang="ja-JP" altLang="ja-JP" sz="1400" dirty="0">
                <a:solidFill>
                  <a:srgbClr val="000000"/>
                </a:solidFill>
                <a:highlight>
                  <a:srgbClr val="FFFF00"/>
                </a:highlight>
                <a:latin typeface="ＭＳ Ｐゴシック" pitchFamily="50" charset="-128"/>
              </a:rPr>
              <a:t>程度（中部国際空港</a:t>
            </a:r>
            <a:r>
              <a:rPr lang="en-US" altLang="ja-JP" sz="1400" dirty="0">
                <a:solidFill>
                  <a:srgbClr val="000000"/>
                </a:solidFill>
                <a:highlight>
                  <a:srgbClr val="FFFF00"/>
                </a:highlight>
                <a:latin typeface="ＭＳ Ｐゴシック" pitchFamily="50" charset="-128"/>
              </a:rPr>
              <a:t>[</a:t>
            </a:r>
            <a:r>
              <a:rPr lang="ja-JP" altLang="ja-JP" sz="1400" dirty="0">
                <a:solidFill>
                  <a:srgbClr val="000000"/>
                </a:solidFill>
                <a:highlight>
                  <a:srgbClr val="FFFF00"/>
                </a:highlight>
                <a:latin typeface="ＭＳ Ｐゴシック" pitchFamily="50" charset="-128"/>
              </a:rPr>
              <a:t>約</a:t>
            </a:r>
            <a:r>
              <a:rPr lang="en-US" altLang="ja-JP" sz="1400" dirty="0">
                <a:solidFill>
                  <a:srgbClr val="000000"/>
                </a:solidFill>
                <a:highlight>
                  <a:srgbClr val="FFFF00"/>
                </a:highlight>
                <a:latin typeface="ＭＳ Ｐゴシック" pitchFamily="50" charset="-128"/>
              </a:rPr>
              <a:t>5.8km</a:t>
            </a:r>
            <a:r>
              <a:rPr lang="en-US" altLang="ja-JP" sz="1400" baseline="30000" dirty="0">
                <a:solidFill>
                  <a:srgbClr val="000000"/>
                </a:solidFill>
                <a:highlight>
                  <a:srgbClr val="FFFF00"/>
                </a:highlight>
                <a:latin typeface="ＭＳ Ｐゴシック" pitchFamily="50" charset="-128"/>
              </a:rPr>
              <a:t>2</a:t>
            </a:r>
            <a:r>
              <a:rPr lang="en-US" altLang="ja-JP" sz="1400" dirty="0">
                <a:solidFill>
                  <a:srgbClr val="000000"/>
                </a:solidFill>
                <a:highlight>
                  <a:srgbClr val="FFFF00"/>
                </a:highlight>
                <a:latin typeface="ＭＳ Ｐゴシック" pitchFamily="50" charset="-128"/>
              </a:rPr>
              <a:t>]</a:t>
            </a:r>
            <a:r>
              <a:rPr lang="ja-JP" altLang="ja-JP" sz="1400" dirty="0">
                <a:solidFill>
                  <a:srgbClr val="000000"/>
                </a:solidFill>
                <a:highlight>
                  <a:srgbClr val="FFFF00"/>
                </a:highlight>
                <a:latin typeface="ＭＳ Ｐゴシック" pitchFamily="50" charset="-128"/>
              </a:rPr>
              <a:t>と同程度） </a:t>
            </a:r>
            <a:r>
              <a:rPr lang="ja-JP" altLang="en-US" sz="1400" dirty="0" smtClean="0">
                <a:solidFill>
                  <a:prstClr val="black"/>
                </a:solidFill>
                <a:latin typeface="ＭＳ ゴシック" pitchFamily="49" charset="-128"/>
                <a:ea typeface="ＭＳ ゴシック" pitchFamily="49" charset="-128"/>
              </a:rPr>
              <a:t>。</a:t>
            </a:r>
            <a:endParaRPr lang="en-US" altLang="ja-JP" sz="1400" dirty="0">
              <a:solidFill>
                <a:prstClr val="black"/>
              </a:solidFill>
              <a:latin typeface="ＭＳ ゴシック" pitchFamily="49" charset="-128"/>
              <a:ea typeface="ＭＳ ゴシック" pitchFamily="49" charset="-128"/>
            </a:endParaRPr>
          </a:p>
        </p:txBody>
      </p:sp>
      <p:grpSp>
        <p:nvGrpSpPr>
          <p:cNvPr id="16" name="グループ化 15"/>
          <p:cNvGrpSpPr/>
          <p:nvPr/>
        </p:nvGrpSpPr>
        <p:grpSpPr>
          <a:xfrm>
            <a:off x="272482" y="3696296"/>
            <a:ext cx="5832648" cy="3024336"/>
            <a:chOff x="-15552" y="3933056"/>
            <a:chExt cx="5352231" cy="2606054"/>
          </a:xfrm>
        </p:grpSpPr>
        <p:pic>
          <p:nvPicPr>
            <p:cNvPr id="17" name="Picture 38"/>
            <p:cNvPicPr>
              <a:picLocks noChangeAspect="1" noChangeArrowheads="1"/>
            </p:cNvPicPr>
            <p:nvPr/>
          </p:nvPicPr>
          <p:blipFill>
            <a:blip r:embed="rId4" cstate="print"/>
            <a:srcRect/>
            <a:stretch>
              <a:fillRect/>
            </a:stretch>
          </p:blipFill>
          <p:spPr bwMode="auto">
            <a:xfrm>
              <a:off x="-15552" y="3968854"/>
              <a:ext cx="5090171" cy="2533435"/>
            </a:xfrm>
            <a:prstGeom prst="rect">
              <a:avLst/>
            </a:prstGeom>
            <a:noFill/>
            <a:ln w="9525">
              <a:noFill/>
              <a:miter lim="800000"/>
              <a:headEnd/>
              <a:tailEnd/>
            </a:ln>
          </p:spPr>
        </p:pic>
        <p:sp>
          <p:nvSpPr>
            <p:cNvPr id="18" name="Rectangle 3"/>
            <p:cNvSpPr>
              <a:spLocks noChangeArrowheads="1"/>
            </p:cNvSpPr>
            <p:nvPr/>
          </p:nvSpPr>
          <p:spPr bwMode="auto">
            <a:xfrm>
              <a:off x="1243666" y="5111303"/>
              <a:ext cx="2218622" cy="1427807"/>
            </a:xfrm>
            <a:prstGeom prst="rect">
              <a:avLst/>
            </a:prstGeom>
            <a:noFill/>
            <a:ln w="9525">
              <a:noFill/>
              <a:miter lim="800000"/>
              <a:headEnd/>
              <a:tailEnd/>
            </a:ln>
          </p:spPr>
          <p:txBody>
            <a:bodyPr/>
            <a:lstStyle/>
            <a:p>
              <a:endParaRPr lang="ja-JP" altLang="en-US" sz="1000" b="1">
                <a:solidFill>
                  <a:srgbClr val="000000"/>
                </a:solidFill>
                <a:latin typeface="AR P丸ゴシック体M" pitchFamily="50" charset="-128"/>
                <a:ea typeface="AR P丸ゴシック体M" pitchFamily="50" charset="-128"/>
              </a:endParaRPr>
            </a:p>
          </p:txBody>
        </p:sp>
        <p:sp>
          <p:nvSpPr>
            <p:cNvPr id="19" name="Text Box 9"/>
            <p:cNvSpPr txBox="1">
              <a:spLocks noChangeArrowheads="1"/>
            </p:cNvSpPr>
            <p:nvPr/>
          </p:nvSpPr>
          <p:spPr bwMode="auto">
            <a:xfrm>
              <a:off x="204313" y="5886574"/>
              <a:ext cx="169515" cy="265210"/>
            </a:xfrm>
            <a:prstGeom prst="rect">
              <a:avLst/>
            </a:prstGeom>
            <a:noFill/>
            <a:ln w="9525">
              <a:noFill/>
              <a:miter lim="800000"/>
              <a:headEnd/>
              <a:tailEnd/>
            </a:ln>
          </p:spPr>
          <p:txBody>
            <a:bodyPr wrap="none">
              <a:spAutoFit/>
            </a:bodyPr>
            <a:lstStyle/>
            <a:p>
              <a:endParaRPr lang="ja-JP" altLang="ja-JP" sz="1400">
                <a:solidFill>
                  <a:srgbClr val="000000"/>
                </a:solidFill>
                <a:latin typeface="AR P丸ゴシック体M" pitchFamily="50" charset="-128"/>
                <a:ea typeface="AR P丸ゴシック体M" pitchFamily="50" charset="-128"/>
              </a:endParaRPr>
            </a:p>
          </p:txBody>
        </p:sp>
        <p:sp>
          <p:nvSpPr>
            <p:cNvPr id="20" name="Line 10"/>
            <p:cNvSpPr>
              <a:spLocks noChangeShapeType="1"/>
            </p:cNvSpPr>
            <p:nvPr/>
          </p:nvSpPr>
          <p:spPr bwMode="auto">
            <a:xfrm>
              <a:off x="2790482" y="4671506"/>
              <a:ext cx="0" cy="110460"/>
            </a:xfrm>
            <a:prstGeom prst="line">
              <a:avLst/>
            </a:prstGeom>
            <a:noFill/>
            <a:ln w="25400">
              <a:noFill/>
              <a:round/>
              <a:headEnd/>
              <a:tailEnd type="triangle" w="med" len="me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sp>
          <p:nvSpPr>
            <p:cNvPr id="23" name="Line 11"/>
            <p:cNvSpPr>
              <a:spLocks noChangeShapeType="1"/>
            </p:cNvSpPr>
            <p:nvPr/>
          </p:nvSpPr>
          <p:spPr bwMode="auto">
            <a:xfrm>
              <a:off x="2790482" y="4708326"/>
              <a:ext cx="0" cy="109437"/>
            </a:xfrm>
            <a:prstGeom prst="line">
              <a:avLst/>
            </a:prstGeom>
            <a:noFill/>
            <a:ln w="25400">
              <a:noFill/>
              <a:round/>
              <a:headEnd/>
              <a:tailEnd type="triangle" w="med" len="me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pic>
          <p:nvPicPr>
            <p:cNvPr id="24" name="Picture 12" descr="p10-11poster"/>
            <p:cNvPicPr>
              <a:picLocks noChangeAspect="1" noChangeArrowheads="1"/>
            </p:cNvPicPr>
            <p:nvPr/>
          </p:nvPicPr>
          <p:blipFill>
            <a:blip r:embed="rId5" cstate="print"/>
            <a:srcRect/>
            <a:stretch>
              <a:fillRect/>
            </a:stretch>
          </p:blipFill>
          <p:spPr bwMode="auto">
            <a:xfrm>
              <a:off x="170999" y="4196934"/>
              <a:ext cx="3353472" cy="232171"/>
            </a:xfrm>
            <a:prstGeom prst="rect">
              <a:avLst/>
            </a:prstGeom>
            <a:noFill/>
            <a:ln w="9525">
              <a:noFill/>
              <a:miter lim="800000"/>
              <a:headEnd/>
              <a:tailEnd/>
            </a:ln>
          </p:spPr>
        </p:pic>
        <p:sp>
          <p:nvSpPr>
            <p:cNvPr id="25" name="AutoShape 14"/>
            <p:cNvSpPr>
              <a:spLocks noChangeArrowheads="1"/>
            </p:cNvSpPr>
            <p:nvPr/>
          </p:nvSpPr>
          <p:spPr bwMode="auto">
            <a:xfrm>
              <a:off x="65742" y="5755655"/>
              <a:ext cx="722884" cy="586847"/>
            </a:xfrm>
            <a:prstGeom prst="wedgeRoundRectCallout">
              <a:avLst>
                <a:gd name="adj1" fmla="val 30125"/>
                <a:gd name="adj2" fmla="val -71843"/>
                <a:gd name="adj3" fmla="val 16667"/>
              </a:avLst>
            </a:prstGeom>
            <a:noFill/>
            <a:ln w="19050">
              <a:solidFill>
                <a:schemeClr val="tx2"/>
              </a:solidFill>
              <a:miter lim="800000"/>
              <a:headEnd/>
              <a:tailEnd/>
            </a:ln>
          </p:spPr>
          <p:txBody>
            <a:bodyPr wrap="square" lIns="0" tIns="0" rIns="0" bIns="0">
              <a:spAutoFit/>
            </a:bodyPr>
            <a:lstStyle/>
            <a:p>
              <a:pPr>
                <a:defRPr/>
              </a:pPr>
              <a:r>
                <a:rPr lang="ja-JP" altLang="en-US" sz="800" dirty="0">
                  <a:solidFill>
                    <a:prstClr val="black"/>
                  </a:solidFill>
                  <a:latin typeface="AR P丸ゴシック体M" pitchFamily="50" charset="-128"/>
                  <a:ea typeface="AR P丸ゴシック体M" pitchFamily="50" charset="-128"/>
                </a:rPr>
                <a:t>ガラスと混ぜることで放射性物質を地下水に溶け出しにくくする。</a:t>
              </a:r>
            </a:p>
          </p:txBody>
        </p:sp>
        <p:sp>
          <p:nvSpPr>
            <p:cNvPr id="26" name="AutoShape 15"/>
            <p:cNvSpPr>
              <a:spLocks noChangeArrowheads="1"/>
            </p:cNvSpPr>
            <p:nvPr/>
          </p:nvSpPr>
          <p:spPr bwMode="auto">
            <a:xfrm>
              <a:off x="873077" y="5755656"/>
              <a:ext cx="783150" cy="469477"/>
            </a:xfrm>
            <a:prstGeom prst="wedgeRoundRectCallout">
              <a:avLst>
                <a:gd name="adj1" fmla="val 12548"/>
                <a:gd name="adj2" fmla="val -74716"/>
                <a:gd name="adj3" fmla="val 16667"/>
              </a:avLst>
            </a:prstGeom>
            <a:noFill/>
            <a:ln w="19050">
              <a:solidFill>
                <a:schemeClr val="tx2"/>
              </a:solidFill>
              <a:miter lim="800000"/>
              <a:headEnd/>
              <a:tailEnd/>
            </a:ln>
          </p:spPr>
          <p:txBody>
            <a:bodyPr wrap="square" lIns="0" tIns="0" rIns="0" bIns="0">
              <a:spAutoFit/>
            </a:bodyPr>
            <a:lstStyle/>
            <a:p>
              <a:pPr>
                <a:defRPr/>
              </a:pPr>
              <a:r>
                <a:rPr lang="ja-JP" altLang="en-US" sz="800" dirty="0">
                  <a:solidFill>
                    <a:prstClr val="black"/>
                  </a:solidFill>
                  <a:latin typeface="AR P丸ゴシック体M" pitchFamily="50" charset="-128"/>
                  <a:ea typeface="AR P丸ゴシック体M" pitchFamily="50" charset="-128"/>
                </a:rPr>
                <a:t>約２０</a:t>
              </a:r>
              <a:r>
                <a:rPr lang="en-US" altLang="ja-JP" sz="800" dirty="0">
                  <a:solidFill>
                    <a:prstClr val="black"/>
                  </a:solidFill>
                  <a:latin typeface="AR P丸ゴシック体M" pitchFamily="50" charset="-128"/>
                  <a:ea typeface="AR P丸ゴシック体M" pitchFamily="50" charset="-128"/>
                </a:rPr>
                <a:t>cm</a:t>
              </a:r>
              <a:r>
                <a:rPr lang="ja-JP" altLang="en-US" sz="800" dirty="0">
                  <a:solidFill>
                    <a:prstClr val="black"/>
                  </a:solidFill>
                  <a:latin typeface="AR P丸ゴシック体M" pitchFamily="50" charset="-128"/>
                  <a:ea typeface="AR P丸ゴシック体M" pitchFamily="50" charset="-128"/>
                </a:rPr>
                <a:t>の炭素鋼の容器。当面１０００年間は確実に地下水から隔離。</a:t>
              </a:r>
            </a:p>
          </p:txBody>
        </p:sp>
        <p:sp>
          <p:nvSpPr>
            <p:cNvPr id="27" name="AutoShape 16"/>
            <p:cNvSpPr>
              <a:spLocks noChangeArrowheads="1"/>
            </p:cNvSpPr>
            <p:nvPr/>
          </p:nvSpPr>
          <p:spPr bwMode="auto">
            <a:xfrm>
              <a:off x="1740678" y="5869187"/>
              <a:ext cx="738430" cy="469477"/>
            </a:xfrm>
            <a:prstGeom prst="wedgeRoundRectCallout">
              <a:avLst>
                <a:gd name="adj1" fmla="val -23495"/>
                <a:gd name="adj2" fmla="val -78551"/>
                <a:gd name="adj3" fmla="val 16667"/>
              </a:avLst>
            </a:prstGeom>
            <a:noFill/>
            <a:ln w="19050">
              <a:solidFill>
                <a:schemeClr val="tx2"/>
              </a:solidFill>
              <a:miter lim="800000"/>
              <a:headEnd/>
              <a:tailEnd/>
            </a:ln>
          </p:spPr>
          <p:txBody>
            <a:bodyPr wrap="square" lIns="0" tIns="0" rIns="0" bIns="0">
              <a:spAutoFit/>
            </a:bodyPr>
            <a:lstStyle/>
            <a:p>
              <a:pPr>
                <a:defRPr/>
              </a:pPr>
              <a:r>
                <a:rPr lang="ja-JP" altLang="en-US" sz="800" dirty="0">
                  <a:solidFill>
                    <a:prstClr val="black"/>
                  </a:solidFill>
                  <a:latin typeface="AR P丸ゴシック体M" pitchFamily="50" charset="-128"/>
                  <a:ea typeface="AR P丸ゴシック体M" pitchFamily="50" charset="-128"/>
                </a:rPr>
                <a:t>約７０</a:t>
              </a:r>
              <a:r>
                <a:rPr lang="en-US" altLang="ja-JP" sz="800" dirty="0">
                  <a:solidFill>
                    <a:prstClr val="black"/>
                  </a:solidFill>
                  <a:latin typeface="AR P丸ゴシック体M" pitchFamily="50" charset="-128"/>
                  <a:ea typeface="AR P丸ゴシック体M" pitchFamily="50" charset="-128"/>
                </a:rPr>
                <a:t>cm</a:t>
              </a:r>
              <a:r>
                <a:rPr lang="ja-JP" altLang="en-US" sz="800" dirty="0">
                  <a:solidFill>
                    <a:prstClr val="black"/>
                  </a:solidFill>
                  <a:latin typeface="AR P丸ゴシック体M" pitchFamily="50" charset="-128"/>
                  <a:ea typeface="AR P丸ゴシック体M" pitchFamily="50" charset="-128"/>
                </a:rPr>
                <a:t>の粘土。地下水と放射性物質の移動を遅くする。</a:t>
              </a:r>
              <a:endParaRPr lang="en-US" altLang="ja-JP" sz="800" dirty="0">
                <a:solidFill>
                  <a:prstClr val="black"/>
                </a:solidFill>
                <a:latin typeface="AR P丸ゴシック体M" pitchFamily="50" charset="-128"/>
                <a:ea typeface="AR P丸ゴシック体M" pitchFamily="50" charset="-128"/>
              </a:endParaRPr>
            </a:p>
          </p:txBody>
        </p:sp>
        <p:sp>
          <p:nvSpPr>
            <p:cNvPr id="28" name="Line 17"/>
            <p:cNvSpPr>
              <a:spLocks noChangeShapeType="1"/>
            </p:cNvSpPr>
            <p:nvPr/>
          </p:nvSpPr>
          <p:spPr bwMode="auto">
            <a:xfrm>
              <a:off x="3433416" y="4855607"/>
              <a:ext cx="855024" cy="1138358"/>
            </a:xfrm>
            <a:prstGeom prst="line">
              <a:avLst/>
            </a:prstGeom>
            <a:noFill/>
            <a:ln w="12700">
              <a:solidFill>
                <a:schemeClr val="tx1"/>
              </a:solidFill>
              <a:prstDash val="dash"/>
              <a:round/>
              <a:headEnd/>
              <a:tailEn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sp>
          <p:nvSpPr>
            <p:cNvPr id="30" name="Line 18"/>
            <p:cNvSpPr>
              <a:spLocks noChangeShapeType="1"/>
            </p:cNvSpPr>
            <p:nvPr/>
          </p:nvSpPr>
          <p:spPr bwMode="auto">
            <a:xfrm>
              <a:off x="3433416" y="5736224"/>
              <a:ext cx="855024" cy="257742"/>
            </a:xfrm>
            <a:prstGeom prst="line">
              <a:avLst/>
            </a:prstGeom>
            <a:noFill/>
            <a:ln w="12700">
              <a:solidFill>
                <a:schemeClr val="tx1"/>
              </a:solidFill>
              <a:prstDash val="dash"/>
              <a:round/>
              <a:headEnd/>
              <a:tailEn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sp>
          <p:nvSpPr>
            <p:cNvPr id="31" name="Line 19"/>
            <p:cNvSpPr>
              <a:spLocks noChangeShapeType="1"/>
            </p:cNvSpPr>
            <p:nvPr/>
          </p:nvSpPr>
          <p:spPr bwMode="auto">
            <a:xfrm>
              <a:off x="2276358" y="5747475"/>
              <a:ext cx="470818" cy="0"/>
            </a:xfrm>
            <a:prstGeom prst="line">
              <a:avLst/>
            </a:prstGeom>
            <a:noFill/>
            <a:ln w="25400">
              <a:solidFill>
                <a:srgbClr val="66CCFF"/>
              </a:solidFill>
              <a:round/>
              <a:headEnd/>
              <a:tailEnd type="triangle" w="med" len="me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sp>
          <p:nvSpPr>
            <p:cNvPr id="32" name="Line 19"/>
            <p:cNvSpPr>
              <a:spLocks noChangeShapeType="1"/>
            </p:cNvSpPr>
            <p:nvPr/>
          </p:nvSpPr>
          <p:spPr bwMode="auto">
            <a:xfrm>
              <a:off x="2316332" y="4889359"/>
              <a:ext cx="470818" cy="0"/>
            </a:xfrm>
            <a:prstGeom prst="line">
              <a:avLst/>
            </a:prstGeom>
            <a:noFill/>
            <a:ln w="25400">
              <a:solidFill>
                <a:srgbClr val="66CCFF"/>
              </a:solidFill>
              <a:round/>
              <a:headEnd/>
              <a:tailEnd type="triangle" w="med" len="med"/>
            </a:ln>
          </p:spPr>
          <p:txBody>
            <a:bodyPr lIns="91390" tIns="45697" rIns="91390" bIns="45697">
              <a:spAutoFit/>
            </a:bodyPr>
            <a:lstStyle/>
            <a:p>
              <a:endParaRPr lang="ja-JP" altLang="en-US" sz="1400">
                <a:solidFill>
                  <a:prstClr val="black"/>
                </a:solidFill>
                <a:latin typeface="AR P丸ゴシック体M" pitchFamily="50" charset="-128"/>
                <a:ea typeface="AR P丸ゴシック体M" pitchFamily="50" charset="-128"/>
              </a:endParaRPr>
            </a:p>
          </p:txBody>
        </p:sp>
        <p:sp>
          <p:nvSpPr>
            <p:cNvPr id="33" name="正方形/長方形 32"/>
            <p:cNvSpPr/>
            <p:nvPr/>
          </p:nvSpPr>
          <p:spPr>
            <a:xfrm>
              <a:off x="2603932" y="4234777"/>
              <a:ext cx="878343" cy="164669"/>
            </a:xfrm>
            <a:prstGeom prst="rect">
              <a:avLst/>
            </a:prstGeom>
            <a:solidFill>
              <a:srgbClr val="AF9A5D"/>
            </a:solidFill>
            <a:ln w="6350">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b="1" dirty="0">
                  <a:solidFill>
                    <a:srgbClr val="FFFFFF"/>
                  </a:solidFill>
                  <a:latin typeface="AR P丸ゴシック体M" pitchFamily="50" charset="-128"/>
                  <a:ea typeface="AR P丸ゴシック体M" pitchFamily="50" charset="-128"/>
                </a:rPr>
                <a:t>天然バリア</a:t>
              </a:r>
            </a:p>
          </p:txBody>
        </p:sp>
        <p:sp>
          <p:nvSpPr>
            <p:cNvPr id="34" name="正方形/長方形 33"/>
            <p:cNvSpPr/>
            <p:nvPr/>
          </p:nvSpPr>
          <p:spPr>
            <a:xfrm>
              <a:off x="199870" y="4232732"/>
              <a:ext cx="2159769" cy="164669"/>
            </a:xfrm>
            <a:prstGeom prst="rect">
              <a:avLst/>
            </a:prstGeom>
            <a:solidFill>
              <a:srgbClr val="949494"/>
            </a:solidFill>
            <a:ln w="6350">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b="1" dirty="0">
                  <a:solidFill>
                    <a:prstClr val="white"/>
                  </a:solidFill>
                  <a:latin typeface="AR P丸ゴシック体M" pitchFamily="50" charset="-128"/>
                  <a:ea typeface="AR P丸ゴシック体M" pitchFamily="50" charset="-128"/>
                </a:rPr>
                <a:t>人工バリア</a:t>
              </a:r>
            </a:p>
          </p:txBody>
        </p:sp>
        <p:sp>
          <p:nvSpPr>
            <p:cNvPr id="35" name="角丸四角形 34"/>
            <p:cNvSpPr/>
            <p:nvPr/>
          </p:nvSpPr>
          <p:spPr>
            <a:xfrm>
              <a:off x="3510925" y="4174352"/>
              <a:ext cx="596828" cy="147281"/>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800" dirty="0">
                  <a:solidFill>
                    <a:srgbClr val="000000"/>
                  </a:solidFill>
                  <a:latin typeface="AR P丸ゴシック体M" pitchFamily="50" charset="-128"/>
                  <a:ea typeface="AR P丸ゴシック体M" pitchFamily="50" charset="-128"/>
                </a:rPr>
                <a:t>地上施設</a:t>
              </a:r>
            </a:p>
          </p:txBody>
        </p:sp>
        <p:sp>
          <p:nvSpPr>
            <p:cNvPr id="36" name="角丸四角形 35"/>
            <p:cNvSpPr/>
            <p:nvPr/>
          </p:nvSpPr>
          <p:spPr>
            <a:xfrm>
              <a:off x="4808119" y="6337621"/>
              <a:ext cx="493026" cy="146259"/>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800" dirty="0">
                  <a:solidFill>
                    <a:srgbClr val="000000"/>
                  </a:solidFill>
                  <a:latin typeface="AR P丸ゴシック体M" pitchFamily="50" charset="-128"/>
                  <a:ea typeface="AR P丸ゴシック体M" pitchFamily="50" charset="-128"/>
                </a:rPr>
                <a:t>地下施設</a:t>
              </a:r>
            </a:p>
          </p:txBody>
        </p:sp>
        <p:pic>
          <p:nvPicPr>
            <p:cNvPr id="37" name="Picture 2"/>
            <p:cNvPicPr>
              <a:picLocks noChangeAspect="1" noChangeArrowheads="1"/>
            </p:cNvPicPr>
            <p:nvPr/>
          </p:nvPicPr>
          <p:blipFill>
            <a:blip r:embed="rId6" cstate="print"/>
            <a:srcRect b="14285"/>
            <a:stretch>
              <a:fillRect/>
            </a:stretch>
          </p:blipFill>
          <p:spPr bwMode="auto">
            <a:xfrm>
              <a:off x="163226" y="3933056"/>
              <a:ext cx="3337927" cy="278197"/>
            </a:xfrm>
            <a:prstGeom prst="rect">
              <a:avLst/>
            </a:prstGeom>
            <a:noFill/>
            <a:ln w="9525">
              <a:noFill/>
              <a:miter lim="800000"/>
              <a:headEnd/>
              <a:tailEnd/>
            </a:ln>
          </p:spPr>
        </p:pic>
        <p:sp>
          <p:nvSpPr>
            <p:cNvPr id="38" name="角丸四角形 37"/>
            <p:cNvSpPr/>
            <p:nvPr/>
          </p:nvSpPr>
          <p:spPr>
            <a:xfrm>
              <a:off x="2704980" y="4434220"/>
              <a:ext cx="619615" cy="18205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lstStyle/>
            <a:p>
              <a:pPr algn="ctr">
                <a:defRPr/>
              </a:pPr>
              <a:r>
                <a:rPr lang="ja-JP" altLang="en-US" sz="1000" b="1" dirty="0">
                  <a:solidFill>
                    <a:prstClr val="white"/>
                  </a:solidFill>
                  <a:latin typeface="AR P丸ゴシック体M" pitchFamily="50" charset="-128"/>
                  <a:ea typeface="AR P丸ゴシック体M" pitchFamily="50" charset="-128"/>
                </a:rPr>
                <a:t>バリア４</a:t>
              </a:r>
            </a:p>
          </p:txBody>
        </p:sp>
        <p:sp>
          <p:nvSpPr>
            <p:cNvPr id="39" name="角丸四角形 38"/>
            <p:cNvSpPr/>
            <p:nvPr/>
          </p:nvSpPr>
          <p:spPr>
            <a:xfrm>
              <a:off x="5075730" y="4766095"/>
              <a:ext cx="260949" cy="1136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anchor="ctr">
              <a:normAutofit/>
            </a:bodyPr>
            <a:lstStyle/>
            <a:p>
              <a:pPr algn="ctr">
                <a:lnSpc>
                  <a:spcPct val="150000"/>
                </a:lnSpc>
                <a:defRPr/>
              </a:pPr>
              <a:r>
                <a:rPr lang="ja-JP" altLang="en-US" sz="800" dirty="0">
                  <a:solidFill>
                    <a:prstClr val="black"/>
                  </a:solidFill>
                  <a:latin typeface="AR P丸ゴシック体M" pitchFamily="50" charset="-128"/>
                  <a:ea typeface="AR P丸ゴシック体M" pitchFamily="50" charset="-128"/>
                </a:rPr>
                <a:t>地下３００メートル以深</a:t>
              </a:r>
            </a:p>
          </p:txBody>
        </p:sp>
        <p:cxnSp>
          <p:nvCxnSpPr>
            <p:cNvPr id="40" name="直線矢印コネクタ 39"/>
            <p:cNvCxnSpPr/>
            <p:nvPr/>
          </p:nvCxnSpPr>
          <p:spPr>
            <a:xfrm flipV="1">
              <a:off x="5182331" y="4394825"/>
              <a:ext cx="0" cy="2670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5184551" y="5993966"/>
              <a:ext cx="0" cy="19330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1727810" y="4434220"/>
              <a:ext cx="619615" cy="18205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lstStyle/>
            <a:p>
              <a:pPr algn="ctr">
                <a:defRPr/>
              </a:pPr>
              <a:r>
                <a:rPr lang="ja-JP" altLang="en-US" sz="1000" b="1" dirty="0">
                  <a:solidFill>
                    <a:prstClr val="white"/>
                  </a:solidFill>
                  <a:latin typeface="AR P丸ゴシック体M" pitchFamily="50" charset="-128"/>
                  <a:ea typeface="AR P丸ゴシック体M" pitchFamily="50" charset="-128"/>
                </a:rPr>
                <a:t>バリア３</a:t>
              </a:r>
            </a:p>
          </p:txBody>
        </p:sp>
        <p:sp>
          <p:nvSpPr>
            <p:cNvPr id="43" name="角丸四角形 42"/>
            <p:cNvSpPr/>
            <p:nvPr/>
          </p:nvSpPr>
          <p:spPr>
            <a:xfrm>
              <a:off x="284262" y="4434220"/>
              <a:ext cx="619615" cy="18205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lstStyle/>
            <a:p>
              <a:pPr algn="ctr">
                <a:defRPr/>
              </a:pPr>
              <a:r>
                <a:rPr lang="ja-JP" altLang="en-US" sz="1000" b="1" dirty="0">
                  <a:solidFill>
                    <a:prstClr val="white"/>
                  </a:solidFill>
                  <a:latin typeface="AR P丸ゴシック体M" pitchFamily="50" charset="-128"/>
                  <a:ea typeface="AR P丸ゴシック体M" pitchFamily="50" charset="-128"/>
                </a:rPr>
                <a:t>バリア１</a:t>
              </a:r>
            </a:p>
          </p:txBody>
        </p:sp>
        <p:sp>
          <p:nvSpPr>
            <p:cNvPr id="44" name="角丸四角形 43"/>
            <p:cNvSpPr/>
            <p:nvPr/>
          </p:nvSpPr>
          <p:spPr>
            <a:xfrm>
              <a:off x="1006036" y="4434220"/>
              <a:ext cx="619615" cy="18205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lstStyle/>
            <a:p>
              <a:pPr algn="ctr">
                <a:defRPr/>
              </a:pPr>
              <a:r>
                <a:rPr lang="ja-JP" altLang="en-US" sz="1000" b="1" dirty="0">
                  <a:solidFill>
                    <a:prstClr val="white"/>
                  </a:solidFill>
                  <a:latin typeface="AR P丸ゴシック体M" pitchFamily="50" charset="-128"/>
                  <a:ea typeface="AR P丸ゴシック体M" pitchFamily="50" charset="-128"/>
                </a:rPr>
                <a:t>バリア２</a:t>
              </a:r>
            </a:p>
          </p:txBody>
        </p:sp>
        <p:sp>
          <p:nvSpPr>
            <p:cNvPr id="45" name="コンテンツ プレースホルダ 2"/>
            <p:cNvSpPr txBox="1">
              <a:spLocks/>
            </p:cNvSpPr>
            <p:nvPr/>
          </p:nvSpPr>
          <p:spPr bwMode="auto">
            <a:xfrm>
              <a:off x="260943" y="4625480"/>
              <a:ext cx="3123616" cy="143190"/>
            </a:xfrm>
            <a:prstGeom prst="rect">
              <a:avLst/>
            </a:prstGeom>
            <a:solidFill>
              <a:srgbClr val="FFFFEB"/>
            </a:solidFill>
            <a:ln w="9525">
              <a:noFill/>
              <a:miter lim="800000"/>
              <a:headEnd/>
              <a:tailEnd/>
            </a:ln>
          </p:spPr>
          <p:txBody>
            <a:bodyPr/>
            <a:lstStyle/>
            <a:p>
              <a:pPr marL="342900" indent="-342900">
                <a:spcBef>
                  <a:spcPct val="20000"/>
                </a:spcBef>
                <a:buFont typeface="Arial" pitchFamily="34" charset="0"/>
                <a:buNone/>
              </a:pPr>
              <a:r>
                <a:rPr lang="ja-JP" altLang="en-US" sz="2400" b="1">
                  <a:solidFill>
                    <a:srgbClr val="000000"/>
                  </a:solidFill>
                  <a:latin typeface="AR P丸ゴシック体M" pitchFamily="50" charset="-128"/>
                  <a:ea typeface="AR P丸ゴシック体M" pitchFamily="50" charset="-128"/>
                </a:rPr>
                <a:t>　　　</a:t>
              </a:r>
            </a:p>
          </p:txBody>
        </p:sp>
        <p:sp>
          <p:nvSpPr>
            <p:cNvPr id="46" name="コンテンツ プレースホルダ 2"/>
            <p:cNvSpPr txBox="1">
              <a:spLocks/>
            </p:cNvSpPr>
            <p:nvPr/>
          </p:nvSpPr>
          <p:spPr bwMode="auto">
            <a:xfrm>
              <a:off x="1048232" y="4711394"/>
              <a:ext cx="1203696" cy="109438"/>
            </a:xfrm>
            <a:prstGeom prst="rect">
              <a:avLst/>
            </a:prstGeom>
            <a:solidFill>
              <a:srgbClr val="FFFFEB"/>
            </a:solidFill>
            <a:ln w="9525">
              <a:noFill/>
              <a:miter lim="800000"/>
              <a:headEnd/>
              <a:tailEnd/>
            </a:ln>
          </p:spPr>
          <p:txBody>
            <a:bodyPr/>
            <a:lstStyle/>
            <a:p>
              <a:pPr marL="342900" indent="-342900">
                <a:spcBef>
                  <a:spcPct val="20000"/>
                </a:spcBef>
                <a:buFont typeface="Arial" pitchFamily="34" charset="0"/>
                <a:buNone/>
              </a:pPr>
              <a:r>
                <a:rPr lang="ja-JP" altLang="en-US" sz="2400" b="1">
                  <a:solidFill>
                    <a:srgbClr val="000000"/>
                  </a:solidFill>
                  <a:latin typeface="AR P丸ゴシック体M" pitchFamily="50" charset="-128"/>
                  <a:ea typeface="AR P丸ゴシック体M" pitchFamily="50" charset="-128"/>
                </a:rPr>
                <a:t>　　　</a:t>
              </a:r>
            </a:p>
          </p:txBody>
        </p:sp>
        <p:sp>
          <p:nvSpPr>
            <p:cNvPr id="47" name="角丸四角形 46"/>
            <p:cNvSpPr/>
            <p:nvPr/>
          </p:nvSpPr>
          <p:spPr>
            <a:xfrm>
              <a:off x="232071" y="4571710"/>
              <a:ext cx="721773" cy="4214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spAutoFit/>
            </a:bodyPr>
            <a:lstStyle/>
            <a:p>
              <a:pPr algn="ctr">
                <a:defRPr/>
              </a:pPr>
              <a:r>
                <a:rPr lang="ja-JP" altLang="en-US" sz="800" dirty="0">
                  <a:solidFill>
                    <a:srgbClr val="000000"/>
                  </a:solidFill>
                  <a:latin typeface="AR P丸ゴシック体M" pitchFamily="50" charset="-128"/>
                  <a:ea typeface="AR P丸ゴシック体M" pitchFamily="50" charset="-128"/>
                </a:rPr>
                <a:t>ガラス</a:t>
              </a:r>
              <a:r>
                <a:rPr lang="ja-JP" altLang="en-US" sz="800" dirty="0" smtClean="0">
                  <a:solidFill>
                    <a:srgbClr val="000000"/>
                  </a:solidFill>
                  <a:latin typeface="AR P丸ゴシック体M" pitchFamily="50" charset="-128"/>
                  <a:ea typeface="AR P丸ゴシック体M" pitchFamily="50" charset="-128"/>
                </a:rPr>
                <a:t>固化体</a:t>
              </a:r>
              <a:endParaRPr lang="en-US" altLang="ja-JP" sz="800" dirty="0" smtClean="0">
                <a:solidFill>
                  <a:srgbClr val="000000"/>
                </a:solidFill>
                <a:latin typeface="AR P丸ゴシック体M" pitchFamily="50" charset="-128"/>
                <a:ea typeface="AR P丸ゴシック体M" pitchFamily="50" charset="-128"/>
              </a:endParaRPr>
            </a:p>
            <a:p>
              <a:pPr algn="ctr">
                <a:defRPr/>
              </a:pPr>
              <a:r>
                <a:rPr lang="ja-JP" altLang="en-US" sz="800" dirty="0" smtClean="0">
                  <a:solidFill>
                    <a:srgbClr val="000000"/>
                  </a:solidFill>
                  <a:latin typeface="AR P丸ゴシック体M" pitchFamily="50" charset="-128"/>
                  <a:ea typeface="AR P丸ゴシック体M" pitchFamily="50" charset="-128"/>
                </a:rPr>
                <a:t>直径</a:t>
              </a:r>
              <a:r>
                <a:rPr lang="en-US" altLang="ja-JP" sz="800" dirty="0" smtClean="0">
                  <a:solidFill>
                    <a:srgbClr val="000000"/>
                  </a:solidFill>
                  <a:latin typeface="AR P丸ゴシック体M" pitchFamily="50" charset="-128"/>
                  <a:ea typeface="AR P丸ゴシック体M" pitchFamily="50" charset="-128"/>
                </a:rPr>
                <a:t>:0.4m</a:t>
              </a:r>
            </a:p>
            <a:p>
              <a:pPr algn="ctr">
                <a:defRPr/>
              </a:pPr>
              <a:r>
                <a:rPr lang="ja-JP" altLang="en-US" sz="800" dirty="0" smtClean="0">
                  <a:solidFill>
                    <a:srgbClr val="000000"/>
                  </a:solidFill>
                  <a:latin typeface="AR P丸ゴシック体M" pitchFamily="50" charset="-128"/>
                  <a:ea typeface="AR P丸ゴシック体M" pitchFamily="50" charset="-128"/>
                </a:rPr>
                <a:t>長さ</a:t>
              </a:r>
              <a:r>
                <a:rPr lang="en-US" altLang="ja-JP" sz="800" dirty="0" smtClean="0">
                  <a:solidFill>
                    <a:srgbClr val="000000"/>
                  </a:solidFill>
                  <a:latin typeface="AR P丸ゴシック体M" pitchFamily="50" charset="-128"/>
                  <a:ea typeface="AR P丸ゴシック体M" pitchFamily="50" charset="-128"/>
                </a:rPr>
                <a:t>:1.3m</a:t>
              </a:r>
              <a:endParaRPr lang="ja-JP" altLang="en-US" sz="800" dirty="0">
                <a:solidFill>
                  <a:srgbClr val="000000"/>
                </a:solidFill>
                <a:latin typeface="AR P丸ゴシック体M" pitchFamily="50" charset="-128"/>
                <a:ea typeface="AR P丸ゴシック体M" pitchFamily="50" charset="-128"/>
              </a:endParaRPr>
            </a:p>
          </p:txBody>
        </p:sp>
        <p:sp>
          <p:nvSpPr>
            <p:cNvPr id="48" name="角丸四角形 47"/>
            <p:cNvSpPr/>
            <p:nvPr/>
          </p:nvSpPr>
          <p:spPr>
            <a:xfrm>
              <a:off x="927197" y="4602836"/>
              <a:ext cx="763970" cy="304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spAutoFit/>
            </a:bodyPr>
            <a:lstStyle/>
            <a:p>
              <a:pPr algn="ctr">
                <a:defRPr/>
              </a:pPr>
              <a:r>
                <a:rPr lang="ja-JP" altLang="en-US" sz="800" dirty="0">
                  <a:solidFill>
                    <a:srgbClr val="000000"/>
                  </a:solidFill>
                  <a:latin typeface="AR P丸ゴシック体M" pitchFamily="50" charset="-128"/>
                  <a:ea typeface="AR P丸ゴシック体M" pitchFamily="50" charset="-128"/>
                </a:rPr>
                <a:t>オーバーパック</a:t>
              </a:r>
              <a:endParaRPr lang="en-US" altLang="ja-JP" sz="800" dirty="0">
                <a:solidFill>
                  <a:srgbClr val="000000"/>
                </a:solidFill>
                <a:latin typeface="AR P丸ゴシック体M" pitchFamily="50" charset="-128"/>
                <a:ea typeface="AR P丸ゴシック体M" pitchFamily="50" charset="-128"/>
              </a:endParaRPr>
            </a:p>
            <a:p>
              <a:pPr algn="ctr">
                <a:defRPr/>
              </a:pPr>
              <a:r>
                <a:rPr lang="en-US" altLang="ja-JP" sz="800" dirty="0">
                  <a:solidFill>
                    <a:srgbClr val="000000"/>
                  </a:solidFill>
                  <a:latin typeface="AR P丸ゴシック体M" pitchFamily="50" charset="-128"/>
                  <a:ea typeface="AR P丸ゴシック体M" pitchFamily="50" charset="-128"/>
                </a:rPr>
                <a:t>[</a:t>
              </a:r>
              <a:r>
                <a:rPr lang="ja-JP" altLang="en-US" sz="800" dirty="0">
                  <a:solidFill>
                    <a:srgbClr val="000000"/>
                  </a:solidFill>
                  <a:latin typeface="AR P丸ゴシック体M" pitchFamily="50" charset="-128"/>
                  <a:ea typeface="AR P丸ゴシック体M" pitchFamily="50" charset="-128"/>
                </a:rPr>
                <a:t>金属製の容器</a:t>
              </a:r>
              <a:r>
                <a:rPr lang="en-US" altLang="ja-JP" sz="800" dirty="0">
                  <a:solidFill>
                    <a:srgbClr val="000000"/>
                  </a:solidFill>
                  <a:latin typeface="AR P丸ゴシック体M" pitchFamily="50" charset="-128"/>
                  <a:ea typeface="AR P丸ゴシック体M" pitchFamily="50" charset="-128"/>
                </a:rPr>
                <a:t>]</a:t>
              </a:r>
              <a:endParaRPr lang="ja-JP" altLang="en-US" sz="800" dirty="0">
                <a:solidFill>
                  <a:srgbClr val="000000"/>
                </a:solidFill>
                <a:latin typeface="AR P丸ゴシック体M" pitchFamily="50" charset="-128"/>
                <a:ea typeface="AR P丸ゴシック体M" pitchFamily="50" charset="-128"/>
              </a:endParaRPr>
            </a:p>
          </p:txBody>
        </p:sp>
        <p:sp>
          <p:nvSpPr>
            <p:cNvPr id="49" name="角丸四角形 48"/>
            <p:cNvSpPr/>
            <p:nvPr/>
          </p:nvSpPr>
          <p:spPr>
            <a:xfrm>
              <a:off x="1717816" y="4602837"/>
              <a:ext cx="609622" cy="304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spAutoFit/>
            </a:bodyPr>
            <a:lstStyle/>
            <a:p>
              <a:pPr algn="ctr">
                <a:defRPr/>
              </a:pPr>
              <a:r>
                <a:rPr lang="ja-JP" altLang="en-US" sz="800" dirty="0">
                  <a:solidFill>
                    <a:srgbClr val="000000"/>
                  </a:solidFill>
                  <a:latin typeface="AR P丸ゴシック体M" pitchFamily="50" charset="-128"/>
                  <a:ea typeface="AR P丸ゴシック体M" pitchFamily="50" charset="-128"/>
                </a:rPr>
                <a:t>緩衝材</a:t>
              </a:r>
              <a:endParaRPr lang="en-US" altLang="ja-JP" sz="800" dirty="0">
                <a:solidFill>
                  <a:srgbClr val="000000"/>
                </a:solidFill>
                <a:latin typeface="AR P丸ゴシック体M" pitchFamily="50" charset="-128"/>
                <a:ea typeface="AR P丸ゴシック体M" pitchFamily="50" charset="-128"/>
              </a:endParaRPr>
            </a:p>
            <a:p>
              <a:pPr algn="ctr">
                <a:defRPr/>
              </a:pPr>
              <a:r>
                <a:rPr lang="en-US" altLang="ja-JP" sz="800" dirty="0">
                  <a:solidFill>
                    <a:srgbClr val="000000"/>
                  </a:solidFill>
                  <a:latin typeface="AR P丸ゴシック体M" pitchFamily="50" charset="-128"/>
                  <a:ea typeface="AR P丸ゴシック体M" pitchFamily="50" charset="-128"/>
                </a:rPr>
                <a:t>[</a:t>
              </a:r>
              <a:r>
                <a:rPr lang="ja-JP" altLang="en-US" sz="800" dirty="0">
                  <a:solidFill>
                    <a:srgbClr val="000000"/>
                  </a:solidFill>
                  <a:latin typeface="AR P丸ゴシック体M" pitchFamily="50" charset="-128"/>
                  <a:ea typeface="AR P丸ゴシック体M" pitchFamily="50" charset="-128"/>
                </a:rPr>
                <a:t>粘土</a:t>
              </a:r>
              <a:r>
                <a:rPr lang="en-US" altLang="ja-JP" sz="800" dirty="0">
                  <a:solidFill>
                    <a:srgbClr val="000000"/>
                  </a:solidFill>
                  <a:latin typeface="AR P丸ゴシック体M" pitchFamily="50" charset="-128"/>
                  <a:ea typeface="AR P丸ゴシック体M" pitchFamily="50" charset="-128"/>
                </a:rPr>
                <a:t>]</a:t>
              </a:r>
              <a:endParaRPr lang="ja-JP" altLang="en-US" sz="800" dirty="0">
                <a:solidFill>
                  <a:srgbClr val="000000"/>
                </a:solidFill>
                <a:latin typeface="AR P丸ゴシック体M" pitchFamily="50" charset="-128"/>
                <a:ea typeface="AR P丸ゴシック体M" pitchFamily="50" charset="-128"/>
              </a:endParaRPr>
            </a:p>
          </p:txBody>
        </p:sp>
        <p:sp>
          <p:nvSpPr>
            <p:cNvPr id="50" name="角丸四角形 49"/>
            <p:cNvSpPr/>
            <p:nvPr/>
          </p:nvSpPr>
          <p:spPr>
            <a:xfrm>
              <a:off x="2650569" y="4605268"/>
              <a:ext cx="721773" cy="1866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spAutoFit/>
            </a:bodyPr>
            <a:lstStyle/>
            <a:p>
              <a:pPr algn="ctr">
                <a:defRPr/>
              </a:pPr>
              <a:r>
                <a:rPr lang="ja-JP" altLang="en-US" sz="800" dirty="0">
                  <a:solidFill>
                    <a:srgbClr val="000000"/>
                  </a:solidFill>
                  <a:latin typeface="AR P丸ゴシック体M" pitchFamily="50" charset="-128"/>
                  <a:ea typeface="AR P丸ゴシック体M" pitchFamily="50" charset="-128"/>
                </a:rPr>
                <a:t>岩盤</a:t>
              </a:r>
            </a:p>
          </p:txBody>
        </p:sp>
        <p:sp>
          <p:nvSpPr>
            <p:cNvPr id="51" name="正方形/長方形 50"/>
            <p:cNvSpPr/>
            <p:nvPr/>
          </p:nvSpPr>
          <p:spPr>
            <a:xfrm>
              <a:off x="3524470" y="3949991"/>
              <a:ext cx="1812209" cy="229103"/>
            </a:xfrm>
            <a:prstGeom prst="rect">
              <a:avLst/>
            </a:prstGeom>
            <a:solidFill>
              <a:srgbClr val="7CBF33"/>
            </a:solidFill>
            <a:ln w="6350">
              <a:noFill/>
            </a:ln>
          </p:spPr>
          <p:style>
            <a:lnRef idx="2">
              <a:schemeClr val="dk1"/>
            </a:lnRef>
            <a:fillRef idx="1">
              <a:schemeClr val="lt1"/>
            </a:fillRef>
            <a:effectRef idx="0">
              <a:schemeClr val="dk1"/>
            </a:effectRef>
            <a:fontRef idx="minor">
              <a:schemeClr val="dk1"/>
            </a:fontRef>
          </p:style>
          <p:txBody>
            <a:bodyPr lIns="0" rIns="0" anchor="ctr">
              <a:noAutofit/>
            </a:bodyPr>
            <a:lstStyle/>
            <a:p>
              <a:pPr algn="ctr">
                <a:defRPr/>
              </a:pPr>
              <a:r>
                <a:rPr lang="ja-JP" altLang="en-US" sz="1000" b="1" dirty="0">
                  <a:solidFill>
                    <a:srgbClr val="FFFFFF"/>
                  </a:solidFill>
                  <a:latin typeface="AR P丸ゴシック体M" pitchFamily="50" charset="-128"/>
                  <a:ea typeface="AR P丸ゴシック体M" pitchFamily="50" charset="-128"/>
                </a:rPr>
                <a:t>高レベル放射性廃棄物処分施設</a:t>
              </a:r>
            </a:p>
          </p:txBody>
        </p:sp>
        <p:sp>
          <p:nvSpPr>
            <p:cNvPr id="52" name="AutoShape 16"/>
            <p:cNvSpPr>
              <a:spLocks noChangeArrowheads="1"/>
            </p:cNvSpPr>
            <p:nvPr/>
          </p:nvSpPr>
          <p:spPr bwMode="auto">
            <a:xfrm>
              <a:off x="2563561" y="5866116"/>
              <a:ext cx="1272542" cy="469477"/>
            </a:xfrm>
            <a:prstGeom prst="wedgeRoundRectCallout">
              <a:avLst>
                <a:gd name="adj1" fmla="val -25206"/>
                <a:gd name="adj2" fmla="val -62813"/>
                <a:gd name="adj3" fmla="val 16667"/>
              </a:avLst>
            </a:prstGeom>
            <a:noFill/>
            <a:ln w="19050">
              <a:solidFill>
                <a:schemeClr val="tx2"/>
              </a:solidFill>
              <a:miter lim="800000"/>
              <a:headEnd/>
              <a:tailEnd/>
            </a:ln>
          </p:spPr>
          <p:txBody>
            <a:bodyPr wrap="square" lIns="0" tIns="0" rIns="0" bIns="0">
              <a:spAutoFit/>
            </a:bodyPr>
            <a:lstStyle/>
            <a:p>
              <a:pPr>
                <a:defRPr/>
              </a:pPr>
              <a:r>
                <a:rPr lang="ja-JP" altLang="en-US" sz="800" dirty="0">
                  <a:solidFill>
                    <a:prstClr val="black"/>
                  </a:solidFill>
                  <a:latin typeface="AR P丸ゴシック体M" pitchFamily="50" charset="-128"/>
                  <a:ea typeface="AR P丸ゴシック体M" pitchFamily="50" charset="-128"/>
                </a:rPr>
                <a:t>地下深くの安定した岩盤で長期間放射性物質を閉じこめる。酸素が少なく、金属も腐食しにくい。</a:t>
              </a:r>
            </a:p>
          </p:txBody>
        </p:sp>
        <p:sp>
          <p:nvSpPr>
            <p:cNvPr id="53" name="大かっこ 52"/>
            <p:cNvSpPr/>
            <p:nvPr/>
          </p:nvSpPr>
          <p:spPr>
            <a:xfrm>
              <a:off x="313649" y="4766083"/>
              <a:ext cx="527681" cy="252000"/>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55" name="スライド番号プレースホルダー 1"/>
          <p:cNvSpPr>
            <a:spLocks noGrp="1"/>
          </p:cNvSpPr>
          <p:nvPr>
            <p:ph type="sldNum" sz="quarter" idx="12"/>
          </p:nvPr>
        </p:nvSpPr>
        <p:spPr>
          <a:xfrm>
            <a:off x="7617296" y="6520259"/>
            <a:ext cx="2311400" cy="365125"/>
          </a:xfrm>
        </p:spPr>
        <p:txBody>
          <a:bodyPr vert="horz" lIns="91440" tIns="45720" rIns="91440" bIns="45720" rtlCol="0" anchor="ctr"/>
          <a:lstStyle/>
          <a:p>
            <a:fld id="{6DF3A1F4-B3BC-4359-9F15-50358CA09AD6}" type="slidenum">
              <a:rPr lang="ja-JP" altLang="en-US">
                <a:solidFill>
                  <a:prstClr val="black"/>
                </a:solidFill>
              </a:rPr>
              <a:pPr/>
              <a:t>37</a:t>
            </a:fld>
            <a:endParaRPr lang="ja-JP" altLang="en-US" dirty="0">
              <a:solidFill>
                <a:prstClr val="black"/>
              </a:solidFill>
            </a:endParaRPr>
          </a:p>
        </p:txBody>
      </p:sp>
      <p:sp>
        <p:nvSpPr>
          <p:cNvPr id="56" name="テキスト ボックス 55"/>
          <p:cNvSpPr txBox="1"/>
          <p:nvPr/>
        </p:nvSpPr>
        <p:spPr>
          <a:xfrm>
            <a:off x="56456" y="49024"/>
            <a:ext cx="5690982" cy="461665"/>
          </a:xfrm>
          <a:prstGeom prst="rect">
            <a:avLst/>
          </a:prstGeom>
          <a:noFill/>
        </p:spPr>
        <p:txBody>
          <a:bodyPr wrap="none" rtlCol="0">
            <a:spAutoFit/>
          </a:bodyPr>
          <a:lstStyle/>
          <a:p>
            <a:r>
              <a:rPr lang="ja-JP" altLang="en-US" sz="2400" b="1" dirty="0"/>
              <a:t>［参考］高レベル放射性廃棄物の最終処分</a:t>
            </a:r>
          </a:p>
        </p:txBody>
      </p:sp>
    </p:spTree>
    <p:extLst>
      <p:ext uri="{BB962C8B-B14F-4D97-AF65-F5344CB8AC3E}">
        <p14:creationId xmlns:p14="http://schemas.microsoft.com/office/powerpoint/2010/main" val="3350450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265084" y="3068638"/>
          <a:ext cx="5460339" cy="3198810"/>
        </p:xfrm>
        <a:graphic>
          <a:graphicData uri="http://schemas.openxmlformats.org/drawingml/2006/table">
            <a:tbl>
              <a:tblPr firstRow="1" bandRow="1">
                <a:tableStyleId>{5C22544A-7EE6-4342-B048-85BDC9FD1C3A}</a:tableStyleId>
              </a:tblPr>
              <a:tblGrid>
                <a:gridCol w="999951"/>
                <a:gridCol w="4460388"/>
              </a:tblGrid>
              <a:tr h="584606">
                <a:tc>
                  <a:txBody>
                    <a:bodyPr/>
                    <a:lstStyle/>
                    <a:p>
                      <a:pPr algn="ctr"/>
                      <a:r>
                        <a:rPr kumimoji="1" lang="ja-JP" altLang="en-US" sz="1400" dirty="0" smtClean="0">
                          <a:latin typeface="+mn-ea"/>
                          <a:ea typeface="+mn-ea"/>
                        </a:rPr>
                        <a:t>安全機能</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安全対策</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53551">
                <a:tc>
                  <a:txBody>
                    <a:bodyPr/>
                    <a:lstStyle/>
                    <a:p>
                      <a:pPr algn="ctr"/>
                      <a:r>
                        <a:rPr kumimoji="1" lang="ja-JP" altLang="en-US" sz="1400" dirty="0" smtClean="0">
                          <a:latin typeface="+mn-ea"/>
                          <a:ea typeface="+mn-ea"/>
                        </a:rPr>
                        <a:t>除熱</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キャスクと建屋による自然空冷</a:t>
                      </a:r>
                    </a:p>
                    <a:p>
                      <a:pPr algn="ctr"/>
                      <a:r>
                        <a:rPr kumimoji="1" lang="ja-JP" altLang="en-US" sz="1100" dirty="0" smtClean="0">
                          <a:latin typeface="+mn-ea"/>
                          <a:ea typeface="+mn-ea"/>
                        </a:rPr>
                        <a:t>（キャスク内部に</a:t>
                      </a:r>
                      <a:r>
                        <a:rPr kumimoji="1" lang="ja-JP" altLang="en-US" sz="1100" dirty="0" smtClean="0"/>
                        <a:t>熱伝導に優れたガスを充填し、伝熱フィンで除熱</a:t>
                      </a:r>
                      <a:r>
                        <a:rPr kumimoji="1" lang="ja-JP" altLang="en-US" sz="1100" dirty="0" smtClean="0">
                          <a:latin typeface="+mn-ea"/>
                          <a:ea typeface="+mn-ea"/>
                        </a:rPr>
                        <a:t>）</a:t>
                      </a:r>
                      <a:endParaRPr kumimoji="1" lang="ja-JP" altLang="en-US" sz="1100" dirty="0">
                        <a:latin typeface="+mn-ea"/>
                        <a:ea typeface="+mn-ea"/>
                      </a:endParaRPr>
                    </a:p>
                  </a:txBody>
                  <a:tcPr marL="99064" marR="99064" marT="45734" marB="4573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53551">
                <a:tc>
                  <a:txBody>
                    <a:bodyPr/>
                    <a:lstStyle/>
                    <a:p>
                      <a:pPr algn="ctr"/>
                      <a:r>
                        <a:rPr kumimoji="1" lang="ja-JP" altLang="en-US" sz="1400" dirty="0" smtClean="0">
                          <a:latin typeface="+mn-ea"/>
                          <a:ea typeface="+mn-ea"/>
                        </a:rPr>
                        <a:t>閉じ込め</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キャスクによる気密性の確保</a:t>
                      </a:r>
                      <a:endParaRPr kumimoji="1" lang="en-US" altLang="ja-JP" sz="14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（開口部は</a:t>
                      </a:r>
                      <a:r>
                        <a:rPr kumimoji="1" lang="ja-JP" altLang="en-US" sz="1100" dirty="0" smtClean="0"/>
                        <a:t>金属製の二重の蓋部のみ。水没しても気密性を担保</a:t>
                      </a:r>
                      <a:r>
                        <a:rPr kumimoji="1" lang="ja-JP" altLang="en-US" sz="1100" dirty="0" smtClean="0">
                          <a:latin typeface="+mn-ea"/>
                          <a:ea typeface="+mn-ea"/>
                        </a:rPr>
                        <a:t>）</a:t>
                      </a:r>
                      <a:endParaRPr kumimoji="1" lang="ja-JP" altLang="en-US" sz="1100" dirty="0">
                        <a:latin typeface="+mn-ea"/>
                        <a:ea typeface="+mn-ea"/>
                      </a:endParaRPr>
                    </a:p>
                  </a:txBody>
                  <a:tcPr marL="99064" marR="99064" marT="45734" marB="4573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53551">
                <a:tc>
                  <a:txBody>
                    <a:bodyPr/>
                    <a:lstStyle/>
                    <a:p>
                      <a:pPr algn="ctr"/>
                      <a:r>
                        <a:rPr kumimoji="1" lang="ja-JP" altLang="en-US" sz="1400" dirty="0" smtClean="0">
                          <a:latin typeface="+mn-ea"/>
                          <a:ea typeface="+mn-ea"/>
                        </a:rPr>
                        <a:t>遮へい</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キャスクと建屋による放射線の遮へい</a:t>
                      </a:r>
                      <a:endParaRPr kumimoji="1" lang="en-US" altLang="ja-JP" sz="1400" dirty="0" smtClean="0">
                        <a:latin typeface="+mn-ea"/>
                        <a:ea typeface="+mn-ea"/>
                      </a:endParaRPr>
                    </a:p>
                    <a:p>
                      <a:pPr algn="ctr"/>
                      <a:r>
                        <a:rPr kumimoji="1" lang="ja-JP" altLang="en-US" sz="1100" dirty="0" smtClean="0">
                          <a:latin typeface="+mn-ea"/>
                          <a:ea typeface="+mn-ea"/>
                        </a:rPr>
                        <a:t>（キャスク内部はステンレス、鉛、合成樹脂により多重防護）</a:t>
                      </a:r>
                      <a:endParaRPr kumimoji="1" lang="ja-JP" altLang="en-US" sz="1100" dirty="0">
                        <a:latin typeface="+mn-ea"/>
                        <a:ea typeface="+mn-ea"/>
                      </a:endParaRPr>
                    </a:p>
                  </a:txBody>
                  <a:tcPr marL="99064" marR="99064" marT="45734" marB="4573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53551">
                <a:tc>
                  <a:txBody>
                    <a:bodyPr/>
                    <a:lstStyle/>
                    <a:p>
                      <a:pPr algn="ctr"/>
                      <a:r>
                        <a:rPr kumimoji="1" lang="ja-JP" altLang="en-US" sz="1400" dirty="0" smtClean="0">
                          <a:latin typeface="+mn-ea"/>
                          <a:ea typeface="+mn-ea"/>
                        </a:rPr>
                        <a:t>臨界防止</a:t>
                      </a:r>
                      <a:endParaRPr kumimoji="1" lang="ja-JP" altLang="en-US" sz="1400" dirty="0">
                        <a:latin typeface="+mn-ea"/>
                        <a:ea typeface="+mn-ea"/>
                      </a:endParaRPr>
                    </a:p>
                  </a:txBody>
                  <a:tcPr marL="99060" marR="99060" marT="45745" marB="4574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キャスク内バスケットによる燃料集合体の離隔</a:t>
                      </a:r>
                      <a:endParaRPr kumimoji="1" lang="en-US" altLang="ja-JP" sz="1400" dirty="0" smtClean="0">
                        <a:latin typeface="+mn-ea"/>
                        <a:ea typeface="+mn-ea"/>
                      </a:endParaRPr>
                    </a:p>
                    <a:p>
                      <a:pPr algn="ctr"/>
                      <a:r>
                        <a:rPr kumimoji="1" lang="ja-JP" altLang="en-US" sz="1100" dirty="0" smtClean="0">
                          <a:latin typeface="+mn-ea"/>
                          <a:ea typeface="+mn-ea"/>
                        </a:rPr>
                        <a:t>（仕切板は、中性子吸収剤（ほう素）を添加したアルミニウム合金製）</a:t>
                      </a:r>
                      <a:endParaRPr kumimoji="1" lang="ja-JP" altLang="en-US" sz="1100" dirty="0">
                        <a:latin typeface="+mn-ea"/>
                        <a:ea typeface="+mn-ea"/>
                      </a:endParaRPr>
                    </a:p>
                  </a:txBody>
                  <a:tcPr marL="99064" marR="99064" marT="45734" marB="4573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2" name="テキスト ボックス 11"/>
          <p:cNvSpPr txBox="1"/>
          <p:nvPr/>
        </p:nvSpPr>
        <p:spPr>
          <a:xfrm>
            <a:off x="4411266" y="6308725"/>
            <a:ext cx="4971233" cy="261610"/>
          </a:xfrm>
          <a:prstGeom prst="rect">
            <a:avLst/>
          </a:prstGeom>
          <a:noFill/>
        </p:spPr>
        <p:txBody>
          <a:bodyPr wrap="none">
            <a:spAutoFit/>
          </a:bodyPr>
          <a:lstStyle/>
          <a:p>
            <a:pPr>
              <a:defRPr/>
            </a:pPr>
            <a:r>
              <a:rPr lang="ja-JP" altLang="en-US" sz="1100" dirty="0">
                <a:latin typeface="+mn-ea"/>
                <a:ea typeface="+mn-ea"/>
              </a:rPr>
              <a:t>出典：原子力発電・核燃料サイクル技術等検討小委員会（第</a:t>
            </a:r>
            <a:r>
              <a:rPr lang="en-US" altLang="ja-JP" sz="1100" dirty="0">
                <a:latin typeface="+mn-ea"/>
                <a:ea typeface="+mn-ea"/>
              </a:rPr>
              <a:t>8</a:t>
            </a:r>
            <a:r>
              <a:rPr lang="ja-JP" altLang="en-US" sz="1100" dirty="0">
                <a:latin typeface="+mn-ea"/>
                <a:ea typeface="+mn-ea"/>
              </a:rPr>
              <a:t>回）資料を基に作成</a:t>
            </a:r>
          </a:p>
        </p:txBody>
      </p:sp>
      <p:sp>
        <p:nvSpPr>
          <p:cNvPr id="4" name="テキスト ボックス 3"/>
          <p:cNvSpPr txBox="1"/>
          <p:nvPr/>
        </p:nvSpPr>
        <p:spPr>
          <a:xfrm>
            <a:off x="233892" y="620713"/>
            <a:ext cx="9438217" cy="2108200"/>
          </a:xfrm>
          <a:prstGeom prst="rect">
            <a:avLst/>
          </a:prstGeom>
          <a:noFill/>
          <a:ln w="28575">
            <a:solidFill>
              <a:schemeClr val="accent1">
                <a:lumMod val="75000"/>
              </a:schemeClr>
            </a:solidFill>
          </a:ln>
        </p:spPr>
        <p:txBody>
          <a:bodyPr>
            <a:spAutoFit/>
          </a:bodyPr>
          <a:lstStyle/>
          <a:p>
            <a:pPr marL="357188" indent="-357188">
              <a:defRPr/>
            </a:pPr>
            <a:r>
              <a:rPr lang="ja-JP" altLang="en-US" dirty="0"/>
              <a:t>（１）使用済燃料の貯蔵能力の強化は、原子力発電に伴って発生する使用済燃料を安全に管理する選択肢を広げるもの。これは核燃料サイクル政策の中長期的な対応の柔軟性を高め、エネルギー安全保障に資することとなる。</a:t>
            </a:r>
            <a:endParaRPr lang="en-US" altLang="ja-JP" dirty="0"/>
          </a:p>
          <a:p>
            <a:pPr marL="357188" indent="-357188">
              <a:spcBef>
                <a:spcPts val="300"/>
              </a:spcBef>
              <a:defRPr/>
            </a:pPr>
            <a:r>
              <a:rPr lang="ja-JP" altLang="en-US" dirty="0"/>
              <a:t>（２）使用済燃料の貯蔵については、発電所の敷地内外を問わず、新たな地点の可能性を幅広く検討しながら、乾式貯蔵施設等の建設・活用を促進。</a:t>
            </a:r>
            <a:endParaRPr lang="en-US" altLang="ja-JP" dirty="0"/>
          </a:p>
          <a:p>
            <a:pPr marL="357188" indent="-357188">
              <a:spcBef>
                <a:spcPts val="300"/>
              </a:spcBef>
              <a:defRPr/>
            </a:pPr>
            <a:r>
              <a:rPr lang="ja-JP" altLang="en-US" dirty="0"/>
              <a:t>（３）例えば、米国やドイツ等では、発電所の敷地内外での乾式貯蔵が行われており、新たな施設の建設も計画されているところ。</a:t>
            </a:r>
          </a:p>
        </p:txBody>
      </p:sp>
      <p:sp>
        <p:nvSpPr>
          <p:cNvPr id="2073" name="テキスト ボックス 15"/>
          <p:cNvSpPr txBox="1">
            <a:spLocks noChangeArrowheads="1"/>
          </p:cNvSpPr>
          <p:nvPr/>
        </p:nvSpPr>
        <p:spPr bwMode="auto">
          <a:xfrm>
            <a:off x="233892" y="5497514"/>
            <a:ext cx="38523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a:t>日本原子力発電㈱東海第二発電所</a:t>
            </a:r>
            <a:endParaRPr lang="en-US" altLang="ja-JP" sz="1400"/>
          </a:p>
          <a:p>
            <a:pPr algn="ctr" eaLnBrk="1" hangingPunct="1"/>
            <a:r>
              <a:rPr lang="ja-JP" altLang="en-US" sz="1400"/>
              <a:t>（発電所敷地内に貯蔵施設を新設した例）</a:t>
            </a:r>
          </a:p>
        </p:txBody>
      </p:sp>
      <p:sp>
        <p:nvSpPr>
          <p:cNvPr id="2074" name="テキスト ボックス 16"/>
          <p:cNvSpPr txBox="1">
            <a:spLocks noChangeArrowheads="1"/>
          </p:cNvSpPr>
          <p:nvPr/>
        </p:nvSpPr>
        <p:spPr bwMode="auto">
          <a:xfrm>
            <a:off x="2101585" y="6046789"/>
            <a:ext cx="187285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t>出典：電気事業連合会</a:t>
            </a:r>
          </a:p>
        </p:txBody>
      </p:sp>
      <p:pic>
        <p:nvPicPr>
          <p:cNvPr id="2075" name="図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72" y="3060700"/>
            <a:ext cx="4132659"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56456" y="49024"/>
            <a:ext cx="4208203" cy="461665"/>
          </a:xfrm>
          <a:prstGeom prst="rect">
            <a:avLst/>
          </a:prstGeom>
          <a:noFill/>
        </p:spPr>
        <p:txBody>
          <a:bodyPr wrap="none" rtlCol="0">
            <a:spAutoFit/>
          </a:bodyPr>
          <a:lstStyle/>
          <a:p>
            <a:r>
              <a:rPr lang="ja-JP" altLang="en-US" sz="2400" b="1" dirty="0"/>
              <a:t>［参考</a:t>
            </a:r>
            <a:r>
              <a:rPr lang="ja-JP" altLang="en-US" sz="2400" b="1" dirty="0" smtClean="0"/>
              <a:t>］使用済燃料の乾式貯蔵</a:t>
            </a:r>
            <a:endParaRPr lang="ja-JP" altLang="en-US" sz="2400" b="1" dirty="0"/>
          </a:p>
        </p:txBody>
      </p:sp>
    </p:spTree>
    <p:extLst>
      <p:ext uri="{BB962C8B-B14F-4D97-AF65-F5344CB8AC3E}">
        <p14:creationId xmlns:p14="http://schemas.microsoft.com/office/powerpoint/2010/main" val="287954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2400" b="1" dirty="0"/>
              <a:t>１</a:t>
            </a:r>
            <a:r>
              <a:rPr lang="ja-JP" altLang="en-US" sz="2400" b="1" dirty="0" smtClean="0"/>
              <a:t>．我が国のエネルギー需給構造が抱える課題（</a:t>
            </a:r>
            <a:r>
              <a:rPr lang="ja-JP" altLang="en-US" sz="2400" b="1" dirty="0" smtClean="0">
                <a:solidFill>
                  <a:schemeClr val="accent6">
                    <a:lumMod val="40000"/>
                    <a:lumOff val="60000"/>
                  </a:schemeClr>
                </a:solidFill>
              </a:rPr>
              <a:t>Ｐ６～</a:t>
            </a:r>
            <a:r>
              <a:rPr lang="ja-JP" altLang="en-US" sz="2400" b="1" dirty="0"/>
              <a:t>）</a:t>
            </a:r>
            <a:endParaRPr lang="ja-JP" altLang="ja-JP" sz="2400" dirty="0"/>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solidFill>
                  <a:schemeClr val="tx1"/>
                </a:solidFill>
              </a:rPr>
              <a:t>3</a:t>
            </a:fld>
            <a:endParaRPr kumimoji="1" lang="ja-JP" altLang="en-US" dirty="0">
              <a:solidFill>
                <a:schemeClr val="tx1"/>
              </a:solidFill>
            </a:endParaRPr>
          </a:p>
        </p:txBody>
      </p:sp>
      <p:sp>
        <p:nvSpPr>
          <p:cNvPr id="7" name="正方形/長方形 6"/>
          <p:cNvSpPr/>
          <p:nvPr/>
        </p:nvSpPr>
        <p:spPr>
          <a:xfrm>
            <a:off x="194490" y="3501008"/>
            <a:ext cx="9595066" cy="64807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b="1" u="sng" dirty="0" smtClean="0">
                <a:solidFill>
                  <a:srgbClr val="0070C0"/>
                </a:solidFill>
              </a:rPr>
              <a:t>（２）東京電力福島第一原子力発電所事故及びその前後から顕在化してきた課題</a:t>
            </a:r>
            <a:r>
              <a:rPr lang="ja-JP" altLang="en-US" sz="2400" b="1" dirty="0" smtClean="0">
                <a:solidFill>
                  <a:schemeClr val="accent6">
                    <a:lumMod val="75000"/>
                  </a:schemeClr>
                </a:solidFill>
              </a:rPr>
              <a:t>（Ｐ８～）</a:t>
            </a:r>
            <a:endParaRPr lang="ja-JP" altLang="ja-JP" sz="2400" dirty="0">
              <a:solidFill>
                <a:schemeClr val="accent6">
                  <a:lumMod val="75000"/>
                </a:schemeClr>
              </a:solidFill>
            </a:endParaRPr>
          </a:p>
        </p:txBody>
      </p:sp>
      <p:sp>
        <p:nvSpPr>
          <p:cNvPr id="8" name="正方形/長方形 7"/>
          <p:cNvSpPr/>
          <p:nvPr/>
        </p:nvSpPr>
        <p:spPr>
          <a:xfrm>
            <a:off x="194490" y="1340768"/>
            <a:ext cx="9595066" cy="36004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b="1" u="sng" dirty="0">
                <a:solidFill>
                  <a:srgbClr val="0070C0"/>
                </a:solidFill>
              </a:rPr>
              <a:t>（１）我が国が抱える構造的課題</a:t>
            </a:r>
            <a:r>
              <a:rPr lang="ja-JP" altLang="en-US" sz="2400" b="1" dirty="0">
                <a:solidFill>
                  <a:schemeClr val="accent6">
                    <a:lumMod val="75000"/>
                  </a:schemeClr>
                </a:solidFill>
              </a:rPr>
              <a:t>（</a:t>
            </a:r>
            <a:r>
              <a:rPr lang="ja-JP" altLang="en-US" sz="2400" b="1" dirty="0" smtClean="0">
                <a:solidFill>
                  <a:schemeClr val="accent6">
                    <a:lumMod val="75000"/>
                  </a:schemeClr>
                </a:solidFill>
              </a:rPr>
              <a:t>Ｐ６～</a:t>
            </a:r>
            <a:r>
              <a:rPr lang="ja-JP" altLang="en-US" sz="2400" b="1" dirty="0">
                <a:solidFill>
                  <a:schemeClr val="accent6">
                    <a:lumMod val="75000"/>
                  </a:schemeClr>
                </a:solidFill>
              </a:rPr>
              <a:t>）</a:t>
            </a:r>
          </a:p>
        </p:txBody>
      </p:sp>
      <p:sp>
        <p:nvSpPr>
          <p:cNvPr id="9" name="コンテンツ プレースホルダー 2"/>
          <p:cNvSpPr txBox="1">
            <a:spLocks/>
          </p:cNvSpPr>
          <p:nvPr/>
        </p:nvSpPr>
        <p:spPr>
          <a:xfrm>
            <a:off x="200472" y="4437112"/>
            <a:ext cx="9684281" cy="23042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0"/>
              </a:spcBef>
            </a:pPr>
            <a:r>
              <a:rPr lang="ja-JP" altLang="en-US" sz="2000" dirty="0" smtClean="0"/>
              <a:t>・</a:t>
            </a:r>
            <a:r>
              <a:rPr lang="ja-JP" altLang="ja-JP" sz="2000" b="1" dirty="0" smtClean="0">
                <a:solidFill>
                  <a:srgbClr val="FF0000"/>
                </a:solidFill>
              </a:rPr>
              <a:t>原発の安全性に対する懸念</a:t>
            </a:r>
            <a:r>
              <a:rPr lang="ja-JP" altLang="ja-JP" sz="2000" dirty="0" smtClean="0"/>
              <a:t>及び</a:t>
            </a:r>
            <a:r>
              <a:rPr lang="ja-JP" altLang="ja-JP" sz="2000" b="1" dirty="0" smtClean="0">
                <a:solidFill>
                  <a:srgbClr val="FF0000"/>
                </a:solidFill>
              </a:rPr>
              <a:t>行政・事業者に対する信頼の低下</a:t>
            </a:r>
            <a:r>
              <a:rPr lang="ja-JP" altLang="en-US" sz="2000" dirty="0" smtClean="0"/>
              <a:t>。</a:t>
            </a:r>
            <a:endParaRPr lang="ja-JP" altLang="ja-JP" sz="2000" dirty="0" smtClean="0"/>
          </a:p>
          <a:p>
            <a:pPr marL="85725" indent="-85725" algn="just">
              <a:spcBef>
                <a:spcPts val="0"/>
              </a:spcBef>
            </a:pPr>
            <a:r>
              <a:rPr lang="ja-JP" altLang="en-US" sz="2000" dirty="0" smtClean="0"/>
              <a:t>・</a:t>
            </a:r>
            <a:r>
              <a:rPr lang="ja-JP" altLang="ja-JP" sz="2000" dirty="0" smtClean="0"/>
              <a:t>化石燃料依存の増大</a:t>
            </a:r>
            <a:r>
              <a:rPr lang="ja-JP" altLang="en-US" sz="2000" dirty="0" smtClean="0"/>
              <a:t>（輸入の増加）</a:t>
            </a:r>
            <a:r>
              <a:rPr lang="ja-JP" altLang="ja-JP" sz="2000" dirty="0" smtClean="0"/>
              <a:t>による</a:t>
            </a:r>
            <a:r>
              <a:rPr lang="ja-JP" altLang="ja-JP" sz="2000" b="1" u="sng" dirty="0" smtClean="0">
                <a:solidFill>
                  <a:srgbClr val="FF0000"/>
                </a:solidFill>
              </a:rPr>
              <a:t>国富の流出</a:t>
            </a:r>
            <a:r>
              <a:rPr lang="ja-JP" altLang="en-US" sz="2000" b="1" u="sng" dirty="0" smtClean="0">
                <a:solidFill>
                  <a:srgbClr val="FF0000"/>
                </a:solidFill>
              </a:rPr>
              <a:t>拡大</a:t>
            </a:r>
            <a:r>
              <a:rPr lang="ja-JP" altLang="ja-JP" sz="2000" dirty="0" smtClean="0"/>
              <a:t>、</a:t>
            </a:r>
            <a:r>
              <a:rPr lang="ja-JP" altLang="ja-JP" sz="2000" b="1" u="sng" dirty="0" smtClean="0">
                <a:solidFill>
                  <a:srgbClr val="FF0000"/>
                </a:solidFill>
              </a:rPr>
              <a:t>中東依存の拡大</a:t>
            </a:r>
            <a:r>
              <a:rPr lang="ja-JP" altLang="ja-JP" sz="2000" dirty="0" smtClean="0"/>
              <a:t>、</a:t>
            </a:r>
            <a:r>
              <a:rPr lang="ja-JP" altLang="ja-JP" sz="2000" b="1" u="sng" dirty="0" smtClean="0">
                <a:solidFill>
                  <a:srgbClr val="FF0000"/>
                </a:solidFill>
              </a:rPr>
              <a:t>電気料金の上昇</a:t>
            </a:r>
            <a:r>
              <a:rPr lang="ja-JP" altLang="ja-JP" sz="2000" dirty="0" smtClean="0"/>
              <a:t>、</a:t>
            </a:r>
            <a:r>
              <a:rPr lang="ja-JP" altLang="ja-JP" sz="2000" b="1" u="sng" dirty="0" smtClean="0">
                <a:solidFill>
                  <a:srgbClr val="FF0000"/>
                </a:solidFill>
              </a:rPr>
              <a:t>我が国の温室効果ガス排出量の急増</a:t>
            </a:r>
            <a:r>
              <a:rPr lang="ja-JP" altLang="en-US" sz="2000" dirty="0" smtClean="0"/>
              <a:t>。</a:t>
            </a:r>
            <a:endParaRPr lang="en-US" altLang="ja-JP" sz="2000" dirty="0" smtClean="0"/>
          </a:p>
          <a:p>
            <a:pPr marL="87313" indent="-87313" algn="just">
              <a:spcBef>
                <a:spcPts val="0"/>
              </a:spcBef>
            </a:pPr>
            <a:r>
              <a:rPr lang="ja-JP" altLang="en-US" sz="2000" dirty="0" smtClean="0"/>
              <a:t>・</a:t>
            </a:r>
            <a:r>
              <a:rPr lang="ja-JP" altLang="ja-JP" sz="2000" dirty="0" smtClean="0"/>
              <a:t>東西間の電力融通、石油等緊急時供給体制などの</a:t>
            </a:r>
            <a:r>
              <a:rPr lang="ja-JP" altLang="ja-JP" sz="2000" b="1" u="sng" dirty="0" smtClean="0">
                <a:solidFill>
                  <a:srgbClr val="FF0000"/>
                </a:solidFill>
              </a:rPr>
              <a:t>構造的欠陥の顕在化</a:t>
            </a:r>
            <a:r>
              <a:rPr lang="ja-JP" altLang="en-US" sz="2000" dirty="0" smtClean="0"/>
              <a:t>。</a:t>
            </a:r>
            <a:endParaRPr lang="ja-JP" altLang="ja-JP" sz="2000" dirty="0" smtClean="0"/>
          </a:p>
          <a:p>
            <a:pPr algn="just">
              <a:spcBef>
                <a:spcPts val="0"/>
              </a:spcBef>
            </a:pPr>
            <a:r>
              <a:rPr lang="ja-JP" altLang="en-US" sz="2000" dirty="0" smtClean="0"/>
              <a:t>・</a:t>
            </a:r>
            <a:r>
              <a:rPr lang="ja-JP" altLang="ja-JP" sz="2000" b="1" u="sng" dirty="0" smtClean="0">
                <a:solidFill>
                  <a:srgbClr val="FF0000"/>
                </a:solidFill>
              </a:rPr>
              <a:t>需要家の節電行動など需要動向の変化</a:t>
            </a:r>
            <a:r>
              <a:rPr lang="ja-JP" altLang="en-US" sz="2000" dirty="0" smtClean="0"/>
              <a:t>。</a:t>
            </a:r>
            <a:endParaRPr lang="ja-JP" altLang="ja-JP" sz="2000" dirty="0" smtClean="0"/>
          </a:p>
          <a:p>
            <a:pPr marL="85725" indent="-85725" algn="just">
              <a:spcBef>
                <a:spcPts val="0"/>
              </a:spcBef>
            </a:pPr>
            <a:r>
              <a:rPr lang="ja-JP" altLang="en-US" sz="2000" dirty="0" smtClean="0"/>
              <a:t>・シェールガスの生産拡大などによる</a:t>
            </a:r>
            <a:r>
              <a:rPr lang="ja-JP" altLang="ja-JP" sz="2000" b="1" u="sng" dirty="0" smtClean="0">
                <a:solidFill>
                  <a:srgbClr val="FF0000"/>
                </a:solidFill>
              </a:rPr>
              <a:t>北米エネルギー供給の自立化</a:t>
            </a:r>
            <a:r>
              <a:rPr lang="ja-JP" altLang="ja-JP" sz="2000" dirty="0" smtClean="0"/>
              <a:t>と</a:t>
            </a:r>
            <a:r>
              <a:rPr lang="ja-JP" altLang="ja-JP" sz="2000" b="1" u="sng" dirty="0" smtClean="0">
                <a:solidFill>
                  <a:srgbClr val="FF0000"/>
                </a:solidFill>
              </a:rPr>
              <a:t>エネルギーコストの国際間格差の拡大</a:t>
            </a:r>
            <a:r>
              <a:rPr lang="ja-JP" altLang="en-US" sz="2000" dirty="0" smtClean="0"/>
              <a:t>。</a:t>
            </a:r>
            <a:endParaRPr lang="ja-JP" altLang="en-US" sz="2000" dirty="0"/>
          </a:p>
        </p:txBody>
      </p:sp>
      <p:sp>
        <p:nvSpPr>
          <p:cNvPr id="3" name="正方形/長方形 2"/>
          <p:cNvSpPr/>
          <p:nvPr/>
        </p:nvSpPr>
        <p:spPr>
          <a:xfrm>
            <a:off x="134387" y="1981289"/>
            <a:ext cx="9655165" cy="1015663"/>
          </a:xfrm>
          <a:prstGeom prst="rect">
            <a:avLst/>
          </a:prstGeom>
        </p:spPr>
        <p:txBody>
          <a:bodyPr wrap="square">
            <a:spAutoFit/>
          </a:bodyPr>
          <a:lstStyle/>
          <a:p>
            <a:r>
              <a:rPr lang="ja-JP" altLang="en-US" sz="2000" dirty="0"/>
              <a:t>・</a:t>
            </a:r>
            <a:r>
              <a:rPr lang="ja-JP" altLang="ja-JP" sz="2000" dirty="0"/>
              <a:t>海外からの資源に大きく依存し、</a:t>
            </a:r>
            <a:r>
              <a:rPr lang="ja-JP" altLang="ja-JP" sz="2000" b="1" u="sng" dirty="0">
                <a:solidFill>
                  <a:srgbClr val="FF0000"/>
                </a:solidFill>
              </a:rPr>
              <a:t>中東情勢等の変化に左右されやすい国内供給体制</a:t>
            </a:r>
            <a:r>
              <a:rPr lang="ja-JP" altLang="en-US" sz="2000" dirty="0"/>
              <a:t>。</a:t>
            </a:r>
            <a:endParaRPr lang="ja-JP" altLang="ja-JP" sz="2000" dirty="0"/>
          </a:p>
          <a:p>
            <a:r>
              <a:rPr lang="ja-JP" altLang="en-US" sz="2000" dirty="0"/>
              <a:t>・</a:t>
            </a:r>
            <a:r>
              <a:rPr lang="ja-JP" altLang="ja-JP" sz="2000" dirty="0"/>
              <a:t>人口減少、技術革新等による</a:t>
            </a:r>
            <a:r>
              <a:rPr lang="ja-JP" altLang="ja-JP" sz="2000" b="1" u="sng" dirty="0">
                <a:solidFill>
                  <a:srgbClr val="FF0000"/>
                </a:solidFill>
              </a:rPr>
              <a:t>中長期的な</a:t>
            </a:r>
            <a:r>
              <a:rPr lang="ja-JP" altLang="en-US" sz="2000" b="1" u="sng" dirty="0">
                <a:solidFill>
                  <a:srgbClr val="FF0000"/>
                </a:solidFill>
              </a:rPr>
              <a:t>エネルギー</a:t>
            </a:r>
            <a:r>
              <a:rPr lang="ja-JP" altLang="ja-JP" sz="2000" b="1" u="sng" dirty="0">
                <a:solidFill>
                  <a:srgbClr val="FF0000"/>
                </a:solidFill>
              </a:rPr>
              <a:t>需要構造の変化</a:t>
            </a:r>
            <a:r>
              <a:rPr lang="ja-JP" altLang="en-US" sz="2000" dirty="0"/>
              <a:t>。</a:t>
            </a:r>
            <a:endParaRPr lang="ja-JP" altLang="ja-JP" sz="2000" dirty="0"/>
          </a:p>
          <a:p>
            <a:r>
              <a:rPr lang="ja-JP" altLang="en-US" sz="2000" dirty="0"/>
              <a:t>・</a:t>
            </a:r>
            <a:r>
              <a:rPr lang="ja-JP" altLang="ja-JP" sz="2000" b="1" u="sng" dirty="0">
                <a:solidFill>
                  <a:srgbClr val="FF0000"/>
                </a:solidFill>
              </a:rPr>
              <a:t>新興国の需要拡大</a:t>
            </a:r>
            <a:r>
              <a:rPr lang="ja-JP" altLang="ja-JP" sz="2000" dirty="0"/>
              <a:t>等による</a:t>
            </a:r>
            <a:r>
              <a:rPr lang="ja-JP" altLang="ja-JP" sz="2000" b="1" u="sng" dirty="0">
                <a:solidFill>
                  <a:srgbClr val="FF0000"/>
                </a:solidFill>
              </a:rPr>
              <a:t>資源価格の不安定化</a:t>
            </a:r>
            <a:r>
              <a:rPr lang="ja-JP" altLang="ja-JP" sz="2000" dirty="0"/>
              <a:t>と</a:t>
            </a:r>
            <a:r>
              <a:rPr lang="ja-JP" altLang="ja-JP" sz="2000" b="1" u="sng" dirty="0">
                <a:solidFill>
                  <a:srgbClr val="FF0000"/>
                </a:solidFill>
              </a:rPr>
              <a:t>世界の温室効果ガス排出量増大</a:t>
            </a:r>
            <a:r>
              <a:rPr lang="ja-JP" altLang="en-US" sz="2000" dirty="0"/>
              <a:t>。</a:t>
            </a:r>
            <a:endParaRPr lang="ja-JP" altLang="ja-JP" sz="2000" dirty="0"/>
          </a:p>
        </p:txBody>
      </p:sp>
      <p:sp>
        <p:nvSpPr>
          <p:cNvPr id="12" name="テキスト ボックス 11"/>
          <p:cNvSpPr txBox="1"/>
          <p:nvPr/>
        </p:nvSpPr>
        <p:spPr>
          <a:xfrm>
            <a:off x="134387" y="692696"/>
            <a:ext cx="8202989" cy="461665"/>
          </a:xfrm>
          <a:prstGeom prst="rect">
            <a:avLst/>
          </a:prstGeom>
          <a:noFill/>
        </p:spPr>
        <p:txBody>
          <a:bodyPr wrap="square" rtlCol="0">
            <a:spAutoFit/>
          </a:bodyPr>
          <a:lstStyle/>
          <a:p>
            <a:r>
              <a:rPr kumimoji="1" lang="ja-JP" altLang="en-US" sz="2400" b="1" dirty="0" smtClean="0"/>
              <a:t>＜“キーワード”＞</a:t>
            </a:r>
            <a:endParaRPr kumimoji="1" lang="ja-JP" altLang="en-US" sz="2400" b="1" dirty="0"/>
          </a:p>
        </p:txBody>
      </p:sp>
    </p:spTree>
    <p:extLst>
      <p:ext uri="{BB962C8B-B14F-4D97-AF65-F5344CB8AC3E}">
        <p14:creationId xmlns:p14="http://schemas.microsoft.com/office/powerpoint/2010/main" val="2068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6463" y="476672"/>
            <a:ext cx="9439666" cy="34601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r>
              <a:rPr lang="ja-JP" altLang="ja-JP" sz="2400" b="1" u="sng" dirty="0">
                <a:solidFill>
                  <a:srgbClr val="0070C0"/>
                </a:solidFill>
              </a:rPr>
              <a:t>（</a:t>
            </a:r>
            <a:r>
              <a:rPr lang="ja-JP" altLang="en-US" sz="2400" b="1" u="sng" dirty="0">
                <a:solidFill>
                  <a:srgbClr val="0070C0"/>
                </a:solidFill>
              </a:rPr>
              <a:t>５</a:t>
            </a:r>
            <a:r>
              <a:rPr lang="ja-JP" altLang="ja-JP" sz="2400" b="1" u="sng" dirty="0">
                <a:solidFill>
                  <a:srgbClr val="0070C0"/>
                </a:solidFill>
              </a:rPr>
              <a:t>）化石燃料の効率的・安定的な利用のための環境の整備</a:t>
            </a:r>
            <a:r>
              <a:rPr lang="ja-JP" altLang="en-US" sz="2400" b="1" dirty="0" smtClean="0">
                <a:solidFill>
                  <a:schemeClr val="accent6">
                    <a:lumMod val="75000"/>
                  </a:schemeClr>
                </a:solidFill>
              </a:rPr>
              <a:t>（Ｐ</a:t>
            </a:r>
            <a:r>
              <a:rPr lang="ja-JP" altLang="en-US" sz="2400" b="1" dirty="0">
                <a:solidFill>
                  <a:schemeClr val="accent6">
                    <a:lumMod val="75000"/>
                  </a:schemeClr>
                </a:solidFill>
              </a:rPr>
              <a:t>４９</a:t>
            </a:r>
            <a:r>
              <a:rPr lang="ja-JP" altLang="en-US" sz="2400" b="1" dirty="0" smtClean="0">
                <a:solidFill>
                  <a:schemeClr val="accent6">
                    <a:lumMod val="75000"/>
                  </a:schemeClr>
                </a:solidFill>
              </a:rPr>
              <a:t>～</a:t>
            </a:r>
            <a:r>
              <a:rPr lang="ja-JP" altLang="en-US" sz="2400" b="1" dirty="0">
                <a:solidFill>
                  <a:schemeClr val="accent6">
                    <a:lumMod val="75000"/>
                  </a:schemeClr>
                </a:solidFill>
              </a:rPr>
              <a:t>）</a:t>
            </a:r>
            <a:endParaRPr lang="en-US" altLang="ja-JP" sz="2400" u="sng" dirty="0">
              <a:solidFill>
                <a:srgbClr val="0070C0"/>
              </a:solidFill>
            </a:endParaRPr>
          </a:p>
        </p:txBody>
      </p:sp>
      <p:sp>
        <p:nvSpPr>
          <p:cNvPr id="2" name="タイトル 1"/>
          <p:cNvSpPr>
            <a:spLocks noGrp="1"/>
          </p:cNvSpPr>
          <p:nvPr>
            <p:ph type="title"/>
          </p:nvPr>
        </p:nvSpPr>
        <p:spPr/>
        <p:txBody>
          <a:bodyPr>
            <a:noAutofit/>
          </a:bodyPr>
          <a:lstStyle/>
          <a:p>
            <a:r>
              <a:rPr lang="ja-JP" altLang="ja-JP" b="1" dirty="0"/>
              <a:t>３．エネルギーの需給に関する長期的、総合的かつ計画的に講ずべき施策</a:t>
            </a:r>
            <a:endParaRPr lang="ja-JP" altLang="en-US" dirty="0"/>
          </a:p>
        </p:txBody>
      </p:sp>
      <p:sp>
        <p:nvSpPr>
          <p:cNvPr id="5" name="スライド番号プレースホルダー 4"/>
          <p:cNvSpPr>
            <a:spLocks noGrp="1"/>
          </p:cNvSpPr>
          <p:nvPr>
            <p:ph type="sldNum" sz="quarter" idx="12"/>
          </p:nvPr>
        </p:nvSpPr>
        <p:spPr>
          <a:xfrm>
            <a:off x="7556146" y="6520318"/>
            <a:ext cx="2311400" cy="365125"/>
          </a:xfrm>
        </p:spPr>
        <p:txBody>
          <a:bodyPr/>
          <a:lstStyle/>
          <a:p>
            <a:fld id="{D9550142-B990-490A-A107-ED7302A7FD52}" type="slidenum">
              <a:rPr kumimoji="1" lang="ja-JP" altLang="en-US" smtClean="0">
                <a:solidFill>
                  <a:schemeClr val="tx1"/>
                </a:solidFill>
              </a:rPr>
              <a:t>39</a:t>
            </a:fld>
            <a:endParaRPr kumimoji="1" lang="ja-JP" altLang="en-US" dirty="0">
              <a:solidFill>
                <a:schemeClr val="tx1"/>
              </a:solidFill>
            </a:endParaRPr>
          </a:p>
        </p:txBody>
      </p:sp>
      <p:sp>
        <p:nvSpPr>
          <p:cNvPr id="6" name="コンテンツ プレースホルダー 2"/>
          <p:cNvSpPr txBox="1">
            <a:spLocks/>
          </p:cNvSpPr>
          <p:nvPr/>
        </p:nvSpPr>
        <p:spPr>
          <a:xfrm>
            <a:off x="78011" y="764704"/>
            <a:ext cx="9789537" cy="23042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lnSpc>
                <a:spcPts val="2800"/>
              </a:lnSpc>
            </a:pPr>
            <a:endParaRPr lang="en-US" altLang="ja-JP" sz="2200" u="sng" dirty="0" smtClean="0">
              <a:solidFill>
                <a:srgbClr val="0070C0"/>
              </a:solidFill>
            </a:endParaRPr>
          </a:p>
          <a:p>
            <a:pPr>
              <a:lnSpc>
                <a:spcPts val="2800"/>
              </a:lnSpc>
            </a:pPr>
            <a:r>
              <a:rPr lang="ja-JP" altLang="en-US" sz="2200" u="sng" dirty="0">
                <a:solidFill>
                  <a:srgbClr val="0070C0"/>
                </a:solidFill>
              </a:rPr>
              <a:t>①</a:t>
            </a:r>
            <a:r>
              <a:rPr lang="ja-JP" altLang="ja-JP" sz="2200" u="sng" dirty="0" smtClean="0">
                <a:solidFill>
                  <a:srgbClr val="0070C0"/>
                </a:solidFill>
              </a:rPr>
              <a:t>高効率石炭</a:t>
            </a:r>
            <a:r>
              <a:rPr lang="ja-JP" altLang="en-US" sz="2200" u="sng" dirty="0" smtClean="0">
                <a:solidFill>
                  <a:srgbClr val="0070C0"/>
                </a:solidFill>
              </a:rPr>
              <a:t>・ＬＮＧ</a:t>
            </a:r>
            <a:r>
              <a:rPr lang="ja-JP" altLang="ja-JP" sz="2200" u="sng" dirty="0" smtClean="0">
                <a:solidFill>
                  <a:srgbClr val="0070C0"/>
                </a:solidFill>
              </a:rPr>
              <a:t>火力発電の</a:t>
            </a:r>
            <a:r>
              <a:rPr lang="ja-JP" altLang="ja-JP" sz="2200" u="sng" dirty="0">
                <a:solidFill>
                  <a:srgbClr val="0070C0"/>
                </a:solidFill>
              </a:rPr>
              <a:t>有効活用の促進</a:t>
            </a:r>
            <a:endParaRPr lang="ja-JP" altLang="ja-JP" sz="2200" dirty="0">
              <a:solidFill>
                <a:srgbClr val="0070C0"/>
              </a:solidFill>
            </a:endParaRPr>
          </a:p>
          <a:p>
            <a:pPr marL="88900" lvl="0" indent="-88900">
              <a:lnSpc>
                <a:spcPts val="2800"/>
              </a:lnSpc>
            </a:pPr>
            <a:r>
              <a:rPr lang="ja-JP" altLang="en-US" sz="2200" dirty="0" smtClean="0"/>
              <a:t>・</a:t>
            </a:r>
            <a:r>
              <a:rPr lang="ja-JP" altLang="ja-JP" sz="2200" dirty="0" smtClean="0"/>
              <a:t>環境</a:t>
            </a:r>
            <a:r>
              <a:rPr lang="ja-JP" altLang="ja-JP" sz="2200" dirty="0"/>
              <a:t>アセスメント期間を</a:t>
            </a:r>
            <a:r>
              <a:rPr lang="ja-JP" altLang="ja-JP" sz="2200" dirty="0" smtClean="0"/>
              <a:t>短縮</a:t>
            </a:r>
            <a:r>
              <a:rPr lang="ja-JP" altLang="en-US" sz="2200" dirty="0"/>
              <a:t>。</a:t>
            </a:r>
            <a:r>
              <a:rPr lang="ja-JP" altLang="ja-JP" sz="2200" dirty="0" smtClean="0"/>
              <a:t>次</a:t>
            </a:r>
            <a:r>
              <a:rPr lang="ja-JP" altLang="ja-JP" sz="2200" dirty="0"/>
              <a:t>世代高効率石炭火力発電技術（ＩＧＣＣ等）の開発・実用化、二酸化炭素</a:t>
            </a:r>
            <a:r>
              <a:rPr lang="ja-JP" altLang="ja-JP" sz="2200" dirty="0" smtClean="0"/>
              <a:t>回収貯留（</a:t>
            </a:r>
            <a:r>
              <a:rPr lang="ja-JP" altLang="ja-JP" sz="2200" dirty="0"/>
              <a:t>ＣＣＳ</a:t>
            </a:r>
            <a:r>
              <a:rPr lang="ja-JP" altLang="ja-JP" sz="2200" dirty="0" smtClean="0"/>
              <a:t>）</a:t>
            </a:r>
            <a:r>
              <a:rPr lang="ja-JP" altLang="en-US" sz="2200" dirty="0" smtClean="0"/>
              <a:t>技術</a:t>
            </a:r>
            <a:r>
              <a:rPr lang="ja-JP" altLang="ja-JP" sz="2200" dirty="0" smtClean="0"/>
              <a:t>を推進</a:t>
            </a:r>
            <a:r>
              <a:rPr lang="ja-JP" altLang="en-US" sz="2200" dirty="0" smtClean="0"/>
              <a:t>。</a:t>
            </a:r>
            <a:endParaRPr lang="en-US" altLang="ja-JP" sz="2200" dirty="0" smtClean="0"/>
          </a:p>
          <a:p>
            <a:pPr marL="88900" indent="-88900">
              <a:lnSpc>
                <a:spcPts val="2800"/>
              </a:lnSpc>
            </a:pPr>
            <a:r>
              <a:rPr lang="ja-JP" altLang="en-US" sz="2200" dirty="0" smtClean="0"/>
              <a:t>・</a:t>
            </a:r>
            <a:r>
              <a:rPr lang="ja-JP" altLang="ja-JP" sz="2200" dirty="0"/>
              <a:t>我が国の先端的な高効率</a:t>
            </a:r>
            <a:r>
              <a:rPr lang="ja-JP" altLang="ja-JP" sz="2200" dirty="0" smtClean="0"/>
              <a:t>石炭</a:t>
            </a:r>
            <a:r>
              <a:rPr lang="ja-JP" altLang="en-US" sz="2200" dirty="0" smtClean="0"/>
              <a:t>・ＬＮＧ</a:t>
            </a:r>
            <a:r>
              <a:rPr lang="ja-JP" altLang="ja-JP" sz="2200" dirty="0" smtClean="0"/>
              <a:t>火力</a:t>
            </a:r>
            <a:r>
              <a:rPr lang="ja-JP" altLang="ja-JP" sz="2200" dirty="0"/>
              <a:t>発電の</a:t>
            </a:r>
            <a:r>
              <a:rPr lang="ja-JP" altLang="ja-JP" sz="2200" dirty="0" smtClean="0"/>
              <a:t>輸出</a:t>
            </a:r>
            <a:r>
              <a:rPr lang="ja-JP" altLang="en-US" sz="2200" dirty="0"/>
              <a:t>を</a:t>
            </a:r>
            <a:r>
              <a:rPr lang="ja-JP" altLang="ja-JP" sz="2200" dirty="0" smtClean="0"/>
              <a:t>促進</a:t>
            </a:r>
            <a:r>
              <a:rPr lang="ja-JP" altLang="en-US" sz="2200" dirty="0" smtClean="0"/>
              <a:t>。</a:t>
            </a:r>
            <a:endParaRPr lang="en-US" altLang="ja-JP" sz="2200" dirty="0" smtClean="0"/>
          </a:p>
          <a:p>
            <a:pPr marL="88900" indent="-88900">
              <a:lnSpc>
                <a:spcPts val="2800"/>
              </a:lnSpc>
            </a:pPr>
            <a:endParaRPr lang="en-US" altLang="ja-JP" sz="2200" u="sng" dirty="0" smtClean="0"/>
          </a:p>
          <a:p>
            <a:pPr lvl="0">
              <a:lnSpc>
                <a:spcPts val="2800"/>
              </a:lnSpc>
              <a:spcBef>
                <a:spcPts val="0"/>
              </a:spcBef>
            </a:pPr>
            <a:r>
              <a:rPr lang="ja-JP" altLang="en-US" sz="2200" u="sng" dirty="0" smtClean="0">
                <a:solidFill>
                  <a:srgbClr val="0070C0"/>
                </a:solidFill>
                <a:latin typeface="Calibri"/>
              </a:rPr>
              <a:t>②</a:t>
            </a:r>
            <a:r>
              <a:rPr lang="ja-JP" altLang="ja-JP" sz="2200" u="sng" dirty="0" smtClean="0">
                <a:solidFill>
                  <a:srgbClr val="0070C0"/>
                </a:solidFill>
                <a:latin typeface="Calibri"/>
              </a:rPr>
              <a:t>石油</a:t>
            </a:r>
            <a:r>
              <a:rPr lang="ja-JP" altLang="ja-JP" sz="2200" u="sng" dirty="0">
                <a:solidFill>
                  <a:srgbClr val="0070C0"/>
                </a:solidFill>
                <a:latin typeface="Calibri"/>
              </a:rPr>
              <a:t>・ＬＰガス産業の市場構造・事業基盤の再構築</a:t>
            </a:r>
          </a:p>
          <a:p>
            <a:pPr marL="88900" lvl="0" indent="-88900">
              <a:lnSpc>
                <a:spcPts val="2800"/>
              </a:lnSpc>
              <a:spcBef>
                <a:spcPts val="0"/>
              </a:spcBef>
            </a:pPr>
            <a:r>
              <a:rPr lang="ja-JP" altLang="en-US" sz="2200" dirty="0">
                <a:solidFill>
                  <a:prstClr val="black"/>
                </a:solidFill>
                <a:latin typeface="Calibri"/>
              </a:rPr>
              <a:t>・</a:t>
            </a:r>
            <a:r>
              <a:rPr lang="ja-JP" altLang="ja-JP" sz="2200" dirty="0">
                <a:solidFill>
                  <a:prstClr val="black"/>
                </a:solidFill>
                <a:latin typeface="Calibri"/>
              </a:rPr>
              <a:t>ガソリン等の需要の構造的な減少に対応するため、資本の壁を超えた</a:t>
            </a:r>
            <a:r>
              <a:rPr lang="ja-JP" altLang="en-US" sz="2200" dirty="0">
                <a:solidFill>
                  <a:prstClr val="black"/>
                </a:solidFill>
                <a:latin typeface="Calibri"/>
              </a:rPr>
              <a:t>石油</a:t>
            </a:r>
            <a:r>
              <a:rPr lang="ja-JP" altLang="ja-JP" sz="2200" dirty="0">
                <a:solidFill>
                  <a:prstClr val="black"/>
                </a:solidFill>
                <a:latin typeface="Calibri"/>
              </a:rPr>
              <a:t>コンビナート事業再編・設備最適化、石油化学や電力等他事業分野への進出強化等による石油産業の経営基盤・競争力の</a:t>
            </a:r>
            <a:r>
              <a:rPr lang="ja-JP" altLang="ja-JP" sz="2200" dirty="0" smtClean="0">
                <a:solidFill>
                  <a:prstClr val="black"/>
                </a:solidFill>
                <a:latin typeface="Calibri"/>
              </a:rPr>
              <a:t>強化</a:t>
            </a:r>
            <a:r>
              <a:rPr lang="ja-JP" altLang="en-US" sz="2200" dirty="0" smtClean="0">
                <a:solidFill>
                  <a:prstClr val="black"/>
                </a:solidFill>
                <a:latin typeface="Calibri"/>
              </a:rPr>
              <a:t>。</a:t>
            </a:r>
            <a:endParaRPr lang="en-US" altLang="ja-JP" sz="2200" dirty="0">
              <a:solidFill>
                <a:prstClr val="black"/>
              </a:solidFill>
              <a:latin typeface="Calibri"/>
            </a:endParaRPr>
          </a:p>
          <a:p>
            <a:pPr marL="88900" lvl="0" indent="-88900">
              <a:lnSpc>
                <a:spcPts val="2800"/>
              </a:lnSpc>
              <a:spcBef>
                <a:spcPts val="0"/>
              </a:spcBef>
            </a:pPr>
            <a:r>
              <a:rPr lang="ja-JP" altLang="en-US" sz="2200" dirty="0" smtClean="0">
                <a:solidFill>
                  <a:prstClr val="black"/>
                </a:solidFill>
                <a:latin typeface="Calibri"/>
              </a:rPr>
              <a:t>・サービスステーション（</a:t>
            </a:r>
            <a:r>
              <a:rPr lang="ja-JP" altLang="ja-JP" sz="2200" dirty="0" smtClean="0">
                <a:solidFill>
                  <a:prstClr val="black"/>
                </a:solidFill>
                <a:latin typeface="Calibri"/>
              </a:rPr>
              <a:t>ＳＳ</a:t>
            </a:r>
            <a:r>
              <a:rPr lang="ja-JP" altLang="en-US" sz="2200" dirty="0" smtClean="0">
                <a:solidFill>
                  <a:prstClr val="black"/>
                </a:solidFill>
                <a:latin typeface="Calibri"/>
              </a:rPr>
              <a:t>）</a:t>
            </a:r>
            <a:r>
              <a:rPr lang="ja-JP" altLang="ja-JP" sz="2200" dirty="0" smtClean="0">
                <a:solidFill>
                  <a:prstClr val="black"/>
                </a:solidFill>
                <a:latin typeface="Calibri"/>
              </a:rPr>
              <a:t>や</a:t>
            </a:r>
            <a:r>
              <a:rPr lang="ja-JP" altLang="ja-JP" sz="2200" dirty="0">
                <a:solidFill>
                  <a:prstClr val="black"/>
                </a:solidFill>
                <a:latin typeface="Calibri"/>
              </a:rPr>
              <a:t>ＬＰガス事業者の経営</a:t>
            </a:r>
            <a:r>
              <a:rPr lang="ja-JP" altLang="ja-JP" sz="2200" dirty="0" smtClean="0">
                <a:solidFill>
                  <a:prstClr val="black"/>
                </a:solidFill>
                <a:latin typeface="Calibri"/>
              </a:rPr>
              <a:t>基盤</a:t>
            </a:r>
            <a:r>
              <a:rPr lang="ja-JP" altLang="en-US" sz="2200" dirty="0" smtClean="0">
                <a:latin typeface="Calibri"/>
              </a:rPr>
              <a:t>強化</a:t>
            </a:r>
            <a:r>
              <a:rPr lang="ja-JP" altLang="ja-JP" sz="2200" dirty="0" smtClean="0">
                <a:latin typeface="Calibri"/>
              </a:rPr>
              <a:t>・</a:t>
            </a:r>
            <a:r>
              <a:rPr lang="ja-JP" altLang="ja-JP" sz="2200" dirty="0">
                <a:solidFill>
                  <a:prstClr val="black"/>
                </a:solidFill>
                <a:latin typeface="Calibri"/>
              </a:rPr>
              <a:t>事業</a:t>
            </a:r>
            <a:r>
              <a:rPr lang="ja-JP" altLang="ja-JP" sz="2200" dirty="0" smtClean="0">
                <a:solidFill>
                  <a:prstClr val="black"/>
                </a:solidFill>
                <a:latin typeface="Calibri"/>
              </a:rPr>
              <a:t>多様化、</a:t>
            </a:r>
            <a:r>
              <a:rPr lang="ja-JP" altLang="ja-JP" sz="2200" dirty="0">
                <a:solidFill>
                  <a:prstClr val="black"/>
                </a:solidFill>
                <a:latin typeface="Calibri"/>
              </a:rPr>
              <a:t>公正・透明な取引構造の</a:t>
            </a:r>
            <a:r>
              <a:rPr lang="ja-JP" altLang="ja-JP" sz="2200" dirty="0" smtClean="0">
                <a:solidFill>
                  <a:prstClr val="black"/>
                </a:solidFill>
                <a:latin typeface="Calibri"/>
              </a:rPr>
              <a:t>確立</a:t>
            </a:r>
            <a:r>
              <a:rPr lang="ja-JP" altLang="en-US" sz="2200" dirty="0" smtClean="0">
                <a:solidFill>
                  <a:prstClr val="black"/>
                </a:solidFill>
                <a:latin typeface="Calibri"/>
              </a:rPr>
              <a:t>。</a:t>
            </a:r>
            <a:endParaRPr lang="ja-JP" altLang="ja-JP" sz="2200" dirty="0">
              <a:solidFill>
                <a:prstClr val="black"/>
              </a:solidFill>
              <a:latin typeface="Calibri"/>
            </a:endParaRPr>
          </a:p>
        </p:txBody>
      </p:sp>
    </p:spTree>
    <p:extLst>
      <p:ext uri="{BB962C8B-B14F-4D97-AF65-F5344CB8AC3E}">
        <p14:creationId xmlns:p14="http://schemas.microsoft.com/office/powerpoint/2010/main" val="4151968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コンテンツ プレースホルダ 2"/>
          <p:cNvSpPr>
            <a:spLocks noGrp="1"/>
          </p:cNvSpPr>
          <p:nvPr>
            <p:ph idx="1"/>
          </p:nvPr>
        </p:nvSpPr>
        <p:spPr>
          <a:xfrm>
            <a:off x="83414" y="503679"/>
            <a:ext cx="9739180" cy="1092607"/>
          </a:xfrm>
          <a:ln>
            <a:solidFill>
              <a:schemeClr val="tx1"/>
            </a:solidFill>
          </a:ln>
        </p:spPr>
        <p:txBody>
          <a:bodyPr>
            <a:spAutoFit/>
          </a:bodyPr>
          <a:lstStyle/>
          <a:p>
            <a:pPr marL="0" indent="0">
              <a:buNone/>
            </a:pPr>
            <a:r>
              <a:rPr lang="ja-JP" altLang="en-US" sz="2000" dirty="0" smtClean="0">
                <a:latin typeface="+mj-ea"/>
                <a:ea typeface="+mj-ea"/>
              </a:rPr>
              <a:t>○日本の発電効率は世界最高水準。地球温暖化への貢献も期待できる。</a:t>
            </a:r>
            <a:endParaRPr lang="en-US" altLang="ja-JP" sz="2000" dirty="0" smtClean="0">
              <a:latin typeface="+mj-ea"/>
              <a:ea typeface="+mj-ea"/>
            </a:endParaRPr>
          </a:p>
          <a:p>
            <a:pPr marL="0" indent="0">
              <a:lnSpc>
                <a:spcPts val="1200"/>
              </a:lnSpc>
              <a:spcBef>
                <a:spcPts val="1800"/>
              </a:spcBef>
              <a:buNone/>
            </a:pPr>
            <a:r>
              <a:rPr lang="ja-JP" altLang="en-US" sz="2000" dirty="0" smtClean="0">
                <a:latin typeface="+mj-ea"/>
                <a:ea typeface="+mj-ea"/>
              </a:rPr>
              <a:t>○</a:t>
            </a:r>
            <a:r>
              <a:rPr lang="ja-JP" altLang="en-US" sz="2000" dirty="0" smtClean="0"/>
              <a:t>今後</a:t>
            </a:r>
            <a:r>
              <a:rPr lang="ja-JP" altLang="en-US" sz="2000" dirty="0"/>
              <a:t>、更なる技術開発による効率の向上、国内での最新技術の</a:t>
            </a:r>
            <a:r>
              <a:rPr lang="ja-JP" altLang="en-US" sz="2000" dirty="0" smtClean="0"/>
              <a:t>導入促進</a:t>
            </a:r>
            <a:r>
              <a:rPr lang="ja-JP" altLang="en-US" sz="2000" dirty="0"/>
              <a:t>とともに、</a:t>
            </a:r>
            <a:r>
              <a:rPr lang="ja-JP" altLang="en-US" sz="2000" dirty="0" smtClean="0"/>
              <a:t>海外</a:t>
            </a:r>
            <a:endParaRPr lang="en-US" altLang="ja-JP" sz="2000" dirty="0" smtClean="0"/>
          </a:p>
          <a:p>
            <a:pPr marL="273050" indent="0">
              <a:lnSpc>
                <a:spcPts val="1200"/>
              </a:lnSpc>
              <a:spcBef>
                <a:spcPts val="1200"/>
              </a:spcBef>
              <a:buNone/>
            </a:pPr>
            <a:r>
              <a:rPr lang="ja-JP" altLang="en-US" sz="2000" dirty="0" smtClean="0"/>
              <a:t>展開</a:t>
            </a:r>
            <a:r>
              <a:rPr lang="ja-JP" altLang="en-US" sz="2000" dirty="0"/>
              <a:t>を積極的に</a:t>
            </a:r>
            <a:r>
              <a:rPr lang="ja-JP" altLang="en-US" sz="2000" dirty="0" smtClean="0"/>
              <a:t>推進して</a:t>
            </a:r>
            <a:r>
              <a:rPr lang="ja-JP" altLang="en-US" sz="2000" dirty="0"/>
              <a:t>いくことにより、地球環境</a:t>
            </a:r>
            <a:r>
              <a:rPr lang="ja-JP" altLang="en-US" sz="2000" dirty="0" smtClean="0"/>
              <a:t>問題の解決にも貢献。</a:t>
            </a:r>
            <a:endParaRPr lang="en-US" altLang="ja-JP" sz="2000" dirty="0" smtClean="0">
              <a:latin typeface="+mj-ea"/>
              <a:ea typeface="+mj-ea"/>
            </a:endParaRPr>
          </a:p>
        </p:txBody>
      </p:sp>
      <p:sp>
        <p:nvSpPr>
          <p:cNvPr id="3" name="テキスト ボックス 2"/>
          <p:cNvSpPr txBox="1"/>
          <p:nvPr/>
        </p:nvSpPr>
        <p:spPr>
          <a:xfrm>
            <a:off x="-312585" y="2123881"/>
            <a:ext cx="5626406" cy="769431"/>
          </a:xfrm>
          <a:prstGeom prst="rect">
            <a:avLst/>
          </a:prstGeom>
          <a:noFill/>
        </p:spPr>
        <p:txBody>
          <a:bodyPr wrap="square" lIns="91430" tIns="45715" rIns="91430" bIns="45715" rtlCol="0">
            <a:spAutoFit/>
          </a:bodyPr>
          <a:lstStyle/>
          <a:p>
            <a:pPr algn="ct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最</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新鋭の高効率石炭火力</a:t>
            </a: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発電所</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2000" dirty="0">
                <a:solidFill>
                  <a:prstClr val="black"/>
                </a:solidFill>
                <a:latin typeface="Arial" charset="0"/>
                <a:ea typeface="ＭＳ Ｐゴシック" charset="-128"/>
              </a:rPr>
              <a:t>（電源開発　磯子火力発電所</a:t>
            </a:r>
            <a:r>
              <a:rPr lang="ja-JP" altLang="en-US" sz="2000" dirty="0" smtClean="0">
                <a:solidFill>
                  <a:prstClr val="black"/>
                </a:solidFill>
                <a:latin typeface="Arial" charset="0"/>
                <a:ea typeface="ＭＳ Ｐゴシック" charset="-128"/>
              </a:rPr>
              <a:t>）</a:t>
            </a:r>
            <a:endParaRPr lang="en-US" altLang="ja-JP" sz="2000" dirty="0">
              <a:solidFill>
                <a:prstClr val="black"/>
              </a:solidFill>
              <a:latin typeface="Arial" charset="0"/>
              <a:ea typeface="ＭＳ Ｐゴシック" charset="-128"/>
            </a:endParaRPr>
          </a:p>
        </p:txBody>
      </p:sp>
      <p:sp>
        <p:nvSpPr>
          <p:cNvPr id="5" name="角丸四角形 4"/>
          <p:cNvSpPr/>
          <p:nvPr/>
        </p:nvSpPr>
        <p:spPr>
          <a:xfrm>
            <a:off x="7198138" y="3068991"/>
            <a:ext cx="1498784" cy="4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日本の技術</a:t>
            </a:r>
            <a:endParaRPr lang="ja-JP" altLang="en-US" dirty="0">
              <a:solidFill>
                <a:prstClr val="white"/>
              </a:solidFill>
            </a:endParaRPr>
          </a:p>
        </p:txBody>
      </p:sp>
      <p:sp>
        <p:nvSpPr>
          <p:cNvPr id="10" name="角丸四角形 9"/>
          <p:cNvSpPr/>
          <p:nvPr/>
        </p:nvSpPr>
        <p:spPr>
          <a:xfrm>
            <a:off x="6167835" y="3924055"/>
            <a:ext cx="1122423" cy="186927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prstClr val="black"/>
                </a:solidFill>
              </a:rPr>
              <a:t>米国</a:t>
            </a:r>
            <a:endParaRPr lang="ja-JP" altLang="en-US" dirty="0">
              <a:solidFill>
                <a:prstClr val="black"/>
              </a:solidFill>
            </a:endParaRPr>
          </a:p>
        </p:txBody>
      </p:sp>
      <p:sp>
        <p:nvSpPr>
          <p:cNvPr id="11" name="角丸四角形 10"/>
          <p:cNvSpPr/>
          <p:nvPr/>
        </p:nvSpPr>
        <p:spPr>
          <a:xfrm>
            <a:off x="7344476" y="3961481"/>
            <a:ext cx="1164101" cy="183184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prstClr val="black"/>
                </a:solidFill>
              </a:rPr>
              <a:t>中国</a:t>
            </a:r>
            <a:endParaRPr lang="ja-JP" altLang="en-US" dirty="0">
              <a:solidFill>
                <a:prstClr val="black"/>
              </a:solidFill>
            </a:endParaRPr>
          </a:p>
        </p:txBody>
      </p:sp>
      <p:sp>
        <p:nvSpPr>
          <p:cNvPr id="12" name="角丸四角形 11"/>
          <p:cNvSpPr/>
          <p:nvPr/>
        </p:nvSpPr>
        <p:spPr>
          <a:xfrm>
            <a:off x="8582629" y="3942768"/>
            <a:ext cx="1116616" cy="183184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prstClr val="black"/>
                </a:solidFill>
              </a:rPr>
              <a:t>インド</a:t>
            </a:r>
            <a:endParaRPr lang="ja-JP" altLang="en-US" dirty="0">
              <a:solidFill>
                <a:prstClr val="black"/>
              </a:solidFill>
            </a:endParaRPr>
          </a:p>
        </p:txBody>
      </p:sp>
      <p:sp>
        <p:nvSpPr>
          <p:cNvPr id="13" name="テキスト ボックス 12"/>
          <p:cNvSpPr txBox="1"/>
          <p:nvPr/>
        </p:nvSpPr>
        <p:spPr>
          <a:xfrm>
            <a:off x="5677091" y="2123881"/>
            <a:ext cx="4226458" cy="830987"/>
          </a:xfrm>
          <a:prstGeom prst="rect">
            <a:avLst/>
          </a:prstGeom>
          <a:noFill/>
        </p:spPr>
        <p:txBody>
          <a:bodyPr wrap="square" lIns="91430" tIns="45715" rIns="91430" bIns="45715" rtlCol="0">
            <a:spAutoFit/>
          </a:bodyPr>
          <a:lstStyle/>
          <a:p>
            <a:pPr algn="ct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日本の技術を適用した場合の</a:t>
            </a:r>
            <a:endParaRPr lang="en-US" altLang="ja-JP" sz="24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ＣＯ２削減効果</a:t>
            </a:r>
            <a:r>
              <a:rPr lang="ja-JP" altLang="en-US" sz="2400" dirty="0" smtClean="0">
                <a:solidFill>
                  <a:prstClr val="black"/>
                </a:solidFill>
                <a:latin typeface="Arial" charset="0"/>
                <a:ea typeface="ＭＳ Ｐゴシック" charset="-128"/>
              </a:rPr>
              <a:t>（試算）</a:t>
            </a:r>
            <a:endParaRPr lang="en-US" altLang="ja-JP" sz="2400" dirty="0">
              <a:solidFill>
                <a:prstClr val="black"/>
              </a:solidFill>
              <a:latin typeface="Arial" charset="0"/>
              <a:ea typeface="ＭＳ Ｐゴシック" charset="-128"/>
            </a:endParaRPr>
          </a:p>
        </p:txBody>
      </p:sp>
      <p:sp>
        <p:nvSpPr>
          <p:cNvPr id="6" name="下矢印 5"/>
          <p:cNvSpPr/>
          <p:nvPr/>
        </p:nvSpPr>
        <p:spPr>
          <a:xfrm>
            <a:off x="7788313" y="3657377"/>
            <a:ext cx="360040" cy="27003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下矢印 14"/>
          <p:cNvSpPr/>
          <p:nvPr/>
        </p:nvSpPr>
        <p:spPr>
          <a:xfrm rot="2362221">
            <a:off x="6933009" y="3602563"/>
            <a:ext cx="360040" cy="27003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下矢印 15"/>
          <p:cNvSpPr/>
          <p:nvPr/>
        </p:nvSpPr>
        <p:spPr>
          <a:xfrm rot="18946541">
            <a:off x="8596554" y="3606308"/>
            <a:ext cx="360040" cy="27003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4566106" y="4447885"/>
            <a:ext cx="1655381" cy="646331"/>
          </a:xfrm>
          <a:prstGeom prst="rect">
            <a:avLst/>
          </a:prstGeom>
          <a:noFill/>
        </p:spPr>
        <p:txBody>
          <a:bodyPr wrap="square" rtlCol="0">
            <a:spAutoFit/>
          </a:bodyPr>
          <a:lstStyle/>
          <a:p>
            <a:pPr algn="ctr"/>
            <a:r>
              <a:rPr lang="ja-JP" altLang="en-US" dirty="0" smtClean="0">
                <a:solidFill>
                  <a:prstClr val="black"/>
                </a:solidFill>
              </a:rPr>
              <a:t>石炭火力からのＣＯ２排出量</a:t>
            </a:r>
            <a:endParaRPr lang="ja-JP" altLang="en-US" dirty="0">
              <a:solidFill>
                <a:prstClr val="black"/>
              </a:solidFill>
            </a:endParaRPr>
          </a:p>
        </p:txBody>
      </p:sp>
      <p:sp>
        <p:nvSpPr>
          <p:cNvPr id="17" name="テキスト ボックス 16"/>
          <p:cNvSpPr txBox="1"/>
          <p:nvPr/>
        </p:nvSpPr>
        <p:spPr>
          <a:xfrm>
            <a:off x="6262788" y="4623618"/>
            <a:ext cx="997389" cy="369332"/>
          </a:xfrm>
          <a:prstGeom prst="rect">
            <a:avLst/>
          </a:prstGeom>
          <a:noFill/>
        </p:spPr>
        <p:txBody>
          <a:bodyPr wrap="none" rtlCol="0">
            <a:spAutoFit/>
          </a:bodyPr>
          <a:lstStyle/>
          <a:p>
            <a:r>
              <a:rPr lang="en-US" altLang="ja-JP" dirty="0" smtClean="0">
                <a:solidFill>
                  <a:prstClr val="black"/>
                </a:solidFill>
              </a:rPr>
              <a:t>17</a:t>
            </a:r>
            <a:r>
              <a:rPr lang="ja-JP" altLang="en-US" dirty="0" smtClean="0">
                <a:solidFill>
                  <a:prstClr val="black"/>
                </a:solidFill>
              </a:rPr>
              <a:t>億トン</a:t>
            </a:r>
            <a:endParaRPr lang="ja-JP" altLang="en-US" dirty="0">
              <a:solidFill>
                <a:prstClr val="black"/>
              </a:solidFill>
            </a:endParaRPr>
          </a:p>
        </p:txBody>
      </p:sp>
      <p:sp>
        <p:nvSpPr>
          <p:cNvPr id="20" name="テキスト ボックス 19"/>
          <p:cNvSpPr txBox="1"/>
          <p:nvPr/>
        </p:nvSpPr>
        <p:spPr>
          <a:xfrm>
            <a:off x="7398562" y="4623618"/>
            <a:ext cx="997389" cy="369332"/>
          </a:xfrm>
          <a:prstGeom prst="rect">
            <a:avLst/>
          </a:prstGeom>
          <a:noFill/>
        </p:spPr>
        <p:txBody>
          <a:bodyPr wrap="none" rtlCol="0">
            <a:spAutoFit/>
          </a:bodyPr>
          <a:lstStyle/>
          <a:p>
            <a:r>
              <a:rPr lang="en-US" altLang="ja-JP" dirty="0" smtClean="0">
                <a:solidFill>
                  <a:prstClr val="black"/>
                </a:solidFill>
              </a:rPr>
              <a:t>33</a:t>
            </a:r>
            <a:r>
              <a:rPr lang="ja-JP" altLang="en-US" dirty="0" smtClean="0">
                <a:solidFill>
                  <a:prstClr val="black"/>
                </a:solidFill>
              </a:rPr>
              <a:t>億トン</a:t>
            </a:r>
            <a:endParaRPr lang="ja-JP" altLang="en-US" dirty="0">
              <a:solidFill>
                <a:prstClr val="black"/>
              </a:solidFill>
            </a:endParaRPr>
          </a:p>
        </p:txBody>
      </p:sp>
      <p:sp>
        <p:nvSpPr>
          <p:cNvPr id="21" name="テキスト ボックス 20"/>
          <p:cNvSpPr txBox="1"/>
          <p:nvPr/>
        </p:nvSpPr>
        <p:spPr>
          <a:xfrm>
            <a:off x="8733424" y="4639051"/>
            <a:ext cx="880369" cy="369332"/>
          </a:xfrm>
          <a:prstGeom prst="rect">
            <a:avLst/>
          </a:prstGeom>
          <a:noFill/>
        </p:spPr>
        <p:txBody>
          <a:bodyPr wrap="none" rtlCol="0">
            <a:spAutoFit/>
          </a:bodyPr>
          <a:lstStyle/>
          <a:p>
            <a:r>
              <a:rPr lang="en-US" altLang="ja-JP" dirty="0">
                <a:solidFill>
                  <a:prstClr val="black"/>
                </a:solidFill>
              </a:rPr>
              <a:t>8</a:t>
            </a:r>
            <a:r>
              <a:rPr lang="ja-JP" altLang="en-US" dirty="0" smtClean="0">
                <a:solidFill>
                  <a:prstClr val="black"/>
                </a:solidFill>
              </a:rPr>
              <a:t>億トン</a:t>
            </a:r>
            <a:endParaRPr lang="ja-JP" altLang="en-US" dirty="0">
              <a:solidFill>
                <a:prstClr val="black"/>
              </a:solidFill>
            </a:endParaRPr>
          </a:p>
        </p:txBody>
      </p:sp>
      <p:sp>
        <p:nvSpPr>
          <p:cNvPr id="22" name="テキスト ボックス 21"/>
          <p:cNvSpPr txBox="1"/>
          <p:nvPr/>
        </p:nvSpPr>
        <p:spPr>
          <a:xfrm>
            <a:off x="4870931" y="5274205"/>
            <a:ext cx="1350559" cy="369332"/>
          </a:xfrm>
          <a:prstGeom prst="rect">
            <a:avLst/>
          </a:prstGeom>
          <a:noFill/>
        </p:spPr>
        <p:txBody>
          <a:bodyPr wrap="square" rtlCol="0">
            <a:spAutoFit/>
          </a:bodyPr>
          <a:lstStyle/>
          <a:p>
            <a:r>
              <a:rPr lang="ja-JP" altLang="en-US" dirty="0" smtClean="0">
                <a:solidFill>
                  <a:prstClr val="black"/>
                </a:solidFill>
              </a:rPr>
              <a:t>削減効果</a:t>
            </a:r>
            <a:endParaRPr lang="ja-JP" altLang="en-US" dirty="0">
              <a:solidFill>
                <a:prstClr val="black"/>
              </a:solidFill>
            </a:endParaRPr>
          </a:p>
        </p:txBody>
      </p:sp>
      <p:sp>
        <p:nvSpPr>
          <p:cNvPr id="23" name="テキスト ボックス 22"/>
          <p:cNvSpPr txBox="1"/>
          <p:nvPr/>
        </p:nvSpPr>
        <p:spPr>
          <a:xfrm>
            <a:off x="6172581" y="5274205"/>
            <a:ext cx="1111202" cy="369332"/>
          </a:xfrm>
          <a:prstGeom prst="rect">
            <a:avLst/>
          </a:prstGeom>
          <a:noFill/>
        </p:spPr>
        <p:txBody>
          <a:bodyPr wrap="none" rtlCol="0">
            <a:spAutoFit/>
          </a:bodyPr>
          <a:lstStyle/>
          <a:p>
            <a:r>
              <a:rPr lang="ja-JP" altLang="en-US" dirty="0" smtClean="0">
                <a:solidFill>
                  <a:prstClr val="black"/>
                </a:solidFill>
              </a:rPr>
              <a:t>▲</a:t>
            </a:r>
            <a:r>
              <a:rPr lang="en-US" altLang="ja-JP" dirty="0">
                <a:solidFill>
                  <a:prstClr val="black"/>
                </a:solidFill>
              </a:rPr>
              <a:t>4</a:t>
            </a:r>
            <a:r>
              <a:rPr lang="ja-JP" altLang="en-US" dirty="0" smtClean="0">
                <a:solidFill>
                  <a:prstClr val="black"/>
                </a:solidFill>
              </a:rPr>
              <a:t>億トン</a:t>
            </a:r>
            <a:endParaRPr lang="ja-JP" altLang="en-US" dirty="0">
              <a:solidFill>
                <a:prstClr val="black"/>
              </a:solidFill>
            </a:endParaRPr>
          </a:p>
        </p:txBody>
      </p:sp>
      <p:sp>
        <p:nvSpPr>
          <p:cNvPr id="24" name="テキスト ボックス 23"/>
          <p:cNvSpPr txBox="1"/>
          <p:nvPr/>
        </p:nvSpPr>
        <p:spPr>
          <a:xfrm>
            <a:off x="7338269" y="5274205"/>
            <a:ext cx="1111202" cy="369332"/>
          </a:xfrm>
          <a:prstGeom prst="rect">
            <a:avLst/>
          </a:prstGeom>
          <a:noFill/>
        </p:spPr>
        <p:txBody>
          <a:bodyPr wrap="none" rtlCol="0">
            <a:spAutoFit/>
          </a:bodyPr>
          <a:lstStyle/>
          <a:p>
            <a:r>
              <a:rPr lang="ja-JP" altLang="en-US" dirty="0" smtClean="0">
                <a:solidFill>
                  <a:prstClr val="black"/>
                </a:solidFill>
              </a:rPr>
              <a:t>▲</a:t>
            </a:r>
            <a:r>
              <a:rPr lang="en-US" altLang="ja-JP" dirty="0">
                <a:solidFill>
                  <a:prstClr val="black"/>
                </a:solidFill>
              </a:rPr>
              <a:t>8</a:t>
            </a:r>
            <a:r>
              <a:rPr lang="ja-JP" altLang="en-US" dirty="0" smtClean="0">
                <a:solidFill>
                  <a:prstClr val="black"/>
                </a:solidFill>
              </a:rPr>
              <a:t>億トン</a:t>
            </a:r>
            <a:endParaRPr lang="ja-JP" altLang="en-US" dirty="0">
              <a:solidFill>
                <a:prstClr val="black"/>
              </a:solidFill>
            </a:endParaRPr>
          </a:p>
        </p:txBody>
      </p:sp>
      <p:sp>
        <p:nvSpPr>
          <p:cNvPr id="25" name="テキスト ボックス 24"/>
          <p:cNvSpPr txBox="1"/>
          <p:nvPr/>
        </p:nvSpPr>
        <p:spPr>
          <a:xfrm>
            <a:off x="8576828" y="5274205"/>
            <a:ext cx="1111202" cy="369332"/>
          </a:xfrm>
          <a:prstGeom prst="rect">
            <a:avLst/>
          </a:prstGeom>
          <a:noFill/>
        </p:spPr>
        <p:txBody>
          <a:bodyPr wrap="none" rtlCol="0">
            <a:spAutoFit/>
          </a:bodyPr>
          <a:lstStyle/>
          <a:p>
            <a:r>
              <a:rPr lang="ja-JP" altLang="en-US" dirty="0" smtClean="0">
                <a:solidFill>
                  <a:prstClr val="black"/>
                </a:solidFill>
              </a:rPr>
              <a:t>▲</a:t>
            </a:r>
            <a:r>
              <a:rPr lang="en-US" altLang="ja-JP" dirty="0" smtClean="0">
                <a:solidFill>
                  <a:prstClr val="black"/>
                </a:solidFill>
              </a:rPr>
              <a:t>3</a:t>
            </a:r>
            <a:r>
              <a:rPr lang="ja-JP" altLang="en-US" dirty="0" smtClean="0">
                <a:solidFill>
                  <a:prstClr val="black"/>
                </a:solidFill>
              </a:rPr>
              <a:t>億トン</a:t>
            </a:r>
            <a:endParaRPr lang="ja-JP" altLang="en-US" dirty="0">
              <a:solidFill>
                <a:prstClr val="black"/>
              </a:solidFill>
            </a:endParaRPr>
          </a:p>
        </p:txBody>
      </p:sp>
      <p:sp>
        <p:nvSpPr>
          <p:cNvPr id="19" name="テキスト ボックス 18"/>
          <p:cNvSpPr txBox="1"/>
          <p:nvPr/>
        </p:nvSpPr>
        <p:spPr>
          <a:xfrm>
            <a:off x="6027358" y="5933050"/>
            <a:ext cx="3421129" cy="646331"/>
          </a:xfrm>
          <a:prstGeom prst="rect">
            <a:avLst/>
          </a:prstGeom>
          <a:noFill/>
          <a:ln>
            <a:solidFill>
              <a:schemeClr val="tx1"/>
            </a:solidFill>
          </a:ln>
        </p:spPr>
        <p:txBody>
          <a:bodyPr wrap="none" rtlCol="0">
            <a:spAutoFit/>
          </a:bodyPr>
          <a:lstStyle/>
          <a:p>
            <a:pPr algn="ctr"/>
            <a:r>
              <a:rPr lang="ja-JP" altLang="en-US" dirty="0" smtClean="0">
                <a:solidFill>
                  <a:prstClr val="black"/>
                </a:solidFill>
              </a:rPr>
              <a:t>合計　▲</a:t>
            </a:r>
            <a:r>
              <a:rPr lang="en-US" altLang="ja-JP" dirty="0" smtClean="0">
                <a:solidFill>
                  <a:prstClr val="black"/>
                </a:solidFill>
              </a:rPr>
              <a:t>15</a:t>
            </a:r>
            <a:r>
              <a:rPr lang="ja-JP" altLang="en-US" dirty="0" smtClean="0">
                <a:solidFill>
                  <a:prstClr val="black"/>
                </a:solidFill>
              </a:rPr>
              <a:t>億トン</a:t>
            </a:r>
            <a:endParaRPr lang="en-US" altLang="ja-JP" dirty="0" smtClean="0">
              <a:solidFill>
                <a:prstClr val="black"/>
              </a:solidFill>
            </a:endParaRPr>
          </a:p>
          <a:p>
            <a:pPr algn="ctr"/>
            <a:r>
              <a:rPr lang="ja-JP" altLang="en-US" dirty="0" smtClean="0">
                <a:solidFill>
                  <a:prstClr val="black"/>
                </a:solidFill>
              </a:rPr>
              <a:t>（日本全体の排出量：約</a:t>
            </a:r>
            <a:r>
              <a:rPr lang="en-US" altLang="ja-JP" dirty="0" smtClean="0">
                <a:solidFill>
                  <a:prstClr val="black"/>
                </a:solidFill>
              </a:rPr>
              <a:t>13</a:t>
            </a:r>
            <a:r>
              <a:rPr lang="ja-JP" altLang="en-US" dirty="0" smtClean="0">
                <a:solidFill>
                  <a:prstClr val="black"/>
                </a:solidFill>
              </a:rPr>
              <a:t>億トン）</a:t>
            </a:r>
            <a:endParaRPr lang="ja-JP" altLang="en-US" dirty="0">
              <a:solidFill>
                <a:prstClr val="black"/>
              </a:solidFill>
            </a:endParaRPr>
          </a:p>
        </p:txBody>
      </p:sp>
      <p:pic>
        <p:nvPicPr>
          <p:cNvPr id="27" name="Picture 2" descr="O:\02 総括\金井作業用\その他\天皇\本体\図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1" y="3113964"/>
            <a:ext cx="4256889" cy="3285366"/>
          </a:xfrm>
          <a:prstGeom prst="rect">
            <a:avLst/>
          </a:prstGeom>
          <a:noFill/>
          <a:extLst>
            <a:ext uri="{909E8E84-426E-40DD-AFC4-6F175D3DCCD1}">
              <a14:hiddenFill xmlns:a14="http://schemas.microsoft.com/office/drawing/2010/main">
                <a:solidFill>
                  <a:srgbClr val="FFFFFF"/>
                </a:solidFill>
              </a14:hiddenFill>
            </a:ext>
          </a:extLst>
        </p:spPr>
      </p:pic>
      <p:sp>
        <p:nvSpPr>
          <p:cNvPr id="26" name="スライド番号プレースホルダー 1"/>
          <p:cNvSpPr>
            <a:spLocks noGrp="1"/>
          </p:cNvSpPr>
          <p:nvPr>
            <p:ph type="sldNum" sz="quarter" idx="12"/>
          </p:nvPr>
        </p:nvSpPr>
        <p:spPr>
          <a:xfrm>
            <a:off x="7610152" y="6510099"/>
            <a:ext cx="2311400" cy="365125"/>
          </a:xfrm>
        </p:spPr>
        <p:txBody>
          <a:bodyPr/>
          <a:lstStyle/>
          <a:p>
            <a:fld id="{6DF3A1F4-B3BC-4359-9F15-50358CA09AD6}" type="slidenum">
              <a:rPr lang="ja-JP" altLang="en-US" smtClean="0">
                <a:solidFill>
                  <a:schemeClr val="tx1"/>
                </a:solidFill>
              </a:rPr>
              <a:t>40</a:t>
            </a:fld>
            <a:endParaRPr lang="ja-JP" altLang="en-US" dirty="0">
              <a:solidFill>
                <a:schemeClr val="tx1"/>
              </a:solidFill>
            </a:endParaRPr>
          </a:p>
        </p:txBody>
      </p:sp>
      <p:sp>
        <p:nvSpPr>
          <p:cNvPr id="28" name="テキスト ボックス 27"/>
          <p:cNvSpPr txBox="1"/>
          <p:nvPr/>
        </p:nvSpPr>
        <p:spPr>
          <a:xfrm>
            <a:off x="56456" y="49024"/>
            <a:ext cx="4128053" cy="461665"/>
          </a:xfrm>
          <a:prstGeom prst="rect">
            <a:avLst/>
          </a:prstGeom>
          <a:noFill/>
        </p:spPr>
        <p:txBody>
          <a:bodyPr wrap="none" rtlCol="0">
            <a:spAutoFit/>
          </a:bodyPr>
          <a:lstStyle/>
          <a:p>
            <a:r>
              <a:rPr lang="ja-JP" altLang="en-US" sz="2400" b="1" dirty="0"/>
              <a:t>［参考］石炭火力発電について</a:t>
            </a:r>
          </a:p>
        </p:txBody>
      </p:sp>
    </p:spTree>
    <p:extLst>
      <p:ext uri="{BB962C8B-B14F-4D97-AF65-F5344CB8AC3E}">
        <p14:creationId xmlns:p14="http://schemas.microsoft.com/office/powerpoint/2010/main" val="909756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16463" y="620688"/>
            <a:ext cx="9439666" cy="34601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r>
              <a:rPr lang="ja-JP" altLang="ja-JP" sz="2400" b="1" u="sng" dirty="0">
                <a:solidFill>
                  <a:srgbClr val="0070C0"/>
                </a:solidFill>
              </a:rPr>
              <a:t>（</a:t>
            </a:r>
            <a:r>
              <a:rPr lang="ja-JP" altLang="en-US" sz="2400" b="1" u="sng" dirty="0">
                <a:solidFill>
                  <a:srgbClr val="0070C0"/>
                </a:solidFill>
              </a:rPr>
              <a:t>６</a:t>
            </a:r>
            <a:r>
              <a:rPr lang="ja-JP" altLang="ja-JP" sz="2400" b="1" u="sng" dirty="0">
                <a:solidFill>
                  <a:srgbClr val="0070C0"/>
                </a:solidFill>
              </a:rPr>
              <a:t>）市場の垣根を外していく供給構造改革等の推進</a:t>
            </a:r>
            <a:r>
              <a:rPr lang="ja-JP" altLang="en-US" sz="2400" b="1" dirty="0" smtClean="0">
                <a:solidFill>
                  <a:schemeClr val="accent6">
                    <a:lumMod val="75000"/>
                  </a:schemeClr>
                </a:solidFill>
              </a:rPr>
              <a:t>（Ｐ５２～</a:t>
            </a:r>
            <a:r>
              <a:rPr lang="ja-JP" altLang="en-US" sz="2400" b="1" dirty="0">
                <a:solidFill>
                  <a:schemeClr val="accent6">
                    <a:lumMod val="75000"/>
                  </a:schemeClr>
                </a:solidFill>
              </a:rPr>
              <a:t>）</a:t>
            </a:r>
            <a:endParaRPr lang="en-US" altLang="ja-JP" sz="2400" dirty="0">
              <a:solidFill>
                <a:schemeClr val="accent6">
                  <a:lumMod val="75000"/>
                </a:schemeClr>
              </a:solidFill>
            </a:endParaRPr>
          </a:p>
        </p:txBody>
      </p:sp>
      <p:sp>
        <p:nvSpPr>
          <p:cNvPr id="2" name="タイトル 1"/>
          <p:cNvSpPr>
            <a:spLocks noGrp="1"/>
          </p:cNvSpPr>
          <p:nvPr>
            <p:ph type="title"/>
          </p:nvPr>
        </p:nvSpPr>
        <p:spPr/>
        <p:txBody>
          <a:bodyPr>
            <a:noAutofit/>
          </a:bodyPr>
          <a:lstStyle/>
          <a:p>
            <a:r>
              <a:rPr lang="ja-JP" altLang="ja-JP" b="1" dirty="0"/>
              <a:t>３．エネルギーの需給に関する長期的、総合的かつ計画的に講ずべき施策</a:t>
            </a:r>
            <a:endParaRPr lang="ja-JP" altLang="en-US" dirty="0"/>
          </a:p>
        </p:txBody>
      </p:sp>
      <p:sp>
        <p:nvSpPr>
          <p:cNvPr id="5" name="スライド番号プレースホルダー 4"/>
          <p:cNvSpPr>
            <a:spLocks noGrp="1"/>
          </p:cNvSpPr>
          <p:nvPr>
            <p:ph type="sldNum" sz="quarter" idx="12"/>
          </p:nvPr>
        </p:nvSpPr>
        <p:spPr>
          <a:xfrm>
            <a:off x="7556146" y="6520318"/>
            <a:ext cx="2311400" cy="365125"/>
          </a:xfrm>
        </p:spPr>
        <p:txBody>
          <a:bodyPr/>
          <a:lstStyle/>
          <a:p>
            <a:fld id="{D9550142-B990-490A-A107-ED7302A7FD52}" type="slidenum">
              <a:rPr kumimoji="1" lang="ja-JP" altLang="en-US" smtClean="0">
                <a:solidFill>
                  <a:schemeClr val="tx1"/>
                </a:solidFill>
              </a:rPr>
              <a:t>41</a:t>
            </a:fld>
            <a:endParaRPr kumimoji="1" lang="ja-JP" altLang="en-US" dirty="0">
              <a:solidFill>
                <a:schemeClr val="tx1"/>
              </a:solidFill>
            </a:endParaRPr>
          </a:p>
        </p:txBody>
      </p:sp>
      <p:sp>
        <p:nvSpPr>
          <p:cNvPr id="10" name="コンテンツ プレースホルダー 2"/>
          <p:cNvSpPr txBox="1">
            <a:spLocks/>
          </p:cNvSpPr>
          <p:nvPr/>
        </p:nvSpPr>
        <p:spPr>
          <a:xfrm>
            <a:off x="116465" y="1023011"/>
            <a:ext cx="9789537" cy="309320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lnSpc>
                <a:spcPts val="2800"/>
              </a:lnSpc>
            </a:pPr>
            <a:r>
              <a:rPr lang="ja-JP" altLang="ja-JP" sz="2200" u="sng" dirty="0" smtClean="0">
                <a:solidFill>
                  <a:srgbClr val="0070C0"/>
                </a:solidFill>
              </a:rPr>
              <a:t>①</a:t>
            </a:r>
            <a:r>
              <a:rPr lang="ja-JP" altLang="ja-JP" sz="2200" u="sng" dirty="0">
                <a:solidFill>
                  <a:srgbClr val="0070C0"/>
                </a:solidFill>
              </a:rPr>
              <a:t>電力システム改革の断行</a:t>
            </a:r>
            <a:endParaRPr lang="ja-JP" altLang="ja-JP" sz="2200" dirty="0">
              <a:solidFill>
                <a:srgbClr val="0070C0"/>
              </a:solidFill>
            </a:endParaRPr>
          </a:p>
          <a:p>
            <a:pPr marL="88900" lvl="0" indent="-88900" algn="just">
              <a:lnSpc>
                <a:spcPts val="2800"/>
              </a:lnSpc>
            </a:pPr>
            <a:r>
              <a:rPr lang="ja-JP" altLang="en-US" sz="2200" dirty="0" smtClean="0"/>
              <a:t>・</a:t>
            </a:r>
            <a:r>
              <a:rPr lang="ja-JP" altLang="ja-JP" sz="2200" dirty="0"/>
              <a:t>安定供給の確保と料金の最大限の抑制等を実現すべく</a:t>
            </a:r>
            <a:r>
              <a:rPr lang="ja-JP" altLang="ja-JP" sz="2200" dirty="0" smtClean="0"/>
              <a:t>、法定スケジュール</a:t>
            </a:r>
            <a:r>
              <a:rPr lang="ja-JP" altLang="ja-JP" sz="2200" dirty="0"/>
              <a:t>に従い、広域系統運用の拡大、小売及び発電全面自由化、法的分離による送配電部門の一層の中立化</a:t>
            </a:r>
            <a:r>
              <a:rPr lang="ja-JP" altLang="ja-JP" sz="2200" dirty="0" smtClean="0"/>
              <a:t>を</a:t>
            </a:r>
            <a:r>
              <a:rPr lang="ja-JP" altLang="en-US" sz="2200" dirty="0"/>
              <a:t>推進</a:t>
            </a:r>
            <a:r>
              <a:rPr lang="ja-JP" altLang="en-US" sz="2200" dirty="0" smtClean="0"/>
              <a:t>。</a:t>
            </a:r>
            <a:r>
              <a:rPr lang="ja-JP" altLang="ja-JP" sz="2200" dirty="0" smtClean="0"/>
              <a:t>需要者</a:t>
            </a:r>
            <a:r>
              <a:rPr lang="ja-JP" altLang="ja-JP" sz="2200" dirty="0"/>
              <a:t>が様々なサービスを選択できる市場を</a:t>
            </a:r>
            <a:r>
              <a:rPr lang="ja-JP" altLang="ja-JP" sz="2200" dirty="0" smtClean="0"/>
              <a:t>実現</a:t>
            </a:r>
            <a:r>
              <a:rPr lang="ja-JP" altLang="en-US" sz="2200" dirty="0" smtClean="0"/>
              <a:t>。</a:t>
            </a:r>
            <a:endParaRPr lang="en-US" altLang="ja-JP" sz="2200" dirty="0" smtClean="0"/>
          </a:p>
          <a:p>
            <a:pPr marL="88900" lvl="0" indent="-88900" algn="just">
              <a:lnSpc>
                <a:spcPts val="2800"/>
              </a:lnSpc>
            </a:pPr>
            <a:r>
              <a:rPr lang="ja-JP" altLang="en-US" sz="2200" dirty="0" smtClean="0"/>
              <a:t>・</a:t>
            </a:r>
            <a:r>
              <a:rPr lang="ja-JP" altLang="ja-JP" sz="2200" dirty="0" smtClean="0"/>
              <a:t>全面</a:t>
            </a:r>
            <a:r>
              <a:rPr lang="ja-JP" altLang="ja-JP" sz="2200" dirty="0"/>
              <a:t>自由化の下</a:t>
            </a:r>
            <a:r>
              <a:rPr lang="ja-JP" altLang="ja-JP" sz="2200" dirty="0" smtClean="0"/>
              <a:t>でも電力</a:t>
            </a:r>
            <a:r>
              <a:rPr lang="ja-JP" altLang="ja-JP" sz="2200" dirty="0"/>
              <a:t>の</a:t>
            </a:r>
            <a:r>
              <a:rPr lang="ja-JP" altLang="ja-JP" sz="2200" dirty="0" smtClean="0"/>
              <a:t>安定</a:t>
            </a:r>
            <a:r>
              <a:rPr lang="ja-JP" altLang="en-US" sz="2200" dirty="0" smtClean="0"/>
              <a:t>供給</a:t>
            </a:r>
            <a:r>
              <a:rPr lang="ja-JP" altLang="ja-JP" sz="2200" dirty="0" smtClean="0"/>
              <a:t>を</a:t>
            </a:r>
            <a:r>
              <a:rPr lang="ja-JP" altLang="ja-JP" sz="2200" dirty="0"/>
              <a:t>確保するため、系統運用者による調整電源の調達の枠組みや、小売事業者に対する供給力確保義務、広域的運営推進機関による発電所建設者募集の仕組みを</a:t>
            </a:r>
            <a:r>
              <a:rPr lang="ja-JP" altLang="ja-JP" sz="2200" dirty="0" smtClean="0"/>
              <a:t>導入</a:t>
            </a:r>
            <a:r>
              <a:rPr lang="ja-JP" altLang="en-US" sz="2200" dirty="0" smtClean="0"/>
              <a:t>。</a:t>
            </a:r>
            <a:endParaRPr lang="en-US" altLang="ja-JP" sz="2200" dirty="0" smtClean="0"/>
          </a:p>
          <a:p>
            <a:pPr lvl="0" algn="just">
              <a:lnSpc>
                <a:spcPts val="2800"/>
              </a:lnSpc>
            </a:pPr>
            <a:endParaRPr lang="ja-JP" altLang="ja-JP" sz="2200" dirty="0"/>
          </a:p>
          <a:p>
            <a:pPr algn="just">
              <a:lnSpc>
                <a:spcPts val="2800"/>
              </a:lnSpc>
            </a:pPr>
            <a:r>
              <a:rPr lang="ja-JP" altLang="ja-JP" sz="2200" u="sng" dirty="0">
                <a:solidFill>
                  <a:srgbClr val="0070C0"/>
                </a:solidFill>
              </a:rPr>
              <a:t>②ガスシステム改革及び熱供給システム改革</a:t>
            </a:r>
            <a:r>
              <a:rPr lang="ja-JP" altLang="ja-JP" sz="2200" u="sng" dirty="0" smtClean="0">
                <a:solidFill>
                  <a:srgbClr val="0070C0"/>
                </a:solidFill>
              </a:rPr>
              <a:t>の</a:t>
            </a:r>
            <a:r>
              <a:rPr lang="ja-JP" altLang="en-US" sz="2200" u="sng" dirty="0" smtClean="0">
                <a:solidFill>
                  <a:srgbClr val="0070C0"/>
                </a:solidFill>
              </a:rPr>
              <a:t>推進</a:t>
            </a:r>
            <a:endParaRPr lang="ja-JP" altLang="ja-JP" sz="2200" u="sng" dirty="0">
              <a:solidFill>
                <a:srgbClr val="0070C0"/>
              </a:solidFill>
            </a:endParaRPr>
          </a:p>
          <a:p>
            <a:pPr marL="88900" lvl="0" indent="-88900" algn="just">
              <a:lnSpc>
                <a:spcPts val="2800"/>
              </a:lnSpc>
            </a:pPr>
            <a:r>
              <a:rPr lang="ja-JP" altLang="en-US" sz="2200" dirty="0" smtClean="0"/>
              <a:t>・</a:t>
            </a:r>
            <a:r>
              <a:rPr lang="ja-JP" altLang="ja-JP" sz="2200" dirty="0" smtClean="0"/>
              <a:t>電力</a:t>
            </a:r>
            <a:r>
              <a:rPr lang="ja-JP" altLang="ja-JP" sz="2200" dirty="0"/>
              <a:t>システム改革と相まって、小売</a:t>
            </a:r>
            <a:r>
              <a:rPr lang="ja-JP" altLang="ja-JP" sz="2200" dirty="0" smtClean="0"/>
              <a:t>の</a:t>
            </a:r>
            <a:r>
              <a:rPr lang="ja-JP" altLang="en-US" sz="2200" dirty="0"/>
              <a:t>全面</a:t>
            </a:r>
            <a:r>
              <a:rPr lang="ja-JP" altLang="ja-JP" sz="2200" dirty="0" smtClean="0"/>
              <a:t>自由化、</a:t>
            </a:r>
            <a:r>
              <a:rPr lang="ja-JP" altLang="ja-JP" sz="2200" dirty="0"/>
              <a:t>供給インフラのアクセス向上・整備促進や簡易ガス事業制度の見直しなどガスシステム全体の改革を</a:t>
            </a:r>
            <a:r>
              <a:rPr lang="ja-JP" altLang="ja-JP" sz="2200" dirty="0" smtClean="0"/>
              <a:t>推進</a:t>
            </a:r>
            <a:r>
              <a:rPr lang="ja-JP" altLang="en-US" sz="2200" dirty="0" smtClean="0"/>
              <a:t>。</a:t>
            </a:r>
            <a:endParaRPr lang="en-US" altLang="ja-JP" sz="2200" dirty="0" smtClean="0"/>
          </a:p>
          <a:p>
            <a:pPr marL="88900" lvl="0" indent="-88900" algn="just">
              <a:lnSpc>
                <a:spcPts val="2800"/>
              </a:lnSpc>
            </a:pPr>
            <a:r>
              <a:rPr lang="ja-JP" altLang="en-US" sz="2200" dirty="0"/>
              <a:t>・</a:t>
            </a:r>
            <a:r>
              <a:rPr lang="ja-JP" altLang="ja-JP" sz="2200" dirty="0" smtClean="0"/>
              <a:t>地域</a:t>
            </a:r>
            <a:r>
              <a:rPr lang="ja-JP" altLang="ja-JP" sz="2200" dirty="0"/>
              <a:t>等における熱電一体利用等による熱の一層の多様かつ有効な利用を推進するため</a:t>
            </a:r>
            <a:r>
              <a:rPr lang="ja-JP" altLang="ja-JP" sz="2200" dirty="0" smtClean="0"/>
              <a:t>、</a:t>
            </a:r>
            <a:r>
              <a:rPr lang="ja-JP" altLang="en-US" sz="2200" dirty="0" smtClean="0"/>
              <a:t>制度改革を含め、</a:t>
            </a:r>
            <a:r>
              <a:rPr lang="ja-JP" altLang="ja-JP" sz="2200" dirty="0" smtClean="0"/>
              <a:t>熱</a:t>
            </a:r>
            <a:r>
              <a:rPr lang="ja-JP" altLang="ja-JP" sz="2200" dirty="0"/>
              <a:t>供給事業</a:t>
            </a:r>
            <a:r>
              <a:rPr lang="ja-JP" altLang="ja-JP" sz="2200" dirty="0" smtClean="0"/>
              <a:t>の</a:t>
            </a:r>
            <a:r>
              <a:rPr lang="ja-JP" altLang="en-US" sz="2200" dirty="0" smtClean="0"/>
              <a:t>在</a:t>
            </a:r>
            <a:r>
              <a:rPr lang="ja-JP" altLang="ja-JP" sz="2200" dirty="0" smtClean="0"/>
              <a:t>り方</a:t>
            </a:r>
            <a:r>
              <a:rPr lang="ja-JP" altLang="ja-JP" sz="2200" dirty="0"/>
              <a:t>を</a:t>
            </a:r>
            <a:r>
              <a:rPr lang="ja-JP" altLang="ja-JP" sz="2200" dirty="0" smtClean="0"/>
              <a:t>見直し</a:t>
            </a:r>
            <a:r>
              <a:rPr lang="ja-JP" altLang="en-US" sz="2200" dirty="0" smtClean="0"/>
              <a:t>。</a:t>
            </a:r>
            <a:endParaRPr lang="ja-JP" altLang="ja-JP" sz="2200" dirty="0"/>
          </a:p>
        </p:txBody>
      </p:sp>
    </p:spTree>
    <p:extLst>
      <p:ext uri="{BB962C8B-B14F-4D97-AF65-F5344CB8AC3E}">
        <p14:creationId xmlns:p14="http://schemas.microsoft.com/office/powerpoint/2010/main" val="3036833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
          <p:cNvSpPr>
            <a:spLocks noChangeArrowheads="1"/>
          </p:cNvSpPr>
          <p:nvPr/>
        </p:nvSpPr>
        <p:spPr bwMode="auto">
          <a:xfrm>
            <a:off x="56475" y="1087885"/>
            <a:ext cx="4824536" cy="1474596"/>
          </a:xfrm>
          <a:prstGeom prst="rect">
            <a:avLst/>
          </a:prstGeom>
          <a:noFill/>
          <a:ln w="25400" cmpd="dbl">
            <a:solidFill>
              <a:schemeClr val="tx1"/>
            </a:solidFill>
            <a:miter lim="800000"/>
            <a:headEnd/>
            <a:tailEnd/>
          </a:ln>
        </p:spPr>
        <p:txBody>
          <a:bodyPr lIns="65306" tIns="32653" rIns="65306" bIns="32653" anchor="t"/>
          <a:lstStyle/>
          <a:p>
            <a:pPr marL="265113" indent="-265113"/>
            <a:endParaRPr lang="en-US" altLang="ja-JP" dirty="0">
              <a:solidFill>
                <a:prstClr val="black"/>
              </a:solidFill>
            </a:endParaRPr>
          </a:p>
          <a:p>
            <a:pPr marL="265113" indent="-265113"/>
            <a:r>
              <a:rPr lang="ja-JP" altLang="en-US" dirty="0" smtClean="0">
                <a:solidFill>
                  <a:prstClr val="black"/>
                </a:solidFill>
              </a:rPr>
              <a:t>①　安定供給を確保する。</a:t>
            </a:r>
            <a:endParaRPr lang="en-US" altLang="ja-JP" dirty="0" smtClean="0">
              <a:solidFill>
                <a:prstClr val="black"/>
              </a:solidFill>
            </a:endParaRPr>
          </a:p>
          <a:p>
            <a:pPr marL="265113" indent="-265113"/>
            <a:r>
              <a:rPr lang="ja-JP" altLang="en-US" dirty="0" smtClean="0">
                <a:solidFill>
                  <a:prstClr val="black"/>
                </a:solidFill>
              </a:rPr>
              <a:t>②　電気料金を最大限抑制する。</a:t>
            </a:r>
            <a:endParaRPr lang="en-US" altLang="ja-JP" dirty="0" smtClean="0">
              <a:solidFill>
                <a:prstClr val="black"/>
              </a:solidFill>
            </a:endParaRPr>
          </a:p>
          <a:p>
            <a:pPr marL="361950" indent="-361950"/>
            <a:r>
              <a:rPr lang="ja-JP" altLang="en-US" dirty="0" smtClean="0">
                <a:solidFill>
                  <a:prstClr val="black"/>
                </a:solidFill>
              </a:rPr>
              <a:t>③　需要家の選択肢や事業者の事業機会を</a:t>
            </a:r>
            <a:endParaRPr lang="en-US" altLang="ja-JP" dirty="0" smtClean="0">
              <a:solidFill>
                <a:prstClr val="black"/>
              </a:solidFill>
            </a:endParaRPr>
          </a:p>
          <a:p>
            <a:pPr marL="361950" indent="-361950"/>
            <a:r>
              <a:rPr lang="ja-JP" altLang="en-US" dirty="0">
                <a:solidFill>
                  <a:prstClr val="black"/>
                </a:solidFill>
              </a:rPr>
              <a:t>　</a:t>
            </a:r>
            <a:r>
              <a:rPr lang="ja-JP" altLang="en-US" dirty="0" smtClean="0">
                <a:solidFill>
                  <a:prstClr val="black"/>
                </a:solidFill>
              </a:rPr>
              <a:t>　拡大する。</a:t>
            </a:r>
            <a:endParaRPr lang="en-US" altLang="ja-JP" dirty="0" smtClean="0">
              <a:solidFill>
                <a:prstClr val="black"/>
              </a:solidFill>
            </a:endParaRPr>
          </a:p>
        </p:txBody>
      </p:sp>
      <p:sp>
        <p:nvSpPr>
          <p:cNvPr id="15" name="角丸四角形 14"/>
          <p:cNvSpPr/>
          <p:nvPr/>
        </p:nvSpPr>
        <p:spPr>
          <a:xfrm>
            <a:off x="128507" y="908720"/>
            <a:ext cx="4176465" cy="360040"/>
          </a:xfrm>
          <a:prstGeom prst="roundRect">
            <a:avLst/>
          </a:prstGeom>
          <a:solidFill>
            <a:srgbClr val="FCFB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defTabSz="914290">
              <a:defRPr/>
            </a:pPr>
            <a:r>
              <a:rPr lang="ja-JP" altLang="en-US" b="1" dirty="0" smtClean="0">
                <a:solidFill>
                  <a:srgbClr val="000000"/>
                </a:solidFill>
              </a:rPr>
              <a:t>（１）電力</a:t>
            </a:r>
            <a:r>
              <a:rPr lang="ja-JP" altLang="en-US" b="1" dirty="0">
                <a:solidFill>
                  <a:srgbClr val="000000"/>
                </a:solidFill>
              </a:rPr>
              <a:t>システム改革</a:t>
            </a:r>
            <a:r>
              <a:rPr lang="ja-JP" altLang="en-US" b="1" dirty="0" smtClean="0">
                <a:solidFill>
                  <a:srgbClr val="000000"/>
                </a:solidFill>
              </a:rPr>
              <a:t>の３つの目的</a:t>
            </a:r>
            <a:endParaRPr lang="ja-JP" altLang="en-US" b="1" dirty="0">
              <a:solidFill>
                <a:srgbClr val="000000"/>
              </a:solidFill>
            </a:endParaRPr>
          </a:p>
        </p:txBody>
      </p:sp>
      <p:sp>
        <p:nvSpPr>
          <p:cNvPr id="16" name="Rectangle 46"/>
          <p:cNvSpPr>
            <a:spLocks noChangeArrowheads="1"/>
          </p:cNvSpPr>
          <p:nvPr/>
        </p:nvSpPr>
        <p:spPr bwMode="auto">
          <a:xfrm>
            <a:off x="5056926" y="1090308"/>
            <a:ext cx="4824536" cy="1474596"/>
          </a:xfrm>
          <a:prstGeom prst="rect">
            <a:avLst/>
          </a:prstGeom>
          <a:noFill/>
          <a:ln w="25400" cmpd="dbl">
            <a:solidFill>
              <a:schemeClr val="tx1"/>
            </a:solidFill>
            <a:miter lim="800000"/>
            <a:headEnd/>
            <a:tailEnd/>
          </a:ln>
        </p:spPr>
        <p:txBody>
          <a:bodyPr lIns="65306" tIns="32653" rIns="65306" bIns="32653" anchor="t"/>
          <a:lstStyle/>
          <a:p>
            <a:pPr marL="265113" indent="-265113"/>
            <a:endParaRPr lang="en-US" altLang="ja-JP" dirty="0">
              <a:solidFill>
                <a:prstClr val="black"/>
              </a:solidFill>
            </a:endParaRPr>
          </a:p>
          <a:p>
            <a:pPr marL="265113" indent="-265113"/>
            <a:r>
              <a:rPr lang="ja-JP" altLang="en-US" dirty="0" smtClean="0">
                <a:solidFill>
                  <a:prstClr val="black"/>
                </a:solidFill>
              </a:rPr>
              <a:t>①　広域系統運用の拡大。</a:t>
            </a:r>
            <a:endParaRPr lang="en-US" altLang="ja-JP" dirty="0" smtClean="0">
              <a:solidFill>
                <a:prstClr val="black"/>
              </a:solidFill>
            </a:endParaRPr>
          </a:p>
          <a:p>
            <a:pPr marL="265113" indent="-265113"/>
            <a:r>
              <a:rPr lang="ja-JP" altLang="en-US" dirty="0" smtClean="0">
                <a:solidFill>
                  <a:prstClr val="black"/>
                </a:solidFill>
              </a:rPr>
              <a:t>②　小売及び発電の全面自由化。</a:t>
            </a:r>
            <a:endParaRPr lang="en-US" altLang="ja-JP" dirty="0" smtClean="0">
              <a:solidFill>
                <a:prstClr val="black"/>
              </a:solidFill>
            </a:endParaRPr>
          </a:p>
          <a:p>
            <a:pPr marL="265113" indent="-265113"/>
            <a:r>
              <a:rPr lang="ja-JP" altLang="en-US" dirty="0" smtClean="0">
                <a:solidFill>
                  <a:prstClr val="black"/>
                </a:solidFill>
              </a:rPr>
              <a:t>③　法的分離の方式による送配電部門の</a:t>
            </a:r>
            <a:endParaRPr lang="en-US" altLang="ja-JP" dirty="0" smtClean="0">
              <a:solidFill>
                <a:prstClr val="black"/>
              </a:solidFill>
            </a:endParaRPr>
          </a:p>
          <a:p>
            <a:pPr marL="265113" indent="-265113"/>
            <a:r>
              <a:rPr lang="ja-JP" altLang="en-US" dirty="0">
                <a:solidFill>
                  <a:prstClr val="black"/>
                </a:solidFill>
              </a:rPr>
              <a:t>　</a:t>
            </a:r>
            <a:r>
              <a:rPr lang="ja-JP" altLang="en-US" dirty="0" smtClean="0">
                <a:solidFill>
                  <a:prstClr val="black"/>
                </a:solidFill>
              </a:rPr>
              <a:t>　中立性の一層の確保。</a:t>
            </a:r>
            <a:endParaRPr lang="en-US" altLang="ja-JP" dirty="0" smtClean="0">
              <a:solidFill>
                <a:prstClr val="black"/>
              </a:solidFill>
            </a:endParaRPr>
          </a:p>
        </p:txBody>
      </p:sp>
      <p:sp>
        <p:nvSpPr>
          <p:cNvPr id="17" name="角丸四角形 16"/>
          <p:cNvSpPr/>
          <p:nvPr/>
        </p:nvSpPr>
        <p:spPr>
          <a:xfrm>
            <a:off x="5128919" y="911143"/>
            <a:ext cx="3744416" cy="360040"/>
          </a:xfrm>
          <a:prstGeom prst="roundRect">
            <a:avLst/>
          </a:prstGeom>
          <a:solidFill>
            <a:srgbClr val="FCFB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defTabSz="914290">
              <a:defRPr/>
            </a:pPr>
            <a:r>
              <a:rPr lang="ja-JP" altLang="en-US" b="1" dirty="0" smtClean="0">
                <a:solidFill>
                  <a:srgbClr val="000000"/>
                </a:solidFill>
              </a:rPr>
              <a:t>（２）電力</a:t>
            </a:r>
            <a:r>
              <a:rPr lang="ja-JP" altLang="en-US" b="1" dirty="0">
                <a:solidFill>
                  <a:srgbClr val="000000"/>
                </a:solidFill>
              </a:rPr>
              <a:t>システム改革</a:t>
            </a:r>
            <a:r>
              <a:rPr lang="ja-JP" altLang="en-US" b="1" dirty="0" smtClean="0">
                <a:solidFill>
                  <a:srgbClr val="000000"/>
                </a:solidFill>
              </a:rPr>
              <a:t>の３本柱</a:t>
            </a:r>
            <a:endParaRPr lang="ja-JP" altLang="en-US" b="1"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1495520697"/>
              </p:ext>
            </p:extLst>
          </p:nvPr>
        </p:nvGraphicFramePr>
        <p:xfrm>
          <a:off x="64692" y="2852936"/>
          <a:ext cx="9752979" cy="2783523"/>
        </p:xfrm>
        <a:graphic>
          <a:graphicData uri="http://schemas.openxmlformats.org/drawingml/2006/table">
            <a:tbl>
              <a:tblPr firstRow="1" firstCol="1" bandRow="1">
                <a:tableStyleId>{0505E3EF-67EA-436B-97B2-0124C06EBD24}</a:tableStyleId>
              </a:tblPr>
              <a:tblGrid>
                <a:gridCol w="3578848"/>
                <a:gridCol w="2316399"/>
                <a:gridCol w="3857732"/>
              </a:tblGrid>
              <a:tr h="340800">
                <a:tc>
                  <a:txBody>
                    <a:bodyPr/>
                    <a:lstStyle/>
                    <a:p>
                      <a:pPr marL="0" algn="ctr" defTabSz="914400" rtl="0" eaLnBrk="1" latinLnBrk="0" hangingPunct="1">
                        <a:lnSpc>
                          <a:spcPts val="1600"/>
                        </a:lnSpc>
                        <a:spcAft>
                          <a:spcPts val="0"/>
                        </a:spcAft>
                      </a:pPr>
                      <a:endParaRPr kumimoji="1" lang="ja-JP" sz="1600" b="1" kern="100" dirty="0">
                        <a:solidFill>
                          <a:schemeClr val="dk1"/>
                        </a:solidFill>
                        <a:effectLst/>
                        <a:latin typeface="ＭＳ Ｐ明朝" pitchFamily="18" charset="-128"/>
                        <a:ea typeface="ＭＳ Ｐ明朝" pitchFamily="18" charset="-128"/>
                        <a:cs typeface="+mn-cs"/>
                      </a:endParaRPr>
                    </a:p>
                  </a:txBody>
                  <a:tcPr marL="68580" marR="68580" marT="0" marB="0" anchor="ctr"/>
                </a:tc>
                <a:tc>
                  <a:txBody>
                    <a:bodyPr/>
                    <a:lstStyle/>
                    <a:p>
                      <a:pPr algn="ctr">
                        <a:lnSpc>
                          <a:spcPts val="1600"/>
                        </a:lnSpc>
                        <a:spcAft>
                          <a:spcPts val="0"/>
                        </a:spcAft>
                      </a:pPr>
                      <a:r>
                        <a:rPr lang="ja-JP" sz="1600" b="1" kern="100" dirty="0">
                          <a:effectLst/>
                          <a:latin typeface="ＭＳ Ｐ明朝" pitchFamily="18" charset="-128"/>
                          <a:ea typeface="ＭＳ Ｐ明朝" pitchFamily="18" charset="-128"/>
                        </a:rPr>
                        <a:t>実施時期</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ctr">
                        <a:lnSpc>
                          <a:spcPts val="1600"/>
                        </a:lnSpc>
                        <a:spcAft>
                          <a:spcPts val="0"/>
                        </a:spcAft>
                      </a:pPr>
                      <a:r>
                        <a:rPr lang="ja-JP" sz="1600" b="1" kern="100" dirty="0">
                          <a:effectLst/>
                          <a:latin typeface="ＭＳ Ｐ明朝" pitchFamily="18" charset="-128"/>
                          <a:ea typeface="ＭＳ Ｐ明朝" pitchFamily="18" charset="-128"/>
                        </a:rPr>
                        <a:t>法案提出時期</a:t>
                      </a:r>
                      <a:endParaRPr lang="ja-JP" sz="1600" b="1" kern="100" dirty="0">
                        <a:effectLst/>
                        <a:latin typeface="ＭＳ Ｐ明朝" pitchFamily="18" charset="-128"/>
                        <a:ea typeface="ＭＳ Ｐ明朝" pitchFamily="18" charset="-128"/>
                        <a:cs typeface="Times New Roman"/>
                      </a:endParaRPr>
                    </a:p>
                  </a:txBody>
                  <a:tcPr marL="68580" marR="68580" marT="0" marB="0" anchor="ctr"/>
                </a:tc>
              </a:tr>
              <a:tr h="681600">
                <a:tc>
                  <a:txBody>
                    <a:bodyPr/>
                    <a:lstStyle/>
                    <a:p>
                      <a:pPr marL="304800" indent="-304800" algn="just">
                        <a:lnSpc>
                          <a:spcPct val="100000"/>
                        </a:lnSpc>
                        <a:spcAft>
                          <a:spcPts val="0"/>
                        </a:spcAft>
                      </a:pPr>
                      <a:r>
                        <a:rPr lang="ja-JP" sz="1600" b="1" kern="100" dirty="0">
                          <a:effectLst/>
                          <a:latin typeface="ＭＳ Ｐ明朝" pitchFamily="18" charset="-128"/>
                          <a:ea typeface="ＭＳ Ｐ明朝" pitchFamily="18" charset="-128"/>
                        </a:rPr>
                        <a:t>【第１段階</a:t>
                      </a:r>
                      <a:r>
                        <a:rPr lang="ja-JP" sz="1600" b="1" kern="100" dirty="0" smtClean="0">
                          <a:effectLst/>
                          <a:latin typeface="ＭＳ Ｐ明朝" pitchFamily="18" charset="-128"/>
                          <a:ea typeface="ＭＳ Ｐ明朝" pitchFamily="18" charset="-128"/>
                        </a:rPr>
                        <a:t>】</a:t>
                      </a:r>
                      <a:endParaRPr lang="en-US" altLang="ja-JP" sz="1600" b="1" kern="100" dirty="0" smtClean="0">
                        <a:effectLst/>
                        <a:latin typeface="ＭＳ Ｐ明朝" pitchFamily="18" charset="-128"/>
                        <a:ea typeface="ＭＳ Ｐ明朝" pitchFamily="18" charset="-128"/>
                      </a:endParaRPr>
                    </a:p>
                    <a:p>
                      <a:pPr marL="180975" indent="0" algn="just">
                        <a:lnSpc>
                          <a:spcPct val="100000"/>
                        </a:lnSpc>
                        <a:spcAft>
                          <a:spcPts val="0"/>
                        </a:spcAft>
                      </a:pPr>
                      <a:r>
                        <a:rPr lang="ja-JP" sz="1600" b="1" kern="100" dirty="0" smtClean="0">
                          <a:effectLst/>
                          <a:latin typeface="ＭＳ Ｐ明朝" pitchFamily="18" charset="-128"/>
                          <a:ea typeface="ＭＳ Ｐ明朝" pitchFamily="18" charset="-128"/>
                        </a:rPr>
                        <a:t>広域</a:t>
                      </a:r>
                      <a:r>
                        <a:rPr lang="ja-JP" altLang="en-US" sz="1600" b="1" kern="100" dirty="0" smtClean="0">
                          <a:effectLst/>
                          <a:latin typeface="ＭＳ Ｐ明朝" pitchFamily="18" charset="-128"/>
                          <a:ea typeface="ＭＳ Ｐ明朝" pitchFamily="18" charset="-128"/>
                        </a:rPr>
                        <a:t>的運営推進</a:t>
                      </a:r>
                      <a:r>
                        <a:rPr lang="ja-JP" sz="1600" b="1" kern="100" dirty="0" smtClean="0">
                          <a:effectLst/>
                          <a:latin typeface="ＭＳ Ｐ明朝" pitchFamily="18" charset="-128"/>
                          <a:ea typeface="ＭＳ Ｐ明朝" pitchFamily="18" charset="-128"/>
                        </a:rPr>
                        <a:t>機関の</a:t>
                      </a:r>
                      <a:r>
                        <a:rPr lang="ja-JP" sz="1600" b="1" kern="100" dirty="0">
                          <a:effectLst/>
                          <a:latin typeface="ＭＳ Ｐ明朝" pitchFamily="18" charset="-128"/>
                          <a:ea typeface="ＭＳ Ｐ明朝" pitchFamily="18" charset="-128"/>
                        </a:rPr>
                        <a:t>設立</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平成２７年（２０１５年）</a:t>
                      </a:r>
                      <a:r>
                        <a:rPr lang="ja-JP" sz="1600" b="1" kern="100" dirty="0" smtClean="0">
                          <a:effectLst/>
                          <a:latin typeface="ＭＳ Ｐ明朝" pitchFamily="18" charset="-128"/>
                          <a:ea typeface="ＭＳ Ｐ明朝" pitchFamily="18" charset="-128"/>
                        </a:rPr>
                        <a:t>を</a:t>
                      </a:r>
                      <a:endParaRPr lang="en-US" altLang="ja-JP" sz="1600" b="1" kern="100" dirty="0" smtClean="0">
                        <a:effectLst/>
                        <a:latin typeface="ＭＳ Ｐ明朝" pitchFamily="18" charset="-128"/>
                        <a:ea typeface="ＭＳ Ｐ明朝" pitchFamily="18" charset="-128"/>
                      </a:endParaRPr>
                    </a:p>
                    <a:p>
                      <a:pPr algn="just">
                        <a:lnSpc>
                          <a:spcPct val="100000"/>
                        </a:lnSpc>
                        <a:spcAft>
                          <a:spcPts val="0"/>
                        </a:spcAft>
                      </a:pPr>
                      <a:r>
                        <a:rPr lang="ja-JP" sz="1600" b="1" kern="100" dirty="0" smtClean="0">
                          <a:effectLst/>
                          <a:latin typeface="ＭＳ Ｐ明朝" pitchFamily="18" charset="-128"/>
                          <a:ea typeface="ＭＳ Ｐ明朝" pitchFamily="18" charset="-128"/>
                        </a:rPr>
                        <a:t>目途</a:t>
                      </a:r>
                      <a:r>
                        <a:rPr lang="ja-JP" sz="1600" b="1" kern="100" dirty="0">
                          <a:effectLst/>
                          <a:latin typeface="ＭＳ Ｐ明朝" pitchFamily="18" charset="-128"/>
                          <a:ea typeface="ＭＳ Ｐ明朝" pitchFamily="18" charset="-128"/>
                        </a:rPr>
                        <a:t>に設立</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marL="0" algn="just" defTabSz="914400" rtl="0" eaLnBrk="1" latinLnBrk="0" hangingPunct="1">
                        <a:lnSpc>
                          <a:spcPct val="100000"/>
                        </a:lnSpc>
                        <a:spcAft>
                          <a:spcPts val="0"/>
                        </a:spcAft>
                      </a:pPr>
                      <a:r>
                        <a:rPr kumimoji="1" lang="ja-JP" altLang="en-US" sz="1600" b="0" kern="100" dirty="0" smtClean="0">
                          <a:solidFill>
                            <a:schemeClr val="dk1"/>
                          </a:solidFill>
                          <a:effectLst/>
                          <a:latin typeface="ＭＳ Ｐ明朝" pitchFamily="18" charset="-128"/>
                          <a:ea typeface="ＭＳ Ｐ明朝" pitchFamily="18" charset="-128"/>
                          <a:cs typeface="+mn-cs"/>
                        </a:rPr>
                        <a:t>平成２５年（２０１３年）１１月１３日成立</a:t>
                      </a:r>
                      <a:r>
                        <a:rPr kumimoji="1" lang="ja-JP" altLang="en-US" sz="1600" b="1" i="0" kern="100" dirty="0" smtClean="0">
                          <a:solidFill>
                            <a:schemeClr val="dk1"/>
                          </a:solidFill>
                          <a:effectLst/>
                          <a:latin typeface="ＭＳ Ｐ明朝" pitchFamily="18" charset="-128"/>
                          <a:ea typeface="ＭＳ Ｐ明朝" pitchFamily="18" charset="-128"/>
                          <a:cs typeface="+mn-cs"/>
                        </a:rPr>
                        <a:t>（</a:t>
                      </a:r>
                      <a:r>
                        <a:rPr kumimoji="1" lang="en-US" altLang="ja-JP" sz="1600" b="1" i="0" kern="100" dirty="0" smtClean="0">
                          <a:solidFill>
                            <a:schemeClr val="dk1"/>
                          </a:solidFill>
                          <a:effectLst/>
                          <a:latin typeface="ＭＳ Ｐ明朝" pitchFamily="18" charset="-128"/>
                          <a:ea typeface="ＭＳ Ｐ明朝" pitchFamily="18" charset="-128"/>
                          <a:cs typeface="+mn-cs"/>
                        </a:rPr>
                        <a:t>※</a:t>
                      </a:r>
                      <a:r>
                        <a:rPr kumimoji="1" lang="ja-JP" altLang="en-US" sz="1600" b="1" i="0" kern="100" dirty="0" smtClean="0">
                          <a:solidFill>
                            <a:schemeClr val="dk1"/>
                          </a:solidFill>
                          <a:effectLst/>
                          <a:latin typeface="ＭＳ Ｐ明朝" pitchFamily="18" charset="-128"/>
                          <a:ea typeface="ＭＳ Ｐ明朝" pitchFamily="18" charset="-128"/>
                          <a:cs typeface="+mn-cs"/>
                        </a:rPr>
                        <a:t>第２段階、第３段階の実施時期・法案提出時期、留意事項を規定）</a:t>
                      </a:r>
                      <a:endParaRPr kumimoji="1" lang="ja-JP" altLang="ja-JP" sz="1600" b="1" i="0" kern="100" dirty="0">
                        <a:solidFill>
                          <a:schemeClr val="dk1"/>
                        </a:solidFill>
                        <a:effectLst/>
                        <a:latin typeface="ＭＳ Ｐ明朝" pitchFamily="18" charset="-128"/>
                        <a:ea typeface="ＭＳ Ｐ明朝" pitchFamily="18" charset="-128"/>
                        <a:cs typeface="+mn-cs"/>
                      </a:endParaRPr>
                    </a:p>
                  </a:txBody>
                  <a:tcPr marL="68580" marR="68580" marT="0" marB="0" anchor="ctr"/>
                </a:tc>
              </a:tr>
              <a:tr h="681600">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【第２段階</a:t>
                      </a:r>
                      <a:r>
                        <a:rPr lang="ja-JP" sz="1600" b="1" kern="100" dirty="0" smtClean="0">
                          <a:effectLst/>
                          <a:latin typeface="ＭＳ Ｐ明朝" pitchFamily="18" charset="-128"/>
                          <a:ea typeface="ＭＳ Ｐ明朝" pitchFamily="18" charset="-128"/>
                        </a:rPr>
                        <a:t>】</a:t>
                      </a:r>
                      <a:endParaRPr lang="en-US" altLang="ja-JP" sz="1600" b="1" kern="100" dirty="0" smtClean="0">
                        <a:effectLst/>
                        <a:latin typeface="ＭＳ Ｐ明朝" pitchFamily="18" charset="-128"/>
                        <a:ea typeface="ＭＳ Ｐ明朝" pitchFamily="18" charset="-128"/>
                      </a:endParaRPr>
                    </a:p>
                    <a:p>
                      <a:pPr marL="180975" indent="0" algn="just">
                        <a:lnSpc>
                          <a:spcPct val="100000"/>
                        </a:lnSpc>
                        <a:spcAft>
                          <a:spcPts val="0"/>
                        </a:spcAft>
                      </a:pPr>
                      <a:r>
                        <a:rPr lang="ja-JP" sz="1600" b="1" kern="100" dirty="0" smtClean="0">
                          <a:effectLst/>
                          <a:latin typeface="ＭＳ Ｐ明朝" pitchFamily="18" charset="-128"/>
                          <a:ea typeface="ＭＳ Ｐ明朝" pitchFamily="18" charset="-128"/>
                        </a:rPr>
                        <a:t>電気</a:t>
                      </a:r>
                      <a:r>
                        <a:rPr lang="ja-JP" sz="1600" b="1" kern="100" dirty="0">
                          <a:effectLst/>
                          <a:latin typeface="ＭＳ Ｐ明朝" pitchFamily="18" charset="-128"/>
                          <a:ea typeface="ＭＳ Ｐ明朝" pitchFamily="18" charset="-128"/>
                        </a:rPr>
                        <a:t>の小売業への参入の全面自由化</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平成２８年（２０１６年）</a:t>
                      </a:r>
                      <a:r>
                        <a:rPr lang="ja-JP" sz="1600" b="1" kern="100" dirty="0" smtClean="0">
                          <a:effectLst/>
                          <a:latin typeface="ＭＳ Ｐ明朝" pitchFamily="18" charset="-128"/>
                          <a:ea typeface="ＭＳ Ｐ明朝" pitchFamily="18" charset="-128"/>
                        </a:rPr>
                        <a:t>を</a:t>
                      </a:r>
                      <a:endParaRPr lang="en-US" altLang="ja-JP" sz="1600" b="1" kern="100" dirty="0" smtClean="0">
                        <a:effectLst/>
                        <a:latin typeface="ＭＳ Ｐ明朝" pitchFamily="18" charset="-128"/>
                        <a:ea typeface="ＭＳ Ｐ明朝" pitchFamily="18" charset="-128"/>
                      </a:endParaRPr>
                    </a:p>
                    <a:p>
                      <a:pPr algn="just">
                        <a:lnSpc>
                          <a:spcPct val="100000"/>
                        </a:lnSpc>
                        <a:spcAft>
                          <a:spcPts val="0"/>
                        </a:spcAft>
                      </a:pPr>
                      <a:r>
                        <a:rPr lang="ja-JP" sz="1600" b="1" kern="100" dirty="0" smtClean="0">
                          <a:effectLst/>
                          <a:latin typeface="ＭＳ Ｐ明朝" pitchFamily="18" charset="-128"/>
                          <a:ea typeface="ＭＳ Ｐ明朝" pitchFamily="18" charset="-128"/>
                        </a:rPr>
                        <a:t>目途</a:t>
                      </a:r>
                      <a:r>
                        <a:rPr lang="ja-JP" sz="1600" b="1" kern="100" dirty="0">
                          <a:effectLst/>
                          <a:latin typeface="ＭＳ Ｐ明朝" pitchFamily="18" charset="-128"/>
                          <a:ea typeface="ＭＳ Ｐ明朝" pitchFamily="18" charset="-128"/>
                        </a:rPr>
                        <a:t>に実施</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平成２６年（２０１４年）通常国会に法案提出</a:t>
                      </a:r>
                      <a:endParaRPr lang="ja-JP" sz="1600" b="1" kern="100" dirty="0">
                        <a:effectLst/>
                        <a:latin typeface="ＭＳ Ｐ明朝" pitchFamily="18" charset="-128"/>
                        <a:ea typeface="ＭＳ Ｐ明朝" pitchFamily="18" charset="-128"/>
                        <a:cs typeface="Times New Roman"/>
                      </a:endParaRPr>
                    </a:p>
                  </a:txBody>
                  <a:tcPr marL="68580" marR="68580" marT="0" marB="0" anchor="ctr"/>
                </a:tc>
              </a:tr>
              <a:tr h="1029603">
                <a:tc>
                  <a:txBody>
                    <a:bodyPr/>
                    <a:lstStyle/>
                    <a:p>
                      <a:pPr marL="446088" indent="-446088" algn="just">
                        <a:lnSpc>
                          <a:spcPct val="100000"/>
                        </a:lnSpc>
                        <a:spcAft>
                          <a:spcPts val="0"/>
                        </a:spcAft>
                      </a:pPr>
                      <a:r>
                        <a:rPr lang="ja-JP" sz="1600" b="1" kern="100" dirty="0">
                          <a:effectLst/>
                          <a:latin typeface="ＭＳ Ｐ明朝" pitchFamily="18" charset="-128"/>
                          <a:ea typeface="ＭＳ Ｐ明朝" pitchFamily="18" charset="-128"/>
                        </a:rPr>
                        <a:t>【第３段階</a:t>
                      </a:r>
                      <a:r>
                        <a:rPr lang="ja-JP" sz="1600" b="1" kern="100" dirty="0" smtClean="0">
                          <a:effectLst/>
                          <a:latin typeface="ＭＳ Ｐ明朝" pitchFamily="18" charset="-128"/>
                          <a:ea typeface="ＭＳ Ｐ明朝" pitchFamily="18" charset="-128"/>
                        </a:rPr>
                        <a:t>】</a:t>
                      </a:r>
                      <a:endParaRPr lang="en-US" altLang="ja-JP" sz="1600" b="1" kern="100" dirty="0" smtClean="0">
                        <a:effectLst/>
                        <a:latin typeface="ＭＳ Ｐ明朝" pitchFamily="18" charset="-128"/>
                        <a:ea typeface="ＭＳ Ｐ明朝" pitchFamily="18" charset="-128"/>
                      </a:endParaRPr>
                    </a:p>
                    <a:p>
                      <a:pPr marL="180975" indent="0" algn="just">
                        <a:lnSpc>
                          <a:spcPct val="100000"/>
                        </a:lnSpc>
                        <a:spcAft>
                          <a:spcPts val="0"/>
                        </a:spcAft>
                      </a:pPr>
                      <a:r>
                        <a:rPr lang="ja-JP" sz="1600" b="1" kern="100" dirty="0" smtClean="0">
                          <a:effectLst/>
                          <a:latin typeface="ＭＳ Ｐ明朝" pitchFamily="18" charset="-128"/>
                          <a:ea typeface="ＭＳ Ｐ明朝" pitchFamily="18" charset="-128"/>
                        </a:rPr>
                        <a:t>法的</a:t>
                      </a:r>
                      <a:r>
                        <a:rPr lang="ja-JP" sz="1600" b="1" kern="100" dirty="0">
                          <a:effectLst/>
                          <a:latin typeface="ＭＳ Ｐ明朝" pitchFamily="18" charset="-128"/>
                          <a:ea typeface="ＭＳ Ｐ明朝" pitchFamily="18" charset="-128"/>
                        </a:rPr>
                        <a:t>分離による送配電部門の中立性の一層の確保、電気の小売料金の全面自由化</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平成３０年から平成３２年まで（２０１８年から２０２０年まで）を目途に実施</a:t>
                      </a:r>
                      <a:endParaRPr lang="ja-JP" sz="1600" b="1" kern="100" dirty="0">
                        <a:effectLst/>
                        <a:latin typeface="ＭＳ Ｐ明朝" pitchFamily="18" charset="-128"/>
                        <a:ea typeface="ＭＳ Ｐ明朝" pitchFamily="18" charset="-128"/>
                        <a:cs typeface="Times New Roman"/>
                      </a:endParaRPr>
                    </a:p>
                  </a:txBody>
                  <a:tcPr marL="68580" marR="68580" marT="0" marB="0" anchor="ctr"/>
                </a:tc>
                <a:tc>
                  <a:txBody>
                    <a:bodyPr/>
                    <a:lstStyle/>
                    <a:p>
                      <a:pPr algn="just">
                        <a:lnSpc>
                          <a:spcPct val="100000"/>
                        </a:lnSpc>
                        <a:spcAft>
                          <a:spcPts val="0"/>
                        </a:spcAft>
                      </a:pPr>
                      <a:r>
                        <a:rPr lang="ja-JP" sz="1600" b="1" kern="100" dirty="0">
                          <a:effectLst/>
                          <a:latin typeface="ＭＳ Ｐ明朝" pitchFamily="18" charset="-128"/>
                          <a:ea typeface="ＭＳ Ｐ明朝" pitchFamily="18" charset="-128"/>
                        </a:rPr>
                        <a:t>平成２７年（２０１５年）通常国会に法案提出することを目指すものとする</a:t>
                      </a:r>
                      <a:endParaRPr lang="ja-JP" sz="1600" b="1" kern="100" dirty="0">
                        <a:effectLst/>
                        <a:latin typeface="ＭＳ Ｐ明朝" pitchFamily="18" charset="-128"/>
                        <a:ea typeface="ＭＳ Ｐ明朝" pitchFamily="18" charset="-128"/>
                        <a:cs typeface="Times New Roman"/>
                      </a:endParaRPr>
                    </a:p>
                  </a:txBody>
                  <a:tcPr marL="68580" marR="68580" marT="0" marB="0" anchor="ctr"/>
                </a:tc>
              </a:tr>
            </a:tbl>
          </a:graphicData>
        </a:graphic>
      </p:graphicFrame>
      <p:sp>
        <p:nvSpPr>
          <p:cNvPr id="9" name="スライド番号プレースホルダー 4"/>
          <p:cNvSpPr>
            <a:spLocks noGrp="1"/>
          </p:cNvSpPr>
          <p:nvPr>
            <p:ph type="sldNum" sz="quarter" idx="12"/>
          </p:nvPr>
        </p:nvSpPr>
        <p:spPr>
          <a:xfrm>
            <a:off x="7556775" y="6519274"/>
            <a:ext cx="2311400" cy="365125"/>
          </a:xfrm>
        </p:spPr>
        <p:txBody>
          <a:bodyPr vert="horz" lIns="91440" tIns="45720" rIns="91440" bIns="45720" rtlCol="0" anchor="ctr"/>
          <a:lstStyle/>
          <a:p>
            <a:fld id="{D9550142-B990-490A-A107-ED7302A7FD52}" type="slidenum">
              <a:rPr lang="ja-JP" altLang="en-US" sz="1200">
                <a:solidFill>
                  <a:prstClr val="black"/>
                </a:solidFill>
              </a:rPr>
              <a:pPr/>
              <a:t>42</a:t>
            </a:fld>
            <a:endParaRPr lang="ja-JP" altLang="en-US" sz="1200" dirty="0">
              <a:solidFill>
                <a:prstClr val="black"/>
              </a:solidFill>
            </a:endParaRPr>
          </a:p>
        </p:txBody>
      </p:sp>
      <p:sp>
        <p:nvSpPr>
          <p:cNvPr id="10" name="テキスト ボックス 9"/>
          <p:cNvSpPr txBox="1"/>
          <p:nvPr/>
        </p:nvSpPr>
        <p:spPr>
          <a:xfrm>
            <a:off x="56456" y="49024"/>
            <a:ext cx="3483646" cy="461665"/>
          </a:xfrm>
          <a:prstGeom prst="rect">
            <a:avLst/>
          </a:prstGeom>
          <a:noFill/>
        </p:spPr>
        <p:txBody>
          <a:bodyPr wrap="none" rtlCol="0">
            <a:spAutoFit/>
          </a:bodyPr>
          <a:lstStyle/>
          <a:p>
            <a:r>
              <a:rPr lang="ja-JP" altLang="en-US" sz="2400" b="1" dirty="0"/>
              <a:t>［参考］電力システム</a:t>
            </a:r>
            <a:r>
              <a:rPr lang="ja-JP" altLang="en-US" sz="2400" b="1" dirty="0" smtClean="0"/>
              <a:t>改革</a:t>
            </a:r>
            <a:endParaRPr lang="ja-JP" altLang="en-US" sz="2400" b="1" dirty="0"/>
          </a:p>
        </p:txBody>
      </p:sp>
    </p:spTree>
    <p:extLst>
      <p:ext uri="{BB962C8B-B14F-4D97-AF65-F5344CB8AC3E}">
        <p14:creationId xmlns:p14="http://schemas.microsoft.com/office/powerpoint/2010/main" val="38771159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6511" y="423741"/>
            <a:ext cx="9633519" cy="39918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b="1" u="sng" dirty="0" smtClean="0">
                <a:solidFill>
                  <a:srgbClr val="0070C0"/>
                </a:solidFill>
              </a:rPr>
              <a:t>（</a:t>
            </a:r>
            <a:r>
              <a:rPr lang="ja-JP" altLang="en-US" sz="2400" b="1" u="sng" dirty="0" smtClean="0">
                <a:solidFill>
                  <a:srgbClr val="0070C0"/>
                </a:solidFill>
              </a:rPr>
              <a:t>７</a:t>
            </a:r>
            <a:r>
              <a:rPr lang="ja-JP" altLang="ja-JP" sz="2400" b="1" u="sng" dirty="0" smtClean="0">
                <a:solidFill>
                  <a:srgbClr val="0070C0"/>
                </a:solidFill>
              </a:rPr>
              <a:t>）</a:t>
            </a:r>
            <a:r>
              <a:rPr lang="ja-JP" altLang="ja-JP" sz="2400" b="1" u="sng" dirty="0">
                <a:solidFill>
                  <a:srgbClr val="0070C0"/>
                </a:solidFill>
              </a:rPr>
              <a:t>国内エネルギー供給網の</a:t>
            </a:r>
            <a:r>
              <a:rPr lang="ja-JP" altLang="en-US" sz="2400" b="1" u="sng" dirty="0">
                <a:solidFill>
                  <a:srgbClr val="0070C0"/>
                </a:solidFill>
              </a:rPr>
              <a:t>強靱</a:t>
            </a:r>
            <a:r>
              <a:rPr lang="ja-JP" altLang="ja-JP" sz="2400" b="1" u="sng" dirty="0">
                <a:solidFill>
                  <a:srgbClr val="0070C0"/>
                </a:solidFill>
              </a:rPr>
              <a:t>化</a:t>
            </a:r>
            <a:r>
              <a:rPr lang="ja-JP" altLang="en-US" sz="2400" b="1" dirty="0">
                <a:solidFill>
                  <a:srgbClr val="F79646">
                    <a:lumMod val="75000"/>
                  </a:srgbClr>
                </a:solidFill>
              </a:rPr>
              <a:t>（</a:t>
            </a:r>
            <a:r>
              <a:rPr lang="ja-JP" altLang="en-US" sz="2400" b="1" dirty="0" smtClean="0">
                <a:solidFill>
                  <a:srgbClr val="F79646">
                    <a:lumMod val="75000"/>
                  </a:srgbClr>
                </a:solidFill>
              </a:rPr>
              <a:t>Ｐ５５～）</a:t>
            </a:r>
            <a:endParaRPr lang="en-US" altLang="ja-JP" sz="2400" dirty="0">
              <a:solidFill>
                <a:prstClr val="white"/>
              </a:solidFill>
            </a:endParaRPr>
          </a:p>
        </p:txBody>
      </p:sp>
      <p:sp>
        <p:nvSpPr>
          <p:cNvPr id="5" name="スライド番号プレースホルダー 4"/>
          <p:cNvSpPr>
            <a:spLocks noGrp="1"/>
          </p:cNvSpPr>
          <p:nvPr>
            <p:ph type="sldNum" sz="quarter" idx="12"/>
          </p:nvPr>
        </p:nvSpPr>
        <p:spPr>
          <a:xfrm>
            <a:off x="7634162" y="6520392"/>
            <a:ext cx="2311400" cy="365125"/>
          </a:xfrm>
        </p:spPr>
        <p:txBody>
          <a:bodyPr/>
          <a:lstStyle/>
          <a:p>
            <a:fld id="{D9550142-B990-490A-A107-ED7302A7FD52}" type="slidenum">
              <a:rPr lang="ja-JP" altLang="en-US" smtClean="0">
                <a:solidFill>
                  <a:prstClr val="black"/>
                </a:solidFill>
              </a:rPr>
              <a:pPr/>
              <a:t>43</a:t>
            </a:fld>
            <a:endParaRPr lang="ja-JP" altLang="en-US" dirty="0">
              <a:solidFill>
                <a:prstClr val="black"/>
              </a:solidFill>
            </a:endParaRPr>
          </a:p>
        </p:txBody>
      </p:sp>
      <p:sp>
        <p:nvSpPr>
          <p:cNvPr id="10" name="タイトル 1"/>
          <p:cNvSpPr>
            <a:spLocks noGrp="1"/>
          </p:cNvSpPr>
          <p:nvPr>
            <p:ph type="title"/>
          </p:nvPr>
        </p:nvSpPr>
        <p:spPr>
          <a:xfrm>
            <a:off x="116462" y="-13394"/>
            <a:ext cx="9733174" cy="346050"/>
          </a:xfrm>
        </p:spPr>
        <p:txBody>
          <a:bodyPr>
            <a:noAutofit/>
          </a:bodyPr>
          <a:lstStyle/>
          <a:p>
            <a:r>
              <a:rPr lang="ja-JP" altLang="ja-JP" b="1" dirty="0"/>
              <a:t>３．エネルギーの需給に関する長期的、総合的かつ計画的に講ずべき施策</a:t>
            </a:r>
            <a:endParaRPr kumimoji="1" lang="ja-JP" altLang="en-US" sz="2000" dirty="0"/>
          </a:p>
        </p:txBody>
      </p:sp>
      <p:sp>
        <p:nvSpPr>
          <p:cNvPr id="3" name="正方形/長方形 2"/>
          <p:cNvSpPr/>
          <p:nvPr/>
        </p:nvSpPr>
        <p:spPr>
          <a:xfrm>
            <a:off x="0" y="880408"/>
            <a:ext cx="10065568" cy="4747453"/>
          </a:xfrm>
          <a:prstGeom prst="rect">
            <a:avLst/>
          </a:prstGeom>
        </p:spPr>
        <p:txBody>
          <a:bodyPr wrap="square">
            <a:spAutoFit/>
          </a:bodyPr>
          <a:lstStyle/>
          <a:p>
            <a:pPr>
              <a:lnSpc>
                <a:spcPts val="2400"/>
              </a:lnSpc>
              <a:spcBef>
                <a:spcPts val="300"/>
              </a:spcBef>
            </a:pPr>
            <a:endParaRPr lang="en-US" altLang="ja-JP" sz="2200" dirty="0" smtClean="0">
              <a:solidFill>
                <a:prstClr val="black"/>
              </a:solidFill>
            </a:endParaRPr>
          </a:p>
          <a:p>
            <a:pPr>
              <a:lnSpc>
                <a:spcPts val="2400"/>
              </a:lnSpc>
              <a:spcBef>
                <a:spcPts val="300"/>
              </a:spcBef>
            </a:pPr>
            <a:r>
              <a:rPr lang="ja-JP" altLang="en-US" sz="2200" dirty="0" smtClean="0">
                <a:solidFill>
                  <a:prstClr val="black"/>
                </a:solidFill>
              </a:rPr>
              <a:t>・</a:t>
            </a:r>
            <a:r>
              <a:rPr lang="ja-JP" altLang="ja-JP" sz="2200" dirty="0">
                <a:solidFill>
                  <a:prstClr val="black"/>
                </a:solidFill>
              </a:rPr>
              <a:t>産油国・周辺国との連携も含めた石油・ＬＰガス備蓄体制・危機</a:t>
            </a:r>
            <a:r>
              <a:rPr lang="ja-JP" altLang="en-US" sz="2200" dirty="0" smtClean="0">
                <a:solidFill>
                  <a:prstClr val="black"/>
                </a:solidFill>
              </a:rPr>
              <a:t>対応</a:t>
            </a:r>
            <a:r>
              <a:rPr lang="ja-JP" altLang="ja-JP" sz="2200" dirty="0" smtClean="0">
                <a:solidFill>
                  <a:prstClr val="black"/>
                </a:solidFill>
              </a:rPr>
              <a:t>の</a:t>
            </a:r>
            <a:r>
              <a:rPr lang="ja-JP" altLang="ja-JP" sz="2200" dirty="0">
                <a:solidFill>
                  <a:prstClr val="black"/>
                </a:solidFill>
              </a:rPr>
              <a:t>強化</a:t>
            </a:r>
            <a:r>
              <a:rPr lang="ja-JP" altLang="en-US" sz="2200" dirty="0">
                <a:solidFill>
                  <a:prstClr val="black"/>
                </a:solidFill>
              </a:rPr>
              <a:t>。</a:t>
            </a:r>
            <a:endParaRPr lang="ja-JP" altLang="ja-JP" sz="2200" dirty="0">
              <a:solidFill>
                <a:prstClr val="black"/>
              </a:solidFill>
            </a:endParaRPr>
          </a:p>
          <a:p>
            <a:pPr marL="88900" indent="-88900">
              <a:lnSpc>
                <a:spcPts val="2400"/>
              </a:lnSpc>
              <a:spcBef>
                <a:spcPts val="300"/>
              </a:spcBef>
            </a:pPr>
            <a:endParaRPr lang="en-US" altLang="ja-JP" sz="2200" dirty="0" smtClean="0">
              <a:solidFill>
                <a:prstClr val="black"/>
              </a:solidFill>
            </a:endParaRPr>
          </a:p>
          <a:p>
            <a:pPr marL="88900" indent="-88900">
              <a:lnSpc>
                <a:spcPts val="2400"/>
              </a:lnSpc>
              <a:spcBef>
                <a:spcPts val="300"/>
              </a:spcBef>
            </a:pPr>
            <a:r>
              <a:rPr lang="ja-JP" altLang="en-US" sz="2200" dirty="0" smtClean="0">
                <a:solidFill>
                  <a:prstClr val="black"/>
                </a:solidFill>
              </a:rPr>
              <a:t>・</a:t>
            </a:r>
            <a:r>
              <a:rPr lang="ja-JP" altLang="ja-JP" sz="2200" dirty="0">
                <a:solidFill>
                  <a:prstClr val="black"/>
                </a:solidFill>
              </a:rPr>
              <a:t>石油コンビナート・ＳＳ・ＬＰガス充填所の災害対応力強化や、関係省庁間の連携による緊急時対応制度の整備・訓練体制の確立、重要</a:t>
            </a:r>
            <a:r>
              <a:rPr lang="ja-JP" altLang="en-US" sz="2200" dirty="0" smtClean="0">
                <a:solidFill>
                  <a:prstClr val="black"/>
                </a:solidFill>
              </a:rPr>
              <a:t>インフラ施設等需要サイドにおける</a:t>
            </a:r>
            <a:r>
              <a:rPr lang="ja-JP" altLang="ja-JP" sz="2200" dirty="0" smtClean="0">
                <a:solidFill>
                  <a:prstClr val="black"/>
                </a:solidFill>
              </a:rPr>
              <a:t>備蓄</a:t>
            </a:r>
            <a:r>
              <a:rPr lang="ja-JP" altLang="ja-JP" sz="2200" dirty="0">
                <a:solidFill>
                  <a:prstClr val="black"/>
                </a:solidFill>
              </a:rPr>
              <a:t>の</a:t>
            </a:r>
            <a:r>
              <a:rPr lang="ja-JP" altLang="ja-JP" sz="2200" dirty="0" smtClean="0">
                <a:solidFill>
                  <a:prstClr val="black"/>
                </a:solidFill>
              </a:rPr>
              <a:t>充実</a:t>
            </a:r>
            <a:r>
              <a:rPr lang="ja-JP" altLang="en-US" sz="2200" dirty="0" smtClean="0">
                <a:solidFill>
                  <a:prstClr val="black"/>
                </a:solidFill>
              </a:rPr>
              <a:t>。</a:t>
            </a:r>
            <a:endParaRPr lang="ja-JP" altLang="ja-JP" sz="2200" dirty="0">
              <a:solidFill>
                <a:prstClr val="black"/>
              </a:solidFill>
            </a:endParaRPr>
          </a:p>
          <a:p>
            <a:pPr>
              <a:lnSpc>
                <a:spcPts val="2400"/>
              </a:lnSpc>
              <a:spcBef>
                <a:spcPts val="300"/>
              </a:spcBef>
            </a:pPr>
            <a:endParaRPr lang="en-US" altLang="ja-JP" sz="2200" dirty="0" smtClean="0">
              <a:solidFill>
                <a:prstClr val="black"/>
              </a:solidFill>
            </a:endParaRPr>
          </a:p>
          <a:p>
            <a:pPr>
              <a:lnSpc>
                <a:spcPts val="2400"/>
              </a:lnSpc>
              <a:spcBef>
                <a:spcPts val="300"/>
              </a:spcBef>
            </a:pPr>
            <a:r>
              <a:rPr lang="ja-JP" altLang="en-US" sz="2200" dirty="0" smtClean="0">
                <a:solidFill>
                  <a:prstClr val="black"/>
                </a:solidFill>
              </a:rPr>
              <a:t>・</a:t>
            </a:r>
            <a:r>
              <a:rPr lang="ja-JP" altLang="en-US" sz="2200" dirty="0">
                <a:solidFill>
                  <a:prstClr val="black"/>
                </a:solidFill>
              </a:rPr>
              <a:t>広域的運営推進機関が中心となった東西の周波数変換設備や地域</a:t>
            </a:r>
            <a:r>
              <a:rPr lang="ja-JP" altLang="en-US" sz="2200" dirty="0" smtClean="0">
                <a:solidFill>
                  <a:prstClr val="black"/>
                </a:solidFill>
              </a:rPr>
              <a:t>間連系線</a:t>
            </a:r>
            <a:r>
              <a:rPr lang="ja-JP" altLang="en-US" sz="2200" dirty="0">
                <a:solidFill>
                  <a:prstClr val="black"/>
                </a:solidFill>
              </a:rPr>
              <a:t>等の送電インフラの</a:t>
            </a:r>
            <a:r>
              <a:rPr lang="ja-JP" altLang="en-US" sz="2200" dirty="0" smtClean="0">
                <a:solidFill>
                  <a:prstClr val="black"/>
                </a:solidFill>
              </a:rPr>
              <a:t>増強</a:t>
            </a:r>
            <a:r>
              <a:rPr lang="ja-JP" altLang="en-US" sz="2200" dirty="0">
                <a:solidFill>
                  <a:prstClr val="black"/>
                </a:solidFill>
              </a:rPr>
              <a:t>、地域における電源の分散化などの電力供給の</a:t>
            </a:r>
            <a:r>
              <a:rPr lang="ja-JP" altLang="en-US" sz="2200" dirty="0" smtClean="0">
                <a:solidFill>
                  <a:prstClr val="black"/>
                </a:solidFill>
              </a:rPr>
              <a:t>強靱化。</a:t>
            </a:r>
            <a:endParaRPr lang="en-US" altLang="ja-JP" sz="2200" dirty="0">
              <a:solidFill>
                <a:prstClr val="black"/>
              </a:solidFill>
            </a:endParaRPr>
          </a:p>
          <a:p>
            <a:pPr>
              <a:lnSpc>
                <a:spcPts val="2400"/>
              </a:lnSpc>
              <a:spcBef>
                <a:spcPts val="300"/>
              </a:spcBef>
            </a:pPr>
            <a:endParaRPr lang="en-US" altLang="ja-JP" sz="2200" dirty="0" smtClean="0">
              <a:solidFill>
                <a:prstClr val="black"/>
              </a:solidFill>
            </a:endParaRPr>
          </a:p>
          <a:p>
            <a:pPr>
              <a:lnSpc>
                <a:spcPts val="2400"/>
              </a:lnSpc>
              <a:spcBef>
                <a:spcPts val="300"/>
              </a:spcBef>
            </a:pPr>
            <a:r>
              <a:rPr lang="ja-JP" altLang="en-US" sz="2200" dirty="0" smtClean="0">
                <a:solidFill>
                  <a:prstClr val="black"/>
                </a:solidFill>
              </a:rPr>
              <a:t>・</a:t>
            </a:r>
            <a:r>
              <a:rPr lang="ja-JP" altLang="ja-JP" sz="2200" dirty="0">
                <a:solidFill>
                  <a:prstClr val="black"/>
                </a:solidFill>
              </a:rPr>
              <a:t>天然ガス基地間での補完体制の強化・パイプライン整備や都市ガスの</a:t>
            </a:r>
            <a:r>
              <a:rPr lang="ja-JP" altLang="ja-JP" sz="2200" dirty="0" smtClean="0">
                <a:solidFill>
                  <a:prstClr val="black"/>
                </a:solidFill>
              </a:rPr>
              <a:t>耐震化</a:t>
            </a:r>
            <a:r>
              <a:rPr lang="ja-JP" altLang="en-US" sz="2200" dirty="0" smtClean="0">
                <a:solidFill>
                  <a:prstClr val="black"/>
                </a:solidFill>
              </a:rPr>
              <a:t>。</a:t>
            </a:r>
            <a:endParaRPr lang="en-US" altLang="ja-JP" sz="2200" dirty="0" smtClean="0">
              <a:solidFill>
                <a:prstClr val="black"/>
              </a:solidFill>
            </a:endParaRPr>
          </a:p>
          <a:p>
            <a:pPr marL="85725" indent="-85725">
              <a:lnSpc>
                <a:spcPts val="2400"/>
              </a:lnSpc>
              <a:spcBef>
                <a:spcPts val="300"/>
              </a:spcBef>
            </a:pPr>
            <a:endParaRPr lang="en-US" altLang="ja-JP" sz="2200" dirty="0" smtClean="0">
              <a:solidFill>
                <a:prstClr val="black"/>
              </a:solidFill>
            </a:endParaRPr>
          </a:p>
          <a:p>
            <a:pPr marL="85725" indent="-85725">
              <a:lnSpc>
                <a:spcPts val="2400"/>
              </a:lnSpc>
              <a:spcBef>
                <a:spcPts val="300"/>
              </a:spcBef>
            </a:pPr>
            <a:r>
              <a:rPr lang="ja-JP" altLang="en-US" sz="2200" dirty="0" smtClean="0">
                <a:solidFill>
                  <a:prstClr val="black"/>
                </a:solidFill>
              </a:rPr>
              <a:t>・</a:t>
            </a:r>
            <a:r>
              <a:rPr lang="ja-JP" altLang="ja-JP" sz="2200" dirty="0">
                <a:solidFill>
                  <a:prstClr val="black"/>
                </a:solidFill>
              </a:rPr>
              <a:t>自治体</a:t>
            </a:r>
            <a:r>
              <a:rPr lang="ja-JP" altLang="en-US" sz="2200" dirty="0">
                <a:solidFill>
                  <a:prstClr val="black"/>
                </a:solidFill>
              </a:rPr>
              <a:t>等</a:t>
            </a:r>
            <a:r>
              <a:rPr lang="ja-JP" altLang="ja-JP" sz="2200" dirty="0">
                <a:solidFill>
                  <a:prstClr val="black"/>
                </a:solidFill>
              </a:rPr>
              <a:t>との</a:t>
            </a:r>
            <a:r>
              <a:rPr lang="ja-JP" altLang="ja-JP" sz="2200" dirty="0" smtClean="0">
                <a:solidFill>
                  <a:prstClr val="black"/>
                </a:solidFill>
              </a:rPr>
              <a:t>連携</a:t>
            </a:r>
            <a:r>
              <a:rPr lang="ja-JP" altLang="en-US" sz="2200" dirty="0" smtClean="0">
                <a:solidFill>
                  <a:prstClr val="black"/>
                </a:solidFill>
              </a:rPr>
              <a:t>を含む</a:t>
            </a:r>
            <a:r>
              <a:rPr lang="ja-JP" altLang="ja-JP" sz="2200" dirty="0" smtClean="0">
                <a:solidFill>
                  <a:prstClr val="black"/>
                </a:solidFill>
              </a:rPr>
              <a:t>地域政策と</a:t>
            </a:r>
            <a:r>
              <a:rPr lang="ja-JP" altLang="ja-JP" sz="2200" dirty="0">
                <a:solidFill>
                  <a:prstClr val="black"/>
                </a:solidFill>
              </a:rPr>
              <a:t>して、過疎地</a:t>
            </a:r>
            <a:r>
              <a:rPr lang="ja-JP" altLang="en-US" sz="2200" dirty="0">
                <a:solidFill>
                  <a:prstClr val="black"/>
                </a:solidFill>
              </a:rPr>
              <a:t>における</a:t>
            </a:r>
            <a:r>
              <a:rPr lang="ja-JP" altLang="ja-JP" sz="2200" dirty="0">
                <a:solidFill>
                  <a:prstClr val="black"/>
                </a:solidFill>
              </a:rPr>
              <a:t>ＳＳ等の燃料供給</a:t>
            </a:r>
            <a:r>
              <a:rPr lang="ja-JP" altLang="ja-JP" sz="2200" dirty="0" smtClean="0">
                <a:solidFill>
                  <a:prstClr val="black"/>
                </a:solidFill>
              </a:rPr>
              <a:t>機能</a:t>
            </a:r>
            <a:r>
              <a:rPr lang="ja-JP" altLang="en-US" sz="2200" dirty="0">
                <a:solidFill>
                  <a:prstClr val="black"/>
                </a:solidFill>
              </a:rPr>
              <a:t>の</a:t>
            </a:r>
            <a:r>
              <a:rPr lang="ja-JP" altLang="ja-JP" sz="2200" dirty="0" smtClean="0">
                <a:solidFill>
                  <a:prstClr val="black"/>
                </a:solidFill>
              </a:rPr>
              <a:t>維持</a:t>
            </a:r>
            <a:r>
              <a:rPr lang="ja-JP" altLang="en-US" sz="2200" dirty="0" smtClean="0">
                <a:solidFill>
                  <a:prstClr val="black"/>
                </a:solidFill>
              </a:rPr>
              <a:t>。</a:t>
            </a:r>
            <a:endParaRPr lang="ja-JP" altLang="ja-JP" sz="2200" dirty="0">
              <a:solidFill>
                <a:prstClr val="black"/>
              </a:solidFill>
            </a:endParaRPr>
          </a:p>
        </p:txBody>
      </p:sp>
    </p:spTree>
    <p:extLst>
      <p:ext uri="{BB962C8B-B14F-4D97-AF65-F5344CB8AC3E}">
        <p14:creationId xmlns:p14="http://schemas.microsoft.com/office/powerpoint/2010/main" val="428289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476672"/>
            <a:ext cx="9993560" cy="55976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u="sng" dirty="0" smtClean="0">
                <a:solidFill>
                  <a:srgbClr val="0070C0"/>
                </a:solidFill>
              </a:rPr>
              <a:t>（</a:t>
            </a:r>
            <a:r>
              <a:rPr lang="ja-JP" altLang="en-US" b="1" u="sng" dirty="0" smtClean="0">
                <a:solidFill>
                  <a:srgbClr val="0070C0"/>
                </a:solidFill>
              </a:rPr>
              <a:t>８</a:t>
            </a:r>
            <a:r>
              <a:rPr lang="ja-JP" altLang="ja-JP" b="1" u="sng" dirty="0" smtClean="0">
                <a:solidFill>
                  <a:srgbClr val="0070C0"/>
                </a:solidFill>
              </a:rPr>
              <a:t>）</a:t>
            </a:r>
            <a:r>
              <a:rPr lang="ja-JP" altLang="ja-JP" b="1" u="sng" dirty="0">
                <a:solidFill>
                  <a:srgbClr val="0070C0"/>
                </a:solidFill>
              </a:rPr>
              <a:t>安定供給と地球温暖化対策に貢献する</a:t>
            </a:r>
            <a:r>
              <a:rPr lang="ja-JP" altLang="en-US" b="1" u="sng" dirty="0">
                <a:solidFill>
                  <a:srgbClr val="0070C0"/>
                </a:solidFill>
              </a:rPr>
              <a:t>水素等の新たな</a:t>
            </a:r>
            <a:r>
              <a:rPr lang="ja-JP" altLang="ja-JP" b="1" u="sng" dirty="0">
                <a:solidFill>
                  <a:srgbClr val="0070C0"/>
                </a:solidFill>
              </a:rPr>
              <a:t>二次エネルギー構造への</a:t>
            </a:r>
            <a:r>
              <a:rPr lang="ja-JP" altLang="ja-JP" b="1" u="sng" dirty="0" smtClean="0">
                <a:solidFill>
                  <a:srgbClr val="0070C0"/>
                </a:solidFill>
              </a:rPr>
              <a:t>変革</a:t>
            </a:r>
            <a:r>
              <a:rPr lang="ja-JP" altLang="en-US" b="1" dirty="0">
                <a:solidFill>
                  <a:srgbClr val="F79646">
                    <a:lumMod val="75000"/>
                  </a:srgbClr>
                </a:solidFill>
              </a:rPr>
              <a:t>（</a:t>
            </a:r>
            <a:r>
              <a:rPr lang="ja-JP" altLang="en-US" b="1" dirty="0" smtClean="0">
                <a:solidFill>
                  <a:srgbClr val="F79646">
                    <a:lumMod val="75000"/>
                  </a:srgbClr>
                </a:solidFill>
              </a:rPr>
              <a:t>Ｐ５８～）</a:t>
            </a:r>
            <a:endParaRPr lang="en-US" altLang="ja-JP" dirty="0">
              <a:solidFill>
                <a:prstClr val="white"/>
              </a:solidFill>
            </a:endParaRPr>
          </a:p>
        </p:txBody>
      </p:sp>
      <p:sp>
        <p:nvSpPr>
          <p:cNvPr id="5" name="スライド番号プレースホルダー 4"/>
          <p:cNvSpPr>
            <a:spLocks noGrp="1"/>
          </p:cNvSpPr>
          <p:nvPr>
            <p:ph type="sldNum" sz="quarter" idx="12"/>
          </p:nvPr>
        </p:nvSpPr>
        <p:spPr>
          <a:xfrm>
            <a:off x="7634162" y="6520392"/>
            <a:ext cx="2311400" cy="365125"/>
          </a:xfrm>
        </p:spPr>
        <p:txBody>
          <a:bodyPr/>
          <a:lstStyle/>
          <a:p>
            <a:fld id="{D9550142-B990-490A-A107-ED7302A7FD52}" type="slidenum">
              <a:rPr lang="ja-JP" altLang="en-US" smtClean="0">
                <a:solidFill>
                  <a:prstClr val="black"/>
                </a:solidFill>
              </a:rPr>
              <a:pPr/>
              <a:t>44</a:t>
            </a:fld>
            <a:endParaRPr lang="ja-JP" altLang="en-US" dirty="0">
              <a:solidFill>
                <a:prstClr val="black"/>
              </a:solidFill>
            </a:endParaRPr>
          </a:p>
        </p:txBody>
      </p:sp>
      <p:sp>
        <p:nvSpPr>
          <p:cNvPr id="10" name="タイトル 1"/>
          <p:cNvSpPr>
            <a:spLocks noGrp="1"/>
          </p:cNvSpPr>
          <p:nvPr>
            <p:ph type="title"/>
          </p:nvPr>
        </p:nvSpPr>
        <p:spPr>
          <a:xfrm>
            <a:off x="116462" y="-13394"/>
            <a:ext cx="9733174" cy="346050"/>
          </a:xfrm>
        </p:spPr>
        <p:txBody>
          <a:bodyPr>
            <a:noAutofit/>
          </a:bodyPr>
          <a:lstStyle/>
          <a:p>
            <a:r>
              <a:rPr lang="ja-JP" altLang="ja-JP" b="1" dirty="0"/>
              <a:t>３．エネルギーの需給に関する長期的、総合的かつ計画的に講ずべき施策</a:t>
            </a:r>
            <a:endParaRPr kumimoji="1" lang="ja-JP" altLang="en-US" sz="2000" dirty="0"/>
          </a:p>
        </p:txBody>
      </p:sp>
      <p:sp>
        <p:nvSpPr>
          <p:cNvPr id="11" name="コンテンツ プレースホルダー 2"/>
          <p:cNvSpPr txBox="1">
            <a:spLocks/>
          </p:cNvSpPr>
          <p:nvPr/>
        </p:nvSpPr>
        <p:spPr>
          <a:xfrm>
            <a:off x="1" y="1135828"/>
            <a:ext cx="9906000" cy="128506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indent="-1588">
              <a:lnSpc>
                <a:spcPts val="2400"/>
              </a:lnSpc>
              <a:spcBef>
                <a:spcPts val="100"/>
              </a:spcBef>
            </a:pPr>
            <a:r>
              <a:rPr lang="ja-JP" altLang="ja-JP" sz="2000" u="sng" dirty="0">
                <a:solidFill>
                  <a:srgbClr val="0070C0"/>
                </a:solidFill>
              </a:rPr>
              <a:t>①</a:t>
            </a:r>
            <a:r>
              <a:rPr lang="ja-JP" altLang="ja-JP" sz="2000" u="sng" dirty="0">
                <a:solidFill>
                  <a:srgbClr val="0070C0"/>
                </a:solidFill>
                <a:latin typeface="Calibri"/>
              </a:rPr>
              <a:t>コージェネレーション</a:t>
            </a:r>
            <a:r>
              <a:rPr lang="ja-JP" altLang="en-US" sz="2000" u="sng" dirty="0">
                <a:solidFill>
                  <a:srgbClr val="0070C0"/>
                </a:solidFill>
                <a:latin typeface="Calibri"/>
              </a:rPr>
              <a:t>の</a:t>
            </a:r>
            <a:r>
              <a:rPr lang="ja-JP" altLang="en-US" sz="2000" u="sng" dirty="0" smtClean="0">
                <a:solidFill>
                  <a:srgbClr val="0070C0"/>
                </a:solidFill>
                <a:latin typeface="Calibri"/>
              </a:rPr>
              <a:t>推進、</a:t>
            </a:r>
            <a:r>
              <a:rPr lang="ja-JP" altLang="ja-JP" sz="2000" u="sng" dirty="0" smtClean="0">
                <a:solidFill>
                  <a:srgbClr val="0070C0"/>
                </a:solidFill>
                <a:latin typeface="Calibri"/>
              </a:rPr>
              <a:t>蓄電池</a:t>
            </a:r>
            <a:r>
              <a:rPr lang="ja-JP" altLang="ja-JP" sz="2000" u="sng" dirty="0">
                <a:solidFill>
                  <a:srgbClr val="0070C0"/>
                </a:solidFill>
                <a:latin typeface="Calibri"/>
              </a:rPr>
              <a:t>の</a:t>
            </a:r>
            <a:r>
              <a:rPr lang="ja-JP" altLang="en-US" sz="2000" u="sng" dirty="0">
                <a:solidFill>
                  <a:srgbClr val="0070C0"/>
                </a:solidFill>
                <a:latin typeface="Calibri"/>
              </a:rPr>
              <a:t>導入推進</a:t>
            </a:r>
            <a:endParaRPr lang="en-US" altLang="ja-JP" sz="2000" u="sng" dirty="0">
              <a:solidFill>
                <a:srgbClr val="0070C0"/>
              </a:solidFill>
            </a:endParaRPr>
          </a:p>
          <a:p>
            <a:pPr marL="88900" indent="-1588">
              <a:lnSpc>
                <a:spcPts val="2400"/>
              </a:lnSpc>
              <a:spcBef>
                <a:spcPts val="100"/>
              </a:spcBef>
            </a:pPr>
            <a:r>
              <a:rPr lang="ja-JP" altLang="en-US" sz="2000" dirty="0">
                <a:solidFill>
                  <a:prstClr val="black"/>
                </a:solidFill>
              </a:rPr>
              <a:t>・</a:t>
            </a:r>
            <a:r>
              <a:rPr lang="ja-JP" altLang="ja-JP" sz="2000" dirty="0">
                <a:solidFill>
                  <a:prstClr val="black"/>
                </a:solidFill>
              </a:rPr>
              <a:t>コジェネ発電による電気の取引円滑化等の検討</a:t>
            </a:r>
            <a:r>
              <a:rPr lang="ja-JP" altLang="en-US" sz="2000" dirty="0" smtClean="0">
                <a:solidFill>
                  <a:prstClr val="black"/>
                </a:solidFill>
              </a:rPr>
              <a:t>。</a:t>
            </a:r>
            <a:endParaRPr lang="en-US" altLang="ja-JP" sz="2000" dirty="0" smtClean="0">
              <a:solidFill>
                <a:prstClr val="black"/>
              </a:solidFill>
            </a:endParaRPr>
          </a:p>
          <a:p>
            <a:pPr marL="88900" indent="-1588">
              <a:lnSpc>
                <a:spcPts val="2400"/>
              </a:lnSpc>
              <a:spcBef>
                <a:spcPts val="100"/>
              </a:spcBef>
            </a:pPr>
            <a:endParaRPr lang="en-US" altLang="ja-JP" sz="2000" dirty="0">
              <a:solidFill>
                <a:prstClr val="black"/>
              </a:solidFill>
            </a:endParaRPr>
          </a:p>
          <a:p>
            <a:pPr marL="88900" indent="-1588">
              <a:lnSpc>
                <a:spcPts val="2400"/>
              </a:lnSpc>
              <a:spcBef>
                <a:spcPts val="100"/>
              </a:spcBef>
            </a:pPr>
            <a:r>
              <a:rPr lang="ja-JP" altLang="en-US" sz="2000" u="sng" dirty="0">
                <a:solidFill>
                  <a:srgbClr val="0070C0"/>
                </a:solidFill>
              </a:rPr>
              <a:t>②自動車等の分野において需要家が多様なエネルギー源を選択できる環境整備の促進</a:t>
            </a:r>
            <a:endParaRPr lang="en-US" altLang="ja-JP" sz="2000" dirty="0">
              <a:solidFill>
                <a:prstClr val="black"/>
              </a:solidFill>
            </a:endParaRPr>
          </a:p>
          <a:p>
            <a:pPr marL="88900" indent="-1588">
              <a:lnSpc>
                <a:spcPts val="2400"/>
              </a:lnSpc>
              <a:spcBef>
                <a:spcPts val="100"/>
              </a:spcBef>
            </a:pPr>
            <a:r>
              <a:rPr lang="ja-JP" altLang="en-US" sz="2000" dirty="0">
                <a:solidFill>
                  <a:prstClr val="black"/>
                </a:solidFill>
              </a:rPr>
              <a:t>・</a:t>
            </a:r>
            <a:r>
              <a:rPr lang="ja-JP" altLang="ja-JP" sz="2000" dirty="0">
                <a:solidFill>
                  <a:prstClr val="black"/>
                </a:solidFill>
              </a:rPr>
              <a:t>電気等を動力源とする次世代自動車の新車販売台数</a:t>
            </a:r>
            <a:r>
              <a:rPr lang="ja-JP" altLang="ja-JP" sz="2000" dirty="0" smtClean="0">
                <a:solidFill>
                  <a:prstClr val="black"/>
                </a:solidFill>
              </a:rPr>
              <a:t>を</a:t>
            </a:r>
            <a:r>
              <a:rPr lang="en-US" altLang="ja-JP" sz="2000" dirty="0">
                <a:solidFill>
                  <a:prstClr val="black"/>
                </a:solidFill>
              </a:rPr>
              <a:t>2030</a:t>
            </a:r>
            <a:r>
              <a:rPr lang="ja-JP" altLang="ja-JP" sz="2000" dirty="0" smtClean="0">
                <a:solidFill>
                  <a:prstClr val="black"/>
                </a:solidFill>
              </a:rPr>
              <a:t>年</a:t>
            </a:r>
            <a:r>
              <a:rPr lang="ja-JP" altLang="ja-JP" sz="2000" dirty="0">
                <a:solidFill>
                  <a:prstClr val="black"/>
                </a:solidFill>
              </a:rPr>
              <a:t>に</a:t>
            </a:r>
            <a:r>
              <a:rPr lang="ja-JP" altLang="en-US" sz="2000" dirty="0">
                <a:solidFill>
                  <a:prstClr val="black"/>
                </a:solidFill>
              </a:rPr>
              <a:t>５割から</a:t>
            </a:r>
            <a:r>
              <a:rPr lang="ja-JP" altLang="ja-JP" sz="2000" dirty="0">
                <a:solidFill>
                  <a:prstClr val="black"/>
                </a:solidFill>
              </a:rPr>
              <a:t>７割まで</a:t>
            </a:r>
            <a:r>
              <a:rPr lang="ja-JP" altLang="ja-JP" sz="2000" dirty="0" smtClean="0">
                <a:solidFill>
                  <a:prstClr val="black"/>
                </a:solidFill>
              </a:rPr>
              <a:t>拡大</a:t>
            </a:r>
            <a:r>
              <a:rPr lang="ja-JP" altLang="en-US" sz="2000" dirty="0" smtClean="0">
                <a:solidFill>
                  <a:prstClr val="black"/>
                </a:solidFill>
              </a:rPr>
              <a:t>。</a:t>
            </a:r>
            <a:endParaRPr lang="en-US" altLang="ja-JP" sz="2000" dirty="0" smtClean="0">
              <a:solidFill>
                <a:prstClr val="black"/>
              </a:solidFill>
            </a:endParaRPr>
          </a:p>
          <a:p>
            <a:pPr marL="88900" indent="-1588">
              <a:lnSpc>
                <a:spcPts val="2400"/>
              </a:lnSpc>
              <a:spcBef>
                <a:spcPts val="100"/>
              </a:spcBef>
            </a:pPr>
            <a:r>
              <a:rPr lang="ja-JP" altLang="en-US" sz="2000" dirty="0" smtClean="0">
                <a:solidFill>
                  <a:prstClr val="black"/>
                </a:solidFill>
              </a:rPr>
              <a:t>・技術開発、国際標準化等による蓄電池の低コスト化・高性能化。</a:t>
            </a:r>
            <a:endParaRPr lang="en-US" altLang="ja-JP" sz="2000" dirty="0" smtClean="0">
              <a:solidFill>
                <a:prstClr val="black"/>
              </a:solidFill>
            </a:endParaRPr>
          </a:p>
          <a:p>
            <a:pPr marL="88900" indent="-1588">
              <a:lnSpc>
                <a:spcPts val="2400"/>
              </a:lnSpc>
              <a:spcBef>
                <a:spcPts val="100"/>
              </a:spcBef>
            </a:pPr>
            <a:endParaRPr lang="en-US" altLang="ja-JP" sz="2000" dirty="0">
              <a:solidFill>
                <a:prstClr val="black"/>
              </a:solidFill>
            </a:endParaRPr>
          </a:p>
          <a:p>
            <a:pPr marL="88900" indent="-1588">
              <a:lnSpc>
                <a:spcPts val="2400"/>
              </a:lnSpc>
              <a:spcBef>
                <a:spcPts val="100"/>
              </a:spcBef>
            </a:pPr>
            <a:r>
              <a:rPr lang="ja-JP" altLang="en-US" sz="2000" u="sng" dirty="0" smtClean="0">
                <a:solidFill>
                  <a:srgbClr val="0070C0"/>
                </a:solidFill>
              </a:rPr>
              <a:t>③</a:t>
            </a:r>
            <a:r>
              <a:rPr lang="ja-JP" altLang="en-US" sz="2000" u="sng" dirty="0">
                <a:solidFill>
                  <a:srgbClr val="0070C0"/>
                </a:solidFill>
              </a:rPr>
              <a:t>“水素社会”の実現に向けた取組の加速</a:t>
            </a:r>
            <a:endParaRPr lang="en-US" altLang="ja-JP" sz="2000" u="sng" dirty="0">
              <a:solidFill>
                <a:srgbClr val="0070C0"/>
              </a:solidFill>
            </a:endParaRPr>
          </a:p>
          <a:p>
            <a:pPr marL="177800" indent="-90488">
              <a:lnSpc>
                <a:spcPts val="2400"/>
              </a:lnSpc>
              <a:spcBef>
                <a:spcPts val="100"/>
              </a:spcBef>
            </a:pPr>
            <a:r>
              <a:rPr lang="ja-JP" altLang="en-US" sz="2000" dirty="0">
                <a:solidFill>
                  <a:prstClr val="black"/>
                </a:solidFill>
              </a:rPr>
              <a:t>・定置用燃料電池について、家庭用（エネファーム）</a:t>
            </a:r>
            <a:r>
              <a:rPr lang="ja-JP" altLang="en-US" sz="2000" dirty="0" smtClean="0">
                <a:solidFill>
                  <a:prstClr val="black"/>
                </a:solidFill>
              </a:rPr>
              <a:t>は</a:t>
            </a:r>
            <a:r>
              <a:rPr lang="en-US" altLang="ja-JP" sz="2000" dirty="0">
                <a:solidFill>
                  <a:prstClr val="black"/>
                </a:solidFill>
              </a:rPr>
              <a:t>2030</a:t>
            </a:r>
            <a:r>
              <a:rPr lang="ja-JP" altLang="en-US" sz="2000" dirty="0" smtClean="0">
                <a:solidFill>
                  <a:prstClr val="black"/>
                </a:solidFill>
              </a:rPr>
              <a:t>年に</a:t>
            </a:r>
            <a:r>
              <a:rPr lang="en-US" altLang="ja-JP" sz="2000" dirty="0">
                <a:solidFill>
                  <a:prstClr val="black"/>
                </a:solidFill>
              </a:rPr>
              <a:t>530</a:t>
            </a:r>
            <a:r>
              <a:rPr lang="ja-JP" altLang="en-US" sz="2000" dirty="0" smtClean="0">
                <a:solidFill>
                  <a:prstClr val="black"/>
                </a:solidFill>
              </a:rPr>
              <a:t>万台</a:t>
            </a:r>
            <a:r>
              <a:rPr lang="ja-JP" altLang="en-US" sz="2000" dirty="0">
                <a:solidFill>
                  <a:prstClr val="black"/>
                </a:solidFill>
              </a:rPr>
              <a:t>導入することを目標に、市場自立化に向けた導入支援や技術開発・標準化を通じたコスト低減を促進。業務・産業用も早期実用化を目指し技術開発や実証を推進。</a:t>
            </a:r>
            <a:endParaRPr lang="en-US" altLang="ja-JP" sz="2000" dirty="0">
              <a:solidFill>
                <a:prstClr val="black"/>
              </a:solidFill>
            </a:endParaRPr>
          </a:p>
          <a:p>
            <a:pPr marL="177800" indent="-90488" algn="just">
              <a:lnSpc>
                <a:spcPts val="2400"/>
              </a:lnSpc>
              <a:spcBef>
                <a:spcPts val="100"/>
              </a:spcBef>
            </a:pPr>
            <a:r>
              <a:rPr lang="ja-JP" altLang="en-US" sz="2000" dirty="0" smtClean="0">
                <a:solidFill>
                  <a:prstClr val="black"/>
                </a:solidFill>
              </a:rPr>
              <a:t>・</a:t>
            </a:r>
            <a:r>
              <a:rPr lang="en-US" altLang="ja-JP" sz="2000" dirty="0">
                <a:solidFill>
                  <a:prstClr val="black"/>
                </a:solidFill>
              </a:rPr>
              <a:t>2015</a:t>
            </a:r>
            <a:r>
              <a:rPr lang="ja-JP" altLang="ja-JP" sz="2000" dirty="0" smtClean="0">
                <a:solidFill>
                  <a:prstClr val="black"/>
                </a:solidFill>
              </a:rPr>
              <a:t>年</a:t>
            </a:r>
            <a:r>
              <a:rPr lang="ja-JP" altLang="ja-JP" sz="2000" dirty="0">
                <a:solidFill>
                  <a:prstClr val="black"/>
                </a:solidFill>
              </a:rPr>
              <a:t>から商業販売が始まる燃料電池自動車の導入を推進するため、規制見直し等によって同年内に水素</a:t>
            </a:r>
            <a:r>
              <a:rPr lang="ja-JP" altLang="ja-JP" sz="2000" dirty="0" smtClean="0">
                <a:solidFill>
                  <a:prstClr val="black"/>
                </a:solidFill>
              </a:rPr>
              <a:t>ステーション</a:t>
            </a:r>
            <a:r>
              <a:rPr lang="en-US" altLang="ja-JP" sz="2000" dirty="0">
                <a:solidFill>
                  <a:prstClr val="black"/>
                </a:solidFill>
              </a:rPr>
              <a:t>100</a:t>
            </a:r>
            <a:r>
              <a:rPr lang="ja-JP" altLang="ja-JP" sz="2000" dirty="0" smtClean="0">
                <a:solidFill>
                  <a:prstClr val="black"/>
                </a:solidFill>
              </a:rPr>
              <a:t>ヶ所</a:t>
            </a:r>
            <a:r>
              <a:rPr lang="ja-JP" altLang="ja-JP" sz="2000" dirty="0">
                <a:solidFill>
                  <a:prstClr val="black"/>
                </a:solidFill>
              </a:rPr>
              <a:t>整備の目標を達成するとともに、低コスト化のための技術開発等によりステーションの整備を促進</a:t>
            </a:r>
            <a:r>
              <a:rPr lang="ja-JP" altLang="en-US" sz="2000" dirty="0">
                <a:solidFill>
                  <a:prstClr val="black"/>
                </a:solidFill>
              </a:rPr>
              <a:t>。</a:t>
            </a:r>
            <a:endParaRPr lang="en-US" altLang="ja-JP" sz="2000" dirty="0">
              <a:solidFill>
                <a:prstClr val="black"/>
              </a:solidFill>
            </a:endParaRPr>
          </a:p>
          <a:p>
            <a:pPr marL="177800" indent="-90488">
              <a:lnSpc>
                <a:spcPts val="2400"/>
              </a:lnSpc>
              <a:spcBef>
                <a:spcPts val="100"/>
              </a:spcBef>
            </a:pPr>
            <a:r>
              <a:rPr lang="ja-JP" altLang="en-US" sz="2000" dirty="0">
                <a:solidFill>
                  <a:prstClr val="black"/>
                </a:solidFill>
              </a:rPr>
              <a:t>・水素発電等の利用技術の実用化や、水素の製造から貯蔵・輸送に関する技術開発等</a:t>
            </a:r>
            <a:r>
              <a:rPr lang="ja-JP" altLang="en-US" sz="2000" dirty="0" smtClean="0">
                <a:solidFill>
                  <a:prstClr val="black"/>
                </a:solidFill>
              </a:rPr>
              <a:t>の推進</a:t>
            </a:r>
            <a:r>
              <a:rPr lang="ja-JP" altLang="en-US" sz="2000" dirty="0">
                <a:solidFill>
                  <a:prstClr val="black"/>
                </a:solidFill>
              </a:rPr>
              <a:t>。</a:t>
            </a:r>
            <a:endParaRPr lang="en-US" altLang="ja-JP" sz="2000" dirty="0">
              <a:solidFill>
                <a:prstClr val="black"/>
              </a:solidFill>
            </a:endParaRPr>
          </a:p>
          <a:p>
            <a:pPr marL="177800" indent="-90488">
              <a:lnSpc>
                <a:spcPts val="2400"/>
              </a:lnSpc>
              <a:spcBef>
                <a:spcPts val="100"/>
              </a:spcBef>
            </a:pPr>
            <a:r>
              <a:rPr lang="ja-JP" altLang="en-US" sz="2000" dirty="0">
                <a:solidFill>
                  <a:prstClr val="black"/>
                </a:solidFill>
              </a:rPr>
              <a:t>・</a:t>
            </a:r>
            <a:r>
              <a:rPr lang="ja-JP" altLang="ja-JP" sz="2000" dirty="0">
                <a:solidFill>
                  <a:prstClr val="black"/>
                </a:solidFill>
              </a:rPr>
              <a:t>“水素社会”の実現に向け</a:t>
            </a:r>
            <a:r>
              <a:rPr lang="ja-JP" altLang="en-US" sz="2000" dirty="0">
                <a:solidFill>
                  <a:prstClr val="black"/>
                </a:solidFill>
              </a:rPr>
              <a:t>た</a:t>
            </a:r>
            <a:r>
              <a:rPr lang="ja-JP" altLang="ja-JP" sz="2000" dirty="0">
                <a:solidFill>
                  <a:prstClr val="black"/>
                </a:solidFill>
              </a:rPr>
              <a:t>ロードマップを本年</a:t>
            </a:r>
            <a:r>
              <a:rPr lang="ja-JP" altLang="en-US" sz="2000" dirty="0">
                <a:solidFill>
                  <a:prstClr val="black"/>
                </a:solidFill>
              </a:rPr>
              <a:t>春</a:t>
            </a:r>
            <a:r>
              <a:rPr lang="ja-JP" altLang="ja-JP" sz="2000" dirty="0">
                <a:solidFill>
                  <a:prstClr val="black"/>
                </a:solidFill>
              </a:rPr>
              <a:t>を目途に</a:t>
            </a:r>
            <a:r>
              <a:rPr lang="ja-JP" altLang="ja-JP" sz="2000" dirty="0" smtClean="0">
                <a:solidFill>
                  <a:prstClr val="black"/>
                </a:solidFill>
              </a:rPr>
              <a:t>策定</a:t>
            </a:r>
            <a:r>
              <a:rPr lang="ja-JP" altLang="en-US" sz="2000" dirty="0" smtClean="0">
                <a:solidFill>
                  <a:prstClr val="black"/>
                </a:solidFill>
              </a:rPr>
              <a:t>。</a:t>
            </a:r>
            <a:endParaRPr lang="ja-JP" altLang="ja-JP" sz="2000" dirty="0">
              <a:solidFill>
                <a:prstClr val="black"/>
              </a:solidFill>
            </a:endParaRPr>
          </a:p>
          <a:p>
            <a:pPr marL="88900" indent="-1588">
              <a:lnSpc>
                <a:spcPts val="1700"/>
              </a:lnSpc>
              <a:spcBef>
                <a:spcPts val="100"/>
              </a:spcBef>
            </a:pPr>
            <a:endParaRPr lang="en-US" altLang="ja-JP" sz="1600" dirty="0">
              <a:solidFill>
                <a:prstClr val="black"/>
              </a:solidFill>
            </a:endParaRPr>
          </a:p>
          <a:p>
            <a:pPr marL="88900" indent="-1588">
              <a:lnSpc>
                <a:spcPts val="1700"/>
              </a:lnSpc>
              <a:spcBef>
                <a:spcPts val="100"/>
              </a:spcBef>
            </a:pPr>
            <a:endParaRPr lang="en-US" altLang="ja-JP" sz="1600" dirty="0">
              <a:solidFill>
                <a:prstClr val="black"/>
              </a:solidFill>
            </a:endParaRPr>
          </a:p>
        </p:txBody>
      </p:sp>
    </p:spTree>
    <p:extLst>
      <p:ext uri="{BB962C8B-B14F-4D97-AF65-F5344CB8AC3E}">
        <p14:creationId xmlns:p14="http://schemas.microsoft.com/office/powerpoint/2010/main" val="1006590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171448" y="1732456"/>
            <a:ext cx="4697936" cy="486489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テキスト ボックス 27"/>
          <p:cNvSpPr txBox="1">
            <a:spLocks noChangeArrowheads="1"/>
          </p:cNvSpPr>
          <p:nvPr/>
        </p:nvSpPr>
        <p:spPr bwMode="auto">
          <a:xfrm>
            <a:off x="677052" y="1538497"/>
            <a:ext cx="3528392" cy="369332"/>
          </a:xfrm>
          <a:prstGeom prst="rect">
            <a:avLst/>
          </a:prstGeom>
          <a:solidFill>
            <a:schemeClr val="bg1"/>
          </a:solid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smtClean="0">
                <a:solidFill>
                  <a:srgbClr val="000000"/>
                </a:solidFill>
                <a:latin typeface="AR P丸ゴシック体M" pitchFamily="50" charset="-128"/>
                <a:ea typeface="AR P丸ゴシック体M" pitchFamily="50" charset="-128"/>
              </a:rPr>
              <a:t>【</a:t>
            </a:r>
            <a:r>
              <a:rPr lang="ja-JP" altLang="en-US" sz="1800" b="1" dirty="0" smtClean="0">
                <a:solidFill>
                  <a:srgbClr val="000000"/>
                </a:solidFill>
                <a:ea typeface="HG丸ｺﾞｼｯｸM-PRO" pitchFamily="50" charset="-128"/>
              </a:rPr>
              <a:t>水素エネルギー利活用の意義</a:t>
            </a:r>
            <a:r>
              <a:rPr lang="en-US" altLang="ja-JP" sz="1800" b="1" dirty="0" smtClean="0">
                <a:solidFill>
                  <a:srgbClr val="000000"/>
                </a:solidFill>
                <a:latin typeface="AR P丸ゴシック体M" pitchFamily="50" charset="-128"/>
                <a:ea typeface="AR P丸ゴシック体M" pitchFamily="50" charset="-128"/>
              </a:rPr>
              <a:t>】</a:t>
            </a:r>
          </a:p>
        </p:txBody>
      </p:sp>
      <p:sp>
        <p:nvSpPr>
          <p:cNvPr id="61" name="テキスト ボックス 60"/>
          <p:cNvSpPr txBox="1"/>
          <p:nvPr/>
        </p:nvSpPr>
        <p:spPr>
          <a:xfrm>
            <a:off x="245068" y="1917121"/>
            <a:ext cx="4552308" cy="31891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oAutofit/>
          </a:bodyPr>
          <a:lstStyle/>
          <a:p>
            <a:r>
              <a:rPr lang="ja-JP" altLang="en-US" b="1" u="sng" dirty="0" smtClean="0">
                <a:solidFill>
                  <a:prstClr val="black"/>
                </a:solidFill>
                <a:latin typeface="HG丸ｺﾞｼｯｸM-PRO" pitchFamily="50" charset="-128"/>
                <a:ea typeface="HG丸ｺﾞｼｯｸM-PRO" pitchFamily="50" charset="-128"/>
              </a:rPr>
              <a:t>○エネルギー政策上の意義</a:t>
            </a:r>
            <a:r>
              <a:rPr lang="ja-JP" altLang="en-US" dirty="0" smtClean="0">
                <a:solidFill>
                  <a:srgbClr val="FF0000"/>
                </a:solidFill>
                <a:latin typeface="HG丸ｺﾞｼｯｸM-PRO" pitchFamily="50" charset="-128"/>
                <a:ea typeface="HG丸ｺﾞｼｯｸM-PRO" pitchFamily="50" charset="-128"/>
              </a:rPr>
              <a:t>　</a:t>
            </a:r>
            <a:endParaRPr lang="en-US" altLang="ja-JP" dirty="0" smtClean="0">
              <a:solidFill>
                <a:srgbClr val="FF0000"/>
              </a:solidFill>
              <a:latin typeface="HG丸ｺﾞｼｯｸM-PRO" pitchFamily="50" charset="-128"/>
              <a:ea typeface="HG丸ｺﾞｼｯｸM-PRO" pitchFamily="50" charset="-128"/>
            </a:endParaRPr>
          </a:p>
          <a:p>
            <a:endParaRPr lang="en-US" altLang="ja-JP" dirty="0">
              <a:solidFill>
                <a:srgbClr val="FF0000"/>
              </a:solidFill>
              <a:latin typeface="HG丸ｺﾞｼｯｸM-PRO" pitchFamily="50" charset="-128"/>
              <a:ea typeface="HG丸ｺﾞｼｯｸM-PRO" pitchFamily="50" charset="-128"/>
            </a:endParaRPr>
          </a:p>
          <a:p>
            <a:r>
              <a:rPr lang="ja-JP" altLang="en-US" dirty="0" smtClean="0">
                <a:solidFill>
                  <a:srgbClr val="FF0000"/>
                </a:solidFill>
                <a:latin typeface="HG丸ｺﾞｼｯｸM-PRO" pitchFamily="50" charset="-128"/>
                <a:ea typeface="HG丸ｺﾞｼｯｸM-PRO" pitchFamily="50" charset="-128"/>
              </a:rPr>
              <a:t>　　　　</a:t>
            </a:r>
            <a:endParaRPr lang="en-US" altLang="ja-JP" dirty="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a:p>
            <a:endParaRPr lang="en-US" altLang="ja-JP" sz="1600" dirty="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p:txBody>
      </p:sp>
      <p:sp>
        <p:nvSpPr>
          <p:cNvPr id="62" name="テキスト ボックス 27"/>
          <p:cNvSpPr txBox="1">
            <a:spLocks noChangeArrowheads="1"/>
          </p:cNvSpPr>
          <p:nvPr/>
        </p:nvSpPr>
        <p:spPr bwMode="auto">
          <a:xfrm>
            <a:off x="386886" y="2357879"/>
            <a:ext cx="2808312" cy="3231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smtClean="0">
                <a:solidFill>
                  <a:srgbClr val="000000"/>
                </a:solidFill>
                <a:latin typeface="AR P丸ゴシック体M" pitchFamily="50" charset="-128"/>
                <a:ea typeface="AR P丸ゴシック体M" pitchFamily="50" charset="-128"/>
              </a:rPr>
              <a:t>エネルギーセキュリティ</a:t>
            </a:r>
            <a:endParaRPr lang="en-US" altLang="ja-JP" sz="1500" b="1" dirty="0" smtClean="0">
              <a:solidFill>
                <a:srgbClr val="000000"/>
              </a:solidFill>
              <a:latin typeface="AR P丸ゴシック体M" pitchFamily="50" charset="-128"/>
              <a:ea typeface="AR P丸ゴシック体M" pitchFamily="50" charset="-128"/>
            </a:endParaRPr>
          </a:p>
        </p:txBody>
      </p:sp>
      <p:sp>
        <p:nvSpPr>
          <p:cNvPr id="63" name="正方形/長方形 62"/>
          <p:cNvSpPr/>
          <p:nvPr/>
        </p:nvSpPr>
        <p:spPr>
          <a:xfrm>
            <a:off x="282290" y="2717919"/>
            <a:ext cx="4515085" cy="553998"/>
          </a:xfrm>
          <a:prstGeom prst="rect">
            <a:avLst/>
          </a:prstGeom>
        </p:spPr>
        <p:txBody>
          <a:bodyPr wrap="square">
            <a:spAutoFit/>
          </a:bodyPr>
          <a:lstStyle/>
          <a:p>
            <a:r>
              <a:rPr lang="ja-JP" altLang="en-US" sz="1500" dirty="0">
                <a:solidFill>
                  <a:prstClr val="black"/>
                </a:solidFill>
                <a:latin typeface="HG丸ｺﾞｼｯｸM-PRO" pitchFamily="50" charset="-128"/>
                <a:ea typeface="HG丸ｺﾞｼｯｸM-PRO" pitchFamily="50" charset="-128"/>
              </a:rPr>
              <a:t>・多様な一次エネルギーから製造が</a:t>
            </a:r>
            <a:r>
              <a:rPr lang="ja-JP" altLang="en-US" sz="1500" dirty="0" smtClean="0">
                <a:solidFill>
                  <a:prstClr val="black"/>
                </a:solidFill>
                <a:latin typeface="HG丸ｺﾞｼｯｸM-PRO" pitchFamily="50" charset="-128"/>
                <a:ea typeface="HG丸ｺﾞｼｯｸM-PRO" pitchFamily="50" charset="-128"/>
              </a:rPr>
              <a:t>可能。また、</a:t>
            </a:r>
            <a:endParaRPr lang="en-US" altLang="ja-JP" sz="1500" dirty="0" smtClean="0">
              <a:solidFill>
                <a:prstClr val="black"/>
              </a:solidFill>
              <a:latin typeface="HG丸ｺﾞｼｯｸM-PRO" pitchFamily="50" charset="-128"/>
              <a:ea typeface="HG丸ｺﾞｼｯｸM-PRO" pitchFamily="50" charset="-128"/>
            </a:endParaRPr>
          </a:p>
          <a:p>
            <a:r>
              <a:rPr lang="ja-JP" altLang="en-US" sz="1500" dirty="0">
                <a:solidFill>
                  <a:prstClr val="black"/>
                </a:solidFill>
                <a:latin typeface="HG丸ｺﾞｼｯｸM-PRO" pitchFamily="50" charset="-128"/>
                <a:ea typeface="HG丸ｺﾞｼｯｸM-PRO" pitchFamily="50" charset="-128"/>
              </a:rPr>
              <a:t>　</a:t>
            </a:r>
            <a:r>
              <a:rPr lang="ja-JP" altLang="en-US" sz="1500" dirty="0" smtClean="0">
                <a:solidFill>
                  <a:prstClr val="black"/>
                </a:solidFill>
                <a:latin typeface="HG丸ｺﾞｼｯｸM-PRO" pitchFamily="50" charset="-128"/>
                <a:ea typeface="HG丸ｺﾞｼｯｸM-PRO" pitchFamily="50" charset="-128"/>
              </a:rPr>
              <a:t>様々な形態で貯蔵・輸送が可能。</a:t>
            </a:r>
            <a:endParaRPr lang="en-US" altLang="ja-JP" sz="1500" dirty="0">
              <a:solidFill>
                <a:prstClr val="black"/>
              </a:solidFill>
              <a:latin typeface="HG丸ｺﾞｼｯｸM-PRO" pitchFamily="50" charset="-128"/>
              <a:ea typeface="HG丸ｺﾞｼｯｸM-PRO" pitchFamily="50" charset="-128"/>
            </a:endParaRPr>
          </a:p>
        </p:txBody>
      </p:sp>
      <p:sp>
        <p:nvSpPr>
          <p:cNvPr id="64" name="テキスト ボックス 27"/>
          <p:cNvSpPr txBox="1">
            <a:spLocks noChangeArrowheads="1"/>
          </p:cNvSpPr>
          <p:nvPr/>
        </p:nvSpPr>
        <p:spPr bwMode="auto">
          <a:xfrm>
            <a:off x="386886" y="3302984"/>
            <a:ext cx="2808312" cy="3231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smtClean="0">
                <a:solidFill>
                  <a:srgbClr val="000000"/>
                </a:solidFill>
                <a:latin typeface="AR P丸ゴシック体M" pitchFamily="50" charset="-128"/>
                <a:ea typeface="AR P丸ゴシック体M" pitchFamily="50" charset="-128"/>
              </a:rPr>
              <a:t>低環境負荷</a:t>
            </a:r>
            <a:endParaRPr lang="en-US" altLang="ja-JP" sz="1500" b="1" dirty="0" smtClean="0">
              <a:solidFill>
                <a:srgbClr val="000000"/>
              </a:solidFill>
              <a:latin typeface="AR P丸ゴシック体M" pitchFamily="50" charset="-128"/>
              <a:ea typeface="AR P丸ゴシック体M" pitchFamily="50" charset="-128"/>
            </a:endParaRPr>
          </a:p>
        </p:txBody>
      </p:sp>
      <p:sp>
        <p:nvSpPr>
          <p:cNvPr id="65" name="正方形/長方形 64"/>
          <p:cNvSpPr/>
          <p:nvPr/>
        </p:nvSpPr>
        <p:spPr>
          <a:xfrm>
            <a:off x="277278" y="3625858"/>
            <a:ext cx="4232067" cy="553998"/>
          </a:xfrm>
          <a:prstGeom prst="rect">
            <a:avLst/>
          </a:prstGeom>
        </p:spPr>
        <p:txBody>
          <a:bodyPr wrap="square">
            <a:spAutoFit/>
          </a:bodyPr>
          <a:lstStyle/>
          <a:p>
            <a:pPr marL="180975" indent="-180975"/>
            <a:r>
              <a:rPr lang="ja-JP" altLang="en-US" sz="1500" dirty="0" smtClean="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エネルギー</a:t>
            </a:r>
            <a:r>
              <a:rPr lang="ja-JP" altLang="en-US" sz="1500" dirty="0" smtClean="0">
                <a:solidFill>
                  <a:prstClr val="black"/>
                </a:solidFill>
                <a:latin typeface="HG丸ｺﾞｼｯｸM-PRO" pitchFamily="50" charset="-128"/>
                <a:ea typeface="HG丸ｺﾞｼｯｸM-PRO" pitchFamily="50" charset="-128"/>
              </a:rPr>
              <a:t>効率が高く、利用時に温室効果ガスの排出がない。</a:t>
            </a:r>
            <a:endParaRPr lang="en-US" altLang="ja-JP" sz="15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245068" y="5180012"/>
            <a:ext cx="4552308" cy="1345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oAutofit/>
          </a:bodyPr>
          <a:lstStyle/>
          <a:p>
            <a:r>
              <a:rPr lang="ja-JP" altLang="en-US" b="1" u="sng" dirty="0" smtClean="0">
                <a:solidFill>
                  <a:prstClr val="black"/>
                </a:solidFill>
                <a:latin typeface="HG丸ｺﾞｼｯｸM-PRO" pitchFamily="50" charset="-128"/>
                <a:ea typeface="HG丸ｺﾞｼｯｸM-PRO" pitchFamily="50" charset="-128"/>
              </a:rPr>
              <a:t>○産業政策上の意義</a:t>
            </a:r>
            <a:r>
              <a:rPr lang="ja-JP" altLang="en-US" dirty="0" smtClean="0">
                <a:solidFill>
                  <a:srgbClr val="FF0000"/>
                </a:solidFill>
                <a:latin typeface="HG丸ｺﾞｼｯｸM-PRO" pitchFamily="50" charset="-128"/>
                <a:ea typeface="HG丸ｺﾞｼｯｸM-PRO" pitchFamily="50" charset="-128"/>
              </a:rPr>
              <a:t>　</a:t>
            </a:r>
            <a:endParaRPr lang="en-US" altLang="ja-JP" dirty="0" smtClean="0">
              <a:solidFill>
                <a:srgbClr val="FF0000"/>
              </a:solidFill>
              <a:latin typeface="HG丸ｺﾞｼｯｸM-PRO" pitchFamily="50" charset="-128"/>
              <a:ea typeface="HG丸ｺﾞｼｯｸM-PRO" pitchFamily="50" charset="-128"/>
            </a:endParaRPr>
          </a:p>
          <a:p>
            <a:endParaRPr lang="en-US" altLang="ja-JP" dirty="0">
              <a:solidFill>
                <a:srgbClr val="FF0000"/>
              </a:solidFill>
              <a:latin typeface="HG丸ｺﾞｼｯｸM-PRO" pitchFamily="50" charset="-128"/>
              <a:ea typeface="HG丸ｺﾞｼｯｸM-PRO" pitchFamily="50" charset="-128"/>
            </a:endParaRPr>
          </a:p>
          <a:p>
            <a:r>
              <a:rPr lang="ja-JP" altLang="en-US" dirty="0" smtClean="0">
                <a:solidFill>
                  <a:srgbClr val="FF0000"/>
                </a:solidFill>
                <a:latin typeface="HG丸ｺﾞｼｯｸM-PRO" pitchFamily="50" charset="-128"/>
                <a:ea typeface="HG丸ｺﾞｼｯｸM-PRO" pitchFamily="50" charset="-128"/>
              </a:rPr>
              <a:t>　　　　</a:t>
            </a:r>
            <a:endParaRPr lang="en-US" altLang="ja-JP" dirty="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a:p>
            <a:endParaRPr lang="en-US" altLang="ja-JP" sz="1600" dirty="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a:p>
            <a:endParaRPr lang="en-US" altLang="ja-JP" sz="1600" dirty="0" smtClean="0">
              <a:solidFill>
                <a:prstClr val="black"/>
              </a:solidFill>
              <a:latin typeface="HG丸ｺﾞｼｯｸM-PRO" pitchFamily="50" charset="-128"/>
              <a:ea typeface="HG丸ｺﾞｼｯｸM-PRO" pitchFamily="50" charset="-128"/>
            </a:endParaRPr>
          </a:p>
        </p:txBody>
      </p:sp>
      <p:sp>
        <p:nvSpPr>
          <p:cNvPr id="67" name="テキスト ボックス 27"/>
          <p:cNvSpPr txBox="1">
            <a:spLocks noChangeArrowheads="1"/>
          </p:cNvSpPr>
          <p:nvPr/>
        </p:nvSpPr>
        <p:spPr bwMode="auto">
          <a:xfrm>
            <a:off x="404888" y="5508229"/>
            <a:ext cx="2160240" cy="3231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smtClean="0">
                <a:solidFill>
                  <a:srgbClr val="000000"/>
                </a:solidFill>
                <a:latin typeface="AR P丸ゴシック体M" pitchFamily="50" charset="-128"/>
                <a:ea typeface="AR P丸ゴシック体M" pitchFamily="50" charset="-128"/>
              </a:rPr>
              <a:t>我が国の技術的</a:t>
            </a:r>
            <a:r>
              <a:rPr lang="ja-JP" altLang="en-US" sz="1500" b="1" dirty="0" smtClean="0">
                <a:solidFill>
                  <a:srgbClr val="000000"/>
                </a:solidFill>
                <a:latin typeface="AR P丸ゴシック体M" pitchFamily="50" charset="-128"/>
                <a:ea typeface="AR P丸ゴシック体M" pitchFamily="50" charset="-128"/>
              </a:rPr>
              <a:t>優位性</a:t>
            </a:r>
            <a:endParaRPr lang="en-US" altLang="ja-JP" sz="1500" b="1" dirty="0" smtClean="0">
              <a:solidFill>
                <a:srgbClr val="000000"/>
              </a:solidFill>
              <a:latin typeface="AR P丸ゴシック体M" pitchFamily="50" charset="-128"/>
              <a:ea typeface="AR P丸ゴシック体M" pitchFamily="50" charset="-128"/>
            </a:endParaRPr>
          </a:p>
        </p:txBody>
      </p:sp>
      <p:sp>
        <p:nvSpPr>
          <p:cNvPr id="68" name="正方形/長方形 67"/>
          <p:cNvSpPr/>
          <p:nvPr/>
        </p:nvSpPr>
        <p:spPr>
          <a:xfrm>
            <a:off x="224868" y="5778259"/>
            <a:ext cx="4587092" cy="784830"/>
          </a:xfrm>
          <a:prstGeom prst="rect">
            <a:avLst/>
          </a:prstGeom>
        </p:spPr>
        <p:txBody>
          <a:bodyPr wrap="square">
            <a:spAutoFit/>
          </a:bodyPr>
          <a:lstStyle/>
          <a:p>
            <a:pPr marL="180975" indent="-180975"/>
            <a:r>
              <a:rPr lang="ja-JP" altLang="en-US" sz="1500" dirty="0">
                <a:solidFill>
                  <a:prstClr val="black"/>
                </a:solidFill>
                <a:latin typeface="HG丸ｺﾞｼｯｸM-PRO" pitchFamily="50" charset="-128"/>
                <a:ea typeface="HG丸ｺﾞｼｯｸM-PRO" pitchFamily="50" charset="-128"/>
              </a:rPr>
              <a:t>・水素を用いる燃料電池分野は、欧米に比べ特許出願数（主要国の約６割）も多く、我が国企業が競争力を持つ。</a:t>
            </a:r>
            <a:endParaRPr lang="en-US" altLang="ja-JP" sz="1500" dirty="0">
              <a:solidFill>
                <a:prstClr val="black"/>
              </a:solidFill>
              <a:latin typeface="HG丸ｺﾞｼｯｸM-PRO" pitchFamily="50" charset="-128"/>
              <a:ea typeface="HG丸ｺﾞｼｯｸM-PRO" pitchFamily="50" charset="-128"/>
            </a:endParaRPr>
          </a:p>
        </p:txBody>
      </p:sp>
      <p:sp>
        <p:nvSpPr>
          <p:cNvPr id="111" name="テキスト ボックス 27"/>
          <p:cNvSpPr txBox="1">
            <a:spLocks noChangeArrowheads="1"/>
          </p:cNvSpPr>
          <p:nvPr/>
        </p:nvSpPr>
        <p:spPr bwMode="auto">
          <a:xfrm>
            <a:off x="386886" y="4187323"/>
            <a:ext cx="2808312" cy="3231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500" b="1" dirty="0">
                <a:solidFill>
                  <a:srgbClr val="000000"/>
                </a:solidFill>
                <a:latin typeface="AR P丸ゴシック体M" pitchFamily="50" charset="-128"/>
                <a:ea typeface="AR P丸ゴシック体M" pitchFamily="50" charset="-128"/>
              </a:rPr>
              <a:t>レジリエンス</a:t>
            </a:r>
            <a:endParaRPr lang="en-US" altLang="ja-JP" sz="1500" b="1" dirty="0" smtClean="0">
              <a:solidFill>
                <a:srgbClr val="000000"/>
              </a:solidFill>
              <a:latin typeface="AR P丸ゴシック体M" pitchFamily="50" charset="-128"/>
              <a:ea typeface="AR P丸ゴシック体M" pitchFamily="50" charset="-128"/>
            </a:endParaRPr>
          </a:p>
        </p:txBody>
      </p:sp>
      <p:sp>
        <p:nvSpPr>
          <p:cNvPr id="112" name="正方形/長方形 111"/>
          <p:cNvSpPr/>
          <p:nvPr/>
        </p:nvSpPr>
        <p:spPr>
          <a:xfrm>
            <a:off x="245068" y="4549186"/>
            <a:ext cx="4624315" cy="553998"/>
          </a:xfrm>
          <a:prstGeom prst="rect">
            <a:avLst/>
          </a:prstGeom>
        </p:spPr>
        <p:txBody>
          <a:bodyPr wrap="square">
            <a:spAutoFit/>
          </a:bodyPr>
          <a:lstStyle/>
          <a:p>
            <a:pPr marL="180975" indent="-180975"/>
            <a:r>
              <a:rPr lang="ja-JP" altLang="en-US" sz="1500" dirty="0">
                <a:solidFill>
                  <a:prstClr val="black"/>
                </a:solidFill>
                <a:latin typeface="HG丸ｺﾞｼｯｸM-PRO" pitchFamily="50" charset="-128"/>
                <a:ea typeface="HG丸ｺﾞｼｯｸM-PRO" pitchFamily="50" charset="-128"/>
              </a:rPr>
              <a:t>・定置用燃料電池は</a:t>
            </a:r>
            <a:r>
              <a:rPr lang="ja-JP" altLang="en-US" sz="1500" dirty="0" smtClean="0">
                <a:solidFill>
                  <a:prstClr val="black"/>
                </a:solidFill>
                <a:latin typeface="HG丸ｺﾞｼｯｸM-PRO" pitchFamily="50" charset="-128"/>
                <a:ea typeface="HG丸ｺﾞｼｯｸM-PRO" pitchFamily="50" charset="-128"/>
              </a:rPr>
              <a:t>分散型エネルギーと</a:t>
            </a:r>
            <a:r>
              <a:rPr lang="ja-JP" altLang="en-US" sz="1500" dirty="0">
                <a:solidFill>
                  <a:prstClr val="black"/>
                </a:solidFill>
                <a:latin typeface="HG丸ｺﾞｼｯｸM-PRO" pitchFamily="50" charset="-128"/>
                <a:ea typeface="HG丸ｺﾞｼｯｸM-PRO" pitchFamily="50" charset="-128"/>
              </a:rPr>
              <a:t>して機能。</a:t>
            </a:r>
            <a:endParaRPr lang="en-US" altLang="ja-JP" sz="1500" dirty="0">
              <a:solidFill>
                <a:prstClr val="black"/>
              </a:solidFill>
              <a:latin typeface="HG丸ｺﾞｼｯｸM-PRO" pitchFamily="50" charset="-128"/>
              <a:ea typeface="HG丸ｺﾞｼｯｸM-PRO" pitchFamily="50" charset="-128"/>
            </a:endParaRPr>
          </a:p>
          <a:p>
            <a:pPr marL="180975" indent="-180975"/>
            <a:r>
              <a:rPr lang="ja-JP" altLang="en-US" sz="1500" dirty="0">
                <a:solidFill>
                  <a:prstClr val="black"/>
                </a:solidFill>
                <a:latin typeface="HG丸ｺﾞｼｯｸM-PRO" pitchFamily="50" charset="-128"/>
                <a:ea typeface="HG丸ｺﾞｼｯｸM-PRO" pitchFamily="50" charset="-128"/>
              </a:rPr>
              <a:t>・燃料電池自動車は非常時の電力供給も可能。</a:t>
            </a:r>
            <a:endParaRPr lang="en-US" altLang="ja-JP" sz="1500" dirty="0">
              <a:solidFill>
                <a:prstClr val="black"/>
              </a:solidFill>
              <a:latin typeface="HG丸ｺﾞｼｯｸM-PRO" pitchFamily="50" charset="-128"/>
              <a:ea typeface="HG丸ｺﾞｼｯｸM-PRO" pitchFamily="50" charset="-128"/>
            </a:endParaRPr>
          </a:p>
        </p:txBody>
      </p:sp>
      <p:sp>
        <p:nvSpPr>
          <p:cNvPr id="58" name="二等辺三角形 57"/>
          <p:cNvSpPr/>
          <p:nvPr/>
        </p:nvSpPr>
        <p:spPr>
          <a:xfrm>
            <a:off x="5643037" y="2060848"/>
            <a:ext cx="3639211" cy="4464496"/>
          </a:xfrm>
          <a:prstGeom prst="triangle">
            <a:avLst/>
          </a:prstGeom>
          <a:solidFill>
            <a:srgbClr val="33CCFF">
              <a:alpha val="2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solidFill>
                <a:prstClr val="black"/>
              </a:solidFill>
            </a:endParaRPr>
          </a:p>
        </p:txBody>
      </p:sp>
      <p:sp>
        <p:nvSpPr>
          <p:cNvPr id="69" name="正方形/長方形 68"/>
          <p:cNvSpPr/>
          <p:nvPr/>
        </p:nvSpPr>
        <p:spPr>
          <a:xfrm>
            <a:off x="5013401" y="1732456"/>
            <a:ext cx="4539602" cy="48648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27"/>
          <p:cNvSpPr txBox="1">
            <a:spLocks noChangeArrowheads="1"/>
          </p:cNvSpPr>
          <p:nvPr/>
        </p:nvSpPr>
        <p:spPr bwMode="auto">
          <a:xfrm>
            <a:off x="5519006" y="1547789"/>
            <a:ext cx="3528392" cy="369332"/>
          </a:xfrm>
          <a:prstGeom prst="rect">
            <a:avLst/>
          </a:prstGeom>
          <a:solidFill>
            <a:schemeClr val="bg1"/>
          </a:solidFill>
          <a:ln w="38100" cmpd="thickThin">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smtClean="0">
                <a:solidFill>
                  <a:srgbClr val="000000"/>
                </a:solidFill>
                <a:latin typeface="AR P丸ゴシック体M" pitchFamily="50" charset="-128"/>
                <a:ea typeface="AR P丸ゴシック体M" pitchFamily="50" charset="-128"/>
              </a:rPr>
              <a:t>【</a:t>
            </a:r>
            <a:r>
              <a:rPr lang="ja-JP" altLang="en-US" sz="1800" b="1" dirty="0" smtClean="0">
                <a:solidFill>
                  <a:srgbClr val="000000"/>
                </a:solidFill>
                <a:ea typeface="HG丸ｺﾞｼｯｸM-PRO" pitchFamily="50" charset="-128"/>
              </a:rPr>
              <a:t>水素エネルギー利活用の形態</a:t>
            </a:r>
            <a:r>
              <a:rPr lang="en-US" altLang="ja-JP" sz="1800" b="1" dirty="0" smtClean="0">
                <a:solidFill>
                  <a:srgbClr val="000000"/>
                </a:solidFill>
                <a:latin typeface="AR P丸ゴシック体M" pitchFamily="50" charset="-128"/>
                <a:ea typeface="AR P丸ゴシック体M" pitchFamily="50" charset="-128"/>
              </a:rPr>
              <a:t>】</a:t>
            </a:r>
          </a:p>
        </p:txBody>
      </p:sp>
      <p:sp>
        <p:nvSpPr>
          <p:cNvPr id="71" name="テキスト ボックス 70"/>
          <p:cNvSpPr txBox="1"/>
          <p:nvPr/>
        </p:nvSpPr>
        <p:spPr>
          <a:xfrm>
            <a:off x="6543086" y="2113614"/>
            <a:ext cx="774571"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200" b="1" dirty="0" smtClean="0">
                <a:solidFill>
                  <a:prstClr val="black"/>
                </a:solidFill>
              </a:rPr>
              <a:t>産業ガス</a:t>
            </a:r>
            <a:endParaRPr lang="ja-JP" altLang="en-US" sz="1200" b="1" dirty="0">
              <a:solidFill>
                <a:prstClr val="black"/>
              </a:solidFill>
            </a:endParaRPr>
          </a:p>
        </p:txBody>
      </p:sp>
      <p:pic>
        <p:nvPicPr>
          <p:cNvPr id="72" name="Picture 18" descr="http://www.iwatani.co.jp/jpn/h2/market/market_img/ind-purposes_im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786" y="2352052"/>
            <a:ext cx="599400" cy="6669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697" y="2407603"/>
            <a:ext cx="589349" cy="5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テキスト ボックス 73"/>
          <p:cNvSpPr txBox="1"/>
          <p:nvPr/>
        </p:nvSpPr>
        <p:spPr>
          <a:xfrm>
            <a:off x="5129139" y="2280249"/>
            <a:ext cx="646331" cy="369332"/>
          </a:xfrm>
          <a:prstGeom prst="rect">
            <a:avLst/>
          </a:prstGeom>
          <a:noFill/>
        </p:spPr>
        <p:txBody>
          <a:bodyPr wrap="none" rtlCol="0">
            <a:spAutoFit/>
          </a:bodyPr>
          <a:lstStyle/>
          <a:p>
            <a:r>
              <a:rPr lang="ja-JP" altLang="en-US" dirty="0" smtClean="0">
                <a:solidFill>
                  <a:prstClr val="black"/>
                </a:solidFill>
                <a:effectLst>
                  <a:glow rad="228600">
                    <a:srgbClr val="4F81BD">
                      <a:satMod val="175000"/>
                      <a:alpha val="40000"/>
                    </a:srgbClr>
                  </a:glow>
                </a:effectLst>
                <a:latin typeface="Arial" charset="0"/>
              </a:rPr>
              <a:t>従来</a:t>
            </a:r>
            <a:endParaRPr lang="en-US" altLang="ja-JP" dirty="0" smtClean="0">
              <a:solidFill>
                <a:prstClr val="black"/>
              </a:solidFill>
              <a:effectLst>
                <a:glow rad="228600">
                  <a:srgbClr val="4F81BD">
                    <a:satMod val="175000"/>
                    <a:alpha val="40000"/>
                  </a:srgbClr>
                </a:glow>
              </a:effectLst>
              <a:latin typeface="Arial" charset="0"/>
            </a:endParaRPr>
          </a:p>
        </p:txBody>
      </p:sp>
      <p:sp>
        <p:nvSpPr>
          <p:cNvPr id="75" name="テキスト ボックス 74"/>
          <p:cNvSpPr txBox="1"/>
          <p:nvPr/>
        </p:nvSpPr>
        <p:spPr>
          <a:xfrm>
            <a:off x="7341204" y="2096858"/>
            <a:ext cx="984565"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200" b="1" dirty="0" smtClean="0">
                <a:solidFill>
                  <a:prstClr val="black"/>
                </a:solidFill>
              </a:rPr>
              <a:t>ロケット燃料</a:t>
            </a:r>
            <a:endParaRPr lang="ja-JP" altLang="en-US" sz="1200" b="1" dirty="0">
              <a:solidFill>
                <a:prstClr val="black"/>
              </a:solidFill>
            </a:endParaRPr>
          </a:p>
        </p:txBody>
      </p:sp>
      <p:sp>
        <p:nvSpPr>
          <p:cNvPr id="76" name="テキスト ボックス 75"/>
          <p:cNvSpPr txBox="1"/>
          <p:nvPr/>
        </p:nvSpPr>
        <p:spPr>
          <a:xfrm>
            <a:off x="5129138" y="3789040"/>
            <a:ext cx="646331" cy="369332"/>
          </a:xfrm>
          <a:prstGeom prst="rect">
            <a:avLst/>
          </a:prstGeom>
          <a:noFill/>
        </p:spPr>
        <p:txBody>
          <a:bodyPr wrap="none" rtlCol="0">
            <a:spAutoFit/>
          </a:bodyPr>
          <a:lstStyle/>
          <a:p>
            <a:pPr algn="ctr"/>
            <a:r>
              <a:rPr lang="ja-JP" altLang="en-US" dirty="0">
                <a:solidFill>
                  <a:prstClr val="black"/>
                </a:solidFill>
                <a:effectLst>
                  <a:glow rad="228600">
                    <a:srgbClr val="4F81BD">
                      <a:satMod val="175000"/>
                      <a:alpha val="40000"/>
                    </a:srgbClr>
                  </a:glow>
                </a:effectLst>
                <a:latin typeface="Arial" charset="0"/>
              </a:rPr>
              <a:t>現在</a:t>
            </a:r>
            <a:endParaRPr lang="en-US" altLang="ja-JP" dirty="0">
              <a:solidFill>
                <a:prstClr val="black"/>
              </a:solidFill>
              <a:effectLst>
                <a:glow rad="228600">
                  <a:srgbClr val="4F81BD">
                    <a:satMod val="175000"/>
                    <a:alpha val="40000"/>
                  </a:srgbClr>
                </a:glow>
              </a:effectLst>
              <a:latin typeface="Arial" charset="0"/>
            </a:endParaRPr>
          </a:p>
        </p:txBody>
      </p:sp>
      <p:sp>
        <p:nvSpPr>
          <p:cNvPr id="77" name="テキスト ボックス 76"/>
          <p:cNvSpPr txBox="1"/>
          <p:nvPr/>
        </p:nvSpPr>
        <p:spPr>
          <a:xfrm>
            <a:off x="5129138" y="5568507"/>
            <a:ext cx="646331" cy="369332"/>
          </a:xfrm>
          <a:prstGeom prst="rect">
            <a:avLst/>
          </a:prstGeom>
          <a:noFill/>
        </p:spPr>
        <p:txBody>
          <a:bodyPr wrap="none" rtlCol="0">
            <a:spAutoFit/>
          </a:bodyPr>
          <a:lstStyle/>
          <a:p>
            <a:pPr algn="ctr"/>
            <a:r>
              <a:rPr lang="ja-JP" altLang="en-US" dirty="0" smtClean="0">
                <a:solidFill>
                  <a:prstClr val="black"/>
                </a:solidFill>
                <a:effectLst>
                  <a:glow rad="228600">
                    <a:srgbClr val="4F81BD">
                      <a:satMod val="175000"/>
                      <a:alpha val="40000"/>
                    </a:srgbClr>
                  </a:glow>
                </a:effectLst>
                <a:latin typeface="Arial" charset="0"/>
              </a:rPr>
              <a:t>将来</a:t>
            </a:r>
            <a:endParaRPr lang="en-US" altLang="ja-JP" dirty="0">
              <a:solidFill>
                <a:prstClr val="black"/>
              </a:solidFill>
              <a:effectLst>
                <a:glow rad="228600">
                  <a:srgbClr val="4F81BD">
                    <a:satMod val="175000"/>
                    <a:alpha val="40000"/>
                  </a:srgbClr>
                </a:glow>
              </a:effectLst>
              <a:latin typeface="Arial" charset="0"/>
            </a:endParaRPr>
          </a:p>
        </p:txBody>
      </p:sp>
      <p:pic>
        <p:nvPicPr>
          <p:cNvPr id="78"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673" y="3857508"/>
            <a:ext cx="87073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673" y="4247550"/>
            <a:ext cx="89119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2405" y="4001726"/>
            <a:ext cx="72292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テキスト ボックス 80"/>
          <p:cNvSpPr txBox="1"/>
          <p:nvPr/>
        </p:nvSpPr>
        <p:spPr>
          <a:xfrm>
            <a:off x="7521468" y="3433536"/>
            <a:ext cx="126188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sz="1200" b="1" dirty="0" smtClean="0">
                <a:solidFill>
                  <a:prstClr val="black"/>
                </a:solidFill>
                <a:latin typeface="ＭＳ Ｐゴシック"/>
              </a:rPr>
              <a:t>燃料電池自動車</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a:t>
            </a:r>
            <a:r>
              <a:rPr lang="en-US" altLang="ja-JP" sz="1200" b="1" dirty="0" err="1" smtClean="0">
                <a:solidFill>
                  <a:prstClr val="black"/>
                </a:solidFill>
                <a:latin typeface="ＭＳ Ｐゴシック"/>
              </a:rPr>
              <a:t>FCV</a:t>
            </a:r>
            <a:r>
              <a:rPr lang="ja-JP" altLang="en-US" sz="1200" b="1" dirty="0" smtClean="0">
                <a:solidFill>
                  <a:prstClr val="black"/>
                </a:solidFill>
                <a:latin typeface="ＭＳ Ｐゴシック"/>
              </a:rPr>
              <a:t>）</a:t>
            </a:r>
            <a:endParaRPr lang="ja-JP" altLang="en-US" sz="1200" b="1" dirty="0">
              <a:solidFill>
                <a:prstClr val="black"/>
              </a:solidFill>
              <a:latin typeface="ＭＳ Ｐゴシック"/>
            </a:endParaRPr>
          </a:p>
        </p:txBody>
      </p:sp>
      <p:pic>
        <p:nvPicPr>
          <p:cNvPr id="82" name="図 32" descr="メーカーロゴ無しCG画像.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648" y="3873856"/>
            <a:ext cx="634138" cy="7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8468" y="3903944"/>
            <a:ext cx="952752" cy="282335"/>
          </a:xfrm>
          <a:prstGeom prst="rect">
            <a:avLst/>
          </a:prstGeom>
          <a:solidFill>
            <a:schemeClr val="bg1">
              <a:alpha val="0"/>
            </a:schemeClr>
          </a:solidFill>
          <a:ln>
            <a:noFill/>
          </a:ln>
          <a:extLst/>
        </p:spPr>
      </p:pic>
      <p:sp>
        <p:nvSpPr>
          <p:cNvPr id="84" name="テキスト ボックス 83"/>
          <p:cNvSpPr txBox="1"/>
          <p:nvPr/>
        </p:nvSpPr>
        <p:spPr>
          <a:xfrm>
            <a:off x="6093522" y="3433537"/>
            <a:ext cx="126188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sz="1200" b="1" dirty="0">
                <a:solidFill>
                  <a:prstClr val="black"/>
                </a:solidFill>
                <a:latin typeface="ＭＳ Ｐゴシック"/>
              </a:rPr>
              <a:t>家庭用燃料</a:t>
            </a:r>
            <a:r>
              <a:rPr lang="ja-JP" altLang="en-US" sz="1200" b="1" dirty="0" smtClean="0">
                <a:solidFill>
                  <a:prstClr val="black"/>
                </a:solidFill>
                <a:latin typeface="ＭＳ Ｐゴシック"/>
              </a:rPr>
              <a:t>電池</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（エネファーム）</a:t>
            </a:r>
            <a:endParaRPr lang="ja-JP" altLang="en-US" sz="1200" b="1" dirty="0">
              <a:solidFill>
                <a:prstClr val="black"/>
              </a:solidFill>
              <a:latin typeface="ＭＳ Ｐゴシック"/>
            </a:endParaRPr>
          </a:p>
        </p:txBody>
      </p:sp>
      <p:sp>
        <p:nvSpPr>
          <p:cNvPr id="85" name="テキスト ボックス 84"/>
          <p:cNvSpPr txBox="1"/>
          <p:nvPr/>
        </p:nvSpPr>
        <p:spPr>
          <a:xfrm>
            <a:off x="6089919" y="4607550"/>
            <a:ext cx="1276037" cy="261610"/>
          </a:xfrm>
          <a:prstGeom prst="rect">
            <a:avLst/>
          </a:prstGeom>
          <a:noFill/>
        </p:spPr>
        <p:txBody>
          <a:bodyPr wrap="square" rtlCol="0">
            <a:spAutoFit/>
          </a:bodyPr>
          <a:lstStyle/>
          <a:p>
            <a:r>
              <a:rPr lang="en-US" altLang="ja-JP" sz="1100" dirty="0" smtClean="0">
                <a:solidFill>
                  <a:srgbClr val="FF0000"/>
                </a:solidFill>
                <a:latin typeface="ＭＳ Ｐゴシック"/>
              </a:rPr>
              <a:t>2009</a:t>
            </a:r>
            <a:r>
              <a:rPr lang="ja-JP" altLang="en-US" sz="1100" dirty="0" smtClean="0">
                <a:solidFill>
                  <a:srgbClr val="FF0000"/>
                </a:solidFill>
                <a:latin typeface="ＭＳ Ｐゴシック"/>
              </a:rPr>
              <a:t>年市販開始</a:t>
            </a:r>
            <a:endParaRPr lang="ja-JP" altLang="en-US" sz="1100" dirty="0">
              <a:solidFill>
                <a:srgbClr val="FF0000"/>
              </a:solidFill>
              <a:latin typeface="ＭＳ Ｐゴシック"/>
            </a:endParaRPr>
          </a:p>
        </p:txBody>
      </p:sp>
      <p:pic>
        <p:nvPicPr>
          <p:cNvPr id="86"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00988" y="6007744"/>
            <a:ext cx="563109" cy="32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図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6137" y="5952071"/>
            <a:ext cx="557487" cy="40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5665" y="5852671"/>
            <a:ext cx="672865"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22798" y="6021288"/>
            <a:ext cx="1006150" cy="33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グループ化 89"/>
          <p:cNvGrpSpPr/>
          <p:nvPr/>
        </p:nvGrpSpPr>
        <p:grpSpPr>
          <a:xfrm>
            <a:off x="5811948" y="5282191"/>
            <a:ext cx="1101584" cy="591348"/>
            <a:chOff x="5679539" y="5498215"/>
            <a:chExt cx="1101584" cy="591348"/>
          </a:xfrm>
        </p:grpSpPr>
        <p:pic>
          <p:nvPicPr>
            <p:cNvPr id="91" name="Picture 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73042" y="5498215"/>
              <a:ext cx="535416" cy="3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テキスト ボックス 91"/>
            <p:cNvSpPr txBox="1"/>
            <p:nvPr/>
          </p:nvSpPr>
          <p:spPr>
            <a:xfrm>
              <a:off x="5679539" y="5835647"/>
              <a:ext cx="1101584" cy="253916"/>
            </a:xfrm>
            <a:prstGeom prst="rect">
              <a:avLst/>
            </a:prstGeom>
            <a:noFill/>
          </p:spPr>
          <p:txBody>
            <a:bodyPr wrap="none" rtlCol="0">
              <a:spAutoFit/>
            </a:bodyPr>
            <a:lstStyle/>
            <a:p>
              <a:r>
                <a:rPr lang="en-US" altLang="ja-JP" sz="1050" dirty="0" smtClean="0">
                  <a:solidFill>
                    <a:prstClr val="black"/>
                  </a:solidFill>
                  <a:latin typeface="ＭＳ Ｐゴシック"/>
                </a:rPr>
                <a:t>FC</a:t>
              </a:r>
              <a:r>
                <a:rPr lang="ja-JP" altLang="en-US" sz="1050" dirty="0" smtClean="0">
                  <a:solidFill>
                    <a:prstClr val="black"/>
                  </a:solidFill>
                  <a:latin typeface="ＭＳ Ｐゴシック"/>
                </a:rPr>
                <a:t>フォークリフト</a:t>
              </a:r>
              <a:endParaRPr lang="ja-JP" altLang="en-US" sz="1050" dirty="0">
                <a:solidFill>
                  <a:prstClr val="black"/>
                </a:solidFill>
                <a:latin typeface="ＭＳ Ｐゴシック"/>
              </a:endParaRPr>
            </a:p>
          </p:txBody>
        </p:sp>
      </p:grpSp>
      <p:grpSp>
        <p:nvGrpSpPr>
          <p:cNvPr id="93" name="グループ化 92"/>
          <p:cNvGrpSpPr/>
          <p:nvPr/>
        </p:nvGrpSpPr>
        <p:grpSpPr>
          <a:xfrm>
            <a:off x="6890301" y="5228738"/>
            <a:ext cx="987256" cy="644801"/>
            <a:chOff x="6622757" y="5444762"/>
            <a:chExt cx="987256" cy="644801"/>
          </a:xfrm>
        </p:grpSpPr>
        <p:pic>
          <p:nvPicPr>
            <p:cNvPr id="94" name="Picture 29" descr="FCHV-BUS中部"/>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2757" y="5444762"/>
              <a:ext cx="987256" cy="45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テキスト ボックス 94"/>
            <p:cNvSpPr txBox="1"/>
            <p:nvPr/>
          </p:nvSpPr>
          <p:spPr>
            <a:xfrm>
              <a:off x="6803639" y="5835647"/>
              <a:ext cx="604653" cy="253916"/>
            </a:xfrm>
            <a:prstGeom prst="rect">
              <a:avLst/>
            </a:prstGeom>
            <a:noFill/>
          </p:spPr>
          <p:txBody>
            <a:bodyPr wrap="none" rtlCol="0">
              <a:spAutoFit/>
            </a:bodyPr>
            <a:lstStyle/>
            <a:p>
              <a:r>
                <a:rPr lang="en-US" altLang="ja-JP" sz="1050" dirty="0" smtClean="0">
                  <a:solidFill>
                    <a:prstClr val="black"/>
                  </a:solidFill>
                  <a:latin typeface="ＭＳ Ｐゴシック"/>
                </a:rPr>
                <a:t>FC</a:t>
              </a:r>
              <a:r>
                <a:rPr lang="ja-JP" altLang="en-US" sz="1050" dirty="0" smtClean="0">
                  <a:solidFill>
                    <a:prstClr val="black"/>
                  </a:solidFill>
                  <a:latin typeface="ＭＳ Ｐゴシック"/>
                </a:rPr>
                <a:t>バス</a:t>
              </a:r>
              <a:endParaRPr lang="ja-JP" altLang="en-US" sz="1050" dirty="0">
                <a:solidFill>
                  <a:prstClr val="black"/>
                </a:solidFill>
                <a:latin typeface="ＭＳ Ｐゴシック"/>
              </a:endParaRPr>
            </a:p>
          </p:txBody>
        </p:sp>
      </p:grpSp>
      <p:sp>
        <p:nvSpPr>
          <p:cNvPr id="96" name="テキスト ボックス 95"/>
          <p:cNvSpPr txBox="1"/>
          <p:nvPr/>
        </p:nvSpPr>
        <p:spPr>
          <a:xfrm>
            <a:off x="6872812" y="6328961"/>
            <a:ext cx="941283" cy="253916"/>
          </a:xfrm>
          <a:prstGeom prst="rect">
            <a:avLst/>
          </a:prstGeom>
          <a:noFill/>
        </p:spPr>
        <p:txBody>
          <a:bodyPr wrap="none" rtlCol="0">
            <a:spAutoFit/>
          </a:bodyPr>
          <a:lstStyle/>
          <a:p>
            <a:r>
              <a:rPr lang="en-US" altLang="ja-JP" sz="1050" dirty="0" smtClean="0">
                <a:solidFill>
                  <a:prstClr val="black"/>
                </a:solidFill>
                <a:latin typeface="ＭＳ Ｐゴシック"/>
              </a:rPr>
              <a:t>FC</a:t>
            </a:r>
            <a:r>
              <a:rPr lang="ja-JP" altLang="en-US" sz="1050" dirty="0" smtClean="0">
                <a:solidFill>
                  <a:prstClr val="black"/>
                </a:solidFill>
                <a:latin typeface="ＭＳ Ｐゴシック"/>
              </a:rPr>
              <a:t>スクーター</a:t>
            </a:r>
            <a:endParaRPr lang="ja-JP" altLang="en-US" sz="1050" dirty="0">
              <a:solidFill>
                <a:prstClr val="black"/>
              </a:solidFill>
              <a:latin typeface="ＭＳ Ｐゴシック"/>
            </a:endParaRPr>
          </a:p>
        </p:txBody>
      </p:sp>
      <p:sp>
        <p:nvSpPr>
          <p:cNvPr id="97" name="テキスト ボックス 96"/>
          <p:cNvSpPr txBox="1"/>
          <p:nvPr/>
        </p:nvSpPr>
        <p:spPr>
          <a:xfrm>
            <a:off x="5694130" y="6328961"/>
            <a:ext cx="1263487" cy="253916"/>
          </a:xfrm>
          <a:prstGeom prst="rect">
            <a:avLst/>
          </a:prstGeom>
          <a:noFill/>
        </p:spPr>
        <p:txBody>
          <a:bodyPr wrap="none" rtlCol="0">
            <a:spAutoFit/>
          </a:bodyPr>
          <a:lstStyle/>
          <a:p>
            <a:r>
              <a:rPr lang="ja-JP" altLang="en-US" sz="1050" dirty="0" smtClean="0">
                <a:solidFill>
                  <a:prstClr val="black"/>
                </a:solidFill>
                <a:latin typeface="ＭＳ Ｐゴシック"/>
              </a:rPr>
              <a:t>水素ジェット航空機</a:t>
            </a:r>
            <a:endParaRPr lang="ja-JP" altLang="en-US" sz="1050" dirty="0">
              <a:solidFill>
                <a:prstClr val="black"/>
              </a:solidFill>
              <a:latin typeface="ＭＳ Ｐゴシック"/>
            </a:endParaRPr>
          </a:p>
        </p:txBody>
      </p:sp>
      <p:sp>
        <p:nvSpPr>
          <p:cNvPr id="98" name="テキスト ボックス 97"/>
          <p:cNvSpPr txBox="1"/>
          <p:nvPr/>
        </p:nvSpPr>
        <p:spPr>
          <a:xfrm>
            <a:off x="7750130" y="6328961"/>
            <a:ext cx="962123" cy="253916"/>
          </a:xfrm>
          <a:prstGeom prst="rect">
            <a:avLst/>
          </a:prstGeom>
          <a:noFill/>
        </p:spPr>
        <p:txBody>
          <a:bodyPr wrap="none" rtlCol="0">
            <a:spAutoFit/>
          </a:bodyPr>
          <a:lstStyle/>
          <a:p>
            <a:r>
              <a:rPr lang="ja-JP" altLang="en-US" sz="1050" dirty="0" smtClean="0">
                <a:solidFill>
                  <a:prstClr val="black"/>
                </a:solidFill>
                <a:latin typeface="ＭＳ Ｐゴシック"/>
              </a:rPr>
              <a:t>ポータブル</a:t>
            </a:r>
            <a:r>
              <a:rPr lang="en-US" altLang="ja-JP" sz="1050" dirty="0" smtClean="0">
                <a:solidFill>
                  <a:prstClr val="black"/>
                </a:solidFill>
                <a:latin typeface="ＭＳ Ｐゴシック"/>
              </a:rPr>
              <a:t>FC</a:t>
            </a:r>
            <a:endParaRPr lang="ja-JP" altLang="en-US" sz="1050" dirty="0">
              <a:solidFill>
                <a:prstClr val="black"/>
              </a:solidFill>
              <a:latin typeface="ＭＳ Ｐゴシック"/>
            </a:endParaRPr>
          </a:p>
        </p:txBody>
      </p:sp>
      <p:grpSp>
        <p:nvGrpSpPr>
          <p:cNvPr id="99" name="グループ化 98"/>
          <p:cNvGrpSpPr/>
          <p:nvPr/>
        </p:nvGrpSpPr>
        <p:grpSpPr>
          <a:xfrm>
            <a:off x="7882969" y="5180012"/>
            <a:ext cx="1358064" cy="693527"/>
            <a:chOff x="7701077" y="5396036"/>
            <a:chExt cx="1358064" cy="693527"/>
          </a:xfrm>
        </p:grpSpPr>
        <p:pic>
          <p:nvPicPr>
            <p:cNvPr id="100" name="Picture 20" descr="エネルギー｜発電所/クリップアート/フリー/イラスト"/>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5344" y="5396036"/>
              <a:ext cx="630371" cy="441260"/>
            </a:xfrm>
            <a:prstGeom prst="rect">
              <a:avLst/>
            </a:prstGeom>
            <a:noFill/>
            <a:extLst>
              <a:ext uri="{909E8E84-426E-40DD-AFC4-6F175D3DCCD1}">
                <a14:hiddenFill xmlns:a14="http://schemas.microsoft.com/office/drawing/2010/main">
                  <a:solidFill>
                    <a:srgbClr val="FFFFFF"/>
                  </a:solidFill>
                </a14:hiddenFill>
              </a:ext>
            </a:extLst>
          </p:spPr>
        </p:pic>
        <p:sp>
          <p:nvSpPr>
            <p:cNvPr id="101" name="テキスト ボックス 100"/>
            <p:cNvSpPr txBox="1"/>
            <p:nvPr/>
          </p:nvSpPr>
          <p:spPr>
            <a:xfrm>
              <a:off x="7701077" y="5835647"/>
              <a:ext cx="1358064" cy="253916"/>
            </a:xfrm>
            <a:prstGeom prst="rect">
              <a:avLst/>
            </a:prstGeom>
            <a:noFill/>
          </p:spPr>
          <p:txBody>
            <a:bodyPr wrap="none" rtlCol="0">
              <a:spAutoFit/>
            </a:bodyPr>
            <a:lstStyle/>
            <a:p>
              <a:r>
                <a:rPr lang="ja-JP" altLang="en-US" sz="1050" dirty="0" smtClean="0">
                  <a:solidFill>
                    <a:prstClr val="black"/>
                  </a:solidFill>
                  <a:latin typeface="ＭＳ Ｐゴシック"/>
                </a:rPr>
                <a:t>水素発電・業務用</a:t>
              </a:r>
              <a:r>
                <a:rPr lang="en-US" altLang="ja-JP" sz="1050" dirty="0" smtClean="0">
                  <a:solidFill>
                    <a:prstClr val="black"/>
                  </a:solidFill>
                  <a:latin typeface="ＭＳ Ｐゴシック"/>
                </a:rPr>
                <a:t>FC</a:t>
              </a:r>
              <a:endParaRPr lang="ja-JP" altLang="en-US" sz="1050" dirty="0">
                <a:solidFill>
                  <a:prstClr val="black"/>
                </a:solidFill>
                <a:latin typeface="ＭＳ Ｐゴシック"/>
              </a:endParaRPr>
            </a:p>
          </p:txBody>
        </p:sp>
      </p:grpSp>
      <p:sp>
        <p:nvSpPr>
          <p:cNvPr id="102" name="テキスト ボックス 101"/>
          <p:cNvSpPr txBox="1"/>
          <p:nvPr/>
        </p:nvSpPr>
        <p:spPr>
          <a:xfrm>
            <a:off x="8648287" y="6328961"/>
            <a:ext cx="886781" cy="253916"/>
          </a:xfrm>
          <a:prstGeom prst="rect">
            <a:avLst/>
          </a:prstGeom>
          <a:noFill/>
        </p:spPr>
        <p:txBody>
          <a:bodyPr wrap="none" rtlCol="0">
            <a:spAutoFit/>
          </a:bodyPr>
          <a:lstStyle/>
          <a:p>
            <a:r>
              <a:rPr lang="en-US" altLang="ja-JP" sz="1050" dirty="0" smtClean="0">
                <a:solidFill>
                  <a:prstClr val="black"/>
                </a:solidFill>
                <a:latin typeface="ＭＳ Ｐゴシック"/>
              </a:rPr>
              <a:t>FC</a:t>
            </a:r>
            <a:r>
              <a:rPr lang="ja-JP" altLang="en-US" sz="1050" dirty="0" smtClean="0">
                <a:solidFill>
                  <a:prstClr val="black"/>
                </a:solidFill>
                <a:latin typeface="ＭＳ Ｐゴシック"/>
              </a:rPr>
              <a:t>鉄道</a:t>
            </a:r>
            <a:r>
              <a:rPr lang="ja-JP" altLang="en-US" sz="1050" dirty="0">
                <a:solidFill>
                  <a:prstClr val="black"/>
                </a:solidFill>
                <a:latin typeface="ＭＳ Ｐゴシック"/>
              </a:rPr>
              <a:t>車両</a:t>
            </a:r>
          </a:p>
        </p:txBody>
      </p:sp>
      <p:sp>
        <p:nvSpPr>
          <p:cNvPr id="103" name="テキスト ボックス 102"/>
          <p:cNvSpPr txBox="1"/>
          <p:nvPr/>
        </p:nvSpPr>
        <p:spPr>
          <a:xfrm>
            <a:off x="5081053" y="2638073"/>
            <a:ext cx="947436" cy="430887"/>
          </a:xfrm>
          <a:prstGeom prst="rect">
            <a:avLst/>
          </a:prstGeom>
          <a:noFill/>
        </p:spPr>
        <p:txBody>
          <a:bodyPr wrap="square" rtlCol="0">
            <a:spAutoFit/>
          </a:bodyPr>
          <a:lstStyle/>
          <a:p>
            <a:pPr algn="ctr"/>
            <a:r>
              <a:rPr lang="ja-JP" altLang="en-US" sz="1100" b="1" dirty="0" smtClean="0">
                <a:solidFill>
                  <a:srgbClr val="FF0000"/>
                </a:solidFill>
                <a:latin typeface="Arial" charset="0"/>
              </a:rPr>
              <a:t>産業ガスや特殊用途</a:t>
            </a:r>
            <a:endParaRPr lang="ja-JP" altLang="en-US" sz="1100" b="1" dirty="0">
              <a:solidFill>
                <a:srgbClr val="FF0000"/>
              </a:solidFill>
              <a:latin typeface="Arial" charset="0"/>
            </a:endParaRPr>
          </a:p>
        </p:txBody>
      </p:sp>
      <p:sp>
        <p:nvSpPr>
          <p:cNvPr id="104" name="テキスト ボックス 103"/>
          <p:cNvSpPr txBox="1"/>
          <p:nvPr/>
        </p:nvSpPr>
        <p:spPr>
          <a:xfrm>
            <a:off x="5081053" y="4169782"/>
            <a:ext cx="987415" cy="430887"/>
          </a:xfrm>
          <a:prstGeom prst="rect">
            <a:avLst/>
          </a:prstGeom>
          <a:noFill/>
        </p:spPr>
        <p:txBody>
          <a:bodyPr wrap="square" rtlCol="0">
            <a:spAutoFit/>
          </a:bodyPr>
          <a:lstStyle/>
          <a:p>
            <a:pPr algn="ctr"/>
            <a:r>
              <a:rPr lang="ja-JP" altLang="en-US" sz="1100" b="1" dirty="0" smtClean="0">
                <a:solidFill>
                  <a:srgbClr val="FF0000"/>
                </a:solidFill>
                <a:latin typeface="Arial" charset="0"/>
              </a:rPr>
              <a:t>エネルギー</a:t>
            </a:r>
            <a:endParaRPr lang="en-US" altLang="ja-JP" sz="1100" b="1" dirty="0" smtClean="0">
              <a:solidFill>
                <a:srgbClr val="FF0000"/>
              </a:solidFill>
              <a:latin typeface="Arial" charset="0"/>
            </a:endParaRPr>
          </a:p>
          <a:p>
            <a:pPr algn="ctr"/>
            <a:r>
              <a:rPr lang="ja-JP" altLang="en-US" sz="1100" b="1" dirty="0" smtClean="0">
                <a:solidFill>
                  <a:srgbClr val="FF0000"/>
                </a:solidFill>
                <a:latin typeface="Arial" charset="0"/>
              </a:rPr>
              <a:t>利用本格化</a:t>
            </a:r>
            <a:endParaRPr lang="ja-JP" altLang="en-US" sz="1100" b="1" dirty="0">
              <a:solidFill>
                <a:srgbClr val="FF0000"/>
              </a:solidFill>
              <a:latin typeface="Arial" charset="0"/>
            </a:endParaRPr>
          </a:p>
        </p:txBody>
      </p:sp>
      <p:sp>
        <p:nvSpPr>
          <p:cNvPr id="105" name="テキスト ボックス 104"/>
          <p:cNvSpPr txBox="1"/>
          <p:nvPr/>
        </p:nvSpPr>
        <p:spPr>
          <a:xfrm>
            <a:off x="7553788" y="4607550"/>
            <a:ext cx="1276037" cy="261610"/>
          </a:xfrm>
          <a:prstGeom prst="rect">
            <a:avLst/>
          </a:prstGeom>
          <a:noFill/>
        </p:spPr>
        <p:txBody>
          <a:bodyPr wrap="square" rtlCol="0">
            <a:spAutoFit/>
          </a:bodyPr>
          <a:lstStyle/>
          <a:p>
            <a:r>
              <a:rPr lang="en-US" altLang="ja-JP" sz="1100" dirty="0" smtClean="0">
                <a:solidFill>
                  <a:srgbClr val="FF0000"/>
                </a:solidFill>
                <a:latin typeface="ＭＳ Ｐゴシック"/>
              </a:rPr>
              <a:t>2015</a:t>
            </a:r>
            <a:r>
              <a:rPr lang="ja-JP" altLang="en-US" sz="1100" dirty="0" smtClean="0">
                <a:solidFill>
                  <a:srgbClr val="FF0000"/>
                </a:solidFill>
                <a:latin typeface="ＭＳ Ｐゴシック"/>
              </a:rPr>
              <a:t>年市販予定</a:t>
            </a:r>
            <a:endParaRPr lang="ja-JP" altLang="en-US" sz="1100" dirty="0">
              <a:solidFill>
                <a:srgbClr val="FF0000"/>
              </a:solidFill>
              <a:latin typeface="ＭＳ Ｐゴシック"/>
            </a:endParaRPr>
          </a:p>
        </p:txBody>
      </p:sp>
      <p:sp>
        <p:nvSpPr>
          <p:cNvPr id="106" name="テキスト ボックス 105"/>
          <p:cNvSpPr txBox="1"/>
          <p:nvPr/>
        </p:nvSpPr>
        <p:spPr>
          <a:xfrm>
            <a:off x="5081053" y="5949280"/>
            <a:ext cx="673114" cy="430887"/>
          </a:xfrm>
          <a:prstGeom prst="rect">
            <a:avLst/>
          </a:prstGeom>
          <a:noFill/>
        </p:spPr>
        <p:txBody>
          <a:bodyPr wrap="square" rtlCol="0">
            <a:spAutoFit/>
          </a:bodyPr>
          <a:lstStyle/>
          <a:p>
            <a:pPr algn="ctr"/>
            <a:r>
              <a:rPr lang="ja-JP" altLang="en-US" sz="1100" b="1" dirty="0" smtClean="0">
                <a:solidFill>
                  <a:srgbClr val="FF0000"/>
                </a:solidFill>
                <a:latin typeface="Arial" charset="0"/>
              </a:rPr>
              <a:t>多様な</a:t>
            </a:r>
            <a:endParaRPr lang="en-US" altLang="ja-JP" sz="1100" b="1" dirty="0" smtClean="0">
              <a:solidFill>
                <a:srgbClr val="FF0000"/>
              </a:solidFill>
              <a:latin typeface="Arial" charset="0"/>
            </a:endParaRPr>
          </a:p>
          <a:p>
            <a:pPr algn="ctr"/>
            <a:r>
              <a:rPr lang="ja-JP" altLang="en-US" sz="1100" b="1" dirty="0">
                <a:solidFill>
                  <a:srgbClr val="FF0000"/>
                </a:solidFill>
                <a:latin typeface="Arial" charset="0"/>
              </a:rPr>
              <a:t>用途</a:t>
            </a:r>
          </a:p>
        </p:txBody>
      </p:sp>
      <p:sp>
        <p:nvSpPr>
          <p:cNvPr id="107" name="二等辺三角形 106"/>
          <p:cNvSpPr/>
          <p:nvPr/>
        </p:nvSpPr>
        <p:spPr>
          <a:xfrm rot="10800000">
            <a:off x="6655984" y="3140968"/>
            <a:ext cx="1477201" cy="17718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endParaRPr>
          </a:p>
        </p:txBody>
      </p:sp>
      <p:sp>
        <p:nvSpPr>
          <p:cNvPr id="110" name="二等辺三角形 109"/>
          <p:cNvSpPr/>
          <p:nvPr/>
        </p:nvSpPr>
        <p:spPr>
          <a:xfrm rot="10800000">
            <a:off x="6148594" y="4941168"/>
            <a:ext cx="2657848" cy="1650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3" name="テキスト ボックス 112"/>
          <p:cNvSpPr txBox="1"/>
          <p:nvPr/>
        </p:nvSpPr>
        <p:spPr>
          <a:xfrm>
            <a:off x="8614623" y="4941168"/>
            <a:ext cx="954107" cy="253916"/>
          </a:xfrm>
          <a:prstGeom prst="rect">
            <a:avLst/>
          </a:prstGeom>
          <a:noFill/>
        </p:spPr>
        <p:txBody>
          <a:bodyPr wrap="none" rtlCol="0">
            <a:spAutoFit/>
          </a:bodyPr>
          <a:lstStyle/>
          <a:p>
            <a:r>
              <a:rPr lang="en-US" altLang="ja-JP" sz="1050" dirty="0" smtClean="0">
                <a:solidFill>
                  <a:prstClr val="black"/>
                </a:solidFill>
                <a:latin typeface="ＭＳ Ｐゴシック"/>
              </a:rPr>
              <a:t>FC</a:t>
            </a:r>
            <a:r>
              <a:rPr lang="ja-JP" altLang="en-US" sz="1050" dirty="0" smtClean="0">
                <a:solidFill>
                  <a:prstClr val="black"/>
                </a:solidFill>
                <a:latin typeface="ＭＳ Ｐゴシック"/>
              </a:rPr>
              <a:t>：燃料電池</a:t>
            </a:r>
            <a:endParaRPr lang="ja-JP" altLang="en-US" sz="1050" dirty="0">
              <a:solidFill>
                <a:prstClr val="black"/>
              </a:solidFill>
              <a:latin typeface="ＭＳ Ｐゴシック"/>
            </a:endParaRPr>
          </a:p>
        </p:txBody>
      </p:sp>
      <p:sp>
        <p:nvSpPr>
          <p:cNvPr id="109" name="円/楕円 108"/>
          <p:cNvSpPr/>
          <p:nvPr/>
        </p:nvSpPr>
        <p:spPr>
          <a:xfrm>
            <a:off x="4955449" y="3229563"/>
            <a:ext cx="4813085" cy="1838564"/>
          </a:xfrm>
          <a:prstGeom prst="ellipse">
            <a:avLst/>
          </a:prstGeom>
          <a:solidFill>
            <a:schemeClr val="bg1">
              <a:alpha val="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6" name="テキスト ボックス 115"/>
          <p:cNvSpPr txBox="1">
            <a:spLocks noChangeArrowheads="1"/>
          </p:cNvSpPr>
          <p:nvPr/>
        </p:nvSpPr>
        <p:spPr bwMode="auto">
          <a:xfrm>
            <a:off x="2469" y="735097"/>
            <a:ext cx="9906000" cy="461655"/>
          </a:xfrm>
          <a:prstGeom prst="rect">
            <a:avLst/>
          </a:prstGeom>
          <a:solidFill>
            <a:srgbClr val="0070C0"/>
          </a:solidFill>
          <a:ln w="9525">
            <a:noFill/>
            <a:miter lim="800000"/>
            <a:headEnd/>
            <a:tailEnd/>
          </a:ln>
        </p:spPr>
        <p:txBody>
          <a:bodyPr lIns="91430" tIns="45715" rIns="91430" bIns="45715">
            <a:spAutoFit/>
          </a:bodyPr>
          <a:lstStyle/>
          <a:p>
            <a:pPr fontAlgn="base">
              <a:spcBef>
                <a:spcPct val="0"/>
              </a:spcBef>
              <a:spcAft>
                <a:spcPct val="0"/>
              </a:spcAft>
            </a:pPr>
            <a:r>
              <a:rPr lang="ja-JP" altLang="en-US" sz="2400" b="1" dirty="0" smtClean="0">
                <a:solidFill>
                  <a:prstClr val="white"/>
                </a:solidFill>
                <a:latin typeface="ＭＳ Ｐゴシック"/>
              </a:rPr>
              <a:t>電気、熱と並ぶ将来</a:t>
            </a:r>
            <a:r>
              <a:rPr lang="ja-JP" altLang="en-US" sz="2400" b="1" dirty="0">
                <a:solidFill>
                  <a:prstClr val="white"/>
                </a:solidFill>
                <a:latin typeface="ＭＳ Ｐゴシック"/>
              </a:rPr>
              <a:t>有望</a:t>
            </a:r>
            <a:r>
              <a:rPr lang="ja-JP" altLang="en-US" sz="2400" b="1" dirty="0" smtClean="0">
                <a:solidFill>
                  <a:prstClr val="white"/>
                </a:solidFill>
                <a:latin typeface="ＭＳ Ｐゴシック"/>
              </a:rPr>
              <a:t>な二次エネルギー　</a:t>
            </a:r>
            <a:r>
              <a:rPr lang="ja-JP" altLang="en-US" sz="2200" dirty="0" smtClean="0">
                <a:solidFill>
                  <a:prstClr val="white"/>
                </a:solidFill>
                <a:latin typeface="HGP創英角ｺﾞｼｯｸUB" pitchFamily="50" charset="-128"/>
                <a:ea typeface="HGP創英角ｺﾞｼｯｸUB" pitchFamily="50" charset="-128"/>
              </a:rPr>
              <a:t>　　</a:t>
            </a:r>
            <a:endParaRPr lang="en-US" altLang="ja-JP" sz="2200" dirty="0" smtClean="0">
              <a:solidFill>
                <a:prstClr val="white"/>
              </a:solidFill>
              <a:latin typeface="HGP創英角ｺﾞｼｯｸUB" pitchFamily="50" charset="-128"/>
              <a:ea typeface="HGP創英角ｺﾞｼｯｸUB" pitchFamily="50" charset="-128"/>
            </a:endParaRPr>
          </a:p>
        </p:txBody>
      </p:sp>
      <p:sp>
        <p:nvSpPr>
          <p:cNvPr id="108" name="テキスト ボックス 107"/>
          <p:cNvSpPr txBox="1"/>
          <p:nvPr/>
        </p:nvSpPr>
        <p:spPr>
          <a:xfrm>
            <a:off x="56456" y="159023"/>
            <a:ext cx="3201517" cy="461665"/>
          </a:xfrm>
          <a:prstGeom prst="rect">
            <a:avLst/>
          </a:prstGeom>
          <a:noFill/>
        </p:spPr>
        <p:txBody>
          <a:bodyPr wrap="none" rtlCol="0">
            <a:spAutoFit/>
          </a:bodyPr>
          <a:lstStyle/>
          <a:p>
            <a:r>
              <a:rPr lang="ja-JP" altLang="en-US" sz="2400" b="1" dirty="0"/>
              <a:t>［参考</a:t>
            </a:r>
            <a:r>
              <a:rPr lang="ja-JP" altLang="en-US" sz="2400" b="1" dirty="0" smtClean="0"/>
              <a:t>］水素エネルギー</a:t>
            </a:r>
            <a:endParaRPr lang="ja-JP" altLang="en-US" sz="2400" b="1" dirty="0"/>
          </a:p>
        </p:txBody>
      </p:sp>
      <p:sp>
        <p:nvSpPr>
          <p:cNvPr id="114" name="スライド番号プレースホルダー 4"/>
          <p:cNvSpPr>
            <a:spLocks noGrp="1"/>
          </p:cNvSpPr>
          <p:nvPr>
            <p:ph type="sldNum" sz="quarter" idx="12"/>
          </p:nvPr>
        </p:nvSpPr>
        <p:spPr>
          <a:xfrm>
            <a:off x="7556146" y="6519256"/>
            <a:ext cx="2311400" cy="365125"/>
          </a:xfrm>
        </p:spPr>
        <p:txBody>
          <a:bodyPr/>
          <a:lstStyle/>
          <a:p>
            <a:fld id="{D9550142-B990-490A-A107-ED7302A7FD52}" type="slidenum">
              <a:rPr lang="ja-JP" altLang="en-US" smtClean="0">
                <a:solidFill>
                  <a:prstClr val="black"/>
                </a:solidFill>
              </a:rPr>
              <a:pPr/>
              <a:t>45</a:t>
            </a:fld>
            <a:endParaRPr lang="ja-JP" altLang="en-US" dirty="0">
              <a:solidFill>
                <a:prstClr val="black"/>
              </a:solidFill>
            </a:endParaRPr>
          </a:p>
        </p:txBody>
      </p:sp>
    </p:spTree>
    <p:extLst>
      <p:ext uri="{BB962C8B-B14F-4D97-AF65-F5344CB8AC3E}">
        <p14:creationId xmlns:p14="http://schemas.microsoft.com/office/powerpoint/2010/main" val="1273840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714984"/>
            <a:ext cx="9905999" cy="50405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59568" y="467006"/>
            <a:ext cx="10065567" cy="729746"/>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noAutofit/>
          </a:bodyPr>
          <a:lstStyle/>
          <a:p>
            <a:r>
              <a:rPr lang="ja-JP" altLang="ja-JP" b="1" dirty="0"/>
              <a:t>３．エネルギーの需給に関する長期的、総合的かつ計画的に講ずべき施策</a:t>
            </a:r>
            <a:endParaRPr lang="ja-JP" altLang="en-US" dirty="0"/>
          </a:p>
        </p:txBody>
      </p:sp>
      <p:sp>
        <p:nvSpPr>
          <p:cNvPr id="5" name="スライド番号プレースホルダー 4"/>
          <p:cNvSpPr>
            <a:spLocks noGrp="1"/>
          </p:cNvSpPr>
          <p:nvPr>
            <p:ph type="sldNum" sz="quarter" idx="12"/>
          </p:nvPr>
        </p:nvSpPr>
        <p:spPr>
          <a:xfrm>
            <a:off x="7556146" y="6520392"/>
            <a:ext cx="2311400" cy="365125"/>
          </a:xfrm>
        </p:spPr>
        <p:txBody>
          <a:bodyPr/>
          <a:lstStyle/>
          <a:p>
            <a:fld id="{D9550142-B990-490A-A107-ED7302A7FD52}" type="slidenum">
              <a:rPr lang="ja-JP" altLang="en-US" smtClean="0">
                <a:solidFill>
                  <a:prstClr val="black"/>
                </a:solidFill>
              </a:rPr>
              <a:pPr/>
              <a:t>46</a:t>
            </a:fld>
            <a:endParaRPr lang="ja-JP" altLang="en-US" dirty="0">
              <a:solidFill>
                <a:prstClr val="black"/>
              </a:solidFill>
            </a:endParaRPr>
          </a:p>
        </p:txBody>
      </p:sp>
      <p:sp>
        <p:nvSpPr>
          <p:cNvPr id="9" name="コンテンツ プレースホルダー 2"/>
          <p:cNvSpPr txBox="1">
            <a:spLocks/>
          </p:cNvSpPr>
          <p:nvPr/>
        </p:nvSpPr>
        <p:spPr>
          <a:xfrm>
            <a:off x="193873" y="476672"/>
            <a:ext cx="9595684" cy="442535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7188" indent="-357188">
              <a:lnSpc>
                <a:spcPts val="2400"/>
              </a:lnSpc>
            </a:pPr>
            <a:r>
              <a:rPr lang="ja-JP" altLang="ja-JP" sz="2400" b="1" u="sng" dirty="0" smtClean="0">
                <a:solidFill>
                  <a:srgbClr val="0070C0"/>
                </a:solidFill>
              </a:rPr>
              <a:t>（</a:t>
            </a:r>
            <a:r>
              <a:rPr lang="ja-JP" altLang="en-US" sz="2400" b="1" u="sng" dirty="0" smtClean="0">
                <a:solidFill>
                  <a:srgbClr val="0070C0"/>
                </a:solidFill>
              </a:rPr>
              <a:t>９</a:t>
            </a:r>
            <a:r>
              <a:rPr lang="ja-JP" altLang="ja-JP" sz="2400" b="1" u="sng" dirty="0" smtClean="0">
                <a:solidFill>
                  <a:srgbClr val="0070C0"/>
                </a:solidFill>
              </a:rPr>
              <a:t>）</a:t>
            </a:r>
            <a:r>
              <a:rPr lang="ja-JP" altLang="ja-JP" sz="2400" b="1" u="sng" dirty="0">
                <a:solidFill>
                  <a:srgbClr val="0070C0"/>
                </a:solidFill>
              </a:rPr>
              <a:t>市場の統合を通じた総合エネルギー企業等の創出と、エネルギーを軸とした成長</a:t>
            </a:r>
            <a:r>
              <a:rPr lang="ja-JP" altLang="ja-JP" sz="2400" b="1" u="sng" dirty="0" smtClean="0">
                <a:solidFill>
                  <a:srgbClr val="0070C0"/>
                </a:solidFill>
              </a:rPr>
              <a:t>戦略</a:t>
            </a:r>
            <a:r>
              <a:rPr lang="ja-JP" altLang="en-US" sz="2400" b="1" u="sng" dirty="0" smtClean="0">
                <a:solidFill>
                  <a:srgbClr val="0070C0"/>
                </a:solidFill>
              </a:rPr>
              <a:t>の</a:t>
            </a:r>
            <a:r>
              <a:rPr lang="ja-JP" altLang="ja-JP" sz="2400" b="1" u="sng" dirty="0" smtClean="0">
                <a:solidFill>
                  <a:srgbClr val="0070C0"/>
                </a:solidFill>
              </a:rPr>
              <a:t>実現</a:t>
            </a:r>
            <a:r>
              <a:rPr lang="ja-JP" altLang="en-US" sz="2400" b="1" dirty="0" smtClean="0">
                <a:solidFill>
                  <a:srgbClr val="F79646">
                    <a:lumMod val="75000"/>
                  </a:srgbClr>
                </a:solidFill>
              </a:rPr>
              <a:t>（</a:t>
            </a:r>
            <a:r>
              <a:rPr lang="en-US" altLang="ja-JP" sz="2400" b="1" dirty="0" smtClean="0">
                <a:solidFill>
                  <a:srgbClr val="F79646">
                    <a:lumMod val="75000"/>
                  </a:srgbClr>
                </a:solidFill>
              </a:rPr>
              <a:t>P</a:t>
            </a:r>
            <a:r>
              <a:rPr lang="ja-JP" altLang="en-US" sz="2400" b="1" dirty="0" smtClean="0">
                <a:solidFill>
                  <a:srgbClr val="F79646">
                    <a:lumMod val="75000"/>
                  </a:srgbClr>
                </a:solidFill>
              </a:rPr>
              <a:t>６３～）</a:t>
            </a:r>
            <a:endParaRPr lang="en-US" altLang="ja-JP" sz="700" u="sng" dirty="0" smtClean="0">
              <a:solidFill>
                <a:prstClr val="black"/>
              </a:solidFill>
            </a:endParaRPr>
          </a:p>
          <a:p>
            <a:pPr marL="174625" indent="-87313"/>
            <a:endParaRPr lang="en-US" altLang="ja-JP" sz="800" u="sng" dirty="0">
              <a:solidFill>
                <a:prstClr val="black"/>
              </a:solidFill>
            </a:endParaRPr>
          </a:p>
          <a:p>
            <a:pPr marL="87313"/>
            <a:r>
              <a:rPr lang="ja-JP" altLang="ja-JP" sz="2000" u="sng" dirty="0" smtClean="0">
                <a:solidFill>
                  <a:srgbClr val="0070C0"/>
                </a:solidFill>
              </a:rPr>
              <a:t>①</a:t>
            </a:r>
            <a:r>
              <a:rPr lang="ja-JP" altLang="ja-JP" sz="2000" u="sng" dirty="0">
                <a:solidFill>
                  <a:srgbClr val="0070C0"/>
                </a:solidFill>
              </a:rPr>
              <a:t>電力システム改革等の制度改革を起爆剤とするエネルギー産業構造の大転換</a:t>
            </a:r>
            <a:endParaRPr lang="ja-JP" altLang="ja-JP" sz="2000" dirty="0">
              <a:solidFill>
                <a:srgbClr val="0070C0"/>
              </a:solidFill>
            </a:endParaRPr>
          </a:p>
          <a:p>
            <a:pPr marL="174625" indent="-87313"/>
            <a:endParaRPr lang="en-US" altLang="ja-JP" sz="700" u="sng" dirty="0" smtClean="0">
              <a:solidFill>
                <a:prstClr val="black"/>
              </a:solidFill>
            </a:endParaRPr>
          </a:p>
          <a:p>
            <a:pPr marL="87313"/>
            <a:r>
              <a:rPr lang="ja-JP" altLang="ja-JP" sz="2000" u="sng" dirty="0" smtClean="0">
                <a:solidFill>
                  <a:srgbClr val="0070C0"/>
                </a:solidFill>
              </a:rPr>
              <a:t>②</a:t>
            </a:r>
            <a:r>
              <a:rPr lang="ja-JP" altLang="ja-JP" sz="2000" u="sng" dirty="0">
                <a:solidFill>
                  <a:srgbClr val="0070C0"/>
                </a:solidFill>
              </a:rPr>
              <a:t>総合的なエネルギー供給サービスを行う企業等の</a:t>
            </a:r>
            <a:r>
              <a:rPr lang="ja-JP" altLang="ja-JP" sz="2000" u="sng" dirty="0" smtClean="0">
                <a:solidFill>
                  <a:srgbClr val="0070C0"/>
                </a:solidFill>
              </a:rPr>
              <a:t>創出</a:t>
            </a:r>
            <a:endParaRPr lang="en-US" altLang="ja-JP" sz="2000" u="sng" dirty="0" smtClean="0">
              <a:solidFill>
                <a:srgbClr val="0070C0"/>
              </a:solidFill>
            </a:endParaRPr>
          </a:p>
          <a:p>
            <a:pPr marL="174625" indent="-87313"/>
            <a:endParaRPr lang="en-US" altLang="ja-JP" sz="800" u="sng" dirty="0">
              <a:solidFill>
                <a:prstClr val="black"/>
              </a:solidFill>
            </a:endParaRPr>
          </a:p>
          <a:p>
            <a:pPr marL="87313"/>
            <a:r>
              <a:rPr lang="ja-JP" altLang="ja-JP" sz="2000" u="sng" dirty="0" smtClean="0">
                <a:solidFill>
                  <a:srgbClr val="0070C0"/>
                </a:solidFill>
              </a:rPr>
              <a:t>③エネルギー</a:t>
            </a:r>
            <a:r>
              <a:rPr lang="ja-JP" altLang="ja-JP" sz="2000" u="sng" dirty="0">
                <a:solidFill>
                  <a:srgbClr val="0070C0"/>
                </a:solidFill>
              </a:rPr>
              <a:t>分野における新市場の</a:t>
            </a:r>
            <a:r>
              <a:rPr lang="ja-JP" altLang="ja-JP" sz="2000" u="sng" dirty="0" smtClean="0">
                <a:solidFill>
                  <a:srgbClr val="0070C0"/>
                </a:solidFill>
              </a:rPr>
              <a:t>創出</a:t>
            </a:r>
            <a:r>
              <a:rPr lang="ja-JP" altLang="ja-JP" sz="2000" u="sng" dirty="0">
                <a:solidFill>
                  <a:srgbClr val="0070C0"/>
                </a:solidFill>
              </a:rPr>
              <a:t>と、国際展開の強化による成長戦略の</a:t>
            </a:r>
            <a:r>
              <a:rPr lang="ja-JP" altLang="ja-JP" sz="2000" u="sng" dirty="0" smtClean="0">
                <a:solidFill>
                  <a:srgbClr val="0070C0"/>
                </a:solidFill>
              </a:rPr>
              <a:t>実現</a:t>
            </a:r>
            <a:endParaRPr lang="en-US" altLang="ja-JP" sz="2000" u="sng" dirty="0" smtClean="0">
              <a:solidFill>
                <a:srgbClr val="0070C0"/>
              </a:solidFill>
            </a:endParaRPr>
          </a:p>
          <a:p>
            <a:pPr marL="87313"/>
            <a:r>
              <a:rPr lang="ja-JP" altLang="en-US" sz="2000" dirty="0" smtClean="0">
                <a:solidFill>
                  <a:prstClr val="black"/>
                </a:solidFill>
              </a:rPr>
              <a:t>・</a:t>
            </a:r>
            <a:r>
              <a:rPr lang="ja-JP" altLang="ja-JP" sz="2000" dirty="0" smtClean="0">
                <a:solidFill>
                  <a:prstClr val="black"/>
                </a:solidFill>
              </a:rPr>
              <a:t>異分野</a:t>
            </a:r>
            <a:r>
              <a:rPr lang="ja-JP" altLang="ja-JP" sz="2000" dirty="0">
                <a:solidFill>
                  <a:prstClr val="black"/>
                </a:solidFill>
              </a:rPr>
              <a:t>の技術革新を取り込み、エネルギー分野の新市場を</a:t>
            </a:r>
            <a:r>
              <a:rPr lang="ja-JP" altLang="ja-JP" sz="2000" dirty="0" smtClean="0">
                <a:solidFill>
                  <a:prstClr val="black"/>
                </a:solidFill>
              </a:rPr>
              <a:t>創出</a:t>
            </a:r>
            <a:r>
              <a:rPr lang="ja-JP" altLang="en-US" sz="2000" dirty="0" smtClean="0">
                <a:solidFill>
                  <a:prstClr val="black"/>
                </a:solidFill>
              </a:rPr>
              <a:t>。</a:t>
            </a:r>
            <a:endParaRPr lang="en-US" altLang="ja-JP" sz="2000" dirty="0">
              <a:solidFill>
                <a:prstClr val="black"/>
              </a:solidFill>
            </a:endParaRPr>
          </a:p>
          <a:p>
            <a:pPr marL="177800" indent="-88900">
              <a:lnSpc>
                <a:spcPts val="1800"/>
              </a:lnSpc>
            </a:pPr>
            <a:r>
              <a:rPr lang="ja-JP" altLang="en-US" sz="2000" dirty="0" smtClean="0">
                <a:solidFill>
                  <a:prstClr val="black"/>
                </a:solidFill>
              </a:rPr>
              <a:t>・蓄電池や燃料電池など我が国がリードする先端技術の市場を拡大。</a:t>
            </a:r>
            <a:endParaRPr lang="en-US" altLang="ja-JP" sz="2000" dirty="0" smtClean="0">
              <a:solidFill>
                <a:prstClr val="black"/>
              </a:solidFill>
            </a:endParaRPr>
          </a:p>
          <a:p>
            <a:pPr marL="177800" indent="-88900">
              <a:lnSpc>
                <a:spcPts val="1800"/>
              </a:lnSpc>
            </a:pPr>
            <a:r>
              <a:rPr lang="ja-JP" altLang="en-US" sz="2000" dirty="0" smtClean="0">
                <a:solidFill>
                  <a:prstClr val="black"/>
                </a:solidFill>
              </a:rPr>
              <a:t>・</a:t>
            </a:r>
            <a:r>
              <a:rPr lang="ja-JP" altLang="ja-JP" sz="2000" dirty="0">
                <a:solidFill>
                  <a:prstClr val="black"/>
                </a:solidFill>
              </a:rPr>
              <a:t>高効率火力発電</a:t>
            </a:r>
            <a:r>
              <a:rPr lang="ja-JP" altLang="ja-JP" sz="2000" dirty="0" smtClean="0">
                <a:solidFill>
                  <a:prstClr val="black"/>
                </a:solidFill>
              </a:rPr>
              <a:t>、再エネ</a:t>
            </a:r>
            <a:r>
              <a:rPr lang="ja-JP" altLang="ja-JP" sz="2000" dirty="0">
                <a:solidFill>
                  <a:prstClr val="black"/>
                </a:solidFill>
              </a:rPr>
              <a:t>・省エネ</a:t>
            </a:r>
            <a:r>
              <a:rPr lang="ja-JP" altLang="ja-JP" sz="2000" dirty="0" smtClean="0">
                <a:solidFill>
                  <a:prstClr val="black"/>
                </a:solidFill>
              </a:rPr>
              <a:t>技術</a:t>
            </a:r>
            <a:r>
              <a:rPr lang="ja-JP" altLang="en-US" sz="2000" dirty="0" smtClean="0">
                <a:solidFill>
                  <a:prstClr val="black"/>
                </a:solidFill>
              </a:rPr>
              <a:t>、原子力</a:t>
            </a:r>
            <a:r>
              <a:rPr lang="ja-JP" altLang="ja-JP" sz="2000" dirty="0" smtClean="0">
                <a:solidFill>
                  <a:prstClr val="black"/>
                </a:solidFill>
              </a:rPr>
              <a:t>等</a:t>
            </a:r>
            <a:r>
              <a:rPr lang="ja-JP" altLang="ja-JP" sz="2000" dirty="0">
                <a:solidFill>
                  <a:prstClr val="black"/>
                </a:solidFill>
              </a:rPr>
              <a:t>のインフラ輸出を官民の力を結集しつつ</a:t>
            </a:r>
            <a:r>
              <a:rPr lang="ja-JP" altLang="ja-JP" sz="2000" dirty="0" smtClean="0">
                <a:solidFill>
                  <a:prstClr val="black"/>
                </a:solidFill>
              </a:rPr>
              <a:t>促進</a:t>
            </a:r>
            <a:r>
              <a:rPr lang="ja-JP" altLang="en-US" sz="2000" dirty="0">
                <a:solidFill>
                  <a:prstClr val="black"/>
                </a:solidFill>
              </a:rPr>
              <a:t>。</a:t>
            </a:r>
            <a:endParaRPr lang="en-US" altLang="ja-JP" sz="2000" dirty="0">
              <a:solidFill>
                <a:prstClr val="black"/>
              </a:solidFill>
            </a:endParaRPr>
          </a:p>
          <a:p>
            <a:pPr marL="263525" indent="-174625">
              <a:lnSpc>
                <a:spcPts val="1800"/>
              </a:lnSpc>
            </a:pPr>
            <a:r>
              <a:rPr lang="ja-JP" altLang="en-US" sz="2000" dirty="0">
                <a:solidFill>
                  <a:prstClr val="black"/>
                </a:solidFill>
              </a:rPr>
              <a:t>・</a:t>
            </a:r>
            <a:r>
              <a:rPr lang="ja-JP" altLang="ja-JP" sz="2000" dirty="0">
                <a:solidFill>
                  <a:prstClr val="black"/>
                </a:solidFill>
              </a:rPr>
              <a:t>アジアの</a:t>
            </a:r>
            <a:r>
              <a:rPr lang="en-US" altLang="ja-JP" sz="2000" dirty="0">
                <a:solidFill>
                  <a:prstClr val="black"/>
                </a:solidFill>
              </a:rPr>
              <a:t>LNG</a:t>
            </a:r>
            <a:r>
              <a:rPr lang="ja-JP" altLang="ja-JP" sz="2000" dirty="0">
                <a:solidFill>
                  <a:prstClr val="black"/>
                </a:solidFill>
              </a:rPr>
              <a:t>導入に向けた制度・インフラ整備への技術面等での協力や、石油コンビナート</a:t>
            </a:r>
            <a:r>
              <a:rPr lang="ja-JP" altLang="ja-JP" sz="2000" dirty="0" smtClean="0">
                <a:solidFill>
                  <a:prstClr val="black"/>
                </a:solidFill>
              </a:rPr>
              <a:t>事業の海外展開など、世界のエネルギー供給事業への積極的な参画</a:t>
            </a:r>
            <a:r>
              <a:rPr lang="ja-JP" altLang="en-US" sz="2000" dirty="0" smtClean="0">
                <a:solidFill>
                  <a:prstClr val="black"/>
                </a:solidFill>
              </a:rPr>
              <a:t>。</a:t>
            </a:r>
            <a:endParaRPr lang="en-US" altLang="ja-JP" sz="2000" dirty="0" smtClean="0">
              <a:solidFill>
                <a:prstClr val="black"/>
              </a:solidFill>
            </a:endParaRPr>
          </a:p>
          <a:p>
            <a:pPr marL="263525" indent="-174625">
              <a:lnSpc>
                <a:spcPts val="1800"/>
              </a:lnSpc>
            </a:pPr>
            <a:endParaRPr lang="en-US" altLang="ja-JP" sz="2000" dirty="0" smtClean="0">
              <a:solidFill>
                <a:prstClr val="black"/>
              </a:solidFill>
            </a:endParaRPr>
          </a:p>
          <a:p>
            <a:pPr marL="263525" indent="-174625">
              <a:lnSpc>
                <a:spcPts val="1800"/>
              </a:lnSpc>
            </a:pPr>
            <a:endParaRPr lang="en-US" altLang="ja-JP" sz="2000" dirty="0">
              <a:solidFill>
                <a:prstClr val="black"/>
              </a:solidFill>
            </a:endParaRPr>
          </a:p>
          <a:p>
            <a:pPr>
              <a:lnSpc>
                <a:spcPts val="1800"/>
              </a:lnSpc>
              <a:spcBef>
                <a:spcPts val="0"/>
              </a:spcBef>
            </a:pPr>
            <a:r>
              <a:rPr lang="en-US" altLang="ja-JP" sz="2400" b="1" dirty="0" smtClean="0">
                <a:solidFill>
                  <a:srgbClr val="0070C0"/>
                </a:solidFill>
                <a:latin typeface="Calibri"/>
              </a:rPr>
              <a:t> </a:t>
            </a:r>
            <a:r>
              <a:rPr lang="ja-JP" altLang="ja-JP" sz="2400" b="1" u="sng" dirty="0" smtClean="0">
                <a:solidFill>
                  <a:srgbClr val="0070C0"/>
                </a:solidFill>
              </a:rPr>
              <a:t>（</a:t>
            </a:r>
            <a:r>
              <a:rPr lang="ja-JP" altLang="en-US" sz="2400" b="1" u="sng" dirty="0" smtClean="0">
                <a:solidFill>
                  <a:srgbClr val="0070C0"/>
                </a:solidFill>
              </a:rPr>
              <a:t>１０</a:t>
            </a:r>
            <a:r>
              <a:rPr lang="ja-JP" altLang="ja-JP" sz="2400" b="1" u="sng" dirty="0" smtClean="0">
                <a:solidFill>
                  <a:srgbClr val="0070C0"/>
                </a:solidFill>
              </a:rPr>
              <a:t>）総合的なエネルギー国際</a:t>
            </a:r>
            <a:r>
              <a:rPr lang="ja-JP" altLang="en-US" sz="2400" b="1" u="sng" dirty="0" smtClean="0">
                <a:solidFill>
                  <a:srgbClr val="0070C0"/>
                </a:solidFill>
              </a:rPr>
              <a:t>協力</a:t>
            </a:r>
            <a:r>
              <a:rPr lang="ja-JP" altLang="ja-JP" sz="2400" b="1" u="sng" dirty="0" smtClean="0">
                <a:solidFill>
                  <a:srgbClr val="0070C0"/>
                </a:solidFill>
              </a:rPr>
              <a:t>の展開</a:t>
            </a:r>
            <a:r>
              <a:rPr lang="ja-JP" altLang="en-US" sz="2400" b="1" dirty="0" smtClean="0">
                <a:solidFill>
                  <a:srgbClr val="F79646">
                    <a:lumMod val="75000"/>
                  </a:srgbClr>
                </a:solidFill>
              </a:rPr>
              <a:t>（</a:t>
            </a:r>
            <a:r>
              <a:rPr lang="en-US" altLang="ja-JP" sz="2400" b="1" dirty="0" smtClean="0">
                <a:solidFill>
                  <a:srgbClr val="F79646">
                    <a:lumMod val="75000"/>
                  </a:srgbClr>
                </a:solidFill>
              </a:rPr>
              <a:t>P</a:t>
            </a:r>
            <a:r>
              <a:rPr lang="ja-JP" altLang="en-US" sz="2400" b="1" dirty="0">
                <a:solidFill>
                  <a:srgbClr val="F79646">
                    <a:lumMod val="75000"/>
                  </a:srgbClr>
                </a:solidFill>
              </a:rPr>
              <a:t>６８</a:t>
            </a:r>
            <a:r>
              <a:rPr lang="ja-JP" altLang="en-US" sz="2400" b="1" dirty="0" smtClean="0">
                <a:solidFill>
                  <a:srgbClr val="F79646">
                    <a:lumMod val="75000"/>
                  </a:srgbClr>
                </a:solidFill>
              </a:rPr>
              <a:t>～）</a:t>
            </a:r>
            <a:endParaRPr lang="ja-JP" altLang="ja-JP" sz="2400" dirty="0" smtClean="0">
              <a:solidFill>
                <a:srgbClr val="F79646">
                  <a:lumMod val="75000"/>
                </a:srgbClr>
              </a:solidFill>
            </a:endParaRPr>
          </a:p>
          <a:p>
            <a:pPr>
              <a:lnSpc>
                <a:spcPts val="600"/>
              </a:lnSpc>
              <a:spcBef>
                <a:spcPts val="0"/>
              </a:spcBef>
            </a:pPr>
            <a:endParaRPr lang="en-US" altLang="ja-JP" sz="600" u="sng" dirty="0">
              <a:solidFill>
                <a:prstClr val="black"/>
              </a:solidFill>
              <a:latin typeface="Calibri"/>
            </a:endParaRPr>
          </a:p>
          <a:p>
            <a:pPr>
              <a:lnSpc>
                <a:spcPts val="1920"/>
              </a:lnSpc>
              <a:spcBef>
                <a:spcPts val="384"/>
              </a:spcBef>
            </a:pPr>
            <a:r>
              <a:rPr lang="ja-JP" altLang="en-US" sz="2000" dirty="0">
                <a:solidFill>
                  <a:srgbClr val="0070C0"/>
                </a:solidFill>
                <a:latin typeface="Calibri"/>
              </a:rPr>
              <a:t>　</a:t>
            </a:r>
            <a:r>
              <a:rPr lang="ja-JP" altLang="ja-JP" sz="2000" u="sng" dirty="0" smtClean="0">
                <a:solidFill>
                  <a:srgbClr val="0070C0"/>
                </a:solidFill>
              </a:rPr>
              <a:t>需給</a:t>
            </a:r>
            <a:r>
              <a:rPr lang="ja-JP" altLang="ja-JP" sz="2000" u="sng" dirty="0">
                <a:solidFill>
                  <a:srgbClr val="0070C0"/>
                </a:solidFill>
              </a:rPr>
              <a:t>構造安定化のためのエネルギー国際協力体制の拡大・深化</a:t>
            </a:r>
            <a:endParaRPr lang="ja-JP" altLang="ja-JP" sz="2000" dirty="0">
              <a:solidFill>
                <a:srgbClr val="0070C0"/>
              </a:solidFill>
            </a:endParaRPr>
          </a:p>
          <a:p>
            <a:pPr marL="263525" indent="-174625">
              <a:lnSpc>
                <a:spcPts val="1920"/>
              </a:lnSpc>
              <a:spcBef>
                <a:spcPts val="384"/>
              </a:spcBef>
              <a:tabLst>
                <a:tab pos="174625" algn="l"/>
              </a:tabLst>
            </a:pPr>
            <a:r>
              <a:rPr lang="ja-JP" altLang="en-US" sz="2000" dirty="0">
                <a:solidFill>
                  <a:prstClr val="black"/>
                </a:solidFill>
              </a:rPr>
              <a:t>・</a:t>
            </a:r>
            <a:r>
              <a:rPr lang="ja-JP" altLang="ja-JP" sz="2000" dirty="0">
                <a:solidFill>
                  <a:prstClr val="black"/>
                </a:solidFill>
              </a:rPr>
              <a:t>ＩＥＡ、ＩＡＥＡ等の多国間エネルギー協力を強化するとともに、特にアジア・太平洋</a:t>
            </a:r>
            <a:r>
              <a:rPr lang="ja-JP" altLang="ja-JP" sz="2000" dirty="0" smtClean="0">
                <a:solidFill>
                  <a:prstClr val="black"/>
                </a:solidFill>
              </a:rPr>
              <a:t>地域</a:t>
            </a:r>
            <a:r>
              <a:rPr lang="ja-JP" altLang="en-US" sz="2000" dirty="0">
                <a:solidFill>
                  <a:prstClr val="black"/>
                </a:solidFill>
              </a:rPr>
              <a:t>では</a:t>
            </a:r>
            <a:r>
              <a:rPr lang="ja-JP" altLang="ja-JP" sz="2000" dirty="0" smtClean="0">
                <a:solidFill>
                  <a:prstClr val="black"/>
                </a:solidFill>
              </a:rPr>
              <a:t>ＥＲＩＡ</a:t>
            </a:r>
            <a:r>
              <a:rPr lang="ja-JP" altLang="en-US" sz="2000" dirty="0" smtClean="0">
                <a:solidFill>
                  <a:prstClr val="black"/>
                </a:solidFill>
              </a:rPr>
              <a:t>（東アジア・アセアン経済研究センター）</a:t>
            </a:r>
            <a:r>
              <a:rPr lang="ja-JP" altLang="ja-JP" sz="2000" dirty="0" smtClean="0">
                <a:solidFill>
                  <a:prstClr val="black"/>
                </a:solidFill>
              </a:rPr>
              <a:t>を</a:t>
            </a:r>
            <a:r>
              <a:rPr lang="ja-JP" altLang="ja-JP" sz="2000" dirty="0">
                <a:solidFill>
                  <a:prstClr val="black"/>
                </a:solidFill>
              </a:rPr>
              <a:t>中核機関と</a:t>
            </a:r>
            <a:r>
              <a:rPr lang="ja-JP" altLang="ja-JP" sz="2000" dirty="0" smtClean="0">
                <a:solidFill>
                  <a:prstClr val="black"/>
                </a:solidFill>
              </a:rPr>
              <a:t>しＥＡＳ</a:t>
            </a:r>
            <a:r>
              <a:rPr lang="ja-JP" altLang="en-US" sz="2000" dirty="0" smtClean="0">
                <a:solidFill>
                  <a:prstClr val="black"/>
                </a:solidFill>
              </a:rPr>
              <a:t>（東アジアサミット）</a:t>
            </a:r>
            <a:r>
              <a:rPr lang="ja-JP" altLang="ja-JP" sz="2000" dirty="0" smtClean="0">
                <a:solidFill>
                  <a:prstClr val="black"/>
                </a:solidFill>
              </a:rPr>
              <a:t>を域内エネルギー</a:t>
            </a:r>
            <a:r>
              <a:rPr lang="ja-JP" altLang="ja-JP" sz="2000" dirty="0">
                <a:solidFill>
                  <a:prstClr val="black"/>
                </a:solidFill>
              </a:rPr>
              <a:t>安全</a:t>
            </a:r>
            <a:r>
              <a:rPr lang="ja-JP" altLang="ja-JP" sz="2000" dirty="0" smtClean="0">
                <a:solidFill>
                  <a:prstClr val="black"/>
                </a:solidFill>
              </a:rPr>
              <a:t>保障確保</a:t>
            </a:r>
            <a:r>
              <a:rPr lang="ja-JP" altLang="en-US" sz="2000" dirty="0" smtClean="0">
                <a:solidFill>
                  <a:prstClr val="black"/>
                </a:solidFill>
              </a:rPr>
              <a:t>の</a:t>
            </a:r>
            <a:r>
              <a:rPr lang="ja-JP" altLang="ja-JP" sz="2000" dirty="0" smtClean="0">
                <a:solidFill>
                  <a:prstClr val="black"/>
                </a:solidFill>
              </a:rPr>
              <a:t>枠組み</a:t>
            </a:r>
            <a:r>
              <a:rPr lang="ja-JP" altLang="ja-JP" sz="2000" dirty="0">
                <a:solidFill>
                  <a:prstClr val="black"/>
                </a:solidFill>
              </a:rPr>
              <a:t>として</a:t>
            </a:r>
            <a:r>
              <a:rPr lang="ja-JP" altLang="ja-JP" sz="2000" dirty="0" smtClean="0">
                <a:solidFill>
                  <a:prstClr val="black"/>
                </a:solidFill>
              </a:rPr>
              <a:t>活用</a:t>
            </a:r>
            <a:r>
              <a:rPr lang="ja-JP" altLang="en-US" sz="2000" dirty="0">
                <a:solidFill>
                  <a:prstClr val="black"/>
                </a:solidFill>
              </a:rPr>
              <a:t>。</a:t>
            </a:r>
            <a:endParaRPr lang="en-US" altLang="ja-JP" sz="2000" dirty="0">
              <a:solidFill>
                <a:prstClr val="black"/>
              </a:solidFill>
            </a:endParaRPr>
          </a:p>
          <a:p>
            <a:pPr marL="263525" indent="-174625">
              <a:lnSpc>
                <a:spcPts val="1920"/>
              </a:lnSpc>
              <a:spcBef>
                <a:spcPts val="384"/>
              </a:spcBef>
              <a:tabLst>
                <a:tab pos="174625" algn="l"/>
              </a:tabLst>
            </a:pPr>
            <a:r>
              <a:rPr lang="ja-JP" altLang="en-US" sz="2000" dirty="0">
                <a:solidFill>
                  <a:prstClr val="black"/>
                </a:solidFill>
              </a:rPr>
              <a:t>・</a:t>
            </a:r>
            <a:r>
              <a:rPr lang="ja-JP" altLang="ja-JP" sz="2000" dirty="0">
                <a:solidFill>
                  <a:prstClr val="black"/>
                </a:solidFill>
              </a:rPr>
              <a:t>二国間エネルギー協力を強化し、特に日米については</a:t>
            </a:r>
            <a:r>
              <a:rPr lang="ja-JP" altLang="ja-JP" sz="2000" dirty="0" smtClean="0">
                <a:solidFill>
                  <a:prstClr val="black"/>
                </a:solidFill>
              </a:rPr>
              <a:t>、総合的</a:t>
            </a:r>
            <a:r>
              <a:rPr lang="ja-JP" altLang="ja-JP" sz="2000" dirty="0">
                <a:solidFill>
                  <a:prstClr val="black"/>
                </a:solidFill>
              </a:rPr>
              <a:t>な協力関係への</a:t>
            </a:r>
            <a:r>
              <a:rPr lang="ja-JP" altLang="ja-JP" sz="2000" dirty="0" smtClean="0">
                <a:solidFill>
                  <a:prstClr val="black"/>
                </a:solidFill>
              </a:rPr>
              <a:t>拡大</a:t>
            </a:r>
            <a:r>
              <a:rPr lang="ja-JP" altLang="en-US" sz="2000" dirty="0" smtClean="0">
                <a:solidFill>
                  <a:prstClr val="black"/>
                </a:solidFill>
              </a:rPr>
              <a:t>。</a:t>
            </a:r>
            <a:endParaRPr lang="ja-JP" altLang="ja-JP" sz="2000" dirty="0">
              <a:solidFill>
                <a:prstClr val="black"/>
              </a:solidFill>
            </a:endParaRPr>
          </a:p>
          <a:p>
            <a:pPr marL="263525" indent="-174625">
              <a:lnSpc>
                <a:spcPts val="1800"/>
              </a:lnSpc>
            </a:pPr>
            <a:endParaRPr lang="ja-JP" altLang="ja-JP" sz="2000" dirty="0" smtClean="0">
              <a:solidFill>
                <a:prstClr val="black"/>
              </a:solidFill>
            </a:endParaRPr>
          </a:p>
          <a:p>
            <a:pPr marL="87313"/>
            <a:endParaRPr lang="en-US" altLang="ja-JP" sz="2000" dirty="0" smtClean="0">
              <a:solidFill>
                <a:prstClr val="black"/>
              </a:solidFill>
            </a:endParaRPr>
          </a:p>
          <a:p>
            <a:pPr marL="87313"/>
            <a:endParaRPr lang="en-US" altLang="ja-JP" sz="2000" dirty="0" smtClean="0">
              <a:solidFill>
                <a:prstClr val="black"/>
              </a:solidFill>
            </a:endParaRPr>
          </a:p>
        </p:txBody>
      </p:sp>
    </p:spTree>
    <p:extLst>
      <p:ext uri="{BB962C8B-B14F-4D97-AF65-F5344CB8AC3E}">
        <p14:creationId xmlns:p14="http://schemas.microsoft.com/office/powerpoint/2010/main" val="3434664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870" y="116632"/>
            <a:ext cx="9733174" cy="972108"/>
          </a:xfrm>
        </p:spPr>
        <p:txBody>
          <a:bodyPr>
            <a:noAutofit/>
          </a:bodyPr>
          <a:lstStyle/>
          <a:p>
            <a:pPr marL="182563" indent="-182563" algn="l">
              <a:tabLst>
                <a:tab pos="182563" algn="l"/>
              </a:tabLst>
            </a:pPr>
            <a:r>
              <a:rPr lang="ja-JP" altLang="en-US" b="1" dirty="0" smtClean="0"/>
              <a:t>４</a:t>
            </a:r>
            <a:r>
              <a:rPr lang="ja-JP" altLang="ja-JP" b="1" dirty="0" smtClean="0"/>
              <a:t>．戦略的な技術開発の推進</a:t>
            </a:r>
            <a:r>
              <a:rPr lang="ja-JP" altLang="en-US" b="1" dirty="0">
                <a:solidFill>
                  <a:schemeClr val="accent6">
                    <a:lumMod val="40000"/>
                    <a:lumOff val="60000"/>
                  </a:schemeClr>
                </a:solidFill>
              </a:rPr>
              <a:t>（</a:t>
            </a:r>
            <a:r>
              <a:rPr lang="ja-JP" altLang="en-US" b="1" dirty="0" smtClean="0">
                <a:solidFill>
                  <a:schemeClr val="accent6">
                    <a:lumMod val="40000"/>
                    <a:lumOff val="60000"/>
                  </a:schemeClr>
                </a:solidFill>
              </a:rPr>
              <a:t>Ｐ７３～）</a:t>
            </a:r>
            <a:r>
              <a:rPr lang="en-US" altLang="ja-JP" b="1" dirty="0" smtClean="0">
                <a:solidFill>
                  <a:schemeClr val="accent6">
                    <a:lumMod val="40000"/>
                    <a:lumOff val="60000"/>
                  </a:schemeClr>
                </a:solidFill>
              </a:rPr>
              <a:t/>
            </a:r>
            <a:br>
              <a:rPr lang="en-US" altLang="ja-JP" b="1" dirty="0" smtClean="0">
                <a:solidFill>
                  <a:schemeClr val="accent6">
                    <a:lumMod val="40000"/>
                    <a:lumOff val="60000"/>
                  </a:schemeClr>
                </a:solidFill>
              </a:rPr>
            </a:br>
            <a:r>
              <a:rPr lang="ja-JP" altLang="ja-JP" sz="1800" b="1" dirty="0" smtClean="0"/>
              <a:t>（エネルギーの需給に関する施策を長期的、総合的かつ計画的に推進するために重点的に研究開発するための施策を講ずべきエネルギーに関する技術及び施策）</a:t>
            </a:r>
            <a:endParaRPr lang="ja-JP" altLang="en-US" sz="1800" dirty="0"/>
          </a:p>
        </p:txBody>
      </p:sp>
      <p:sp>
        <p:nvSpPr>
          <p:cNvPr id="5" name="スライド番号プレースホルダー 4"/>
          <p:cNvSpPr>
            <a:spLocks noGrp="1"/>
          </p:cNvSpPr>
          <p:nvPr>
            <p:ph type="sldNum" sz="quarter" idx="12"/>
          </p:nvPr>
        </p:nvSpPr>
        <p:spPr>
          <a:xfrm>
            <a:off x="7556146" y="6503120"/>
            <a:ext cx="2311400" cy="365125"/>
          </a:xfrm>
        </p:spPr>
        <p:txBody>
          <a:bodyPr/>
          <a:lstStyle/>
          <a:p>
            <a:fld id="{D9550142-B990-490A-A107-ED7302A7FD52}" type="slidenum">
              <a:rPr kumimoji="1" lang="ja-JP" altLang="en-US" smtClean="0">
                <a:solidFill>
                  <a:schemeClr val="tx1"/>
                </a:solidFill>
              </a:rPr>
              <a:t>47</a:t>
            </a:fld>
            <a:endParaRPr kumimoji="1" lang="ja-JP" altLang="en-US" dirty="0">
              <a:solidFill>
                <a:schemeClr val="tx1"/>
              </a:solidFill>
            </a:endParaRPr>
          </a:p>
        </p:txBody>
      </p:sp>
      <p:sp>
        <p:nvSpPr>
          <p:cNvPr id="9" name="コンテンツ プレースホルダー 2"/>
          <p:cNvSpPr txBox="1">
            <a:spLocks/>
          </p:cNvSpPr>
          <p:nvPr/>
        </p:nvSpPr>
        <p:spPr>
          <a:xfrm>
            <a:off x="116463" y="1340768"/>
            <a:ext cx="9595066" cy="115212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1938" lvl="0" indent="-87313">
              <a:lnSpc>
                <a:spcPts val="2000"/>
              </a:lnSpc>
              <a:spcBef>
                <a:spcPts val="1200"/>
              </a:spcBef>
              <a:tabLst>
                <a:tab pos="261938" algn="l"/>
              </a:tabLst>
            </a:pPr>
            <a:r>
              <a:rPr lang="ja-JP" altLang="en-US" sz="1600" dirty="0" smtClean="0">
                <a:latin typeface="+mn-ea"/>
                <a:ea typeface="+mn-ea"/>
              </a:rPr>
              <a:t>・</a:t>
            </a:r>
            <a:r>
              <a:rPr lang="ja-JP" altLang="ja-JP" sz="1600" dirty="0" smtClean="0">
                <a:latin typeface="+mn-ea"/>
                <a:ea typeface="+mn-ea"/>
              </a:rPr>
              <a:t>技術</a:t>
            </a:r>
            <a:r>
              <a:rPr lang="ja-JP" altLang="ja-JP" sz="1600" dirty="0">
                <a:latin typeface="+mn-ea"/>
                <a:ea typeface="+mn-ea"/>
              </a:rPr>
              <a:t>開発ロードマップ</a:t>
            </a:r>
            <a:r>
              <a:rPr lang="ja-JP" altLang="ja-JP" sz="1600" dirty="0" smtClean="0">
                <a:latin typeface="+mn-ea"/>
                <a:ea typeface="+mn-ea"/>
              </a:rPr>
              <a:t>を</a:t>
            </a:r>
            <a:r>
              <a:rPr lang="ja-JP" altLang="en-US" sz="1600" dirty="0" smtClean="0">
                <a:latin typeface="+mn-ea"/>
                <a:ea typeface="+mn-ea"/>
              </a:rPr>
              <a:t>本年</a:t>
            </a:r>
            <a:r>
              <a:rPr lang="ja-JP" altLang="ja-JP" sz="1600" dirty="0" smtClean="0">
                <a:latin typeface="+mn-ea"/>
                <a:ea typeface="+mn-ea"/>
              </a:rPr>
              <a:t>夏</a:t>
            </a:r>
            <a:r>
              <a:rPr lang="ja-JP" altLang="ja-JP" sz="1600" dirty="0">
                <a:latin typeface="+mn-ea"/>
                <a:ea typeface="+mn-ea"/>
              </a:rPr>
              <a:t>までに</a:t>
            </a:r>
            <a:r>
              <a:rPr lang="ja-JP" altLang="ja-JP" sz="1600" dirty="0" smtClean="0">
                <a:latin typeface="+mn-ea"/>
                <a:ea typeface="+mn-ea"/>
              </a:rPr>
              <a:t>策定</a:t>
            </a:r>
            <a:r>
              <a:rPr lang="ja-JP" altLang="en-US" sz="1600" dirty="0" smtClean="0">
                <a:latin typeface="+mn-ea"/>
                <a:ea typeface="+mn-ea"/>
              </a:rPr>
              <a:t>。</a:t>
            </a:r>
            <a:endParaRPr lang="ja-JP" altLang="ja-JP" sz="1600" dirty="0">
              <a:latin typeface="+mn-ea"/>
              <a:ea typeface="+mn-ea"/>
            </a:endParaRPr>
          </a:p>
          <a:p>
            <a:pPr marL="261938" lvl="0" indent="-87313">
              <a:lnSpc>
                <a:spcPts val="2000"/>
              </a:lnSpc>
              <a:spcBef>
                <a:spcPts val="1200"/>
              </a:spcBef>
              <a:tabLst>
                <a:tab pos="261938" algn="l"/>
              </a:tabLst>
            </a:pPr>
            <a:r>
              <a:rPr lang="ja-JP" altLang="en-US" sz="1600" dirty="0" smtClean="0">
                <a:latin typeface="+mn-ea"/>
                <a:ea typeface="+mn-ea"/>
              </a:rPr>
              <a:t>・</a:t>
            </a:r>
            <a:r>
              <a:rPr lang="ja-JP" altLang="ja-JP" sz="1600" dirty="0" smtClean="0">
                <a:latin typeface="+mn-ea"/>
                <a:ea typeface="+mn-ea"/>
              </a:rPr>
              <a:t>蓄電池</a:t>
            </a:r>
            <a:r>
              <a:rPr lang="ja-JP" altLang="ja-JP" sz="1600" dirty="0">
                <a:latin typeface="+mn-ea"/>
                <a:ea typeface="+mn-ea"/>
              </a:rPr>
              <a:t>・燃料電池の低コスト化、石炭・ＬＮＧ火力発電等の高効率化、核燃料廃棄物減容化・有害度低減</a:t>
            </a:r>
            <a:r>
              <a:rPr lang="ja-JP" altLang="ja-JP" sz="1600" dirty="0" smtClean="0">
                <a:latin typeface="+mn-ea"/>
                <a:ea typeface="+mn-ea"/>
              </a:rPr>
              <a:t>技術</a:t>
            </a:r>
            <a:r>
              <a:rPr lang="ja-JP" altLang="ja-JP" sz="1600" dirty="0">
                <a:latin typeface="+mn-ea"/>
                <a:ea typeface="+mn-ea"/>
              </a:rPr>
              <a:t>、水素の貯蔵・輸送</a:t>
            </a:r>
            <a:r>
              <a:rPr lang="ja-JP" altLang="ja-JP" sz="1600" dirty="0" smtClean="0">
                <a:latin typeface="+mn-ea"/>
                <a:ea typeface="+mn-ea"/>
              </a:rPr>
              <a:t>技</a:t>
            </a:r>
            <a:r>
              <a:rPr lang="ja-JP" altLang="en-US" sz="1600" dirty="0" smtClean="0">
                <a:latin typeface="+mn-ea"/>
                <a:ea typeface="+mn-ea"/>
              </a:rPr>
              <a:t>術、核融合や宇宙太陽光</a:t>
            </a:r>
            <a:r>
              <a:rPr lang="ja-JP" altLang="ja-JP" sz="1600" dirty="0" smtClean="0">
                <a:latin typeface="+mn-ea"/>
                <a:ea typeface="+mn-ea"/>
              </a:rPr>
              <a:t>など</a:t>
            </a:r>
            <a:r>
              <a:rPr lang="ja-JP" altLang="ja-JP" sz="1600" dirty="0">
                <a:latin typeface="+mn-ea"/>
                <a:ea typeface="+mn-ea"/>
              </a:rPr>
              <a:t>革新的技術</a:t>
            </a:r>
            <a:r>
              <a:rPr lang="ja-JP" altLang="ja-JP" sz="1600" dirty="0" smtClean="0">
                <a:latin typeface="+mn-ea"/>
                <a:ea typeface="+mn-ea"/>
              </a:rPr>
              <a:t>開発</a:t>
            </a:r>
            <a:r>
              <a:rPr lang="ja-JP" altLang="en-US" sz="1600" dirty="0">
                <a:latin typeface="+mn-ea"/>
                <a:ea typeface="+mn-ea"/>
              </a:rPr>
              <a:t>に</a:t>
            </a:r>
            <a:r>
              <a:rPr lang="ja-JP" altLang="en-US" sz="1600" dirty="0" smtClean="0">
                <a:latin typeface="+mn-ea"/>
                <a:ea typeface="+mn-ea"/>
              </a:rPr>
              <a:t>取り組む。</a:t>
            </a:r>
            <a:r>
              <a:rPr lang="en-US" altLang="ja-JP" b="1" dirty="0"/>
              <a:t> </a:t>
            </a:r>
            <a:endParaRPr lang="en-US" altLang="ja-JP" b="1" dirty="0" smtClean="0"/>
          </a:p>
        </p:txBody>
      </p:sp>
      <p:sp>
        <p:nvSpPr>
          <p:cNvPr id="8" name="タイトル 1"/>
          <p:cNvSpPr txBox="1">
            <a:spLocks/>
          </p:cNvSpPr>
          <p:nvPr/>
        </p:nvSpPr>
        <p:spPr>
          <a:xfrm>
            <a:off x="109772" y="3284984"/>
            <a:ext cx="9733174" cy="97210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vert="horz" lIns="91440" tIns="45720" rIns="91440" bIns="45720" rtlCol="0" anchor="ctr">
            <a:noAutofit/>
          </a:bodyPr>
          <a:lstStyle>
            <a:lvl1pPr algn="ctr" defTabSz="914400" rtl="0" eaLnBrk="1" latinLnBrk="0" hangingPunct="1">
              <a:spcBef>
                <a:spcPct val="0"/>
              </a:spcBef>
              <a:buNone/>
              <a:defRPr kumimoji="1" sz="2000" kern="1200">
                <a:solidFill>
                  <a:schemeClr val="bg1"/>
                </a:solidFill>
                <a:latin typeface="+mj-lt"/>
                <a:ea typeface="+mj-ea"/>
                <a:cs typeface="+mj-cs"/>
              </a:defRPr>
            </a:lvl1pPr>
          </a:lstStyle>
          <a:p>
            <a:pPr algn="l"/>
            <a:r>
              <a:rPr lang="ja-JP" altLang="en-US" b="1" dirty="0"/>
              <a:t>５</a:t>
            </a:r>
            <a:r>
              <a:rPr lang="ja-JP" altLang="ja-JP" b="1" dirty="0" smtClean="0"/>
              <a:t>．</a:t>
            </a:r>
            <a:r>
              <a:rPr lang="ja-JP" altLang="ja-JP" b="1" dirty="0"/>
              <a:t>国民各層とのコミュニケーションとエネルギーに関する理解の</a:t>
            </a:r>
            <a:r>
              <a:rPr lang="ja-JP" altLang="ja-JP" b="1" dirty="0" smtClean="0"/>
              <a:t>深化</a:t>
            </a:r>
            <a:r>
              <a:rPr lang="ja-JP" altLang="en-US" b="1" dirty="0">
                <a:solidFill>
                  <a:schemeClr val="accent6">
                    <a:lumMod val="40000"/>
                    <a:lumOff val="60000"/>
                  </a:schemeClr>
                </a:solidFill>
              </a:rPr>
              <a:t>（</a:t>
            </a:r>
            <a:r>
              <a:rPr lang="ja-JP" altLang="en-US" b="1" dirty="0" smtClean="0">
                <a:solidFill>
                  <a:schemeClr val="accent6">
                    <a:lumMod val="40000"/>
                    <a:lumOff val="60000"/>
                  </a:schemeClr>
                </a:solidFill>
              </a:rPr>
              <a:t>Ｐ７５～</a:t>
            </a:r>
            <a:r>
              <a:rPr lang="ja-JP" altLang="en-US" b="1" dirty="0">
                <a:solidFill>
                  <a:schemeClr val="accent6">
                    <a:lumMod val="40000"/>
                    <a:lumOff val="60000"/>
                  </a:schemeClr>
                </a:solidFill>
              </a:rPr>
              <a:t>） </a:t>
            </a:r>
            <a:endParaRPr lang="en-US" altLang="ja-JP" b="1" dirty="0" smtClean="0">
              <a:solidFill>
                <a:schemeClr val="accent6">
                  <a:lumMod val="40000"/>
                  <a:lumOff val="60000"/>
                </a:schemeClr>
              </a:solidFill>
            </a:endParaRPr>
          </a:p>
          <a:p>
            <a:pPr marL="182563" algn="l">
              <a:tabLst>
                <a:tab pos="182563" algn="l"/>
              </a:tabLst>
            </a:pPr>
            <a:r>
              <a:rPr lang="ja-JP" altLang="ja-JP" sz="1800" b="1" dirty="0" smtClean="0"/>
              <a:t>（</a:t>
            </a:r>
            <a:r>
              <a:rPr lang="ja-JP" altLang="ja-JP" sz="1800" b="1" dirty="0"/>
              <a:t>エネルギーの需給に関する施策を長期的、総合的かつ計画的に推進するために必要な事項）</a:t>
            </a:r>
            <a:endParaRPr lang="ja-JP" altLang="en-US" sz="1800" dirty="0"/>
          </a:p>
        </p:txBody>
      </p:sp>
      <p:sp>
        <p:nvSpPr>
          <p:cNvPr id="10" name="コンテンツ プレースホルダー 2"/>
          <p:cNvSpPr txBox="1">
            <a:spLocks/>
          </p:cNvSpPr>
          <p:nvPr/>
        </p:nvSpPr>
        <p:spPr>
          <a:xfrm>
            <a:off x="194471" y="4509120"/>
            <a:ext cx="9595066" cy="79208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18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313">
              <a:lnSpc>
                <a:spcPts val="1800"/>
              </a:lnSpc>
            </a:pPr>
            <a:r>
              <a:rPr lang="ja-JP" altLang="ja-JP" u="sng" dirty="0">
                <a:solidFill>
                  <a:srgbClr val="0070C0"/>
                </a:solidFill>
              </a:rPr>
              <a:t>①エネルギーに関する国民各層の理解の増進</a:t>
            </a:r>
            <a:endParaRPr lang="ja-JP" altLang="ja-JP" dirty="0">
              <a:solidFill>
                <a:srgbClr val="0070C0"/>
              </a:solidFill>
            </a:endParaRPr>
          </a:p>
          <a:p>
            <a:pPr marL="87313">
              <a:lnSpc>
                <a:spcPts val="1800"/>
              </a:lnSpc>
              <a:spcBef>
                <a:spcPts val="1200"/>
              </a:spcBef>
            </a:pPr>
            <a:r>
              <a:rPr lang="ja-JP" altLang="ja-JP" u="sng" dirty="0">
                <a:solidFill>
                  <a:srgbClr val="0070C0"/>
                </a:solidFill>
              </a:rPr>
              <a:t>②双方向的なコミュニケ－ションの</a:t>
            </a:r>
            <a:r>
              <a:rPr lang="ja-JP" altLang="ja-JP" u="sng" dirty="0" smtClean="0">
                <a:solidFill>
                  <a:srgbClr val="0070C0"/>
                </a:solidFill>
              </a:rPr>
              <a:t>充実</a:t>
            </a:r>
            <a:r>
              <a:rPr lang="en-US" altLang="ja-JP" b="1" dirty="0"/>
              <a:t> </a:t>
            </a:r>
            <a:endParaRPr lang="en-US" altLang="ja-JP" b="1" dirty="0" smtClean="0"/>
          </a:p>
        </p:txBody>
      </p:sp>
    </p:spTree>
    <p:extLst>
      <p:ext uri="{BB962C8B-B14F-4D97-AF65-F5344CB8AC3E}">
        <p14:creationId xmlns:p14="http://schemas.microsoft.com/office/powerpoint/2010/main" val="115489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0471" y="536383"/>
            <a:ext cx="9721101" cy="2244545"/>
          </a:xfrm>
          <a:prstGeom prst="rect">
            <a:avLst/>
          </a:prstGeom>
          <a:noFill/>
          <a:ln w="12700">
            <a:noFill/>
          </a:ln>
          <a:effectLst>
            <a:outerShdw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6930" tIns="80791" rIns="26930" bIns="53860" rtlCol="0" anchor="t" anchorCtr="0"/>
          <a:lstStyle/>
          <a:p>
            <a:pPr>
              <a:lnSpc>
                <a:spcPts val="2095"/>
              </a:lnSpc>
              <a:spcAft>
                <a:spcPts val="448"/>
              </a:spcAft>
              <a:defRPr/>
            </a:pPr>
            <a:r>
              <a:rPr kumimoji="0" lang="ja-JP" altLang="en-US" sz="2400" b="1" u="sng" kern="0" dirty="0" smtClean="0">
                <a:solidFill>
                  <a:srgbClr val="FF0000"/>
                </a:solidFill>
                <a:latin typeface="+mn-ea"/>
                <a:cs typeface="メイリオ" pitchFamily="50" charset="-128"/>
              </a:rPr>
              <a:t>原発</a:t>
            </a:r>
            <a:r>
              <a:rPr kumimoji="0" lang="ja-JP" altLang="en-US" sz="2400" b="1" u="sng" kern="0" dirty="0">
                <a:solidFill>
                  <a:srgbClr val="FF0000"/>
                </a:solidFill>
                <a:latin typeface="+mn-ea"/>
                <a:cs typeface="メイリオ" pitchFamily="50" charset="-128"/>
              </a:rPr>
              <a:t>が</a:t>
            </a:r>
            <a:r>
              <a:rPr kumimoji="0" lang="ja-JP" altLang="en-US" sz="2400" b="1" u="sng" kern="0" dirty="0" smtClean="0">
                <a:solidFill>
                  <a:srgbClr val="FF0000"/>
                </a:solidFill>
                <a:latin typeface="+mn-ea"/>
                <a:cs typeface="メイリオ" pitchFamily="50" charset="-128"/>
              </a:rPr>
              <a:t>停まった分は火力</a:t>
            </a:r>
            <a:r>
              <a:rPr kumimoji="0" lang="ja-JP" altLang="en-US" sz="2400" b="1" u="sng" kern="0" dirty="0">
                <a:solidFill>
                  <a:srgbClr val="FF0000"/>
                </a:solidFill>
                <a:latin typeface="+mn-ea"/>
                <a:cs typeface="メイリオ" pitchFamily="50" charset="-128"/>
              </a:rPr>
              <a:t>発電で</a:t>
            </a:r>
            <a:r>
              <a:rPr kumimoji="0" lang="ja-JP" altLang="en-US" sz="2400" b="1" u="sng" kern="0" dirty="0" smtClean="0">
                <a:solidFill>
                  <a:srgbClr val="FF0000"/>
                </a:solidFill>
                <a:latin typeface="+mn-ea"/>
                <a:cs typeface="メイリオ" pitchFamily="50" charset="-128"/>
              </a:rPr>
              <a:t>穴埋め、影響は国民一人ひとりの生活へ</a:t>
            </a:r>
            <a:endParaRPr kumimoji="0" lang="en-US" altLang="ja-JP" sz="2000" u="sng" kern="0" dirty="0">
              <a:solidFill>
                <a:schemeClr val="tx1"/>
              </a:solidFill>
              <a:latin typeface="+mn-ea"/>
              <a:cs typeface="メイリオ" pitchFamily="50" charset="-128"/>
            </a:endParaRPr>
          </a:p>
          <a:p>
            <a:pPr>
              <a:lnSpc>
                <a:spcPts val="2095"/>
              </a:lnSpc>
              <a:spcBef>
                <a:spcPts val="3000"/>
              </a:spcBef>
              <a:spcAft>
                <a:spcPts val="448"/>
              </a:spcAft>
              <a:defRPr/>
            </a:pPr>
            <a:r>
              <a:rPr kumimoji="0" lang="ja-JP" altLang="en-US" sz="2400" b="1" kern="0" dirty="0" smtClean="0">
                <a:solidFill>
                  <a:schemeClr val="tx1"/>
                </a:solidFill>
                <a:latin typeface="+mn-ea"/>
                <a:cs typeface="メイリオ" pitchFamily="50" charset="-128"/>
              </a:rPr>
              <a:t>①</a:t>
            </a:r>
            <a:r>
              <a:rPr kumimoji="0" lang="ja-JP" altLang="en-US" sz="2400" b="1" kern="0" dirty="0">
                <a:solidFill>
                  <a:schemeClr val="tx1"/>
                </a:solidFill>
                <a:latin typeface="+mn-ea"/>
                <a:cs typeface="メイリオ" pitchFamily="50" charset="-128"/>
              </a:rPr>
              <a:t>　</a:t>
            </a:r>
            <a:r>
              <a:rPr kumimoji="0" lang="ja-JP" altLang="en-US" sz="2400" b="1" kern="0" dirty="0">
                <a:solidFill>
                  <a:sysClr val="windowText" lastClr="000000"/>
                </a:solidFill>
                <a:latin typeface="+mn-ea"/>
                <a:cs typeface="メイリオ" pitchFamily="50" charset="-128"/>
              </a:rPr>
              <a:t>発電用</a:t>
            </a:r>
            <a:r>
              <a:rPr kumimoji="0" lang="ja-JP" altLang="en-US" sz="2400" b="1" kern="0" dirty="0">
                <a:solidFill>
                  <a:srgbClr val="FF0000"/>
                </a:solidFill>
                <a:latin typeface="+mn-ea"/>
                <a:cs typeface="メイリオ" pitchFamily="50" charset="-128"/>
              </a:rPr>
              <a:t>燃料の負担</a:t>
            </a:r>
            <a:r>
              <a:rPr kumimoji="0" lang="ja-JP" altLang="en-US" sz="2400" b="1" kern="0" dirty="0">
                <a:solidFill>
                  <a:sysClr val="windowText" lastClr="000000"/>
                </a:solidFill>
                <a:latin typeface="+mn-ea"/>
                <a:cs typeface="メイリオ" pitchFamily="50" charset="-128"/>
              </a:rPr>
              <a:t>は</a:t>
            </a:r>
            <a:r>
              <a:rPr kumimoji="0" lang="ja-JP" altLang="en-US" sz="2400" b="1" kern="0" dirty="0" smtClean="0">
                <a:solidFill>
                  <a:sysClr val="windowText" lastClr="000000"/>
                </a:solidFill>
                <a:latin typeface="+mn-ea"/>
                <a:cs typeface="メイリオ" pitchFamily="50" charset="-128"/>
              </a:rPr>
              <a:t>、東日本</a:t>
            </a:r>
            <a:r>
              <a:rPr kumimoji="0" lang="ja-JP" altLang="en-US" sz="2400" b="1" kern="0" dirty="0">
                <a:solidFill>
                  <a:sysClr val="windowText" lastClr="000000"/>
                </a:solidFill>
                <a:latin typeface="+mn-ea"/>
                <a:cs typeface="メイリオ" pitchFamily="50" charset="-128"/>
              </a:rPr>
              <a:t>大震災後　</a:t>
            </a:r>
            <a:r>
              <a:rPr kumimoji="0" lang="ja-JP" altLang="en-US" sz="2400" b="1" kern="0" dirty="0">
                <a:solidFill>
                  <a:srgbClr val="FF0000"/>
                </a:solidFill>
                <a:latin typeface="+mn-ea"/>
                <a:cs typeface="メイリオ" pitchFamily="50" charset="-128"/>
              </a:rPr>
              <a:t>約</a:t>
            </a:r>
            <a:r>
              <a:rPr kumimoji="0" lang="en-US" altLang="ja-JP" sz="2400" b="1" kern="0" dirty="0">
                <a:solidFill>
                  <a:srgbClr val="FF0000"/>
                </a:solidFill>
                <a:latin typeface="+mn-ea"/>
                <a:cs typeface="メイリオ" pitchFamily="50" charset="-128"/>
              </a:rPr>
              <a:t>3.6</a:t>
            </a:r>
            <a:r>
              <a:rPr kumimoji="0" lang="ja-JP" altLang="en-US" sz="2400" b="1" kern="0" dirty="0">
                <a:solidFill>
                  <a:srgbClr val="FF0000"/>
                </a:solidFill>
                <a:latin typeface="+mn-ea"/>
                <a:cs typeface="メイリオ" pitchFamily="50" charset="-128"/>
              </a:rPr>
              <a:t>兆円／年　増加</a:t>
            </a:r>
            <a:endParaRPr kumimoji="0" lang="en-US" altLang="ja-JP" sz="2400" b="1" kern="0" dirty="0">
              <a:solidFill>
                <a:srgbClr val="FF0000"/>
              </a:solidFill>
              <a:latin typeface="+mn-ea"/>
              <a:cs typeface="メイリオ" pitchFamily="50" charset="-128"/>
            </a:endParaRPr>
          </a:p>
          <a:p>
            <a:pPr>
              <a:lnSpc>
                <a:spcPts val="2095"/>
              </a:lnSpc>
              <a:spcAft>
                <a:spcPts val="448"/>
              </a:spcAft>
              <a:defRPr/>
            </a:pPr>
            <a:r>
              <a:rPr kumimoji="0" lang="ja-JP" altLang="en-US" sz="2400" b="1" kern="0" dirty="0">
                <a:solidFill>
                  <a:srgbClr val="FF0000"/>
                </a:solidFill>
                <a:latin typeface="+mn-ea"/>
                <a:cs typeface="メイリオ" pitchFamily="50" charset="-128"/>
              </a:rPr>
              <a:t>　　　　</a:t>
            </a:r>
            <a:r>
              <a:rPr kumimoji="0" lang="ja-JP" altLang="en-US" sz="2400" b="1" kern="0" dirty="0" smtClean="0">
                <a:solidFill>
                  <a:sysClr val="windowText" lastClr="000000"/>
                </a:solidFill>
                <a:latin typeface="+mn-ea"/>
                <a:cs typeface="メイリオ" pitchFamily="50" charset="-128"/>
              </a:rPr>
              <a:t>（</a:t>
            </a:r>
            <a:r>
              <a:rPr lang="ja-JP" altLang="ja-JP" sz="2400" b="1" dirty="0">
                <a:solidFill>
                  <a:srgbClr val="000000"/>
                </a:solidFill>
                <a:highlight>
                  <a:srgbClr val="FFFF00"/>
                </a:highlight>
                <a:latin typeface="ＭＳ Ｐゴシック" pitchFamily="50" charset="-128"/>
                <a:ea typeface="ＭＳ Ｐゴシック" pitchFamily="50" charset="-128"/>
              </a:rPr>
              <a:t>一人当たり年間約</a:t>
            </a:r>
            <a:r>
              <a:rPr lang="en-US" altLang="ja-JP" sz="2400" b="1" dirty="0">
                <a:solidFill>
                  <a:srgbClr val="000000"/>
                </a:solidFill>
                <a:highlight>
                  <a:srgbClr val="FFFF00"/>
                </a:highlight>
                <a:latin typeface="ＭＳ Ｐゴシック" pitchFamily="50" charset="-128"/>
                <a:ea typeface="ＭＳ Ｐゴシック" pitchFamily="50" charset="-128"/>
              </a:rPr>
              <a:t>3</a:t>
            </a:r>
            <a:r>
              <a:rPr lang="ja-JP" altLang="ja-JP" sz="2400" b="1" dirty="0">
                <a:solidFill>
                  <a:srgbClr val="000000"/>
                </a:solidFill>
                <a:highlight>
                  <a:srgbClr val="FFFF00"/>
                </a:highlight>
                <a:latin typeface="ＭＳ Ｐゴシック" pitchFamily="50" charset="-128"/>
                <a:ea typeface="ＭＳ Ｐゴシック" pitchFamily="50" charset="-128"/>
              </a:rPr>
              <a:t>万</a:t>
            </a:r>
            <a:r>
              <a:rPr lang="ja-JP" altLang="ja-JP" sz="2400" b="1" dirty="0" smtClean="0">
                <a:solidFill>
                  <a:srgbClr val="000000"/>
                </a:solidFill>
                <a:highlight>
                  <a:srgbClr val="FFFF00"/>
                </a:highlight>
                <a:latin typeface="ＭＳ Ｐゴシック" pitchFamily="50" charset="-128"/>
                <a:ea typeface="ＭＳ Ｐゴシック" pitchFamily="50" charset="-128"/>
              </a:rPr>
              <a:t>円</a:t>
            </a:r>
            <a:r>
              <a:rPr lang="ja-JP" altLang="en-US" sz="2400" b="1" dirty="0">
                <a:solidFill>
                  <a:srgbClr val="000000"/>
                </a:solidFill>
                <a:highlight>
                  <a:srgbClr val="FFFF00"/>
                </a:highlight>
                <a:latin typeface="ＭＳ Ｐゴシック" pitchFamily="50" charset="-128"/>
                <a:ea typeface="ＭＳ Ｐゴシック" pitchFamily="50" charset="-128"/>
              </a:rPr>
              <a:t>、</a:t>
            </a:r>
            <a:r>
              <a:rPr lang="ja-JP" altLang="ja-JP" sz="2400" b="1" dirty="0" smtClean="0">
                <a:solidFill>
                  <a:srgbClr val="000000"/>
                </a:solidFill>
                <a:highlight>
                  <a:srgbClr val="FFFF00"/>
                </a:highlight>
                <a:latin typeface="ＭＳ Ｐゴシック" pitchFamily="50" charset="-128"/>
                <a:ea typeface="ＭＳ Ｐゴシック" pitchFamily="50" charset="-128"/>
              </a:rPr>
              <a:t>一日</a:t>
            </a:r>
            <a:r>
              <a:rPr lang="ja-JP" altLang="ja-JP" sz="2400" b="1" dirty="0">
                <a:solidFill>
                  <a:srgbClr val="000000"/>
                </a:solidFill>
                <a:highlight>
                  <a:srgbClr val="FFFF00"/>
                </a:highlight>
                <a:latin typeface="ＭＳ Ｐゴシック" pitchFamily="50" charset="-128"/>
                <a:ea typeface="ＭＳ Ｐゴシック" pitchFamily="50" charset="-128"/>
              </a:rPr>
              <a:t>当たり約</a:t>
            </a:r>
            <a:r>
              <a:rPr lang="en-US" altLang="ja-JP" sz="2400" b="1" dirty="0">
                <a:solidFill>
                  <a:srgbClr val="000000"/>
                </a:solidFill>
                <a:highlight>
                  <a:srgbClr val="FFFF00"/>
                </a:highlight>
                <a:latin typeface="ＭＳ Ｐゴシック" pitchFamily="50" charset="-128"/>
                <a:ea typeface="ＭＳ Ｐゴシック" pitchFamily="50" charset="-128"/>
              </a:rPr>
              <a:t>100</a:t>
            </a:r>
            <a:r>
              <a:rPr lang="ja-JP" altLang="ja-JP" sz="2400" b="1" dirty="0">
                <a:solidFill>
                  <a:srgbClr val="000000"/>
                </a:solidFill>
                <a:highlight>
                  <a:srgbClr val="FFFF00"/>
                </a:highlight>
                <a:latin typeface="ＭＳ Ｐゴシック" pitchFamily="50" charset="-128"/>
                <a:ea typeface="ＭＳ Ｐゴシック" pitchFamily="50" charset="-128"/>
              </a:rPr>
              <a:t>億円</a:t>
            </a:r>
            <a:r>
              <a:rPr kumimoji="0" lang="ja-JP" altLang="en-US" sz="2400" b="1" kern="0" dirty="0" smtClean="0">
                <a:solidFill>
                  <a:sysClr val="windowText" lastClr="000000"/>
                </a:solidFill>
                <a:latin typeface="+mn-ea"/>
                <a:cs typeface="メイリオ" pitchFamily="50" charset="-128"/>
              </a:rPr>
              <a:t>の</a:t>
            </a:r>
            <a:r>
              <a:rPr kumimoji="0" lang="ja-JP" altLang="en-US" sz="2400" b="1" kern="0" dirty="0">
                <a:solidFill>
                  <a:sysClr val="windowText" lastClr="000000"/>
                </a:solidFill>
                <a:latin typeface="+mn-ea"/>
                <a:cs typeface="メイリオ" pitchFamily="50" charset="-128"/>
              </a:rPr>
              <a:t>負担増</a:t>
            </a:r>
            <a:r>
              <a:rPr kumimoji="0" lang="ja-JP" altLang="en-US" sz="2400" b="1" kern="0" dirty="0" smtClean="0">
                <a:solidFill>
                  <a:sysClr val="windowText" lastClr="000000"/>
                </a:solidFill>
                <a:latin typeface="+mn-ea"/>
                <a:cs typeface="メイリオ" pitchFamily="50" charset="-128"/>
              </a:rPr>
              <a:t>）</a:t>
            </a:r>
            <a:endParaRPr kumimoji="0" lang="en-US" altLang="ja-JP" sz="2400" b="1" kern="0" dirty="0">
              <a:solidFill>
                <a:sysClr val="windowText" lastClr="000000"/>
              </a:solidFill>
              <a:latin typeface="+mn-ea"/>
              <a:cs typeface="メイリオ" pitchFamily="50" charset="-128"/>
            </a:endParaRPr>
          </a:p>
          <a:p>
            <a:pPr>
              <a:lnSpc>
                <a:spcPts val="2095"/>
              </a:lnSpc>
              <a:spcBef>
                <a:spcPts val="1200"/>
              </a:spcBef>
              <a:spcAft>
                <a:spcPts val="448"/>
              </a:spcAft>
              <a:defRPr/>
            </a:pPr>
            <a:r>
              <a:rPr kumimoji="0" lang="ja-JP" altLang="en-US" sz="2400" b="1" kern="0" dirty="0" smtClean="0">
                <a:solidFill>
                  <a:sysClr val="windowText" lastClr="000000"/>
                </a:solidFill>
                <a:latin typeface="+mn-ea"/>
                <a:cs typeface="メイリオ" pitchFamily="50" charset="-128"/>
              </a:rPr>
              <a:t>→</a:t>
            </a:r>
            <a:r>
              <a:rPr kumimoji="0" lang="ja-JP" altLang="en-US" sz="2400" b="1" kern="0" dirty="0">
                <a:solidFill>
                  <a:sysClr val="windowText" lastClr="000000"/>
                </a:solidFill>
                <a:latin typeface="+mn-ea"/>
                <a:cs typeface="メイリオ" pitchFamily="50" charset="-128"/>
              </a:rPr>
              <a:t>　</a:t>
            </a:r>
            <a:r>
              <a:rPr kumimoji="0" lang="ja-JP" altLang="en-US" sz="2400" b="1" kern="0" dirty="0">
                <a:solidFill>
                  <a:srgbClr val="FF0000"/>
                </a:solidFill>
                <a:latin typeface="+mn-ea"/>
                <a:cs typeface="メイリオ" pitchFamily="50" charset="-128"/>
              </a:rPr>
              <a:t>家庭の電気料金</a:t>
            </a:r>
            <a:r>
              <a:rPr kumimoji="0" lang="ja-JP" altLang="en-US" sz="2400" b="1" kern="0" dirty="0">
                <a:solidFill>
                  <a:sysClr val="windowText" lastClr="000000"/>
                </a:solidFill>
                <a:latin typeface="+mn-ea"/>
                <a:cs typeface="メイリオ" pitchFamily="50" charset="-128"/>
              </a:rPr>
              <a:t>は既に</a:t>
            </a:r>
            <a:r>
              <a:rPr kumimoji="0" lang="ja-JP" altLang="en-US" sz="2400" b="1" kern="0" dirty="0" smtClean="0">
                <a:solidFill>
                  <a:srgbClr val="FF0000"/>
                </a:solidFill>
                <a:latin typeface="+mn-ea"/>
                <a:cs typeface="メイリオ" pitchFamily="50" charset="-128"/>
              </a:rPr>
              <a:t>約</a:t>
            </a:r>
            <a:r>
              <a:rPr kumimoji="0" lang="en-US" altLang="ja-JP" sz="2400" b="1" kern="0" dirty="0">
                <a:solidFill>
                  <a:srgbClr val="FF0000"/>
                </a:solidFill>
                <a:latin typeface="+mn-ea"/>
                <a:cs typeface="メイリオ" pitchFamily="50" charset="-128"/>
              </a:rPr>
              <a:t>2</a:t>
            </a:r>
            <a:r>
              <a:rPr kumimoji="0" lang="ja-JP" altLang="en-US" sz="2400" b="1" kern="0" dirty="0" smtClean="0">
                <a:solidFill>
                  <a:srgbClr val="FF0000"/>
                </a:solidFill>
                <a:latin typeface="+mn-ea"/>
                <a:cs typeface="メイリオ" pitchFamily="50" charset="-128"/>
              </a:rPr>
              <a:t>割増　</a:t>
            </a:r>
            <a:r>
              <a:rPr kumimoji="0" lang="ja-JP" altLang="en-US" sz="2400" b="1" kern="0" dirty="0" smtClean="0">
                <a:solidFill>
                  <a:schemeClr val="tx1"/>
                </a:solidFill>
                <a:latin typeface="+mn-ea"/>
                <a:cs typeface="メイリオ" pitchFamily="50" charset="-128"/>
              </a:rPr>
              <a:t>／</a:t>
            </a:r>
            <a:r>
              <a:rPr kumimoji="0" lang="ja-JP" altLang="en-US" sz="2400" b="1" kern="0" dirty="0" smtClean="0">
                <a:solidFill>
                  <a:srgbClr val="FF0000"/>
                </a:solidFill>
                <a:latin typeface="+mn-ea"/>
                <a:cs typeface="メイリオ" pitchFamily="50" charset="-128"/>
              </a:rPr>
              <a:t>　</a:t>
            </a:r>
            <a:r>
              <a:rPr kumimoji="0" lang="ja-JP" altLang="en-US" sz="2400" b="1" kern="0" dirty="0" smtClean="0">
                <a:solidFill>
                  <a:sysClr val="windowText" lastClr="000000"/>
                </a:solidFill>
                <a:latin typeface="+mn-ea"/>
                <a:cs typeface="メイリオ" pitchFamily="50" charset="-128"/>
              </a:rPr>
              <a:t>企業</a:t>
            </a:r>
            <a:r>
              <a:rPr kumimoji="0" lang="ja-JP" altLang="en-US" sz="2400" b="1" kern="0" dirty="0">
                <a:solidFill>
                  <a:sysClr val="windowText" lastClr="000000"/>
                </a:solidFill>
                <a:latin typeface="+mn-ea"/>
                <a:cs typeface="メイリオ" pitchFamily="50" charset="-128"/>
              </a:rPr>
              <a:t>の</a:t>
            </a:r>
            <a:r>
              <a:rPr kumimoji="0" lang="ja-JP" altLang="en-US" sz="2400" b="1" kern="0" dirty="0">
                <a:solidFill>
                  <a:srgbClr val="FF0000"/>
                </a:solidFill>
                <a:latin typeface="+mn-ea"/>
                <a:cs typeface="メイリオ" pitchFamily="50" charset="-128"/>
              </a:rPr>
              <a:t>雇用・収益・株価</a:t>
            </a:r>
            <a:r>
              <a:rPr kumimoji="0" lang="ja-JP" altLang="en-US" sz="2400" b="1" kern="0" dirty="0">
                <a:solidFill>
                  <a:schemeClr val="tx1"/>
                </a:solidFill>
                <a:latin typeface="+mn-ea"/>
                <a:cs typeface="メイリオ" pitchFamily="50" charset="-128"/>
              </a:rPr>
              <a:t>にも</a:t>
            </a:r>
            <a:r>
              <a:rPr kumimoji="0" lang="ja-JP" altLang="en-US" sz="2400" b="1" kern="0" dirty="0" smtClean="0">
                <a:solidFill>
                  <a:schemeClr val="tx1"/>
                </a:solidFill>
                <a:latin typeface="+mn-ea"/>
                <a:cs typeface="メイリオ" pitchFamily="50" charset="-128"/>
              </a:rPr>
              <a:t>影響</a:t>
            </a:r>
            <a:endParaRPr kumimoji="0" lang="en-US" altLang="ja-JP" sz="2400" b="1" kern="0" dirty="0" smtClean="0">
              <a:solidFill>
                <a:schemeClr val="tx1"/>
              </a:solidFill>
              <a:latin typeface="+mn-ea"/>
              <a:cs typeface="メイリオ" pitchFamily="50" charset="-128"/>
            </a:endParaRPr>
          </a:p>
          <a:p>
            <a:pPr>
              <a:lnSpc>
                <a:spcPts val="2095"/>
              </a:lnSpc>
              <a:spcBef>
                <a:spcPts val="600"/>
              </a:spcBef>
              <a:spcAft>
                <a:spcPts val="448"/>
              </a:spcAft>
              <a:defRPr/>
            </a:pPr>
            <a:r>
              <a:rPr kumimoji="0" lang="ja-JP" altLang="en-US" sz="2400" b="1" kern="0" dirty="0" smtClean="0">
                <a:solidFill>
                  <a:schemeClr val="tx1"/>
                </a:solidFill>
                <a:latin typeface="+mn-ea"/>
                <a:cs typeface="メイリオ" pitchFamily="50" charset="-128"/>
              </a:rPr>
              <a:t>→</a:t>
            </a:r>
            <a:r>
              <a:rPr kumimoji="0" lang="ja-JP" altLang="en-US" sz="2400" b="1" kern="0" dirty="0">
                <a:solidFill>
                  <a:schemeClr val="tx1"/>
                </a:solidFill>
                <a:latin typeface="+mn-ea"/>
                <a:cs typeface="メイリオ" pitchFamily="50" charset="-128"/>
              </a:rPr>
              <a:t>　この負担は国内に</a:t>
            </a:r>
            <a:r>
              <a:rPr kumimoji="0" lang="ja-JP" altLang="en-US" sz="2400" b="1" kern="0" dirty="0" smtClean="0">
                <a:solidFill>
                  <a:schemeClr val="tx1"/>
                </a:solidFill>
                <a:latin typeface="+mn-ea"/>
                <a:cs typeface="メイリオ" pitchFamily="50" charset="-128"/>
              </a:rPr>
              <a:t>は受益をもたらさず、</a:t>
            </a:r>
            <a:r>
              <a:rPr kumimoji="0" lang="ja-JP" altLang="en-US" sz="2400" b="1" kern="0" dirty="0">
                <a:solidFill>
                  <a:srgbClr val="FF0000"/>
                </a:solidFill>
                <a:latin typeface="+mn-ea"/>
                <a:cs typeface="メイリオ" pitchFamily="50" charset="-128"/>
              </a:rPr>
              <a:t>国の富が</a:t>
            </a:r>
            <a:r>
              <a:rPr kumimoji="0" lang="ja-JP" altLang="en-US" sz="2400" b="1" kern="0" dirty="0">
                <a:solidFill>
                  <a:schemeClr val="tx1"/>
                </a:solidFill>
                <a:latin typeface="+mn-ea"/>
                <a:cs typeface="メイリオ" pitchFamily="50" charset="-128"/>
              </a:rPr>
              <a:t>海外に</a:t>
            </a:r>
            <a:r>
              <a:rPr kumimoji="0" lang="ja-JP" altLang="en-US" sz="2400" b="1" kern="0" dirty="0" smtClean="0">
                <a:solidFill>
                  <a:srgbClr val="FF0000"/>
                </a:solidFill>
                <a:latin typeface="+mn-ea"/>
                <a:cs typeface="メイリオ" pitchFamily="50" charset="-128"/>
              </a:rPr>
              <a:t>流出</a:t>
            </a:r>
            <a:endParaRPr kumimoji="0" lang="en-US" altLang="ja-JP" sz="2400" b="1" kern="0" dirty="0" smtClean="0">
              <a:solidFill>
                <a:srgbClr val="FF0000"/>
              </a:solidFill>
              <a:latin typeface="+mn-ea"/>
              <a:cs typeface="メイリオ" pitchFamily="50" charset="-128"/>
            </a:endParaRPr>
          </a:p>
        </p:txBody>
      </p:sp>
      <p:sp>
        <p:nvSpPr>
          <p:cNvPr id="16" name="スライド番号プレースホルダー 1"/>
          <p:cNvSpPr>
            <a:spLocks noGrp="1"/>
          </p:cNvSpPr>
          <p:nvPr>
            <p:ph type="sldNum" sz="quarter" idx="12"/>
          </p:nvPr>
        </p:nvSpPr>
        <p:spPr>
          <a:xfrm>
            <a:off x="7610152" y="6520259"/>
            <a:ext cx="2311400" cy="365125"/>
          </a:xfrm>
        </p:spPr>
        <p:txBody>
          <a:bodyPr vert="horz" lIns="91440" tIns="45720" rIns="91440" bIns="45720" rtlCol="0" anchor="ctr"/>
          <a:lstStyle/>
          <a:p>
            <a:fld id="{6DF3A1F4-B3BC-4359-9F15-50358CA09AD6}" type="slidenum">
              <a:rPr lang="ja-JP" altLang="en-US">
                <a:solidFill>
                  <a:schemeClr val="tx1"/>
                </a:solidFill>
              </a:rPr>
              <a:pPr/>
              <a:t>4</a:t>
            </a:fld>
            <a:endParaRPr lang="ja-JP" altLang="en-US" dirty="0">
              <a:solidFill>
                <a:schemeClr val="tx1"/>
              </a:solidFill>
            </a:endParaRPr>
          </a:p>
        </p:txBody>
      </p:sp>
      <p:sp>
        <p:nvSpPr>
          <p:cNvPr id="5" name="正方形/長方形 4"/>
          <p:cNvSpPr/>
          <p:nvPr/>
        </p:nvSpPr>
        <p:spPr>
          <a:xfrm>
            <a:off x="8481392" y="0"/>
            <a:ext cx="1440181" cy="3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グラフ 6"/>
          <p:cNvGraphicFramePr/>
          <p:nvPr>
            <p:extLst>
              <p:ext uri="{D42A27DB-BD31-4B8C-83A1-F6EECF244321}">
                <p14:modId xmlns:p14="http://schemas.microsoft.com/office/powerpoint/2010/main" val="1502288593"/>
              </p:ext>
            </p:extLst>
          </p:nvPr>
        </p:nvGraphicFramePr>
        <p:xfrm>
          <a:off x="-375592" y="2924944"/>
          <a:ext cx="9311036" cy="3617652"/>
        </p:xfrm>
        <a:graphic>
          <a:graphicData uri="http://schemas.openxmlformats.org/drawingml/2006/chart">
            <c:chart xmlns:c="http://schemas.openxmlformats.org/drawingml/2006/chart" xmlns:r="http://schemas.openxmlformats.org/officeDocument/2006/relationships" r:id="rId2"/>
          </a:graphicData>
        </a:graphic>
      </p:graphicFrame>
      <p:sp>
        <p:nvSpPr>
          <p:cNvPr id="8" name="四角形吹き出し 7"/>
          <p:cNvSpPr/>
          <p:nvPr/>
        </p:nvSpPr>
        <p:spPr>
          <a:xfrm>
            <a:off x="4592960" y="3353196"/>
            <a:ext cx="5218383" cy="232625"/>
          </a:xfrm>
          <a:prstGeom prst="wedgeRectCallout">
            <a:avLst>
              <a:gd name="adj1" fmla="val 30467"/>
              <a:gd name="adj2" fmla="val -45948"/>
            </a:avLst>
          </a:prstGeom>
          <a:ln>
            <a:noFill/>
          </a:ln>
        </p:spPr>
        <p:style>
          <a:lnRef idx="2">
            <a:schemeClr val="dk1"/>
          </a:lnRef>
          <a:fillRef idx="1">
            <a:schemeClr val="lt1"/>
          </a:fillRef>
          <a:effectRef idx="0">
            <a:schemeClr val="dk1"/>
          </a:effectRef>
          <a:fontRef idx="minor">
            <a:schemeClr val="dk1"/>
          </a:fontRef>
        </p:style>
        <p:txBody>
          <a:bodyPr lIns="26930" tIns="34202" rIns="26930" bIns="34202"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fontAlgn="base">
              <a:spcBef>
                <a:spcPct val="0"/>
              </a:spcBef>
              <a:spcAft>
                <a:spcPct val="0"/>
              </a:spcAft>
              <a:defRPr/>
            </a:pPr>
            <a:r>
              <a:rPr lang="ja-JP" altLang="en-US" sz="2000" b="1" dirty="0">
                <a:solidFill>
                  <a:schemeClr val="tx1"/>
                </a:solidFill>
                <a:latin typeface="+mn-ea"/>
              </a:rPr>
              <a:t>最大の要因は、</a:t>
            </a:r>
            <a:r>
              <a:rPr lang="ja-JP" altLang="en-US" sz="2000" b="1" dirty="0">
                <a:solidFill>
                  <a:srgbClr val="FF0000"/>
                </a:solidFill>
                <a:latin typeface="+mn-ea"/>
              </a:rPr>
              <a:t>化石燃料輸入：▲１０．０兆円</a:t>
            </a:r>
          </a:p>
        </p:txBody>
      </p:sp>
      <p:sp>
        <p:nvSpPr>
          <p:cNvPr id="9" name="テキスト ボックス 1"/>
          <p:cNvSpPr txBox="1"/>
          <p:nvPr/>
        </p:nvSpPr>
        <p:spPr>
          <a:xfrm>
            <a:off x="4781056" y="3059165"/>
            <a:ext cx="4420416" cy="225819"/>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a:pPr>
            <a:r>
              <a:rPr lang="ja-JP" altLang="en-US" sz="1800" b="1" dirty="0">
                <a:solidFill>
                  <a:srgbClr val="FF0000"/>
                </a:solidFill>
                <a:latin typeface="+mn-ea"/>
              </a:rPr>
              <a:t>貿易収支</a:t>
            </a:r>
            <a:r>
              <a:rPr lang="ja-JP" altLang="en-US" sz="1800" dirty="0">
                <a:solidFill>
                  <a:schemeClr val="tx1"/>
                </a:solidFill>
                <a:latin typeface="+mn-ea"/>
              </a:rPr>
              <a:t>は震災以降、</a:t>
            </a:r>
            <a:r>
              <a:rPr lang="ja-JP" altLang="en-US" sz="1800" b="1" u="sng" dirty="0">
                <a:solidFill>
                  <a:srgbClr val="FF0000"/>
                </a:solidFill>
                <a:latin typeface="+mn-ea"/>
              </a:rPr>
              <a:t>▲１８．１兆円の悪化</a:t>
            </a:r>
          </a:p>
        </p:txBody>
      </p:sp>
      <p:sp>
        <p:nvSpPr>
          <p:cNvPr id="11" name="四角形吹き出し 10"/>
          <p:cNvSpPr/>
          <p:nvPr/>
        </p:nvSpPr>
        <p:spPr>
          <a:xfrm>
            <a:off x="6465168" y="3789040"/>
            <a:ext cx="3227674" cy="1004636"/>
          </a:xfrm>
          <a:prstGeom prst="wedgeRectCallout">
            <a:avLst>
              <a:gd name="adj1" fmla="val 3816"/>
              <a:gd name="adj2" fmla="val 48529"/>
            </a:avLst>
          </a:prstGeom>
          <a:noFill/>
          <a:ln>
            <a:noFill/>
          </a:ln>
        </p:spPr>
        <p:style>
          <a:lnRef idx="2">
            <a:schemeClr val="dk1"/>
          </a:lnRef>
          <a:fillRef idx="1">
            <a:schemeClr val="lt1"/>
          </a:fillRef>
          <a:effectRef idx="0">
            <a:schemeClr val="dk1"/>
          </a:effectRef>
          <a:fontRef idx="minor">
            <a:schemeClr val="dk1"/>
          </a:fontRef>
        </p:style>
        <p:txBody>
          <a:bodyPr lIns="68403" tIns="34202" rIns="68403" bIns="34202"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altLang="ja-JP" sz="1800" b="1" dirty="0">
                <a:solidFill>
                  <a:srgbClr val="FF0000"/>
                </a:solidFill>
                <a:latin typeface="AR P丸ゴシック体E" pitchFamily="50" charset="-128"/>
                <a:ea typeface="AR P丸ゴシック体E" pitchFamily="50" charset="-128"/>
              </a:rPr>
              <a:t>2013</a:t>
            </a:r>
            <a:r>
              <a:rPr lang="ja-JP" altLang="en-US" sz="1800" b="1" dirty="0">
                <a:solidFill>
                  <a:srgbClr val="FF0000"/>
                </a:solidFill>
                <a:latin typeface="AR P丸ゴシック体E" pitchFamily="50" charset="-128"/>
                <a:ea typeface="AR P丸ゴシック体E" pitchFamily="50" charset="-128"/>
              </a:rPr>
              <a:t>年</a:t>
            </a:r>
            <a:endParaRPr lang="en-US" altLang="ja-JP" sz="1800" b="1" dirty="0">
              <a:solidFill>
                <a:srgbClr val="FF0000"/>
              </a:solidFill>
              <a:latin typeface="AR P丸ゴシック体E" pitchFamily="50" charset="-128"/>
              <a:ea typeface="AR P丸ゴシック体E" pitchFamily="50" charset="-128"/>
            </a:endParaRPr>
          </a:p>
          <a:p>
            <a:pPr algn="ctr" fontAlgn="base">
              <a:spcBef>
                <a:spcPct val="0"/>
              </a:spcBef>
              <a:spcAft>
                <a:spcPct val="0"/>
              </a:spcAft>
              <a:defRPr/>
            </a:pPr>
            <a:r>
              <a:rPr lang="ja-JP" altLang="en-US" sz="1800" b="1" dirty="0">
                <a:solidFill>
                  <a:srgbClr val="FF0000"/>
                </a:solidFill>
                <a:latin typeface="AR P丸ゴシック体E" pitchFamily="50" charset="-128"/>
                <a:ea typeface="AR P丸ゴシック体E" pitchFamily="50" charset="-128"/>
              </a:rPr>
              <a:t>経常黒字</a:t>
            </a:r>
            <a:r>
              <a:rPr lang="ja-JP" altLang="en-US" sz="1800" dirty="0">
                <a:solidFill>
                  <a:schemeClr val="tx1"/>
                </a:solidFill>
                <a:latin typeface="AR P丸ゴシック体E" pitchFamily="50" charset="-128"/>
                <a:ea typeface="AR P丸ゴシック体E" pitchFamily="50" charset="-128"/>
              </a:rPr>
              <a:t>は過去</a:t>
            </a:r>
            <a:r>
              <a:rPr lang="ja-JP" altLang="en-US" sz="1800" b="1" dirty="0">
                <a:solidFill>
                  <a:srgbClr val="FF0000"/>
                </a:solidFill>
                <a:latin typeface="AR P丸ゴシック体E" pitchFamily="50" charset="-128"/>
                <a:ea typeface="AR P丸ゴシック体E" pitchFamily="50" charset="-128"/>
              </a:rPr>
              <a:t>最小</a:t>
            </a:r>
            <a:endParaRPr lang="en-US" altLang="ja-JP" sz="1800" b="1" dirty="0">
              <a:solidFill>
                <a:srgbClr val="FF0000"/>
              </a:solidFill>
              <a:latin typeface="AR P丸ゴシック体E" pitchFamily="50" charset="-128"/>
              <a:ea typeface="AR P丸ゴシック体E" pitchFamily="50" charset="-128"/>
            </a:endParaRPr>
          </a:p>
          <a:p>
            <a:pPr algn="ctr" fontAlgn="base">
              <a:spcBef>
                <a:spcPct val="0"/>
              </a:spcBef>
              <a:spcAft>
                <a:spcPct val="0"/>
              </a:spcAft>
              <a:defRPr/>
            </a:pPr>
            <a:r>
              <a:rPr lang="ja-JP" altLang="en-US" sz="1800" b="1" dirty="0">
                <a:solidFill>
                  <a:schemeClr val="tx1"/>
                </a:solidFill>
                <a:latin typeface="AR P丸ゴシック体E" pitchFamily="50" charset="-128"/>
                <a:ea typeface="AR P丸ゴシック体E" pitchFamily="50" charset="-128"/>
              </a:rPr>
              <a:t>（３．３兆円</a:t>
            </a:r>
            <a:r>
              <a:rPr lang="ja-JP" altLang="en-US" sz="1800" b="1" dirty="0" smtClean="0">
                <a:solidFill>
                  <a:schemeClr val="tx1"/>
                </a:solidFill>
                <a:latin typeface="AR P丸ゴシック体E" pitchFamily="50" charset="-128"/>
                <a:ea typeface="AR P丸ゴシック体E" pitchFamily="50" charset="-128"/>
              </a:rPr>
              <a:t>）</a:t>
            </a:r>
            <a:endParaRPr lang="ja-JP" altLang="en-US" sz="1800" b="1" dirty="0">
              <a:solidFill>
                <a:schemeClr val="tx1"/>
              </a:solidFill>
              <a:latin typeface="AR P丸ゴシック体E" pitchFamily="50" charset="-128"/>
              <a:ea typeface="AR P丸ゴシック体E" pitchFamily="50" charset="-128"/>
            </a:endParaRPr>
          </a:p>
        </p:txBody>
      </p:sp>
      <p:sp>
        <p:nvSpPr>
          <p:cNvPr id="12" name="テキスト ボックス 11"/>
          <p:cNvSpPr txBox="1"/>
          <p:nvPr/>
        </p:nvSpPr>
        <p:spPr>
          <a:xfrm>
            <a:off x="1759384" y="5121219"/>
            <a:ext cx="4633776" cy="9000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8403" tIns="34202" rIns="68403" bIns="34202" rtlCol="0">
            <a:spAutoFit/>
          </a:bodyPr>
          <a:lstStyle/>
          <a:p>
            <a:pPr algn="ctr"/>
            <a:r>
              <a:rPr lang="ja-JP" altLang="en-US" b="1" dirty="0">
                <a:solidFill>
                  <a:srgbClr val="FF0000"/>
                </a:solidFill>
                <a:latin typeface="AR P丸ゴシック体E" pitchFamily="50" charset="-128"/>
                <a:ea typeface="AR P丸ゴシック体E" pitchFamily="50" charset="-128"/>
              </a:rPr>
              <a:t>　価格が高騰し、かつ大きく変動も</a:t>
            </a:r>
            <a:r>
              <a:rPr lang="ja-JP" altLang="en-US" b="1" dirty="0" smtClean="0">
                <a:solidFill>
                  <a:srgbClr val="FF0000"/>
                </a:solidFill>
                <a:latin typeface="AR P丸ゴシック体E" pitchFamily="50" charset="-128"/>
                <a:ea typeface="AR P丸ゴシック体E" pitchFamily="50" charset="-128"/>
              </a:rPr>
              <a:t>する</a:t>
            </a:r>
            <a:endParaRPr lang="en-US" altLang="ja-JP" b="1" dirty="0" smtClean="0">
              <a:solidFill>
                <a:srgbClr val="FF0000"/>
              </a:solidFill>
              <a:latin typeface="AR P丸ゴシック体E" pitchFamily="50" charset="-128"/>
              <a:ea typeface="AR P丸ゴシック体E" pitchFamily="50" charset="-128"/>
            </a:endParaRPr>
          </a:p>
          <a:p>
            <a:pPr algn="ctr"/>
            <a:r>
              <a:rPr lang="ja-JP" altLang="en-US" b="1" dirty="0" smtClean="0">
                <a:solidFill>
                  <a:srgbClr val="FF0000"/>
                </a:solidFill>
                <a:latin typeface="AR P丸ゴシック体E" pitchFamily="50" charset="-128"/>
                <a:ea typeface="AR P丸ゴシック体E" pitchFamily="50" charset="-128"/>
              </a:rPr>
              <a:t>化石</a:t>
            </a:r>
            <a:r>
              <a:rPr lang="ja-JP" altLang="en-US" b="1" dirty="0">
                <a:solidFill>
                  <a:srgbClr val="FF0000"/>
                </a:solidFill>
                <a:latin typeface="AR P丸ゴシック体E" pitchFamily="50" charset="-128"/>
                <a:ea typeface="AR P丸ゴシック体E" pitchFamily="50" charset="-128"/>
              </a:rPr>
              <a:t>燃料の輸入削減は</a:t>
            </a:r>
            <a:r>
              <a:rPr lang="ja-JP" altLang="en-US" b="1" dirty="0" smtClean="0">
                <a:solidFill>
                  <a:srgbClr val="FF0000"/>
                </a:solidFill>
                <a:latin typeface="AR P丸ゴシック体E" pitchFamily="50" charset="-128"/>
                <a:ea typeface="AR P丸ゴシック体E" pitchFamily="50" charset="-128"/>
              </a:rPr>
              <a:t>、</a:t>
            </a:r>
            <a:endParaRPr lang="en-US" altLang="ja-JP" b="1" dirty="0" smtClean="0">
              <a:solidFill>
                <a:srgbClr val="FF0000"/>
              </a:solidFill>
              <a:latin typeface="AR P丸ゴシック体E" pitchFamily="50" charset="-128"/>
              <a:ea typeface="AR P丸ゴシック体E" pitchFamily="50" charset="-128"/>
            </a:endParaRPr>
          </a:p>
          <a:p>
            <a:pPr algn="ctr"/>
            <a:r>
              <a:rPr lang="ja-JP" altLang="en-US" b="1" dirty="0" smtClean="0">
                <a:solidFill>
                  <a:srgbClr val="FF0000"/>
                </a:solidFill>
                <a:latin typeface="AR P丸ゴシック体E" pitchFamily="50" charset="-128"/>
                <a:ea typeface="AR P丸ゴシック体E" pitchFamily="50" charset="-128"/>
              </a:rPr>
              <a:t>一刻</a:t>
            </a:r>
            <a:r>
              <a:rPr lang="ja-JP" altLang="en-US" b="1" dirty="0">
                <a:solidFill>
                  <a:srgbClr val="FF0000"/>
                </a:solidFill>
                <a:latin typeface="AR P丸ゴシック体E" pitchFamily="50" charset="-128"/>
                <a:ea typeface="AR P丸ゴシック体E" pitchFamily="50" charset="-128"/>
              </a:rPr>
              <a:t>も早く手をつけるべき課題</a:t>
            </a:r>
          </a:p>
        </p:txBody>
      </p:sp>
      <p:sp>
        <p:nvSpPr>
          <p:cNvPr id="13" name="Text Box 11"/>
          <p:cNvSpPr txBox="1">
            <a:spLocks noChangeArrowheads="1"/>
          </p:cNvSpPr>
          <p:nvPr/>
        </p:nvSpPr>
        <p:spPr bwMode="auto">
          <a:xfrm>
            <a:off x="-15552" y="2938939"/>
            <a:ext cx="3584848" cy="346045"/>
          </a:xfrm>
          <a:prstGeom prst="rect">
            <a:avLst/>
          </a:prstGeom>
          <a:solidFill>
            <a:srgbClr val="0070C0"/>
          </a:solidFill>
          <a:ln>
            <a:noFill/>
          </a:ln>
        </p:spPr>
        <p:style>
          <a:lnRef idx="2">
            <a:schemeClr val="dk1"/>
          </a:lnRef>
          <a:fillRef idx="1">
            <a:schemeClr val="lt1"/>
          </a:fillRef>
          <a:effectRef idx="0">
            <a:schemeClr val="dk1"/>
          </a:effectRef>
          <a:fontRef idx="minor">
            <a:schemeClr val="dk1"/>
          </a:fontRef>
        </p:style>
        <p:txBody>
          <a:bodyPr wrap="square" lIns="68376" tIns="34189" rIns="68376" bIns="34189">
            <a:spAutoFit/>
          </a:bodyPr>
          <a:lstStyle/>
          <a:p>
            <a:r>
              <a:rPr lang="ja-JP" altLang="en-US" b="1" dirty="0">
                <a:solidFill>
                  <a:schemeClr val="bg1"/>
                </a:solidFill>
                <a:latin typeface="+mn-ea"/>
              </a:rPr>
              <a:t>貿易収支・経常</a:t>
            </a:r>
            <a:r>
              <a:rPr lang="ja-JP" altLang="en-US" b="1" dirty="0" smtClean="0">
                <a:solidFill>
                  <a:schemeClr val="bg1"/>
                </a:solidFill>
                <a:latin typeface="+mn-ea"/>
              </a:rPr>
              <a:t>収支も急速</a:t>
            </a:r>
            <a:r>
              <a:rPr lang="ja-JP" altLang="en-US" b="1" dirty="0">
                <a:solidFill>
                  <a:schemeClr val="bg1"/>
                </a:solidFill>
                <a:latin typeface="+mn-ea"/>
              </a:rPr>
              <a:t>に悪化</a:t>
            </a:r>
          </a:p>
        </p:txBody>
      </p:sp>
      <p:sp>
        <p:nvSpPr>
          <p:cNvPr id="2" name="角丸四角形 1"/>
          <p:cNvSpPr/>
          <p:nvPr/>
        </p:nvSpPr>
        <p:spPr>
          <a:xfrm>
            <a:off x="4768" y="1124744"/>
            <a:ext cx="9880912"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456" y="49024"/>
            <a:ext cx="4198585" cy="461665"/>
          </a:xfrm>
          <a:prstGeom prst="rect">
            <a:avLst/>
          </a:prstGeom>
          <a:noFill/>
        </p:spPr>
        <p:txBody>
          <a:bodyPr wrap="none" rtlCol="0">
            <a:spAutoFit/>
          </a:bodyPr>
          <a:lstStyle/>
          <a:p>
            <a:r>
              <a:rPr lang="ja-JP" altLang="en-US" sz="2400" b="1" dirty="0"/>
              <a:t>［</a:t>
            </a:r>
            <a:r>
              <a:rPr lang="ja-JP" altLang="en-US" sz="2400" b="1" dirty="0" smtClean="0"/>
              <a:t>参考</a:t>
            </a:r>
            <a:r>
              <a:rPr lang="ja-JP" altLang="en-US" sz="2400" b="1" dirty="0"/>
              <a:t>］</a:t>
            </a:r>
            <a:r>
              <a:rPr lang="ja-JP" altLang="en-US" sz="2400" b="1" dirty="0" smtClean="0"/>
              <a:t> 日本のエネルギーは今</a:t>
            </a:r>
            <a:endParaRPr kumimoji="1" lang="ja-JP" altLang="en-US" sz="2400" b="1" dirty="0"/>
          </a:p>
        </p:txBody>
      </p:sp>
    </p:spTree>
    <p:extLst>
      <p:ext uri="{BB962C8B-B14F-4D97-AF65-F5344CB8AC3E}">
        <p14:creationId xmlns:p14="http://schemas.microsoft.com/office/powerpoint/2010/main" val="415276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noGrp="1"/>
          </p:cNvGraphicFramePr>
          <p:nvPr>
            <p:extLst>
              <p:ext uri="{D42A27DB-BD31-4B8C-83A1-F6EECF244321}">
                <p14:modId xmlns:p14="http://schemas.microsoft.com/office/powerpoint/2010/main" val="580704218"/>
              </p:ext>
            </p:extLst>
          </p:nvPr>
        </p:nvGraphicFramePr>
        <p:xfrm>
          <a:off x="227107" y="908720"/>
          <a:ext cx="9511883" cy="5583679"/>
        </p:xfrm>
        <a:graphic>
          <a:graphicData uri="http://schemas.openxmlformats.org/drawingml/2006/chart">
            <c:chart xmlns:c="http://schemas.openxmlformats.org/drawingml/2006/chart" xmlns:r="http://schemas.openxmlformats.org/officeDocument/2006/relationships" r:id="rId3"/>
          </a:graphicData>
        </a:graphic>
      </p:graphicFrame>
      <p:sp>
        <p:nvSpPr>
          <p:cNvPr id="35" name="AutoShape 51"/>
          <p:cNvSpPr>
            <a:spLocks noChangeArrowheads="1"/>
          </p:cNvSpPr>
          <p:nvPr/>
        </p:nvSpPr>
        <p:spPr bwMode="auto">
          <a:xfrm>
            <a:off x="225027" y="-315416"/>
            <a:ext cx="9286875" cy="498069"/>
          </a:xfrm>
          <a:prstGeom prst="roundRect">
            <a:avLst>
              <a:gd name="adj" fmla="val 16667"/>
            </a:avLst>
          </a:prstGeom>
          <a:noFill/>
          <a:ln w="57150" cmpd="thinThick">
            <a:noFill/>
            <a:round/>
            <a:headEnd/>
            <a:tailEnd/>
          </a:ln>
          <a:effectLst>
            <a:outerShdw dist="35921" dir="2700000" algn="ctr" rotWithShape="0">
              <a:schemeClr val="bg2"/>
            </a:outerShdw>
          </a:effectLst>
        </p:spPr>
        <p:txBody>
          <a:bodyPr lIns="91398" tIns="45700" rIns="91398" bIns="45700" anchor="ctr"/>
          <a:lstStyle/>
          <a:p>
            <a:pPr algn="ctr">
              <a:defRPr/>
            </a:pPr>
            <a:endParaRPr lang="ja-JP" altLang="en-US" sz="2000" b="1" dirty="0">
              <a:solidFill>
                <a:prstClr val="black"/>
              </a:solidFill>
              <a:latin typeface="メイリオ" pitchFamily="50" charset="-128"/>
              <a:ea typeface="メイリオ" pitchFamily="50" charset="-128"/>
              <a:cs typeface="メイリオ" pitchFamily="50" charset="-128"/>
            </a:endParaRPr>
          </a:p>
        </p:txBody>
      </p:sp>
      <p:sp>
        <p:nvSpPr>
          <p:cNvPr id="8" name="AutoShape 51"/>
          <p:cNvSpPr>
            <a:spLocks noChangeArrowheads="1"/>
          </p:cNvSpPr>
          <p:nvPr/>
        </p:nvSpPr>
        <p:spPr bwMode="auto">
          <a:xfrm>
            <a:off x="194826" y="229737"/>
            <a:ext cx="9286875" cy="498069"/>
          </a:xfrm>
          <a:prstGeom prst="roundRect">
            <a:avLst>
              <a:gd name="adj" fmla="val 16667"/>
            </a:avLst>
          </a:prstGeom>
          <a:noFill/>
          <a:ln w="57150" cmpd="thinThick">
            <a:noFill/>
            <a:round/>
            <a:headEnd/>
            <a:tailEnd/>
          </a:ln>
          <a:effectLst>
            <a:outerShdw dist="35921" dir="2700000" algn="ctr" rotWithShape="0">
              <a:schemeClr val="bg2"/>
            </a:outerShdw>
          </a:effectLst>
        </p:spPr>
        <p:txBody>
          <a:bodyPr lIns="91398" tIns="45700" rIns="91398" bIns="45700" anchor="ctr"/>
          <a:lstStyle/>
          <a:p>
            <a:pPr algn="ctr" fontAlgn="auto">
              <a:spcBef>
                <a:spcPts val="0"/>
              </a:spcBef>
              <a:spcAft>
                <a:spcPts val="0"/>
              </a:spcAft>
              <a:defRPr/>
            </a:pPr>
            <a:endParaRPr lang="ja-JP" altLang="en-US" sz="2000" b="1" dirty="0">
              <a:solidFill>
                <a:prstClr val="black"/>
              </a:solidFill>
              <a:latin typeface="メイリオ" pitchFamily="50" charset="-128"/>
              <a:ea typeface="メイリオ" pitchFamily="50" charset="-128"/>
              <a:cs typeface="メイリオ" pitchFamily="50" charset="-128"/>
            </a:endParaRPr>
          </a:p>
        </p:txBody>
      </p:sp>
      <p:sp>
        <p:nvSpPr>
          <p:cNvPr id="11" name="AutoShape 51"/>
          <p:cNvSpPr>
            <a:spLocks noChangeArrowheads="1"/>
          </p:cNvSpPr>
          <p:nvPr/>
        </p:nvSpPr>
        <p:spPr bwMode="auto">
          <a:xfrm>
            <a:off x="225027" y="34255"/>
            <a:ext cx="9286875" cy="498069"/>
          </a:xfrm>
          <a:prstGeom prst="roundRect">
            <a:avLst>
              <a:gd name="adj" fmla="val 16667"/>
            </a:avLst>
          </a:prstGeom>
          <a:noFill/>
          <a:ln w="57150" cmpd="thinThick">
            <a:noFill/>
            <a:round/>
            <a:headEnd/>
            <a:tailEnd/>
          </a:ln>
          <a:effectLst>
            <a:outerShdw dist="35921" dir="2700000" algn="ctr" rotWithShape="0">
              <a:schemeClr val="bg2"/>
            </a:outerShdw>
          </a:effectLst>
        </p:spPr>
        <p:txBody>
          <a:bodyPr lIns="91398" tIns="45700" rIns="91398" bIns="45700" anchor="ctr"/>
          <a:lstStyle/>
          <a:p>
            <a:pPr algn="ctr">
              <a:defRPr/>
            </a:pPr>
            <a:endParaRPr lang="ja-JP" altLang="en-US" sz="2000" b="1" dirty="0">
              <a:solidFill>
                <a:prstClr val="black"/>
              </a:solidFill>
              <a:latin typeface="メイリオ" pitchFamily="50" charset="-128"/>
              <a:ea typeface="メイリオ" pitchFamily="50" charset="-128"/>
              <a:cs typeface="メイリオ" pitchFamily="50" charset="-128"/>
            </a:endParaRPr>
          </a:p>
        </p:txBody>
      </p:sp>
      <p:sp>
        <p:nvSpPr>
          <p:cNvPr id="22" name="スライド番号プレースホルダ 8"/>
          <p:cNvSpPr>
            <a:spLocks noGrp="1"/>
          </p:cNvSpPr>
          <p:nvPr>
            <p:ph type="sldNum" sz="quarter" idx="12"/>
          </p:nvPr>
        </p:nvSpPr>
        <p:spPr>
          <a:xfrm>
            <a:off x="7955981" y="6453336"/>
            <a:ext cx="1950020" cy="365125"/>
          </a:xfrm>
        </p:spPr>
        <p:txBody>
          <a:bodyPr vert="horz" lIns="91440" tIns="45720" rIns="91440" bIns="45720" rtlCol="0" anchor="ctr"/>
          <a:lstStyle/>
          <a:p>
            <a:fld id="{A8C057E7-6E4F-4AF8-A7AE-B19F080A9B9A}" type="slidenum">
              <a:rPr lang="ja-JP" altLang="en-US" sz="1200">
                <a:solidFill>
                  <a:schemeClr val="tx1"/>
                </a:solidFill>
              </a:rPr>
              <a:pPr/>
              <a:t>5</a:t>
            </a:fld>
            <a:endParaRPr lang="ja-JP" altLang="en-US" sz="1200" dirty="0">
              <a:solidFill>
                <a:schemeClr val="tx1"/>
              </a:solidFill>
            </a:endParaRPr>
          </a:p>
        </p:txBody>
      </p:sp>
      <p:sp>
        <p:nvSpPr>
          <p:cNvPr id="13" name="Rectangle 36"/>
          <p:cNvSpPr>
            <a:spLocks noChangeArrowheads="1"/>
          </p:cNvSpPr>
          <p:nvPr/>
        </p:nvSpPr>
        <p:spPr bwMode="auto">
          <a:xfrm>
            <a:off x="2456744" y="1198158"/>
            <a:ext cx="5256599" cy="579366"/>
          </a:xfrm>
          <a:prstGeom prst="rect">
            <a:avLst/>
          </a:prstGeom>
          <a:solidFill>
            <a:schemeClr val="bg1"/>
          </a:solidFill>
          <a:ln w="9525">
            <a:noFill/>
            <a:miter lim="800000"/>
            <a:headEnd/>
            <a:tailEnd/>
          </a:ln>
        </p:spPr>
        <p:txBody>
          <a:bodyPr lIns="91432" tIns="45715" rIns="91432" bIns="4571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2900"/>
              </a:lnSpc>
            </a:pPr>
            <a:r>
              <a:rPr lang="ja-JP" altLang="en-US" sz="1800" dirty="0">
                <a:solidFill>
                  <a:prstClr val="black"/>
                </a:solidFill>
              </a:rPr>
              <a:t>燃料費調整制度導入後</a:t>
            </a:r>
            <a:r>
              <a:rPr lang="ja-JP" altLang="en-US" sz="1800" dirty="0" smtClean="0">
                <a:solidFill>
                  <a:prstClr val="black"/>
                </a:solidFill>
              </a:rPr>
              <a:t>の標準世帯料金</a:t>
            </a:r>
            <a:r>
              <a:rPr lang="ja-JP" altLang="en-US" sz="1800" dirty="0">
                <a:solidFill>
                  <a:prstClr val="black"/>
                </a:solidFill>
              </a:rPr>
              <a:t>の推移</a:t>
            </a:r>
            <a:endParaRPr lang="en-US" altLang="ja-JP" sz="1800" dirty="0">
              <a:solidFill>
                <a:prstClr val="black"/>
              </a:solidFill>
            </a:endParaRPr>
          </a:p>
          <a:p>
            <a:pPr algn="ctr">
              <a:lnSpc>
                <a:spcPts val="1900"/>
              </a:lnSpc>
            </a:pPr>
            <a:r>
              <a:rPr lang="ja-JP" altLang="en-US" sz="1600" b="1" dirty="0">
                <a:solidFill>
                  <a:prstClr val="black"/>
                </a:solidFill>
              </a:rPr>
              <a:t>（東京電力の場合）</a:t>
            </a:r>
          </a:p>
        </p:txBody>
      </p:sp>
      <p:sp>
        <p:nvSpPr>
          <p:cNvPr id="23" name="テキスト ボックス 21"/>
          <p:cNvSpPr txBox="1"/>
          <p:nvPr/>
        </p:nvSpPr>
        <p:spPr>
          <a:xfrm>
            <a:off x="8193362" y="4006470"/>
            <a:ext cx="901844" cy="576056"/>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b="1" dirty="0" smtClean="0">
                <a:solidFill>
                  <a:srgbClr val="FF0000"/>
                </a:solidFill>
              </a:rPr>
              <a:t>震災前比</a:t>
            </a:r>
            <a:endParaRPr lang="en-US" altLang="ja-JP" sz="1050" b="1" dirty="0" smtClean="0">
              <a:solidFill>
                <a:srgbClr val="FF0000"/>
              </a:solidFill>
            </a:endParaRPr>
          </a:p>
          <a:p>
            <a:pPr algn="ctr"/>
            <a:r>
              <a:rPr lang="ja-JP" altLang="en-US" sz="1050" b="1" dirty="0" smtClean="0">
                <a:solidFill>
                  <a:srgbClr val="FF0000"/>
                </a:solidFill>
              </a:rPr>
              <a:t>＋１，８６０円</a:t>
            </a:r>
            <a:r>
              <a:rPr lang="en-US" altLang="ja-JP" sz="1050" b="1" dirty="0" smtClean="0">
                <a:solidFill>
                  <a:srgbClr val="FF0000"/>
                </a:solidFill>
              </a:rPr>
              <a:t/>
            </a:r>
            <a:br>
              <a:rPr lang="en-US" altLang="ja-JP" sz="1050" b="1" dirty="0" smtClean="0">
                <a:solidFill>
                  <a:srgbClr val="FF0000"/>
                </a:solidFill>
              </a:rPr>
            </a:br>
            <a:r>
              <a:rPr lang="ja-JP" altLang="en-US" sz="1050" b="1" dirty="0" smtClean="0">
                <a:solidFill>
                  <a:srgbClr val="FF0000"/>
                </a:solidFill>
              </a:rPr>
              <a:t>（＋約３０％）</a:t>
            </a:r>
            <a:endParaRPr lang="en-US" altLang="ja-JP" sz="1050" b="1" dirty="0" smtClean="0">
              <a:solidFill>
                <a:srgbClr val="FF0000"/>
              </a:solidFill>
            </a:endParaRPr>
          </a:p>
        </p:txBody>
      </p:sp>
      <p:cxnSp>
        <p:nvCxnSpPr>
          <p:cNvPr id="17" name="直線矢印コネクタ 16"/>
          <p:cNvCxnSpPr/>
          <p:nvPr/>
        </p:nvCxnSpPr>
        <p:spPr>
          <a:xfrm flipV="1">
            <a:off x="9273480" y="2449020"/>
            <a:ext cx="1404" cy="2709585"/>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471190" y="5158639"/>
            <a:ext cx="2803715" cy="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6471169" y="2111626"/>
            <a:ext cx="0" cy="3384353"/>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6"/>
          <p:cNvSpPr>
            <a:spLocks noGrp="1"/>
          </p:cNvSpPr>
          <p:nvPr>
            <p:ph idx="1"/>
          </p:nvPr>
        </p:nvSpPr>
        <p:spPr>
          <a:xfrm>
            <a:off x="4360741" y="1846230"/>
            <a:ext cx="3816426" cy="1022817"/>
          </a:xfrm>
          <a:solidFill>
            <a:schemeClr val="bg1"/>
          </a:solidFill>
          <a:ln>
            <a:noFill/>
          </a:ln>
        </p:spPr>
        <p:txBody>
          <a:bodyPr anchor="ctr" anchorCtr="0">
            <a:noAutofit/>
          </a:bodyPr>
          <a:lstStyle/>
          <a:p>
            <a:pPr marL="261938" lvl="0" indent="-261938" algn="ctr">
              <a:buNone/>
            </a:pPr>
            <a:r>
              <a:rPr lang="ja-JP" altLang="ja-JP" sz="2000" b="1" dirty="0" smtClean="0">
                <a:solidFill>
                  <a:srgbClr val="FF0000"/>
                </a:solidFill>
              </a:rPr>
              <a:t>電気料金（標準世帯のモデル料金）は</a:t>
            </a:r>
            <a:r>
              <a:rPr lang="ja-JP" altLang="en-US" sz="2000" b="1" dirty="0">
                <a:solidFill>
                  <a:srgbClr val="FF0000"/>
                </a:solidFill>
              </a:rPr>
              <a:t>全国</a:t>
            </a:r>
            <a:r>
              <a:rPr lang="ja-JP" altLang="en-US" sz="2000" b="1" dirty="0" smtClean="0">
                <a:solidFill>
                  <a:srgbClr val="FF0000"/>
                </a:solidFill>
              </a:rPr>
              <a:t>平均で</a:t>
            </a:r>
            <a:r>
              <a:rPr lang="en-US" altLang="ja-JP" sz="2000" b="1" dirty="0">
                <a:solidFill>
                  <a:srgbClr val="FF0000"/>
                </a:solidFill>
              </a:rPr>
              <a:t>2</a:t>
            </a:r>
            <a:r>
              <a:rPr lang="ja-JP" altLang="ja-JP" sz="2000" b="1" dirty="0" smtClean="0">
                <a:solidFill>
                  <a:srgbClr val="FF0000"/>
                </a:solidFill>
              </a:rPr>
              <a:t>割</a:t>
            </a:r>
            <a:r>
              <a:rPr lang="ja-JP" altLang="en-US" sz="2000" b="1" dirty="0" smtClean="0">
                <a:solidFill>
                  <a:srgbClr val="FF0000"/>
                </a:solidFill>
              </a:rPr>
              <a:t>程度</a:t>
            </a:r>
            <a:r>
              <a:rPr lang="ja-JP" altLang="ja-JP" sz="2000" b="1" dirty="0" smtClean="0">
                <a:solidFill>
                  <a:srgbClr val="FF0000"/>
                </a:solidFill>
              </a:rPr>
              <a:t>上昇</a:t>
            </a:r>
            <a:endParaRPr lang="en-US" altLang="ja-JP" sz="2000" b="1" dirty="0" smtClean="0">
              <a:solidFill>
                <a:srgbClr val="FF0000"/>
              </a:solidFill>
            </a:endParaRPr>
          </a:p>
          <a:p>
            <a:pPr marL="261938" lvl="0" indent="-261938" algn="ctr">
              <a:buNone/>
            </a:pPr>
            <a:r>
              <a:rPr lang="ja-JP" altLang="en-US" sz="2000" b="1" dirty="0" smtClean="0">
                <a:solidFill>
                  <a:srgbClr val="FF0000"/>
                </a:solidFill>
              </a:rPr>
              <a:t>（東京電力管内は</a:t>
            </a:r>
            <a:r>
              <a:rPr lang="en-US" altLang="ja-JP" sz="2000" b="1" dirty="0" smtClean="0">
                <a:solidFill>
                  <a:srgbClr val="FF0000"/>
                </a:solidFill>
              </a:rPr>
              <a:t>30%</a:t>
            </a:r>
            <a:r>
              <a:rPr lang="ja-JP" altLang="en-US" sz="2000" b="1" dirty="0" smtClean="0">
                <a:solidFill>
                  <a:srgbClr val="FF0000"/>
                </a:solidFill>
              </a:rPr>
              <a:t>を超える）</a:t>
            </a:r>
            <a:endParaRPr lang="ja-JP" altLang="ja-JP" sz="2000" b="1" dirty="0">
              <a:solidFill>
                <a:srgbClr val="FF0000"/>
              </a:solidFill>
            </a:endParaRPr>
          </a:p>
        </p:txBody>
      </p:sp>
      <p:sp>
        <p:nvSpPr>
          <p:cNvPr id="20" name="正方形/長方形 19"/>
          <p:cNvSpPr/>
          <p:nvPr/>
        </p:nvSpPr>
        <p:spPr>
          <a:xfrm>
            <a:off x="200471" y="620688"/>
            <a:ext cx="9721101" cy="2244545"/>
          </a:xfrm>
          <a:prstGeom prst="rect">
            <a:avLst/>
          </a:prstGeom>
          <a:noFill/>
          <a:ln w="12700">
            <a:noFill/>
          </a:ln>
          <a:effectLst>
            <a:outerShdw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6930" tIns="80791" rIns="26930" bIns="53860" rtlCol="0" anchor="t" anchorCtr="0"/>
          <a:lstStyle/>
          <a:p>
            <a:pPr>
              <a:lnSpc>
                <a:spcPts val="2095"/>
              </a:lnSpc>
              <a:spcAft>
                <a:spcPts val="448"/>
              </a:spcAft>
              <a:defRPr/>
            </a:pPr>
            <a:r>
              <a:rPr kumimoji="0" lang="ja-JP" altLang="en-US" sz="2400" b="1" u="sng" kern="0" dirty="0">
                <a:solidFill>
                  <a:srgbClr val="FF0000"/>
                </a:solidFill>
                <a:latin typeface="+mn-ea"/>
                <a:cs typeface="メイリオ" pitchFamily="50" charset="-128"/>
              </a:rPr>
              <a:t>震災発生以降、電気料金は大幅に</a:t>
            </a:r>
            <a:r>
              <a:rPr kumimoji="0" lang="ja-JP" altLang="en-US" sz="2400" b="1" u="sng" kern="0" dirty="0" smtClean="0">
                <a:solidFill>
                  <a:srgbClr val="FF0000"/>
                </a:solidFill>
                <a:latin typeface="+mn-ea"/>
                <a:cs typeface="メイリオ" pitchFamily="50" charset="-128"/>
              </a:rPr>
              <a:t>上昇</a:t>
            </a:r>
            <a:endParaRPr kumimoji="0" lang="en-US" altLang="ja-JP" sz="2000" u="sng" kern="0" dirty="0">
              <a:solidFill>
                <a:schemeClr val="tx1"/>
              </a:solidFill>
              <a:latin typeface="+mn-ea"/>
              <a:cs typeface="メイリオ" pitchFamily="50" charset="-128"/>
            </a:endParaRPr>
          </a:p>
        </p:txBody>
      </p:sp>
      <p:sp>
        <p:nvSpPr>
          <p:cNvPr id="3" name="正方形/長方形 2"/>
          <p:cNvSpPr/>
          <p:nvPr/>
        </p:nvSpPr>
        <p:spPr>
          <a:xfrm>
            <a:off x="194826" y="154538"/>
            <a:ext cx="1301671" cy="461665"/>
          </a:xfrm>
          <a:prstGeom prst="rect">
            <a:avLst/>
          </a:prstGeom>
        </p:spPr>
        <p:txBody>
          <a:bodyPr wrap="none">
            <a:spAutoFit/>
          </a:bodyPr>
          <a:lstStyle/>
          <a:p>
            <a:r>
              <a:rPr lang="ja-JP" altLang="en-US" sz="2400" b="1" dirty="0"/>
              <a:t>［参考］ </a:t>
            </a:r>
          </a:p>
        </p:txBody>
      </p:sp>
    </p:spTree>
    <p:extLst>
      <p:ext uri="{BB962C8B-B14F-4D97-AF65-F5344CB8AC3E}">
        <p14:creationId xmlns:p14="http://schemas.microsoft.com/office/powerpoint/2010/main" val="377373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00"/>
          <p:cNvSpPr>
            <a:spLocks/>
          </p:cNvSpPr>
          <p:nvPr/>
        </p:nvSpPr>
        <p:spPr bwMode="auto">
          <a:xfrm>
            <a:off x="4778035" y="4334070"/>
            <a:ext cx="557331" cy="298756"/>
          </a:xfrm>
          <a:custGeom>
            <a:avLst/>
            <a:gdLst>
              <a:gd name="T0" fmla="*/ 70485 w 250"/>
              <a:gd name="T1" fmla="*/ 41795 h 122"/>
              <a:gd name="T2" fmla="*/ 55245 w 250"/>
              <a:gd name="T3" fmla="*/ 18998 h 122"/>
              <a:gd name="T4" fmla="*/ 32385 w 250"/>
              <a:gd name="T5" fmla="*/ 24697 h 122"/>
              <a:gd name="T6" fmla="*/ 5715 w 250"/>
              <a:gd name="T7" fmla="*/ 30397 h 122"/>
              <a:gd name="T8" fmla="*/ 20955 w 250"/>
              <a:gd name="T9" fmla="*/ 45595 h 122"/>
              <a:gd name="T10" fmla="*/ 38100 w 250"/>
              <a:gd name="T11" fmla="*/ 68393 h 122"/>
              <a:gd name="T12" fmla="*/ 40005 w 250"/>
              <a:gd name="T13" fmla="*/ 47495 h 122"/>
              <a:gd name="T14" fmla="*/ 45720 w 250"/>
              <a:gd name="T15" fmla="*/ 53194 h 122"/>
              <a:gd name="T16" fmla="*/ 74295 w 250"/>
              <a:gd name="T17" fmla="*/ 60793 h 122"/>
              <a:gd name="T18" fmla="*/ 112395 w 250"/>
              <a:gd name="T19" fmla="*/ 81691 h 122"/>
              <a:gd name="T20" fmla="*/ 161925 w 250"/>
              <a:gd name="T21" fmla="*/ 110188 h 122"/>
              <a:gd name="T22" fmla="*/ 180975 w 250"/>
              <a:gd name="T23" fmla="*/ 134885 h 122"/>
              <a:gd name="T24" fmla="*/ 179070 w 250"/>
              <a:gd name="T25" fmla="*/ 142485 h 122"/>
              <a:gd name="T26" fmla="*/ 163830 w 250"/>
              <a:gd name="T27" fmla="*/ 150084 h 122"/>
              <a:gd name="T28" fmla="*/ 148590 w 250"/>
              <a:gd name="T29" fmla="*/ 170982 h 122"/>
              <a:gd name="T30" fmla="*/ 175260 w 250"/>
              <a:gd name="T31" fmla="*/ 153883 h 122"/>
              <a:gd name="T32" fmla="*/ 177165 w 250"/>
              <a:gd name="T33" fmla="*/ 163382 h 122"/>
              <a:gd name="T34" fmla="*/ 203835 w 250"/>
              <a:gd name="T35" fmla="*/ 161483 h 122"/>
              <a:gd name="T36" fmla="*/ 228600 w 250"/>
              <a:gd name="T37" fmla="*/ 189980 h 122"/>
              <a:gd name="T38" fmla="*/ 287655 w 250"/>
              <a:gd name="T39" fmla="*/ 184280 h 122"/>
              <a:gd name="T40" fmla="*/ 280035 w 250"/>
              <a:gd name="T41" fmla="*/ 174781 h 122"/>
              <a:gd name="T42" fmla="*/ 289560 w 250"/>
              <a:gd name="T43" fmla="*/ 161483 h 122"/>
              <a:gd name="T44" fmla="*/ 300990 w 250"/>
              <a:gd name="T45" fmla="*/ 155783 h 122"/>
              <a:gd name="T46" fmla="*/ 329565 w 250"/>
              <a:gd name="T47" fmla="*/ 159583 h 122"/>
              <a:gd name="T48" fmla="*/ 356235 w 250"/>
              <a:gd name="T49" fmla="*/ 169082 h 122"/>
              <a:gd name="T50" fmla="*/ 377190 w 250"/>
              <a:gd name="T51" fmla="*/ 193779 h 122"/>
              <a:gd name="T52" fmla="*/ 434340 w 250"/>
              <a:gd name="T53" fmla="*/ 222276 h 122"/>
              <a:gd name="T54" fmla="*/ 466725 w 250"/>
              <a:gd name="T55" fmla="*/ 226076 h 122"/>
              <a:gd name="T56" fmla="*/ 447675 w 250"/>
              <a:gd name="T57" fmla="*/ 208977 h 122"/>
              <a:gd name="T58" fmla="*/ 441960 w 250"/>
              <a:gd name="T59" fmla="*/ 203278 h 122"/>
              <a:gd name="T60" fmla="*/ 426720 w 250"/>
              <a:gd name="T61" fmla="*/ 191879 h 122"/>
              <a:gd name="T62" fmla="*/ 407670 w 250"/>
              <a:gd name="T63" fmla="*/ 169082 h 122"/>
              <a:gd name="T64" fmla="*/ 373380 w 250"/>
              <a:gd name="T65" fmla="*/ 134885 h 122"/>
              <a:gd name="T66" fmla="*/ 390525 w 250"/>
              <a:gd name="T67" fmla="*/ 115888 h 122"/>
              <a:gd name="T68" fmla="*/ 356235 w 250"/>
              <a:gd name="T69" fmla="*/ 100689 h 122"/>
              <a:gd name="T70" fmla="*/ 320040 w 250"/>
              <a:gd name="T71" fmla="*/ 62693 h 122"/>
              <a:gd name="T72" fmla="*/ 285750 w 250"/>
              <a:gd name="T73" fmla="*/ 45595 h 122"/>
              <a:gd name="T74" fmla="*/ 213360 w 250"/>
              <a:gd name="T75" fmla="*/ 24697 h 122"/>
              <a:gd name="T76" fmla="*/ 148590 w 250"/>
              <a:gd name="T77" fmla="*/ 0 h 122"/>
              <a:gd name="T78" fmla="*/ 131445 w 250"/>
              <a:gd name="T79" fmla="*/ 17098 h 122"/>
              <a:gd name="T80" fmla="*/ 85725 w 250"/>
              <a:gd name="T81" fmla="*/ 47495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 h="122">
                <a:moveTo>
                  <a:pt x="45" y="25"/>
                </a:move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2" y="101"/>
                  <a:pt x="131" y="102"/>
                  <a:pt x="136" y="102"/>
                </a:cubicBezTo>
                <a:cubicBezTo>
                  <a:pt x="141" y="102"/>
                  <a:pt x="149" y="98"/>
                  <a:pt x="151" y="97"/>
                </a:cubicBezTo>
                <a:cubicBezTo>
                  <a:pt x="152" y="95"/>
                  <a:pt x="148" y="94"/>
                  <a:pt x="144" y="92"/>
                </a:cubicBezTo>
                <a:cubicBezTo>
                  <a:pt x="140" y="90"/>
                  <a:pt x="137" y="87"/>
                  <a:pt x="147" y="92"/>
                </a:cubicBezTo>
                <a:cubicBezTo>
                  <a:pt x="157" y="98"/>
                  <a:pt x="153" y="90"/>
                  <a:pt x="152" y="89"/>
                </a:cubicBezTo>
                <a:cubicBezTo>
                  <a:pt x="152" y="88"/>
                  <a:pt x="150" y="83"/>
                  <a:pt x="152" y="85"/>
                </a:cubicBezTo>
                <a:cubicBezTo>
                  <a:pt x="153" y="86"/>
                  <a:pt x="157" y="88"/>
                  <a:pt x="157" y="86"/>
                </a:cubicBezTo>
                <a:cubicBezTo>
                  <a:pt x="158" y="85"/>
                  <a:pt x="156" y="81"/>
                  <a:pt x="158" y="82"/>
                </a:cubicBezTo>
                <a:cubicBezTo>
                  <a:pt x="160" y="83"/>
                  <a:pt x="163" y="81"/>
                  <a:pt x="165" y="81"/>
                </a:cubicBezTo>
                <a:cubicBezTo>
                  <a:pt x="167" y="80"/>
                  <a:pt x="167" y="81"/>
                  <a:pt x="173" y="84"/>
                </a:cubicBezTo>
                <a:cubicBezTo>
                  <a:pt x="179" y="87"/>
                  <a:pt x="184" y="87"/>
                  <a:pt x="185" y="86"/>
                </a:cubicBezTo>
                <a:cubicBezTo>
                  <a:pt x="185" y="85"/>
                  <a:pt x="184" y="87"/>
                  <a:pt x="187" y="89"/>
                </a:cubicBezTo>
                <a:cubicBezTo>
                  <a:pt x="191" y="92"/>
                  <a:pt x="192" y="94"/>
                  <a:pt x="194" y="97"/>
                </a:cubicBezTo>
                <a:cubicBezTo>
                  <a:pt x="196" y="99"/>
                  <a:pt x="197" y="99"/>
                  <a:pt x="198" y="102"/>
                </a:cubicBezTo>
                <a:cubicBezTo>
                  <a:pt x="200" y="106"/>
                  <a:pt x="207" y="115"/>
                  <a:pt x="211" y="115"/>
                </a:cubicBezTo>
                <a:cubicBezTo>
                  <a:pt x="215" y="115"/>
                  <a:pt x="221" y="114"/>
                  <a:pt x="228" y="117"/>
                </a:cubicBezTo>
                <a:cubicBezTo>
                  <a:pt x="234" y="119"/>
                  <a:pt x="239" y="122"/>
                  <a:pt x="241" y="121"/>
                </a:cubicBezTo>
                <a:cubicBezTo>
                  <a:pt x="244" y="121"/>
                  <a:pt x="243" y="119"/>
                  <a:pt x="245" y="119"/>
                </a:cubicBezTo>
                <a:cubicBezTo>
                  <a:pt x="246" y="118"/>
                  <a:pt x="250" y="118"/>
                  <a:pt x="247" y="117"/>
                </a:cubicBezTo>
                <a:cubicBezTo>
                  <a:pt x="245" y="116"/>
                  <a:pt x="235" y="113"/>
                  <a:pt x="235" y="110"/>
                </a:cubicBezTo>
                <a:cubicBezTo>
                  <a:pt x="235" y="108"/>
                  <a:pt x="243" y="110"/>
                  <a:pt x="239" y="109"/>
                </a:cubicBezTo>
                <a:cubicBezTo>
                  <a:pt x="235" y="107"/>
                  <a:pt x="235" y="108"/>
                  <a:pt x="232" y="107"/>
                </a:cubicBezTo>
                <a:cubicBezTo>
                  <a:pt x="228" y="107"/>
                  <a:pt x="227" y="106"/>
                  <a:pt x="227" y="104"/>
                </a:cubicBezTo>
                <a:cubicBezTo>
                  <a:pt x="226" y="101"/>
                  <a:pt x="227" y="101"/>
                  <a:pt x="224" y="101"/>
                </a:cubicBezTo>
                <a:cubicBezTo>
                  <a:pt x="221" y="101"/>
                  <a:pt x="215" y="95"/>
                  <a:pt x="215" y="93"/>
                </a:cubicBezTo>
                <a:cubicBezTo>
                  <a:pt x="215" y="91"/>
                  <a:pt x="216" y="90"/>
                  <a:pt x="214" y="89"/>
                </a:cubicBezTo>
                <a:cubicBezTo>
                  <a:pt x="211" y="87"/>
                  <a:pt x="202" y="79"/>
                  <a:pt x="199" y="75"/>
                </a:cubicBezTo>
                <a:cubicBezTo>
                  <a:pt x="196" y="71"/>
                  <a:pt x="192" y="71"/>
                  <a:pt x="196" y="71"/>
                </a:cubicBezTo>
                <a:cubicBezTo>
                  <a:pt x="200" y="70"/>
                  <a:pt x="213" y="72"/>
                  <a:pt x="210" y="68"/>
                </a:cubicBezTo>
                <a:cubicBezTo>
                  <a:pt x="206" y="63"/>
                  <a:pt x="208" y="63"/>
                  <a:pt x="205" y="61"/>
                </a:cubicBezTo>
                <a:cubicBezTo>
                  <a:pt x="202" y="60"/>
                  <a:pt x="202" y="62"/>
                  <a:pt x="198" y="59"/>
                </a:cubicBezTo>
                <a:cubicBezTo>
                  <a:pt x="193" y="56"/>
                  <a:pt x="191" y="55"/>
                  <a:pt x="187" y="53"/>
                </a:cubicBezTo>
                <a:cubicBezTo>
                  <a:pt x="184" y="50"/>
                  <a:pt x="182" y="45"/>
                  <a:pt x="179" y="42"/>
                </a:cubicBezTo>
                <a:cubicBezTo>
                  <a:pt x="176" y="39"/>
                  <a:pt x="171" y="36"/>
                  <a:pt x="168" y="33"/>
                </a:cubicBezTo>
                <a:cubicBezTo>
                  <a:pt x="164" y="31"/>
                  <a:pt x="161" y="32"/>
                  <a:pt x="158" y="30"/>
                </a:cubicBezTo>
                <a:cubicBezTo>
                  <a:pt x="154" y="27"/>
                  <a:pt x="152" y="24"/>
                  <a:pt x="150" y="24"/>
                </a:cubicBezTo>
                <a:cubicBezTo>
                  <a:pt x="148" y="24"/>
                  <a:pt x="134" y="21"/>
                  <a:pt x="130" y="18"/>
                </a:cubicBezTo>
                <a:cubicBezTo>
                  <a:pt x="125" y="15"/>
                  <a:pt x="117"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 name="Freeform 463"/>
          <p:cNvSpPr>
            <a:spLocks/>
          </p:cNvSpPr>
          <p:nvPr/>
        </p:nvSpPr>
        <p:spPr bwMode="auto">
          <a:xfrm>
            <a:off x="1499061" y="2762530"/>
            <a:ext cx="50158" cy="73666"/>
          </a:xfrm>
          <a:custGeom>
            <a:avLst/>
            <a:gdLst>
              <a:gd name="T0" fmla="*/ 33121 w 22"/>
              <a:gd name="T1" fmla="*/ 9525 h 30"/>
              <a:gd name="T2" fmla="*/ 23379 w 22"/>
              <a:gd name="T3" fmla="*/ 0 h 30"/>
              <a:gd name="T4" fmla="*/ 23379 w 22"/>
              <a:gd name="T5" fmla="*/ 1905 h 30"/>
              <a:gd name="T6" fmla="*/ 3897 w 22"/>
              <a:gd name="T7" fmla="*/ 19050 h 30"/>
              <a:gd name="T8" fmla="*/ 0 w 22"/>
              <a:gd name="T9" fmla="*/ 40005 h 30"/>
              <a:gd name="T10" fmla="*/ 7793 w 22"/>
              <a:gd name="T11" fmla="*/ 45720 h 30"/>
              <a:gd name="T12" fmla="*/ 23379 w 22"/>
              <a:gd name="T13" fmla="*/ 57150 h 30"/>
              <a:gd name="T14" fmla="*/ 31172 w 22"/>
              <a:gd name="T15" fmla="*/ 36195 h 30"/>
              <a:gd name="T16" fmla="*/ 40914 w 22"/>
              <a:gd name="T17" fmla="*/ 38100 h 30"/>
              <a:gd name="T18" fmla="*/ 33121 w 22"/>
              <a:gd name="T19" fmla="*/ 952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0">
                <a:moveTo>
                  <a:pt x="17" y="5"/>
                </a:moveTo>
                <a:cubicBezTo>
                  <a:pt x="15" y="3"/>
                  <a:pt x="13" y="1"/>
                  <a:pt x="12" y="0"/>
                </a:cubicBezTo>
                <a:cubicBezTo>
                  <a:pt x="12" y="1"/>
                  <a:pt x="12" y="1"/>
                  <a:pt x="12" y="1"/>
                </a:cubicBezTo>
                <a:cubicBezTo>
                  <a:pt x="11" y="5"/>
                  <a:pt x="2" y="5"/>
                  <a:pt x="2" y="10"/>
                </a:cubicBezTo>
                <a:cubicBezTo>
                  <a:pt x="1" y="13"/>
                  <a:pt x="1" y="17"/>
                  <a:pt x="0" y="21"/>
                </a:cubicBezTo>
                <a:cubicBezTo>
                  <a:pt x="2" y="22"/>
                  <a:pt x="3" y="23"/>
                  <a:pt x="4" y="24"/>
                </a:cubicBezTo>
                <a:cubicBezTo>
                  <a:pt x="7" y="27"/>
                  <a:pt x="10" y="28"/>
                  <a:pt x="12" y="30"/>
                </a:cubicBezTo>
                <a:cubicBezTo>
                  <a:pt x="12" y="25"/>
                  <a:pt x="13" y="19"/>
                  <a:pt x="16" y="19"/>
                </a:cubicBezTo>
                <a:cubicBezTo>
                  <a:pt x="18" y="19"/>
                  <a:pt x="19" y="19"/>
                  <a:pt x="21" y="20"/>
                </a:cubicBezTo>
                <a:cubicBezTo>
                  <a:pt x="22" y="15"/>
                  <a:pt x="20" y="10"/>
                  <a:pt x="1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 name="Freeform 464"/>
          <p:cNvSpPr>
            <a:spLocks/>
          </p:cNvSpPr>
          <p:nvPr/>
        </p:nvSpPr>
        <p:spPr bwMode="auto">
          <a:xfrm>
            <a:off x="1510207" y="2662659"/>
            <a:ext cx="120754" cy="165749"/>
          </a:xfrm>
          <a:custGeom>
            <a:avLst/>
            <a:gdLst>
              <a:gd name="T0" fmla="*/ 87900 w 54"/>
              <a:gd name="T1" fmla="*/ 79422 h 68"/>
              <a:gd name="T2" fmla="*/ 91722 w 54"/>
              <a:gd name="T3" fmla="*/ 56730 h 68"/>
              <a:gd name="T4" fmla="*/ 64970 w 54"/>
              <a:gd name="T5" fmla="*/ 49166 h 68"/>
              <a:gd name="T6" fmla="*/ 57326 w 54"/>
              <a:gd name="T7" fmla="*/ 32147 h 68"/>
              <a:gd name="T8" fmla="*/ 49683 w 54"/>
              <a:gd name="T9" fmla="*/ 22692 h 68"/>
              <a:gd name="T10" fmla="*/ 38217 w 54"/>
              <a:gd name="T11" fmla="*/ 7564 h 68"/>
              <a:gd name="T12" fmla="*/ 0 w 54"/>
              <a:gd name="T13" fmla="*/ 11346 h 68"/>
              <a:gd name="T14" fmla="*/ 9554 w 54"/>
              <a:gd name="T15" fmla="*/ 43493 h 68"/>
              <a:gd name="T16" fmla="*/ 13376 w 54"/>
              <a:gd name="T17" fmla="*/ 77531 h 68"/>
              <a:gd name="T18" fmla="*/ 22930 w 54"/>
              <a:gd name="T19" fmla="*/ 86986 h 68"/>
              <a:gd name="T20" fmla="*/ 30574 w 54"/>
              <a:gd name="T21" fmla="*/ 115351 h 68"/>
              <a:gd name="T22" fmla="*/ 43950 w 54"/>
              <a:gd name="T23" fmla="*/ 128588 h 68"/>
              <a:gd name="T24" fmla="*/ 89811 w 54"/>
              <a:gd name="T25" fmla="*/ 117242 h 68"/>
              <a:gd name="T26" fmla="*/ 89811 w 54"/>
              <a:gd name="T27" fmla="*/ 117242 h 68"/>
              <a:gd name="T28" fmla="*/ 87900 w 54"/>
              <a:gd name="T29" fmla="*/ 111569 h 68"/>
              <a:gd name="T30" fmla="*/ 97454 w 54"/>
              <a:gd name="T31" fmla="*/ 96441 h 68"/>
              <a:gd name="T32" fmla="*/ 87900 w 54"/>
              <a:gd name="T33" fmla="*/ 79422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68">
                <a:moveTo>
                  <a:pt x="46" y="42"/>
                </a:moveTo>
                <a:cubicBezTo>
                  <a:pt x="44" y="39"/>
                  <a:pt x="47" y="34"/>
                  <a:pt x="48" y="30"/>
                </a:cubicBezTo>
                <a:cubicBezTo>
                  <a:pt x="49" y="27"/>
                  <a:pt x="38" y="27"/>
                  <a:pt x="34" y="26"/>
                </a:cubicBezTo>
                <a:cubicBezTo>
                  <a:pt x="30" y="25"/>
                  <a:pt x="32" y="18"/>
                  <a:pt x="30" y="17"/>
                </a:cubicBezTo>
                <a:cubicBezTo>
                  <a:pt x="27" y="16"/>
                  <a:pt x="26" y="15"/>
                  <a:pt x="26" y="12"/>
                </a:cubicBezTo>
                <a:cubicBezTo>
                  <a:pt x="26" y="8"/>
                  <a:pt x="22" y="8"/>
                  <a:pt x="20" y="4"/>
                </a:cubicBezTo>
                <a:cubicBezTo>
                  <a:pt x="11" y="0"/>
                  <a:pt x="0" y="6"/>
                  <a:pt x="0" y="6"/>
                </a:cubicBezTo>
                <a:cubicBezTo>
                  <a:pt x="0" y="6"/>
                  <a:pt x="4" y="17"/>
                  <a:pt x="5" y="23"/>
                </a:cubicBezTo>
                <a:cubicBezTo>
                  <a:pt x="7" y="28"/>
                  <a:pt x="7" y="37"/>
                  <a:pt x="7" y="41"/>
                </a:cubicBezTo>
                <a:cubicBezTo>
                  <a:pt x="8" y="42"/>
                  <a:pt x="10" y="44"/>
                  <a:pt x="12" y="46"/>
                </a:cubicBezTo>
                <a:cubicBezTo>
                  <a:pt x="15" y="51"/>
                  <a:pt x="17" y="56"/>
                  <a:pt x="16" y="61"/>
                </a:cubicBezTo>
                <a:cubicBezTo>
                  <a:pt x="20" y="64"/>
                  <a:pt x="23" y="68"/>
                  <a:pt x="23" y="68"/>
                </a:cubicBezTo>
                <a:cubicBezTo>
                  <a:pt x="31" y="65"/>
                  <a:pt x="47" y="62"/>
                  <a:pt x="47" y="62"/>
                </a:cubicBezTo>
                <a:cubicBezTo>
                  <a:pt x="47" y="62"/>
                  <a:pt x="47" y="62"/>
                  <a:pt x="47" y="62"/>
                </a:cubicBezTo>
                <a:cubicBezTo>
                  <a:pt x="46" y="61"/>
                  <a:pt x="46" y="60"/>
                  <a:pt x="46" y="59"/>
                </a:cubicBezTo>
                <a:cubicBezTo>
                  <a:pt x="45" y="55"/>
                  <a:pt x="49" y="53"/>
                  <a:pt x="51" y="51"/>
                </a:cubicBezTo>
                <a:cubicBezTo>
                  <a:pt x="54" y="48"/>
                  <a:pt x="47" y="46"/>
                  <a:pt x="4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 name="Freeform 465"/>
          <p:cNvSpPr>
            <a:spLocks/>
          </p:cNvSpPr>
          <p:nvPr/>
        </p:nvSpPr>
        <p:spPr bwMode="auto">
          <a:xfrm>
            <a:off x="4216974" y="4630779"/>
            <a:ext cx="1196402" cy="992444"/>
          </a:xfrm>
          <a:custGeom>
            <a:avLst/>
            <a:gdLst>
              <a:gd name="T0" fmla="*/ 476842 w 536"/>
              <a:gd name="T1" fmla="*/ 13341 h 404"/>
              <a:gd name="T2" fmla="*/ 492101 w 536"/>
              <a:gd name="T3" fmla="*/ 40022 h 404"/>
              <a:gd name="T4" fmla="*/ 444417 w 536"/>
              <a:gd name="T5" fmla="*/ 45739 h 404"/>
              <a:gd name="T6" fmla="*/ 421529 w 536"/>
              <a:gd name="T7" fmla="*/ 85760 h 404"/>
              <a:gd name="T8" fmla="*/ 413899 w 536"/>
              <a:gd name="T9" fmla="*/ 110536 h 404"/>
              <a:gd name="T10" fmla="*/ 370030 w 536"/>
              <a:gd name="T11" fmla="*/ 91478 h 404"/>
              <a:gd name="T12" fmla="*/ 345234 w 536"/>
              <a:gd name="T13" fmla="*/ 87666 h 404"/>
              <a:gd name="T14" fmla="*/ 320438 w 536"/>
              <a:gd name="T15" fmla="*/ 95289 h 404"/>
              <a:gd name="T16" fmla="*/ 307086 w 536"/>
              <a:gd name="T17" fmla="*/ 110536 h 404"/>
              <a:gd name="T18" fmla="*/ 301364 w 536"/>
              <a:gd name="T19" fmla="*/ 121970 h 404"/>
              <a:gd name="T20" fmla="*/ 295642 w 536"/>
              <a:gd name="T21" fmla="*/ 148651 h 404"/>
              <a:gd name="T22" fmla="*/ 274661 w 536"/>
              <a:gd name="T23" fmla="*/ 161992 h 404"/>
              <a:gd name="T24" fmla="*/ 259402 w 536"/>
              <a:gd name="T25" fmla="*/ 167709 h 404"/>
              <a:gd name="T26" fmla="*/ 232699 w 536"/>
              <a:gd name="T27" fmla="*/ 184861 h 404"/>
              <a:gd name="T28" fmla="*/ 181200 w 536"/>
              <a:gd name="T29" fmla="*/ 236318 h 404"/>
              <a:gd name="T30" fmla="*/ 118257 w 536"/>
              <a:gd name="T31" fmla="*/ 255375 h 404"/>
              <a:gd name="T32" fmla="*/ 55314 w 536"/>
              <a:gd name="T33" fmla="*/ 282056 h 404"/>
              <a:gd name="T34" fmla="*/ 30518 w 536"/>
              <a:gd name="T35" fmla="*/ 287774 h 404"/>
              <a:gd name="T36" fmla="*/ 15259 w 536"/>
              <a:gd name="T37" fmla="*/ 348759 h 404"/>
              <a:gd name="T38" fmla="*/ 15259 w 536"/>
              <a:gd name="T39" fmla="*/ 390686 h 404"/>
              <a:gd name="T40" fmla="*/ 0 w 536"/>
              <a:gd name="T41" fmla="*/ 390686 h 404"/>
              <a:gd name="T42" fmla="*/ 36240 w 536"/>
              <a:gd name="T43" fmla="*/ 466918 h 404"/>
              <a:gd name="T44" fmla="*/ 70573 w 536"/>
              <a:gd name="T45" fmla="*/ 556490 h 404"/>
              <a:gd name="T46" fmla="*/ 55314 w 536"/>
              <a:gd name="T47" fmla="*/ 607946 h 404"/>
              <a:gd name="T48" fmla="*/ 106813 w 536"/>
              <a:gd name="T49" fmla="*/ 647968 h 404"/>
              <a:gd name="T50" fmla="*/ 175478 w 536"/>
              <a:gd name="T51" fmla="*/ 617475 h 404"/>
              <a:gd name="T52" fmla="*/ 276569 w 536"/>
              <a:gd name="T53" fmla="*/ 598417 h 404"/>
              <a:gd name="T54" fmla="*/ 366215 w 536"/>
              <a:gd name="T55" fmla="*/ 566019 h 404"/>
              <a:gd name="T56" fmla="*/ 490194 w 536"/>
              <a:gd name="T57" fmla="*/ 562207 h 404"/>
              <a:gd name="T58" fmla="*/ 534063 w 536"/>
              <a:gd name="T59" fmla="*/ 592700 h 404"/>
              <a:gd name="T60" fmla="*/ 558859 w 536"/>
              <a:gd name="T61" fmla="*/ 613663 h 404"/>
              <a:gd name="T62" fmla="*/ 576026 w 536"/>
              <a:gd name="T63" fmla="*/ 634627 h 404"/>
              <a:gd name="T64" fmla="*/ 625617 w 536"/>
              <a:gd name="T65" fmla="*/ 581265 h 404"/>
              <a:gd name="T66" fmla="*/ 625617 w 536"/>
              <a:gd name="T67" fmla="*/ 611758 h 404"/>
              <a:gd name="T68" fmla="*/ 608451 w 536"/>
              <a:gd name="T69" fmla="*/ 651779 h 404"/>
              <a:gd name="T70" fmla="*/ 642783 w 536"/>
              <a:gd name="T71" fmla="*/ 646062 h 404"/>
              <a:gd name="T72" fmla="*/ 671394 w 536"/>
              <a:gd name="T73" fmla="*/ 693707 h 404"/>
              <a:gd name="T74" fmla="*/ 717171 w 536"/>
              <a:gd name="T75" fmla="*/ 741351 h 404"/>
              <a:gd name="T76" fmla="*/ 791558 w 536"/>
              <a:gd name="T77" fmla="*/ 741351 h 404"/>
              <a:gd name="T78" fmla="*/ 806817 w 536"/>
              <a:gd name="T79" fmla="*/ 745163 h 404"/>
              <a:gd name="T80" fmla="*/ 841150 w 536"/>
              <a:gd name="T81" fmla="*/ 764221 h 404"/>
              <a:gd name="T82" fmla="*/ 928889 w 536"/>
              <a:gd name="T83" fmla="*/ 718482 h 404"/>
              <a:gd name="T84" fmla="*/ 972758 w 536"/>
              <a:gd name="T85" fmla="*/ 598417 h 404"/>
              <a:gd name="T86" fmla="*/ 1007091 w 536"/>
              <a:gd name="T87" fmla="*/ 518374 h 404"/>
              <a:gd name="T88" fmla="*/ 1018535 w 536"/>
              <a:gd name="T89" fmla="*/ 459295 h 404"/>
              <a:gd name="T90" fmla="*/ 1008998 w 536"/>
              <a:gd name="T91" fmla="*/ 394498 h 404"/>
              <a:gd name="T92" fmla="*/ 997554 w 536"/>
              <a:gd name="T93" fmla="*/ 377346 h 404"/>
              <a:gd name="T94" fmla="*/ 947963 w 536"/>
              <a:gd name="T95" fmla="*/ 306832 h 404"/>
              <a:gd name="T96" fmla="*/ 917445 w 536"/>
              <a:gd name="T97" fmla="*/ 278245 h 404"/>
              <a:gd name="T98" fmla="*/ 888834 w 536"/>
              <a:gd name="T99" fmla="*/ 242035 h 404"/>
              <a:gd name="T100" fmla="*/ 839243 w 536"/>
              <a:gd name="T101" fmla="*/ 215354 h 404"/>
              <a:gd name="T102" fmla="*/ 825891 w 536"/>
              <a:gd name="T103" fmla="*/ 158180 h 404"/>
              <a:gd name="T104" fmla="*/ 793466 w 536"/>
              <a:gd name="T105" fmla="*/ 93384 h 404"/>
              <a:gd name="T106" fmla="*/ 757226 w 536"/>
              <a:gd name="T107" fmla="*/ 36210 h 404"/>
              <a:gd name="T108" fmla="*/ 732430 w 536"/>
              <a:gd name="T109" fmla="*/ 30493 h 404"/>
              <a:gd name="T110" fmla="*/ 720986 w 536"/>
              <a:gd name="T111" fmla="*/ 70514 h 404"/>
              <a:gd name="T112" fmla="*/ 717171 w 536"/>
              <a:gd name="T113" fmla="*/ 131499 h 404"/>
              <a:gd name="T114" fmla="*/ 654228 w 536"/>
              <a:gd name="T115" fmla="*/ 160086 h 404"/>
              <a:gd name="T116" fmla="*/ 587470 w 536"/>
              <a:gd name="T117" fmla="*/ 120065 h 404"/>
              <a:gd name="T118" fmla="*/ 579840 w 536"/>
              <a:gd name="T119" fmla="*/ 83855 h 404"/>
              <a:gd name="T120" fmla="*/ 593192 w 536"/>
              <a:gd name="T121" fmla="*/ 55268 h 404"/>
              <a:gd name="T122" fmla="*/ 583655 w 536"/>
              <a:gd name="T123" fmla="*/ 43833 h 404"/>
              <a:gd name="T124" fmla="*/ 553137 w 536"/>
              <a:gd name="T125" fmla="*/ 4002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6" name="Freeform 466"/>
          <p:cNvSpPr>
            <a:spLocks/>
          </p:cNvSpPr>
          <p:nvPr/>
        </p:nvSpPr>
        <p:spPr bwMode="auto">
          <a:xfrm>
            <a:off x="791465" y="2122442"/>
            <a:ext cx="230363" cy="390839"/>
          </a:xfrm>
          <a:custGeom>
            <a:avLst/>
            <a:gdLst>
              <a:gd name="T0" fmla="*/ 55424 w 103"/>
              <a:gd name="T1" fmla="*/ 1907 h 159"/>
              <a:gd name="T2" fmla="*/ 24845 w 103"/>
              <a:gd name="T3" fmla="*/ 3814 h 159"/>
              <a:gd name="T4" fmla="*/ 21023 w 103"/>
              <a:gd name="T5" fmla="*/ 17163 h 159"/>
              <a:gd name="T6" fmla="*/ 7645 w 103"/>
              <a:gd name="T7" fmla="*/ 36233 h 159"/>
              <a:gd name="T8" fmla="*/ 9556 w 103"/>
              <a:gd name="T9" fmla="*/ 64838 h 159"/>
              <a:gd name="T10" fmla="*/ 22934 w 103"/>
              <a:gd name="T11" fmla="*/ 70559 h 159"/>
              <a:gd name="T12" fmla="*/ 19112 w 103"/>
              <a:gd name="T13" fmla="*/ 78187 h 159"/>
              <a:gd name="T14" fmla="*/ 11467 w 103"/>
              <a:gd name="T15" fmla="*/ 89629 h 159"/>
              <a:gd name="T16" fmla="*/ 1911 w 103"/>
              <a:gd name="T17" fmla="*/ 101071 h 159"/>
              <a:gd name="T18" fmla="*/ 11467 w 103"/>
              <a:gd name="T19" fmla="*/ 108699 h 159"/>
              <a:gd name="T20" fmla="*/ 19112 w 103"/>
              <a:gd name="T21" fmla="*/ 110606 h 159"/>
              <a:gd name="T22" fmla="*/ 22934 w 103"/>
              <a:gd name="T23" fmla="*/ 106792 h 159"/>
              <a:gd name="T24" fmla="*/ 24845 w 103"/>
              <a:gd name="T25" fmla="*/ 99164 h 159"/>
              <a:gd name="T26" fmla="*/ 30579 w 103"/>
              <a:gd name="T27" fmla="*/ 99164 h 159"/>
              <a:gd name="T28" fmla="*/ 30579 w 103"/>
              <a:gd name="T29" fmla="*/ 122048 h 159"/>
              <a:gd name="T30" fmla="*/ 38223 w 103"/>
              <a:gd name="T31" fmla="*/ 137304 h 159"/>
              <a:gd name="T32" fmla="*/ 63068 w 103"/>
              <a:gd name="T33" fmla="*/ 131583 h 159"/>
              <a:gd name="T34" fmla="*/ 66891 w 103"/>
              <a:gd name="T35" fmla="*/ 148746 h 159"/>
              <a:gd name="T36" fmla="*/ 80269 w 103"/>
              <a:gd name="T37" fmla="*/ 162095 h 159"/>
              <a:gd name="T38" fmla="*/ 78358 w 103"/>
              <a:gd name="T39" fmla="*/ 188793 h 159"/>
              <a:gd name="T40" fmla="*/ 43957 w 103"/>
              <a:gd name="T41" fmla="*/ 192607 h 159"/>
              <a:gd name="T42" fmla="*/ 51601 w 103"/>
              <a:gd name="T43" fmla="*/ 205956 h 159"/>
              <a:gd name="T44" fmla="*/ 45868 w 103"/>
              <a:gd name="T45" fmla="*/ 215491 h 159"/>
              <a:gd name="T46" fmla="*/ 24845 w 103"/>
              <a:gd name="T47" fmla="*/ 238375 h 159"/>
              <a:gd name="T48" fmla="*/ 43957 w 103"/>
              <a:gd name="T49" fmla="*/ 240282 h 159"/>
              <a:gd name="T50" fmla="*/ 57335 w 103"/>
              <a:gd name="T51" fmla="*/ 249817 h 159"/>
              <a:gd name="T52" fmla="*/ 87914 w 103"/>
              <a:gd name="T53" fmla="*/ 244096 h 159"/>
              <a:gd name="T54" fmla="*/ 70713 w 103"/>
              <a:gd name="T55" fmla="*/ 261259 h 159"/>
              <a:gd name="T56" fmla="*/ 43957 w 103"/>
              <a:gd name="T57" fmla="*/ 261259 h 159"/>
              <a:gd name="T58" fmla="*/ 34401 w 103"/>
              <a:gd name="T59" fmla="*/ 274608 h 159"/>
              <a:gd name="T60" fmla="*/ 13378 w 103"/>
              <a:gd name="T61" fmla="*/ 295585 h 159"/>
              <a:gd name="T62" fmla="*/ 24845 w 103"/>
              <a:gd name="T63" fmla="*/ 297492 h 159"/>
              <a:gd name="T64" fmla="*/ 53513 w 103"/>
              <a:gd name="T65" fmla="*/ 287957 h 159"/>
              <a:gd name="T66" fmla="*/ 76447 w 103"/>
              <a:gd name="T67" fmla="*/ 274608 h 159"/>
              <a:gd name="T68" fmla="*/ 110848 w 103"/>
              <a:gd name="T69" fmla="*/ 274608 h 159"/>
              <a:gd name="T70" fmla="*/ 152893 w 103"/>
              <a:gd name="T71" fmla="*/ 272701 h 159"/>
              <a:gd name="T72" fmla="*/ 183472 w 103"/>
              <a:gd name="T73" fmla="*/ 255538 h 159"/>
              <a:gd name="T74" fmla="*/ 183472 w 103"/>
              <a:gd name="T75" fmla="*/ 234561 h 159"/>
              <a:gd name="T76" fmla="*/ 177738 w 103"/>
              <a:gd name="T77" fmla="*/ 202142 h 159"/>
              <a:gd name="T78" fmla="*/ 156716 w 103"/>
              <a:gd name="T79" fmla="*/ 198328 h 159"/>
              <a:gd name="T80" fmla="*/ 137604 w 103"/>
              <a:gd name="T81" fmla="*/ 175444 h 159"/>
              <a:gd name="T82" fmla="*/ 145249 w 103"/>
              <a:gd name="T83" fmla="*/ 158281 h 159"/>
              <a:gd name="T84" fmla="*/ 103203 w 103"/>
              <a:gd name="T85" fmla="*/ 106792 h 159"/>
              <a:gd name="T86" fmla="*/ 64980 w 103"/>
              <a:gd name="T87" fmla="*/ 97257 h 159"/>
              <a:gd name="T88" fmla="*/ 82180 w 103"/>
              <a:gd name="T89" fmla="*/ 83908 h 159"/>
              <a:gd name="T90" fmla="*/ 93647 w 103"/>
              <a:gd name="T91" fmla="*/ 66745 h 159"/>
              <a:gd name="T92" fmla="*/ 91736 w 103"/>
              <a:gd name="T93" fmla="*/ 34326 h 159"/>
              <a:gd name="T94" fmla="*/ 47779 w 103"/>
              <a:gd name="T95" fmla="*/ 40047 h 159"/>
              <a:gd name="T96" fmla="*/ 53513 w 103"/>
              <a:gd name="T97" fmla="*/ 32419 h 159"/>
              <a:gd name="T98" fmla="*/ 66891 w 103"/>
              <a:gd name="T99" fmla="*/ 15256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 name="Freeform 467"/>
          <p:cNvSpPr>
            <a:spLocks/>
          </p:cNvSpPr>
          <p:nvPr/>
        </p:nvSpPr>
        <p:spPr bwMode="auto">
          <a:xfrm>
            <a:off x="254356" y="1723022"/>
            <a:ext cx="315820" cy="165748"/>
          </a:xfrm>
          <a:custGeom>
            <a:avLst/>
            <a:gdLst>
              <a:gd name="T0" fmla="*/ 248969 w 142"/>
              <a:gd name="T1" fmla="*/ 41602 h 68"/>
              <a:gd name="T2" fmla="*/ 245168 w 142"/>
              <a:gd name="T3" fmla="*/ 35929 h 68"/>
              <a:gd name="T4" fmla="*/ 241367 w 142"/>
              <a:gd name="T5" fmla="*/ 22692 h 68"/>
              <a:gd name="T6" fmla="*/ 239467 w 142"/>
              <a:gd name="T7" fmla="*/ 9455 h 68"/>
              <a:gd name="T8" fmla="*/ 207158 w 142"/>
              <a:gd name="T9" fmla="*/ 3782 h 68"/>
              <a:gd name="T10" fmla="*/ 197655 w 142"/>
              <a:gd name="T11" fmla="*/ 17019 h 68"/>
              <a:gd name="T12" fmla="*/ 182451 w 142"/>
              <a:gd name="T13" fmla="*/ 18910 h 68"/>
              <a:gd name="T14" fmla="*/ 159644 w 142"/>
              <a:gd name="T15" fmla="*/ 18910 h 68"/>
              <a:gd name="T16" fmla="*/ 133037 w 142"/>
              <a:gd name="T17" fmla="*/ 17019 h 68"/>
              <a:gd name="T18" fmla="*/ 125435 w 142"/>
              <a:gd name="T19" fmla="*/ 35929 h 68"/>
              <a:gd name="T20" fmla="*/ 106430 w 142"/>
              <a:gd name="T21" fmla="*/ 20801 h 68"/>
              <a:gd name="T22" fmla="*/ 108330 w 142"/>
              <a:gd name="T23" fmla="*/ 41602 h 68"/>
              <a:gd name="T24" fmla="*/ 85524 w 142"/>
              <a:gd name="T25" fmla="*/ 51057 h 68"/>
              <a:gd name="T26" fmla="*/ 70320 w 142"/>
              <a:gd name="T27" fmla="*/ 35929 h 68"/>
              <a:gd name="T28" fmla="*/ 49414 w 142"/>
              <a:gd name="T29" fmla="*/ 3782 h 68"/>
              <a:gd name="T30" fmla="*/ 45613 w 142"/>
              <a:gd name="T31" fmla="*/ 13237 h 68"/>
              <a:gd name="T32" fmla="*/ 45613 w 142"/>
              <a:gd name="T33" fmla="*/ 18910 h 68"/>
              <a:gd name="T34" fmla="*/ 47513 w 142"/>
              <a:gd name="T35" fmla="*/ 32147 h 68"/>
              <a:gd name="T36" fmla="*/ 28508 w 142"/>
              <a:gd name="T37" fmla="*/ 17019 h 68"/>
              <a:gd name="T38" fmla="*/ 24707 w 142"/>
              <a:gd name="T39" fmla="*/ 24583 h 68"/>
              <a:gd name="T40" fmla="*/ 26607 w 142"/>
              <a:gd name="T41" fmla="*/ 32147 h 68"/>
              <a:gd name="T42" fmla="*/ 13304 w 142"/>
              <a:gd name="T43" fmla="*/ 34038 h 68"/>
              <a:gd name="T44" fmla="*/ 13304 w 142"/>
              <a:gd name="T45" fmla="*/ 45384 h 68"/>
              <a:gd name="T46" fmla="*/ 47513 w 142"/>
              <a:gd name="T47" fmla="*/ 43493 h 68"/>
              <a:gd name="T48" fmla="*/ 62717 w 142"/>
              <a:gd name="T49" fmla="*/ 49166 h 68"/>
              <a:gd name="T50" fmla="*/ 53215 w 142"/>
              <a:gd name="T51" fmla="*/ 62403 h 68"/>
              <a:gd name="T52" fmla="*/ 19005 w 142"/>
              <a:gd name="T53" fmla="*/ 71857 h 68"/>
              <a:gd name="T54" fmla="*/ 58916 w 142"/>
              <a:gd name="T55" fmla="*/ 85094 h 68"/>
              <a:gd name="T56" fmla="*/ 66518 w 142"/>
              <a:gd name="T57" fmla="*/ 88876 h 68"/>
              <a:gd name="T58" fmla="*/ 60817 w 142"/>
              <a:gd name="T59" fmla="*/ 100222 h 68"/>
              <a:gd name="T60" fmla="*/ 58916 w 142"/>
              <a:gd name="T61" fmla="*/ 111568 h 68"/>
              <a:gd name="T62" fmla="*/ 104529 w 142"/>
              <a:gd name="T63" fmla="*/ 113459 h 68"/>
              <a:gd name="T64" fmla="*/ 146341 w 142"/>
              <a:gd name="T65" fmla="*/ 126696 h 68"/>
              <a:gd name="T66" fmla="*/ 197655 w 142"/>
              <a:gd name="T67" fmla="*/ 111568 h 68"/>
              <a:gd name="T68" fmla="*/ 247069 w 142"/>
              <a:gd name="T69" fmla="*/ 81312 h 68"/>
              <a:gd name="T70" fmla="*/ 260372 w 142"/>
              <a:gd name="T71" fmla="*/ 66184 h 68"/>
              <a:gd name="T72" fmla="*/ 266074 w 142"/>
              <a:gd name="T73" fmla="*/ 56730 h 68"/>
              <a:gd name="T74" fmla="*/ 266074 w 142"/>
              <a:gd name="T75" fmla="*/ 43493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 h="68">
                <a:moveTo>
                  <a:pt x="140" y="23"/>
                </a:moveTo>
                <a:cubicBezTo>
                  <a:pt x="136" y="22"/>
                  <a:pt x="132" y="21"/>
                  <a:pt x="131" y="22"/>
                </a:cubicBezTo>
                <a:cubicBezTo>
                  <a:pt x="130" y="23"/>
                  <a:pt x="130" y="22"/>
                  <a:pt x="130" y="20"/>
                </a:cubicBezTo>
                <a:cubicBezTo>
                  <a:pt x="131" y="19"/>
                  <a:pt x="132" y="19"/>
                  <a:pt x="129" y="19"/>
                </a:cubicBezTo>
                <a:cubicBezTo>
                  <a:pt x="125" y="19"/>
                  <a:pt x="125" y="18"/>
                  <a:pt x="127" y="16"/>
                </a:cubicBezTo>
                <a:cubicBezTo>
                  <a:pt x="128" y="14"/>
                  <a:pt x="129" y="13"/>
                  <a:pt x="127" y="12"/>
                </a:cubicBezTo>
                <a:cubicBezTo>
                  <a:pt x="124" y="10"/>
                  <a:pt x="119" y="11"/>
                  <a:pt x="122" y="9"/>
                </a:cubicBezTo>
                <a:cubicBezTo>
                  <a:pt x="125" y="7"/>
                  <a:pt x="128" y="4"/>
                  <a:pt x="126" y="5"/>
                </a:cubicBezTo>
                <a:cubicBezTo>
                  <a:pt x="124" y="6"/>
                  <a:pt x="116" y="9"/>
                  <a:pt x="115" y="8"/>
                </a:cubicBezTo>
                <a:cubicBezTo>
                  <a:pt x="113" y="6"/>
                  <a:pt x="113" y="3"/>
                  <a:pt x="109" y="2"/>
                </a:cubicBezTo>
                <a:cubicBezTo>
                  <a:pt x="105" y="1"/>
                  <a:pt x="102" y="0"/>
                  <a:pt x="103" y="3"/>
                </a:cubicBezTo>
                <a:cubicBezTo>
                  <a:pt x="104" y="5"/>
                  <a:pt x="105" y="8"/>
                  <a:pt x="104" y="9"/>
                </a:cubicBezTo>
                <a:cubicBezTo>
                  <a:pt x="103" y="10"/>
                  <a:pt x="101" y="11"/>
                  <a:pt x="100" y="10"/>
                </a:cubicBezTo>
                <a:cubicBezTo>
                  <a:pt x="98" y="9"/>
                  <a:pt x="97" y="9"/>
                  <a:pt x="96" y="10"/>
                </a:cubicBezTo>
                <a:cubicBezTo>
                  <a:pt x="94" y="12"/>
                  <a:pt x="92" y="14"/>
                  <a:pt x="90" y="13"/>
                </a:cubicBezTo>
                <a:cubicBezTo>
                  <a:pt x="89" y="12"/>
                  <a:pt x="86" y="9"/>
                  <a:pt x="84" y="10"/>
                </a:cubicBezTo>
                <a:cubicBezTo>
                  <a:pt x="82" y="11"/>
                  <a:pt x="87" y="23"/>
                  <a:pt x="86" y="21"/>
                </a:cubicBezTo>
                <a:cubicBezTo>
                  <a:pt x="84" y="18"/>
                  <a:pt x="74" y="7"/>
                  <a:pt x="70" y="9"/>
                </a:cubicBezTo>
                <a:cubicBezTo>
                  <a:pt x="66" y="12"/>
                  <a:pt x="69" y="12"/>
                  <a:pt x="68" y="13"/>
                </a:cubicBezTo>
                <a:cubicBezTo>
                  <a:pt x="67" y="15"/>
                  <a:pt x="69" y="19"/>
                  <a:pt x="66" y="19"/>
                </a:cubicBezTo>
                <a:cubicBezTo>
                  <a:pt x="64" y="19"/>
                  <a:pt x="62" y="15"/>
                  <a:pt x="60" y="14"/>
                </a:cubicBezTo>
                <a:cubicBezTo>
                  <a:pt x="58" y="12"/>
                  <a:pt x="57" y="11"/>
                  <a:pt x="56" y="11"/>
                </a:cubicBezTo>
                <a:cubicBezTo>
                  <a:pt x="55" y="11"/>
                  <a:pt x="56" y="14"/>
                  <a:pt x="56" y="15"/>
                </a:cubicBezTo>
                <a:cubicBezTo>
                  <a:pt x="57" y="17"/>
                  <a:pt x="59" y="21"/>
                  <a:pt x="57" y="22"/>
                </a:cubicBezTo>
                <a:cubicBezTo>
                  <a:pt x="55" y="22"/>
                  <a:pt x="54" y="23"/>
                  <a:pt x="52" y="21"/>
                </a:cubicBezTo>
                <a:cubicBezTo>
                  <a:pt x="50" y="20"/>
                  <a:pt x="47" y="23"/>
                  <a:pt x="45" y="27"/>
                </a:cubicBezTo>
                <a:cubicBezTo>
                  <a:pt x="44" y="31"/>
                  <a:pt x="45" y="28"/>
                  <a:pt x="42" y="24"/>
                </a:cubicBezTo>
                <a:cubicBezTo>
                  <a:pt x="38" y="21"/>
                  <a:pt x="35" y="19"/>
                  <a:pt x="37" y="19"/>
                </a:cubicBezTo>
                <a:cubicBezTo>
                  <a:pt x="39" y="19"/>
                  <a:pt x="44" y="19"/>
                  <a:pt x="42" y="16"/>
                </a:cubicBezTo>
                <a:cubicBezTo>
                  <a:pt x="39" y="13"/>
                  <a:pt x="29" y="3"/>
                  <a:pt x="26" y="2"/>
                </a:cubicBezTo>
                <a:cubicBezTo>
                  <a:pt x="22" y="2"/>
                  <a:pt x="19" y="0"/>
                  <a:pt x="21" y="3"/>
                </a:cubicBezTo>
                <a:cubicBezTo>
                  <a:pt x="22" y="6"/>
                  <a:pt x="23" y="5"/>
                  <a:pt x="24" y="7"/>
                </a:cubicBezTo>
                <a:cubicBezTo>
                  <a:pt x="26" y="8"/>
                  <a:pt x="26" y="9"/>
                  <a:pt x="24" y="9"/>
                </a:cubicBezTo>
                <a:cubicBezTo>
                  <a:pt x="21" y="9"/>
                  <a:pt x="22" y="9"/>
                  <a:pt x="24" y="10"/>
                </a:cubicBezTo>
                <a:cubicBezTo>
                  <a:pt x="26" y="10"/>
                  <a:pt x="27" y="11"/>
                  <a:pt x="26" y="13"/>
                </a:cubicBezTo>
                <a:cubicBezTo>
                  <a:pt x="26" y="15"/>
                  <a:pt x="27" y="20"/>
                  <a:pt x="25" y="17"/>
                </a:cubicBezTo>
                <a:cubicBezTo>
                  <a:pt x="23" y="14"/>
                  <a:pt x="22" y="14"/>
                  <a:pt x="20" y="13"/>
                </a:cubicBezTo>
                <a:cubicBezTo>
                  <a:pt x="18" y="11"/>
                  <a:pt x="17" y="9"/>
                  <a:pt x="15" y="9"/>
                </a:cubicBezTo>
                <a:cubicBezTo>
                  <a:pt x="13" y="9"/>
                  <a:pt x="10" y="9"/>
                  <a:pt x="11" y="11"/>
                </a:cubicBezTo>
                <a:cubicBezTo>
                  <a:pt x="13" y="13"/>
                  <a:pt x="15" y="12"/>
                  <a:pt x="13" y="13"/>
                </a:cubicBezTo>
                <a:cubicBezTo>
                  <a:pt x="10" y="13"/>
                  <a:pt x="6" y="13"/>
                  <a:pt x="9" y="14"/>
                </a:cubicBezTo>
                <a:cubicBezTo>
                  <a:pt x="12" y="16"/>
                  <a:pt x="17" y="17"/>
                  <a:pt x="14" y="17"/>
                </a:cubicBezTo>
                <a:cubicBezTo>
                  <a:pt x="11" y="17"/>
                  <a:pt x="15" y="20"/>
                  <a:pt x="12" y="19"/>
                </a:cubicBezTo>
                <a:cubicBezTo>
                  <a:pt x="9" y="18"/>
                  <a:pt x="9" y="18"/>
                  <a:pt x="7" y="18"/>
                </a:cubicBezTo>
                <a:cubicBezTo>
                  <a:pt x="5" y="18"/>
                  <a:pt x="6" y="22"/>
                  <a:pt x="3" y="22"/>
                </a:cubicBezTo>
                <a:cubicBezTo>
                  <a:pt x="0" y="21"/>
                  <a:pt x="4" y="23"/>
                  <a:pt x="7" y="24"/>
                </a:cubicBezTo>
                <a:cubicBezTo>
                  <a:pt x="11" y="25"/>
                  <a:pt x="12" y="24"/>
                  <a:pt x="16" y="24"/>
                </a:cubicBezTo>
                <a:cubicBezTo>
                  <a:pt x="21" y="23"/>
                  <a:pt x="24" y="23"/>
                  <a:pt x="25" y="23"/>
                </a:cubicBezTo>
                <a:cubicBezTo>
                  <a:pt x="27" y="23"/>
                  <a:pt x="31" y="24"/>
                  <a:pt x="31" y="25"/>
                </a:cubicBezTo>
                <a:cubicBezTo>
                  <a:pt x="32" y="26"/>
                  <a:pt x="38" y="25"/>
                  <a:pt x="33" y="26"/>
                </a:cubicBezTo>
                <a:cubicBezTo>
                  <a:pt x="28" y="28"/>
                  <a:pt x="28" y="30"/>
                  <a:pt x="31" y="32"/>
                </a:cubicBezTo>
                <a:cubicBezTo>
                  <a:pt x="33" y="33"/>
                  <a:pt x="33" y="33"/>
                  <a:pt x="28" y="33"/>
                </a:cubicBezTo>
                <a:cubicBezTo>
                  <a:pt x="23" y="34"/>
                  <a:pt x="23" y="35"/>
                  <a:pt x="17" y="35"/>
                </a:cubicBezTo>
                <a:cubicBezTo>
                  <a:pt x="10" y="35"/>
                  <a:pt x="4" y="38"/>
                  <a:pt x="10" y="38"/>
                </a:cubicBezTo>
                <a:cubicBezTo>
                  <a:pt x="16" y="39"/>
                  <a:pt x="29" y="39"/>
                  <a:pt x="29" y="42"/>
                </a:cubicBezTo>
                <a:cubicBezTo>
                  <a:pt x="29" y="44"/>
                  <a:pt x="30" y="45"/>
                  <a:pt x="31" y="45"/>
                </a:cubicBezTo>
                <a:cubicBezTo>
                  <a:pt x="33" y="44"/>
                  <a:pt x="41" y="41"/>
                  <a:pt x="39" y="43"/>
                </a:cubicBezTo>
                <a:cubicBezTo>
                  <a:pt x="36" y="44"/>
                  <a:pt x="31" y="47"/>
                  <a:pt x="35" y="47"/>
                </a:cubicBezTo>
                <a:cubicBezTo>
                  <a:pt x="38" y="47"/>
                  <a:pt x="43" y="45"/>
                  <a:pt x="40" y="47"/>
                </a:cubicBezTo>
                <a:cubicBezTo>
                  <a:pt x="37" y="50"/>
                  <a:pt x="34" y="52"/>
                  <a:pt x="32" y="53"/>
                </a:cubicBezTo>
                <a:cubicBezTo>
                  <a:pt x="29" y="54"/>
                  <a:pt x="26" y="55"/>
                  <a:pt x="26" y="57"/>
                </a:cubicBezTo>
                <a:cubicBezTo>
                  <a:pt x="25" y="59"/>
                  <a:pt x="25" y="59"/>
                  <a:pt x="31" y="59"/>
                </a:cubicBezTo>
                <a:cubicBezTo>
                  <a:pt x="37" y="59"/>
                  <a:pt x="42" y="57"/>
                  <a:pt x="46" y="58"/>
                </a:cubicBezTo>
                <a:cubicBezTo>
                  <a:pt x="49" y="59"/>
                  <a:pt x="56" y="59"/>
                  <a:pt x="55" y="60"/>
                </a:cubicBezTo>
                <a:cubicBezTo>
                  <a:pt x="53" y="61"/>
                  <a:pt x="53" y="62"/>
                  <a:pt x="55" y="63"/>
                </a:cubicBezTo>
                <a:cubicBezTo>
                  <a:pt x="58" y="64"/>
                  <a:pt x="72" y="68"/>
                  <a:pt x="77" y="67"/>
                </a:cubicBezTo>
                <a:cubicBezTo>
                  <a:pt x="83" y="66"/>
                  <a:pt x="84" y="65"/>
                  <a:pt x="86" y="63"/>
                </a:cubicBezTo>
                <a:cubicBezTo>
                  <a:pt x="87" y="62"/>
                  <a:pt x="98" y="63"/>
                  <a:pt x="104" y="59"/>
                </a:cubicBezTo>
                <a:cubicBezTo>
                  <a:pt x="109" y="54"/>
                  <a:pt x="113" y="49"/>
                  <a:pt x="118" y="49"/>
                </a:cubicBezTo>
                <a:cubicBezTo>
                  <a:pt x="123" y="48"/>
                  <a:pt x="128" y="46"/>
                  <a:pt x="130" y="43"/>
                </a:cubicBezTo>
                <a:cubicBezTo>
                  <a:pt x="131" y="40"/>
                  <a:pt x="134" y="40"/>
                  <a:pt x="136" y="39"/>
                </a:cubicBezTo>
                <a:cubicBezTo>
                  <a:pt x="138" y="39"/>
                  <a:pt x="139" y="37"/>
                  <a:pt x="137" y="35"/>
                </a:cubicBezTo>
                <a:cubicBezTo>
                  <a:pt x="135" y="33"/>
                  <a:pt x="138" y="33"/>
                  <a:pt x="140" y="33"/>
                </a:cubicBezTo>
                <a:cubicBezTo>
                  <a:pt x="142" y="33"/>
                  <a:pt x="142" y="31"/>
                  <a:pt x="140" y="30"/>
                </a:cubicBezTo>
                <a:cubicBezTo>
                  <a:pt x="137" y="29"/>
                  <a:pt x="137" y="28"/>
                  <a:pt x="138" y="27"/>
                </a:cubicBezTo>
                <a:cubicBezTo>
                  <a:pt x="138" y="26"/>
                  <a:pt x="142" y="24"/>
                  <a:pt x="14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 name="Freeform 468"/>
          <p:cNvSpPr>
            <a:spLocks/>
          </p:cNvSpPr>
          <p:nvPr/>
        </p:nvSpPr>
        <p:spPr bwMode="auto">
          <a:xfrm>
            <a:off x="1276343" y="869727"/>
            <a:ext cx="319537" cy="255785"/>
          </a:xfrm>
          <a:custGeom>
            <a:avLst/>
            <a:gdLst>
              <a:gd name="T0" fmla="*/ 118385 w 143"/>
              <a:gd name="T1" fmla="*/ 34345 h 104"/>
              <a:gd name="T2" fmla="*/ 91653 w 143"/>
              <a:gd name="T3" fmla="*/ 32437 h 104"/>
              <a:gd name="T4" fmla="*/ 84015 w 143"/>
              <a:gd name="T5" fmla="*/ 43885 h 104"/>
              <a:gd name="T6" fmla="*/ 68740 w 143"/>
              <a:gd name="T7" fmla="*/ 26713 h 104"/>
              <a:gd name="T8" fmla="*/ 64921 w 143"/>
              <a:gd name="T9" fmla="*/ 20989 h 104"/>
              <a:gd name="T10" fmla="*/ 45827 w 143"/>
              <a:gd name="T11" fmla="*/ 26713 h 104"/>
              <a:gd name="T12" fmla="*/ 19094 w 143"/>
              <a:gd name="T13" fmla="*/ 28621 h 104"/>
              <a:gd name="T14" fmla="*/ 11457 w 143"/>
              <a:gd name="T15" fmla="*/ 34345 h 104"/>
              <a:gd name="T16" fmla="*/ 22913 w 143"/>
              <a:gd name="T17" fmla="*/ 55334 h 104"/>
              <a:gd name="T18" fmla="*/ 38189 w 143"/>
              <a:gd name="T19" fmla="*/ 55334 h 104"/>
              <a:gd name="T20" fmla="*/ 34370 w 143"/>
              <a:gd name="T21" fmla="*/ 66782 h 104"/>
              <a:gd name="T22" fmla="*/ 28642 w 143"/>
              <a:gd name="T23" fmla="*/ 80138 h 104"/>
              <a:gd name="T24" fmla="*/ 55374 w 143"/>
              <a:gd name="T25" fmla="*/ 93495 h 104"/>
              <a:gd name="T26" fmla="*/ 74468 w 143"/>
              <a:gd name="T27" fmla="*/ 108759 h 104"/>
              <a:gd name="T28" fmla="*/ 95472 w 143"/>
              <a:gd name="T29" fmla="*/ 80138 h 104"/>
              <a:gd name="T30" fmla="*/ 114566 w 143"/>
              <a:gd name="T31" fmla="*/ 72506 h 104"/>
              <a:gd name="T32" fmla="*/ 114566 w 143"/>
              <a:gd name="T33" fmla="*/ 91587 h 104"/>
              <a:gd name="T34" fmla="*/ 150846 w 143"/>
              <a:gd name="T35" fmla="*/ 82046 h 104"/>
              <a:gd name="T36" fmla="*/ 158484 w 143"/>
              <a:gd name="T37" fmla="*/ 97311 h 104"/>
              <a:gd name="T38" fmla="*/ 106929 w 143"/>
              <a:gd name="T39" fmla="*/ 112575 h 104"/>
              <a:gd name="T40" fmla="*/ 80197 w 143"/>
              <a:gd name="T41" fmla="*/ 131656 h 104"/>
              <a:gd name="T42" fmla="*/ 152755 w 143"/>
              <a:gd name="T43" fmla="*/ 124024 h 104"/>
              <a:gd name="T44" fmla="*/ 122204 w 143"/>
              <a:gd name="T45" fmla="*/ 133564 h 104"/>
              <a:gd name="T46" fmla="*/ 133661 w 143"/>
              <a:gd name="T47" fmla="*/ 143104 h 104"/>
              <a:gd name="T48" fmla="*/ 89744 w 143"/>
              <a:gd name="T49" fmla="*/ 141196 h 104"/>
              <a:gd name="T50" fmla="*/ 106929 w 143"/>
              <a:gd name="T51" fmla="*/ 167909 h 104"/>
              <a:gd name="T52" fmla="*/ 126023 w 143"/>
              <a:gd name="T53" fmla="*/ 173633 h 104"/>
              <a:gd name="T54" fmla="*/ 152755 w 143"/>
              <a:gd name="T55" fmla="*/ 190806 h 104"/>
              <a:gd name="T56" fmla="*/ 177578 w 143"/>
              <a:gd name="T57" fmla="*/ 145012 h 104"/>
              <a:gd name="T58" fmla="*/ 202401 w 143"/>
              <a:gd name="T59" fmla="*/ 116392 h 104"/>
              <a:gd name="T60" fmla="*/ 227223 w 143"/>
              <a:gd name="T61" fmla="*/ 83955 h 104"/>
              <a:gd name="T62" fmla="*/ 267322 w 143"/>
              <a:gd name="T63" fmla="*/ 72506 h 104"/>
              <a:gd name="T64" fmla="*/ 248227 w 143"/>
              <a:gd name="T65" fmla="*/ 57242 h 104"/>
              <a:gd name="T66" fmla="*/ 208129 w 143"/>
              <a:gd name="T67" fmla="*/ 53426 h 104"/>
              <a:gd name="T68" fmla="*/ 190944 w 143"/>
              <a:gd name="T69" fmla="*/ 28621 h 104"/>
              <a:gd name="T70" fmla="*/ 177578 w 143"/>
              <a:gd name="T71" fmla="*/ 26713 h 104"/>
              <a:gd name="T72" fmla="*/ 156574 w 143"/>
              <a:gd name="T73" fmla="*/ 9540 h 104"/>
              <a:gd name="T74" fmla="*/ 139389 w 143"/>
              <a:gd name="T75" fmla="*/ 5724 h 104"/>
              <a:gd name="T76" fmla="*/ 133661 w 143"/>
              <a:gd name="T77" fmla="*/ 17173 h 104"/>
              <a:gd name="T78" fmla="*/ 145117 w 143"/>
              <a:gd name="T79" fmla="*/ 61058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 h="104">
                <a:moveTo>
                  <a:pt x="70" y="30"/>
                </a:moveTo>
                <a:cubicBezTo>
                  <a:pt x="66" y="25"/>
                  <a:pt x="64" y="21"/>
                  <a:pt x="62" y="18"/>
                </a:cubicBezTo>
                <a:cubicBezTo>
                  <a:pt x="60" y="14"/>
                  <a:pt x="56" y="11"/>
                  <a:pt x="54" y="11"/>
                </a:cubicBezTo>
                <a:cubicBezTo>
                  <a:pt x="52" y="12"/>
                  <a:pt x="51" y="16"/>
                  <a:pt x="48" y="17"/>
                </a:cubicBezTo>
                <a:cubicBezTo>
                  <a:pt x="46" y="18"/>
                  <a:pt x="48" y="20"/>
                  <a:pt x="49" y="22"/>
                </a:cubicBezTo>
                <a:cubicBezTo>
                  <a:pt x="51" y="24"/>
                  <a:pt x="49" y="26"/>
                  <a:pt x="44" y="23"/>
                </a:cubicBezTo>
                <a:cubicBezTo>
                  <a:pt x="39" y="19"/>
                  <a:pt x="40" y="17"/>
                  <a:pt x="35" y="16"/>
                </a:cubicBezTo>
                <a:cubicBezTo>
                  <a:pt x="29" y="14"/>
                  <a:pt x="31" y="16"/>
                  <a:pt x="36" y="14"/>
                </a:cubicBezTo>
                <a:cubicBezTo>
                  <a:pt x="42" y="13"/>
                  <a:pt x="49" y="9"/>
                  <a:pt x="45" y="9"/>
                </a:cubicBezTo>
                <a:cubicBezTo>
                  <a:pt x="41" y="9"/>
                  <a:pt x="39" y="11"/>
                  <a:pt x="34" y="11"/>
                </a:cubicBezTo>
                <a:cubicBezTo>
                  <a:pt x="29" y="11"/>
                  <a:pt x="25" y="8"/>
                  <a:pt x="25" y="11"/>
                </a:cubicBezTo>
                <a:cubicBezTo>
                  <a:pt x="24" y="13"/>
                  <a:pt x="28" y="18"/>
                  <a:pt x="24" y="14"/>
                </a:cubicBezTo>
                <a:cubicBezTo>
                  <a:pt x="19" y="11"/>
                  <a:pt x="18" y="9"/>
                  <a:pt x="15" y="11"/>
                </a:cubicBezTo>
                <a:cubicBezTo>
                  <a:pt x="12" y="12"/>
                  <a:pt x="12" y="16"/>
                  <a:pt x="10" y="15"/>
                </a:cubicBezTo>
                <a:cubicBezTo>
                  <a:pt x="8" y="13"/>
                  <a:pt x="5" y="11"/>
                  <a:pt x="6" y="13"/>
                </a:cubicBezTo>
                <a:cubicBezTo>
                  <a:pt x="6" y="16"/>
                  <a:pt x="9" y="17"/>
                  <a:pt x="6" y="18"/>
                </a:cubicBezTo>
                <a:cubicBezTo>
                  <a:pt x="3" y="19"/>
                  <a:pt x="0" y="15"/>
                  <a:pt x="5" y="21"/>
                </a:cubicBezTo>
                <a:cubicBezTo>
                  <a:pt x="9" y="26"/>
                  <a:pt x="10" y="31"/>
                  <a:pt x="12" y="29"/>
                </a:cubicBezTo>
                <a:cubicBezTo>
                  <a:pt x="14" y="28"/>
                  <a:pt x="17" y="23"/>
                  <a:pt x="20" y="25"/>
                </a:cubicBezTo>
                <a:cubicBezTo>
                  <a:pt x="24" y="27"/>
                  <a:pt x="21" y="27"/>
                  <a:pt x="20" y="29"/>
                </a:cubicBezTo>
                <a:cubicBezTo>
                  <a:pt x="19" y="30"/>
                  <a:pt x="21" y="33"/>
                  <a:pt x="23" y="34"/>
                </a:cubicBezTo>
                <a:cubicBezTo>
                  <a:pt x="26" y="36"/>
                  <a:pt x="25" y="36"/>
                  <a:pt x="18" y="35"/>
                </a:cubicBezTo>
                <a:cubicBezTo>
                  <a:pt x="12" y="35"/>
                  <a:pt x="4" y="34"/>
                  <a:pt x="9" y="35"/>
                </a:cubicBezTo>
                <a:cubicBezTo>
                  <a:pt x="13" y="37"/>
                  <a:pt x="12" y="39"/>
                  <a:pt x="15" y="42"/>
                </a:cubicBezTo>
                <a:cubicBezTo>
                  <a:pt x="17" y="44"/>
                  <a:pt x="18" y="44"/>
                  <a:pt x="22" y="44"/>
                </a:cubicBezTo>
                <a:cubicBezTo>
                  <a:pt x="26" y="44"/>
                  <a:pt x="33" y="48"/>
                  <a:pt x="29" y="49"/>
                </a:cubicBezTo>
                <a:cubicBezTo>
                  <a:pt x="26" y="49"/>
                  <a:pt x="20" y="50"/>
                  <a:pt x="25" y="53"/>
                </a:cubicBezTo>
                <a:cubicBezTo>
                  <a:pt x="30" y="56"/>
                  <a:pt x="35" y="57"/>
                  <a:pt x="39" y="57"/>
                </a:cubicBezTo>
                <a:cubicBezTo>
                  <a:pt x="43" y="56"/>
                  <a:pt x="52" y="52"/>
                  <a:pt x="51" y="49"/>
                </a:cubicBezTo>
                <a:cubicBezTo>
                  <a:pt x="49" y="46"/>
                  <a:pt x="48" y="43"/>
                  <a:pt x="50" y="42"/>
                </a:cubicBezTo>
                <a:cubicBezTo>
                  <a:pt x="52" y="41"/>
                  <a:pt x="56" y="44"/>
                  <a:pt x="57" y="43"/>
                </a:cubicBezTo>
                <a:cubicBezTo>
                  <a:pt x="58" y="42"/>
                  <a:pt x="59" y="38"/>
                  <a:pt x="60" y="38"/>
                </a:cubicBezTo>
                <a:cubicBezTo>
                  <a:pt x="62" y="38"/>
                  <a:pt x="64" y="40"/>
                  <a:pt x="62" y="42"/>
                </a:cubicBezTo>
                <a:cubicBezTo>
                  <a:pt x="61" y="44"/>
                  <a:pt x="57" y="48"/>
                  <a:pt x="60" y="48"/>
                </a:cubicBezTo>
                <a:cubicBezTo>
                  <a:pt x="64" y="48"/>
                  <a:pt x="73" y="46"/>
                  <a:pt x="74" y="44"/>
                </a:cubicBezTo>
                <a:cubicBezTo>
                  <a:pt x="75" y="42"/>
                  <a:pt x="79" y="41"/>
                  <a:pt x="79" y="43"/>
                </a:cubicBezTo>
                <a:cubicBezTo>
                  <a:pt x="79" y="46"/>
                  <a:pt x="74" y="51"/>
                  <a:pt x="78" y="51"/>
                </a:cubicBezTo>
                <a:cubicBezTo>
                  <a:pt x="81" y="51"/>
                  <a:pt x="88" y="51"/>
                  <a:pt x="83" y="51"/>
                </a:cubicBezTo>
                <a:cubicBezTo>
                  <a:pt x="78" y="52"/>
                  <a:pt x="71" y="51"/>
                  <a:pt x="68" y="53"/>
                </a:cubicBezTo>
                <a:cubicBezTo>
                  <a:pt x="66" y="54"/>
                  <a:pt x="60" y="58"/>
                  <a:pt x="56" y="59"/>
                </a:cubicBezTo>
                <a:cubicBezTo>
                  <a:pt x="52" y="60"/>
                  <a:pt x="42" y="58"/>
                  <a:pt x="41" y="62"/>
                </a:cubicBezTo>
                <a:cubicBezTo>
                  <a:pt x="39" y="67"/>
                  <a:pt x="37" y="69"/>
                  <a:pt x="42" y="69"/>
                </a:cubicBezTo>
                <a:cubicBezTo>
                  <a:pt x="46" y="68"/>
                  <a:pt x="53" y="67"/>
                  <a:pt x="62" y="66"/>
                </a:cubicBezTo>
                <a:cubicBezTo>
                  <a:pt x="70" y="65"/>
                  <a:pt x="78" y="66"/>
                  <a:pt x="80" y="65"/>
                </a:cubicBezTo>
                <a:cubicBezTo>
                  <a:pt x="81" y="65"/>
                  <a:pt x="81" y="66"/>
                  <a:pt x="77" y="67"/>
                </a:cubicBezTo>
                <a:cubicBezTo>
                  <a:pt x="73" y="68"/>
                  <a:pt x="69" y="69"/>
                  <a:pt x="64" y="70"/>
                </a:cubicBezTo>
                <a:cubicBezTo>
                  <a:pt x="59" y="70"/>
                  <a:pt x="54" y="70"/>
                  <a:pt x="57" y="72"/>
                </a:cubicBezTo>
                <a:cubicBezTo>
                  <a:pt x="59" y="74"/>
                  <a:pt x="68" y="74"/>
                  <a:pt x="70" y="75"/>
                </a:cubicBezTo>
                <a:cubicBezTo>
                  <a:pt x="73" y="76"/>
                  <a:pt x="70" y="77"/>
                  <a:pt x="63" y="76"/>
                </a:cubicBezTo>
                <a:cubicBezTo>
                  <a:pt x="56" y="76"/>
                  <a:pt x="49" y="74"/>
                  <a:pt x="47" y="74"/>
                </a:cubicBezTo>
                <a:cubicBezTo>
                  <a:pt x="44" y="74"/>
                  <a:pt x="42" y="76"/>
                  <a:pt x="45" y="79"/>
                </a:cubicBezTo>
                <a:cubicBezTo>
                  <a:pt x="49" y="81"/>
                  <a:pt x="50" y="88"/>
                  <a:pt x="56" y="88"/>
                </a:cubicBezTo>
                <a:cubicBezTo>
                  <a:pt x="62" y="88"/>
                  <a:pt x="71" y="87"/>
                  <a:pt x="72" y="88"/>
                </a:cubicBezTo>
                <a:cubicBezTo>
                  <a:pt x="73" y="90"/>
                  <a:pt x="68" y="91"/>
                  <a:pt x="66" y="91"/>
                </a:cubicBezTo>
                <a:cubicBezTo>
                  <a:pt x="64" y="92"/>
                  <a:pt x="68" y="93"/>
                  <a:pt x="70" y="95"/>
                </a:cubicBezTo>
                <a:cubicBezTo>
                  <a:pt x="73" y="96"/>
                  <a:pt x="76" y="104"/>
                  <a:pt x="80" y="100"/>
                </a:cubicBezTo>
                <a:cubicBezTo>
                  <a:pt x="83" y="96"/>
                  <a:pt x="81" y="95"/>
                  <a:pt x="84" y="90"/>
                </a:cubicBezTo>
                <a:cubicBezTo>
                  <a:pt x="87" y="86"/>
                  <a:pt x="90" y="78"/>
                  <a:pt x="93" y="76"/>
                </a:cubicBezTo>
                <a:cubicBezTo>
                  <a:pt x="96" y="75"/>
                  <a:pt x="101" y="70"/>
                  <a:pt x="101" y="65"/>
                </a:cubicBezTo>
                <a:cubicBezTo>
                  <a:pt x="101" y="60"/>
                  <a:pt x="104" y="62"/>
                  <a:pt x="106" y="61"/>
                </a:cubicBezTo>
                <a:cubicBezTo>
                  <a:pt x="108" y="60"/>
                  <a:pt x="104" y="55"/>
                  <a:pt x="108" y="52"/>
                </a:cubicBezTo>
                <a:cubicBezTo>
                  <a:pt x="111" y="48"/>
                  <a:pt x="115" y="46"/>
                  <a:pt x="119" y="44"/>
                </a:cubicBezTo>
                <a:cubicBezTo>
                  <a:pt x="122" y="43"/>
                  <a:pt x="128" y="42"/>
                  <a:pt x="133" y="42"/>
                </a:cubicBezTo>
                <a:cubicBezTo>
                  <a:pt x="138" y="42"/>
                  <a:pt x="143" y="40"/>
                  <a:pt x="140" y="38"/>
                </a:cubicBezTo>
                <a:cubicBezTo>
                  <a:pt x="136" y="36"/>
                  <a:pt x="130" y="37"/>
                  <a:pt x="129" y="34"/>
                </a:cubicBezTo>
                <a:cubicBezTo>
                  <a:pt x="128" y="32"/>
                  <a:pt x="131" y="30"/>
                  <a:pt x="130" y="30"/>
                </a:cubicBezTo>
                <a:cubicBezTo>
                  <a:pt x="128" y="30"/>
                  <a:pt x="125" y="33"/>
                  <a:pt x="122" y="31"/>
                </a:cubicBezTo>
                <a:cubicBezTo>
                  <a:pt x="119" y="30"/>
                  <a:pt x="114" y="28"/>
                  <a:pt x="109" y="28"/>
                </a:cubicBezTo>
                <a:cubicBezTo>
                  <a:pt x="104" y="28"/>
                  <a:pt x="107" y="24"/>
                  <a:pt x="105" y="20"/>
                </a:cubicBezTo>
                <a:cubicBezTo>
                  <a:pt x="103" y="16"/>
                  <a:pt x="102" y="15"/>
                  <a:pt x="100" y="15"/>
                </a:cubicBezTo>
                <a:cubicBezTo>
                  <a:pt x="98" y="16"/>
                  <a:pt x="94" y="23"/>
                  <a:pt x="93" y="20"/>
                </a:cubicBezTo>
                <a:cubicBezTo>
                  <a:pt x="92" y="17"/>
                  <a:pt x="93" y="15"/>
                  <a:pt x="93" y="14"/>
                </a:cubicBezTo>
                <a:cubicBezTo>
                  <a:pt x="93" y="12"/>
                  <a:pt x="93" y="10"/>
                  <a:pt x="89" y="7"/>
                </a:cubicBezTo>
                <a:cubicBezTo>
                  <a:pt x="85" y="5"/>
                  <a:pt x="83" y="4"/>
                  <a:pt x="82" y="5"/>
                </a:cubicBezTo>
                <a:cubicBezTo>
                  <a:pt x="80" y="7"/>
                  <a:pt x="83" y="10"/>
                  <a:pt x="79" y="7"/>
                </a:cubicBezTo>
                <a:cubicBezTo>
                  <a:pt x="76" y="4"/>
                  <a:pt x="73" y="0"/>
                  <a:pt x="73" y="3"/>
                </a:cubicBezTo>
                <a:cubicBezTo>
                  <a:pt x="74" y="5"/>
                  <a:pt x="76" y="8"/>
                  <a:pt x="73" y="8"/>
                </a:cubicBezTo>
                <a:cubicBezTo>
                  <a:pt x="71" y="8"/>
                  <a:pt x="70" y="7"/>
                  <a:pt x="70" y="9"/>
                </a:cubicBezTo>
                <a:cubicBezTo>
                  <a:pt x="70" y="12"/>
                  <a:pt x="71" y="14"/>
                  <a:pt x="71" y="17"/>
                </a:cubicBezTo>
                <a:cubicBezTo>
                  <a:pt x="71" y="20"/>
                  <a:pt x="78" y="33"/>
                  <a:pt x="76" y="32"/>
                </a:cubicBezTo>
                <a:cubicBezTo>
                  <a:pt x="74" y="31"/>
                  <a:pt x="72" y="32"/>
                  <a:pt x="70"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 name="Freeform 469"/>
          <p:cNvSpPr>
            <a:spLocks/>
          </p:cNvSpPr>
          <p:nvPr/>
        </p:nvSpPr>
        <p:spPr bwMode="auto">
          <a:xfrm>
            <a:off x="1543651" y="976131"/>
            <a:ext cx="68736" cy="32740"/>
          </a:xfrm>
          <a:custGeom>
            <a:avLst/>
            <a:gdLst>
              <a:gd name="T0" fmla="*/ 50905 w 30"/>
              <a:gd name="T1" fmla="*/ 1954 h 13"/>
              <a:gd name="T2" fmla="*/ 33284 w 30"/>
              <a:gd name="T3" fmla="*/ 0 h 13"/>
              <a:gd name="T4" fmla="*/ 3916 w 30"/>
              <a:gd name="T5" fmla="*/ 9769 h 13"/>
              <a:gd name="T6" fmla="*/ 21537 w 30"/>
              <a:gd name="T7" fmla="*/ 21492 h 13"/>
              <a:gd name="T8" fmla="*/ 54821 w 30"/>
              <a:gd name="T9" fmla="*/ 21492 h 13"/>
              <a:gd name="T10" fmla="*/ 50905 w 30"/>
              <a:gd name="T11" fmla="*/ 1954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3">
                <a:moveTo>
                  <a:pt x="26" y="1"/>
                </a:moveTo>
                <a:cubicBezTo>
                  <a:pt x="24" y="1"/>
                  <a:pt x="20" y="0"/>
                  <a:pt x="17" y="0"/>
                </a:cubicBezTo>
                <a:cubicBezTo>
                  <a:pt x="14" y="1"/>
                  <a:pt x="0" y="5"/>
                  <a:pt x="2" y="5"/>
                </a:cubicBezTo>
                <a:cubicBezTo>
                  <a:pt x="5" y="6"/>
                  <a:pt x="10" y="11"/>
                  <a:pt x="11" y="11"/>
                </a:cubicBezTo>
                <a:cubicBezTo>
                  <a:pt x="13" y="12"/>
                  <a:pt x="27" y="13"/>
                  <a:pt x="28" y="11"/>
                </a:cubicBezTo>
                <a:cubicBezTo>
                  <a:pt x="30" y="8"/>
                  <a:pt x="28" y="1"/>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 name="Freeform 470"/>
          <p:cNvSpPr>
            <a:spLocks/>
          </p:cNvSpPr>
          <p:nvPr/>
        </p:nvSpPr>
        <p:spPr bwMode="auto">
          <a:xfrm>
            <a:off x="1567797" y="1006827"/>
            <a:ext cx="117040" cy="65481"/>
          </a:xfrm>
          <a:custGeom>
            <a:avLst/>
            <a:gdLst>
              <a:gd name="T0" fmla="*/ 64159 w 53"/>
              <a:gd name="T1" fmla="*/ 0 h 27"/>
              <a:gd name="T2" fmla="*/ 13209 w 53"/>
              <a:gd name="T3" fmla="*/ 1881 h 27"/>
              <a:gd name="T4" fmla="*/ 9435 w 53"/>
              <a:gd name="T5" fmla="*/ 7526 h 27"/>
              <a:gd name="T6" fmla="*/ 16983 w 53"/>
              <a:gd name="T7" fmla="*/ 16933 h 27"/>
              <a:gd name="T8" fmla="*/ 7548 w 53"/>
              <a:gd name="T9" fmla="*/ 35748 h 27"/>
              <a:gd name="T10" fmla="*/ 35854 w 53"/>
              <a:gd name="T11" fmla="*/ 35748 h 27"/>
              <a:gd name="T12" fmla="*/ 47176 w 53"/>
              <a:gd name="T13" fmla="*/ 37630 h 27"/>
              <a:gd name="T14" fmla="*/ 47176 w 53"/>
              <a:gd name="T15" fmla="*/ 47037 h 27"/>
              <a:gd name="T16" fmla="*/ 77369 w 53"/>
              <a:gd name="T17" fmla="*/ 35748 h 27"/>
              <a:gd name="T18" fmla="*/ 86804 w 53"/>
              <a:gd name="T19" fmla="*/ 24459 h 27"/>
              <a:gd name="T20" fmla="*/ 94352 w 53"/>
              <a:gd name="T21" fmla="*/ 20696 h 27"/>
              <a:gd name="T22" fmla="*/ 60385 w 53"/>
              <a:gd name="T23" fmla="*/ 9407 h 27"/>
              <a:gd name="T24" fmla="*/ 64159 w 53"/>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27">
                <a:moveTo>
                  <a:pt x="34" y="0"/>
                </a:moveTo>
                <a:cubicBezTo>
                  <a:pt x="32" y="0"/>
                  <a:pt x="9" y="1"/>
                  <a:pt x="7" y="1"/>
                </a:cubicBezTo>
                <a:cubicBezTo>
                  <a:pt x="5" y="1"/>
                  <a:pt x="2" y="1"/>
                  <a:pt x="5" y="4"/>
                </a:cubicBezTo>
                <a:cubicBezTo>
                  <a:pt x="8" y="6"/>
                  <a:pt x="11" y="7"/>
                  <a:pt x="9" y="9"/>
                </a:cubicBezTo>
                <a:cubicBezTo>
                  <a:pt x="8" y="10"/>
                  <a:pt x="0" y="19"/>
                  <a:pt x="4" y="19"/>
                </a:cubicBezTo>
                <a:cubicBezTo>
                  <a:pt x="7" y="19"/>
                  <a:pt x="15" y="20"/>
                  <a:pt x="19" y="19"/>
                </a:cubicBezTo>
                <a:cubicBezTo>
                  <a:pt x="24" y="18"/>
                  <a:pt x="26" y="17"/>
                  <a:pt x="25" y="20"/>
                </a:cubicBezTo>
                <a:cubicBezTo>
                  <a:pt x="25" y="22"/>
                  <a:pt x="19" y="27"/>
                  <a:pt x="25" y="25"/>
                </a:cubicBezTo>
                <a:cubicBezTo>
                  <a:pt x="30" y="24"/>
                  <a:pt x="38" y="24"/>
                  <a:pt x="41" y="19"/>
                </a:cubicBezTo>
                <a:cubicBezTo>
                  <a:pt x="44" y="15"/>
                  <a:pt x="41" y="15"/>
                  <a:pt x="46" y="13"/>
                </a:cubicBezTo>
                <a:cubicBezTo>
                  <a:pt x="51" y="12"/>
                  <a:pt x="53" y="11"/>
                  <a:pt x="50" y="11"/>
                </a:cubicBezTo>
                <a:cubicBezTo>
                  <a:pt x="48" y="10"/>
                  <a:pt x="32" y="9"/>
                  <a:pt x="32" y="5"/>
                </a:cubicBezTo>
                <a:cubicBezTo>
                  <a:pt x="32" y="1"/>
                  <a:pt x="37"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 name="Freeform 471"/>
          <p:cNvSpPr>
            <a:spLocks/>
          </p:cNvSpPr>
          <p:nvPr/>
        </p:nvSpPr>
        <p:spPr bwMode="auto">
          <a:xfrm>
            <a:off x="1473054" y="839031"/>
            <a:ext cx="286095" cy="96174"/>
          </a:xfrm>
          <a:custGeom>
            <a:avLst/>
            <a:gdLst>
              <a:gd name="T0" fmla="*/ 85948 w 128"/>
              <a:gd name="T1" fmla="*/ 15305 h 39"/>
              <a:gd name="T2" fmla="*/ 55389 w 128"/>
              <a:gd name="T3" fmla="*/ 1913 h 39"/>
              <a:gd name="T4" fmla="*/ 53479 w 128"/>
              <a:gd name="T5" fmla="*/ 3826 h 39"/>
              <a:gd name="T6" fmla="*/ 59209 w 128"/>
              <a:gd name="T7" fmla="*/ 9566 h 39"/>
              <a:gd name="T8" fmla="*/ 55389 w 128"/>
              <a:gd name="T9" fmla="*/ 13392 h 39"/>
              <a:gd name="T10" fmla="*/ 40109 w 128"/>
              <a:gd name="T11" fmla="*/ 7653 h 39"/>
              <a:gd name="T12" fmla="*/ 42019 w 128"/>
              <a:gd name="T13" fmla="*/ 13392 h 39"/>
              <a:gd name="T14" fmla="*/ 42019 w 128"/>
              <a:gd name="T15" fmla="*/ 21044 h 39"/>
              <a:gd name="T16" fmla="*/ 30559 w 128"/>
              <a:gd name="T17" fmla="*/ 17218 h 39"/>
              <a:gd name="T18" fmla="*/ 26739 w 128"/>
              <a:gd name="T19" fmla="*/ 13392 h 39"/>
              <a:gd name="T20" fmla="*/ 24829 w 128"/>
              <a:gd name="T21" fmla="*/ 9566 h 39"/>
              <a:gd name="T22" fmla="*/ 17190 w 128"/>
              <a:gd name="T23" fmla="*/ 11479 h 39"/>
              <a:gd name="T24" fmla="*/ 21010 w 128"/>
              <a:gd name="T25" fmla="*/ 17218 h 39"/>
              <a:gd name="T26" fmla="*/ 5730 w 128"/>
              <a:gd name="T27" fmla="*/ 19131 h 39"/>
              <a:gd name="T28" fmla="*/ 24829 w 128"/>
              <a:gd name="T29" fmla="*/ 24871 h 39"/>
              <a:gd name="T30" fmla="*/ 24829 w 128"/>
              <a:gd name="T31" fmla="*/ 32523 h 39"/>
              <a:gd name="T32" fmla="*/ 24829 w 128"/>
              <a:gd name="T33" fmla="*/ 38263 h 39"/>
              <a:gd name="T34" fmla="*/ 55389 w 128"/>
              <a:gd name="T35" fmla="*/ 44002 h 39"/>
              <a:gd name="T36" fmla="*/ 87858 w 128"/>
              <a:gd name="T37" fmla="*/ 40176 h 39"/>
              <a:gd name="T38" fmla="*/ 116508 w 128"/>
              <a:gd name="T39" fmla="*/ 40176 h 39"/>
              <a:gd name="T40" fmla="*/ 89768 w 128"/>
              <a:gd name="T41" fmla="*/ 47828 h 39"/>
              <a:gd name="T42" fmla="*/ 91678 w 128"/>
              <a:gd name="T43" fmla="*/ 53568 h 39"/>
              <a:gd name="T44" fmla="*/ 78308 w 128"/>
              <a:gd name="T45" fmla="*/ 55481 h 39"/>
              <a:gd name="T46" fmla="*/ 68759 w 128"/>
              <a:gd name="T47" fmla="*/ 59307 h 39"/>
              <a:gd name="T48" fmla="*/ 105048 w 128"/>
              <a:gd name="T49" fmla="*/ 65046 h 39"/>
              <a:gd name="T50" fmla="*/ 133697 w 128"/>
              <a:gd name="T51" fmla="*/ 70786 h 39"/>
              <a:gd name="T52" fmla="*/ 168077 w 128"/>
              <a:gd name="T53" fmla="*/ 70786 h 39"/>
              <a:gd name="T54" fmla="*/ 194816 w 128"/>
              <a:gd name="T55" fmla="*/ 63133 h 39"/>
              <a:gd name="T56" fmla="*/ 213916 w 128"/>
              <a:gd name="T57" fmla="*/ 45915 h 39"/>
              <a:gd name="T58" fmla="*/ 242565 w 128"/>
              <a:gd name="T59" fmla="*/ 28697 h 39"/>
              <a:gd name="T60" fmla="*/ 227285 w 128"/>
              <a:gd name="T61" fmla="*/ 19131 h 39"/>
              <a:gd name="T62" fmla="*/ 189086 w 128"/>
              <a:gd name="T63" fmla="*/ 13392 h 39"/>
              <a:gd name="T64" fmla="*/ 164257 w 128"/>
              <a:gd name="T65" fmla="*/ 9566 h 39"/>
              <a:gd name="T66" fmla="*/ 152797 w 128"/>
              <a:gd name="T67" fmla="*/ 17218 h 39"/>
              <a:gd name="T68" fmla="*/ 141337 w 128"/>
              <a:gd name="T69" fmla="*/ 17218 h 39"/>
              <a:gd name="T70" fmla="*/ 145157 w 128"/>
              <a:gd name="T71" fmla="*/ 5739 h 39"/>
              <a:gd name="T72" fmla="*/ 135607 w 128"/>
              <a:gd name="T73" fmla="*/ 3826 h 39"/>
              <a:gd name="T74" fmla="*/ 122238 w 128"/>
              <a:gd name="T75" fmla="*/ 7653 h 39"/>
              <a:gd name="T76" fmla="*/ 126057 w 128"/>
              <a:gd name="T77" fmla="*/ 15305 h 39"/>
              <a:gd name="T78" fmla="*/ 120328 w 128"/>
              <a:gd name="T79" fmla="*/ 28697 h 39"/>
              <a:gd name="T80" fmla="*/ 108868 w 128"/>
              <a:gd name="T81" fmla="*/ 19131 h 39"/>
              <a:gd name="T82" fmla="*/ 103138 w 128"/>
              <a:gd name="T83" fmla="*/ 13392 h 39"/>
              <a:gd name="T84" fmla="*/ 85948 w 128"/>
              <a:gd name="T85" fmla="*/ 1530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39">
                <a:moveTo>
                  <a:pt x="45" y="8"/>
                </a:moveTo>
                <a:cubicBezTo>
                  <a:pt x="43" y="6"/>
                  <a:pt x="32" y="2"/>
                  <a:pt x="29" y="1"/>
                </a:cubicBezTo>
                <a:cubicBezTo>
                  <a:pt x="26" y="0"/>
                  <a:pt x="26" y="2"/>
                  <a:pt x="28" y="2"/>
                </a:cubicBezTo>
                <a:cubicBezTo>
                  <a:pt x="30" y="2"/>
                  <a:pt x="32" y="4"/>
                  <a:pt x="31" y="5"/>
                </a:cubicBezTo>
                <a:cubicBezTo>
                  <a:pt x="31" y="5"/>
                  <a:pt x="32" y="9"/>
                  <a:pt x="29" y="7"/>
                </a:cubicBezTo>
                <a:cubicBezTo>
                  <a:pt x="26" y="6"/>
                  <a:pt x="22" y="4"/>
                  <a:pt x="21" y="4"/>
                </a:cubicBezTo>
                <a:cubicBezTo>
                  <a:pt x="21" y="5"/>
                  <a:pt x="20" y="4"/>
                  <a:pt x="22" y="7"/>
                </a:cubicBezTo>
                <a:cubicBezTo>
                  <a:pt x="24" y="10"/>
                  <a:pt x="24" y="12"/>
                  <a:pt x="22" y="11"/>
                </a:cubicBezTo>
                <a:cubicBezTo>
                  <a:pt x="20" y="10"/>
                  <a:pt x="17" y="9"/>
                  <a:pt x="16" y="9"/>
                </a:cubicBezTo>
                <a:cubicBezTo>
                  <a:pt x="14" y="8"/>
                  <a:pt x="12" y="7"/>
                  <a:pt x="14" y="7"/>
                </a:cubicBezTo>
                <a:cubicBezTo>
                  <a:pt x="17" y="7"/>
                  <a:pt x="16" y="5"/>
                  <a:pt x="13" y="5"/>
                </a:cubicBezTo>
                <a:cubicBezTo>
                  <a:pt x="11" y="5"/>
                  <a:pt x="6" y="5"/>
                  <a:pt x="9" y="6"/>
                </a:cubicBezTo>
                <a:cubicBezTo>
                  <a:pt x="12" y="7"/>
                  <a:pt x="14" y="8"/>
                  <a:pt x="11" y="9"/>
                </a:cubicBezTo>
                <a:cubicBezTo>
                  <a:pt x="9" y="9"/>
                  <a:pt x="0" y="8"/>
                  <a:pt x="3" y="10"/>
                </a:cubicBezTo>
                <a:cubicBezTo>
                  <a:pt x="7" y="11"/>
                  <a:pt x="15" y="12"/>
                  <a:pt x="13" y="13"/>
                </a:cubicBezTo>
                <a:cubicBezTo>
                  <a:pt x="12" y="14"/>
                  <a:pt x="14" y="17"/>
                  <a:pt x="13" y="17"/>
                </a:cubicBezTo>
                <a:cubicBezTo>
                  <a:pt x="11" y="18"/>
                  <a:pt x="9" y="18"/>
                  <a:pt x="13" y="20"/>
                </a:cubicBezTo>
                <a:cubicBezTo>
                  <a:pt x="17" y="22"/>
                  <a:pt x="24" y="23"/>
                  <a:pt x="29" y="23"/>
                </a:cubicBezTo>
                <a:cubicBezTo>
                  <a:pt x="33" y="23"/>
                  <a:pt x="42" y="22"/>
                  <a:pt x="46" y="21"/>
                </a:cubicBezTo>
                <a:cubicBezTo>
                  <a:pt x="49" y="20"/>
                  <a:pt x="63" y="21"/>
                  <a:pt x="61" y="21"/>
                </a:cubicBezTo>
                <a:cubicBezTo>
                  <a:pt x="59" y="22"/>
                  <a:pt x="49" y="24"/>
                  <a:pt x="47" y="25"/>
                </a:cubicBezTo>
                <a:cubicBezTo>
                  <a:pt x="44" y="25"/>
                  <a:pt x="46" y="28"/>
                  <a:pt x="48" y="28"/>
                </a:cubicBezTo>
                <a:cubicBezTo>
                  <a:pt x="50" y="28"/>
                  <a:pt x="50" y="29"/>
                  <a:pt x="41" y="29"/>
                </a:cubicBezTo>
                <a:cubicBezTo>
                  <a:pt x="31" y="28"/>
                  <a:pt x="26" y="27"/>
                  <a:pt x="36" y="31"/>
                </a:cubicBezTo>
                <a:cubicBezTo>
                  <a:pt x="47" y="34"/>
                  <a:pt x="47" y="36"/>
                  <a:pt x="55" y="34"/>
                </a:cubicBezTo>
                <a:cubicBezTo>
                  <a:pt x="64" y="33"/>
                  <a:pt x="63" y="35"/>
                  <a:pt x="70" y="37"/>
                </a:cubicBezTo>
                <a:cubicBezTo>
                  <a:pt x="76" y="39"/>
                  <a:pt x="82" y="39"/>
                  <a:pt x="88" y="37"/>
                </a:cubicBezTo>
                <a:cubicBezTo>
                  <a:pt x="93" y="35"/>
                  <a:pt x="98" y="34"/>
                  <a:pt x="102" y="33"/>
                </a:cubicBezTo>
                <a:cubicBezTo>
                  <a:pt x="106" y="32"/>
                  <a:pt x="109" y="25"/>
                  <a:pt x="112" y="24"/>
                </a:cubicBezTo>
                <a:cubicBezTo>
                  <a:pt x="115" y="23"/>
                  <a:pt x="128" y="18"/>
                  <a:pt x="127" y="15"/>
                </a:cubicBezTo>
                <a:cubicBezTo>
                  <a:pt x="126" y="13"/>
                  <a:pt x="122" y="10"/>
                  <a:pt x="119" y="10"/>
                </a:cubicBezTo>
                <a:cubicBezTo>
                  <a:pt x="115" y="10"/>
                  <a:pt x="104" y="10"/>
                  <a:pt x="99" y="7"/>
                </a:cubicBezTo>
                <a:cubicBezTo>
                  <a:pt x="93" y="5"/>
                  <a:pt x="88" y="3"/>
                  <a:pt x="86" y="5"/>
                </a:cubicBezTo>
                <a:cubicBezTo>
                  <a:pt x="84" y="6"/>
                  <a:pt x="83" y="9"/>
                  <a:pt x="80" y="9"/>
                </a:cubicBezTo>
                <a:cubicBezTo>
                  <a:pt x="77" y="10"/>
                  <a:pt x="75" y="11"/>
                  <a:pt x="74" y="9"/>
                </a:cubicBezTo>
                <a:cubicBezTo>
                  <a:pt x="74" y="8"/>
                  <a:pt x="78" y="5"/>
                  <a:pt x="76" y="3"/>
                </a:cubicBezTo>
                <a:cubicBezTo>
                  <a:pt x="75" y="2"/>
                  <a:pt x="73" y="0"/>
                  <a:pt x="71" y="2"/>
                </a:cubicBezTo>
                <a:cubicBezTo>
                  <a:pt x="69" y="3"/>
                  <a:pt x="62" y="2"/>
                  <a:pt x="64" y="4"/>
                </a:cubicBezTo>
                <a:cubicBezTo>
                  <a:pt x="66" y="6"/>
                  <a:pt x="67" y="6"/>
                  <a:pt x="66" y="8"/>
                </a:cubicBezTo>
                <a:cubicBezTo>
                  <a:pt x="64" y="11"/>
                  <a:pt x="66" y="17"/>
                  <a:pt x="63" y="15"/>
                </a:cubicBezTo>
                <a:cubicBezTo>
                  <a:pt x="60" y="14"/>
                  <a:pt x="57" y="11"/>
                  <a:pt x="57" y="10"/>
                </a:cubicBezTo>
                <a:cubicBezTo>
                  <a:pt x="57" y="9"/>
                  <a:pt x="55" y="7"/>
                  <a:pt x="54" y="7"/>
                </a:cubicBezTo>
                <a:cubicBezTo>
                  <a:pt x="52" y="7"/>
                  <a:pt x="46" y="9"/>
                  <a:pt x="4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 name="Freeform 472"/>
          <p:cNvSpPr>
            <a:spLocks/>
          </p:cNvSpPr>
          <p:nvPr/>
        </p:nvSpPr>
        <p:spPr bwMode="auto">
          <a:xfrm>
            <a:off x="1277989" y="959761"/>
            <a:ext cx="52017" cy="47065"/>
          </a:xfrm>
          <a:custGeom>
            <a:avLst/>
            <a:gdLst>
              <a:gd name="T0" fmla="*/ 40585 w 23"/>
              <a:gd name="T1" fmla="*/ 34591 h 19"/>
              <a:gd name="T2" fmla="*/ 19326 w 23"/>
              <a:gd name="T3" fmla="*/ 15374 h 19"/>
              <a:gd name="T4" fmla="*/ 9663 w 23"/>
              <a:gd name="T5" fmla="*/ 3843 h 19"/>
              <a:gd name="T6" fmla="*/ 1933 w 23"/>
              <a:gd name="T7" fmla="*/ 5765 h 19"/>
              <a:gd name="T8" fmla="*/ 15461 w 23"/>
              <a:gd name="T9" fmla="*/ 21139 h 19"/>
              <a:gd name="T10" fmla="*/ 32854 w 23"/>
              <a:gd name="T11" fmla="*/ 32670 h 19"/>
              <a:gd name="T12" fmla="*/ 40585 w 23"/>
              <a:gd name="T13" fmla="*/ 34591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1" y="18"/>
                </a:moveTo>
                <a:cubicBezTo>
                  <a:pt x="19" y="16"/>
                  <a:pt x="11" y="10"/>
                  <a:pt x="10" y="8"/>
                </a:cubicBezTo>
                <a:cubicBezTo>
                  <a:pt x="9" y="6"/>
                  <a:pt x="8" y="3"/>
                  <a:pt x="5" y="2"/>
                </a:cubicBezTo>
                <a:cubicBezTo>
                  <a:pt x="2" y="0"/>
                  <a:pt x="0" y="2"/>
                  <a:pt x="1" y="3"/>
                </a:cubicBezTo>
                <a:cubicBezTo>
                  <a:pt x="2" y="4"/>
                  <a:pt x="6" y="8"/>
                  <a:pt x="8" y="11"/>
                </a:cubicBezTo>
                <a:cubicBezTo>
                  <a:pt x="10" y="13"/>
                  <a:pt x="14" y="16"/>
                  <a:pt x="17" y="17"/>
                </a:cubicBezTo>
                <a:cubicBezTo>
                  <a:pt x="19" y="18"/>
                  <a:pt x="23" y="19"/>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 name="Freeform 473"/>
          <p:cNvSpPr>
            <a:spLocks/>
          </p:cNvSpPr>
          <p:nvPr/>
        </p:nvSpPr>
        <p:spPr bwMode="auto">
          <a:xfrm>
            <a:off x="2468829" y="1096862"/>
            <a:ext cx="525747" cy="403116"/>
          </a:xfrm>
          <a:custGeom>
            <a:avLst/>
            <a:gdLst>
              <a:gd name="T0" fmla="*/ 397645 w 235"/>
              <a:gd name="T1" fmla="*/ 1907 h 164"/>
              <a:gd name="T2" fmla="*/ 368968 w 235"/>
              <a:gd name="T3" fmla="*/ 19069 h 164"/>
              <a:gd name="T4" fmla="*/ 330733 w 235"/>
              <a:gd name="T5" fmla="*/ 28604 h 164"/>
              <a:gd name="T6" fmla="*/ 246616 w 235"/>
              <a:gd name="T7" fmla="*/ 36232 h 164"/>
              <a:gd name="T8" fmla="*/ 235146 w 235"/>
              <a:gd name="T9" fmla="*/ 45766 h 164"/>
              <a:gd name="T10" fmla="*/ 196911 w 235"/>
              <a:gd name="T11" fmla="*/ 53394 h 164"/>
              <a:gd name="T12" fmla="*/ 172058 w 235"/>
              <a:gd name="T13" fmla="*/ 70557 h 164"/>
              <a:gd name="T14" fmla="*/ 147205 w 235"/>
              <a:gd name="T15" fmla="*/ 81998 h 164"/>
              <a:gd name="T16" fmla="*/ 128087 w 235"/>
              <a:gd name="T17" fmla="*/ 95347 h 164"/>
              <a:gd name="T18" fmla="*/ 120440 w 235"/>
              <a:gd name="T19" fmla="*/ 101067 h 164"/>
              <a:gd name="T20" fmla="*/ 114705 w 235"/>
              <a:gd name="T21" fmla="*/ 112509 h 164"/>
              <a:gd name="T22" fmla="*/ 107058 w 235"/>
              <a:gd name="T23" fmla="*/ 120137 h 164"/>
              <a:gd name="T24" fmla="*/ 110882 w 235"/>
              <a:gd name="T25" fmla="*/ 125858 h 164"/>
              <a:gd name="T26" fmla="*/ 101323 w 235"/>
              <a:gd name="T27" fmla="*/ 139206 h 164"/>
              <a:gd name="T28" fmla="*/ 97499 w 235"/>
              <a:gd name="T29" fmla="*/ 143020 h 164"/>
              <a:gd name="T30" fmla="*/ 68823 w 235"/>
              <a:gd name="T31" fmla="*/ 156369 h 164"/>
              <a:gd name="T32" fmla="*/ 84117 w 235"/>
              <a:gd name="T33" fmla="*/ 163996 h 164"/>
              <a:gd name="T34" fmla="*/ 74558 w 235"/>
              <a:gd name="T35" fmla="*/ 173531 h 164"/>
              <a:gd name="T36" fmla="*/ 61176 w 235"/>
              <a:gd name="T37" fmla="*/ 183066 h 164"/>
              <a:gd name="T38" fmla="*/ 43970 w 235"/>
              <a:gd name="T39" fmla="*/ 200228 h 164"/>
              <a:gd name="T40" fmla="*/ 28676 w 235"/>
              <a:gd name="T41" fmla="*/ 211670 h 164"/>
              <a:gd name="T42" fmla="*/ 30588 w 235"/>
              <a:gd name="T43" fmla="*/ 226925 h 164"/>
              <a:gd name="T44" fmla="*/ 17206 w 235"/>
              <a:gd name="T45" fmla="*/ 238367 h 164"/>
              <a:gd name="T46" fmla="*/ 9559 w 235"/>
              <a:gd name="T47" fmla="*/ 268878 h 164"/>
              <a:gd name="T48" fmla="*/ 36323 w 235"/>
              <a:gd name="T49" fmla="*/ 270784 h 164"/>
              <a:gd name="T50" fmla="*/ 49706 w 235"/>
              <a:gd name="T51" fmla="*/ 270784 h 164"/>
              <a:gd name="T52" fmla="*/ 55441 w 235"/>
              <a:gd name="T53" fmla="*/ 276505 h 164"/>
              <a:gd name="T54" fmla="*/ 57353 w 235"/>
              <a:gd name="T55" fmla="*/ 286040 h 164"/>
              <a:gd name="T56" fmla="*/ 51617 w 235"/>
              <a:gd name="T57" fmla="*/ 299388 h 164"/>
              <a:gd name="T58" fmla="*/ 87941 w 235"/>
              <a:gd name="T59" fmla="*/ 308923 h 164"/>
              <a:gd name="T60" fmla="*/ 129999 w 235"/>
              <a:gd name="T61" fmla="*/ 307016 h 164"/>
              <a:gd name="T62" fmla="*/ 152940 w 235"/>
              <a:gd name="T63" fmla="*/ 307016 h 164"/>
              <a:gd name="T64" fmla="*/ 105146 w 235"/>
              <a:gd name="T65" fmla="*/ 255529 h 164"/>
              <a:gd name="T66" fmla="*/ 97499 w 235"/>
              <a:gd name="T67" fmla="*/ 228832 h 164"/>
              <a:gd name="T68" fmla="*/ 105146 w 235"/>
              <a:gd name="T69" fmla="*/ 213576 h 164"/>
              <a:gd name="T70" fmla="*/ 120440 w 235"/>
              <a:gd name="T71" fmla="*/ 202135 h 164"/>
              <a:gd name="T72" fmla="*/ 128087 w 235"/>
              <a:gd name="T73" fmla="*/ 188786 h 164"/>
              <a:gd name="T74" fmla="*/ 114705 w 235"/>
              <a:gd name="T75" fmla="*/ 181159 h 164"/>
              <a:gd name="T76" fmla="*/ 145293 w 235"/>
              <a:gd name="T77" fmla="*/ 179252 h 164"/>
              <a:gd name="T78" fmla="*/ 152940 w 235"/>
              <a:gd name="T79" fmla="*/ 171624 h 164"/>
              <a:gd name="T80" fmla="*/ 139558 w 235"/>
              <a:gd name="T81" fmla="*/ 156369 h 164"/>
              <a:gd name="T82" fmla="*/ 160587 w 235"/>
              <a:gd name="T83" fmla="*/ 150648 h 164"/>
              <a:gd name="T84" fmla="*/ 177793 w 235"/>
              <a:gd name="T85" fmla="*/ 139206 h 164"/>
              <a:gd name="T86" fmla="*/ 179705 w 235"/>
              <a:gd name="T87" fmla="*/ 127765 h 164"/>
              <a:gd name="T88" fmla="*/ 202646 w 235"/>
              <a:gd name="T89" fmla="*/ 114416 h 164"/>
              <a:gd name="T90" fmla="*/ 210293 w 235"/>
              <a:gd name="T91" fmla="*/ 110602 h 164"/>
              <a:gd name="T92" fmla="*/ 225587 w 235"/>
              <a:gd name="T93" fmla="*/ 101067 h 164"/>
              <a:gd name="T94" fmla="*/ 263822 w 235"/>
              <a:gd name="T95" fmla="*/ 81998 h 164"/>
              <a:gd name="T96" fmla="*/ 414850 w 235"/>
              <a:gd name="T97" fmla="*/ 38139 h 164"/>
              <a:gd name="T98" fmla="*/ 424409 w 235"/>
              <a:gd name="T99" fmla="*/ 3814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5" h="164">
                <a:moveTo>
                  <a:pt x="222" y="2"/>
                </a:moveTo>
                <a:cubicBezTo>
                  <a:pt x="217" y="2"/>
                  <a:pt x="212" y="0"/>
                  <a:pt x="208" y="1"/>
                </a:cubicBezTo>
                <a:cubicBezTo>
                  <a:pt x="204" y="3"/>
                  <a:pt x="196" y="6"/>
                  <a:pt x="194" y="8"/>
                </a:cubicBezTo>
                <a:cubicBezTo>
                  <a:pt x="191" y="9"/>
                  <a:pt x="193" y="10"/>
                  <a:pt x="193" y="10"/>
                </a:cubicBezTo>
                <a:cubicBezTo>
                  <a:pt x="194" y="11"/>
                  <a:pt x="195" y="10"/>
                  <a:pt x="191" y="11"/>
                </a:cubicBezTo>
                <a:cubicBezTo>
                  <a:pt x="187" y="12"/>
                  <a:pt x="178" y="14"/>
                  <a:pt x="173" y="15"/>
                </a:cubicBezTo>
                <a:cubicBezTo>
                  <a:pt x="168" y="16"/>
                  <a:pt x="152" y="22"/>
                  <a:pt x="146" y="21"/>
                </a:cubicBezTo>
                <a:cubicBezTo>
                  <a:pt x="140" y="20"/>
                  <a:pt x="131" y="19"/>
                  <a:pt x="129" y="19"/>
                </a:cubicBezTo>
                <a:cubicBezTo>
                  <a:pt x="128" y="19"/>
                  <a:pt x="119" y="23"/>
                  <a:pt x="123" y="23"/>
                </a:cubicBezTo>
                <a:cubicBezTo>
                  <a:pt x="127" y="23"/>
                  <a:pt x="129" y="24"/>
                  <a:pt x="123" y="24"/>
                </a:cubicBezTo>
                <a:cubicBezTo>
                  <a:pt x="117" y="24"/>
                  <a:pt x="119" y="28"/>
                  <a:pt x="113" y="28"/>
                </a:cubicBezTo>
                <a:cubicBezTo>
                  <a:pt x="107" y="28"/>
                  <a:pt x="105" y="29"/>
                  <a:pt x="103" y="28"/>
                </a:cubicBezTo>
                <a:cubicBezTo>
                  <a:pt x="101" y="27"/>
                  <a:pt x="102" y="27"/>
                  <a:pt x="98" y="30"/>
                </a:cubicBezTo>
                <a:cubicBezTo>
                  <a:pt x="95" y="33"/>
                  <a:pt x="95" y="37"/>
                  <a:pt x="90" y="37"/>
                </a:cubicBezTo>
                <a:cubicBezTo>
                  <a:pt x="85" y="37"/>
                  <a:pt x="83" y="36"/>
                  <a:pt x="82" y="38"/>
                </a:cubicBezTo>
                <a:cubicBezTo>
                  <a:pt x="80" y="41"/>
                  <a:pt x="80" y="43"/>
                  <a:pt x="77" y="43"/>
                </a:cubicBezTo>
                <a:cubicBezTo>
                  <a:pt x="74" y="43"/>
                  <a:pt x="72" y="43"/>
                  <a:pt x="71" y="46"/>
                </a:cubicBezTo>
                <a:cubicBezTo>
                  <a:pt x="69" y="49"/>
                  <a:pt x="71" y="50"/>
                  <a:pt x="67" y="50"/>
                </a:cubicBezTo>
                <a:cubicBezTo>
                  <a:pt x="64" y="50"/>
                  <a:pt x="62" y="47"/>
                  <a:pt x="61" y="49"/>
                </a:cubicBezTo>
                <a:cubicBezTo>
                  <a:pt x="59" y="50"/>
                  <a:pt x="60" y="53"/>
                  <a:pt x="63" y="53"/>
                </a:cubicBezTo>
                <a:cubicBezTo>
                  <a:pt x="65" y="53"/>
                  <a:pt x="72" y="53"/>
                  <a:pt x="68" y="54"/>
                </a:cubicBezTo>
                <a:cubicBezTo>
                  <a:pt x="64" y="55"/>
                  <a:pt x="56" y="59"/>
                  <a:pt x="60" y="59"/>
                </a:cubicBezTo>
                <a:cubicBezTo>
                  <a:pt x="64" y="59"/>
                  <a:pt x="76" y="61"/>
                  <a:pt x="72" y="61"/>
                </a:cubicBezTo>
                <a:cubicBezTo>
                  <a:pt x="68" y="61"/>
                  <a:pt x="57" y="62"/>
                  <a:pt x="56" y="63"/>
                </a:cubicBezTo>
                <a:cubicBezTo>
                  <a:pt x="54" y="63"/>
                  <a:pt x="55" y="64"/>
                  <a:pt x="58" y="65"/>
                </a:cubicBezTo>
                <a:cubicBezTo>
                  <a:pt x="61" y="65"/>
                  <a:pt x="61" y="66"/>
                  <a:pt x="58" y="66"/>
                </a:cubicBezTo>
                <a:cubicBezTo>
                  <a:pt x="55" y="66"/>
                  <a:pt x="49" y="69"/>
                  <a:pt x="53" y="70"/>
                </a:cubicBezTo>
                <a:cubicBezTo>
                  <a:pt x="56" y="72"/>
                  <a:pt x="56" y="73"/>
                  <a:pt x="53" y="73"/>
                </a:cubicBezTo>
                <a:cubicBezTo>
                  <a:pt x="49" y="73"/>
                  <a:pt x="46" y="74"/>
                  <a:pt x="51" y="75"/>
                </a:cubicBezTo>
                <a:cubicBezTo>
                  <a:pt x="55" y="75"/>
                  <a:pt x="57" y="75"/>
                  <a:pt x="51" y="75"/>
                </a:cubicBezTo>
                <a:cubicBezTo>
                  <a:pt x="44" y="76"/>
                  <a:pt x="45" y="77"/>
                  <a:pt x="43" y="80"/>
                </a:cubicBezTo>
                <a:cubicBezTo>
                  <a:pt x="41" y="82"/>
                  <a:pt x="39" y="81"/>
                  <a:pt x="36" y="82"/>
                </a:cubicBezTo>
                <a:cubicBezTo>
                  <a:pt x="33" y="83"/>
                  <a:pt x="32" y="86"/>
                  <a:pt x="34" y="87"/>
                </a:cubicBezTo>
                <a:cubicBezTo>
                  <a:pt x="36" y="87"/>
                  <a:pt x="39" y="86"/>
                  <a:pt x="44" y="86"/>
                </a:cubicBezTo>
                <a:cubicBezTo>
                  <a:pt x="49" y="86"/>
                  <a:pt x="52" y="88"/>
                  <a:pt x="48" y="88"/>
                </a:cubicBezTo>
                <a:cubicBezTo>
                  <a:pt x="43" y="88"/>
                  <a:pt x="41" y="88"/>
                  <a:pt x="39" y="91"/>
                </a:cubicBezTo>
                <a:cubicBezTo>
                  <a:pt x="38" y="94"/>
                  <a:pt x="41" y="94"/>
                  <a:pt x="38" y="96"/>
                </a:cubicBezTo>
                <a:cubicBezTo>
                  <a:pt x="35" y="97"/>
                  <a:pt x="37" y="96"/>
                  <a:pt x="32" y="96"/>
                </a:cubicBezTo>
                <a:cubicBezTo>
                  <a:pt x="28" y="97"/>
                  <a:pt x="23" y="99"/>
                  <a:pt x="23" y="101"/>
                </a:cubicBezTo>
                <a:cubicBezTo>
                  <a:pt x="24" y="104"/>
                  <a:pt x="26" y="105"/>
                  <a:pt x="23" y="105"/>
                </a:cubicBezTo>
                <a:cubicBezTo>
                  <a:pt x="20" y="105"/>
                  <a:pt x="15" y="107"/>
                  <a:pt x="14" y="108"/>
                </a:cubicBezTo>
                <a:cubicBezTo>
                  <a:pt x="13" y="109"/>
                  <a:pt x="11" y="110"/>
                  <a:pt x="15" y="111"/>
                </a:cubicBezTo>
                <a:cubicBezTo>
                  <a:pt x="18" y="112"/>
                  <a:pt x="21" y="109"/>
                  <a:pt x="19" y="113"/>
                </a:cubicBezTo>
                <a:cubicBezTo>
                  <a:pt x="18" y="117"/>
                  <a:pt x="16" y="117"/>
                  <a:pt x="16" y="119"/>
                </a:cubicBezTo>
                <a:cubicBezTo>
                  <a:pt x="16" y="121"/>
                  <a:pt x="16" y="122"/>
                  <a:pt x="14" y="123"/>
                </a:cubicBezTo>
                <a:cubicBezTo>
                  <a:pt x="12" y="125"/>
                  <a:pt x="13" y="125"/>
                  <a:pt x="9" y="125"/>
                </a:cubicBezTo>
                <a:cubicBezTo>
                  <a:pt x="4" y="125"/>
                  <a:pt x="1" y="127"/>
                  <a:pt x="0" y="130"/>
                </a:cubicBezTo>
                <a:cubicBezTo>
                  <a:pt x="0" y="133"/>
                  <a:pt x="0" y="141"/>
                  <a:pt x="5" y="141"/>
                </a:cubicBezTo>
                <a:cubicBezTo>
                  <a:pt x="9" y="141"/>
                  <a:pt x="11" y="139"/>
                  <a:pt x="15" y="140"/>
                </a:cubicBezTo>
                <a:cubicBezTo>
                  <a:pt x="18" y="142"/>
                  <a:pt x="15" y="142"/>
                  <a:pt x="19" y="142"/>
                </a:cubicBezTo>
                <a:cubicBezTo>
                  <a:pt x="23" y="142"/>
                  <a:pt x="24" y="140"/>
                  <a:pt x="24" y="140"/>
                </a:cubicBezTo>
                <a:cubicBezTo>
                  <a:pt x="24" y="140"/>
                  <a:pt x="25" y="140"/>
                  <a:pt x="26" y="142"/>
                </a:cubicBezTo>
                <a:cubicBezTo>
                  <a:pt x="27" y="144"/>
                  <a:pt x="30" y="144"/>
                  <a:pt x="31" y="144"/>
                </a:cubicBezTo>
                <a:cubicBezTo>
                  <a:pt x="33" y="144"/>
                  <a:pt x="31" y="145"/>
                  <a:pt x="29" y="145"/>
                </a:cubicBezTo>
                <a:cubicBezTo>
                  <a:pt x="28" y="146"/>
                  <a:pt x="27" y="147"/>
                  <a:pt x="31" y="147"/>
                </a:cubicBezTo>
                <a:cubicBezTo>
                  <a:pt x="36" y="147"/>
                  <a:pt x="32" y="149"/>
                  <a:pt x="30" y="150"/>
                </a:cubicBezTo>
                <a:cubicBezTo>
                  <a:pt x="28" y="150"/>
                  <a:pt x="28" y="153"/>
                  <a:pt x="28" y="154"/>
                </a:cubicBezTo>
                <a:cubicBezTo>
                  <a:pt x="28" y="156"/>
                  <a:pt x="28" y="157"/>
                  <a:pt x="27" y="157"/>
                </a:cubicBezTo>
                <a:cubicBezTo>
                  <a:pt x="25" y="157"/>
                  <a:pt x="26" y="157"/>
                  <a:pt x="31" y="158"/>
                </a:cubicBezTo>
                <a:cubicBezTo>
                  <a:pt x="37" y="160"/>
                  <a:pt x="42" y="161"/>
                  <a:pt x="46" y="162"/>
                </a:cubicBezTo>
                <a:cubicBezTo>
                  <a:pt x="51" y="164"/>
                  <a:pt x="47" y="162"/>
                  <a:pt x="52" y="162"/>
                </a:cubicBezTo>
                <a:cubicBezTo>
                  <a:pt x="57" y="162"/>
                  <a:pt x="65" y="161"/>
                  <a:pt x="68" y="161"/>
                </a:cubicBezTo>
                <a:cubicBezTo>
                  <a:pt x="70" y="161"/>
                  <a:pt x="70" y="161"/>
                  <a:pt x="74" y="162"/>
                </a:cubicBezTo>
                <a:cubicBezTo>
                  <a:pt x="78" y="163"/>
                  <a:pt x="80" y="163"/>
                  <a:pt x="80" y="161"/>
                </a:cubicBezTo>
                <a:cubicBezTo>
                  <a:pt x="79" y="159"/>
                  <a:pt x="77" y="158"/>
                  <a:pt x="73" y="156"/>
                </a:cubicBezTo>
                <a:cubicBezTo>
                  <a:pt x="69" y="154"/>
                  <a:pt x="55" y="138"/>
                  <a:pt x="55" y="134"/>
                </a:cubicBezTo>
                <a:cubicBezTo>
                  <a:pt x="54" y="130"/>
                  <a:pt x="54" y="129"/>
                  <a:pt x="54" y="127"/>
                </a:cubicBezTo>
                <a:cubicBezTo>
                  <a:pt x="54" y="125"/>
                  <a:pt x="53" y="122"/>
                  <a:pt x="51" y="120"/>
                </a:cubicBezTo>
                <a:cubicBezTo>
                  <a:pt x="48" y="117"/>
                  <a:pt x="49" y="117"/>
                  <a:pt x="50" y="116"/>
                </a:cubicBezTo>
                <a:cubicBezTo>
                  <a:pt x="52" y="115"/>
                  <a:pt x="57" y="113"/>
                  <a:pt x="55" y="112"/>
                </a:cubicBezTo>
                <a:cubicBezTo>
                  <a:pt x="53" y="111"/>
                  <a:pt x="53" y="109"/>
                  <a:pt x="58" y="109"/>
                </a:cubicBezTo>
                <a:cubicBezTo>
                  <a:pt x="62" y="109"/>
                  <a:pt x="67" y="109"/>
                  <a:pt x="63" y="106"/>
                </a:cubicBezTo>
                <a:cubicBezTo>
                  <a:pt x="59" y="104"/>
                  <a:pt x="56" y="105"/>
                  <a:pt x="59" y="103"/>
                </a:cubicBezTo>
                <a:cubicBezTo>
                  <a:pt x="63" y="101"/>
                  <a:pt x="74" y="102"/>
                  <a:pt x="67" y="99"/>
                </a:cubicBezTo>
                <a:cubicBezTo>
                  <a:pt x="61" y="97"/>
                  <a:pt x="60" y="96"/>
                  <a:pt x="57" y="96"/>
                </a:cubicBezTo>
                <a:cubicBezTo>
                  <a:pt x="54" y="95"/>
                  <a:pt x="56" y="93"/>
                  <a:pt x="60" y="95"/>
                </a:cubicBezTo>
                <a:cubicBezTo>
                  <a:pt x="65" y="96"/>
                  <a:pt x="67" y="97"/>
                  <a:pt x="70" y="96"/>
                </a:cubicBezTo>
                <a:cubicBezTo>
                  <a:pt x="74" y="94"/>
                  <a:pt x="78" y="97"/>
                  <a:pt x="76" y="94"/>
                </a:cubicBezTo>
                <a:cubicBezTo>
                  <a:pt x="74" y="91"/>
                  <a:pt x="69" y="88"/>
                  <a:pt x="73" y="88"/>
                </a:cubicBezTo>
                <a:cubicBezTo>
                  <a:pt x="77" y="89"/>
                  <a:pt x="80" y="91"/>
                  <a:pt x="80" y="90"/>
                </a:cubicBezTo>
                <a:cubicBezTo>
                  <a:pt x="80" y="88"/>
                  <a:pt x="84" y="87"/>
                  <a:pt x="79" y="86"/>
                </a:cubicBezTo>
                <a:cubicBezTo>
                  <a:pt x="73" y="84"/>
                  <a:pt x="67" y="82"/>
                  <a:pt x="73" y="82"/>
                </a:cubicBezTo>
                <a:cubicBezTo>
                  <a:pt x="78" y="83"/>
                  <a:pt x="84" y="86"/>
                  <a:pt x="85" y="84"/>
                </a:cubicBezTo>
                <a:cubicBezTo>
                  <a:pt x="85" y="82"/>
                  <a:pt x="87" y="82"/>
                  <a:pt x="84" y="79"/>
                </a:cubicBezTo>
                <a:cubicBezTo>
                  <a:pt x="80" y="76"/>
                  <a:pt x="79" y="74"/>
                  <a:pt x="82" y="76"/>
                </a:cubicBezTo>
                <a:cubicBezTo>
                  <a:pt x="85" y="78"/>
                  <a:pt x="92" y="76"/>
                  <a:pt x="93" y="73"/>
                </a:cubicBezTo>
                <a:cubicBezTo>
                  <a:pt x="94" y="70"/>
                  <a:pt x="101" y="72"/>
                  <a:pt x="98" y="69"/>
                </a:cubicBezTo>
                <a:cubicBezTo>
                  <a:pt x="94" y="67"/>
                  <a:pt x="89" y="67"/>
                  <a:pt x="94" y="67"/>
                </a:cubicBezTo>
                <a:cubicBezTo>
                  <a:pt x="99" y="67"/>
                  <a:pt x="104" y="65"/>
                  <a:pt x="104" y="62"/>
                </a:cubicBezTo>
                <a:cubicBezTo>
                  <a:pt x="103" y="60"/>
                  <a:pt x="105" y="59"/>
                  <a:pt x="106" y="60"/>
                </a:cubicBezTo>
                <a:cubicBezTo>
                  <a:pt x="108" y="62"/>
                  <a:pt x="111" y="65"/>
                  <a:pt x="111" y="62"/>
                </a:cubicBezTo>
                <a:cubicBezTo>
                  <a:pt x="111" y="60"/>
                  <a:pt x="106" y="58"/>
                  <a:pt x="110" y="58"/>
                </a:cubicBezTo>
                <a:cubicBezTo>
                  <a:pt x="114" y="58"/>
                  <a:pt x="119" y="58"/>
                  <a:pt x="120" y="57"/>
                </a:cubicBezTo>
                <a:cubicBezTo>
                  <a:pt x="121" y="55"/>
                  <a:pt x="121" y="53"/>
                  <a:pt x="118" y="53"/>
                </a:cubicBezTo>
                <a:cubicBezTo>
                  <a:pt x="116" y="52"/>
                  <a:pt x="116" y="53"/>
                  <a:pt x="120" y="51"/>
                </a:cubicBezTo>
                <a:cubicBezTo>
                  <a:pt x="124" y="49"/>
                  <a:pt x="132" y="45"/>
                  <a:pt x="138" y="43"/>
                </a:cubicBezTo>
                <a:cubicBezTo>
                  <a:pt x="145" y="41"/>
                  <a:pt x="166" y="36"/>
                  <a:pt x="172" y="34"/>
                </a:cubicBezTo>
                <a:cubicBezTo>
                  <a:pt x="178" y="31"/>
                  <a:pt x="208" y="24"/>
                  <a:pt x="217" y="20"/>
                </a:cubicBezTo>
                <a:cubicBezTo>
                  <a:pt x="225" y="16"/>
                  <a:pt x="235" y="9"/>
                  <a:pt x="233" y="7"/>
                </a:cubicBezTo>
                <a:cubicBezTo>
                  <a:pt x="232" y="4"/>
                  <a:pt x="228" y="1"/>
                  <a:pt x="22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 name="Freeform 474"/>
          <p:cNvSpPr>
            <a:spLocks/>
          </p:cNvSpPr>
          <p:nvPr/>
        </p:nvSpPr>
        <p:spPr bwMode="auto">
          <a:xfrm>
            <a:off x="3828878" y="927020"/>
            <a:ext cx="180203" cy="102314"/>
          </a:xfrm>
          <a:custGeom>
            <a:avLst/>
            <a:gdLst>
              <a:gd name="T0" fmla="*/ 81746 w 81"/>
              <a:gd name="T1" fmla="*/ 29040 h 41"/>
              <a:gd name="T2" fmla="*/ 93153 w 81"/>
              <a:gd name="T3" fmla="*/ 5808 h 41"/>
              <a:gd name="T4" fmla="*/ 77944 w 81"/>
              <a:gd name="T5" fmla="*/ 0 h 41"/>
              <a:gd name="T6" fmla="*/ 74142 w 81"/>
              <a:gd name="T7" fmla="*/ 5808 h 41"/>
              <a:gd name="T8" fmla="*/ 72241 w 81"/>
              <a:gd name="T9" fmla="*/ 9680 h 41"/>
              <a:gd name="T10" fmla="*/ 60834 w 81"/>
              <a:gd name="T11" fmla="*/ 3872 h 41"/>
              <a:gd name="T12" fmla="*/ 51329 w 81"/>
              <a:gd name="T13" fmla="*/ 9680 h 41"/>
              <a:gd name="T14" fmla="*/ 45626 w 81"/>
              <a:gd name="T15" fmla="*/ 19360 h 41"/>
              <a:gd name="T16" fmla="*/ 57032 w 81"/>
              <a:gd name="T17" fmla="*/ 21296 h 41"/>
              <a:gd name="T18" fmla="*/ 39923 w 81"/>
              <a:gd name="T19" fmla="*/ 27104 h 41"/>
              <a:gd name="T20" fmla="*/ 38021 w 81"/>
              <a:gd name="T21" fmla="*/ 34848 h 41"/>
              <a:gd name="T22" fmla="*/ 43725 w 81"/>
              <a:gd name="T23" fmla="*/ 36784 h 41"/>
              <a:gd name="T24" fmla="*/ 24714 w 81"/>
              <a:gd name="T25" fmla="*/ 48399 h 41"/>
              <a:gd name="T26" fmla="*/ 9505 w 81"/>
              <a:gd name="T27" fmla="*/ 67759 h 41"/>
              <a:gd name="T28" fmla="*/ 3802 w 81"/>
              <a:gd name="T29" fmla="*/ 77439 h 41"/>
              <a:gd name="T30" fmla="*/ 36120 w 81"/>
              <a:gd name="T31" fmla="*/ 75503 h 41"/>
              <a:gd name="T32" fmla="*/ 58933 w 81"/>
              <a:gd name="T33" fmla="*/ 67759 h 41"/>
              <a:gd name="T34" fmla="*/ 110262 w 81"/>
              <a:gd name="T35" fmla="*/ 65823 h 41"/>
              <a:gd name="T36" fmla="*/ 150185 w 81"/>
              <a:gd name="T37" fmla="*/ 54207 h 41"/>
              <a:gd name="T38" fmla="*/ 148284 w 81"/>
              <a:gd name="T39" fmla="*/ 34848 h 41"/>
              <a:gd name="T40" fmla="*/ 133075 w 81"/>
              <a:gd name="T41" fmla="*/ 27104 h 41"/>
              <a:gd name="T42" fmla="*/ 110262 w 81"/>
              <a:gd name="T43" fmla="*/ 13552 h 41"/>
              <a:gd name="T44" fmla="*/ 81746 w 81"/>
              <a:gd name="T45" fmla="*/ 29040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41">
                <a:moveTo>
                  <a:pt x="43" y="15"/>
                </a:moveTo>
                <a:cubicBezTo>
                  <a:pt x="40" y="15"/>
                  <a:pt x="49" y="5"/>
                  <a:pt x="49" y="3"/>
                </a:cubicBezTo>
                <a:cubicBezTo>
                  <a:pt x="48" y="1"/>
                  <a:pt x="43" y="0"/>
                  <a:pt x="41" y="0"/>
                </a:cubicBezTo>
                <a:cubicBezTo>
                  <a:pt x="39" y="0"/>
                  <a:pt x="39" y="1"/>
                  <a:pt x="39" y="3"/>
                </a:cubicBezTo>
                <a:cubicBezTo>
                  <a:pt x="39" y="4"/>
                  <a:pt x="41" y="7"/>
                  <a:pt x="38" y="5"/>
                </a:cubicBezTo>
                <a:cubicBezTo>
                  <a:pt x="35" y="2"/>
                  <a:pt x="34" y="1"/>
                  <a:pt x="32" y="2"/>
                </a:cubicBezTo>
                <a:cubicBezTo>
                  <a:pt x="29" y="3"/>
                  <a:pt x="28" y="4"/>
                  <a:pt x="27" y="5"/>
                </a:cubicBezTo>
                <a:cubicBezTo>
                  <a:pt x="25" y="7"/>
                  <a:pt x="21" y="9"/>
                  <a:pt x="24" y="10"/>
                </a:cubicBezTo>
                <a:cubicBezTo>
                  <a:pt x="28" y="11"/>
                  <a:pt x="35" y="11"/>
                  <a:pt x="30" y="11"/>
                </a:cubicBezTo>
                <a:cubicBezTo>
                  <a:pt x="26" y="11"/>
                  <a:pt x="22" y="12"/>
                  <a:pt x="21" y="14"/>
                </a:cubicBezTo>
                <a:cubicBezTo>
                  <a:pt x="20" y="15"/>
                  <a:pt x="17" y="16"/>
                  <a:pt x="20" y="18"/>
                </a:cubicBezTo>
                <a:cubicBezTo>
                  <a:pt x="23" y="19"/>
                  <a:pt x="29" y="20"/>
                  <a:pt x="23" y="19"/>
                </a:cubicBezTo>
                <a:cubicBezTo>
                  <a:pt x="17" y="18"/>
                  <a:pt x="15" y="21"/>
                  <a:pt x="13" y="25"/>
                </a:cubicBezTo>
                <a:cubicBezTo>
                  <a:pt x="11" y="28"/>
                  <a:pt x="6" y="34"/>
                  <a:pt x="5" y="35"/>
                </a:cubicBezTo>
                <a:cubicBezTo>
                  <a:pt x="3" y="36"/>
                  <a:pt x="0" y="40"/>
                  <a:pt x="2" y="40"/>
                </a:cubicBezTo>
                <a:cubicBezTo>
                  <a:pt x="5" y="41"/>
                  <a:pt x="15" y="41"/>
                  <a:pt x="19" y="39"/>
                </a:cubicBezTo>
                <a:cubicBezTo>
                  <a:pt x="22" y="37"/>
                  <a:pt x="24" y="36"/>
                  <a:pt x="31" y="35"/>
                </a:cubicBezTo>
                <a:cubicBezTo>
                  <a:pt x="37" y="34"/>
                  <a:pt x="47" y="37"/>
                  <a:pt x="58" y="34"/>
                </a:cubicBezTo>
                <a:cubicBezTo>
                  <a:pt x="69" y="31"/>
                  <a:pt x="78" y="32"/>
                  <a:pt x="79" y="28"/>
                </a:cubicBezTo>
                <a:cubicBezTo>
                  <a:pt x="80" y="24"/>
                  <a:pt x="81" y="21"/>
                  <a:pt x="78" y="18"/>
                </a:cubicBezTo>
                <a:cubicBezTo>
                  <a:pt x="75" y="15"/>
                  <a:pt x="74" y="18"/>
                  <a:pt x="70" y="14"/>
                </a:cubicBezTo>
                <a:cubicBezTo>
                  <a:pt x="66" y="10"/>
                  <a:pt x="61" y="7"/>
                  <a:pt x="58" y="7"/>
                </a:cubicBezTo>
                <a:cubicBezTo>
                  <a:pt x="55" y="8"/>
                  <a:pt x="44" y="15"/>
                  <a:pt x="4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 name="Freeform 475"/>
          <p:cNvSpPr>
            <a:spLocks/>
          </p:cNvSpPr>
          <p:nvPr/>
        </p:nvSpPr>
        <p:spPr bwMode="auto">
          <a:xfrm>
            <a:off x="3670789" y="871771"/>
            <a:ext cx="182061" cy="102314"/>
          </a:xfrm>
          <a:custGeom>
            <a:avLst/>
            <a:gdLst>
              <a:gd name="T0" fmla="*/ 132808 w 82"/>
              <a:gd name="T1" fmla="*/ 47247 h 42"/>
              <a:gd name="T2" fmla="*/ 144191 w 82"/>
              <a:gd name="T3" fmla="*/ 47247 h 42"/>
              <a:gd name="T4" fmla="*/ 144191 w 82"/>
              <a:gd name="T5" fmla="*/ 32128 h 42"/>
              <a:gd name="T6" fmla="*/ 149883 w 82"/>
              <a:gd name="T7" fmla="*/ 18899 h 42"/>
              <a:gd name="T8" fmla="*/ 127116 w 82"/>
              <a:gd name="T9" fmla="*/ 7560 h 42"/>
              <a:gd name="T10" fmla="*/ 113835 w 82"/>
              <a:gd name="T11" fmla="*/ 13229 h 42"/>
              <a:gd name="T12" fmla="*/ 98657 w 82"/>
              <a:gd name="T13" fmla="*/ 17009 h 42"/>
              <a:gd name="T14" fmla="*/ 91068 w 82"/>
              <a:gd name="T15" fmla="*/ 18899 h 42"/>
              <a:gd name="T16" fmla="*/ 98657 w 82"/>
              <a:gd name="T17" fmla="*/ 5670 h 42"/>
              <a:gd name="T18" fmla="*/ 81582 w 82"/>
              <a:gd name="T19" fmla="*/ 1890 h 42"/>
              <a:gd name="T20" fmla="*/ 53123 w 82"/>
              <a:gd name="T21" fmla="*/ 7560 h 42"/>
              <a:gd name="T22" fmla="*/ 43637 w 82"/>
              <a:gd name="T23" fmla="*/ 9449 h 42"/>
              <a:gd name="T24" fmla="*/ 34151 w 82"/>
              <a:gd name="T25" fmla="*/ 18899 h 42"/>
              <a:gd name="T26" fmla="*/ 36048 w 82"/>
              <a:gd name="T27" fmla="*/ 20789 h 42"/>
              <a:gd name="T28" fmla="*/ 18973 w 82"/>
              <a:gd name="T29" fmla="*/ 28348 h 42"/>
              <a:gd name="T30" fmla="*/ 5692 w 82"/>
              <a:gd name="T31" fmla="*/ 35908 h 42"/>
              <a:gd name="T32" fmla="*/ 9486 w 82"/>
              <a:gd name="T33" fmla="*/ 37798 h 42"/>
              <a:gd name="T34" fmla="*/ 28459 w 82"/>
              <a:gd name="T35" fmla="*/ 47247 h 42"/>
              <a:gd name="T36" fmla="*/ 43637 w 82"/>
              <a:gd name="T37" fmla="*/ 62366 h 42"/>
              <a:gd name="T38" fmla="*/ 62609 w 82"/>
              <a:gd name="T39" fmla="*/ 64256 h 42"/>
              <a:gd name="T40" fmla="*/ 100555 w 82"/>
              <a:gd name="T41" fmla="*/ 75595 h 42"/>
              <a:gd name="T42" fmla="*/ 147986 w 82"/>
              <a:gd name="T43" fmla="*/ 69926 h 42"/>
              <a:gd name="T44" fmla="*/ 132808 w 82"/>
              <a:gd name="T45" fmla="*/ 4724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 h="42">
                <a:moveTo>
                  <a:pt x="70" y="25"/>
                </a:moveTo>
                <a:cubicBezTo>
                  <a:pt x="73" y="26"/>
                  <a:pt x="76" y="28"/>
                  <a:pt x="76" y="25"/>
                </a:cubicBezTo>
                <a:cubicBezTo>
                  <a:pt x="77" y="23"/>
                  <a:pt x="76" y="19"/>
                  <a:pt x="76" y="17"/>
                </a:cubicBezTo>
                <a:cubicBezTo>
                  <a:pt x="77" y="14"/>
                  <a:pt x="82" y="12"/>
                  <a:pt x="79" y="10"/>
                </a:cubicBezTo>
                <a:cubicBezTo>
                  <a:pt x="75" y="8"/>
                  <a:pt x="71" y="4"/>
                  <a:pt x="67" y="4"/>
                </a:cubicBezTo>
                <a:cubicBezTo>
                  <a:pt x="62" y="4"/>
                  <a:pt x="62" y="6"/>
                  <a:pt x="60" y="7"/>
                </a:cubicBezTo>
                <a:cubicBezTo>
                  <a:pt x="59" y="9"/>
                  <a:pt x="54" y="8"/>
                  <a:pt x="52" y="9"/>
                </a:cubicBezTo>
                <a:cubicBezTo>
                  <a:pt x="50" y="10"/>
                  <a:pt x="46" y="12"/>
                  <a:pt x="48" y="10"/>
                </a:cubicBezTo>
                <a:cubicBezTo>
                  <a:pt x="50" y="7"/>
                  <a:pt x="55" y="4"/>
                  <a:pt x="52" y="3"/>
                </a:cubicBezTo>
                <a:cubicBezTo>
                  <a:pt x="50" y="1"/>
                  <a:pt x="45" y="0"/>
                  <a:pt x="43" y="1"/>
                </a:cubicBezTo>
                <a:cubicBezTo>
                  <a:pt x="40" y="2"/>
                  <a:pt x="29" y="2"/>
                  <a:pt x="28" y="4"/>
                </a:cubicBezTo>
                <a:cubicBezTo>
                  <a:pt x="28" y="5"/>
                  <a:pt x="23" y="4"/>
                  <a:pt x="23" y="5"/>
                </a:cubicBezTo>
                <a:cubicBezTo>
                  <a:pt x="23" y="5"/>
                  <a:pt x="12" y="10"/>
                  <a:pt x="18" y="10"/>
                </a:cubicBezTo>
                <a:cubicBezTo>
                  <a:pt x="23" y="10"/>
                  <a:pt x="22" y="11"/>
                  <a:pt x="19" y="11"/>
                </a:cubicBezTo>
                <a:cubicBezTo>
                  <a:pt x="16" y="11"/>
                  <a:pt x="12" y="14"/>
                  <a:pt x="10" y="15"/>
                </a:cubicBezTo>
                <a:cubicBezTo>
                  <a:pt x="8" y="17"/>
                  <a:pt x="5" y="19"/>
                  <a:pt x="3" y="19"/>
                </a:cubicBezTo>
                <a:cubicBezTo>
                  <a:pt x="2" y="19"/>
                  <a:pt x="0" y="20"/>
                  <a:pt x="5" y="20"/>
                </a:cubicBezTo>
                <a:cubicBezTo>
                  <a:pt x="10" y="21"/>
                  <a:pt x="15" y="22"/>
                  <a:pt x="15" y="25"/>
                </a:cubicBezTo>
                <a:cubicBezTo>
                  <a:pt x="16" y="27"/>
                  <a:pt x="18" y="31"/>
                  <a:pt x="23" y="33"/>
                </a:cubicBezTo>
                <a:cubicBezTo>
                  <a:pt x="28" y="35"/>
                  <a:pt x="27" y="32"/>
                  <a:pt x="33" y="34"/>
                </a:cubicBezTo>
                <a:cubicBezTo>
                  <a:pt x="40" y="36"/>
                  <a:pt x="46" y="40"/>
                  <a:pt x="53" y="40"/>
                </a:cubicBezTo>
                <a:cubicBezTo>
                  <a:pt x="60" y="40"/>
                  <a:pt x="81" y="42"/>
                  <a:pt x="78" y="37"/>
                </a:cubicBezTo>
                <a:cubicBezTo>
                  <a:pt x="76" y="32"/>
                  <a:pt x="68" y="25"/>
                  <a:pt x="7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 name="Freeform 476"/>
          <p:cNvSpPr>
            <a:spLocks/>
          </p:cNvSpPr>
          <p:nvPr/>
        </p:nvSpPr>
        <p:spPr bwMode="auto">
          <a:xfrm>
            <a:off x="3620636" y="875864"/>
            <a:ext cx="72452" cy="32740"/>
          </a:xfrm>
          <a:custGeom>
            <a:avLst/>
            <a:gdLst>
              <a:gd name="T0" fmla="*/ 48369 w 32"/>
              <a:gd name="T1" fmla="*/ 7815 h 13"/>
              <a:gd name="T2" fmla="*/ 27087 w 32"/>
              <a:gd name="T3" fmla="*/ 5862 h 13"/>
              <a:gd name="T4" fmla="*/ 1935 w 32"/>
              <a:gd name="T5" fmla="*/ 3908 h 13"/>
              <a:gd name="T6" fmla="*/ 5804 w 32"/>
              <a:gd name="T7" fmla="*/ 17585 h 13"/>
              <a:gd name="T8" fmla="*/ 27087 w 32"/>
              <a:gd name="T9" fmla="*/ 23446 h 13"/>
              <a:gd name="T10" fmla="*/ 48369 w 32"/>
              <a:gd name="T11" fmla="*/ 21492 h 13"/>
              <a:gd name="T12" fmla="*/ 59977 w 32"/>
              <a:gd name="T13" fmla="*/ 13677 h 13"/>
              <a:gd name="T14" fmla="*/ 48369 w 32"/>
              <a:gd name="T15" fmla="*/ 7815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3">
                <a:moveTo>
                  <a:pt x="25" y="4"/>
                </a:moveTo>
                <a:cubicBezTo>
                  <a:pt x="22" y="3"/>
                  <a:pt x="18" y="4"/>
                  <a:pt x="14" y="3"/>
                </a:cubicBezTo>
                <a:cubicBezTo>
                  <a:pt x="9" y="2"/>
                  <a:pt x="0" y="0"/>
                  <a:pt x="1" y="2"/>
                </a:cubicBezTo>
                <a:cubicBezTo>
                  <a:pt x="3" y="5"/>
                  <a:pt x="0" y="8"/>
                  <a:pt x="3" y="9"/>
                </a:cubicBezTo>
                <a:cubicBezTo>
                  <a:pt x="6" y="9"/>
                  <a:pt x="11" y="11"/>
                  <a:pt x="14" y="12"/>
                </a:cubicBezTo>
                <a:cubicBezTo>
                  <a:pt x="16" y="13"/>
                  <a:pt x="22" y="13"/>
                  <a:pt x="25" y="11"/>
                </a:cubicBezTo>
                <a:cubicBezTo>
                  <a:pt x="28" y="9"/>
                  <a:pt x="32" y="8"/>
                  <a:pt x="31" y="7"/>
                </a:cubicBezTo>
                <a:cubicBezTo>
                  <a:pt x="29" y="6"/>
                  <a:pt x="27" y="4"/>
                  <a:pt x="2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 name="Freeform 477"/>
          <p:cNvSpPr>
            <a:spLocks/>
          </p:cNvSpPr>
          <p:nvPr/>
        </p:nvSpPr>
        <p:spPr bwMode="auto">
          <a:xfrm>
            <a:off x="3635707" y="781735"/>
            <a:ext cx="152337" cy="106406"/>
          </a:xfrm>
          <a:custGeom>
            <a:avLst/>
            <a:gdLst>
              <a:gd name="T0" fmla="*/ 37732 w 69"/>
              <a:gd name="T1" fmla="*/ 76791 h 43"/>
              <a:gd name="T2" fmla="*/ 18866 w 69"/>
              <a:gd name="T3" fmla="*/ 67192 h 43"/>
              <a:gd name="T4" fmla="*/ 24526 w 69"/>
              <a:gd name="T5" fmla="*/ 63352 h 43"/>
              <a:gd name="T6" fmla="*/ 11320 w 69"/>
              <a:gd name="T7" fmla="*/ 63352 h 43"/>
              <a:gd name="T8" fmla="*/ 13206 w 69"/>
              <a:gd name="T9" fmla="*/ 57593 h 43"/>
              <a:gd name="T10" fmla="*/ 18866 w 69"/>
              <a:gd name="T11" fmla="*/ 53753 h 43"/>
              <a:gd name="T12" fmla="*/ 20753 w 69"/>
              <a:gd name="T13" fmla="*/ 49914 h 43"/>
              <a:gd name="T14" fmla="*/ 32072 w 69"/>
              <a:gd name="T15" fmla="*/ 38395 h 43"/>
              <a:gd name="T16" fmla="*/ 33959 w 69"/>
              <a:gd name="T17" fmla="*/ 32636 h 43"/>
              <a:gd name="T18" fmla="*/ 32072 w 69"/>
              <a:gd name="T19" fmla="*/ 28797 h 43"/>
              <a:gd name="T20" fmla="*/ 54711 w 69"/>
              <a:gd name="T21" fmla="*/ 17278 h 43"/>
              <a:gd name="T22" fmla="*/ 84897 w 69"/>
              <a:gd name="T23" fmla="*/ 5759 h 43"/>
              <a:gd name="T24" fmla="*/ 96216 w 69"/>
              <a:gd name="T25" fmla="*/ 7679 h 43"/>
              <a:gd name="T26" fmla="*/ 101876 w 69"/>
              <a:gd name="T27" fmla="*/ 21117 h 43"/>
              <a:gd name="T28" fmla="*/ 130175 w 69"/>
              <a:gd name="T29" fmla="*/ 38395 h 43"/>
              <a:gd name="T30" fmla="*/ 115082 w 69"/>
              <a:gd name="T31" fmla="*/ 40315 h 43"/>
              <a:gd name="T32" fmla="*/ 109422 w 69"/>
              <a:gd name="T33" fmla="*/ 47994 h 43"/>
              <a:gd name="T34" fmla="*/ 113196 w 69"/>
              <a:gd name="T35" fmla="*/ 61433 h 43"/>
              <a:gd name="T36" fmla="*/ 88670 w 69"/>
              <a:gd name="T37" fmla="*/ 69112 h 43"/>
              <a:gd name="T38" fmla="*/ 66031 w 69"/>
              <a:gd name="T39" fmla="*/ 74871 h 43"/>
              <a:gd name="T40" fmla="*/ 37732 w 69"/>
              <a:gd name="T41" fmla="*/ 7679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43">
                <a:moveTo>
                  <a:pt x="20" y="40"/>
                </a:moveTo>
                <a:cubicBezTo>
                  <a:pt x="18" y="39"/>
                  <a:pt x="11" y="37"/>
                  <a:pt x="10" y="35"/>
                </a:cubicBezTo>
                <a:cubicBezTo>
                  <a:pt x="9" y="33"/>
                  <a:pt x="11" y="33"/>
                  <a:pt x="13" y="33"/>
                </a:cubicBezTo>
                <a:cubicBezTo>
                  <a:pt x="16" y="33"/>
                  <a:pt x="12" y="33"/>
                  <a:pt x="6" y="33"/>
                </a:cubicBezTo>
                <a:cubicBezTo>
                  <a:pt x="0" y="33"/>
                  <a:pt x="3" y="30"/>
                  <a:pt x="7" y="30"/>
                </a:cubicBezTo>
                <a:cubicBezTo>
                  <a:pt x="10" y="30"/>
                  <a:pt x="13" y="28"/>
                  <a:pt x="10" y="28"/>
                </a:cubicBezTo>
                <a:cubicBezTo>
                  <a:pt x="7" y="28"/>
                  <a:pt x="7" y="27"/>
                  <a:pt x="11" y="26"/>
                </a:cubicBezTo>
                <a:cubicBezTo>
                  <a:pt x="15" y="25"/>
                  <a:pt x="15" y="22"/>
                  <a:pt x="17" y="20"/>
                </a:cubicBezTo>
                <a:cubicBezTo>
                  <a:pt x="19" y="18"/>
                  <a:pt x="21" y="17"/>
                  <a:pt x="18" y="17"/>
                </a:cubicBezTo>
                <a:cubicBezTo>
                  <a:pt x="15" y="17"/>
                  <a:pt x="14" y="17"/>
                  <a:pt x="17" y="15"/>
                </a:cubicBezTo>
                <a:cubicBezTo>
                  <a:pt x="19" y="12"/>
                  <a:pt x="24" y="10"/>
                  <a:pt x="29" y="9"/>
                </a:cubicBezTo>
                <a:cubicBezTo>
                  <a:pt x="35" y="8"/>
                  <a:pt x="41" y="4"/>
                  <a:pt x="45" y="3"/>
                </a:cubicBezTo>
                <a:cubicBezTo>
                  <a:pt x="49" y="2"/>
                  <a:pt x="51" y="0"/>
                  <a:pt x="51" y="4"/>
                </a:cubicBezTo>
                <a:cubicBezTo>
                  <a:pt x="52" y="7"/>
                  <a:pt x="49" y="7"/>
                  <a:pt x="54" y="11"/>
                </a:cubicBezTo>
                <a:cubicBezTo>
                  <a:pt x="59" y="15"/>
                  <a:pt x="69" y="18"/>
                  <a:pt x="69" y="20"/>
                </a:cubicBezTo>
                <a:cubicBezTo>
                  <a:pt x="69" y="21"/>
                  <a:pt x="64" y="21"/>
                  <a:pt x="61" y="21"/>
                </a:cubicBezTo>
                <a:cubicBezTo>
                  <a:pt x="59" y="21"/>
                  <a:pt x="55" y="22"/>
                  <a:pt x="58" y="25"/>
                </a:cubicBezTo>
                <a:cubicBezTo>
                  <a:pt x="62" y="28"/>
                  <a:pt x="64" y="32"/>
                  <a:pt x="60" y="32"/>
                </a:cubicBezTo>
                <a:cubicBezTo>
                  <a:pt x="56" y="33"/>
                  <a:pt x="49" y="36"/>
                  <a:pt x="47" y="36"/>
                </a:cubicBezTo>
                <a:cubicBezTo>
                  <a:pt x="45" y="36"/>
                  <a:pt x="38" y="38"/>
                  <a:pt x="35" y="39"/>
                </a:cubicBezTo>
                <a:cubicBezTo>
                  <a:pt x="32" y="40"/>
                  <a:pt x="27" y="43"/>
                  <a:pt x="2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 name="Freeform 478"/>
          <p:cNvSpPr>
            <a:spLocks/>
          </p:cNvSpPr>
          <p:nvPr/>
        </p:nvSpPr>
        <p:spPr bwMode="auto">
          <a:xfrm>
            <a:off x="5199737" y="1190990"/>
            <a:ext cx="144906" cy="57296"/>
          </a:xfrm>
          <a:custGeom>
            <a:avLst/>
            <a:gdLst>
              <a:gd name="T0" fmla="*/ 24765 w 65"/>
              <a:gd name="T1" fmla="*/ 13528 h 23"/>
              <a:gd name="T2" fmla="*/ 20955 w 65"/>
              <a:gd name="T3" fmla="*/ 7730 h 23"/>
              <a:gd name="T4" fmla="*/ 15240 w 65"/>
              <a:gd name="T5" fmla="*/ 5798 h 23"/>
              <a:gd name="T6" fmla="*/ 7620 w 65"/>
              <a:gd name="T7" fmla="*/ 21259 h 23"/>
              <a:gd name="T8" fmla="*/ 20955 w 65"/>
              <a:gd name="T9" fmla="*/ 27057 h 23"/>
              <a:gd name="T10" fmla="*/ 34290 w 65"/>
              <a:gd name="T11" fmla="*/ 32854 h 23"/>
              <a:gd name="T12" fmla="*/ 64770 w 65"/>
              <a:gd name="T13" fmla="*/ 42517 h 23"/>
              <a:gd name="T14" fmla="*/ 104775 w 65"/>
              <a:gd name="T15" fmla="*/ 42517 h 23"/>
              <a:gd name="T16" fmla="*/ 121920 w 65"/>
              <a:gd name="T17" fmla="*/ 27057 h 23"/>
              <a:gd name="T18" fmla="*/ 116205 w 65"/>
              <a:gd name="T19" fmla="*/ 30922 h 23"/>
              <a:gd name="T20" fmla="*/ 106680 w 65"/>
              <a:gd name="T21" fmla="*/ 25124 h 23"/>
              <a:gd name="T22" fmla="*/ 83820 w 65"/>
              <a:gd name="T23" fmla="*/ 17393 h 23"/>
              <a:gd name="T24" fmla="*/ 72390 w 65"/>
              <a:gd name="T25" fmla="*/ 19326 h 23"/>
              <a:gd name="T26" fmla="*/ 62865 w 65"/>
              <a:gd name="T27" fmla="*/ 11596 h 23"/>
              <a:gd name="T28" fmla="*/ 40005 w 65"/>
              <a:gd name="T29" fmla="*/ 11596 h 23"/>
              <a:gd name="T30" fmla="*/ 24765 w 65"/>
              <a:gd name="T31" fmla="*/ 13528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 name="Freeform 479"/>
          <p:cNvSpPr>
            <a:spLocks/>
          </p:cNvSpPr>
          <p:nvPr/>
        </p:nvSpPr>
        <p:spPr bwMode="auto">
          <a:xfrm>
            <a:off x="5021602" y="1299839"/>
            <a:ext cx="118897" cy="49111"/>
          </a:xfrm>
          <a:custGeom>
            <a:avLst/>
            <a:gdLst>
              <a:gd name="T0" fmla="*/ 7668 w 53"/>
              <a:gd name="T1" fmla="*/ 28575 h 20"/>
              <a:gd name="T2" fmla="*/ 34506 w 53"/>
              <a:gd name="T3" fmla="*/ 28575 h 20"/>
              <a:gd name="T4" fmla="*/ 82430 w 53"/>
              <a:gd name="T5" fmla="*/ 36195 h 20"/>
              <a:gd name="T6" fmla="*/ 90098 w 53"/>
              <a:gd name="T7" fmla="*/ 22860 h 20"/>
              <a:gd name="T8" fmla="*/ 46008 w 53"/>
              <a:gd name="T9" fmla="*/ 3810 h 20"/>
              <a:gd name="T10" fmla="*/ 23004 w 53"/>
              <a:gd name="T11" fmla="*/ 11430 h 20"/>
              <a:gd name="T12" fmla="*/ 9585 w 53"/>
              <a:gd name="T13" fmla="*/ 20955 h 20"/>
              <a:gd name="T14" fmla="*/ 7668 w 53"/>
              <a:gd name="T15" fmla="*/ 28575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 name="Freeform 480"/>
          <p:cNvSpPr>
            <a:spLocks/>
          </p:cNvSpPr>
          <p:nvPr/>
        </p:nvSpPr>
        <p:spPr bwMode="auto">
          <a:xfrm>
            <a:off x="5025106" y="1277331"/>
            <a:ext cx="39012" cy="24555"/>
          </a:xfrm>
          <a:custGeom>
            <a:avLst/>
            <a:gdLst>
              <a:gd name="T0" fmla="*/ 11766 w 17"/>
              <a:gd name="T1" fmla="*/ 19050 h 10"/>
              <a:gd name="T2" fmla="*/ 1961 w 17"/>
              <a:gd name="T3" fmla="*/ 5715 h 10"/>
              <a:gd name="T4" fmla="*/ 13727 w 17"/>
              <a:gd name="T5" fmla="*/ 0 h 10"/>
              <a:gd name="T6" fmla="*/ 31376 w 17"/>
              <a:gd name="T7" fmla="*/ 9525 h 10"/>
              <a:gd name="T8" fmla="*/ 11766 w 17"/>
              <a:gd name="T9" fmla="*/ 1905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 name="Freeform 481"/>
          <p:cNvSpPr>
            <a:spLocks/>
          </p:cNvSpPr>
          <p:nvPr/>
        </p:nvSpPr>
        <p:spPr bwMode="auto">
          <a:xfrm>
            <a:off x="4891343" y="1181155"/>
            <a:ext cx="20434" cy="34787"/>
          </a:xfrm>
          <a:custGeom>
            <a:avLst/>
            <a:gdLst>
              <a:gd name="T0" fmla="*/ 3880 w 9"/>
              <a:gd name="T1" fmla="*/ 11566 h 14"/>
              <a:gd name="T2" fmla="*/ 9701 w 9"/>
              <a:gd name="T3" fmla="*/ 1928 h 14"/>
              <a:gd name="T4" fmla="*/ 15522 w 9"/>
              <a:gd name="T5" fmla="*/ 13494 h 14"/>
              <a:gd name="T6" fmla="*/ 3880 w 9"/>
              <a:gd name="T7" fmla="*/ 21205 h 14"/>
              <a:gd name="T8" fmla="*/ 3880 w 9"/>
              <a:gd name="T9" fmla="*/ 1156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 name="Freeform 482"/>
          <p:cNvSpPr>
            <a:spLocks/>
          </p:cNvSpPr>
          <p:nvPr/>
        </p:nvSpPr>
        <p:spPr bwMode="auto">
          <a:xfrm>
            <a:off x="4889484" y="1278980"/>
            <a:ext cx="24152" cy="26602"/>
          </a:xfrm>
          <a:custGeom>
            <a:avLst/>
            <a:gdLst>
              <a:gd name="T0" fmla="*/ 20638 w 11"/>
              <a:gd name="T1" fmla="*/ 16886 h 11"/>
              <a:gd name="T2" fmla="*/ 3752 w 11"/>
              <a:gd name="T3" fmla="*/ 1876 h 11"/>
              <a:gd name="T4" fmla="*/ 20638 w 11"/>
              <a:gd name="T5" fmla="*/ 16886 h 11"/>
              <a:gd name="T6" fmla="*/ 0 60000 65536"/>
              <a:gd name="T7" fmla="*/ 0 60000 65536"/>
              <a:gd name="T8" fmla="*/ 0 60000 65536"/>
            </a:gdLst>
            <a:ahLst/>
            <a:cxnLst>
              <a:cxn ang="T6">
                <a:pos x="T0" y="T1"/>
              </a:cxn>
              <a:cxn ang="T7">
                <a:pos x="T2" y="T3"/>
              </a:cxn>
              <a:cxn ang="T8">
                <a:pos x="T4" y="T5"/>
              </a:cxn>
            </a:cxnLst>
            <a:rect l="0" t="0" r="r" b="b"/>
            <a:pathLst>
              <a:path w="11" h="11">
                <a:moveTo>
                  <a:pt x="11" y="9"/>
                </a:moveTo>
                <a:cubicBezTo>
                  <a:pt x="11" y="7"/>
                  <a:pt x="4" y="0"/>
                  <a:pt x="2" y="1"/>
                </a:cubicBezTo>
                <a:cubicBezTo>
                  <a:pt x="0" y="2"/>
                  <a:pt x="10" y="11"/>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 name="Freeform 483"/>
          <p:cNvSpPr>
            <a:spLocks/>
          </p:cNvSpPr>
          <p:nvPr/>
        </p:nvSpPr>
        <p:spPr bwMode="auto">
          <a:xfrm>
            <a:off x="5274043" y="1109139"/>
            <a:ext cx="27866" cy="16370"/>
          </a:xfrm>
          <a:custGeom>
            <a:avLst/>
            <a:gdLst>
              <a:gd name="T0" fmla="*/ 21980 w 13"/>
              <a:gd name="T1" fmla="*/ 8467 h 6"/>
              <a:gd name="T2" fmla="*/ 1832 w 13"/>
              <a:gd name="T3" fmla="*/ 10583 h 6"/>
              <a:gd name="T4" fmla="*/ 21980 w 13"/>
              <a:gd name="T5" fmla="*/ 8467 h 6"/>
              <a:gd name="T6" fmla="*/ 0 60000 65536"/>
              <a:gd name="T7" fmla="*/ 0 60000 65536"/>
              <a:gd name="T8" fmla="*/ 0 60000 65536"/>
            </a:gdLst>
            <a:ahLst/>
            <a:cxnLst>
              <a:cxn ang="T6">
                <a:pos x="T0" y="T1"/>
              </a:cxn>
              <a:cxn ang="T7">
                <a:pos x="T2" y="T3"/>
              </a:cxn>
              <a:cxn ang="T8">
                <a:pos x="T4" y="T5"/>
              </a:cxn>
            </a:cxnLst>
            <a:rect l="0" t="0" r="r" b="b"/>
            <a:pathLst>
              <a:path w="13" h="6">
                <a:moveTo>
                  <a:pt x="12" y="4"/>
                </a:moveTo>
                <a:cubicBezTo>
                  <a:pt x="12" y="0"/>
                  <a:pt x="0" y="3"/>
                  <a:pt x="1" y="5"/>
                </a:cubicBezTo>
                <a:cubicBezTo>
                  <a:pt x="1" y="6"/>
                  <a:pt x="13" y="6"/>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 name="Freeform 484"/>
          <p:cNvSpPr>
            <a:spLocks/>
          </p:cNvSpPr>
          <p:nvPr/>
        </p:nvSpPr>
        <p:spPr bwMode="auto">
          <a:xfrm>
            <a:off x="4935930" y="1150462"/>
            <a:ext cx="245226" cy="104359"/>
          </a:xfrm>
          <a:custGeom>
            <a:avLst/>
            <a:gdLst>
              <a:gd name="T0" fmla="*/ 167640 w 110"/>
              <a:gd name="T1" fmla="*/ 22594 h 43"/>
              <a:gd name="T2" fmla="*/ 152400 w 110"/>
              <a:gd name="T3" fmla="*/ 22594 h 43"/>
              <a:gd name="T4" fmla="*/ 120015 w 110"/>
              <a:gd name="T5" fmla="*/ 7531 h 43"/>
              <a:gd name="T6" fmla="*/ 114300 w 110"/>
              <a:gd name="T7" fmla="*/ 9414 h 43"/>
              <a:gd name="T8" fmla="*/ 102870 w 110"/>
              <a:gd name="T9" fmla="*/ 15063 h 43"/>
              <a:gd name="T10" fmla="*/ 99060 w 110"/>
              <a:gd name="T11" fmla="*/ 32008 h 43"/>
              <a:gd name="T12" fmla="*/ 80010 w 110"/>
              <a:gd name="T13" fmla="*/ 22594 h 43"/>
              <a:gd name="T14" fmla="*/ 62865 w 110"/>
              <a:gd name="T15" fmla="*/ 13180 h 43"/>
              <a:gd name="T16" fmla="*/ 45720 w 110"/>
              <a:gd name="T17" fmla="*/ 3766 h 43"/>
              <a:gd name="T18" fmla="*/ 22860 w 110"/>
              <a:gd name="T19" fmla="*/ 11297 h 43"/>
              <a:gd name="T20" fmla="*/ 15240 w 110"/>
              <a:gd name="T21" fmla="*/ 20711 h 43"/>
              <a:gd name="T22" fmla="*/ 5715 w 110"/>
              <a:gd name="T23" fmla="*/ 26360 h 43"/>
              <a:gd name="T24" fmla="*/ 5715 w 110"/>
              <a:gd name="T25" fmla="*/ 32008 h 43"/>
              <a:gd name="T26" fmla="*/ 3810 w 110"/>
              <a:gd name="T27" fmla="*/ 48954 h 43"/>
              <a:gd name="T28" fmla="*/ 19050 w 110"/>
              <a:gd name="T29" fmla="*/ 64016 h 43"/>
              <a:gd name="T30" fmla="*/ 59055 w 110"/>
              <a:gd name="T31" fmla="*/ 79079 h 43"/>
              <a:gd name="T32" fmla="*/ 68580 w 110"/>
              <a:gd name="T33" fmla="*/ 67782 h 43"/>
              <a:gd name="T34" fmla="*/ 74295 w 110"/>
              <a:gd name="T35" fmla="*/ 73431 h 43"/>
              <a:gd name="T36" fmla="*/ 97155 w 110"/>
              <a:gd name="T37" fmla="*/ 67782 h 43"/>
              <a:gd name="T38" fmla="*/ 125730 w 110"/>
              <a:gd name="T39" fmla="*/ 64016 h 43"/>
              <a:gd name="T40" fmla="*/ 135255 w 110"/>
              <a:gd name="T41" fmla="*/ 71548 h 43"/>
              <a:gd name="T42" fmla="*/ 160020 w 110"/>
              <a:gd name="T43" fmla="*/ 67782 h 43"/>
              <a:gd name="T44" fmla="*/ 163830 w 110"/>
              <a:gd name="T45" fmla="*/ 62134 h 43"/>
              <a:gd name="T46" fmla="*/ 186690 w 110"/>
              <a:gd name="T47" fmla="*/ 60251 h 43"/>
              <a:gd name="T48" fmla="*/ 196215 w 110"/>
              <a:gd name="T49" fmla="*/ 52719 h 43"/>
              <a:gd name="T50" fmla="*/ 196215 w 110"/>
              <a:gd name="T51" fmla="*/ 47071 h 43"/>
              <a:gd name="T52" fmla="*/ 200025 w 110"/>
              <a:gd name="T53" fmla="*/ 43305 h 43"/>
              <a:gd name="T54" fmla="*/ 205740 w 110"/>
              <a:gd name="T55" fmla="*/ 35774 h 43"/>
              <a:gd name="T56" fmla="*/ 167640 w 110"/>
              <a:gd name="T57" fmla="*/ 22594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 name="Freeform 485"/>
          <p:cNvSpPr>
            <a:spLocks/>
          </p:cNvSpPr>
          <p:nvPr/>
        </p:nvSpPr>
        <p:spPr bwMode="auto">
          <a:xfrm>
            <a:off x="5086456" y="1186898"/>
            <a:ext cx="33439" cy="51156"/>
          </a:xfrm>
          <a:custGeom>
            <a:avLst/>
            <a:gdLst>
              <a:gd name="T0" fmla="*/ 24765 w 15"/>
              <a:gd name="T1" fmla="*/ 28348 h 21"/>
              <a:gd name="T2" fmla="*/ 3810 w 15"/>
              <a:gd name="T3" fmla="*/ 7559 h 21"/>
              <a:gd name="T4" fmla="*/ 20955 w 15"/>
              <a:gd name="T5" fmla="*/ 0 h 21"/>
              <a:gd name="T6" fmla="*/ 13335 w 15"/>
              <a:gd name="T7" fmla="*/ 13229 h 21"/>
              <a:gd name="T8" fmla="*/ 19050 w 15"/>
              <a:gd name="T9" fmla="*/ 22678 h 21"/>
              <a:gd name="T10" fmla="*/ 24765 w 15"/>
              <a:gd name="T11" fmla="*/ 2834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 name="Freeform 486"/>
          <p:cNvSpPr>
            <a:spLocks/>
          </p:cNvSpPr>
          <p:nvPr/>
        </p:nvSpPr>
        <p:spPr bwMode="auto">
          <a:xfrm>
            <a:off x="5842523" y="1536810"/>
            <a:ext cx="52017" cy="28648"/>
          </a:xfrm>
          <a:custGeom>
            <a:avLst/>
            <a:gdLst>
              <a:gd name="T0" fmla="*/ 15461 w 23"/>
              <a:gd name="T1" fmla="*/ 20205 h 11"/>
              <a:gd name="T2" fmla="*/ 3865 w 23"/>
              <a:gd name="T3" fmla="*/ 10102 h 11"/>
              <a:gd name="T4" fmla="*/ 13528 w 23"/>
              <a:gd name="T5" fmla="*/ 2020 h 11"/>
              <a:gd name="T6" fmla="*/ 40585 w 23"/>
              <a:gd name="T7" fmla="*/ 10102 h 11"/>
              <a:gd name="T8" fmla="*/ 34787 w 23"/>
              <a:gd name="T9" fmla="*/ 20205 h 11"/>
              <a:gd name="T10" fmla="*/ 15461 w 23"/>
              <a:gd name="T11" fmla="*/ 2020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 name="Freeform 487"/>
          <p:cNvSpPr>
            <a:spLocks/>
          </p:cNvSpPr>
          <p:nvPr/>
        </p:nvSpPr>
        <p:spPr bwMode="auto">
          <a:xfrm>
            <a:off x="6160197" y="1442682"/>
            <a:ext cx="120755" cy="51158"/>
          </a:xfrm>
          <a:custGeom>
            <a:avLst/>
            <a:gdLst>
              <a:gd name="T0" fmla="*/ 43950 w 54"/>
              <a:gd name="T1" fmla="*/ 34018 h 21"/>
              <a:gd name="T2" fmla="*/ 17198 w 54"/>
              <a:gd name="T3" fmla="*/ 37798 h 21"/>
              <a:gd name="T4" fmla="*/ 9554 w 54"/>
              <a:gd name="T5" fmla="*/ 22679 h 21"/>
              <a:gd name="T6" fmla="*/ 59238 w 54"/>
              <a:gd name="T7" fmla="*/ 3780 h 21"/>
              <a:gd name="T8" fmla="*/ 101277 w 54"/>
              <a:gd name="T9" fmla="*/ 17009 h 21"/>
              <a:gd name="T10" fmla="*/ 43950 w 54"/>
              <a:gd name="T11" fmla="*/ 340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 name="Freeform 489"/>
          <p:cNvSpPr>
            <a:spLocks/>
          </p:cNvSpPr>
          <p:nvPr/>
        </p:nvSpPr>
        <p:spPr bwMode="auto">
          <a:xfrm>
            <a:off x="5714333" y="2108119"/>
            <a:ext cx="44586" cy="26601"/>
          </a:xfrm>
          <a:custGeom>
            <a:avLst/>
            <a:gdLst>
              <a:gd name="T0" fmla="*/ 30480 w 20"/>
              <a:gd name="T1" fmla="*/ 9380 h 11"/>
              <a:gd name="T2" fmla="*/ 24765 w 20"/>
              <a:gd name="T3" fmla="*/ 1876 h 11"/>
              <a:gd name="T4" fmla="*/ 9525 w 20"/>
              <a:gd name="T5" fmla="*/ 7504 h 11"/>
              <a:gd name="T6" fmla="*/ 5715 w 20"/>
              <a:gd name="T7" fmla="*/ 20637 h 11"/>
              <a:gd name="T8" fmla="*/ 30480 w 20"/>
              <a:gd name="T9" fmla="*/ 938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9" name="Freeform 490"/>
          <p:cNvSpPr>
            <a:spLocks/>
          </p:cNvSpPr>
          <p:nvPr/>
        </p:nvSpPr>
        <p:spPr bwMode="auto">
          <a:xfrm>
            <a:off x="4943360" y="2292284"/>
            <a:ext cx="22293" cy="20463"/>
          </a:xfrm>
          <a:custGeom>
            <a:avLst/>
            <a:gdLst>
              <a:gd name="T0" fmla="*/ 11430 w 10"/>
              <a:gd name="T1" fmla="*/ 15875 h 8"/>
              <a:gd name="T2" fmla="*/ 1905 w 10"/>
              <a:gd name="T3" fmla="*/ 5953 h 8"/>
              <a:gd name="T4" fmla="*/ 15240 w 10"/>
              <a:gd name="T5" fmla="*/ 0 h 8"/>
              <a:gd name="T6" fmla="*/ 11430 w 10"/>
              <a:gd name="T7" fmla="*/ 158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6" y="8"/>
                </a:moveTo>
                <a:cubicBezTo>
                  <a:pt x="3" y="8"/>
                  <a:pt x="0" y="6"/>
                  <a:pt x="1" y="3"/>
                </a:cubicBezTo>
                <a:cubicBezTo>
                  <a:pt x="3" y="1"/>
                  <a:pt x="5" y="0"/>
                  <a:pt x="8" y="0"/>
                </a:cubicBezTo>
                <a:cubicBezTo>
                  <a:pt x="10" y="1"/>
                  <a:pt x="8" y="8"/>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0" name="Freeform 491"/>
          <p:cNvSpPr>
            <a:spLocks/>
          </p:cNvSpPr>
          <p:nvPr/>
        </p:nvSpPr>
        <p:spPr bwMode="auto">
          <a:xfrm>
            <a:off x="5470965" y="2488329"/>
            <a:ext cx="29725" cy="32740"/>
          </a:xfrm>
          <a:custGeom>
            <a:avLst/>
            <a:gdLst>
              <a:gd name="T0" fmla="*/ 23586 w 14"/>
              <a:gd name="T1" fmla="*/ 1954 h 13"/>
              <a:gd name="T2" fmla="*/ 12700 w 14"/>
              <a:gd name="T3" fmla="*/ 9769 h 13"/>
              <a:gd name="T4" fmla="*/ 5443 w 14"/>
              <a:gd name="T5" fmla="*/ 21492 h 13"/>
              <a:gd name="T6" fmla="*/ 18143 w 14"/>
              <a:gd name="T7" fmla="*/ 11723 h 13"/>
              <a:gd name="T8" fmla="*/ 23586 w 14"/>
              <a:gd name="T9" fmla="*/ 19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1" name="Freeform 492"/>
          <p:cNvSpPr>
            <a:spLocks/>
          </p:cNvSpPr>
          <p:nvPr/>
        </p:nvSpPr>
        <p:spPr bwMode="auto">
          <a:xfrm>
            <a:off x="5448673" y="2535393"/>
            <a:ext cx="13004" cy="12278"/>
          </a:xfrm>
          <a:custGeom>
            <a:avLst/>
            <a:gdLst>
              <a:gd name="T0" fmla="*/ 7408 w 6"/>
              <a:gd name="T1" fmla="*/ 1905 h 5"/>
              <a:gd name="T2" fmla="*/ 3704 w 6"/>
              <a:gd name="T3" fmla="*/ 7620 h 5"/>
              <a:gd name="T4" fmla="*/ 7408 w 6"/>
              <a:gd name="T5" fmla="*/ 1905 h 5"/>
              <a:gd name="T6" fmla="*/ 0 60000 65536"/>
              <a:gd name="T7" fmla="*/ 0 60000 65536"/>
              <a:gd name="T8" fmla="*/ 0 60000 65536"/>
            </a:gdLst>
            <a:ahLst/>
            <a:cxnLst>
              <a:cxn ang="T6">
                <a:pos x="T0" y="T1"/>
              </a:cxn>
              <a:cxn ang="T7">
                <a:pos x="T2" y="T3"/>
              </a:cxn>
              <a:cxn ang="T8">
                <a:pos x="T4" y="T5"/>
              </a:cxn>
            </a:cxnLst>
            <a:rect l="0" t="0" r="r" b="b"/>
            <a:pathLst>
              <a:path w="6" h="5">
                <a:moveTo>
                  <a:pt x="4" y="1"/>
                </a:moveTo>
                <a:cubicBezTo>
                  <a:pt x="3" y="2"/>
                  <a:pt x="0" y="5"/>
                  <a:pt x="2" y="4"/>
                </a:cubicBezTo>
                <a:cubicBezTo>
                  <a:pt x="5" y="3"/>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2" name="Freeform 493"/>
          <p:cNvSpPr>
            <a:spLocks/>
          </p:cNvSpPr>
          <p:nvPr/>
        </p:nvSpPr>
        <p:spPr bwMode="auto">
          <a:xfrm>
            <a:off x="5368789" y="2639753"/>
            <a:ext cx="16720" cy="6138"/>
          </a:xfrm>
          <a:custGeom>
            <a:avLst/>
            <a:gdLst>
              <a:gd name="T0" fmla="*/ 10206 w 7"/>
              <a:gd name="T1" fmla="*/ 0 h 3"/>
              <a:gd name="T2" fmla="*/ 2041 w 7"/>
              <a:gd name="T3" fmla="*/ 4762 h 3"/>
              <a:gd name="T4" fmla="*/ 10206 w 7"/>
              <a:gd name="T5" fmla="*/ 0 h 3"/>
              <a:gd name="T6" fmla="*/ 0 60000 65536"/>
              <a:gd name="T7" fmla="*/ 0 60000 65536"/>
              <a:gd name="T8" fmla="*/ 0 60000 65536"/>
            </a:gdLst>
            <a:ahLst/>
            <a:cxnLst>
              <a:cxn ang="T6">
                <a:pos x="T0" y="T1"/>
              </a:cxn>
              <a:cxn ang="T7">
                <a:pos x="T2" y="T3"/>
              </a:cxn>
              <a:cxn ang="T8">
                <a:pos x="T4" y="T5"/>
              </a:cxn>
            </a:cxnLst>
            <a:rect l="0" t="0" r="r" b="b"/>
            <a:pathLst>
              <a:path w="7" h="3">
                <a:moveTo>
                  <a:pt x="5" y="0"/>
                </a:moveTo>
                <a:cubicBezTo>
                  <a:pt x="3" y="0"/>
                  <a:pt x="0" y="3"/>
                  <a:pt x="1" y="3"/>
                </a:cubicBezTo>
                <a:cubicBezTo>
                  <a:pt x="3" y="3"/>
                  <a:pt x="7"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3" name="Freeform 494"/>
          <p:cNvSpPr>
            <a:spLocks/>
          </p:cNvSpPr>
          <p:nvPr/>
        </p:nvSpPr>
        <p:spPr bwMode="auto">
          <a:xfrm>
            <a:off x="5298193" y="2674937"/>
            <a:ext cx="37156" cy="24555"/>
          </a:xfrm>
          <a:custGeom>
            <a:avLst/>
            <a:gdLst>
              <a:gd name="T0" fmla="*/ 26147 w 17"/>
              <a:gd name="T1" fmla="*/ 1905 h 10"/>
              <a:gd name="T2" fmla="*/ 3735 w 17"/>
              <a:gd name="T3" fmla="*/ 17145 h 10"/>
              <a:gd name="T4" fmla="*/ 26147 w 17"/>
              <a:gd name="T5" fmla="*/ 1905 h 10"/>
              <a:gd name="T6" fmla="*/ 0 60000 65536"/>
              <a:gd name="T7" fmla="*/ 0 60000 65536"/>
              <a:gd name="T8" fmla="*/ 0 60000 65536"/>
            </a:gdLst>
            <a:ahLst/>
            <a:cxnLst>
              <a:cxn ang="T6">
                <a:pos x="T0" y="T1"/>
              </a:cxn>
              <a:cxn ang="T7">
                <a:pos x="T2" y="T3"/>
              </a:cxn>
              <a:cxn ang="T8">
                <a:pos x="T4" y="T5"/>
              </a:cxn>
            </a:cxnLst>
            <a:rect l="0" t="0" r="r" b="b"/>
            <a:pathLst>
              <a:path w="17" h="10">
                <a:moveTo>
                  <a:pt x="14" y="1"/>
                </a:moveTo>
                <a:cubicBezTo>
                  <a:pt x="12" y="0"/>
                  <a:pt x="0" y="7"/>
                  <a:pt x="2" y="9"/>
                </a:cubicBezTo>
                <a:cubicBezTo>
                  <a:pt x="4" y="10"/>
                  <a:pt x="17"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4" name="Freeform 495"/>
          <p:cNvSpPr>
            <a:spLocks/>
          </p:cNvSpPr>
          <p:nvPr/>
        </p:nvSpPr>
        <p:spPr bwMode="auto">
          <a:xfrm>
            <a:off x="5253822" y="2701142"/>
            <a:ext cx="33439" cy="22508"/>
          </a:xfrm>
          <a:custGeom>
            <a:avLst/>
            <a:gdLst>
              <a:gd name="T0" fmla="*/ 24765 w 15"/>
              <a:gd name="T1" fmla="*/ 1940 h 9"/>
              <a:gd name="T2" fmla="*/ 17145 w 15"/>
              <a:gd name="T3" fmla="*/ 5821 h 9"/>
              <a:gd name="T4" fmla="*/ 7620 w 15"/>
              <a:gd name="T5" fmla="*/ 7761 h 9"/>
              <a:gd name="T6" fmla="*/ 5715 w 15"/>
              <a:gd name="T7" fmla="*/ 15522 h 9"/>
              <a:gd name="T8" fmla="*/ 19050 w 15"/>
              <a:gd name="T9" fmla="*/ 9701 h 9"/>
              <a:gd name="T10" fmla="*/ 24765 w 15"/>
              <a:gd name="T11" fmla="*/ 194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13" y="1"/>
                </a:moveTo>
                <a:cubicBezTo>
                  <a:pt x="12" y="1"/>
                  <a:pt x="10" y="3"/>
                  <a:pt x="9" y="3"/>
                </a:cubicBezTo>
                <a:cubicBezTo>
                  <a:pt x="7" y="3"/>
                  <a:pt x="5" y="3"/>
                  <a:pt x="4" y="4"/>
                </a:cubicBezTo>
                <a:cubicBezTo>
                  <a:pt x="3" y="4"/>
                  <a:pt x="0" y="9"/>
                  <a:pt x="3" y="8"/>
                </a:cubicBezTo>
                <a:cubicBezTo>
                  <a:pt x="6" y="6"/>
                  <a:pt x="8" y="6"/>
                  <a:pt x="10" y="5"/>
                </a:cubicBezTo>
                <a:cubicBezTo>
                  <a:pt x="11" y="3"/>
                  <a:pt x="15"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5" name="Freeform 496"/>
          <p:cNvSpPr>
            <a:spLocks/>
          </p:cNvSpPr>
          <p:nvPr/>
        </p:nvSpPr>
        <p:spPr bwMode="auto">
          <a:xfrm>
            <a:off x="5220167" y="2717909"/>
            <a:ext cx="31584" cy="30693"/>
          </a:xfrm>
          <a:custGeom>
            <a:avLst/>
            <a:gdLst>
              <a:gd name="T0" fmla="*/ 23133 w 14"/>
              <a:gd name="T1" fmla="*/ 0 h 12"/>
              <a:gd name="T2" fmla="*/ 1928 w 14"/>
              <a:gd name="T3" fmla="*/ 21828 h 12"/>
              <a:gd name="T4" fmla="*/ 7711 w 14"/>
              <a:gd name="T5" fmla="*/ 21828 h 12"/>
              <a:gd name="T6" fmla="*/ 23133 w 14"/>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12" y="0"/>
                </a:moveTo>
                <a:cubicBezTo>
                  <a:pt x="10" y="1"/>
                  <a:pt x="2" y="10"/>
                  <a:pt x="1" y="11"/>
                </a:cubicBezTo>
                <a:cubicBezTo>
                  <a:pt x="0" y="11"/>
                  <a:pt x="2" y="12"/>
                  <a:pt x="4" y="11"/>
                </a:cubicBezTo>
                <a:cubicBezTo>
                  <a:pt x="6" y="10"/>
                  <a:pt x="14"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6" name="Freeform 497"/>
          <p:cNvSpPr>
            <a:spLocks/>
          </p:cNvSpPr>
          <p:nvPr/>
        </p:nvSpPr>
        <p:spPr bwMode="auto">
          <a:xfrm>
            <a:off x="5218344" y="2766623"/>
            <a:ext cx="3715" cy="6138"/>
          </a:xfrm>
          <a:custGeom>
            <a:avLst/>
            <a:gdLst>
              <a:gd name="T0" fmla="*/ 1588 w 2"/>
              <a:gd name="T1" fmla="*/ 0 h 2"/>
              <a:gd name="T2" fmla="*/ 1588 w 2"/>
              <a:gd name="T3" fmla="*/ 4762 h 2"/>
              <a:gd name="T4" fmla="*/ 1588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1" y="0"/>
                </a:moveTo>
                <a:cubicBezTo>
                  <a:pt x="0" y="0"/>
                  <a:pt x="0" y="2"/>
                  <a:pt x="1" y="2"/>
                </a:cubicBezTo>
                <a:cubicBezTo>
                  <a:pt x="2" y="2"/>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7" name="Freeform 498"/>
          <p:cNvSpPr>
            <a:spLocks/>
          </p:cNvSpPr>
          <p:nvPr/>
        </p:nvSpPr>
        <p:spPr bwMode="auto">
          <a:xfrm>
            <a:off x="5179406" y="2740020"/>
            <a:ext cx="33439" cy="32740"/>
          </a:xfrm>
          <a:custGeom>
            <a:avLst/>
            <a:gdLst>
              <a:gd name="T0" fmla="*/ 22860 w 15"/>
              <a:gd name="T1" fmla="*/ 3908 h 13"/>
              <a:gd name="T2" fmla="*/ 11430 w 15"/>
              <a:gd name="T3" fmla="*/ 11723 h 13"/>
              <a:gd name="T4" fmla="*/ 3810 w 15"/>
              <a:gd name="T5" fmla="*/ 21492 h 13"/>
              <a:gd name="T6" fmla="*/ 22860 w 15"/>
              <a:gd name="T7" fmla="*/ 3908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3">
                <a:moveTo>
                  <a:pt x="12" y="2"/>
                </a:moveTo>
                <a:cubicBezTo>
                  <a:pt x="10" y="4"/>
                  <a:pt x="8" y="4"/>
                  <a:pt x="6" y="6"/>
                </a:cubicBezTo>
                <a:cubicBezTo>
                  <a:pt x="4" y="8"/>
                  <a:pt x="0" y="13"/>
                  <a:pt x="2" y="11"/>
                </a:cubicBezTo>
                <a:cubicBezTo>
                  <a:pt x="4" y="9"/>
                  <a:pt x="15"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8" name="Freeform 499"/>
          <p:cNvSpPr>
            <a:spLocks/>
          </p:cNvSpPr>
          <p:nvPr/>
        </p:nvSpPr>
        <p:spPr bwMode="auto">
          <a:xfrm>
            <a:off x="4967513" y="2981481"/>
            <a:ext cx="11146" cy="16370"/>
          </a:xfrm>
          <a:custGeom>
            <a:avLst/>
            <a:gdLst>
              <a:gd name="T0" fmla="*/ 7620 w 5"/>
              <a:gd name="T1" fmla="*/ 0 h 7"/>
              <a:gd name="T2" fmla="*/ 3810 w 5"/>
              <a:gd name="T3" fmla="*/ 12700 h 7"/>
              <a:gd name="T4" fmla="*/ 7620 w 5"/>
              <a:gd name="T5" fmla="*/ 0 h 7"/>
              <a:gd name="T6" fmla="*/ 0 60000 65536"/>
              <a:gd name="T7" fmla="*/ 0 60000 65536"/>
              <a:gd name="T8" fmla="*/ 0 60000 65536"/>
            </a:gdLst>
            <a:ahLst/>
            <a:cxnLst>
              <a:cxn ang="T6">
                <a:pos x="T0" y="T1"/>
              </a:cxn>
              <a:cxn ang="T7">
                <a:pos x="T2" y="T3"/>
              </a:cxn>
              <a:cxn ang="T8">
                <a:pos x="T4" y="T5"/>
              </a:cxn>
            </a:cxnLst>
            <a:rect l="0" t="0" r="r" b="b"/>
            <a:pathLst>
              <a:path w="5" h="7">
                <a:moveTo>
                  <a:pt x="4" y="0"/>
                </a:moveTo>
                <a:cubicBezTo>
                  <a:pt x="3" y="1"/>
                  <a:pt x="0" y="7"/>
                  <a:pt x="2" y="7"/>
                </a:cubicBezTo>
                <a:cubicBezTo>
                  <a:pt x="5" y="7"/>
                  <a:pt x="5"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39" name="Freeform 500"/>
          <p:cNvSpPr>
            <a:spLocks/>
          </p:cNvSpPr>
          <p:nvPr/>
        </p:nvSpPr>
        <p:spPr bwMode="auto">
          <a:xfrm>
            <a:off x="5013959" y="2703584"/>
            <a:ext cx="182061" cy="159609"/>
          </a:xfrm>
          <a:custGeom>
            <a:avLst/>
            <a:gdLst>
              <a:gd name="T0" fmla="*/ 136368 w 81"/>
              <a:gd name="T1" fmla="*/ 47625 h 65"/>
              <a:gd name="T2" fmla="*/ 140210 w 81"/>
              <a:gd name="T3" fmla="*/ 36195 h 65"/>
              <a:gd name="T4" fmla="*/ 126765 w 81"/>
              <a:gd name="T5" fmla="*/ 47625 h 65"/>
              <a:gd name="T6" fmla="*/ 111399 w 81"/>
              <a:gd name="T7" fmla="*/ 41910 h 65"/>
              <a:gd name="T8" fmla="*/ 92193 w 81"/>
              <a:gd name="T9" fmla="*/ 36195 h 65"/>
              <a:gd name="T10" fmla="*/ 53779 w 81"/>
              <a:gd name="T11" fmla="*/ 1905 h 65"/>
              <a:gd name="T12" fmla="*/ 46096 w 81"/>
              <a:gd name="T13" fmla="*/ 15240 h 65"/>
              <a:gd name="T14" fmla="*/ 49938 w 81"/>
              <a:gd name="T15" fmla="*/ 36195 h 65"/>
              <a:gd name="T16" fmla="*/ 40334 w 81"/>
              <a:gd name="T17" fmla="*/ 55245 h 65"/>
              <a:gd name="T18" fmla="*/ 36493 w 81"/>
              <a:gd name="T19" fmla="*/ 70485 h 65"/>
              <a:gd name="T20" fmla="*/ 23048 w 81"/>
              <a:gd name="T21" fmla="*/ 68580 h 65"/>
              <a:gd name="T22" fmla="*/ 17286 w 81"/>
              <a:gd name="T23" fmla="*/ 72390 h 65"/>
              <a:gd name="T24" fmla="*/ 19207 w 81"/>
              <a:gd name="T25" fmla="*/ 80010 h 65"/>
              <a:gd name="T26" fmla="*/ 0 w 81"/>
              <a:gd name="T27" fmla="*/ 93345 h 65"/>
              <a:gd name="T28" fmla="*/ 7683 w 81"/>
              <a:gd name="T29" fmla="*/ 106680 h 65"/>
              <a:gd name="T30" fmla="*/ 3841 w 81"/>
              <a:gd name="T31" fmla="*/ 116205 h 65"/>
              <a:gd name="T32" fmla="*/ 15365 w 81"/>
              <a:gd name="T33" fmla="*/ 121920 h 65"/>
              <a:gd name="T34" fmla="*/ 21127 w 81"/>
              <a:gd name="T35" fmla="*/ 114300 h 65"/>
              <a:gd name="T36" fmla="*/ 32652 w 81"/>
              <a:gd name="T37" fmla="*/ 114300 h 65"/>
              <a:gd name="T38" fmla="*/ 17286 w 81"/>
              <a:gd name="T39" fmla="*/ 97155 h 65"/>
              <a:gd name="T40" fmla="*/ 24969 w 81"/>
              <a:gd name="T41" fmla="*/ 91440 h 65"/>
              <a:gd name="T42" fmla="*/ 30731 w 81"/>
              <a:gd name="T43" fmla="*/ 95250 h 65"/>
              <a:gd name="T44" fmla="*/ 51858 w 81"/>
              <a:gd name="T45" fmla="*/ 87630 h 65"/>
              <a:gd name="T46" fmla="*/ 88351 w 81"/>
              <a:gd name="T47" fmla="*/ 106680 h 65"/>
              <a:gd name="T48" fmla="*/ 105637 w 81"/>
              <a:gd name="T49" fmla="*/ 78105 h 65"/>
              <a:gd name="T50" fmla="*/ 134448 w 81"/>
              <a:gd name="T51" fmla="*/ 76200 h 65"/>
              <a:gd name="T52" fmla="*/ 149813 w 81"/>
              <a:gd name="T53" fmla="*/ 68580 h 65"/>
              <a:gd name="T54" fmla="*/ 138289 w 81"/>
              <a:gd name="T55" fmla="*/ 64770 h 65"/>
              <a:gd name="T56" fmla="*/ 144051 w 81"/>
              <a:gd name="T57" fmla="*/ 55245 h 65"/>
              <a:gd name="T58" fmla="*/ 136368 w 81"/>
              <a:gd name="T59" fmla="*/ 53340 h 65"/>
              <a:gd name="T60" fmla="*/ 136368 w 81"/>
              <a:gd name="T61" fmla="*/ 47625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0" name="Freeform 501"/>
          <p:cNvSpPr>
            <a:spLocks/>
          </p:cNvSpPr>
          <p:nvPr/>
        </p:nvSpPr>
        <p:spPr bwMode="auto">
          <a:xfrm>
            <a:off x="4750152" y="2859101"/>
            <a:ext cx="330683" cy="300803"/>
          </a:xfrm>
          <a:custGeom>
            <a:avLst/>
            <a:gdLst>
              <a:gd name="T0" fmla="*/ 253936 w 148"/>
              <a:gd name="T1" fmla="*/ 1897 h 123"/>
              <a:gd name="T2" fmla="*/ 261573 w 148"/>
              <a:gd name="T3" fmla="*/ 13281 h 123"/>
              <a:gd name="T4" fmla="*/ 248208 w 148"/>
              <a:gd name="T5" fmla="*/ 15178 h 123"/>
              <a:gd name="T6" fmla="*/ 234843 w 148"/>
              <a:gd name="T7" fmla="*/ 18973 h 123"/>
              <a:gd name="T8" fmla="*/ 229115 w 148"/>
              <a:gd name="T9" fmla="*/ 36048 h 123"/>
              <a:gd name="T10" fmla="*/ 229115 w 148"/>
              <a:gd name="T11" fmla="*/ 49329 h 123"/>
              <a:gd name="T12" fmla="*/ 217659 w 148"/>
              <a:gd name="T13" fmla="*/ 89171 h 123"/>
              <a:gd name="T14" fmla="*/ 177564 w 148"/>
              <a:gd name="T15" fmla="*/ 132808 h 123"/>
              <a:gd name="T16" fmla="*/ 154653 w 148"/>
              <a:gd name="T17" fmla="*/ 130911 h 123"/>
              <a:gd name="T18" fmla="*/ 160380 w 148"/>
              <a:gd name="T19" fmla="*/ 117630 h 123"/>
              <a:gd name="T20" fmla="*/ 147015 w 148"/>
              <a:gd name="T21" fmla="*/ 127116 h 123"/>
              <a:gd name="T22" fmla="*/ 127922 w 148"/>
              <a:gd name="T23" fmla="*/ 161267 h 123"/>
              <a:gd name="T24" fmla="*/ 122195 w 148"/>
              <a:gd name="T25" fmla="*/ 172651 h 123"/>
              <a:gd name="T26" fmla="*/ 110739 w 148"/>
              <a:gd name="T27" fmla="*/ 172651 h 123"/>
              <a:gd name="T28" fmla="*/ 66825 w 148"/>
              <a:gd name="T29" fmla="*/ 176445 h 123"/>
              <a:gd name="T30" fmla="*/ 22911 w 148"/>
              <a:gd name="T31" fmla="*/ 197315 h 123"/>
              <a:gd name="T32" fmla="*/ 0 w 148"/>
              <a:gd name="T33" fmla="*/ 214390 h 123"/>
              <a:gd name="T34" fmla="*/ 15274 w 148"/>
              <a:gd name="T35" fmla="*/ 216288 h 123"/>
              <a:gd name="T36" fmla="*/ 36277 w 148"/>
              <a:gd name="T37" fmla="*/ 214390 h 123"/>
              <a:gd name="T38" fmla="*/ 78281 w 148"/>
              <a:gd name="T39" fmla="*/ 203007 h 123"/>
              <a:gd name="T40" fmla="*/ 112648 w 148"/>
              <a:gd name="T41" fmla="*/ 201110 h 123"/>
              <a:gd name="T42" fmla="*/ 108830 w 148"/>
              <a:gd name="T43" fmla="*/ 220082 h 123"/>
              <a:gd name="T44" fmla="*/ 141288 w 148"/>
              <a:gd name="T45" fmla="*/ 210596 h 123"/>
              <a:gd name="T46" fmla="*/ 145106 w 148"/>
              <a:gd name="T47" fmla="*/ 199212 h 123"/>
              <a:gd name="T48" fmla="*/ 158471 w 148"/>
              <a:gd name="T49" fmla="*/ 203007 h 123"/>
              <a:gd name="T50" fmla="*/ 187110 w 148"/>
              <a:gd name="T51" fmla="*/ 195418 h 123"/>
              <a:gd name="T52" fmla="*/ 204294 w 148"/>
              <a:gd name="T53" fmla="*/ 201110 h 123"/>
              <a:gd name="T54" fmla="*/ 223387 w 148"/>
              <a:gd name="T55" fmla="*/ 180240 h 123"/>
              <a:gd name="T56" fmla="*/ 227206 w 148"/>
              <a:gd name="T57" fmla="*/ 189726 h 123"/>
              <a:gd name="T58" fmla="*/ 248208 w 148"/>
              <a:gd name="T59" fmla="*/ 172651 h 123"/>
              <a:gd name="T60" fmla="*/ 246298 w 148"/>
              <a:gd name="T61" fmla="*/ 147986 h 123"/>
              <a:gd name="T62" fmla="*/ 253936 w 148"/>
              <a:gd name="T63" fmla="*/ 102452 h 123"/>
              <a:gd name="T64" fmla="*/ 269210 w 148"/>
              <a:gd name="T65" fmla="*/ 91068 h 123"/>
              <a:gd name="T66" fmla="*/ 274938 w 148"/>
              <a:gd name="T67" fmla="*/ 37945 h 123"/>
              <a:gd name="T68" fmla="*/ 259664 w 148"/>
              <a:gd name="T69" fmla="*/ 5692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1" name="Freeform 502"/>
          <p:cNvSpPr>
            <a:spLocks/>
          </p:cNvSpPr>
          <p:nvPr/>
        </p:nvSpPr>
        <p:spPr bwMode="auto">
          <a:xfrm>
            <a:off x="4863477" y="3118582"/>
            <a:ext cx="11146" cy="12278"/>
          </a:xfrm>
          <a:custGeom>
            <a:avLst/>
            <a:gdLst>
              <a:gd name="T0" fmla="*/ 9525 w 5"/>
              <a:gd name="T1" fmla="*/ 1905 h 5"/>
              <a:gd name="T2" fmla="*/ 1905 w 5"/>
              <a:gd name="T3" fmla="*/ 7620 h 5"/>
              <a:gd name="T4" fmla="*/ 7620 w 5"/>
              <a:gd name="T5" fmla="*/ 9525 h 5"/>
              <a:gd name="T6" fmla="*/ 9525 w 5"/>
              <a:gd name="T7" fmla="*/ 190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1"/>
                </a:moveTo>
                <a:cubicBezTo>
                  <a:pt x="4" y="0"/>
                  <a:pt x="0" y="3"/>
                  <a:pt x="1" y="4"/>
                </a:cubicBezTo>
                <a:cubicBezTo>
                  <a:pt x="1" y="5"/>
                  <a:pt x="4" y="5"/>
                  <a:pt x="4" y="5"/>
                </a:cubicBezTo>
                <a:cubicBezTo>
                  <a:pt x="5" y="4"/>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2" name="Freeform 503"/>
          <p:cNvSpPr>
            <a:spLocks/>
          </p:cNvSpPr>
          <p:nvPr/>
        </p:nvSpPr>
        <p:spPr bwMode="auto">
          <a:xfrm>
            <a:off x="4789165" y="3127164"/>
            <a:ext cx="76169" cy="55249"/>
          </a:xfrm>
          <a:custGeom>
            <a:avLst/>
            <a:gdLst>
              <a:gd name="T0" fmla="*/ 57431 w 34"/>
              <a:gd name="T1" fmla="*/ 7454 h 23"/>
              <a:gd name="T2" fmla="*/ 49773 w 34"/>
              <a:gd name="T3" fmla="*/ 1864 h 23"/>
              <a:gd name="T4" fmla="*/ 38287 w 34"/>
              <a:gd name="T5" fmla="*/ 3727 h 23"/>
              <a:gd name="T6" fmla="*/ 26801 w 34"/>
              <a:gd name="T7" fmla="*/ 13045 h 23"/>
              <a:gd name="T8" fmla="*/ 22972 w 34"/>
              <a:gd name="T9" fmla="*/ 9318 h 23"/>
              <a:gd name="T10" fmla="*/ 9572 w 34"/>
              <a:gd name="T11" fmla="*/ 24226 h 23"/>
              <a:gd name="T12" fmla="*/ 3829 w 34"/>
              <a:gd name="T13" fmla="*/ 26090 h 23"/>
              <a:gd name="T14" fmla="*/ 11486 w 34"/>
              <a:gd name="T15" fmla="*/ 35408 h 23"/>
              <a:gd name="T16" fmla="*/ 19144 w 34"/>
              <a:gd name="T17" fmla="*/ 42862 h 23"/>
              <a:gd name="T18" fmla="*/ 32544 w 34"/>
              <a:gd name="T19" fmla="*/ 26090 h 23"/>
              <a:gd name="T20" fmla="*/ 47859 w 34"/>
              <a:gd name="T21" fmla="*/ 26090 h 23"/>
              <a:gd name="T22" fmla="*/ 53602 w 34"/>
              <a:gd name="T23" fmla="*/ 24226 h 23"/>
              <a:gd name="T24" fmla="*/ 63174 w 34"/>
              <a:gd name="T25" fmla="*/ 14909 h 23"/>
              <a:gd name="T26" fmla="*/ 57431 w 34"/>
              <a:gd name="T27" fmla="*/ 7454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3" name="Freeform 504"/>
          <p:cNvSpPr>
            <a:spLocks/>
          </p:cNvSpPr>
          <p:nvPr/>
        </p:nvSpPr>
        <p:spPr bwMode="auto">
          <a:xfrm>
            <a:off x="4714854" y="3145580"/>
            <a:ext cx="66880" cy="104361"/>
          </a:xfrm>
          <a:custGeom>
            <a:avLst/>
            <a:gdLst>
              <a:gd name="T0" fmla="*/ 34290 w 30"/>
              <a:gd name="T1" fmla="*/ 0 h 42"/>
              <a:gd name="T2" fmla="*/ 28575 w 30"/>
              <a:gd name="T3" fmla="*/ 0 h 42"/>
              <a:gd name="T4" fmla="*/ 19050 w 30"/>
              <a:gd name="T5" fmla="*/ 5783 h 42"/>
              <a:gd name="T6" fmla="*/ 7620 w 30"/>
              <a:gd name="T7" fmla="*/ 9638 h 42"/>
              <a:gd name="T8" fmla="*/ 5715 w 30"/>
              <a:gd name="T9" fmla="*/ 13494 h 42"/>
              <a:gd name="T10" fmla="*/ 0 w 30"/>
              <a:gd name="T11" fmla="*/ 19277 h 42"/>
              <a:gd name="T12" fmla="*/ 1905 w 30"/>
              <a:gd name="T13" fmla="*/ 25060 h 42"/>
              <a:gd name="T14" fmla="*/ 3810 w 30"/>
              <a:gd name="T15" fmla="*/ 32771 h 42"/>
              <a:gd name="T16" fmla="*/ 7620 w 30"/>
              <a:gd name="T17" fmla="*/ 26988 h 42"/>
              <a:gd name="T18" fmla="*/ 13335 w 30"/>
              <a:gd name="T19" fmla="*/ 28915 h 42"/>
              <a:gd name="T20" fmla="*/ 13335 w 30"/>
              <a:gd name="T21" fmla="*/ 21205 h 42"/>
              <a:gd name="T22" fmla="*/ 20955 w 30"/>
              <a:gd name="T23" fmla="*/ 26988 h 42"/>
              <a:gd name="T24" fmla="*/ 20955 w 30"/>
              <a:gd name="T25" fmla="*/ 36626 h 42"/>
              <a:gd name="T26" fmla="*/ 15240 w 30"/>
              <a:gd name="T27" fmla="*/ 52048 h 42"/>
              <a:gd name="T28" fmla="*/ 17145 w 30"/>
              <a:gd name="T29" fmla="*/ 59758 h 42"/>
              <a:gd name="T30" fmla="*/ 17145 w 30"/>
              <a:gd name="T31" fmla="*/ 73252 h 42"/>
              <a:gd name="T32" fmla="*/ 20955 w 30"/>
              <a:gd name="T33" fmla="*/ 69397 h 42"/>
              <a:gd name="T34" fmla="*/ 24765 w 30"/>
              <a:gd name="T35" fmla="*/ 59758 h 42"/>
              <a:gd name="T36" fmla="*/ 24765 w 30"/>
              <a:gd name="T37" fmla="*/ 63614 h 42"/>
              <a:gd name="T38" fmla="*/ 24765 w 30"/>
              <a:gd name="T39" fmla="*/ 67469 h 42"/>
              <a:gd name="T40" fmla="*/ 28575 w 30"/>
              <a:gd name="T41" fmla="*/ 77108 h 42"/>
              <a:gd name="T42" fmla="*/ 32385 w 30"/>
              <a:gd name="T43" fmla="*/ 77108 h 42"/>
              <a:gd name="T44" fmla="*/ 38100 w 30"/>
              <a:gd name="T45" fmla="*/ 67469 h 42"/>
              <a:gd name="T46" fmla="*/ 47625 w 30"/>
              <a:gd name="T47" fmla="*/ 53975 h 42"/>
              <a:gd name="T48" fmla="*/ 55245 w 30"/>
              <a:gd name="T49" fmla="*/ 30843 h 42"/>
              <a:gd name="T50" fmla="*/ 51435 w 30"/>
              <a:gd name="T51" fmla="*/ 15422 h 42"/>
              <a:gd name="T52" fmla="*/ 49530 w 30"/>
              <a:gd name="T53" fmla="*/ 9638 h 42"/>
              <a:gd name="T54" fmla="*/ 38100 w 30"/>
              <a:gd name="T55" fmla="*/ 5783 h 42"/>
              <a:gd name="T56" fmla="*/ 34290 w 30"/>
              <a:gd name="T57" fmla="*/ 0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4" name="Freeform 505"/>
          <p:cNvSpPr>
            <a:spLocks/>
          </p:cNvSpPr>
          <p:nvPr/>
        </p:nvSpPr>
        <p:spPr bwMode="auto">
          <a:xfrm>
            <a:off x="4655406" y="3397272"/>
            <a:ext cx="20436" cy="24555"/>
          </a:xfrm>
          <a:custGeom>
            <a:avLst/>
            <a:gdLst>
              <a:gd name="T0" fmla="*/ 17463 w 9"/>
              <a:gd name="T1" fmla="*/ 0 h 10"/>
              <a:gd name="T2" fmla="*/ 7761 w 9"/>
              <a:gd name="T3" fmla="*/ 3810 h 10"/>
              <a:gd name="T4" fmla="*/ 1940 w 9"/>
              <a:gd name="T5" fmla="*/ 15240 h 10"/>
              <a:gd name="T6" fmla="*/ 11642 w 9"/>
              <a:gd name="T7" fmla="*/ 7620 h 10"/>
              <a:gd name="T8" fmla="*/ 17463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5" name="Freeform 506"/>
          <p:cNvSpPr>
            <a:spLocks/>
          </p:cNvSpPr>
          <p:nvPr/>
        </p:nvSpPr>
        <p:spPr bwMode="auto">
          <a:xfrm>
            <a:off x="4703708" y="3337930"/>
            <a:ext cx="11146" cy="8185"/>
          </a:xfrm>
          <a:custGeom>
            <a:avLst/>
            <a:gdLst>
              <a:gd name="T0" fmla="*/ 9525 w 5"/>
              <a:gd name="T1" fmla="*/ 0 h 3"/>
              <a:gd name="T2" fmla="*/ 0 w 5"/>
              <a:gd name="T3" fmla="*/ 6350 h 3"/>
              <a:gd name="T4" fmla="*/ 9525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5" y="0"/>
                </a:moveTo>
                <a:cubicBezTo>
                  <a:pt x="4" y="0"/>
                  <a:pt x="0" y="2"/>
                  <a:pt x="0" y="3"/>
                </a:cubicBezTo>
                <a:cubicBezTo>
                  <a:pt x="1" y="3"/>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6" name="Freeform 507"/>
          <p:cNvSpPr>
            <a:spLocks/>
          </p:cNvSpPr>
          <p:nvPr/>
        </p:nvSpPr>
        <p:spPr bwMode="auto">
          <a:xfrm>
            <a:off x="4547655" y="3472592"/>
            <a:ext cx="9289" cy="8185"/>
          </a:xfrm>
          <a:custGeom>
            <a:avLst/>
            <a:gdLst>
              <a:gd name="T0" fmla="*/ 5954 w 4"/>
              <a:gd name="T1" fmla="*/ 0 h 3"/>
              <a:gd name="T2" fmla="*/ 3969 w 4"/>
              <a:gd name="T3" fmla="*/ 6350 h 3"/>
              <a:gd name="T4" fmla="*/ 595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3" y="0"/>
                </a:moveTo>
                <a:cubicBezTo>
                  <a:pt x="1" y="0"/>
                  <a:pt x="0" y="3"/>
                  <a:pt x="2" y="3"/>
                </a:cubicBezTo>
                <a:cubicBezTo>
                  <a:pt x="4" y="3"/>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7" name="Freeform 508"/>
          <p:cNvSpPr>
            <a:spLocks/>
          </p:cNvSpPr>
          <p:nvPr/>
        </p:nvSpPr>
        <p:spPr bwMode="auto">
          <a:xfrm>
            <a:off x="4426902" y="3450079"/>
            <a:ext cx="55733" cy="110499"/>
          </a:xfrm>
          <a:custGeom>
            <a:avLst/>
            <a:gdLst>
              <a:gd name="T0" fmla="*/ 43815 w 25"/>
              <a:gd name="T1" fmla="*/ 0 h 45"/>
              <a:gd name="T2" fmla="*/ 20955 w 25"/>
              <a:gd name="T3" fmla="*/ 15240 h 45"/>
              <a:gd name="T4" fmla="*/ 5715 w 25"/>
              <a:gd name="T5" fmla="*/ 59055 h 45"/>
              <a:gd name="T6" fmla="*/ 20955 w 25"/>
              <a:gd name="T7" fmla="*/ 83820 h 45"/>
              <a:gd name="T8" fmla="*/ 38100 w 25"/>
              <a:gd name="T9" fmla="*/ 49530 h 45"/>
              <a:gd name="T10" fmla="*/ 47625 w 25"/>
              <a:gd name="T11" fmla="*/ 20955 h 45"/>
              <a:gd name="T12" fmla="*/ 43815 w 25"/>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8" name="Freeform 509"/>
          <p:cNvSpPr>
            <a:spLocks/>
          </p:cNvSpPr>
          <p:nvPr/>
        </p:nvSpPr>
        <p:spPr bwMode="auto">
          <a:xfrm>
            <a:off x="4094361" y="3619923"/>
            <a:ext cx="78026" cy="69573"/>
          </a:xfrm>
          <a:custGeom>
            <a:avLst/>
            <a:gdLst>
              <a:gd name="T0" fmla="*/ 59055 w 35"/>
              <a:gd name="T1" fmla="*/ 7711 h 28"/>
              <a:gd name="T2" fmla="*/ 24765 w 35"/>
              <a:gd name="T3" fmla="*/ 7711 h 28"/>
              <a:gd name="T4" fmla="*/ 1905 w 35"/>
              <a:gd name="T5" fmla="*/ 34698 h 28"/>
              <a:gd name="T6" fmla="*/ 28575 w 35"/>
              <a:gd name="T7" fmla="*/ 50120 h 28"/>
              <a:gd name="T8" fmla="*/ 49530 w 35"/>
              <a:gd name="T9" fmla="*/ 30843 h 28"/>
              <a:gd name="T10" fmla="*/ 59055 w 35"/>
              <a:gd name="T11" fmla="*/ 771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49" name="Freeform 510"/>
          <p:cNvSpPr>
            <a:spLocks/>
          </p:cNvSpPr>
          <p:nvPr/>
        </p:nvSpPr>
        <p:spPr bwMode="auto">
          <a:xfrm>
            <a:off x="4423188" y="3677215"/>
            <a:ext cx="107751" cy="180072"/>
          </a:xfrm>
          <a:custGeom>
            <a:avLst/>
            <a:gdLst>
              <a:gd name="T0" fmla="*/ 61383 w 48"/>
              <a:gd name="T1" fmla="*/ 5741 h 73"/>
              <a:gd name="T2" fmla="*/ 49874 w 48"/>
              <a:gd name="T3" fmla="*/ 11482 h 73"/>
              <a:gd name="T4" fmla="*/ 40283 w 48"/>
              <a:gd name="T5" fmla="*/ 1914 h 73"/>
              <a:gd name="T6" fmla="*/ 19182 w 48"/>
              <a:gd name="T7" fmla="*/ 9568 h 73"/>
              <a:gd name="T8" fmla="*/ 17264 w 48"/>
              <a:gd name="T9" fmla="*/ 40188 h 73"/>
              <a:gd name="T10" fmla="*/ 15346 w 48"/>
              <a:gd name="T11" fmla="*/ 59325 h 73"/>
              <a:gd name="T12" fmla="*/ 9591 w 48"/>
              <a:gd name="T13" fmla="*/ 63152 h 73"/>
              <a:gd name="T14" fmla="*/ 0 w 48"/>
              <a:gd name="T15" fmla="*/ 63152 h 73"/>
              <a:gd name="T16" fmla="*/ 9591 w 48"/>
              <a:gd name="T17" fmla="*/ 93771 h 73"/>
              <a:gd name="T18" fmla="*/ 15346 w 48"/>
              <a:gd name="T19" fmla="*/ 105253 h 73"/>
              <a:gd name="T20" fmla="*/ 24937 w 48"/>
              <a:gd name="T21" fmla="*/ 97599 h 73"/>
              <a:gd name="T22" fmla="*/ 32610 w 48"/>
              <a:gd name="T23" fmla="*/ 107167 h 73"/>
              <a:gd name="T24" fmla="*/ 21101 w 48"/>
              <a:gd name="T25" fmla="*/ 112908 h 73"/>
              <a:gd name="T26" fmla="*/ 34528 w 48"/>
              <a:gd name="T27" fmla="*/ 128218 h 73"/>
              <a:gd name="T28" fmla="*/ 49874 w 48"/>
              <a:gd name="T29" fmla="*/ 118649 h 73"/>
              <a:gd name="T30" fmla="*/ 65220 w 48"/>
              <a:gd name="T31" fmla="*/ 128218 h 73"/>
              <a:gd name="T32" fmla="*/ 74811 w 48"/>
              <a:gd name="T33" fmla="*/ 133959 h 73"/>
              <a:gd name="T34" fmla="*/ 69056 w 48"/>
              <a:gd name="T35" fmla="*/ 122477 h 73"/>
              <a:gd name="T36" fmla="*/ 80566 w 48"/>
              <a:gd name="T37" fmla="*/ 130132 h 73"/>
              <a:gd name="T38" fmla="*/ 84402 w 48"/>
              <a:gd name="T39" fmla="*/ 118649 h 73"/>
              <a:gd name="T40" fmla="*/ 67138 w 48"/>
              <a:gd name="T41" fmla="*/ 112908 h 73"/>
              <a:gd name="T42" fmla="*/ 47956 w 48"/>
              <a:gd name="T43" fmla="*/ 109081 h 73"/>
              <a:gd name="T44" fmla="*/ 44119 w 48"/>
              <a:gd name="T45" fmla="*/ 84203 h 73"/>
              <a:gd name="T46" fmla="*/ 47956 w 48"/>
              <a:gd name="T47" fmla="*/ 70807 h 73"/>
              <a:gd name="T48" fmla="*/ 59465 w 48"/>
              <a:gd name="T49" fmla="*/ 61238 h 73"/>
              <a:gd name="T50" fmla="*/ 67138 w 48"/>
              <a:gd name="T51" fmla="*/ 38274 h 73"/>
              <a:gd name="T52" fmla="*/ 61383 w 48"/>
              <a:gd name="T53" fmla="*/ 21051 h 73"/>
              <a:gd name="T54" fmla="*/ 61383 w 48"/>
              <a:gd name="T55" fmla="*/ 5741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0" name="Freeform 511"/>
          <p:cNvSpPr>
            <a:spLocks/>
          </p:cNvSpPr>
          <p:nvPr/>
        </p:nvSpPr>
        <p:spPr bwMode="auto">
          <a:xfrm>
            <a:off x="4517935" y="3828644"/>
            <a:ext cx="35298" cy="47065"/>
          </a:xfrm>
          <a:custGeom>
            <a:avLst/>
            <a:gdLst>
              <a:gd name="T0" fmla="*/ 20109 w 15"/>
              <a:gd name="T1" fmla="*/ 3843 h 19"/>
              <a:gd name="T2" fmla="*/ 10054 w 15"/>
              <a:gd name="T3" fmla="*/ 3843 h 19"/>
              <a:gd name="T4" fmla="*/ 0 w 15"/>
              <a:gd name="T5" fmla="*/ 13452 h 19"/>
              <a:gd name="T6" fmla="*/ 6033 w 15"/>
              <a:gd name="T7" fmla="*/ 17296 h 19"/>
              <a:gd name="T8" fmla="*/ 8043 w 15"/>
              <a:gd name="T9" fmla="*/ 24983 h 19"/>
              <a:gd name="T10" fmla="*/ 16087 w 15"/>
              <a:gd name="T11" fmla="*/ 26904 h 19"/>
              <a:gd name="T12" fmla="*/ 26141 w 15"/>
              <a:gd name="T13" fmla="*/ 34591 h 19"/>
              <a:gd name="T14" fmla="*/ 30163 w 15"/>
              <a:gd name="T15" fmla="*/ 34591 h 19"/>
              <a:gd name="T16" fmla="*/ 26141 w 15"/>
              <a:gd name="T17" fmla="*/ 21139 h 19"/>
              <a:gd name="T18" fmla="*/ 20109 w 15"/>
              <a:gd name="T19" fmla="*/ 17296 h 19"/>
              <a:gd name="T20" fmla="*/ 18098 w 15"/>
              <a:gd name="T21" fmla="*/ 7687 h 19"/>
              <a:gd name="T22" fmla="*/ 20109 w 15"/>
              <a:gd name="T23" fmla="*/ 384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1" name="Freeform 512"/>
          <p:cNvSpPr>
            <a:spLocks/>
          </p:cNvSpPr>
          <p:nvPr/>
        </p:nvSpPr>
        <p:spPr bwMode="auto">
          <a:xfrm>
            <a:off x="4557160" y="3869564"/>
            <a:ext cx="48303" cy="85944"/>
          </a:xfrm>
          <a:custGeom>
            <a:avLst/>
            <a:gdLst>
              <a:gd name="T0" fmla="*/ 11257 w 22"/>
              <a:gd name="T1" fmla="*/ 3810 h 35"/>
              <a:gd name="T2" fmla="*/ 3752 w 22"/>
              <a:gd name="T3" fmla="*/ 5715 h 35"/>
              <a:gd name="T4" fmla="*/ 0 w 22"/>
              <a:gd name="T5" fmla="*/ 11430 h 35"/>
              <a:gd name="T6" fmla="*/ 7505 w 22"/>
              <a:gd name="T7" fmla="*/ 19050 h 35"/>
              <a:gd name="T8" fmla="*/ 11257 w 22"/>
              <a:gd name="T9" fmla="*/ 28575 h 35"/>
              <a:gd name="T10" fmla="*/ 3752 w 22"/>
              <a:gd name="T11" fmla="*/ 32385 h 35"/>
              <a:gd name="T12" fmla="*/ 1876 w 22"/>
              <a:gd name="T13" fmla="*/ 45720 h 35"/>
              <a:gd name="T14" fmla="*/ 9381 w 22"/>
              <a:gd name="T15" fmla="*/ 51435 h 35"/>
              <a:gd name="T16" fmla="*/ 11257 w 22"/>
              <a:gd name="T17" fmla="*/ 64770 h 35"/>
              <a:gd name="T18" fmla="*/ 20638 w 22"/>
              <a:gd name="T19" fmla="*/ 62865 h 35"/>
              <a:gd name="T20" fmla="*/ 16885 w 22"/>
              <a:gd name="T21" fmla="*/ 51435 h 35"/>
              <a:gd name="T22" fmla="*/ 16885 w 22"/>
              <a:gd name="T23" fmla="*/ 40005 h 35"/>
              <a:gd name="T24" fmla="*/ 28142 w 22"/>
              <a:gd name="T25" fmla="*/ 43815 h 35"/>
              <a:gd name="T26" fmla="*/ 31894 w 22"/>
              <a:gd name="T27" fmla="*/ 38100 h 35"/>
              <a:gd name="T28" fmla="*/ 28142 w 22"/>
              <a:gd name="T29" fmla="*/ 30480 h 35"/>
              <a:gd name="T30" fmla="*/ 33770 w 22"/>
              <a:gd name="T31" fmla="*/ 26670 h 35"/>
              <a:gd name="T32" fmla="*/ 22514 w 22"/>
              <a:gd name="T33" fmla="*/ 11430 h 35"/>
              <a:gd name="T34" fmla="*/ 24390 w 22"/>
              <a:gd name="T35" fmla="*/ 3810 h 35"/>
              <a:gd name="T36" fmla="*/ 11257 w 22"/>
              <a:gd name="T37" fmla="*/ 381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2" name="Freeform 513"/>
          <p:cNvSpPr>
            <a:spLocks/>
          </p:cNvSpPr>
          <p:nvPr/>
        </p:nvSpPr>
        <p:spPr bwMode="auto">
          <a:xfrm>
            <a:off x="4438047" y="3840917"/>
            <a:ext cx="35297" cy="42972"/>
          </a:xfrm>
          <a:custGeom>
            <a:avLst/>
            <a:gdLst>
              <a:gd name="T0" fmla="*/ 28277 w 16"/>
              <a:gd name="T1" fmla="*/ 21572 h 17"/>
              <a:gd name="T2" fmla="*/ 24507 w 16"/>
              <a:gd name="T3" fmla="*/ 9805 h 17"/>
              <a:gd name="T4" fmla="*/ 13196 w 16"/>
              <a:gd name="T5" fmla="*/ 1961 h 17"/>
              <a:gd name="T6" fmla="*/ 3770 w 16"/>
              <a:gd name="T7" fmla="*/ 3922 h 17"/>
              <a:gd name="T8" fmla="*/ 15081 w 16"/>
              <a:gd name="T9" fmla="*/ 23533 h 17"/>
              <a:gd name="T10" fmla="*/ 24507 w 16"/>
              <a:gd name="T11" fmla="*/ 33338 h 17"/>
              <a:gd name="T12" fmla="*/ 28277 w 16"/>
              <a:gd name="T13" fmla="*/ 2157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3" name="Freeform 514"/>
          <p:cNvSpPr>
            <a:spLocks/>
          </p:cNvSpPr>
          <p:nvPr/>
        </p:nvSpPr>
        <p:spPr bwMode="auto">
          <a:xfrm>
            <a:off x="4478918" y="3885941"/>
            <a:ext cx="44586" cy="63435"/>
          </a:xfrm>
          <a:custGeom>
            <a:avLst/>
            <a:gdLst>
              <a:gd name="T0" fmla="*/ 13335 w 20"/>
              <a:gd name="T1" fmla="*/ 7571 h 26"/>
              <a:gd name="T2" fmla="*/ 3810 w 20"/>
              <a:gd name="T3" fmla="*/ 11357 h 26"/>
              <a:gd name="T4" fmla="*/ 11430 w 20"/>
              <a:gd name="T5" fmla="*/ 22714 h 26"/>
              <a:gd name="T6" fmla="*/ 5715 w 20"/>
              <a:gd name="T7" fmla="*/ 37856 h 26"/>
              <a:gd name="T8" fmla="*/ 7620 w 20"/>
              <a:gd name="T9" fmla="*/ 45427 h 26"/>
              <a:gd name="T10" fmla="*/ 22860 w 20"/>
              <a:gd name="T11" fmla="*/ 35963 h 26"/>
              <a:gd name="T12" fmla="*/ 30480 w 20"/>
              <a:gd name="T13" fmla="*/ 28392 h 26"/>
              <a:gd name="T14" fmla="*/ 32385 w 20"/>
              <a:gd name="T15" fmla="*/ 20821 h 26"/>
              <a:gd name="T16" fmla="*/ 13335 w 20"/>
              <a:gd name="T17" fmla="*/ 757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4" name="Freeform 515"/>
          <p:cNvSpPr>
            <a:spLocks/>
          </p:cNvSpPr>
          <p:nvPr/>
        </p:nvSpPr>
        <p:spPr bwMode="auto">
          <a:xfrm>
            <a:off x="4495640" y="3926860"/>
            <a:ext cx="35298" cy="61388"/>
          </a:xfrm>
          <a:custGeom>
            <a:avLst/>
            <a:gdLst>
              <a:gd name="T0" fmla="*/ 26141 w 15"/>
              <a:gd name="T1" fmla="*/ 0 h 25"/>
              <a:gd name="T2" fmla="*/ 18098 w 15"/>
              <a:gd name="T3" fmla="*/ 5715 h 25"/>
              <a:gd name="T4" fmla="*/ 12065 w 15"/>
              <a:gd name="T5" fmla="*/ 20955 h 25"/>
              <a:gd name="T6" fmla="*/ 2011 w 15"/>
              <a:gd name="T7" fmla="*/ 30480 h 25"/>
              <a:gd name="T8" fmla="*/ 18098 w 15"/>
              <a:gd name="T9" fmla="*/ 45720 h 25"/>
              <a:gd name="T10" fmla="*/ 24130 w 15"/>
              <a:gd name="T11" fmla="*/ 43815 h 25"/>
              <a:gd name="T12" fmla="*/ 20109 w 15"/>
              <a:gd name="T13" fmla="*/ 32385 h 25"/>
              <a:gd name="T14" fmla="*/ 28152 w 15"/>
              <a:gd name="T15" fmla="*/ 15240 h 25"/>
              <a:gd name="T16" fmla="*/ 26141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5" name="Freeform 516"/>
          <p:cNvSpPr>
            <a:spLocks/>
          </p:cNvSpPr>
          <p:nvPr/>
        </p:nvSpPr>
        <p:spPr bwMode="auto">
          <a:xfrm>
            <a:off x="4523508" y="3920723"/>
            <a:ext cx="26009" cy="53203"/>
          </a:xfrm>
          <a:custGeom>
            <a:avLst/>
            <a:gdLst>
              <a:gd name="T0" fmla="*/ 16669 w 12"/>
              <a:gd name="T1" fmla="*/ 1876 h 22"/>
              <a:gd name="T2" fmla="*/ 1852 w 12"/>
              <a:gd name="T3" fmla="*/ 39399 h 22"/>
              <a:gd name="T4" fmla="*/ 20373 w 12"/>
              <a:gd name="T5" fmla="*/ 16885 h 22"/>
              <a:gd name="T6" fmla="*/ 16669 w 12"/>
              <a:gd name="T7" fmla="*/ 187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2">
                <a:moveTo>
                  <a:pt x="9" y="1"/>
                </a:moveTo>
                <a:cubicBezTo>
                  <a:pt x="8" y="2"/>
                  <a:pt x="0" y="22"/>
                  <a:pt x="1" y="21"/>
                </a:cubicBezTo>
                <a:cubicBezTo>
                  <a:pt x="2" y="19"/>
                  <a:pt x="12" y="12"/>
                  <a:pt x="11" y="9"/>
                </a:cubicBezTo>
                <a:cubicBezTo>
                  <a:pt x="11" y="6"/>
                  <a:pt x="11"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6" name="Freeform 517"/>
          <p:cNvSpPr>
            <a:spLocks/>
          </p:cNvSpPr>
          <p:nvPr/>
        </p:nvSpPr>
        <p:spPr bwMode="auto">
          <a:xfrm>
            <a:off x="4542298" y="3955508"/>
            <a:ext cx="24151" cy="16370"/>
          </a:xfrm>
          <a:custGeom>
            <a:avLst/>
            <a:gdLst>
              <a:gd name="T0" fmla="*/ 5628 w 11"/>
              <a:gd name="T1" fmla="*/ 1814 h 7"/>
              <a:gd name="T2" fmla="*/ 3752 w 11"/>
              <a:gd name="T3" fmla="*/ 12700 h 7"/>
              <a:gd name="T4" fmla="*/ 18761 w 11"/>
              <a:gd name="T5" fmla="*/ 9071 h 7"/>
              <a:gd name="T6" fmla="*/ 5628 w 11"/>
              <a:gd name="T7" fmla="*/ 181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7">
                <a:moveTo>
                  <a:pt x="3" y="1"/>
                </a:moveTo>
                <a:cubicBezTo>
                  <a:pt x="1" y="3"/>
                  <a:pt x="0" y="7"/>
                  <a:pt x="2" y="7"/>
                </a:cubicBezTo>
                <a:cubicBezTo>
                  <a:pt x="4" y="7"/>
                  <a:pt x="11" y="7"/>
                  <a:pt x="10" y="5"/>
                </a:cubicBezTo>
                <a:cubicBezTo>
                  <a:pt x="9" y="2"/>
                  <a:pt x="5"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7" name="Freeform 518"/>
          <p:cNvSpPr>
            <a:spLocks/>
          </p:cNvSpPr>
          <p:nvPr/>
        </p:nvSpPr>
        <p:spPr bwMode="auto">
          <a:xfrm>
            <a:off x="4543940" y="3969833"/>
            <a:ext cx="79884" cy="135054"/>
          </a:xfrm>
          <a:custGeom>
            <a:avLst/>
            <a:gdLst>
              <a:gd name="T0" fmla="*/ 43612 w 36"/>
              <a:gd name="T1" fmla="*/ 1905 h 55"/>
              <a:gd name="T2" fmla="*/ 39820 w 36"/>
              <a:gd name="T3" fmla="*/ 7620 h 55"/>
              <a:gd name="T4" fmla="*/ 37924 w 36"/>
              <a:gd name="T5" fmla="*/ 17145 h 55"/>
              <a:gd name="T6" fmla="*/ 22754 w 36"/>
              <a:gd name="T7" fmla="*/ 24765 h 55"/>
              <a:gd name="T8" fmla="*/ 11377 w 36"/>
              <a:gd name="T9" fmla="*/ 32385 h 55"/>
              <a:gd name="T10" fmla="*/ 3792 w 36"/>
              <a:gd name="T11" fmla="*/ 40005 h 55"/>
              <a:gd name="T12" fmla="*/ 0 w 36"/>
              <a:gd name="T13" fmla="*/ 47625 h 55"/>
              <a:gd name="T14" fmla="*/ 7585 w 36"/>
              <a:gd name="T15" fmla="*/ 60960 h 55"/>
              <a:gd name="T16" fmla="*/ 3792 w 36"/>
              <a:gd name="T17" fmla="*/ 81915 h 55"/>
              <a:gd name="T18" fmla="*/ 22754 w 36"/>
              <a:gd name="T19" fmla="*/ 93345 h 55"/>
              <a:gd name="T20" fmla="*/ 36028 w 36"/>
              <a:gd name="T21" fmla="*/ 97155 h 55"/>
              <a:gd name="T22" fmla="*/ 45509 w 36"/>
              <a:gd name="T23" fmla="*/ 95250 h 55"/>
              <a:gd name="T24" fmla="*/ 37924 w 36"/>
              <a:gd name="T25" fmla="*/ 74295 h 55"/>
              <a:gd name="T26" fmla="*/ 45509 w 36"/>
              <a:gd name="T27" fmla="*/ 62865 h 55"/>
              <a:gd name="T28" fmla="*/ 56886 w 36"/>
              <a:gd name="T29" fmla="*/ 81915 h 55"/>
              <a:gd name="T30" fmla="*/ 60678 w 36"/>
              <a:gd name="T31" fmla="*/ 68580 h 55"/>
              <a:gd name="T32" fmla="*/ 64471 w 36"/>
              <a:gd name="T33" fmla="*/ 51435 h 55"/>
              <a:gd name="T34" fmla="*/ 58782 w 36"/>
              <a:gd name="T35" fmla="*/ 24765 h 55"/>
              <a:gd name="T36" fmla="*/ 51197 w 36"/>
              <a:gd name="T37" fmla="*/ 7620 h 55"/>
              <a:gd name="T38" fmla="*/ 43612 w 36"/>
              <a:gd name="T39" fmla="*/ 1905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58" name="Freeform 519"/>
          <p:cNvSpPr>
            <a:spLocks/>
          </p:cNvSpPr>
          <p:nvPr/>
        </p:nvSpPr>
        <p:spPr bwMode="auto">
          <a:xfrm>
            <a:off x="4482640" y="3998480"/>
            <a:ext cx="72452" cy="61388"/>
          </a:xfrm>
          <a:custGeom>
            <a:avLst/>
            <a:gdLst>
              <a:gd name="T0" fmla="*/ 46434 w 32"/>
              <a:gd name="T1" fmla="*/ 3810 h 25"/>
              <a:gd name="T2" fmla="*/ 29021 w 32"/>
              <a:gd name="T3" fmla="*/ 9525 h 25"/>
              <a:gd name="T4" fmla="*/ 13543 w 32"/>
              <a:gd name="T5" fmla="*/ 19050 h 25"/>
              <a:gd name="T6" fmla="*/ 3870 w 32"/>
              <a:gd name="T7" fmla="*/ 34290 h 25"/>
              <a:gd name="T8" fmla="*/ 1935 w 32"/>
              <a:gd name="T9" fmla="*/ 45720 h 25"/>
              <a:gd name="T10" fmla="*/ 13543 w 32"/>
              <a:gd name="T11" fmla="*/ 28575 h 25"/>
              <a:gd name="T12" fmla="*/ 23217 w 32"/>
              <a:gd name="T13" fmla="*/ 28575 h 25"/>
              <a:gd name="T14" fmla="*/ 30956 w 32"/>
              <a:gd name="T15" fmla="*/ 32385 h 25"/>
              <a:gd name="T16" fmla="*/ 36760 w 32"/>
              <a:gd name="T17" fmla="*/ 32385 h 25"/>
              <a:gd name="T18" fmla="*/ 42565 w 32"/>
              <a:gd name="T19" fmla="*/ 30480 h 25"/>
              <a:gd name="T20" fmla="*/ 44499 w 32"/>
              <a:gd name="T21" fmla="*/ 20955 h 25"/>
              <a:gd name="T22" fmla="*/ 46434 w 32"/>
              <a:gd name="T23" fmla="*/ 381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59" name="Freeform 520"/>
          <p:cNvSpPr>
            <a:spLocks/>
          </p:cNvSpPr>
          <p:nvPr/>
        </p:nvSpPr>
        <p:spPr bwMode="auto">
          <a:xfrm>
            <a:off x="4345164" y="3926860"/>
            <a:ext cx="68736" cy="83898"/>
          </a:xfrm>
          <a:custGeom>
            <a:avLst/>
            <a:gdLst>
              <a:gd name="T0" fmla="*/ 56842 w 31"/>
              <a:gd name="T1" fmla="*/ 1914 h 34"/>
              <a:gd name="T2" fmla="*/ 32211 w 31"/>
              <a:gd name="T3" fmla="*/ 26801 h 34"/>
              <a:gd name="T4" fmla="*/ 17053 w 31"/>
              <a:gd name="T5" fmla="*/ 44030 h 34"/>
              <a:gd name="T6" fmla="*/ 1895 w 31"/>
              <a:gd name="T7" fmla="*/ 63174 h 34"/>
              <a:gd name="T8" fmla="*/ 18947 w 31"/>
              <a:gd name="T9" fmla="*/ 55516 h 34"/>
              <a:gd name="T10" fmla="*/ 37895 w 31"/>
              <a:gd name="T11" fmla="*/ 34458 h 34"/>
              <a:gd name="T12" fmla="*/ 49263 w 31"/>
              <a:gd name="T13" fmla="*/ 19144 h 34"/>
              <a:gd name="T14" fmla="*/ 56842 w 31"/>
              <a:gd name="T15" fmla="*/ 1914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 name="Freeform 521"/>
          <p:cNvSpPr>
            <a:spLocks/>
          </p:cNvSpPr>
          <p:nvPr/>
        </p:nvSpPr>
        <p:spPr bwMode="auto">
          <a:xfrm>
            <a:off x="4547656" y="3828639"/>
            <a:ext cx="16720" cy="12278"/>
          </a:xfrm>
          <a:custGeom>
            <a:avLst/>
            <a:gdLst>
              <a:gd name="T0" fmla="*/ 4082 w 7"/>
              <a:gd name="T1" fmla="*/ 9525 h 5"/>
              <a:gd name="T2" fmla="*/ 8165 w 7"/>
              <a:gd name="T3" fmla="*/ 1905 h 5"/>
              <a:gd name="T4" fmla="*/ 4082 w 7"/>
              <a:gd name="T5" fmla="*/ 9525 h 5"/>
              <a:gd name="T6" fmla="*/ 0 60000 65536"/>
              <a:gd name="T7" fmla="*/ 0 60000 65536"/>
              <a:gd name="T8" fmla="*/ 0 60000 65536"/>
            </a:gdLst>
            <a:ahLst/>
            <a:cxnLst>
              <a:cxn ang="T6">
                <a:pos x="T0" y="T1"/>
              </a:cxn>
              <a:cxn ang="T7">
                <a:pos x="T2" y="T3"/>
              </a:cxn>
              <a:cxn ang="T8">
                <a:pos x="T4" y="T5"/>
              </a:cxn>
            </a:cxnLst>
            <a:rect l="0" t="0" r="r" b="b"/>
            <a:pathLst>
              <a:path w="7" h="5">
                <a:moveTo>
                  <a:pt x="2" y="5"/>
                </a:moveTo>
                <a:cubicBezTo>
                  <a:pt x="4" y="5"/>
                  <a:pt x="7" y="1"/>
                  <a:pt x="4" y="1"/>
                </a:cubicBezTo>
                <a:cubicBezTo>
                  <a:pt x="1" y="0"/>
                  <a:pt x="0" y="5"/>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 name="Freeform 522"/>
          <p:cNvSpPr>
            <a:spLocks/>
          </p:cNvSpPr>
          <p:nvPr/>
        </p:nvSpPr>
        <p:spPr bwMode="auto">
          <a:xfrm>
            <a:off x="3696798" y="4086470"/>
            <a:ext cx="330683" cy="384700"/>
          </a:xfrm>
          <a:custGeom>
            <a:avLst/>
            <a:gdLst>
              <a:gd name="T0" fmla="*/ 63007 w 148"/>
              <a:gd name="T1" fmla="*/ 24871 h 156"/>
              <a:gd name="T2" fmla="*/ 34367 w 148"/>
              <a:gd name="T3" fmla="*/ 21045 h 156"/>
              <a:gd name="T4" fmla="*/ 11456 w 148"/>
              <a:gd name="T5" fmla="*/ 22958 h 156"/>
              <a:gd name="T6" fmla="*/ 36277 w 148"/>
              <a:gd name="T7" fmla="*/ 55481 h 156"/>
              <a:gd name="T8" fmla="*/ 53460 w 148"/>
              <a:gd name="T9" fmla="*/ 70786 h 156"/>
              <a:gd name="T10" fmla="*/ 72553 w 148"/>
              <a:gd name="T11" fmla="*/ 95657 h 156"/>
              <a:gd name="T12" fmla="*/ 91646 w 148"/>
              <a:gd name="T13" fmla="*/ 109049 h 156"/>
              <a:gd name="T14" fmla="*/ 103102 w 148"/>
              <a:gd name="T15" fmla="*/ 143486 h 156"/>
              <a:gd name="T16" fmla="*/ 118376 w 148"/>
              <a:gd name="T17" fmla="*/ 156878 h 156"/>
              <a:gd name="T18" fmla="*/ 137469 w 148"/>
              <a:gd name="T19" fmla="*/ 185575 h 156"/>
              <a:gd name="T20" fmla="*/ 147015 w 148"/>
              <a:gd name="T21" fmla="*/ 212359 h 156"/>
              <a:gd name="T22" fmla="*/ 179473 w 148"/>
              <a:gd name="T23" fmla="*/ 242969 h 156"/>
              <a:gd name="T24" fmla="*/ 194748 w 148"/>
              <a:gd name="T25" fmla="*/ 262100 h 156"/>
              <a:gd name="T26" fmla="*/ 229115 w 148"/>
              <a:gd name="T27" fmla="*/ 290797 h 156"/>
              <a:gd name="T28" fmla="*/ 242480 w 148"/>
              <a:gd name="T29" fmla="*/ 296537 h 156"/>
              <a:gd name="T30" fmla="*/ 253936 w 148"/>
              <a:gd name="T31" fmla="*/ 296537 h 156"/>
              <a:gd name="T32" fmla="*/ 265391 w 148"/>
              <a:gd name="T33" fmla="*/ 296537 h 156"/>
              <a:gd name="T34" fmla="*/ 273029 w 148"/>
              <a:gd name="T35" fmla="*/ 294624 h 156"/>
              <a:gd name="T36" fmla="*/ 273029 w 148"/>
              <a:gd name="T37" fmla="*/ 239143 h 156"/>
              <a:gd name="T38" fmla="*/ 278756 w 148"/>
              <a:gd name="T39" fmla="*/ 227664 h 156"/>
              <a:gd name="T40" fmla="*/ 250117 w 148"/>
              <a:gd name="T41" fmla="*/ 212359 h 156"/>
              <a:gd name="T42" fmla="*/ 244389 w 148"/>
              <a:gd name="T43" fmla="*/ 220011 h 156"/>
              <a:gd name="T44" fmla="*/ 244389 w 148"/>
              <a:gd name="T45" fmla="*/ 208532 h 156"/>
              <a:gd name="T46" fmla="*/ 236752 w 148"/>
              <a:gd name="T47" fmla="*/ 195140 h 156"/>
              <a:gd name="T48" fmla="*/ 232933 w 148"/>
              <a:gd name="T49" fmla="*/ 183662 h 156"/>
              <a:gd name="T50" fmla="*/ 210022 w 148"/>
              <a:gd name="T51" fmla="*/ 166443 h 156"/>
              <a:gd name="T52" fmla="*/ 211931 w 148"/>
              <a:gd name="T53" fmla="*/ 156878 h 156"/>
              <a:gd name="T54" fmla="*/ 215750 w 148"/>
              <a:gd name="T55" fmla="*/ 151138 h 156"/>
              <a:gd name="T56" fmla="*/ 217659 w 148"/>
              <a:gd name="T57" fmla="*/ 147312 h 156"/>
              <a:gd name="T58" fmla="*/ 198566 w 148"/>
              <a:gd name="T59" fmla="*/ 143486 h 156"/>
              <a:gd name="T60" fmla="*/ 192838 w 148"/>
              <a:gd name="T61" fmla="*/ 145399 h 156"/>
              <a:gd name="T62" fmla="*/ 198566 w 148"/>
              <a:gd name="T63" fmla="*/ 133920 h 156"/>
              <a:gd name="T64" fmla="*/ 181383 w 148"/>
              <a:gd name="T65" fmla="*/ 128180 h 156"/>
              <a:gd name="T66" fmla="*/ 185201 w 148"/>
              <a:gd name="T67" fmla="*/ 120528 h 156"/>
              <a:gd name="T68" fmla="*/ 177564 w 148"/>
              <a:gd name="T69" fmla="*/ 118615 h 156"/>
              <a:gd name="T70" fmla="*/ 173745 w 148"/>
              <a:gd name="T71" fmla="*/ 112875 h 156"/>
              <a:gd name="T72" fmla="*/ 162290 w 148"/>
              <a:gd name="T73" fmla="*/ 109049 h 156"/>
              <a:gd name="T74" fmla="*/ 147015 w 148"/>
              <a:gd name="T75" fmla="*/ 95657 h 156"/>
              <a:gd name="T76" fmla="*/ 148925 w 148"/>
              <a:gd name="T77" fmla="*/ 105223 h 156"/>
              <a:gd name="T78" fmla="*/ 126013 w 148"/>
              <a:gd name="T79" fmla="*/ 84178 h 156"/>
              <a:gd name="T80" fmla="*/ 112648 w 148"/>
              <a:gd name="T81" fmla="*/ 66960 h 156"/>
              <a:gd name="T82" fmla="*/ 91646 w 148"/>
              <a:gd name="T83" fmla="*/ 55481 h 156"/>
              <a:gd name="T84" fmla="*/ 63007 w 148"/>
              <a:gd name="T85" fmla="*/ 24871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62" name="Freeform 523"/>
          <p:cNvSpPr>
            <a:spLocks/>
          </p:cNvSpPr>
          <p:nvPr/>
        </p:nvSpPr>
        <p:spPr bwMode="auto">
          <a:xfrm>
            <a:off x="3759963" y="4236245"/>
            <a:ext cx="24152" cy="30693"/>
          </a:xfrm>
          <a:custGeom>
            <a:avLst/>
            <a:gdLst>
              <a:gd name="T0" fmla="*/ 16886 w 11"/>
              <a:gd name="T1" fmla="*/ 20149 h 13"/>
              <a:gd name="T2" fmla="*/ 3752 w 11"/>
              <a:gd name="T3" fmla="*/ 1832 h 13"/>
              <a:gd name="T4" fmla="*/ 16886 w 11"/>
              <a:gd name="T5" fmla="*/ 20149 h 13"/>
              <a:gd name="T6" fmla="*/ 0 60000 65536"/>
              <a:gd name="T7" fmla="*/ 0 60000 65536"/>
              <a:gd name="T8" fmla="*/ 0 60000 65536"/>
            </a:gdLst>
            <a:ahLst/>
            <a:cxnLst>
              <a:cxn ang="T6">
                <a:pos x="T0" y="T1"/>
              </a:cxn>
              <a:cxn ang="T7">
                <a:pos x="T2" y="T3"/>
              </a:cxn>
              <a:cxn ang="T8">
                <a:pos x="T4" y="T5"/>
              </a:cxn>
            </a:cxnLst>
            <a:rect l="0" t="0" r="r" b="b"/>
            <a:pathLst>
              <a:path w="11" h="13">
                <a:moveTo>
                  <a:pt x="9" y="11"/>
                </a:moveTo>
                <a:cubicBezTo>
                  <a:pt x="11" y="9"/>
                  <a:pt x="4" y="0"/>
                  <a:pt x="2" y="1"/>
                </a:cubicBezTo>
                <a:cubicBezTo>
                  <a:pt x="0" y="1"/>
                  <a:pt x="6" y="13"/>
                  <a:pt x="9" y="11"/>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63" name="Freeform 524"/>
          <p:cNvSpPr>
            <a:spLocks/>
          </p:cNvSpPr>
          <p:nvPr/>
        </p:nvSpPr>
        <p:spPr bwMode="auto">
          <a:xfrm>
            <a:off x="3798976" y="4313607"/>
            <a:ext cx="27866" cy="32740"/>
          </a:xfrm>
          <a:custGeom>
            <a:avLst/>
            <a:gdLst>
              <a:gd name="T0" fmla="*/ 17859 w 12"/>
              <a:gd name="T1" fmla="*/ 21492 h 13"/>
              <a:gd name="T2" fmla="*/ 3969 w 12"/>
              <a:gd name="T3" fmla="*/ 1954 h 13"/>
              <a:gd name="T4" fmla="*/ 17859 w 12"/>
              <a:gd name="T5" fmla="*/ 21492 h 13"/>
              <a:gd name="T6" fmla="*/ 0 60000 65536"/>
              <a:gd name="T7" fmla="*/ 0 60000 65536"/>
              <a:gd name="T8" fmla="*/ 0 60000 65536"/>
            </a:gdLst>
            <a:ahLst/>
            <a:cxnLst>
              <a:cxn ang="T6">
                <a:pos x="T0" y="T1"/>
              </a:cxn>
              <a:cxn ang="T7">
                <a:pos x="T2" y="T3"/>
              </a:cxn>
              <a:cxn ang="T8">
                <a:pos x="T4" y="T5"/>
              </a:cxn>
            </a:cxnLst>
            <a:rect l="0" t="0" r="r" b="b"/>
            <a:pathLst>
              <a:path w="12" h="13">
                <a:moveTo>
                  <a:pt x="9" y="11"/>
                </a:moveTo>
                <a:cubicBezTo>
                  <a:pt x="12" y="8"/>
                  <a:pt x="5" y="0"/>
                  <a:pt x="2" y="1"/>
                </a:cubicBezTo>
                <a:cubicBezTo>
                  <a:pt x="0" y="1"/>
                  <a:pt x="6" y="13"/>
                  <a:pt x="9" y="11"/>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64" name="Freeform 525"/>
          <p:cNvSpPr>
            <a:spLocks/>
          </p:cNvSpPr>
          <p:nvPr/>
        </p:nvSpPr>
        <p:spPr bwMode="auto">
          <a:xfrm>
            <a:off x="3994041" y="4330374"/>
            <a:ext cx="44586" cy="53203"/>
          </a:xfrm>
          <a:custGeom>
            <a:avLst/>
            <a:gdLst>
              <a:gd name="T0" fmla="*/ 38100 w 20"/>
              <a:gd name="T1" fmla="*/ 39310 h 21"/>
              <a:gd name="T2" fmla="*/ 32385 w 20"/>
              <a:gd name="T3" fmla="*/ 25551 h 21"/>
              <a:gd name="T4" fmla="*/ 26670 w 20"/>
              <a:gd name="T5" fmla="*/ 15724 h 21"/>
              <a:gd name="T6" fmla="*/ 22860 w 20"/>
              <a:gd name="T7" fmla="*/ 5896 h 21"/>
              <a:gd name="T8" fmla="*/ 9525 w 20"/>
              <a:gd name="T9" fmla="*/ 3931 h 21"/>
              <a:gd name="T10" fmla="*/ 5715 w 20"/>
              <a:gd name="T11" fmla="*/ 13758 h 21"/>
              <a:gd name="T12" fmla="*/ 17145 w 20"/>
              <a:gd name="T13" fmla="*/ 19655 h 21"/>
              <a:gd name="T14" fmla="*/ 19050 w 20"/>
              <a:gd name="T15" fmla="*/ 29482 h 21"/>
              <a:gd name="T16" fmla="*/ 38100 w 20"/>
              <a:gd name="T17" fmla="*/ 393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65" name="Freeform 526"/>
          <p:cNvSpPr>
            <a:spLocks/>
          </p:cNvSpPr>
          <p:nvPr/>
        </p:nvSpPr>
        <p:spPr bwMode="auto">
          <a:xfrm>
            <a:off x="4068351" y="4364763"/>
            <a:ext cx="20436" cy="22510"/>
          </a:xfrm>
          <a:custGeom>
            <a:avLst/>
            <a:gdLst>
              <a:gd name="T0" fmla="*/ 5821 w 9"/>
              <a:gd name="T1" fmla="*/ 15523 h 9"/>
              <a:gd name="T2" fmla="*/ 0 w 9"/>
              <a:gd name="T3" fmla="*/ 7761 h 9"/>
              <a:gd name="T4" fmla="*/ 9702 w 9"/>
              <a:gd name="T5" fmla="*/ 1940 h 9"/>
              <a:gd name="T6" fmla="*/ 15523 w 9"/>
              <a:gd name="T7" fmla="*/ 11642 h 9"/>
              <a:gd name="T8" fmla="*/ 5821 w 9"/>
              <a:gd name="T9" fmla="*/ 1552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chemeClr val="accent1">
              <a:lumMod val="20000"/>
              <a:lumOff val="80000"/>
            </a:schemeClr>
          </a:solidFill>
          <a:ln>
            <a:noFill/>
          </a:ln>
        </p:spPr>
        <p:txBody>
          <a:bodyPr/>
          <a:lstStyle/>
          <a:p>
            <a:endParaRPr lang="ja-JP" altLang="en-US" sz="2400" dirty="0" smtClean="0">
              <a:solidFill>
                <a:srgbClr val="000000"/>
              </a:solidFill>
              <a:latin typeface="Times New Roman" charset="0"/>
            </a:endParaRPr>
          </a:p>
        </p:txBody>
      </p:sp>
      <p:sp>
        <p:nvSpPr>
          <p:cNvPr id="66" name="Freeform 527"/>
          <p:cNvSpPr>
            <a:spLocks/>
          </p:cNvSpPr>
          <p:nvPr/>
        </p:nvSpPr>
        <p:spPr bwMode="auto">
          <a:xfrm>
            <a:off x="4003329" y="4475659"/>
            <a:ext cx="271234" cy="92083"/>
          </a:xfrm>
          <a:custGeom>
            <a:avLst/>
            <a:gdLst>
              <a:gd name="T0" fmla="*/ 45595 w 122"/>
              <a:gd name="T1" fmla="*/ 0 h 37"/>
              <a:gd name="T2" fmla="*/ 36096 w 122"/>
              <a:gd name="T3" fmla="*/ 3862 h 37"/>
              <a:gd name="T4" fmla="*/ 17098 w 122"/>
              <a:gd name="T5" fmla="*/ 0 h 37"/>
              <a:gd name="T6" fmla="*/ 7599 w 122"/>
              <a:gd name="T7" fmla="*/ 9654 h 37"/>
              <a:gd name="T8" fmla="*/ 1900 w 122"/>
              <a:gd name="T9" fmla="*/ 19308 h 37"/>
              <a:gd name="T10" fmla="*/ 18998 w 122"/>
              <a:gd name="T11" fmla="*/ 23169 h 37"/>
              <a:gd name="T12" fmla="*/ 26597 w 122"/>
              <a:gd name="T13" fmla="*/ 30892 h 37"/>
              <a:gd name="T14" fmla="*/ 43695 w 122"/>
              <a:gd name="T15" fmla="*/ 36684 h 37"/>
              <a:gd name="T16" fmla="*/ 64593 w 122"/>
              <a:gd name="T17" fmla="*/ 44407 h 37"/>
              <a:gd name="T18" fmla="*/ 85491 w 122"/>
              <a:gd name="T19" fmla="*/ 44407 h 37"/>
              <a:gd name="T20" fmla="*/ 129186 w 122"/>
              <a:gd name="T21" fmla="*/ 55992 h 37"/>
              <a:gd name="T22" fmla="*/ 176681 w 122"/>
              <a:gd name="T23" fmla="*/ 59853 h 37"/>
              <a:gd name="T24" fmla="*/ 193779 w 122"/>
              <a:gd name="T25" fmla="*/ 59853 h 37"/>
              <a:gd name="T26" fmla="*/ 224176 w 122"/>
              <a:gd name="T27" fmla="*/ 69507 h 37"/>
              <a:gd name="T28" fmla="*/ 226076 w 122"/>
              <a:gd name="T29" fmla="*/ 59853 h 37"/>
              <a:gd name="T30" fmla="*/ 222276 w 122"/>
              <a:gd name="T31" fmla="*/ 50200 h 37"/>
              <a:gd name="T32" fmla="*/ 212777 w 122"/>
              <a:gd name="T33" fmla="*/ 42477 h 37"/>
              <a:gd name="T34" fmla="*/ 195679 w 122"/>
              <a:gd name="T35" fmla="*/ 46338 h 37"/>
              <a:gd name="T36" fmla="*/ 180481 w 122"/>
              <a:gd name="T37" fmla="*/ 36684 h 37"/>
              <a:gd name="T38" fmla="*/ 169082 w 122"/>
              <a:gd name="T39" fmla="*/ 23169 h 37"/>
              <a:gd name="T40" fmla="*/ 140585 w 122"/>
              <a:gd name="T41" fmla="*/ 13515 h 37"/>
              <a:gd name="T42" fmla="*/ 129186 w 122"/>
              <a:gd name="T43" fmla="*/ 17377 h 37"/>
              <a:gd name="T44" fmla="*/ 102589 w 122"/>
              <a:gd name="T45" fmla="*/ 23169 h 37"/>
              <a:gd name="T46" fmla="*/ 75992 w 122"/>
              <a:gd name="T47" fmla="*/ 11585 h 37"/>
              <a:gd name="T48" fmla="*/ 60793 w 122"/>
              <a:gd name="T49" fmla="*/ 7723 h 37"/>
              <a:gd name="T50" fmla="*/ 45595 w 12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chemeClr val="accent1">
              <a:lumMod val="20000"/>
              <a:lumOff val="80000"/>
            </a:schemeClr>
          </a:solidFill>
          <a:ln>
            <a:noFill/>
          </a:ln>
        </p:spPr>
        <p:txBody>
          <a:bodyPr/>
          <a:lstStyle/>
          <a:p>
            <a:endParaRPr lang="ja-JP" altLang="en-US" sz="2400" dirty="0" smtClean="0">
              <a:solidFill>
                <a:srgbClr val="000000"/>
              </a:solidFill>
              <a:latin typeface="Times New Roman" charset="0"/>
            </a:endParaRPr>
          </a:p>
        </p:txBody>
      </p:sp>
      <p:sp>
        <p:nvSpPr>
          <p:cNvPr id="67" name="Freeform 528"/>
          <p:cNvSpPr>
            <a:spLocks/>
          </p:cNvSpPr>
          <p:nvPr/>
        </p:nvSpPr>
        <p:spPr bwMode="auto">
          <a:xfrm>
            <a:off x="4216973" y="4506354"/>
            <a:ext cx="35298" cy="14323"/>
          </a:xfrm>
          <a:custGeom>
            <a:avLst/>
            <a:gdLst>
              <a:gd name="T0" fmla="*/ 5656 w 16"/>
              <a:gd name="T1" fmla="*/ 9260 h 6"/>
              <a:gd name="T2" fmla="*/ 1885 w 16"/>
              <a:gd name="T3" fmla="*/ 3704 h 6"/>
              <a:gd name="T4" fmla="*/ 28278 w 16"/>
              <a:gd name="T5" fmla="*/ 1852 h 6"/>
              <a:gd name="T6" fmla="*/ 18852 w 16"/>
              <a:gd name="T7" fmla="*/ 7408 h 6"/>
              <a:gd name="T8" fmla="*/ 5656 w 16"/>
              <a:gd name="T9" fmla="*/ 926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chemeClr val="accent1">
              <a:lumMod val="20000"/>
              <a:lumOff val="80000"/>
            </a:schemeClr>
          </a:solidFill>
          <a:ln>
            <a:noFill/>
          </a:ln>
        </p:spPr>
        <p:txBody>
          <a:bodyPr/>
          <a:lstStyle/>
          <a:p>
            <a:endParaRPr lang="ja-JP" altLang="en-US" sz="2400" dirty="0" smtClean="0">
              <a:solidFill>
                <a:srgbClr val="000000"/>
              </a:solidFill>
              <a:latin typeface="Times New Roman" charset="0"/>
            </a:endParaRPr>
          </a:p>
        </p:txBody>
      </p:sp>
      <p:sp>
        <p:nvSpPr>
          <p:cNvPr id="68" name="Freeform 529"/>
          <p:cNvSpPr>
            <a:spLocks/>
          </p:cNvSpPr>
          <p:nvPr/>
        </p:nvSpPr>
        <p:spPr bwMode="auto">
          <a:xfrm>
            <a:off x="4268998" y="4544835"/>
            <a:ext cx="35298" cy="28648"/>
          </a:xfrm>
          <a:custGeom>
            <a:avLst/>
            <a:gdLst>
              <a:gd name="T0" fmla="*/ 15082 w 16"/>
              <a:gd name="T1" fmla="*/ 0 h 12"/>
              <a:gd name="T2" fmla="*/ 1885 w 16"/>
              <a:gd name="T3" fmla="*/ 3704 h 12"/>
              <a:gd name="T4" fmla="*/ 7541 w 16"/>
              <a:gd name="T5" fmla="*/ 9260 h 12"/>
              <a:gd name="T6" fmla="*/ 15082 w 16"/>
              <a:gd name="T7" fmla="*/ 16669 h 12"/>
              <a:gd name="T8" fmla="*/ 26393 w 16"/>
              <a:gd name="T9" fmla="*/ 7408 h 12"/>
              <a:gd name="T10" fmla="*/ 15082 w 1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69" name="Freeform 530"/>
          <p:cNvSpPr>
            <a:spLocks/>
          </p:cNvSpPr>
          <p:nvPr/>
        </p:nvSpPr>
        <p:spPr bwMode="auto">
          <a:xfrm>
            <a:off x="4304290" y="4553418"/>
            <a:ext cx="29725" cy="18417"/>
          </a:xfrm>
          <a:custGeom>
            <a:avLst/>
            <a:gdLst>
              <a:gd name="T0" fmla="*/ 21492 w 13"/>
              <a:gd name="T1" fmla="*/ 5358 h 8"/>
              <a:gd name="T2" fmla="*/ 9769 w 13"/>
              <a:gd name="T3" fmla="*/ 1786 h 8"/>
              <a:gd name="T4" fmla="*/ 1954 w 13"/>
              <a:gd name="T5" fmla="*/ 10716 h 8"/>
              <a:gd name="T6" fmla="*/ 11723 w 13"/>
              <a:gd name="T7" fmla="*/ 10716 h 8"/>
              <a:gd name="T8" fmla="*/ 21492 w 13"/>
              <a:gd name="T9" fmla="*/ 535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0" name="Freeform 531"/>
          <p:cNvSpPr>
            <a:spLocks/>
          </p:cNvSpPr>
          <p:nvPr/>
        </p:nvSpPr>
        <p:spPr bwMode="auto">
          <a:xfrm>
            <a:off x="4332155" y="4553021"/>
            <a:ext cx="37156" cy="26602"/>
          </a:xfrm>
          <a:custGeom>
            <a:avLst/>
            <a:gdLst>
              <a:gd name="T0" fmla="*/ 7471 w 17"/>
              <a:gd name="T1" fmla="*/ 5629 h 11"/>
              <a:gd name="T2" fmla="*/ 1868 w 17"/>
              <a:gd name="T3" fmla="*/ 11257 h 11"/>
              <a:gd name="T4" fmla="*/ 7471 w 17"/>
              <a:gd name="T5" fmla="*/ 20638 h 11"/>
              <a:gd name="T6" fmla="*/ 24279 w 17"/>
              <a:gd name="T7" fmla="*/ 16886 h 11"/>
              <a:gd name="T8" fmla="*/ 26147 w 17"/>
              <a:gd name="T9" fmla="*/ 11257 h 11"/>
              <a:gd name="T10" fmla="*/ 20544 w 17"/>
              <a:gd name="T11" fmla="*/ 3752 h 11"/>
              <a:gd name="T12" fmla="*/ 14941 w 17"/>
              <a:gd name="T13" fmla="*/ 1876 h 11"/>
              <a:gd name="T14" fmla="*/ 7471 w 17"/>
              <a:gd name="T15" fmla="*/ 5629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1" name="Freeform 532"/>
          <p:cNvSpPr>
            <a:spLocks/>
          </p:cNvSpPr>
          <p:nvPr/>
        </p:nvSpPr>
        <p:spPr bwMode="auto">
          <a:xfrm>
            <a:off x="4354664" y="4547279"/>
            <a:ext cx="57591" cy="30693"/>
          </a:xfrm>
          <a:custGeom>
            <a:avLst/>
            <a:gdLst>
              <a:gd name="T0" fmla="*/ 7571 w 26"/>
              <a:gd name="T1" fmla="*/ 0 h 12"/>
              <a:gd name="T2" fmla="*/ 3786 w 26"/>
              <a:gd name="T3" fmla="*/ 3969 h 12"/>
              <a:gd name="T4" fmla="*/ 13250 w 26"/>
              <a:gd name="T5" fmla="*/ 9922 h 12"/>
              <a:gd name="T6" fmla="*/ 20821 w 26"/>
              <a:gd name="T7" fmla="*/ 19843 h 12"/>
              <a:gd name="T8" fmla="*/ 37856 w 26"/>
              <a:gd name="T9" fmla="*/ 17859 h 12"/>
              <a:gd name="T10" fmla="*/ 35963 w 26"/>
              <a:gd name="T11" fmla="*/ 5953 h 12"/>
              <a:gd name="T12" fmla="*/ 7571 w 2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2" name="Freeform 533"/>
          <p:cNvSpPr>
            <a:spLocks/>
          </p:cNvSpPr>
          <p:nvPr/>
        </p:nvSpPr>
        <p:spPr bwMode="auto">
          <a:xfrm>
            <a:off x="4421542" y="4548928"/>
            <a:ext cx="70595" cy="22510"/>
          </a:xfrm>
          <a:custGeom>
            <a:avLst/>
            <a:gdLst>
              <a:gd name="T0" fmla="*/ 11311 w 32"/>
              <a:gd name="T1" fmla="*/ 1940 h 9"/>
              <a:gd name="T2" fmla="*/ 0 w 32"/>
              <a:gd name="T3" fmla="*/ 9702 h 9"/>
              <a:gd name="T4" fmla="*/ 5655 w 32"/>
              <a:gd name="T5" fmla="*/ 11642 h 9"/>
              <a:gd name="T6" fmla="*/ 28277 w 32"/>
              <a:gd name="T7" fmla="*/ 13582 h 9"/>
              <a:gd name="T8" fmla="*/ 56555 w 32"/>
              <a:gd name="T9" fmla="*/ 13582 h 9"/>
              <a:gd name="T10" fmla="*/ 54670 w 32"/>
              <a:gd name="T11" fmla="*/ 7761 h 9"/>
              <a:gd name="T12" fmla="*/ 45244 w 32"/>
              <a:gd name="T13" fmla="*/ 11642 h 9"/>
              <a:gd name="T14" fmla="*/ 24507 w 32"/>
              <a:gd name="T15" fmla="*/ 5821 h 9"/>
              <a:gd name="T16" fmla="*/ 11311 w 32"/>
              <a:gd name="T17" fmla="*/ 194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3" name="Freeform 534"/>
          <p:cNvSpPr>
            <a:spLocks/>
          </p:cNvSpPr>
          <p:nvPr/>
        </p:nvSpPr>
        <p:spPr bwMode="auto">
          <a:xfrm>
            <a:off x="4391605" y="4592297"/>
            <a:ext cx="66880" cy="26601"/>
          </a:xfrm>
          <a:custGeom>
            <a:avLst/>
            <a:gdLst>
              <a:gd name="T0" fmla="*/ 5715 w 30"/>
              <a:gd name="T1" fmla="*/ 0 h 11"/>
              <a:gd name="T2" fmla="*/ 19050 w 30"/>
              <a:gd name="T3" fmla="*/ 7504 h 11"/>
              <a:gd name="T4" fmla="*/ 43815 w 30"/>
              <a:gd name="T5" fmla="*/ 18761 h 11"/>
              <a:gd name="T6" fmla="*/ 32385 w 30"/>
              <a:gd name="T7" fmla="*/ 3752 h 11"/>
              <a:gd name="T8" fmla="*/ 5715 w 3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4" name="Freeform 535"/>
          <p:cNvSpPr>
            <a:spLocks/>
          </p:cNvSpPr>
          <p:nvPr/>
        </p:nvSpPr>
        <p:spPr bwMode="auto">
          <a:xfrm>
            <a:off x="4605253" y="4383577"/>
            <a:ext cx="29725" cy="24555"/>
          </a:xfrm>
          <a:custGeom>
            <a:avLst/>
            <a:gdLst>
              <a:gd name="T0" fmla="*/ 15631 w 13"/>
              <a:gd name="T1" fmla="*/ 17145 h 10"/>
              <a:gd name="T2" fmla="*/ 3908 w 13"/>
              <a:gd name="T3" fmla="*/ 5715 h 10"/>
              <a:gd name="T4" fmla="*/ 23446 w 13"/>
              <a:gd name="T5" fmla="*/ 3810 h 10"/>
              <a:gd name="T6" fmla="*/ 15631 w 13"/>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8" y="9"/>
                </a:moveTo>
                <a:cubicBezTo>
                  <a:pt x="3" y="10"/>
                  <a:pt x="0" y="6"/>
                  <a:pt x="2" y="3"/>
                </a:cubicBezTo>
                <a:cubicBezTo>
                  <a:pt x="4" y="0"/>
                  <a:pt x="10" y="1"/>
                  <a:pt x="12" y="2"/>
                </a:cubicBezTo>
                <a:cubicBezTo>
                  <a:pt x="13" y="3"/>
                  <a:pt x="12" y="9"/>
                  <a:pt x="8" y="9"/>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5" name="Freeform 536"/>
          <p:cNvSpPr>
            <a:spLocks/>
          </p:cNvSpPr>
          <p:nvPr/>
        </p:nvSpPr>
        <p:spPr bwMode="auto">
          <a:xfrm>
            <a:off x="4660984" y="4375392"/>
            <a:ext cx="87315" cy="36833"/>
          </a:xfrm>
          <a:custGeom>
            <a:avLst/>
            <a:gdLst>
              <a:gd name="T0" fmla="*/ 11479 w 39"/>
              <a:gd name="T1" fmla="*/ 15240 h 15"/>
              <a:gd name="T2" fmla="*/ 3826 w 39"/>
              <a:gd name="T3" fmla="*/ 7620 h 15"/>
              <a:gd name="T4" fmla="*/ 21044 w 39"/>
              <a:gd name="T5" fmla="*/ 1905 h 15"/>
              <a:gd name="T6" fmla="*/ 44002 w 39"/>
              <a:gd name="T7" fmla="*/ 1905 h 15"/>
              <a:gd name="T8" fmla="*/ 70786 w 39"/>
              <a:gd name="T9" fmla="*/ 17145 h 15"/>
              <a:gd name="T10" fmla="*/ 68873 w 39"/>
              <a:gd name="T11" fmla="*/ 24765 h 15"/>
              <a:gd name="T12" fmla="*/ 36349 w 39"/>
              <a:gd name="T13" fmla="*/ 13335 h 15"/>
              <a:gd name="T14" fmla="*/ 11479 w 39"/>
              <a:gd name="T15" fmla="*/ 1524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6" name="Freeform 537"/>
          <p:cNvSpPr>
            <a:spLocks/>
          </p:cNvSpPr>
          <p:nvPr/>
        </p:nvSpPr>
        <p:spPr bwMode="auto">
          <a:xfrm>
            <a:off x="4393462" y="4230106"/>
            <a:ext cx="193208" cy="233275"/>
          </a:xfrm>
          <a:custGeom>
            <a:avLst/>
            <a:gdLst>
              <a:gd name="T0" fmla="*/ 67192 w 86"/>
              <a:gd name="T1" fmla="*/ 160020 h 95"/>
              <a:gd name="T2" fmla="*/ 67192 w 86"/>
              <a:gd name="T3" fmla="*/ 146685 h 95"/>
              <a:gd name="T4" fmla="*/ 53753 w 86"/>
              <a:gd name="T5" fmla="*/ 131445 h 95"/>
              <a:gd name="T6" fmla="*/ 57593 w 86"/>
              <a:gd name="T7" fmla="*/ 110490 h 95"/>
              <a:gd name="T8" fmla="*/ 38395 w 86"/>
              <a:gd name="T9" fmla="*/ 114300 h 95"/>
              <a:gd name="T10" fmla="*/ 38395 w 86"/>
              <a:gd name="T11" fmla="*/ 131445 h 95"/>
              <a:gd name="T12" fmla="*/ 36476 w 86"/>
              <a:gd name="T13" fmla="*/ 144780 h 95"/>
              <a:gd name="T14" fmla="*/ 38395 w 86"/>
              <a:gd name="T15" fmla="*/ 158115 h 95"/>
              <a:gd name="T16" fmla="*/ 32636 w 86"/>
              <a:gd name="T17" fmla="*/ 171450 h 95"/>
              <a:gd name="T18" fmla="*/ 26877 w 86"/>
              <a:gd name="T19" fmla="*/ 179070 h 95"/>
              <a:gd name="T20" fmla="*/ 13438 w 86"/>
              <a:gd name="T21" fmla="*/ 171450 h 95"/>
              <a:gd name="T22" fmla="*/ 19198 w 86"/>
              <a:gd name="T23" fmla="*/ 144780 h 95"/>
              <a:gd name="T24" fmla="*/ 9599 w 86"/>
              <a:gd name="T25" fmla="*/ 129540 h 95"/>
              <a:gd name="T26" fmla="*/ 0 w 86"/>
              <a:gd name="T27" fmla="*/ 118110 h 95"/>
              <a:gd name="T28" fmla="*/ 3840 w 86"/>
              <a:gd name="T29" fmla="*/ 102870 h 95"/>
              <a:gd name="T30" fmla="*/ 9599 w 86"/>
              <a:gd name="T31" fmla="*/ 78105 h 95"/>
              <a:gd name="T32" fmla="*/ 21117 w 86"/>
              <a:gd name="T33" fmla="*/ 57150 h 95"/>
              <a:gd name="T34" fmla="*/ 23037 w 86"/>
              <a:gd name="T35" fmla="*/ 38100 h 95"/>
              <a:gd name="T36" fmla="*/ 32636 w 86"/>
              <a:gd name="T37" fmla="*/ 22860 h 95"/>
              <a:gd name="T38" fmla="*/ 47994 w 86"/>
              <a:gd name="T39" fmla="*/ 20955 h 95"/>
              <a:gd name="T40" fmla="*/ 55673 w 86"/>
              <a:gd name="T41" fmla="*/ 9525 h 95"/>
              <a:gd name="T42" fmla="*/ 80630 w 86"/>
              <a:gd name="T43" fmla="*/ 19050 h 95"/>
              <a:gd name="T44" fmla="*/ 115186 w 86"/>
              <a:gd name="T45" fmla="*/ 19050 h 95"/>
              <a:gd name="T46" fmla="*/ 143983 w 86"/>
              <a:gd name="T47" fmla="*/ 9525 h 95"/>
              <a:gd name="T48" fmla="*/ 159341 w 86"/>
              <a:gd name="T49" fmla="*/ 5715 h 95"/>
              <a:gd name="T50" fmla="*/ 143983 w 86"/>
              <a:gd name="T51" fmla="*/ 26670 h 95"/>
              <a:gd name="T52" fmla="*/ 126705 w 86"/>
              <a:gd name="T53" fmla="*/ 34290 h 95"/>
              <a:gd name="T54" fmla="*/ 95988 w 86"/>
              <a:gd name="T55" fmla="*/ 30480 h 95"/>
              <a:gd name="T56" fmla="*/ 55673 w 86"/>
              <a:gd name="T57" fmla="*/ 32385 h 95"/>
              <a:gd name="T58" fmla="*/ 34556 w 86"/>
              <a:gd name="T59" fmla="*/ 32385 h 95"/>
              <a:gd name="T60" fmla="*/ 30716 w 86"/>
              <a:gd name="T61" fmla="*/ 49530 h 95"/>
              <a:gd name="T62" fmla="*/ 40315 w 86"/>
              <a:gd name="T63" fmla="*/ 64770 h 95"/>
              <a:gd name="T64" fmla="*/ 55673 w 86"/>
              <a:gd name="T65" fmla="*/ 76200 h 95"/>
              <a:gd name="T66" fmla="*/ 67192 w 86"/>
              <a:gd name="T67" fmla="*/ 64770 h 95"/>
              <a:gd name="T68" fmla="*/ 90229 w 86"/>
              <a:gd name="T69" fmla="*/ 62865 h 95"/>
              <a:gd name="T70" fmla="*/ 101748 w 86"/>
              <a:gd name="T71" fmla="*/ 62865 h 95"/>
              <a:gd name="T72" fmla="*/ 90229 w 86"/>
              <a:gd name="T73" fmla="*/ 76200 h 95"/>
              <a:gd name="T74" fmla="*/ 69112 w 86"/>
              <a:gd name="T75" fmla="*/ 89535 h 95"/>
              <a:gd name="T76" fmla="*/ 63352 w 86"/>
              <a:gd name="T77" fmla="*/ 87630 h 95"/>
              <a:gd name="T78" fmla="*/ 74871 w 86"/>
              <a:gd name="T79" fmla="*/ 102870 h 95"/>
              <a:gd name="T80" fmla="*/ 88309 w 86"/>
              <a:gd name="T81" fmla="*/ 121920 h 95"/>
              <a:gd name="T82" fmla="*/ 90229 w 86"/>
              <a:gd name="T83" fmla="*/ 137160 h 95"/>
              <a:gd name="T84" fmla="*/ 99828 w 86"/>
              <a:gd name="T85" fmla="*/ 142875 h 95"/>
              <a:gd name="T86" fmla="*/ 103667 w 86"/>
              <a:gd name="T87" fmla="*/ 146685 h 95"/>
              <a:gd name="T88" fmla="*/ 90229 w 86"/>
              <a:gd name="T89" fmla="*/ 156210 h 95"/>
              <a:gd name="T90" fmla="*/ 82550 w 86"/>
              <a:gd name="T91" fmla="*/ 158115 h 95"/>
              <a:gd name="T92" fmla="*/ 67192 w 86"/>
              <a:gd name="T93" fmla="*/ 160020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chemeClr val="accent1">
              <a:lumMod val="20000"/>
              <a:lumOff val="80000"/>
            </a:schemeClr>
          </a:solidFill>
          <a:ln>
            <a:noFill/>
          </a:ln>
        </p:spPr>
        <p:txBody>
          <a:bodyPr/>
          <a:lstStyle/>
          <a:p>
            <a:endParaRPr lang="ja-JP" altLang="en-US" sz="2400" dirty="0" smtClean="0">
              <a:solidFill>
                <a:srgbClr val="000000"/>
              </a:solidFill>
              <a:latin typeface="Times New Roman" charset="0"/>
            </a:endParaRPr>
          </a:p>
        </p:txBody>
      </p:sp>
      <p:sp>
        <p:nvSpPr>
          <p:cNvPr id="77" name="Freeform 538"/>
          <p:cNvSpPr>
            <a:spLocks/>
          </p:cNvSpPr>
          <p:nvPr/>
        </p:nvSpPr>
        <p:spPr bwMode="auto">
          <a:xfrm>
            <a:off x="4644474" y="4211293"/>
            <a:ext cx="48303" cy="102314"/>
          </a:xfrm>
          <a:custGeom>
            <a:avLst/>
            <a:gdLst>
              <a:gd name="T0" fmla="*/ 16885 w 22"/>
              <a:gd name="T1" fmla="*/ 15119 h 42"/>
              <a:gd name="T2" fmla="*/ 13133 w 22"/>
              <a:gd name="T3" fmla="*/ 5670 h 42"/>
              <a:gd name="T4" fmla="*/ 9381 w 22"/>
              <a:gd name="T5" fmla="*/ 7560 h 42"/>
              <a:gd name="T6" fmla="*/ 1876 w 22"/>
              <a:gd name="T7" fmla="*/ 28348 h 42"/>
              <a:gd name="T8" fmla="*/ 3752 w 22"/>
              <a:gd name="T9" fmla="*/ 41577 h 42"/>
              <a:gd name="T10" fmla="*/ 13133 w 22"/>
              <a:gd name="T11" fmla="*/ 69926 h 42"/>
              <a:gd name="T12" fmla="*/ 24390 w 22"/>
              <a:gd name="T13" fmla="*/ 75595 h 42"/>
              <a:gd name="T14" fmla="*/ 15009 w 22"/>
              <a:gd name="T15" fmla="*/ 52917 h 42"/>
              <a:gd name="T16" fmla="*/ 24390 w 22"/>
              <a:gd name="T17" fmla="*/ 47247 h 42"/>
              <a:gd name="T18" fmla="*/ 35647 w 22"/>
              <a:gd name="T19" fmla="*/ 47247 h 42"/>
              <a:gd name="T20" fmla="*/ 26266 w 22"/>
              <a:gd name="T21" fmla="*/ 35908 h 42"/>
              <a:gd name="T22" fmla="*/ 31894 w 22"/>
              <a:gd name="T23" fmla="*/ 26458 h 42"/>
              <a:gd name="T24" fmla="*/ 20638 w 22"/>
              <a:gd name="T25" fmla="*/ 22679 h 42"/>
              <a:gd name="T26" fmla="*/ 9381 w 22"/>
              <a:gd name="T27" fmla="*/ 32128 h 42"/>
              <a:gd name="T28" fmla="*/ 16885 w 22"/>
              <a:gd name="T29" fmla="*/ 15119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8" name="Freeform 539"/>
          <p:cNvSpPr>
            <a:spLocks/>
          </p:cNvSpPr>
          <p:nvPr/>
        </p:nvSpPr>
        <p:spPr bwMode="auto">
          <a:xfrm>
            <a:off x="4670269" y="4201061"/>
            <a:ext cx="16720" cy="16370"/>
          </a:xfrm>
          <a:custGeom>
            <a:avLst/>
            <a:gdLst>
              <a:gd name="T0" fmla="*/ 4082 w 7"/>
              <a:gd name="T1" fmla="*/ 12700 h 7"/>
              <a:gd name="T2" fmla="*/ 6123 w 7"/>
              <a:gd name="T3" fmla="*/ 1814 h 7"/>
              <a:gd name="T4" fmla="*/ 12247 w 7"/>
              <a:gd name="T5" fmla="*/ 3629 h 7"/>
              <a:gd name="T6" fmla="*/ 4082 w 7"/>
              <a:gd name="T7" fmla="*/ 1270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2" y="7"/>
                </a:moveTo>
                <a:cubicBezTo>
                  <a:pt x="0" y="7"/>
                  <a:pt x="1" y="3"/>
                  <a:pt x="3" y="1"/>
                </a:cubicBezTo>
                <a:cubicBezTo>
                  <a:pt x="4" y="0"/>
                  <a:pt x="4" y="1"/>
                  <a:pt x="6" y="2"/>
                </a:cubicBezTo>
                <a:cubicBezTo>
                  <a:pt x="7" y="4"/>
                  <a:pt x="4" y="7"/>
                  <a:pt x="2" y="7"/>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79" name="Freeform 540"/>
          <p:cNvSpPr>
            <a:spLocks/>
          </p:cNvSpPr>
          <p:nvPr/>
        </p:nvSpPr>
        <p:spPr bwMode="auto">
          <a:xfrm>
            <a:off x="4735291" y="4285356"/>
            <a:ext cx="27866" cy="14323"/>
          </a:xfrm>
          <a:custGeom>
            <a:avLst/>
            <a:gdLst>
              <a:gd name="T0" fmla="*/ 23812 w 12"/>
              <a:gd name="T1" fmla="*/ 7408 h 6"/>
              <a:gd name="T2" fmla="*/ 0 w 12"/>
              <a:gd name="T3" fmla="*/ 5556 h 6"/>
              <a:gd name="T4" fmla="*/ 23812 w 12"/>
              <a:gd name="T5" fmla="*/ 7408 h 6"/>
              <a:gd name="T6" fmla="*/ 0 60000 65536"/>
              <a:gd name="T7" fmla="*/ 0 60000 65536"/>
              <a:gd name="T8" fmla="*/ 0 60000 65536"/>
            </a:gdLst>
            <a:ahLst/>
            <a:cxnLst>
              <a:cxn ang="T6">
                <a:pos x="T0" y="T1"/>
              </a:cxn>
              <a:cxn ang="T7">
                <a:pos x="T2" y="T3"/>
              </a:cxn>
              <a:cxn ang="T8">
                <a:pos x="T4" y="T5"/>
              </a:cxn>
            </a:cxnLst>
            <a:rect l="0" t="0" r="r" b="b"/>
            <a:pathLst>
              <a:path w="12" h="6">
                <a:moveTo>
                  <a:pt x="12" y="4"/>
                </a:moveTo>
                <a:cubicBezTo>
                  <a:pt x="12" y="2"/>
                  <a:pt x="0" y="0"/>
                  <a:pt x="0" y="3"/>
                </a:cubicBezTo>
                <a:cubicBezTo>
                  <a:pt x="0" y="5"/>
                  <a:pt x="11" y="6"/>
                  <a:pt x="12" y="4"/>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80" name="Freeform 541"/>
          <p:cNvSpPr>
            <a:spLocks/>
          </p:cNvSpPr>
          <p:nvPr/>
        </p:nvSpPr>
        <p:spPr bwMode="auto">
          <a:xfrm>
            <a:off x="4742936" y="4297237"/>
            <a:ext cx="105893" cy="61388"/>
          </a:xfrm>
          <a:custGeom>
            <a:avLst/>
            <a:gdLst>
              <a:gd name="T0" fmla="*/ 47129 w 48"/>
              <a:gd name="T1" fmla="*/ 0 h 25"/>
              <a:gd name="T2" fmla="*/ 32047 w 48"/>
              <a:gd name="T3" fmla="*/ 5715 h 25"/>
              <a:gd name="T4" fmla="*/ 15081 w 48"/>
              <a:gd name="T5" fmla="*/ 15240 h 25"/>
              <a:gd name="T6" fmla="*/ 9426 w 48"/>
              <a:gd name="T7" fmla="*/ 17145 h 25"/>
              <a:gd name="T8" fmla="*/ 1885 w 48"/>
              <a:gd name="T9" fmla="*/ 13335 h 25"/>
              <a:gd name="T10" fmla="*/ 9426 w 48"/>
              <a:gd name="T11" fmla="*/ 26670 h 25"/>
              <a:gd name="T12" fmla="*/ 16966 w 48"/>
              <a:gd name="T13" fmla="*/ 30480 h 25"/>
              <a:gd name="T14" fmla="*/ 33933 w 48"/>
              <a:gd name="T15" fmla="*/ 34290 h 25"/>
              <a:gd name="T16" fmla="*/ 47129 w 48"/>
              <a:gd name="T17" fmla="*/ 47625 h 25"/>
              <a:gd name="T18" fmla="*/ 79176 w 48"/>
              <a:gd name="T19" fmla="*/ 47625 h 25"/>
              <a:gd name="T20" fmla="*/ 84832 w 48"/>
              <a:gd name="T21" fmla="*/ 36195 h 25"/>
              <a:gd name="T22" fmla="*/ 88602 w 48"/>
              <a:gd name="T23" fmla="*/ 24765 h 25"/>
              <a:gd name="T24" fmla="*/ 82946 w 48"/>
              <a:gd name="T25" fmla="*/ 9525 h 25"/>
              <a:gd name="T26" fmla="*/ 64095 w 48"/>
              <a:gd name="T27" fmla="*/ 5715 h 25"/>
              <a:gd name="T28" fmla="*/ 47129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81" name="Freeform 542"/>
          <p:cNvSpPr>
            <a:spLocks/>
          </p:cNvSpPr>
          <p:nvPr/>
        </p:nvSpPr>
        <p:spPr bwMode="auto">
          <a:xfrm>
            <a:off x="5264759" y="4424503"/>
            <a:ext cx="113324" cy="69573"/>
          </a:xfrm>
          <a:custGeom>
            <a:avLst/>
            <a:gdLst>
              <a:gd name="T0" fmla="*/ 0 w 51"/>
              <a:gd name="T1" fmla="*/ 32771 h 28"/>
              <a:gd name="T2" fmla="*/ 9494 w 51"/>
              <a:gd name="T3" fmla="*/ 30843 h 28"/>
              <a:gd name="T4" fmla="*/ 32279 w 51"/>
              <a:gd name="T5" fmla="*/ 32771 h 28"/>
              <a:gd name="T6" fmla="*/ 41773 w 51"/>
              <a:gd name="T7" fmla="*/ 26988 h 28"/>
              <a:gd name="T8" fmla="*/ 62660 w 51"/>
              <a:gd name="T9" fmla="*/ 26988 h 28"/>
              <a:gd name="T10" fmla="*/ 74053 w 51"/>
              <a:gd name="T11" fmla="*/ 17349 h 28"/>
              <a:gd name="T12" fmla="*/ 81648 w 51"/>
              <a:gd name="T13" fmla="*/ 5783 h 28"/>
              <a:gd name="T14" fmla="*/ 89243 w 51"/>
              <a:gd name="T15" fmla="*/ 0 h 28"/>
              <a:gd name="T16" fmla="*/ 96838 w 51"/>
              <a:gd name="T17" fmla="*/ 9638 h 28"/>
              <a:gd name="T18" fmla="*/ 89243 w 51"/>
              <a:gd name="T19" fmla="*/ 23132 h 28"/>
              <a:gd name="T20" fmla="*/ 87344 w 51"/>
              <a:gd name="T21" fmla="*/ 30843 h 28"/>
              <a:gd name="T22" fmla="*/ 70255 w 51"/>
              <a:gd name="T23" fmla="*/ 38554 h 28"/>
              <a:gd name="T24" fmla="*/ 43672 w 51"/>
              <a:gd name="T25" fmla="*/ 52047 h 28"/>
              <a:gd name="T26" fmla="*/ 0 w 51"/>
              <a:gd name="T27" fmla="*/ 32771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2" name="Freeform 543"/>
          <p:cNvSpPr>
            <a:spLocks/>
          </p:cNvSpPr>
          <p:nvPr/>
        </p:nvSpPr>
        <p:spPr bwMode="auto">
          <a:xfrm>
            <a:off x="5441243" y="4454799"/>
            <a:ext cx="44586" cy="55250"/>
          </a:xfrm>
          <a:custGeom>
            <a:avLst/>
            <a:gdLst>
              <a:gd name="T0" fmla="*/ 3810 w 20"/>
              <a:gd name="T1" fmla="*/ 1864 h 23"/>
              <a:gd name="T2" fmla="*/ 9525 w 20"/>
              <a:gd name="T3" fmla="*/ 20500 h 23"/>
              <a:gd name="T4" fmla="*/ 28575 w 20"/>
              <a:gd name="T5" fmla="*/ 40999 h 23"/>
              <a:gd name="T6" fmla="*/ 38100 w 20"/>
              <a:gd name="T7" fmla="*/ 37272 h 23"/>
              <a:gd name="T8" fmla="*/ 26670 w 20"/>
              <a:gd name="T9" fmla="*/ 20500 h 23"/>
              <a:gd name="T10" fmla="*/ 11430 w 20"/>
              <a:gd name="T11" fmla="*/ 9318 h 23"/>
              <a:gd name="T12" fmla="*/ 3810 w 20"/>
              <a:gd name="T13" fmla="*/ 186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3" name="Freeform 544"/>
          <p:cNvSpPr>
            <a:spLocks/>
          </p:cNvSpPr>
          <p:nvPr/>
        </p:nvSpPr>
        <p:spPr bwMode="auto">
          <a:xfrm>
            <a:off x="5595436" y="4590250"/>
            <a:ext cx="31584" cy="30695"/>
          </a:xfrm>
          <a:custGeom>
            <a:avLst/>
            <a:gdLst>
              <a:gd name="T0" fmla="*/ 26988 w 14"/>
              <a:gd name="T1" fmla="*/ 14654 h 13"/>
              <a:gd name="T2" fmla="*/ 13494 w 14"/>
              <a:gd name="T3" fmla="*/ 3664 h 13"/>
              <a:gd name="T4" fmla="*/ 0 w 14"/>
              <a:gd name="T5" fmla="*/ 1832 h 13"/>
              <a:gd name="T6" fmla="*/ 7711 w 14"/>
              <a:gd name="T7" fmla="*/ 10991 h 13"/>
              <a:gd name="T8" fmla="*/ 26988 w 14"/>
              <a:gd name="T9" fmla="*/ 146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4" name="Freeform 545"/>
          <p:cNvSpPr>
            <a:spLocks/>
          </p:cNvSpPr>
          <p:nvPr/>
        </p:nvSpPr>
        <p:spPr bwMode="auto">
          <a:xfrm>
            <a:off x="5548998" y="4532955"/>
            <a:ext cx="59449" cy="34787"/>
          </a:xfrm>
          <a:custGeom>
            <a:avLst/>
            <a:gdLst>
              <a:gd name="T0" fmla="*/ 45156 w 27"/>
              <a:gd name="T1" fmla="*/ 25060 h 14"/>
              <a:gd name="T2" fmla="*/ 9407 w 27"/>
              <a:gd name="T3" fmla="*/ 1928 h 14"/>
              <a:gd name="T4" fmla="*/ 13170 w 27"/>
              <a:gd name="T5" fmla="*/ 7711 h 14"/>
              <a:gd name="T6" fmla="*/ 45156 w 27"/>
              <a:gd name="T7" fmla="*/ 2506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4">
                <a:moveTo>
                  <a:pt x="24" y="13"/>
                </a:moveTo>
                <a:cubicBezTo>
                  <a:pt x="27" y="14"/>
                  <a:pt x="10" y="2"/>
                  <a:pt x="5" y="1"/>
                </a:cubicBezTo>
                <a:cubicBezTo>
                  <a:pt x="0" y="0"/>
                  <a:pt x="5" y="3"/>
                  <a:pt x="7" y="4"/>
                </a:cubicBezTo>
                <a:cubicBezTo>
                  <a:pt x="9" y="6"/>
                  <a:pt x="21" y="12"/>
                  <a:pt x="2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5" name="Freeform 546"/>
          <p:cNvSpPr>
            <a:spLocks/>
          </p:cNvSpPr>
          <p:nvPr/>
        </p:nvSpPr>
        <p:spPr bwMode="auto">
          <a:xfrm>
            <a:off x="5500690" y="4497772"/>
            <a:ext cx="27866" cy="32740"/>
          </a:xfrm>
          <a:custGeom>
            <a:avLst/>
            <a:gdLst>
              <a:gd name="T0" fmla="*/ 21828 w 12"/>
              <a:gd name="T1" fmla="*/ 21492 h 13"/>
              <a:gd name="T2" fmla="*/ 1984 w 12"/>
              <a:gd name="T3" fmla="*/ 3908 h 13"/>
              <a:gd name="T4" fmla="*/ 21828 w 12"/>
              <a:gd name="T5" fmla="*/ 21492 h 13"/>
              <a:gd name="T6" fmla="*/ 0 60000 65536"/>
              <a:gd name="T7" fmla="*/ 0 60000 65536"/>
              <a:gd name="T8" fmla="*/ 0 60000 65536"/>
            </a:gdLst>
            <a:ahLst/>
            <a:cxnLst>
              <a:cxn ang="T6">
                <a:pos x="T0" y="T1"/>
              </a:cxn>
              <a:cxn ang="T7">
                <a:pos x="T2" y="T3"/>
              </a:cxn>
              <a:cxn ang="T8">
                <a:pos x="T4" y="T5"/>
              </a:cxn>
            </a:cxnLst>
            <a:rect l="0" t="0" r="r" b="b"/>
            <a:pathLst>
              <a:path w="12" h="13">
                <a:moveTo>
                  <a:pt x="11" y="11"/>
                </a:moveTo>
                <a:cubicBezTo>
                  <a:pt x="11" y="6"/>
                  <a:pt x="0" y="0"/>
                  <a:pt x="1" y="2"/>
                </a:cubicBezTo>
                <a:cubicBezTo>
                  <a:pt x="2" y="4"/>
                  <a:pt x="12" y="13"/>
                  <a:pt x="1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6" name="Freeform 547"/>
          <p:cNvSpPr>
            <a:spLocks/>
          </p:cNvSpPr>
          <p:nvPr/>
        </p:nvSpPr>
        <p:spPr bwMode="auto">
          <a:xfrm>
            <a:off x="5719907" y="4956137"/>
            <a:ext cx="96604" cy="73666"/>
          </a:xfrm>
          <a:custGeom>
            <a:avLst/>
            <a:gdLst>
              <a:gd name="T0" fmla="*/ 74871 w 43"/>
              <a:gd name="T1" fmla="*/ 53340 h 30"/>
              <a:gd name="T2" fmla="*/ 7679 w 43"/>
              <a:gd name="T3" fmla="*/ 0 h 30"/>
              <a:gd name="T4" fmla="*/ 74871 w 43"/>
              <a:gd name="T5" fmla="*/ 53340 h 30"/>
              <a:gd name="T6" fmla="*/ 0 60000 65536"/>
              <a:gd name="T7" fmla="*/ 0 60000 65536"/>
              <a:gd name="T8" fmla="*/ 0 60000 65536"/>
            </a:gdLst>
            <a:ahLst/>
            <a:cxnLst>
              <a:cxn ang="T6">
                <a:pos x="T0" y="T1"/>
              </a:cxn>
              <a:cxn ang="T7">
                <a:pos x="T2" y="T3"/>
              </a:cxn>
              <a:cxn ang="T8">
                <a:pos x="T4" y="T5"/>
              </a:cxn>
            </a:cxnLst>
            <a:rect l="0" t="0" r="r" b="b"/>
            <a:pathLst>
              <a:path w="43" h="30">
                <a:moveTo>
                  <a:pt x="39" y="28"/>
                </a:moveTo>
                <a:cubicBezTo>
                  <a:pt x="43" y="30"/>
                  <a:pt x="9" y="0"/>
                  <a:pt x="4" y="0"/>
                </a:cubicBezTo>
                <a:cubicBezTo>
                  <a:pt x="0" y="0"/>
                  <a:pt x="19" y="22"/>
                  <a:pt x="3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7" name="Freeform 548"/>
          <p:cNvSpPr>
            <a:spLocks/>
          </p:cNvSpPr>
          <p:nvPr/>
        </p:nvSpPr>
        <p:spPr bwMode="auto">
          <a:xfrm>
            <a:off x="5972564" y="5439456"/>
            <a:ext cx="66880" cy="94129"/>
          </a:xfrm>
          <a:custGeom>
            <a:avLst/>
            <a:gdLst>
              <a:gd name="T0" fmla="*/ 55245 w 30"/>
              <a:gd name="T1" fmla="*/ 73025 h 38"/>
              <a:gd name="T2" fmla="*/ 49530 w 30"/>
              <a:gd name="T3" fmla="*/ 55730 h 38"/>
              <a:gd name="T4" fmla="*/ 41910 w 30"/>
              <a:gd name="T5" fmla="*/ 46121 h 38"/>
              <a:gd name="T6" fmla="*/ 41910 w 30"/>
              <a:gd name="T7" fmla="*/ 34591 h 38"/>
              <a:gd name="T8" fmla="*/ 20955 w 30"/>
              <a:gd name="T9" fmla="*/ 21139 h 38"/>
              <a:gd name="T10" fmla="*/ 3810 w 30"/>
              <a:gd name="T11" fmla="*/ 7687 h 38"/>
              <a:gd name="T12" fmla="*/ 19050 w 30"/>
              <a:gd name="T13" fmla="*/ 28826 h 38"/>
              <a:gd name="T14" fmla="*/ 24765 w 30"/>
              <a:gd name="T15" fmla="*/ 42278 h 38"/>
              <a:gd name="T16" fmla="*/ 40005 w 30"/>
              <a:gd name="T17" fmla="*/ 55730 h 38"/>
              <a:gd name="T18" fmla="*/ 41910 w 30"/>
              <a:gd name="T19" fmla="*/ 63416 h 38"/>
              <a:gd name="T20" fmla="*/ 55245 w 30"/>
              <a:gd name="T21" fmla="*/ 73025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8" name="Freeform 549"/>
          <p:cNvSpPr>
            <a:spLocks/>
          </p:cNvSpPr>
          <p:nvPr/>
        </p:nvSpPr>
        <p:spPr bwMode="auto">
          <a:xfrm>
            <a:off x="6004145" y="5529095"/>
            <a:ext cx="141191" cy="186210"/>
          </a:xfrm>
          <a:custGeom>
            <a:avLst/>
            <a:gdLst>
              <a:gd name="T0" fmla="*/ 28726 w 63"/>
              <a:gd name="T1" fmla="*/ 7603 h 76"/>
              <a:gd name="T2" fmla="*/ 26811 w 63"/>
              <a:gd name="T3" fmla="*/ 41818 h 76"/>
              <a:gd name="T4" fmla="*/ 21066 w 63"/>
              <a:gd name="T5" fmla="*/ 62727 h 76"/>
              <a:gd name="T6" fmla="*/ 7660 w 63"/>
              <a:gd name="T7" fmla="*/ 70330 h 76"/>
              <a:gd name="T8" fmla="*/ 5745 w 63"/>
              <a:gd name="T9" fmla="*/ 85537 h 76"/>
              <a:gd name="T10" fmla="*/ 36387 w 63"/>
              <a:gd name="T11" fmla="*/ 102644 h 76"/>
              <a:gd name="T12" fmla="*/ 30641 w 63"/>
              <a:gd name="T13" fmla="*/ 127355 h 76"/>
              <a:gd name="T14" fmla="*/ 30641 w 63"/>
              <a:gd name="T15" fmla="*/ 140660 h 76"/>
              <a:gd name="T16" fmla="*/ 47877 w 63"/>
              <a:gd name="T17" fmla="*/ 140660 h 76"/>
              <a:gd name="T18" fmla="*/ 74688 w 63"/>
              <a:gd name="T19" fmla="*/ 108347 h 76"/>
              <a:gd name="T20" fmla="*/ 82348 w 63"/>
              <a:gd name="T21" fmla="*/ 91239 h 76"/>
              <a:gd name="T22" fmla="*/ 82348 w 63"/>
              <a:gd name="T23" fmla="*/ 77933 h 76"/>
              <a:gd name="T24" fmla="*/ 95754 w 63"/>
              <a:gd name="T25" fmla="*/ 70330 h 76"/>
              <a:gd name="T26" fmla="*/ 105329 w 63"/>
              <a:gd name="T27" fmla="*/ 70330 h 76"/>
              <a:gd name="T28" fmla="*/ 116820 w 63"/>
              <a:gd name="T29" fmla="*/ 53223 h 76"/>
              <a:gd name="T30" fmla="*/ 118735 w 63"/>
              <a:gd name="T31" fmla="*/ 34215 h 76"/>
              <a:gd name="T32" fmla="*/ 116820 w 63"/>
              <a:gd name="T33" fmla="*/ 28512 h 76"/>
              <a:gd name="T34" fmla="*/ 95754 w 63"/>
              <a:gd name="T35" fmla="*/ 36116 h 76"/>
              <a:gd name="T36" fmla="*/ 82348 w 63"/>
              <a:gd name="T37" fmla="*/ 38016 h 76"/>
              <a:gd name="T38" fmla="*/ 57452 w 63"/>
              <a:gd name="T39" fmla="*/ 24711 h 76"/>
              <a:gd name="T40" fmla="*/ 47877 w 63"/>
              <a:gd name="T41" fmla="*/ 3802 h 76"/>
              <a:gd name="T42" fmla="*/ 44047 w 63"/>
              <a:gd name="T43" fmla="*/ 5702 h 76"/>
              <a:gd name="T44" fmla="*/ 40217 w 63"/>
              <a:gd name="T45" fmla="*/ 13306 h 76"/>
              <a:gd name="T46" fmla="*/ 28726 w 63"/>
              <a:gd name="T47" fmla="*/ 7603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89" name="Freeform 550"/>
          <p:cNvSpPr>
            <a:spLocks/>
          </p:cNvSpPr>
          <p:nvPr/>
        </p:nvSpPr>
        <p:spPr bwMode="auto">
          <a:xfrm>
            <a:off x="5792575" y="5674777"/>
            <a:ext cx="226647" cy="239415"/>
          </a:xfrm>
          <a:custGeom>
            <a:avLst/>
            <a:gdLst>
              <a:gd name="T0" fmla="*/ 167092 w 102"/>
              <a:gd name="T1" fmla="*/ 20848 h 98"/>
              <a:gd name="T2" fmla="*/ 161396 w 102"/>
              <a:gd name="T3" fmla="*/ 11372 h 98"/>
              <a:gd name="T4" fmla="*/ 151902 w 102"/>
              <a:gd name="T5" fmla="*/ 3791 h 98"/>
              <a:gd name="T6" fmla="*/ 136712 w 102"/>
              <a:gd name="T7" fmla="*/ 20848 h 98"/>
              <a:gd name="T8" fmla="*/ 134813 w 102"/>
              <a:gd name="T9" fmla="*/ 32220 h 98"/>
              <a:gd name="T10" fmla="*/ 117724 w 102"/>
              <a:gd name="T11" fmla="*/ 58754 h 98"/>
              <a:gd name="T12" fmla="*/ 89242 w 102"/>
              <a:gd name="T13" fmla="*/ 83393 h 98"/>
              <a:gd name="T14" fmla="*/ 62660 w 102"/>
              <a:gd name="T15" fmla="*/ 98555 h 98"/>
              <a:gd name="T16" fmla="*/ 45571 w 102"/>
              <a:gd name="T17" fmla="*/ 108031 h 98"/>
              <a:gd name="T18" fmla="*/ 26583 w 102"/>
              <a:gd name="T19" fmla="*/ 132670 h 98"/>
              <a:gd name="T20" fmla="*/ 11393 w 102"/>
              <a:gd name="T21" fmla="*/ 136461 h 98"/>
              <a:gd name="T22" fmla="*/ 9494 w 102"/>
              <a:gd name="T23" fmla="*/ 155413 h 98"/>
              <a:gd name="T24" fmla="*/ 5696 w 102"/>
              <a:gd name="T25" fmla="*/ 162995 h 98"/>
              <a:gd name="T26" fmla="*/ 3798 w 102"/>
              <a:gd name="T27" fmla="*/ 172471 h 98"/>
              <a:gd name="T28" fmla="*/ 24684 w 102"/>
              <a:gd name="T29" fmla="*/ 174366 h 98"/>
              <a:gd name="T30" fmla="*/ 47469 w 102"/>
              <a:gd name="T31" fmla="*/ 183843 h 98"/>
              <a:gd name="T32" fmla="*/ 85445 w 102"/>
              <a:gd name="T33" fmla="*/ 174366 h 98"/>
              <a:gd name="T34" fmla="*/ 110129 w 102"/>
              <a:gd name="T35" fmla="*/ 142146 h 98"/>
              <a:gd name="T36" fmla="*/ 129117 w 102"/>
              <a:gd name="T37" fmla="*/ 111822 h 98"/>
              <a:gd name="T38" fmla="*/ 148104 w 102"/>
              <a:gd name="T39" fmla="*/ 102345 h 98"/>
              <a:gd name="T40" fmla="*/ 165193 w 102"/>
              <a:gd name="T41" fmla="*/ 94764 h 98"/>
              <a:gd name="T42" fmla="*/ 157598 w 102"/>
              <a:gd name="T43" fmla="*/ 85288 h 98"/>
              <a:gd name="T44" fmla="*/ 178485 w 102"/>
              <a:gd name="T45" fmla="*/ 58754 h 98"/>
              <a:gd name="T46" fmla="*/ 189877 w 102"/>
              <a:gd name="T47" fmla="*/ 34115 h 98"/>
              <a:gd name="T48" fmla="*/ 189877 w 102"/>
              <a:gd name="T49" fmla="*/ 22743 h 98"/>
              <a:gd name="T50" fmla="*/ 187979 w 102"/>
              <a:gd name="T51" fmla="*/ 17058 h 98"/>
              <a:gd name="T52" fmla="*/ 186080 w 102"/>
              <a:gd name="T53" fmla="*/ 11372 h 98"/>
              <a:gd name="T54" fmla="*/ 174687 w 102"/>
              <a:gd name="T55" fmla="*/ 18953 h 98"/>
              <a:gd name="T56" fmla="*/ 167092 w 102"/>
              <a:gd name="T57" fmla="*/ 2084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0" name="Freeform 551"/>
          <p:cNvSpPr>
            <a:spLocks/>
          </p:cNvSpPr>
          <p:nvPr/>
        </p:nvSpPr>
        <p:spPr bwMode="auto">
          <a:xfrm>
            <a:off x="5827659" y="5913794"/>
            <a:ext cx="13004" cy="18416"/>
          </a:xfrm>
          <a:custGeom>
            <a:avLst/>
            <a:gdLst>
              <a:gd name="T0" fmla="*/ 11112 w 6"/>
              <a:gd name="T1" fmla="*/ 14287 h 7"/>
              <a:gd name="T2" fmla="*/ 1852 w 6"/>
              <a:gd name="T3" fmla="*/ 0 h 7"/>
              <a:gd name="T4" fmla="*/ 0 w 6"/>
              <a:gd name="T5" fmla="*/ 14287 h 7"/>
              <a:gd name="T6" fmla="*/ 11112 w 6"/>
              <a:gd name="T7" fmla="*/ 1428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6" y="7"/>
                </a:moveTo>
                <a:cubicBezTo>
                  <a:pt x="2" y="4"/>
                  <a:pt x="1" y="0"/>
                  <a:pt x="1" y="0"/>
                </a:cubicBezTo>
                <a:cubicBezTo>
                  <a:pt x="0" y="7"/>
                  <a:pt x="0" y="7"/>
                  <a:pt x="0" y="7"/>
                </a:cubicBez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1" name="Freeform 552"/>
          <p:cNvSpPr>
            <a:spLocks/>
          </p:cNvSpPr>
          <p:nvPr/>
        </p:nvSpPr>
        <p:spPr bwMode="auto">
          <a:xfrm>
            <a:off x="5147715" y="5678869"/>
            <a:ext cx="113323" cy="114591"/>
          </a:xfrm>
          <a:custGeom>
            <a:avLst/>
            <a:gdLst>
              <a:gd name="T0" fmla="*/ 1937 w 50"/>
              <a:gd name="T1" fmla="*/ 7566 h 47"/>
              <a:gd name="T2" fmla="*/ 21304 w 50"/>
              <a:gd name="T3" fmla="*/ 49179 h 47"/>
              <a:gd name="T4" fmla="*/ 17431 w 50"/>
              <a:gd name="T5" fmla="*/ 54853 h 47"/>
              <a:gd name="T6" fmla="*/ 25178 w 50"/>
              <a:gd name="T7" fmla="*/ 73768 h 47"/>
              <a:gd name="T8" fmla="*/ 52292 w 50"/>
              <a:gd name="T9" fmla="*/ 88900 h 47"/>
              <a:gd name="T10" fmla="*/ 60039 w 50"/>
              <a:gd name="T11" fmla="*/ 75660 h 47"/>
              <a:gd name="T12" fmla="*/ 67786 w 50"/>
              <a:gd name="T13" fmla="*/ 83226 h 47"/>
              <a:gd name="T14" fmla="*/ 69723 w 50"/>
              <a:gd name="T15" fmla="*/ 69985 h 47"/>
              <a:gd name="T16" fmla="*/ 79406 w 50"/>
              <a:gd name="T17" fmla="*/ 71877 h 47"/>
              <a:gd name="T18" fmla="*/ 85217 w 50"/>
              <a:gd name="T19" fmla="*/ 68094 h 47"/>
              <a:gd name="T20" fmla="*/ 89090 w 50"/>
              <a:gd name="T21" fmla="*/ 43504 h 47"/>
              <a:gd name="T22" fmla="*/ 91027 w 50"/>
              <a:gd name="T23" fmla="*/ 35938 h 47"/>
              <a:gd name="T24" fmla="*/ 91027 w 50"/>
              <a:gd name="T25" fmla="*/ 7566 h 47"/>
              <a:gd name="T26" fmla="*/ 77470 w 50"/>
              <a:gd name="T27" fmla="*/ 7566 h 47"/>
              <a:gd name="T28" fmla="*/ 42608 w 50"/>
              <a:gd name="T29" fmla="*/ 15132 h 47"/>
              <a:gd name="T30" fmla="*/ 1937 w 50"/>
              <a:gd name="T31" fmla="*/ 7566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2" name="Freeform 553"/>
          <p:cNvSpPr>
            <a:spLocks/>
          </p:cNvSpPr>
          <p:nvPr/>
        </p:nvSpPr>
        <p:spPr bwMode="auto">
          <a:xfrm>
            <a:off x="5240603" y="5643686"/>
            <a:ext cx="20434" cy="34786"/>
          </a:xfrm>
          <a:custGeom>
            <a:avLst/>
            <a:gdLst>
              <a:gd name="T0" fmla="*/ 13582 w 9"/>
              <a:gd name="T1" fmla="*/ 23132 h 14"/>
              <a:gd name="T2" fmla="*/ 3880 w 9"/>
              <a:gd name="T3" fmla="*/ 1928 h 14"/>
              <a:gd name="T4" fmla="*/ 13582 w 9"/>
              <a:gd name="T5" fmla="*/ 23132 h 14"/>
              <a:gd name="T6" fmla="*/ 0 60000 65536"/>
              <a:gd name="T7" fmla="*/ 0 60000 65536"/>
              <a:gd name="T8" fmla="*/ 0 60000 65536"/>
            </a:gdLst>
            <a:ahLst/>
            <a:cxnLst>
              <a:cxn ang="T6">
                <a:pos x="T0" y="T1"/>
              </a:cxn>
              <a:cxn ang="T7">
                <a:pos x="T2" y="T3"/>
              </a:cxn>
              <a:cxn ang="T8">
                <a:pos x="T4" y="T5"/>
              </a:cxn>
            </a:cxnLst>
            <a:rect l="0" t="0" r="r" b="b"/>
            <a:pathLst>
              <a:path w="9" h="14">
                <a:moveTo>
                  <a:pt x="7" y="12"/>
                </a:moveTo>
                <a:cubicBezTo>
                  <a:pt x="6" y="14"/>
                  <a:pt x="0" y="2"/>
                  <a:pt x="2" y="1"/>
                </a:cubicBezTo>
                <a:cubicBezTo>
                  <a:pt x="4" y="0"/>
                  <a:pt x="9" y="4"/>
                  <a:pt x="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3" name="Freeform 554"/>
          <p:cNvSpPr>
            <a:spLocks/>
          </p:cNvSpPr>
          <p:nvPr/>
        </p:nvSpPr>
        <p:spPr bwMode="auto">
          <a:xfrm>
            <a:off x="5120063" y="5644083"/>
            <a:ext cx="13005" cy="14323"/>
          </a:xfrm>
          <a:custGeom>
            <a:avLst/>
            <a:gdLst>
              <a:gd name="T0" fmla="*/ 5557 w 6"/>
              <a:gd name="T1" fmla="*/ 11112 h 6"/>
              <a:gd name="T2" fmla="*/ 5557 w 6"/>
              <a:gd name="T3" fmla="*/ 1852 h 6"/>
              <a:gd name="T4" fmla="*/ 5557 w 6"/>
              <a:gd name="T5" fmla="*/ 11112 h 6"/>
              <a:gd name="T6" fmla="*/ 0 60000 65536"/>
              <a:gd name="T7" fmla="*/ 0 60000 65536"/>
              <a:gd name="T8" fmla="*/ 0 60000 65536"/>
            </a:gdLst>
            <a:ahLst/>
            <a:cxnLst>
              <a:cxn ang="T6">
                <a:pos x="T0" y="T1"/>
              </a:cxn>
              <a:cxn ang="T7">
                <a:pos x="T2" y="T3"/>
              </a:cxn>
              <a:cxn ang="T8">
                <a:pos x="T4" y="T5"/>
              </a:cxn>
            </a:cxnLst>
            <a:rect l="0" t="0" r="r" b="b"/>
            <a:pathLst>
              <a:path w="6" h="6">
                <a:moveTo>
                  <a:pt x="3" y="6"/>
                </a:moveTo>
                <a:cubicBezTo>
                  <a:pt x="1" y="6"/>
                  <a:pt x="0" y="1"/>
                  <a:pt x="3" y="1"/>
                </a:cubicBezTo>
                <a:cubicBezTo>
                  <a:pt x="6" y="0"/>
                  <a:pt x="5"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4" name="Freeform 555"/>
          <p:cNvSpPr>
            <a:spLocks/>
          </p:cNvSpPr>
          <p:nvPr/>
        </p:nvSpPr>
        <p:spPr bwMode="auto">
          <a:xfrm>
            <a:off x="3288304" y="3967790"/>
            <a:ext cx="57591" cy="122777"/>
          </a:xfrm>
          <a:custGeom>
            <a:avLst/>
            <a:gdLst>
              <a:gd name="T0" fmla="*/ 9464 w 26"/>
              <a:gd name="T1" fmla="*/ 0 h 50"/>
              <a:gd name="T2" fmla="*/ 7571 w 26"/>
              <a:gd name="T3" fmla="*/ 5715 h 50"/>
              <a:gd name="T4" fmla="*/ 3786 w 26"/>
              <a:gd name="T5" fmla="*/ 28575 h 50"/>
              <a:gd name="T6" fmla="*/ 0 w 26"/>
              <a:gd name="T7" fmla="*/ 53340 h 50"/>
              <a:gd name="T8" fmla="*/ 7571 w 26"/>
              <a:gd name="T9" fmla="*/ 83820 h 50"/>
              <a:gd name="T10" fmla="*/ 30285 w 26"/>
              <a:gd name="T11" fmla="*/ 89535 h 50"/>
              <a:gd name="T12" fmla="*/ 47320 w 26"/>
              <a:gd name="T13" fmla="*/ 72390 h 50"/>
              <a:gd name="T14" fmla="*/ 43535 w 26"/>
              <a:gd name="T15" fmla="*/ 47625 h 50"/>
              <a:gd name="T16" fmla="*/ 26499 w 26"/>
              <a:gd name="T17" fmla="*/ 15240 h 50"/>
              <a:gd name="T18" fmla="*/ 9464 w 2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5" name="Freeform 556"/>
          <p:cNvSpPr>
            <a:spLocks/>
          </p:cNvSpPr>
          <p:nvPr/>
        </p:nvSpPr>
        <p:spPr bwMode="auto">
          <a:xfrm>
            <a:off x="2203153" y="4665963"/>
            <a:ext cx="213644" cy="456319"/>
          </a:xfrm>
          <a:custGeom>
            <a:avLst/>
            <a:gdLst>
              <a:gd name="T0" fmla="*/ 157841 w 96"/>
              <a:gd name="T1" fmla="*/ 9516 h 186"/>
              <a:gd name="T2" fmla="*/ 148332 w 96"/>
              <a:gd name="T3" fmla="*/ 3807 h 186"/>
              <a:gd name="T4" fmla="*/ 142627 w 96"/>
              <a:gd name="T5" fmla="*/ 15226 h 186"/>
              <a:gd name="T6" fmla="*/ 136922 w 96"/>
              <a:gd name="T7" fmla="*/ 38066 h 186"/>
              <a:gd name="T8" fmla="*/ 127414 w 96"/>
              <a:gd name="T9" fmla="*/ 43776 h 186"/>
              <a:gd name="T10" fmla="*/ 117905 w 96"/>
              <a:gd name="T11" fmla="*/ 41872 h 186"/>
              <a:gd name="T12" fmla="*/ 119807 w 96"/>
              <a:gd name="T13" fmla="*/ 49486 h 186"/>
              <a:gd name="T14" fmla="*/ 114102 w 96"/>
              <a:gd name="T15" fmla="*/ 59002 h 186"/>
              <a:gd name="T16" fmla="*/ 114102 w 96"/>
              <a:gd name="T17" fmla="*/ 66615 h 186"/>
              <a:gd name="T18" fmla="*/ 116004 w 96"/>
              <a:gd name="T19" fmla="*/ 68518 h 186"/>
              <a:gd name="T20" fmla="*/ 102692 w 96"/>
              <a:gd name="T21" fmla="*/ 76132 h 186"/>
              <a:gd name="T22" fmla="*/ 91282 w 96"/>
              <a:gd name="T23" fmla="*/ 85648 h 186"/>
              <a:gd name="T24" fmla="*/ 76068 w 96"/>
              <a:gd name="T25" fmla="*/ 93261 h 186"/>
              <a:gd name="T26" fmla="*/ 76068 w 96"/>
              <a:gd name="T27" fmla="*/ 98971 h 186"/>
              <a:gd name="T28" fmla="*/ 64658 w 96"/>
              <a:gd name="T29" fmla="*/ 97068 h 186"/>
              <a:gd name="T30" fmla="*/ 39936 w 96"/>
              <a:gd name="T31" fmla="*/ 106584 h 186"/>
              <a:gd name="T32" fmla="*/ 30427 w 96"/>
              <a:gd name="T33" fmla="*/ 106584 h 186"/>
              <a:gd name="T34" fmla="*/ 20919 w 96"/>
              <a:gd name="T35" fmla="*/ 142747 h 186"/>
              <a:gd name="T36" fmla="*/ 28525 w 96"/>
              <a:gd name="T37" fmla="*/ 190329 h 186"/>
              <a:gd name="T38" fmla="*/ 24722 w 96"/>
              <a:gd name="T39" fmla="*/ 218878 h 186"/>
              <a:gd name="T40" fmla="*/ 5705 w 96"/>
              <a:gd name="T41" fmla="*/ 249331 h 186"/>
              <a:gd name="T42" fmla="*/ 3803 w 96"/>
              <a:gd name="T43" fmla="*/ 279784 h 186"/>
              <a:gd name="T44" fmla="*/ 13312 w 96"/>
              <a:gd name="T45" fmla="*/ 298817 h 186"/>
              <a:gd name="T46" fmla="*/ 9508 w 96"/>
              <a:gd name="T47" fmla="*/ 310236 h 186"/>
              <a:gd name="T48" fmla="*/ 26624 w 96"/>
              <a:gd name="T49" fmla="*/ 340689 h 186"/>
              <a:gd name="T50" fmla="*/ 53248 w 96"/>
              <a:gd name="T51" fmla="*/ 352109 h 186"/>
              <a:gd name="T52" fmla="*/ 83675 w 96"/>
              <a:gd name="T53" fmla="*/ 342592 h 186"/>
              <a:gd name="T54" fmla="*/ 112200 w 96"/>
              <a:gd name="T55" fmla="*/ 291203 h 186"/>
              <a:gd name="T56" fmla="*/ 138824 w 96"/>
              <a:gd name="T57" fmla="*/ 201749 h 186"/>
              <a:gd name="T58" fmla="*/ 159743 w 96"/>
              <a:gd name="T59" fmla="*/ 133230 h 186"/>
              <a:gd name="T60" fmla="*/ 165448 w 96"/>
              <a:gd name="T61" fmla="*/ 116101 h 186"/>
              <a:gd name="T62" fmla="*/ 161644 w 96"/>
              <a:gd name="T63" fmla="*/ 95165 h 186"/>
              <a:gd name="T64" fmla="*/ 169251 w 96"/>
              <a:gd name="T65" fmla="*/ 89455 h 186"/>
              <a:gd name="T66" fmla="*/ 176858 w 96"/>
              <a:gd name="T67" fmla="*/ 98971 h 186"/>
              <a:gd name="T68" fmla="*/ 178760 w 96"/>
              <a:gd name="T69" fmla="*/ 78035 h 186"/>
              <a:gd name="T70" fmla="*/ 171153 w 96"/>
              <a:gd name="T71" fmla="*/ 39969 h 186"/>
              <a:gd name="T72" fmla="*/ 157841 w 96"/>
              <a:gd name="T73" fmla="*/ 9516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6" name="Freeform 557"/>
          <p:cNvSpPr>
            <a:spLocks/>
          </p:cNvSpPr>
          <p:nvPr/>
        </p:nvSpPr>
        <p:spPr bwMode="auto">
          <a:xfrm>
            <a:off x="2675037" y="1504467"/>
            <a:ext cx="65023" cy="49111"/>
          </a:xfrm>
          <a:custGeom>
            <a:avLst/>
            <a:gdLst>
              <a:gd name="T0" fmla="*/ 45983 w 29"/>
              <a:gd name="T1" fmla="*/ 36195 h 20"/>
              <a:gd name="T2" fmla="*/ 49815 w 29"/>
              <a:gd name="T3" fmla="*/ 24765 h 20"/>
              <a:gd name="T4" fmla="*/ 24908 w 29"/>
              <a:gd name="T5" fmla="*/ 7620 h 20"/>
              <a:gd name="T6" fmla="*/ 11496 w 29"/>
              <a:gd name="T7" fmla="*/ 3810 h 20"/>
              <a:gd name="T8" fmla="*/ 11496 w 29"/>
              <a:gd name="T9" fmla="*/ 20955 h 20"/>
              <a:gd name="T10" fmla="*/ 28739 w 29"/>
              <a:gd name="T11" fmla="*/ 30480 h 20"/>
              <a:gd name="T12" fmla="*/ 45983 w 29"/>
              <a:gd name="T13" fmla="*/ 3619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7" name="Freeform 558"/>
          <p:cNvSpPr>
            <a:spLocks/>
          </p:cNvSpPr>
          <p:nvPr/>
        </p:nvSpPr>
        <p:spPr bwMode="auto">
          <a:xfrm>
            <a:off x="2370567" y="1561763"/>
            <a:ext cx="65023" cy="49111"/>
          </a:xfrm>
          <a:custGeom>
            <a:avLst/>
            <a:gdLst>
              <a:gd name="T0" fmla="*/ 51731 w 29"/>
              <a:gd name="T1" fmla="*/ 15240 h 20"/>
              <a:gd name="T2" fmla="*/ 17244 w 29"/>
              <a:gd name="T3" fmla="*/ 34290 h 20"/>
              <a:gd name="T4" fmla="*/ 1916 w 29"/>
              <a:gd name="T5" fmla="*/ 15240 h 20"/>
              <a:gd name="T6" fmla="*/ 19160 w 29"/>
              <a:gd name="T7" fmla="*/ 0 h 20"/>
              <a:gd name="T8" fmla="*/ 51731 w 29"/>
              <a:gd name="T9" fmla="*/ 1524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8" name="Freeform 559"/>
          <p:cNvSpPr>
            <a:spLocks/>
          </p:cNvSpPr>
          <p:nvPr/>
        </p:nvSpPr>
        <p:spPr bwMode="auto">
          <a:xfrm>
            <a:off x="3013140" y="1324395"/>
            <a:ext cx="52017" cy="30695"/>
          </a:xfrm>
          <a:custGeom>
            <a:avLst/>
            <a:gdLst>
              <a:gd name="T0" fmla="*/ 44450 w 23"/>
              <a:gd name="T1" fmla="*/ 14654 h 13"/>
              <a:gd name="T2" fmla="*/ 7730 w 23"/>
              <a:gd name="T3" fmla="*/ 20149 h 13"/>
              <a:gd name="T4" fmla="*/ 5798 w 23"/>
              <a:gd name="T5" fmla="*/ 1832 h 13"/>
              <a:gd name="T6" fmla="*/ 28989 w 23"/>
              <a:gd name="T7" fmla="*/ 1832 h 13"/>
              <a:gd name="T8" fmla="*/ 44450 w 23"/>
              <a:gd name="T9" fmla="*/ 146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99" name="Freeform 560"/>
          <p:cNvSpPr>
            <a:spLocks/>
          </p:cNvSpPr>
          <p:nvPr/>
        </p:nvSpPr>
        <p:spPr bwMode="auto">
          <a:xfrm>
            <a:off x="4181680" y="1260961"/>
            <a:ext cx="63164" cy="30693"/>
          </a:xfrm>
          <a:custGeom>
            <a:avLst/>
            <a:gdLst>
              <a:gd name="T0" fmla="*/ 32771 w 28"/>
              <a:gd name="T1" fmla="*/ 21980 h 13"/>
              <a:gd name="T2" fmla="*/ 7711 w 28"/>
              <a:gd name="T3" fmla="*/ 10990 h 13"/>
              <a:gd name="T4" fmla="*/ 23132 w 28"/>
              <a:gd name="T5" fmla="*/ 0 h 13"/>
              <a:gd name="T6" fmla="*/ 38554 w 28"/>
              <a:gd name="T7" fmla="*/ 0 h 13"/>
              <a:gd name="T8" fmla="*/ 50120 w 28"/>
              <a:gd name="T9" fmla="*/ 7327 h 13"/>
              <a:gd name="T10" fmla="*/ 32771 w 28"/>
              <a:gd name="T11" fmla="*/ 2198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0" name="Freeform 561"/>
          <p:cNvSpPr>
            <a:spLocks/>
          </p:cNvSpPr>
          <p:nvPr/>
        </p:nvSpPr>
        <p:spPr bwMode="auto">
          <a:xfrm>
            <a:off x="2803213" y="791966"/>
            <a:ext cx="83600" cy="40926"/>
          </a:xfrm>
          <a:custGeom>
            <a:avLst/>
            <a:gdLst>
              <a:gd name="T0" fmla="*/ 71437 w 37"/>
              <a:gd name="T1" fmla="*/ 11906 h 16"/>
              <a:gd name="T2" fmla="*/ 57922 w 37"/>
              <a:gd name="T3" fmla="*/ 3969 h 16"/>
              <a:gd name="T4" fmla="*/ 42476 w 37"/>
              <a:gd name="T5" fmla="*/ 3969 h 16"/>
              <a:gd name="T6" fmla="*/ 23169 w 37"/>
              <a:gd name="T7" fmla="*/ 11906 h 16"/>
              <a:gd name="T8" fmla="*/ 3861 w 37"/>
              <a:gd name="T9" fmla="*/ 23813 h 16"/>
              <a:gd name="T10" fmla="*/ 15446 w 37"/>
              <a:gd name="T11" fmla="*/ 29766 h 16"/>
              <a:gd name="T12" fmla="*/ 54060 w 37"/>
              <a:gd name="T13" fmla="*/ 23813 h 16"/>
              <a:gd name="T14" fmla="*/ 71437 w 37"/>
              <a:gd name="T15" fmla="*/ 11906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6">
                <a:moveTo>
                  <a:pt x="37" y="6"/>
                </a:moveTo>
                <a:cubicBezTo>
                  <a:pt x="37" y="2"/>
                  <a:pt x="34" y="2"/>
                  <a:pt x="30" y="2"/>
                </a:cubicBezTo>
                <a:cubicBezTo>
                  <a:pt x="26" y="2"/>
                  <a:pt x="25" y="0"/>
                  <a:pt x="22" y="2"/>
                </a:cubicBezTo>
                <a:cubicBezTo>
                  <a:pt x="19" y="5"/>
                  <a:pt x="14" y="6"/>
                  <a:pt x="12" y="6"/>
                </a:cubicBezTo>
                <a:cubicBezTo>
                  <a:pt x="9" y="7"/>
                  <a:pt x="5" y="12"/>
                  <a:pt x="2" y="12"/>
                </a:cubicBezTo>
                <a:cubicBezTo>
                  <a:pt x="0" y="12"/>
                  <a:pt x="1" y="15"/>
                  <a:pt x="8" y="15"/>
                </a:cubicBezTo>
                <a:cubicBezTo>
                  <a:pt x="15" y="14"/>
                  <a:pt x="22" y="16"/>
                  <a:pt x="28" y="12"/>
                </a:cubicBezTo>
                <a:cubicBezTo>
                  <a:pt x="34" y="8"/>
                  <a:pt x="37" y="12"/>
                  <a:pt x="3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1" name="Freeform 562"/>
          <p:cNvSpPr>
            <a:spLocks/>
          </p:cNvSpPr>
          <p:nvPr/>
        </p:nvSpPr>
        <p:spPr bwMode="auto">
          <a:xfrm>
            <a:off x="2699183" y="812429"/>
            <a:ext cx="92888" cy="40926"/>
          </a:xfrm>
          <a:custGeom>
            <a:avLst/>
            <a:gdLst>
              <a:gd name="T0" fmla="*/ 75595 w 42"/>
              <a:gd name="T1" fmla="*/ 5603 h 17"/>
              <a:gd name="T2" fmla="*/ 54807 w 42"/>
              <a:gd name="T3" fmla="*/ 5603 h 17"/>
              <a:gd name="T4" fmla="*/ 13229 w 42"/>
              <a:gd name="T5" fmla="*/ 7471 h 17"/>
              <a:gd name="T6" fmla="*/ 11339 w 42"/>
              <a:gd name="T7" fmla="*/ 26147 h 17"/>
              <a:gd name="T8" fmla="*/ 43467 w 42"/>
              <a:gd name="T9" fmla="*/ 29882 h 17"/>
              <a:gd name="T10" fmla="*/ 75595 w 42"/>
              <a:gd name="T11" fmla="*/ 560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7">
                <a:moveTo>
                  <a:pt x="40" y="3"/>
                </a:moveTo>
                <a:cubicBezTo>
                  <a:pt x="38" y="0"/>
                  <a:pt x="33" y="2"/>
                  <a:pt x="29" y="3"/>
                </a:cubicBezTo>
                <a:cubicBezTo>
                  <a:pt x="25" y="4"/>
                  <a:pt x="9" y="3"/>
                  <a:pt x="7" y="4"/>
                </a:cubicBezTo>
                <a:cubicBezTo>
                  <a:pt x="5" y="5"/>
                  <a:pt x="0" y="12"/>
                  <a:pt x="6" y="14"/>
                </a:cubicBezTo>
                <a:cubicBezTo>
                  <a:pt x="13" y="16"/>
                  <a:pt x="20" y="16"/>
                  <a:pt x="23" y="16"/>
                </a:cubicBezTo>
                <a:cubicBezTo>
                  <a:pt x="26" y="17"/>
                  <a:pt x="42" y="7"/>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2" name="Freeform 563"/>
          <p:cNvSpPr>
            <a:spLocks/>
          </p:cNvSpPr>
          <p:nvPr/>
        </p:nvSpPr>
        <p:spPr bwMode="auto">
          <a:xfrm>
            <a:off x="2641666" y="847219"/>
            <a:ext cx="65023" cy="26601"/>
          </a:xfrm>
          <a:custGeom>
            <a:avLst/>
            <a:gdLst>
              <a:gd name="T0" fmla="*/ 7664 w 29"/>
              <a:gd name="T1" fmla="*/ 20637 h 11"/>
              <a:gd name="T2" fmla="*/ 3832 w 29"/>
              <a:gd name="T3" fmla="*/ 5628 h 11"/>
              <a:gd name="T4" fmla="*/ 11496 w 29"/>
              <a:gd name="T5" fmla="*/ 0 h 11"/>
              <a:gd name="T6" fmla="*/ 47899 w 29"/>
              <a:gd name="T7" fmla="*/ 7504 h 11"/>
              <a:gd name="T8" fmla="*/ 28739 w 29"/>
              <a:gd name="T9" fmla="*/ 9380 h 11"/>
              <a:gd name="T10" fmla="*/ 7664 w 29"/>
              <a:gd name="T11" fmla="*/ 2063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1">
                <a:moveTo>
                  <a:pt x="4" y="11"/>
                </a:moveTo>
                <a:cubicBezTo>
                  <a:pt x="3" y="9"/>
                  <a:pt x="4" y="6"/>
                  <a:pt x="2" y="3"/>
                </a:cubicBezTo>
                <a:cubicBezTo>
                  <a:pt x="0" y="1"/>
                  <a:pt x="2" y="0"/>
                  <a:pt x="6" y="0"/>
                </a:cubicBezTo>
                <a:cubicBezTo>
                  <a:pt x="9" y="0"/>
                  <a:pt x="29" y="4"/>
                  <a:pt x="25" y="4"/>
                </a:cubicBezTo>
                <a:cubicBezTo>
                  <a:pt x="21" y="4"/>
                  <a:pt x="16" y="1"/>
                  <a:pt x="15" y="5"/>
                </a:cubicBezTo>
                <a:cubicBezTo>
                  <a:pt x="13" y="8"/>
                  <a:pt x="4" y="11"/>
                  <a:pt x="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3" name="Freeform 564"/>
          <p:cNvSpPr>
            <a:spLocks/>
          </p:cNvSpPr>
          <p:nvPr/>
        </p:nvSpPr>
        <p:spPr bwMode="auto">
          <a:xfrm>
            <a:off x="2598864" y="851313"/>
            <a:ext cx="39012" cy="30693"/>
          </a:xfrm>
          <a:custGeom>
            <a:avLst/>
            <a:gdLst>
              <a:gd name="T0" fmla="*/ 27781 w 18"/>
              <a:gd name="T1" fmla="*/ 19843 h 12"/>
              <a:gd name="T2" fmla="*/ 3704 w 18"/>
              <a:gd name="T3" fmla="*/ 13890 h 12"/>
              <a:gd name="T4" fmla="*/ 14816 w 18"/>
              <a:gd name="T5" fmla="*/ 3969 h 12"/>
              <a:gd name="T6" fmla="*/ 33337 w 18"/>
              <a:gd name="T7" fmla="*/ 5953 h 12"/>
              <a:gd name="T8" fmla="*/ 27781 w 18"/>
              <a:gd name="T9" fmla="*/ 1984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15" y="10"/>
                </a:moveTo>
                <a:cubicBezTo>
                  <a:pt x="10" y="12"/>
                  <a:pt x="0" y="11"/>
                  <a:pt x="2" y="7"/>
                </a:cubicBezTo>
                <a:cubicBezTo>
                  <a:pt x="5" y="3"/>
                  <a:pt x="3" y="2"/>
                  <a:pt x="8" y="2"/>
                </a:cubicBezTo>
                <a:cubicBezTo>
                  <a:pt x="13" y="2"/>
                  <a:pt x="18" y="0"/>
                  <a:pt x="18" y="3"/>
                </a:cubicBezTo>
                <a:cubicBezTo>
                  <a:pt x="18" y="5"/>
                  <a:pt x="16" y="9"/>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4" name="Freeform 565"/>
          <p:cNvSpPr>
            <a:spLocks/>
          </p:cNvSpPr>
          <p:nvPr/>
        </p:nvSpPr>
        <p:spPr bwMode="auto">
          <a:xfrm>
            <a:off x="2500400" y="845170"/>
            <a:ext cx="35298" cy="24555"/>
          </a:xfrm>
          <a:custGeom>
            <a:avLst/>
            <a:gdLst>
              <a:gd name="T0" fmla="*/ 22622 w 16"/>
              <a:gd name="T1" fmla="*/ 17145 h 10"/>
              <a:gd name="T2" fmla="*/ 3770 w 16"/>
              <a:gd name="T3" fmla="*/ 13335 h 10"/>
              <a:gd name="T4" fmla="*/ 15082 w 16"/>
              <a:gd name="T5" fmla="*/ 3810 h 10"/>
              <a:gd name="T6" fmla="*/ 22622 w 16"/>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12" y="9"/>
                </a:moveTo>
                <a:cubicBezTo>
                  <a:pt x="8" y="9"/>
                  <a:pt x="0" y="10"/>
                  <a:pt x="2" y="7"/>
                </a:cubicBezTo>
                <a:cubicBezTo>
                  <a:pt x="4" y="4"/>
                  <a:pt x="5" y="0"/>
                  <a:pt x="8" y="2"/>
                </a:cubicBezTo>
                <a:cubicBezTo>
                  <a:pt x="12" y="4"/>
                  <a:pt x="16" y="8"/>
                  <a:pt x="1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5" name="Freeform 566"/>
          <p:cNvSpPr>
            <a:spLocks/>
          </p:cNvSpPr>
          <p:nvPr/>
        </p:nvSpPr>
        <p:spPr bwMode="auto">
          <a:xfrm>
            <a:off x="2337128" y="810780"/>
            <a:ext cx="139333" cy="59341"/>
          </a:xfrm>
          <a:custGeom>
            <a:avLst/>
            <a:gdLst>
              <a:gd name="T0" fmla="*/ 101780 w 62"/>
              <a:gd name="T1" fmla="*/ 26855 h 24"/>
              <a:gd name="T2" fmla="*/ 71054 w 62"/>
              <a:gd name="T3" fmla="*/ 30691 h 24"/>
              <a:gd name="T4" fmla="*/ 57611 w 62"/>
              <a:gd name="T5" fmla="*/ 36446 h 24"/>
              <a:gd name="T6" fmla="*/ 46089 w 62"/>
              <a:gd name="T7" fmla="*/ 36446 h 24"/>
              <a:gd name="T8" fmla="*/ 44169 w 62"/>
              <a:gd name="T9" fmla="*/ 44119 h 24"/>
              <a:gd name="T10" fmla="*/ 26885 w 62"/>
              <a:gd name="T11" fmla="*/ 46037 h 24"/>
              <a:gd name="T12" fmla="*/ 19204 w 62"/>
              <a:gd name="T13" fmla="*/ 40282 h 24"/>
              <a:gd name="T14" fmla="*/ 5761 w 62"/>
              <a:gd name="T15" fmla="*/ 46037 h 24"/>
              <a:gd name="T16" fmla="*/ 0 w 62"/>
              <a:gd name="T17" fmla="*/ 42201 h 24"/>
              <a:gd name="T18" fmla="*/ 5761 w 62"/>
              <a:gd name="T19" fmla="*/ 32610 h 24"/>
              <a:gd name="T20" fmla="*/ 23044 w 62"/>
              <a:gd name="T21" fmla="*/ 34528 h 24"/>
              <a:gd name="T22" fmla="*/ 28806 w 62"/>
              <a:gd name="T23" fmla="*/ 30691 h 24"/>
              <a:gd name="T24" fmla="*/ 15363 w 62"/>
              <a:gd name="T25" fmla="*/ 28773 h 24"/>
              <a:gd name="T26" fmla="*/ 30726 w 62"/>
              <a:gd name="T27" fmla="*/ 26855 h 24"/>
              <a:gd name="T28" fmla="*/ 59532 w 62"/>
              <a:gd name="T29" fmla="*/ 23019 h 24"/>
              <a:gd name="T30" fmla="*/ 69133 w 62"/>
              <a:gd name="T31" fmla="*/ 15346 h 24"/>
              <a:gd name="T32" fmla="*/ 55691 w 62"/>
              <a:gd name="T33" fmla="*/ 5755 h 24"/>
              <a:gd name="T34" fmla="*/ 76815 w 62"/>
              <a:gd name="T35" fmla="*/ 1918 h 24"/>
              <a:gd name="T36" fmla="*/ 90257 w 62"/>
              <a:gd name="T37" fmla="*/ 7673 h 24"/>
              <a:gd name="T38" fmla="*/ 103700 w 62"/>
              <a:gd name="T39" fmla="*/ 9591 h 24"/>
              <a:gd name="T40" fmla="*/ 115222 w 62"/>
              <a:gd name="T41" fmla="*/ 15346 h 24"/>
              <a:gd name="T42" fmla="*/ 101780 w 62"/>
              <a:gd name="T43" fmla="*/ 26855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24">
                <a:moveTo>
                  <a:pt x="53" y="14"/>
                </a:moveTo>
                <a:cubicBezTo>
                  <a:pt x="44" y="14"/>
                  <a:pt x="40" y="13"/>
                  <a:pt x="37" y="16"/>
                </a:cubicBezTo>
                <a:cubicBezTo>
                  <a:pt x="35" y="18"/>
                  <a:pt x="34" y="19"/>
                  <a:pt x="30" y="19"/>
                </a:cubicBezTo>
                <a:cubicBezTo>
                  <a:pt x="26" y="18"/>
                  <a:pt x="20" y="17"/>
                  <a:pt x="24" y="19"/>
                </a:cubicBezTo>
                <a:cubicBezTo>
                  <a:pt x="27" y="21"/>
                  <a:pt x="26" y="23"/>
                  <a:pt x="23" y="23"/>
                </a:cubicBezTo>
                <a:cubicBezTo>
                  <a:pt x="21" y="23"/>
                  <a:pt x="15" y="24"/>
                  <a:pt x="14" y="24"/>
                </a:cubicBezTo>
                <a:cubicBezTo>
                  <a:pt x="12" y="24"/>
                  <a:pt x="15" y="21"/>
                  <a:pt x="10" y="21"/>
                </a:cubicBezTo>
                <a:cubicBezTo>
                  <a:pt x="6" y="21"/>
                  <a:pt x="5" y="23"/>
                  <a:pt x="3" y="24"/>
                </a:cubicBezTo>
                <a:cubicBezTo>
                  <a:pt x="1" y="24"/>
                  <a:pt x="0" y="24"/>
                  <a:pt x="0" y="22"/>
                </a:cubicBezTo>
                <a:cubicBezTo>
                  <a:pt x="0" y="19"/>
                  <a:pt x="0" y="17"/>
                  <a:pt x="3" y="17"/>
                </a:cubicBezTo>
                <a:cubicBezTo>
                  <a:pt x="5" y="18"/>
                  <a:pt x="8" y="18"/>
                  <a:pt x="12" y="18"/>
                </a:cubicBezTo>
                <a:cubicBezTo>
                  <a:pt x="15" y="18"/>
                  <a:pt x="18" y="16"/>
                  <a:pt x="15" y="16"/>
                </a:cubicBezTo>
                <a:cubicBezTo>
                  <a:pt x="12" y="16"/>
                  <a:pt x="5" y="16"/>
                  <a:pt x="8" y="15"/>
                </a:cubicBezTo>
                <a:cubicBezTo>
                  <a:pt x="10" y="15"/>
                  <a:pt x="11" y="14"/>
                  <a:pt x="16" y="14"/>
                </a:cubicBezTo>
                <a:cubicBezTo>
                  <a:pt x="22" y="14"/>
                  <a:pt x="27" y="14"/>
                  <a:pt x="31" y="12"/>
                </a:cubicBezTo>
                <a:cubicBezTo>
                  <a:pt x="35" y="9"/>
                  <a:pt x="40" y="10"/>
                  <a:pt x="36" y="8"/>
                </a:cubicBezTo>
                <a:cubicBezTo>
                  <a:pt x="32" y="6"/>
                  <a:pt x="23" y="3"/>
                  <a:pt x="29" y="3"/>
                </a:cubicBezTo>
                <a:cubicBezTo>
                  <a:pt x="35" y="3"/>
                  <a:pt x="36" y="0"/>
                  <a:pt x="40" y="1"/>
                </a:cubicBezTo>
                <a:cubicBezTo>
                  <a:pt x="44" y="3"/>
                  <a:pt x="45" y="4"/>
                  <a:pt x="47" y="4"/>
                </a:cubicBezTo>
                <a:cubicBezTo>
                  <a:pt x="48" y="4"/>
                  <a:pt x="50" y="5"/>
                  <a:pt x="54" y="5"/>
                </a:cubicBezTo>
                <a:cubicBezTo>
                  <a:pt x="58" y="5"/>
                  <a:pt x="62" y="8"/>
                  <a:pt x="60" y="8"/>
                </a:cubicBezTo>
                <a:cubicBezTo>
                  <a:pt x="58" y="8"/>
                  <a:pt x="55" y="14"/>
                  <a:pt x="5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6" name="Freeform 567"/>
          <p:cNvSpPr>
            <a:spLocks/>
          </p:cNvSpPr>
          <p:nvPr/>
        </p:nvSpPr>
        <p:spPr bwMode="auto">
          <a:xfrm>
            <a:off x="2271893" y="812429"/>
            <a:ext cx="117039" cy="38880"/>
          </a:xfrm>
          <a:custGeom>
            <a:avLst/>
            <a:gdLst>
              <a:gd name="T0" fmla="*/ 78856 w 52"/>
              <a:gd name="T1" fmla="*/ 13196 h 16"/>
              <a:gd name="T2" fmla="*/ 65392 w 52"/>
              <a:gd name="T3" fmla="*/ 15082 h 16"/>
              <a:gd name="T4" fmla="*/ 46159 w 52"/>
              <a:gd name="T5" fmla="*/ 20737 h 16"/>
              <a:gd name="T6" fmla="*/ 36543 w 52"/>
              <a:gd name="T7" fmla="*/ 26393 h 16"/>
              <a:gd name="T8" fmla="*/ 25003 w 52"/>
              <a:gd name="T9" fmla="*/ 20737 h 16"/>
              <a:gd name="T10" fmla="*/ 7693 w 52"/>
              <a:gd name="T11" fmla="*/ 15082 h 16"/>
              <a:gd name="T12" fmla="*/ 26926 w 52"/>
              <a:gd name="T13" fmla="*/ 13196 h 16"/>
              <a:gd name="T14" fmla="*/ 53853 w 52"/>
              <a:gd name="T15" fmla="*/ 9426 h 16"/>
              <a:gd name="T16" fmla="*/ 69239 w 52"/>
              <a:gd name="T17" fmla="*/ 1885 h 16"/>
              <a:gd name="T18" fmla="*/ 86549 w 52"/>
              <a:gd name="T19" fmla="*/ 5656 h 16"/>
              <a:gd name="T20" fmla="*/ 98089 w 52"/>
              <a:gd name="T21" fmla="*/ 13196 h 16"/>
              <a:gd name="T22" fmla="*/ 92319 w 52"/>
              <a:gd name="T23" fmla="*/ 16967 h 16"/>
              <a:gd name="T24" fmla="*/ 78856 w 52"/>
              <a:gd name="T25" fmla="*/ 1319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16">
                <a:moveTo>
                  <a:pt x="41" y="7"/>
                </a:moveTo>
                <a:cubicBezTo>
                  <a:pt x="38" y="7"/>
                  <a:pt x="37" y="8"/>
                  <a:pt x="34" y="8"/>
                </a:cubicBezTo>
                <a:cubicBezTo>
                  <a:pt x="32" y="8"/>
                  <a:pt x="27" y="10"/>
                  <a:pt x="24" y="11"/>
                </a:cubicBezTo>
                <a:cubicBezTo>
                  <a:pt x="21" y="12"/>
                  <a:pt x="21" y="16"/>
                  <a:pt x="19" y="14"/>
                </a:cubicBezTo>
                <a:cubicBezTo>
                  <a:pt x="17" y="12"/>
                  <a:pt x="17" y="11"/>
                  <a:pt x="13" y="11"/>
                </a:cubicBezTo>
                <a:cubicBezTo>
                  <a:pt x="9" y="11"/>
                  <a:pt x="0" y="10"/>
                  <a:pt x="4" y="8"/>
                </a:cubicBezTo>
                <a:cubicBezTo>
                  <a:pt x="9" y="7"/>
                  <a:pt x="10" y="7"/>
                  <a:pt x="14" y="7"/>
                </a:cubicBezTo>
                <a:cubicBezTo>
                  <a:pt x="19" y="7"/>
                  <a:pt x="24" y="6"/>
                  <a:pt x="28" y="5"/>
                </a:cubicBezTo>
                <a:cubicBezTo>
                  <a:pt x="32" y="5"/>
                  <a:pt x="33" y="0"/>
                  <a:pt x="36" y="1"/>
                </a:cubicBezTo>
                <a:cubicBezTo>
                  <a:pt x="39" y="1"/>
                  <a:pt x="40" y="2"/>
                  <a:pt x="45" y="3"/>
                </a:cubicBezTo>
                <a:cubicBezTo>
                  <a:pt x="51" y="4"/>
                  <a:pt x="51" y="5"/>
                  <a:pt x="51" y="7"/>
                </a:cubicBezTo>
                <a:cubicBezTo>
                  <a:pt x="52" y="9"/>
                  <a:pt x="50" y="10"/>
                  <a:pt x="48" y="9"/>
                </a:cubicBezTo>
                <a:cubicBezTo>
                  <a:pt x="45" y="8"/>
                  <a:pt x="44" y="6"/>
                  <a:pt x="4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7" name="Freeform 568"/>
          <p:cNvSpPr>
            <a:spLocks/>
          </p:cNvSpPr>
          <p:nvPr/>
        </p:nvSpPr>
        <p:spPr bwMode="auto">
          <a:xfrm>
            <a:off x="2585858" y="822661"/>
            <a:ext cx="46445" cy="12278"/>
          </a:xfrm>
          <a:custGeom>
            <a:avLst/>
            <a:gdLst>
              <a:gd name="T0" fmla="*/ 28349 w 21"/>
              <a:gd name="T1" fmla="*/ 7620 h 5"/>
              <a:gd name="T2" fmla="*/ 18899 w 21"/>
              <a:gd name="T3" fmla="*/ 0 h 5"/>
              <a:gd name="T4" fmla="*/ 28349 w 21"/>
              <a:gd name="T5" fmla="*/ 7620 h 5"/>
              <a:gd name="T6" fmla="*/ 0 60000 65536"/>
              <a:gd name="T7" fmla="*/ 0 60000 65536"/>
              <a:gd name="T8" fmla="*/ 0 60000 65536"/>
            </a:gdLst>
            <a:ahLst/>
            <a:cxnLst>
              <a:cxn ang="T6">
                <a:pos x="T0" y="T1"/>
              </a:cxn>
              <a:cxn ang="T7">
                <a:pos x="T2" y="T3"/>
              </a:cxn>
              <a:cxn ang="T8">
                <a:pos x="T4" y="T5"/>
              </a:cxn>
            </a:cxnLst>
            <a:rect l="0" t="0" r="r" b="b"/>
            <a:pathLst>
              <a:path w="21" h="5">
                <a:moveTo>
                  <a:pt x="15" y="4"/>
                </a:moveTo>
                <a:cubicBezTo>
                  <a:pt x="8" y="4"/>
                  <a:pt x="0" y="0"/>
                  <a:pt x="10" y="0"/>
                </a:cubicBezTo>
                <a:cubicBezTo>
                  <a:pt x="21" y="0"/>
                  <a:pt x="20" y="5"/>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8" name="Freeform 569"/>
          <p:cNvSpPr>
            <a:spLocks/>
          </p:cNvSpPr>
          <p:nvPr/>
        </p:nvSpPr>
        <p:spPr bwMode="auto">
          <a:xfrm>
            <a:off x="2531979" y="812429"/>
            <a:ext cx="78026" cy="16370"/>
          </a:xfrm>
          <a:custGeom>
            <a:avLst/>
            <a:gdLst>
              <a:gd name="T0" fmla="*/ 38100 w 35"/>
              <a:gd name="T1" fmla="*/ 10886 h 7"/>
              <a:gd name="T2" fmla="*/ 26670 w 35"/>
              <a:gd name="T3" fmla="*/ 0 h 7"/>
              <a:gd name="T4" fmla="*/ 38100 w 35"/>
              <a:gd name="T5" fmla="*/ 10886 h 7"/>
              <a:gd name="T6" fmla="*/ 0 60000 65536"/>
              <a:gd name="T7" fmla="*/ 0 60000 65536"/>
              <a:gd name="T8" fmla="*/ 0 60000 65536"/>
            </a:gdLst>
            <a:ahLst/>
            <a:cxnLst>
              <a:cxn ang="T6">
                <a:pos x="T0" y="T1"/>
              </a:cxn>
              <a:cxn ang="T7">
                <a:pos x="T2" y="T3"/>
              </a:cxn>
              <a:cxn ang="T8">
                <a:pos x="T4" y="T5"/>
              </a:cxn>
            </a:cxnLst>
            <a:rect l="0" t="0" r="r" b="b"/>
            <a:pathLst>
              <a:path w="35" h="7">
                <a:moveTo>
                  <a:pt x="20" y="6"/>
                </a:moveTo>
                <a:cubicBezTo>
                  <a:pt x="14" y="7"/>
                  <a:pt x="0" y="0"/>
                  <a:pt x="14" y="0"/>
                </a:cubicBezTo>
                <a:cubicBezTo>
                  <a:pt x="27" y="1"/>
                  <a:pt x="35" y="5"/>
                  <a:pt x="2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09" name="Freeform 570"/>
          <p:cNvSpPr>
            <a:spLocks/>
          </p:cNvSpPr>
          <p:nvPr/>
        </p:nvSpPr>
        <p:spPr bwMode="auto">
          <a:xfrm>
            <a:off x="2554277" y="798502"/>
            <a:ext cx="109607" cy="26601"/>
          </a:xfrm>
          <a:custGeom>
            <a:avLst/>
            <a:gdLst>
              <a:gd name="T0" fmla="*/ 47787 w 49"/>
              <a:gd name="T1" fmla="*/ 15009 h 11"/>
              <a:gd name="T2" fmla="*/ 22938 w 49"/>
              <a:gd name="T3" fmla="*/ 7504 h 11"/>
              <a:gd name="T4" fmla="*/ 9557 w 49"/>
              <a:gd name="T5" fmla="*/ 3752 h 11"/>
              <a:gd name="T6" fmla="*/ 36318 w 49"/>
              <a:gd name="T7" fmla="*/ 3752 h 11"/>
              <a:gd name="T8" fmla="*/ 57344 w 49"/>
              <a:gd name="T9" fmla="*/ 1876 h 11"/>
              <a:gd name="T10" fmla="*/ 89839 w 49"/>
              <a:gd name="T11" fmla="*/ 5628 h 11"/>
              <a:gd name="T12" fmla="*/ 76459 w 49"/>
              <a:gd name="T13" fmla="*/ 9380 h 11"/>
              <a:gd name="T14" fmla="*/ 82193 w 49"/>
              <a:gd name="T15" fmla="*/ 16885 h 11"/>
              <a:gd name="T16" fmla="*/ 74547 w 49"/>
              <a:gd name="T17" fmla="*/ 20637 h 11"/>
              <a:gd name="T18" fmla="*/ 47787 w 49"/>
              <a:gd name="T19" fmla="*/ 1500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11">
                <a:moveTo>
                  <a:pt x="25" y="8"/>
                </a:moveTo>
                <a:cubicBezTo>
                  <a:pt x="21" y="7"/>
                  <a:pt x="16" y="5"/>
                  <a:pt x="12" y="4"/>
                </a:cubicBezTo>
                <a:cubicBezTo>
                  <a:pt x="8" y="3"/>
                  <a:pt x="0" y="2"/>
                  <a:pt x="5" y="2"/>
                </a:cubicBezTo>
                <a:cubicBezTo>
                  <a:pt x="10" y="2"/>
                  <a:pt x="14" y="2"/>
                  <a:pt x="19" y="2"/>
                </a:cubicBezTo>
                <a:cubicBezTo>
                  <a:pt x="24" y="2"/>
                  <a:pt x="26" y="0"/>
                  <a:pt x="30" y="1"/>
                </a:cubicBezTo>
                <a:cubicBezTo>
                  <a:pt x="34" y="2"/>
                  <a:pt x="46" y="3"/>
                  <a:pt x="47" y="3"/>
                </a:cubicBezTo>
                <a:cubicBezTo>
                  <a:pt x="49" y="4"/>
                  <a:pt x="38" y="4"/>
                  <a:pt x="40" y="5"/>
                </a:cubicBezTo>
                <a:cubicBezTo>
                  <a:pt x="43" y="6"/>
                  <a:pt x="47" y="9"/>
                  <a:pt x="43" y="9"/>
                </a:cubicBezTo>
                <a:cubicBezTo>
                  <a:pt x="40" y="9"/>
                  <a:pt x="42" y="11"/>
                  <a:pt x="39" y="11"/>
                </a:cubicBezTo>
                <a:cubicBezTo>
                  <a:pt x="35" y="11"/>
                  <a:pt x="30" y="8"/>
                  <a:pt x="2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0" name="Freeform 571"/>
          <p:cNvSpPr>
            <a:spLocks/>
          </p:cNvSpPr>
          <p:nvPr/>
        </p:nvSpPr>
        <p:spPr bwMode="auto">
          <a:xfrm>
            <a:off x="2667595" y="816918"/>
            <a:ext cx="29725" cy="8185"/>
          </a:xfrm>
          <a:custGeom>
            <a:avLst/>
            <a:gdLst>
              <a:gd name="T0" fmla="*/ 13677 w 13"/>
              <a:gd name="T1" fmla="*/ 6350 h 3"/>
              <a:gd name="T2" fmla="*/ 5862 w 13"/>
              <a:gd name="T3" fmla="*/ 0 h 3"/>
              <a:gd name="T4" fmla="*/ 13677 w 13"/>
              <a:gd name="T5" fmla="*/ 6350 h 3"/>
              <a:gd name="T6" fmla="*/ 0 60000 65536"/>
              <a:gd name="T7" fmla="*/ 0 60000 65536"/>
              <a:gd name="T8" fmla="*/ 0 60000 65536"/>
            </a:gdLst>
            <a:ahLst/>
            <a:cxnLst>
              <a:cxn ang="T6">
                <a:pos x="T0" y="T1"/>
              </a:cxn>
              <a:cxn ang="T7">
                <a:pos x="T2" y="T3"/>
              </a:cxn>
              <a:cxn ang="T8">
                <a:pos x="T4" y="T5"/>
              </a:cxn>
            </a:cxnLst>
            <a:rect l="0" t="0" r="r" b="b"/>
            <a:pathLst>
              <a:path w="13" h="3">
                <a:moveTo>
                  <a:pt x="7" y="3"/>
                </a:moveTo>
                <a:cubicBezTo>
                  <a:pt x="2" y="2"/>
                  <a:pt x="0" y="0"/>
                  <a:pt x="3" y="0"/>
                </a:cubicBezTo>
                <a:cubicBezTo>
                  <a:pt x="7" y="0"/>
                  <a:pt x="13" y="3"/>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1" name="Freeform 572"/>
          <p:cNvSpPr>
            <a:spLocks/>
          </p:cNvSpPr>
          <p:nvPr/>
        </p:nvSpPr>
        <p:spPr bwMode="auto">
          <a:xfrm>
            <a:off x="2667675" y="800548"/>
            <a:ext cx="13005" cy="14325"/>
          </a:xfrm>
          <a:custGeom>
            <a:avLst/>
            <a:gdLst>
              <a:gd name="T0" fmla="*/ 5557 w 6"/>
              <a:gd name="T1" fmla="*/ 7409 h 6"/>
              <a:gd name="T2" fmla="*/ 1852 w 6"/>
              <a:gd name="T3" fmla="*/ 3704 h 6"/>
              <a:gd name="T4" fmla="*/ 11113 w 6"/>
              <a:gd name="T5" fmla="*/ 3704 h 6"/>
              <a:gd name="T6" fmla="*/ 5557 w 6"/>
              <a:gd name="T7" fmla="*/ 740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3" y="4"/>
                </a:moveTo>
                <a:cubicBezTo>
                  <a:pt x="2" y="3"/>
                  <a:pt x="3" y="4"/>
                  <a:pt x="1" y="2"/>
                </a:cubicBezTo>
                <a:cubicBezTo>
                  <a:pt x="0" y="1"/>
                  <a:pt x="6" y="0"/>
                  <a:pt x="6" y="2"/>
                </a:cubicBezTo>
                <a:cubicBezTo>
                  <a:pt x="6" y="4"/>
                  <a:pt x="6"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2" name="Freeform 573"/>
          <p:cNvSpPr>
            <a:spLocks/>
          </p:cNvSpPr>
          <p:nvPr/>
        </p:nvSpPr>
        <p:spPr bwMode="auto">
          <a:xfrm>
            <a:off x="2597000" y="769855"/>
            <a:ext cx="89174" cy="26601"/>
          </a:xfrm>
          <a:custGeom>
            <a:avLst/>
            <a:gdLst>
              <a:gd name="T0" fmla="*/ 43815 w 40"/>
              <a:gd name="T1" fmla="*/ 20637 h 10"/>
              <a:gd name="T2" fmla="*/ 32385 w 40"/>
              <a:gd name="T3" fmla="*/ 12382 h 10"/>
              <a:gd name="T4" fmla="*/ 19050 w 40"/>
              <a:gd name="T5" fmla="*/ 14446 h 10"/>
              <a:gd name="T6" fmla="*/ 1905 w 40"/>
              <a:gd name="T7" fmla="*/ 14446 h 10"/>
              <a:gd name="T8" fmla="*/ 15240 w 40"/>
              <a:gd name="T9" fmla="*/ 10319 h 10"/>
              <a:gd name="T10" fmla="*/ 40005 w 40"/>
              <a:gd name="T11" fmla="*/ 6191 h 10"/>
              <a:gd name="T12" fmla="*/ 43815 w 40"/>
              <a:gd name="T13" fmla="*/ 2064 h 10"/>
              <a:gd name="T14" fmla="*/ 41910 w 40"/>
              <a:gd name="T15" fmla="*/ 0 h 10"/>
              <a:gd name="T16" fmla="*/ 66675 w 40"/>
              <a:gd name="T17" fmla="*/ 2064 h 10"/>
              <a:gd name="T18" fmla="*/ 66675 w 40"/>
              <a:gd name="T19" fmla="*/ 6191 h 10"/>
              <a:gd name="T20" fmla="*/ 45720 w 40"/>
              <a:gd name="T21" fmla="*/ 12382 h 10"/>
              <a:gd name="T22" fmla="*/ 53340 w 40"/>
              <a:gd name="T23" fmla="*/ 20637 h 10"/>
              <a:gd name="T24" fmla="*/ 43815 w 40"/>
              <a:gd name="T25" fmla="*/ 2063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10">
                <a:moveTo>
                  <a:pt x="23" y="10"/>
                </a:moveTo>
                <a:cubicBezTo>
                  <a:pt x="21" y="10"/>
                  <a:pt x="20" y="5"/>
                  <a:pt x="17" y="6"/>
                </a:cubicBezTo>
                <a:cubicBezTo>
                  <a:pt x="15" y="7"/>
                  <a:pt x="13" y="7"/>
                  <a:pt x="10" y="7"/>
                </a:cubicBezTo>
                <a:cubicBezTo>
                  <a:pt x="7" y="7"/>
                  <a:pt x="0" y="9"/>
                  <a:pt x="1" y="7"/>
                </a:cubicBezTo>
                <a:cubicBezTo>
                  <a:pt x="3" y="6"/>
                  <a:pt x="4" y="5"/>
                  <a:pt x="8" y="5"/>
                </a:cubicBezTo>
                <a:cubicBezTo>
                  <a:pt x="12" y="5"/>
                  <a:pt x="16" y="3"/>
                  <a:pt x="21" y="3"/>
                </a:cubicBezTo>
                <a:cubicBezTo>
                  <a:pt x="26" y="3"/>
                  <a:pt x="25" y="1"/>
                  <a:pt x="23" y="1"/>
                </a:cubicBezTo>
                <a:cubicBezTo>
                  <a:pt x="21" y="1"/>
                  <a:pt x="16" y="0"/>
                  <a:pt x="22" y="0"/>
                </a:cubicBezTo>
                <a:cubicBezTo>
                  <a:pt x="27" y="0"/>
                  <a:pt x="30" y="0"/>
                  <a:pt x="35" y="1"/>
                </a:cubicBezTo>
                <a:cubicBezTo>
                  <a:pt x="40" y="2"/>
                  <a:pt x="39" y="2"/>
                  <a:pt x="35" y="3"/>
                </a:cubicBezTo>
                <a:cubicBezTo>
                  <a:pt x="32" y="3"/>
                  <a:pt x="25" y="6"/>
                  <a:pt x="24" y="6"/>
                </a:cubicBezTo>
                <a:cubicBezTo>
                  <a:pt x="22" y="6"/>
                  <a:pt x="26" y="10"/>
                  <a:pt x="28" y="10"/>
                </a:cubicBezTo>
                <a:cubicBezTo>
                  <a:pt x="30" y="10"/>
                  <a:pt x="25" y="10"/>
                  <a:pt x="2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3" name="Freeform 574"/>
          <p:cNvSpPr>
            <a:spLocks/>
          </p:cNvSpPr>
          <p:nvPr/>
        </p:nvSpPr>
        <p:spPr bwMode="auto">
          <a:xfrm>
            <a:off x="2779061" y="755133"/>
            <a:ext cx="66880" cy="10232"/>
          </a:xfrm>
          <a:custGeom>
            <a:avLst/>
            <a:gdLst>
              <a:gd name="T0" fmla="*/ 45720 w 30"/>
              <a:gd name="T1" fmla="*/ 5954 h 4"/>
              <a:gd name="T2" fmla="*/ 15240 w 30"/>
              <a:gd name="T3" fmla="*/ 0 h 4"/>
              <a:gd name="T4" fmla="*/ 45720 w 30"/>
              <a:gd name="T5" fmla="*/ 5954 h 4"/>
              <a:gd name="T6" fmla="*/ 0 60000 65536"/>
              <a:gd name="T7" fmla="*/ 0 60000 65536"/>
              <a:gd name="T8" fmla="*/ 0 60000 65536"/>
            </a:gdLst>
            <a:ahLst/>
            <a:cxnLst>
              <a:cxn ang="T6">
                <a:pos x="T0" y="T1"/>
              </a:cxn>
              <a:cxn ang="T7">
                <a:pos x="T2" y="T3"/>
              </a:cxn>
              <a:cxn ang="T8">
                <a:pos x="T4" y="T5"/>
              </a:cxn>
            </a:cxnLst>
            <a:rect l="0" t="0" r="r" b="b"/>
            <a:pathLst>
              <a:path w="30" h="4">
                <a:moveTo>
                  <a:pt x="24" y="3"/>
                </a:moveTo>
                <a:cubicBezTo>
                  <a:pt x="21" y="4"/>
                  <a:pt x="0" y="0"/>
                  <a:pt x="8" y="0"/>
                </a:cubicBezTo>
                <a:cubicBezTo>
                  <a:pt x="15" y="0"/>
                  <a:pt x="30" y="0"/>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4" name="Freeform 575"/>
          <p:cNvSpPr>
            <a:spLocks/>
          </p:cNvSpPr>
          <p:nvPr/>
        </p:nvSpPr>
        <p:spPr bwMode="auto">
          <a:xfrm>
            <a:off x="2669454" y="740810"/>
            <a:ext cx="39012" cy="12278"/>
          </a:xfrm>
          <a:custGeom>
            <a:avLst/>
            <a:gdLst>
              <a:gd name="T0" fmla="*/ 19610 w 17"/>
              <a:gd name="T1" fmla="*/ 5715 h 5"/>
              <a:gd name="T2" fmla="*/ 0 w 17"/>
              <a:gd name="T3" fmla="*/ 3810 h 5"/>
              <a:gd name="T4" fmla="*/ 25493 w 17"/>
              <a:gd name="T5" fmla="*/ 1905 h 5"/>
              <a:gd name="T6" fmla="*/ 19610 w 17"/>
              <a:gd name="T7" fmla="*/ 571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5">
                <a:moveTo>
                  <a:pt x="10" y="3"/>
                </a:moveTo>
                <a:cubicBezTo>
                  <a:pt x="7" y="3"/>
                  <a:pt x="0" y="5"/>
                  <a:pt x="0" y="2"/>
                </a:cubicBezTo>
                <a:cubicBezTo>
                  <a:pt x="0" y="0"/>
                  <a:pt x="9" y="1"/>
                  <a:pt x="13" y="1"/>
                </a:cubicBezTo>
                <a:cubicBezTo>
                  <a:pt x="17" y="1"/>
                  <a:pt x="11" y="3"/>
                  <a:pt x="1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5" name="Freeform 576"/>
          <p:cNvSpPr>
            <a:spLocks/>
          </p:cNvSpPr>
          <p:nvPr/>
        </p:nvSpPr>
        <p:spPr bwMode="auto">
          <a:xfrm>
            <a:off x="2719613" y="798502"/>
            <a:ext cx="59449" cy="14323"/>
          </a:xfrm>
          <a:custGeom>
            <a:avLst/>
            <a:gdLst>
              <a:gd name="T0" fmla="*/ 30104 w 27"/>
              <a:gd name="T1" fmla="*/ 11112 h 6"/>
              <a:gd name="T2" fmla="*/ 11289 w 27"/>
              <a:gd name="T3" fmla="*/ 5556 h 6"/>
              <a:gd name="T4" fmla="*/ 45156 w 27"/>
              <a:gd name="T5" fmla="*/ 1852 h 6"/>
              <a:gd name="T6" fmla="*/ 30104 w 27"/>
              <a:gd name="T7" fmla="*/ 1111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
                <a:moveTo>
                  <a:pt x="16" y="6"/>
                </a:moveTo>
                <a:cubicBezTo>
                  <a:pt x="8" y="6"/>
                  <a:pt x="0" y="5"/>
                  <a:pt x="6" y="3"/>
                </a:cubicBezTo>
                <a:cubicBezTo>
                  <a:pt x="12" y="1"/>
                  <a:pt x="27" y="0"/>
                  <a:pt x="24" y="1"/>
                </a:cubicBezTo>
                <a:cubicBezTo>
                  <a:pt x="20" y="2"/>
                  <a:pt x="25"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6" name="Freeform 577"/>
          <p:cNvSpPr>
            <a:spLocks/>
          </p:cNvSpPr>
          <p:nvPr/>
        </p:nvSpPr>
        <p:spPr bwMode="auto">
          <a:xfrm>
            <a:off x="2689889" y="875864"/>
            <a:ext cx="35298" cy="12278"/>
          </a:xfrm>
          <a:custGeom>
            <a:avLst/>
            <a:gdLst>
              <a:gd name="T0" fmla="*/ 15082 w 16"/>
              <a:gd name="T1" fmla="*/ 7620 h 5"/>
              <a:gd name="T2" fmla="*/ 9426 w 16"/>
              <a:gd name="T3" fmla="*/ 1905 h 5"/>
              <a:gd name="T4" fmla="*/ 15082 w 16"/>
              <a:gd name="T5" fmla="*/ 7620 h 5"/>
              <a:gd name="T6" fmla="*/ 0 60000 65536"/>
              <a:gd name="T7" fmla="*/ 0 60000 65536"/>
              <a:gd name="T8" fmla="*/ 0 60000 65536"/>
            </a:gdLst>
            <a:ahLst/>
            <a:cxnLst>
              <a:cxn ang="T6">
                <a:pos x="T0" y="T1"/>
              </a:cxn>
              <a:cxn ang="T7">
                <a:pos x="T2" y="T3"/>
              </a:cxn>
              <a:cxn ang="T8">
                <a:pos x="T4" y="T5"/>
              </a:cxn>
            </a:cxnLst>
            <a:rect l="0" t="0" r="r" b="b"/>
            <a:pathLst>
              <a:path w="16" h="5">
                <a:moveTo>
                  <a:pt x="8" y="4"/>
                </a:moveTo>
                <a:cubicBezTo>
                  <a:pt x="5" y="4"/>
                  <a:pt x="0" y="1"/>
                  <a:pt x="5" y="1"/>
                </a:cubicBezTo>
                <a:cubicBezTo>
                  <a:pt x="11" y="0"/>
                  <a:pt x="16" y="5"/>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7" name="Freeform 578"/>
          <p:cNvSpPr>
            <a:spLocks/>
          </p:cNvSpPr>
          <p:nvPr/>
        </p:nvSpPr>
        <p:spPr bwMode="auto">
          <a:xfrm>
            <a:off x="3275170" y="810383"/>
            <a:ext cx="48303" cy="16370"/>
          </a:xfrm>
          <a:custGeom>
            <a:avLst/>
            <a:gdLst>
              <a:gd name="T0" fmla="*/ 22514 w 22"/>
              <a:gd name="T1" fmla="*/ 10886 h 7"/>
              <a:gd name="T2" fmla="*/ 11257 w 22"/>
              <a:gd name="T3" fmla="*/ 3629 h 7"/>
              <a:gd name="T4" fmla="*/ 35647 w 22"/>
              <a:gd name="T5" fmla="*/ 5443 h 7"/>
              <a:gd name="T6" fmla="*/ 22514 w 22"/>
              <a:gd name="T7" fmla="*/ 1088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7">
                <a:moveTo>
                  <a:pt x="12" y="6"/>
                </a:moveTo>
                <a:cubicBezTo>
                  <a:pt x="6" y="7"/>
                  <a:pt x="0" y="5"/>
                  <a:pt x="6" y="2"/>
                </a:cubicBezTo>
                <a:cubicBezTo>
                  <a:pt x="11" y="0"/>
                  <a:pt x="22" y="1"/>
                  <a:pt x="19" y="3"/>
                </a:cubicBezTo>
                <a:cubicBezTo>
                  <a:pt x="16" y="4"/>
                  <a:pt x="12" y="6"/>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8" name="Freeform 579"/>
          <p:cNvSpPr>
            <a:spLocks/>
          </p:cNvSpPr>
          <p:nvPr/>
        </p:nvSpPr>
        <p:spPr bwMode="auto">
          <a:xfrm>
            <a:off x="3594621" y="791966"/>
            <a:ext cx="35297" cy="12278"/>
          </a:xfrm>
          <a:custGeom>
            <a:avLst/>
            <a:gdLst>
              <a:gd name="T0" fmla="*/ 30162 w 16"/>
              <a:gd name="T1" fmla="*/ 3810 h 5"/>
              <a:gd name="T2" fmla="*/ 0 w 16"/>
              <a:gd name="T3" fmla="*/ 3810 h 5"/>
              <a:gd name="T4" fmla="*/ 30162 w 16"/>
              <a:gd name="T5" fmla="*/ 3810 h 5"/>
              <a:gd name="T6" fmla="*/ 0 60000 65536"/>
              <a:gd name="T7" fmla="*/ 0 60000 65536"/>
              <a:gd name="T8" fmla="*/ 0 60000 65536"/>
            </a:gdLst>
            <a:ahLst/>
            <a:cxnLst>
              <a:cxn ang="T6">
                <a:pos x="T0" y="T1"/>
              </a:cxn>
              <a:cxn ang="T7">
                <a:pos x="T2" y="T3"/>
              </a:cxn>
              <a:cxn ang="T8">
                <a:pos x="T4" y="T5"/>
              </a:cxn>
            </a:cxnLst>
            <a:rect l="0" t="0" r="r" b="b"/>
            <a:pathLst>
              <a:path w="16" h="5">
                <a:moveTo>
                  <a:pt x="16" y="2"/>
                </a:moveTo>
                <a:cubicBezTo>
                  <a:pt x="16" y="5"/>
                  <a:pt x="0" y="5"/>
                  <a:pt x="0" y="2"/>
                </a:cubicBezTo>
                <a:cubicBezTo>
                  <a:pt x="0" y="0"/>
                  <a:pt x="16" y="0"/>
                  <a:pt x="1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19" name="Freeform 580"/>
          <p:cNvSpPr>
            <a:spLocks/>
          </p:cNvSpPr>
          <p:nvPr/>
        </p:nvSpPr>
        <p:spPr bwMode="auto">
          <a:xfrm>
            <a:off x="3267659" y="1353043"/>
            <a:ext cx="31582" cy="20463"/>
          </a:xfrm>
          <a:custGeom>
            <a:avLst/>
            <a:gdLst>
              <a:gd name="T0" fmla="*/ 21204 w 14"/>
              <a:gd name="T1" fmla="*/ 15875 h 8"/>
              <a:gd name="T2" fmla="*/ 3855 w 14"/>
              <a:gd name="T3" fmla="*/ 7938 h 8"/>
              <a:gd name="T4" fmla="*/ 17349 w 14"/>
              <a:gd name="T5" fmla="*/ 1984 h 8"/>
              <a:gd name="T6" fmla="*/ 21204 w 14"/>
              <a:gd name="T7" fmla="*/ 158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1" y="8"/>
                </a:moveTo>
                <a:cubicBezTo>
                  <a:pt x="7" y="8"/>
                  <a:pt x="0" y="7"/>
                  <a:pt x="2" y="4"/>
                </a:cubicBezTo>
                <a:cubicBezTo>
                  <a:pt x="4" y="1"/>
                  <a:pt x="6" y="0"/>
                  <a:pt x="9" y="1"/>
                </a:cubicBezTo>
                <a:cubicBezTo>
                  <a:pt x="11" y="2"/>
                  <a:pt x="14"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0" name="Freeform 581"/>
          <p:cNvSpPr>
            <a:spLocks/>
          </p:cNvSpPr>
          <p:nvPr/>
        </p:nvSpPr>
        <p:spPr bwMode="auto">
          <a:xfrm>
            <a:off x="6106322" y="4858313"/>
            <a:ext cx="46444" cy="30693"/>
          </a:xfrm>
          <a:custGeom>
            <a:avLst/>
            <a:gdLst>
              <a:gd name="T0" fmla="*/ 37797 w 21"/>
              <a:gd name="T1" fmla="*/ 16485 h 13"/>
              <a:gd name="T2" fmla="*/ 22678 w 21"/>
              <a:gd name="T3" fmla="*/ 1832 h 13"/>
              <a:gd name="T4" fmla="*/ 5670 w 21"/>
              <a:gd name="T5" fmla="*/ 14654 h 13"/>
              <a:gd name="T6" fmla="*/ 37797 w 21"/>
              <a:gd name="T7" fmla="*/ 1648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3">
                <a:moveTo>
                  <a:pt x="20" y="9"/>
                </a:moveTo>
                <a:cubicBezTo>
                  <a:pt x="21" y="4"/>
                  <a:pt x="18" y="0"/>
                  <a:pt x="12" y="1"/>
                </a:cubicBezTo>
                <a:cubicBezTo>
                  <a:pt x="7" y="1"/>
                  <a:pt x="0" y="5"/>
                  <a:pt x="3" y="8"/>
                </a:cubicBezTo>
                <a:cubicBezTo>
                  <a:pt x="7" y="11"/>
                  <a:pt x="19" y="13"/>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1" name="Freeform 582"/>
          <p:cNvSpPr>
            <a:spLocks/>
          </p:cNvSpPr>
          <p:nvPr/>
        </p:nvSpPr>
        <p:spPr bwMode="auto">
          <a:xfrm>
            <a:off x="6150910" y="4814944"/>
            <a:ext cx="46444" cy="32740"/>
          </a:xfrm>
          <a:custGeom>
            <a:avLst/>
            <a:gdLst>
              <a:gd name="T0" fmla="*/ 20788 w 21"/>
              <a:gd name="T1" fmla="*/ 17585 h 13"/>
              <a:gd name="T2" fmla="*/ 1890 w 21"/>
              <a:gd name="T3" fmla="*/ 19538 h 13"/>
              <a:gd name="T4" fmla="*/ 24568 w 21"/>
              <a:gd name="T5" fmla="*/ 3908 h 13"/>
              <a:gd name="T6" fmla="*/ 35907 w 21"/>
              <a:gd name="T7" fmla="*/ 5862 h 13"/>
              <a:gd name="T8" fmla="*/ 35907 w 21"/>
              <a:gd name="T9" fmla="*/ 9769 h 13"/>
              <a:gd name="T10" fmla="*/ 20788 w 21"/>
              <a:gd name="T11" fmla="*/ 1758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2" name="Freeform 583"/>
          <p:cNvSpPr>
            <a:spLocks/>
          </p:cNvSpPr>
          <p:nvPr/>
        </p:nvSpPr>
        <p:spPr bwMode="auto">
          <a:xfrm>
            <a:off x="1220394" y="2789528"/>
            <a:ext cx="29725" cy="75713"/>
          </a:xfrm>
          <a:custGeom>
            <a:avLst/>
            <a:gdLst>
              <a:gd name="T0" fmla="*/ 23446 w 13"/>
              <a:gd name="T1" fmla="*/ 5684 h 31"/>
              <a:gd name="T2" fmla="*/ 21492 w 13"/>
              <a:gd name="T3" fmla="*/ 36001 h 31"/>
              <a:gd name="T4" fmla="*/ 13677 w 13"/>
              <a:gd name="T5" fmla="*/ 51159 h 31"/>
              <a:gd name="T6" fmla="*/ 3908 w 13"/>
              <a:gd name="T7" fmla="*/ 24632 h 31"/>
              <a:gd name="T8" fmla="*/ 23446 w 13"/>
              <a:gd name="T9" fmla="*/ 568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3" name="Freeform 584"/>
          <p:cNvSpPr>
            <a:spLocks/>
          </p:cNvSpPr>
          <p:nvPr/>
        </p:nvSpPr>
        <p:spPr bwMode="auto">
          <a:xfrm>
            <a:off x="1207604" y="2863194"/>
            <a:ext cx="48303" cy="92083"/>
          </a:xfrm>
          <a:custGeom>
            <a:avLst/>
            <a:gdLst>
              <a:gd name="T0" fmla="*/ 35647 w 22"/>
              <a:gd name="T1" fmla="*/ 11585 h 37"/>
              <a:gd name="T2" fmla="*/ 28142 w 22"/>
              <a:gd name="T3" fmla="*/ 3862 h 37"/>
              <a:gd name="T4" fmla="*/ 7505 w 22"/>
              <a:gd name="T5" fmla="*/ 13515 h 37"/>
              <a:gd name="T6" fmla="*/ 0 w 22"/>
              <a:gd name="T7" fmla="*/ 11585 h 37"/>
              <a:gd name="T8" fmla="*/ 5628 w 22"/>
              <a:gd name="T9" fmla="*/ 30892 h 37"/>
              <a:gd name="T10" fmla="*/ 11257 w 22"/>
              <a:gd name="T11" fmla="*/ 57923 h 37"/>
              <a:gd name="T12" fmla="*/ 16885 w 22"/>
              <a:gd name="T13" fmla="*/ 67576 h 37"/>
              <a:gd name="T14" fmla="*/ 39399 w 22"/>
              <a:gd name="T15" fmla="*/ 50200 h 37"/>
              <a:gd name="T16" fmla="*/ 35647 w 22"/>
              <a:gd name="T17" fmla="*/ 1158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4" name="Freeform 585"/>
          <p:cNvSpPr>
            <a:spLocks/>
          </p:cNvSpPr>
          <p:nvPr/>
        </p:nvSpPr>
        <p:spPr bwMode="auto">
          <a:xfrm>
            <a:off x="1328353" y="2979832"/>
            <a:ext cx="98461" cy="49111"/>
          </a:xfrm>
          <a:custGeom>
            <a:avLst/>
            <a:gdLst>
              <a:gd name="T0" fmla="*/ 24859 w 44"/>
              <a:gd name="T1" fmla="*/ 0 h 20"/>
              <a:gd name="T2" fmla="*/ 5737 w 44"/>
              <a:gd name="T3" fmla="*/ 7620 h 20"/>
              <a:gd name="T4" fmla="*/ 26771 w 44"/>
              <a:gd name="T5" fmla="*/ 20955 h 20"/>
              <a:gd name="T6" fmla="*/ 63103 w 44"/>
              <a:gd name="T7" fmla="*/ 38100 h 20"/>
              <a:gd name="T8" fmla="*/ 74576 w 44"/>
              <a:gd name="T9" fmla="*/ 32385 h 20"/>
              <a:gd name="T10" fmla="*/ 66927 w 44"/>
              <a:gd name="T11" fmla="*/ 17145 h 20"/>
              <a:gd name="T12" fmla="*/ 76488 w 44"/>
              <a:gd name="T13" fmla="*/ 0 h 20"/>
              <a:gd name="T14" fmla="*/ 45893 w 44"/>
              <a:gd name="T15" fmla="*/ 3810 h 20"/>
              <a:gd name="T16" fmla="*/ 24859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5" name="Freeform 586"/>
          <p:cNvSpPr>
            <a:spLocks/>
          </p:cNvSpPr>
          <p:nvPr/>
        </p:nvSpPr>
        <p:spPr bwMode="auto">
          <a:xfrm>
            <a:off x="1891048" y="3065379"/>
            <a:ext cx="76169" cy="40926"/>
          </a:xfrm>
          <a:custGeom>
            <a:avLst/>
            <a:gdLst>
              <a:gd name="T0" fmla="*/ 59345 w 34"/>
              <a:gd name="T1" fmla="*/ 3735 h 17"/>
              <a:gd name="T2" fmla="*/ 44030 w 34"/>
              <a:gd name="T3" fmla="*/ 16809 h 17"/>
              <a:gd name="T4" fmla="*/ 45944 w 34"/>
              <a:gd name="T5" fmla="*/ 22412 h 17"/>
              <a:gd name="T6" fmla="*/ 19144 w 34"/>
              <a:gd name="T7" fmla="*/ 31750 h 17"/>
              <a:gd name="T8" fmla="*/ 5743 w 34"/>
              <a:gd name="T9" fmla="*/ 20544 h 17"/>
              <a:gd name="T10" fmla="*/ 30630 w 34"/>
              <a:gd name="T11" fmla="*/ 13074 h 17"/>
              <a:gd name="T12" fmla="*/ 59345 w 34"/>
              <a:gd name="T13" fmla="*/ 373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6" name="Freeform 587"/>
          <p:cNvSpPr>
            <a:spLocks/>
          </p:cNvSpPr>
          <p:nvPr/>
        </p:nvSpPr>
        <p:spPr bwMode="auto">
          <a:xfrm>
            <a:off x="1634678" y="3071517"/>
            <a:ext cx="92888" cy="26602"/>
          </a:xfrm>
          <a:custGeom>
            <a:avLst/>
            <a:gdLst>
              <a:gd name="T0" fmla="*/ 39688 w 42"/>
              <a:gd name="T1" fmla="*/ 18762 h 11"/>
              <a:gd name="T2" fmla="*/ 15119 w 42"/>
              <a:gd name="T3" fmla="*/ 11257 h 11"/>
              <a:gd name="T4" fmla="*/ 7560 w 42"/>
              <a:gd name="T5" fmla="*/ 1876 h 11"/>
              <a:gd name="T6" fmla="*/ 30238 w 42"/>
              <a:gd name="T7" fmla="*/ 3752 h 11"/>
              <a:gd name="T8" fmla="*/ 62366 w 42"/>
              <a:gd name="T9" fmla="*/ 9381 h 11"/>
              <a:gd name="T10" fmla="*/ 75595 w 42"/>
              <a:gd name="T11" fmla="*/ 7505 h 11"/>
              <a:gd name="T12" fmla="*/ 58586 w 42"/>
              <a:gd name="T13" fmla="*/ 16886 h 11"/>
              <a:gd name="T14" fmla="*/ 39688 w 42"/>
              <a:gd name="T15" fmla="*/ 1876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7" name="Freeform 588"/>
          <p:cNvSpPr>
            <a:spLocks/>
          </p:cNvSpPr>
          <p:nvPr/>
        </p:nvSpPr>
        <p:spPr bwMode="auto">
          <a:xfrm>
            <a:off x="1595664" y="2118350"/>
            <a:ext cx="50158" cy="47065"/>
          </a:xfrm>
          <a:custGeom>
            <a:avLst/>
            <a:gdLst>
              <a:gd name="T0" fmla="*/ 5845 w 22"/>
              <a:gd name="T1" fmla="*/ 21139 h 19"/>
              <a:gd name="T2" fmla="*/ 13638 w 22"/>
              <a:gd name="T3" fmla="*/ 3843 h 19"/>
              <a:gd name="T4" fmla="*/ 35069 w 22"/>
              <a:gd name="T5" fmla="*/ 3843 h 19"/>
              <a:gd name="T6" fmla="*/ 5845 w 22"/>
              <a:gd name="T7" fmla="*/ 21139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9">
                <a:moveTo>
                  <a:pt x="3" y="11"/>
                </a:moveTo>
                <a:cubicBezTo>
                  <a:pt x="2" y="2"/>
                  <a:pt x="0" y="4"/>
                  <a:pt x="7" y="2"/>
                </a:cubicBezTo>
                <a:cubicBezTo>
                  <a:pt x="13" y="0"/>
                  <a:pt x="22" y="0"/>
                  <a:pt x="18" y="2"/>
                </a:cubicBezTo>
                <a:cubicBezTo>
                  <a:pt x="13" y="5"/>
                  <a:pt x="4" y="19"/>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8" name="Freeform 589"/>
          <p:cNvSpPr>
            <a:spLocks/>
          </p:cNvSpPr>
          <p:nvPr/>
        </p:nvSpPr>
        <p:spPr bwMode="auto">
          <a:xfrm>
            <a:off x="1593806" y="2097887"/>
            <a:ext cx="37156" cy="20463"/>
          </a:xfrm>
          <a:custGeom>
            <a:avLst/>
            <a:gdLst>
              <a:gd name="T0" fmla="*/ 18676 w 17"/>
              <a:gd name="T1" fmla="*/ 11906 h 8"/>
              <a:gd name="T2" fmla="*/ 7471 w 17"/>
              <a:gd name="T3" fmla="*/ 5953 h 8"/>
              <a:gd name="T4" fmla="*/ 26147 w 17"/>
              <a:gd name="T5" fmla="*/ 3969 h 8"/>
              <a:gd name="T6" fmla="*/ 18676 w 17"/>
              <a:gd name="T7" fmla="*/ 1190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0" y="6"/>
                </a:moveTo>
                <a:cubicBezTo>
                  <a:pt x="7" y="5"/>
                  <a:pt x="0" y="4"/>
                  <a:pt x="4" y="3"/>
                </a:cubicBezTo>
                <a:cubicBezTo>
                  <a:pt x="8" y="2"/>
                  <a:pt x="13" y="0"/>
                  <a:pt x="14" y="2"/>
                </a:cubicBezTo>
                <a:cubicBezTo>
                  <a:pt x="15" y="4"/>
                  <a:pt x="17"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29" name="Freeform 590"/>
          <p:cNvSpPr>
            <a:spLocks/>
          </p:cNvSpPr>
          <p:nvPr/>
        </p:nvSpPr>
        <p:spPr bwMode="auto">
          <a:xfrm>
            <a:off x="1491844" y="2146600"/>
            <a:ext cx="24151" cy="61388"/>
          </a:xfrm>
          <a:custGeom>
            <a:avLst/>
            <a:gdLst>
              <a:gd name="T0" fmla="*/ 18761 w 11"/>
              <a:gd name="T1" fmla="*/ 5715 h 25"/>
              <a:gd name="T2" fmla="*/ 1876 w 11"/>
              <a:gd name="T3" fmla="*/ 26670 h 25"/>
              <a:gd name="T4" fmla="*/ 3752 w 11"/>
              <a:gd name="T5" fmla="*/ 41910 h 25"/>
              <a:gd name="T6" fmla="*/ 18761 w 11"/>
              <a:gd name="T7" fmla="*/ 571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5">
                <a:moveTo>
                  <a:pt x="10" y="3"/>
                </a:moveTo>
                <a:cubicBezTo>
                  <a:pt x="10" y="0"/>
                  <a:pt x="1" y="10"/>
                  <a:pt x="1" y="14"/>
                </a:cubicBezTo>
                <a:cubicBezTo>
                  <a:pt x="1" y="19"/>
                  <a:pt x="0" y="25"/>
                  <a:pt x="2" y="22"/>
                </a:cubicBezTo>
                <a:cubicBezTo>
                  <a:pt x="5" y="18"/>
                  <a:pt x="11" y="8"/>
                  <a:pt x="1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0" name="Freeform 591"/>
          <p:cNvSpPr>
            <a:spLocks/>
          </p:cNvSpPr>
          <p:nvPr/>
        </p:nvSpPr>
        <p:spPr bwMode="auto">
          <a:xfrm>
            <a:off x="1530647" y="2034056"/>
            <a:ext cx="22293" cy="22508"/>
          </a:xfrm>
          <a:custGeom>
            <a:avLst/>
            <a:gdLst>
              <a:gd name="T0" fmla="*/ 15240 w 10"/>
              <a:gd name="T1" fmla="*/ 13582 h 9"/>
              <a:gd name="T2" fmla="*/ 3810 w 10"/>
              <a:gd name="T3" fmla="*/ 7761 h 9"/>
              <a:gd name="T4" fmla="*/ 17145 w 10"/>
              <a:gd name="T5" fmla="*/ 3880 h 9"/>
              <a:gd name="T6" fmla="*/ 15240 w 10"/>
              <a:gd name="T7" fmla="*/ 1358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8" y="7"/>
                </a:moveTo>
                <a:cubicBezTo>
                  <a:pt x="5" y="9"/>
                  <a:pt x="0" y="5"/>
                  <a:pt x="2" y="4"/>
                </a:cubicBezTo>
                <a:cubicBezTo>
                  <a:pt x="5" y="2"/>
                  <a:pt x="9" y="0"/>
                  <a:pt x="9" y="2"/>
                </a:cubicBezTo>
                <a:cubicBezTo>
                  <a:pt x="10" y="4"/>
                  <a:pt x="10" y="5"/>
                  <a:pt x="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1" name="Freeform 592"/>
          <p:cNvSpPr>
            <a:spLocks/>
          </p:cNvSpPr>
          <p:nvPr/>
        </p:nvSpPr>
        <p:spPr bwMode="auto">
          <a:xfrm>
            <a:off x="1292850" y="2238683"/>
            <a:ext cx="39013" cy="61388"/>
          </a:xfrm>
          <a:custGeom>
            <a:avLst/>
            <a:gdLst>
              <a:gd name="T0" fmla="*/ 29634 w 18"/>
              <a:gd name="T1" fmla="*/ 5715 h 25"/>
              <a:gd name="T2" fmla="*/ 33338 w 18"/>
              <a:gd name="T3" fmla="*/ 20955 h 25"/>
              <a:gd name="T4" fmla="*/ 27782 w 18"/>
              <a:gd name="T5" fmla="*/ 34290 h 25"/>
              <a:gd name="T6" fmla="*/ 25930 w 18"/>
              <a:gd name="T7" fmla="*/ 43815 h 25"/>
              <a:gd name="T8" fmla="*/ 14817 w 18"/>
              <a:gd name="T9" fmla="*/ 34290 h 25"/>
              <a:gd name="T10" fmla="*/ 3704 w 18"/>
              <a:gd name="T11" fmla="*/ 20955 h 25"/>
              <a:gd name="T12" fmla="*/ 1852 w 18"/>
              <a:gd name="T13" fmla="*/ 13335 h 25"/>
              <a:gd name="T14" fmla="*/ 11113 w 18"/>
              <a:gd name="T15" fmla="*/ 7620 h 25"/>
              <a:gd name="T16" fmla="*/ 22225 w 18"/>
              <a:gd name="T17" fmla="*/ 15240 h 25"/>
              <a:gd name="T18" fmla="*/ 29634 w 18"/>
              <a:gd name="T19" fmla="*/ 571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2" name="Freeform 593"/>
          <p:cNvSpPr>
            <a:spLocks/>
          </p:cNvSpPr>
          <p:nvPr/>
        </p:nvSpPr>
        <p:spPr bwMode="auto">
          <a:xfrm>
            <a:off x="1255692" y="2261192"/>
            <a:ext cx="37156" cy="38880"/>
          </a:xfrm>
          <a:custGeom>
            <a:avLst/>
            <a:gdLst>
              <a:gd name="T0" fmla="*/ 27781 w 16"/>
              <a:gd name="T1" fmla="*/ 26393 h 16"/>
              <a:gd name="T2" fmla="*/ 15875 w 16"/>
              <a:gd name="T3" fmla="*/ 24507 h 16"/>
              <a:gd name="T4" fmla="*/ 9922 w 16"/>
              <a:gd name="T5" fmla="*/ 20737 h 16"/>
              <a:gd name="T6" fmla="*/ 1984 w 16"/>
              <a:gd name="T7" fmla="*/ 9426 h 16"/>
              <a:gd name="T8" fmla="*/ 11906 w 16"/>
              <a:gd name="T9" fmla="*/ 3770 h 16"/>
              <a:gd name="T10" fmla="*/ 23813 w 16"/>
              <a:gd name="T11" fmla="*/ 7541 h 16"/>
              <a:gd name="T12" fmla="*/ 27781 w 16"/>
              <a:gd name="T13" fmla="*/ 2639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3" name="Freeform 594"/>
          <p:cNvSpPr>
            <a:spLocks/>
          </p:cNvSpPr>
          <p:nvPr/>
        </p:nvSpPr>
        <p:spPr bwMode="auto">
          <a:xfrm>
            <a:off x="1034626" y="2907815"/>
            <a:ext cx="39012" cy="28648"/>
          </a:xfrm>
          <a:custGeom>
            <a:avLst/>
            <a:gdLst>
              <a:gd name="T0" fmla="*/ 29415 w 17"/>
              <a:gd name="T1" fmla="*/ 12965 h 12"/>
              <a:gd name="T2" fmla="*/ 23532 w 17"/>
              <a:gd name="T3" fmla="*/ 20373 h 12"/>
              <a:gd name="T4" fmla="*/ 15688 w 17"/>
              <a:gd name="T5" fmla="*/ 16669 h 12"/>
              <a:gd name="T6" fmla="*/ 7844 w 17"/>
              <a:gd name="T7" fmla="*/ 14817 h 12"/>
              <a:gd name="T8" fmla="*/ 25493 w 17"/>
              <a:gd name="T9" fmla="*/ 3704 h 12"/>
              <a:gd name="T10" fmla="*/ 29415 w 17"/>
              <a:gd name="T11" fmla="*/ 12965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4" name="Freeform 595"/>
          <p:cNvSpPr>
            <a:spLocks/>
          </p:cNvSpPr>
          <p:nvPr/>
        </p:nvSpPr>
        <p:spPr bwMode="auto">
          <a:xfrm>
            <a:off x="757810" y="2126138"/>
            <a:ext cx="31584" cy="38880"/>
          </a:xfrm>
          <a:custGeom>
            <a:avLst/>
            <a:gdLst>
              <a:gd name="T0" fmla="*/ 23133 w 14"/>
              <a:gd name="T1" fmla="*/ 3770 h 16"/>
              <a:gd name="T2" fmla="*/ 19277 w 14"/>
              <a:gd name="T3" fmla="*/ 18852 h 16"/>
              <a:gd name="T4" fmla="*/ 13494 w 14"/>
              <a:gd name="T5" fmla="*/ 24507 h 16"/>
              <a:gd name="T6" fmla="*/ 5783 w 14"/>
              <a:gd name="T7" fmla="*/ 26393 h 16"/>
              <a:gd name="T8" fmla="*/ 3855 w 14"/>
              <a:gd name="T9" fmla="*/ 16967 h 16"/>
              <a:gd name="T10" fmla="*/ 23133 w 14"/>
              <a:gd name="T11" fmla="*/ 377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5" name="Freeform 596"/>
          <p:cNvSpPr>
            <a:spLocks/>
          </p:cNvSpPr>
          <p:nvPr/>
        </p:nvSpPr>
        <p:spPr bwMode="auto">
          <a:xfrm>
            <a:off x="767315" y="2171156"/>
            <a:ext cx="24151" cy="22510"/>
          </a:xfrm>
          <a:custGeom>
            <a:avLst/>
            <a:gdLst>
              <a:gd name="T0" fmla="*/ 16885 w 11"/>
              <a:gd name="T1" fmla="*/ 1940 h 9"/>
              <a:gd name="T2" fmla="*/ 11257 w 11"/>
              <a:gd name="T3" fmla="*/ 1940 h 9"/>
              <a:gd name="T4" fmla="*/ 5628 w 11"/>
              <a:gd name="T5" fmla="*/ 9702 h 9"/>
              <a:gd name="T6" fmla="*/ 15009 w 11"/>
              <a:gd name="T7" fmla="*/ 13582 h 9"/>
              <a:gd name="T8" fmla="*/ 16885 w 11"/>
              <a:gd name="T9" fmla="*/ 194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6" name="Freeform 597"/>
          <p:cNvSpPr>
            <a:spLocks/>
          </p:cNvSpPr>
          <p:nvPr/>
        </p:nvSpPr>
        <p:spPr bwMode="auto">
          <a:xfrm>
            <a:off x="791250" y="2189573"/>
            <a:ext cx="11146" cy="6138"/>
          </a:xfrm>
          <a:custGeom>
            <a:avLst/>
            <a:gdLst>
              <a:gd name="T0" fmla="*/ 7620 w 5"/>
              <a:gd name="T1" fmla="*/ 0 h 3"/>
              <a:gd name="T2" fmla="*/ 3810 w 5"/>
              <a:gd name="T3" fmla="*/ 3175 h 3"/>
              <a:gd name="T4" fmla="*/ 7620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4" y="0"/>
                </a:moveTo>
                <a:cubicBezTo>
                  <a:pt x="2" y="1"/>
                  <a:pt x="0" y="2"/>
                  <a:pt x="2" y="2"/>
                </a:cubicBezTo>
                <a:cubicBezTo>
                  <a:pt x="3" y="3"/>
                  <a:pt x="5"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7" name="Freeform 598"/>
          <p:cNvSpPr>
            <a:spLocks/>
          </p:cNvSpPr>
          <p:nvPr/>
        </p:nvSpPr>
        <p:spPr bwMode="auto">
          <a:xfrm>
            <a:off x="787535" y="2207989"/>
            <a:ext cx="11146" cy="16370"/>
          </a:xfrm>
          <a:custGeom>
            <a:avLst/>
            <a:gdLst>
              <a:gd name="T0" fmla="*/ 7620 w 5"/>
              <a:gd name="T1" fmla="*/ 2117 h 6"/>
              <a:gd name="T2" fmla="*/ 3810 w 5"/>
              <a:gd name="T3" fmla="*/ 10583 h 6"/>
              <a:gd name="T4" fmla="*/ 7620 w 5"/>
              <a:gd name="T5" fmla="*/ 2117 h 6"/>
              <a:gd name="T6" fmla="*/ 0 60000 65536"/>
              <a:gd name="T7" fmla="*/ 0 60000 65536"/>
              <a:gd name="T8" fmla="*/ 0 60000 65536"/>
            </a:gdLst>
            <a:ahLst/>
            <a:cxnLst>
              <a:cxn ang="T6">
                <a:pos x="T0" y="T1"/>
              </a:cxn>
              <a:cxn ang="T7">
                <a:pos x="T2" y="T3"/>
              </a:cxn>
              <a:cxn ang="T8">
                <a:pos x="T4" y="T5"/>
              </a:cxn>
            </a:cxnLst>
            <a:rect l="0" t="0" r="r" b="b"/>
            <a:pathLst>
              <a:path w="5" h="6">
                <a:moveTo>
                  <a:pt x="4" y="1"/>
                </a:moveTo>
                <a:cubicBezTo>
                  <a:pt x="3" y="2"/>
                  <a:pt x="0" y="6"/>
                  <a:pt x="2" y="5"/>
                </a:cubicBezTo>
                <a:cubicBezTo>
                  <a:pt x="3" y="4"/>
                  <a:pt x="5"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8" name="Freeform 599"/>
          <p:cNvSpPr>
            <a:spLocks/>
          </p:cNvSpPr>
          <p:nvPr/>
        </p:nvSpPr>
        <p:spPr bwMode="auto">
          <a:xfrm>
            <a:off x="791250" y="2224756"/>
            <a:ext cx="11146" cy="6139"/>
          </a:xfrm>
          <a:custGeom>
            <a:avLst/>
            <a:gdLst>
              <a:gd name="T0" fmla="*/ 5715 w 5"/>
              <a:gd name="T1" fmla="*/ 0 h 3"/>
              <a:gd name="T2" fmla="*/ 3810 w 5"/>
              <a:gd name="T3" fmla="*/ 4763 h 3"/>
              <a:gd name="T4" fmla="*/ 5715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3" y="0"/>
                </a:moveTo>
                <a:cubicBezTo>
                  <a:pt x="1" y="0"/>
                  <a:pt x="0" y="3"/>
                  <a:pt x="2" y="3"/>
                </a:cubicBezTo>
                <a:cubicBezTo>
                  <a:pt x="4" y="3"/>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39" name="Freeform 600"/>
          <p:cNvSpPr>
            <a:spLocks/>
          </p:cNvSpPr>
          <p:nvPr/>
        </p:nvSpPr>
        <p:spPr bwMode="auto">
          <a:xfrm>
            <a:off x="833979" y="2316442"/>
            <a:ext cx="7432" cy="16370"/>
          </a:xfrm>
          <a:custGeom>
            <a:avLst/>
            <a:gdLst>
              <a:gd name="T0" fmla="*/ 4233 w 3"/>
              <a:gd name="T1" fmla="*/ 2117 h 6"/>
              <a:gd name="T2" fmla="*/ 2117 w 3"/>
              <a:gd name="T3" fmla="*/ 12700 h 6"/>
              <a:gd name="T4" fmla="*/ 4233 w 3"/>
              <a:gd name="T5" fmla="*/ 2117 h 6"/>
              <a:gd name="T6" fmla="*/ 0 60000 65536"/>
              <a:gd name="T7" fmla="*/ 0 60000 65536"/>
              <a:gd name="T8" fmla="*/ 0 60000 65536"/>
            </a:gdLst>
            <a:ahLst/>
            <a:cxnLst>
              <a:cxn ang="T6">
                <a:pos x="T0" y="T1"/>
              </a:cxn>
              <a:cxn ang="T7">
                <a:pos x="T2" y="T3"/>
              </a:cxn>
              <a:cxn ang="T8">
                <a:pos x="T4" y="T5"/>
              </a:cxn>
            </a:cxnLst>
            <a:rect l="0" t="0" r="r" b="b"/>
            <a:pathLst>
              <a:path w="3" h="6">
                <a:moveTo>
                  <a:pt x="2" y="1"/>
                </a:moveTo>
                <a:cubicBezTo>
                  <a:pt x="0" y="4"/>
                  <a:pt x="0" y="5"/>
                  <a:pt x="1" y="6"/>
                </a:cubicBezTo>
                <a:cubicBezTo>
                  <a:pt x="2" y="6"/>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0" name="Freeform 601"/>
          <p:cNvSpPr>
            <a:spLocks/>
          </p:cNvSpPr>
          <p:nvPr/>
        </p:nvSpPr>
        <p:spPr bwMode="auto">
          <a:xfrm>
            <a:off x="921294" y="2027919"/>
            <a:ext cx="16720" cy="24555"/>
          </a:xfrm>
          <a:custGeom>
            <a:avLst/>
            <a:gdLst>
              <a:gd name="T0" fmla="*/ 8165 w 7"/>
              <a:gd name="T1" fmla="*/ 19050 h 10"/>
              <a:gd name="T2" fmla="*/ 6123 w 7"/>
              <a:gd name="T3" fmla="*/ 9525 h 10"/>
              <a:gd name="T4" fmla="*/ 14288 w 7"/>
              <a:gd name="T5" fmla="*/ 5715 h 10"/>
              <a:gd name="T6" fmla="*/ 8165 w 7"/>
              <a:gd name="T7" fmla="*/ 190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0">
                <a:moveTo>
                  <a:pt x="4" y="10"/>
                </a:moveTo>
                <a:cubicBezTo>
                  <a:pt x="2" y="9"/>
                  <a:pt x="0" y="8"/>
                  <a:pt x="3" y="5"/>
                </a:cubicBezTo>
                <a:cubicBezTo>
                  <a:pt x="5" y="2"/>
                  <a:pt x="7" y="0"/>
                  <a:pt x="7" y="3"/>
                </a:cubicBezTo>
                <a:cubicBezTo>
                  <a:pt x="7" y="5"/>
                  <a:pt x="5"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1" name="Freeform 705"/>
          <p:cNvSpPr>
            <a:spLocks/>
          </p:cNvSpPr>
          <p:nvPr/>
        </p:nvSpPr>
        <p:spPr bwMode="auto">
          <a:xfrm>
            <a:off x="2541266" y="835335"/>
            <a:ext cx="14861" cy="14323"/>
          </a:xfrm>
          <a:custGeom>
            <a:avLst/>
            <a:gdLst>
              <a:gd name="T0" fmla="*/ 12700 w 7"/>
              <a:gd name="T1" fmla="*/ 9260 h 6"/>
              <a:gd name="T2" fmla="*/ 3629 w 7"/>
              <a:gd name="T3" fmla="*/ 5556 h 6"/>
              <a:gd name="T4" fmla="*/ 12700 w 7"/>
              <a:gd name="T5" fmla="*/ 9260 h 6"/>
              <a:gd name="T6" fmla="*/ 0 60000 65536"/>
              <a:gd name="T7" fmla="*/ 0 60000 65536"/>
              <a:gd name="T8" fmla="*/ 0 60000 65536"/>
            </a:gdLst>
            <a:ahLst/>
            <a:cxnLst>
              <a:cxn ang="T6">
                <a:pos x="T0" y="T1"/>
              </a:cxn>
              <a:cxn ang="T7">
                <a:pos x="T2" y="T3"/>
              </a:cxn>
              <a:cxn ang="T8">
                <a:pos x="T4" y="T5"/>
              </a:cxn>
            </a:cxnLst>
            <a:rect l="0" t="0" r="r" b="b"/>
            <a:pathLst>
              <a:path w="7" h="6">
                <a:moveTo>
                  <a:pt x="7" y="5"/>
                </a:moveTo>
                <a:cubicBezTo>
                  <a:pt x="7" y="6"/>
                  <a:pt x="0" y="5"/>
                  <a:pt x="2" y="3"/>
                </a:cubicBezTo>
                <a:cubicBezTo>
                  <a:pt x="5" y="0"/>
                  <a:pt x="7" y="3"/>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2" name="Freeform 706"/>
          <p:cNvSpPr>
            <a:spLocks/>
          </p:cNvSpPr>
          <p:nvPr/>
        </p:nvSpPr>
        <p:spPr bwMode="auto">
          <a:xfrm>
            <a:off x="4722294" y="4342652"/>
            <a:ext cx="11146" cy="10231"/>
          </a:xfrm>
          <a:custGeom>
            <a:avLst/>
            <a:gdLst>
              <a:gd name="T0" fmla="*/ 9525 w 5"/>
              <a:gd name="T1" fmla="*/ 1984 h 4"/>
              <a:gd name="T2" fmla="*/ 1905 w 5"/>
              <a:gd name="T3" fmla="*/ 1984 h 4"/>
              <a:gd name="T4" fmla="*/ 9525 w 5"/>
              <a:gd name="T5" fmla="*/ 1984 h 4"/>
              <a:gd name="T6" fmla="*/ 0 60000 65536"/>
              <a:gd name="T7" fmla="*/ 0 60000 65536"/>
              <a:gd name="T8" fmla="*/ 0 60000 65536"/>
            </a:gdLst>
            <a:ahLst/>
            <a:cxnLst>
              <a:cxn ang="T6">
                <a:pos x="T0" y="T1"/>
              </a:cxn>
              <a:cxn ang="T7">
                <a:pos x="T2" y="T3"/>
              </a:cxn>
              <a:cxn ang="T8">
                <a:pos x="T4" y="T5"/>
              </a:cxn>
            </a:cxnLst>
            <a:rect l="0" t="0" r="r" b="b"/>
            <a:pathLst>
              <a:path w="5" h="4">
                <a:moveTo>
                  <a:pt x="5" y="1"/>
                </a:moveTo>
                <a:cubicBezTo>
                  <a:pt x="5" y="4"/>
                  <a:pt x="0" y="2"/>
                  <a:pt x="1" y="1"/>
                </a:cubicBezTo>
                <a:cubicBezTo>
                  <a:pt x="1" y="0"/>
                  <a:pt x="5" y="0"/>
                  <a:pt x="5" y="1"/>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143" name="Freeform 707"/>
          <p:cNvSpPr>
            <a:spLocks/>
          </p:cNvSpPr>
          <p:nvPr/>
        </p:nvSpPr>
        <p:spPr bwMode="auto">
          <a:xfrm>
            <a:off x="4646118" y="4328327"/>
            <a:ext cx="11146" cy="14325"/>
          </a:xfrm>
          <a:custGeom>
            <a:avLst/>
            <a:gdLst>
              <a:gd name="T0" fmla="*/ 9525 w 5"/>
              <a:gd name="T1" fmla="*/ 3704 h 6"/>
              <a:gd name="T2" fmla="*/ 0 w 5"/>
              <a:gd name="T3" fmla="*/ 5557 h 6"/>
              <a:gd name="T4" fmla="*/ 9525 w 5"/>
              <a:gd name="T5" fmla="*/ 3704 h 6"/>
              <a:gd name="T6" fmla="*/ 0 60000 65536"/>
              <a:gd name="T7" fmla="*/ 0 60000 65536"/>
              <a:gd name="T8" fmla="*/ 0 60000 65536"/>
            </a:gdLst>
            <a:ahLst/>
            <a:cxnLst>
              <a:cxn ang="T6">
                <a:pos x="T0" y="T1"/>
              </a:cxn>
              <a:cxn ang="T7">
                <a:pos x="T2" y="T3"/>
              </a:cxn>
              <a:cxn ang="T8">
                <a:pos x="T4" y="T5"/>
              </a:cxn>
            </a:cxnLst>
            <a:rect l="0" t="0" r="r" b="b"/>
            <a:pathLst>
              <a:path w="5" h="6">
                <a:moveTo>
                  <a:pt x="5" y="2"/>
                </a:moveTo>
                <a:cubicBezTo>
                  <a:pt x="5" y="5"/>
                  <a:pt x="0" y="6"/>
                  <a:pt x="0" y="3"/>
                </a:cubicBezTo>
                <a:cubicBezTo>
                  <a:pt x="0" y="0"/>
                  <a:pt x="5" y="0"/>
                  <a:pt x="5" y="2"/>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144" name="Freeform 708"/>
          <p:cNvSpPr>
            <a:spLocks/>
          </p:cNvSpPr>
          <p:nvPr/>
        </p:nvSpPr>
        <p:spPr bwMode="auto">
          <a:xfrm>
            <a:off x="4911993" y="5482427"/>
            <a:ext cx="40871" cy="30695"/>
          </a:xfrm>
          <a:custGeom>
            <a:avLst/>
            <a:gdLst>
              <a:gd name="T0" fmla="*/ 29104 w 18"/>
              <a:gd name="T1" fmla="*/ 10991 h 13"/>
              <a:gd name="T2" fmla="*/ 1940 w 18"/>
              <a:gd name="T3" fmla="*/ 9159 h 13"/>
              <a:gd name="T4" fmla="*/ 29104 w 18"/>
              <a:gd name="T5" fmla="*/ 10991 h 13"/>
              <a:gd name="T6" fmla="*/ 0 60000 65536"/>
              <a:gd name="T7" fmla="*/ 0 60000 65536"/>
              <a:gd name="T8" fmla="*/ 0 60000 65536"/>
            </a:gdLst>
            <a:ahLst/>
            <a:cxnLst>
              <a:cxn ang="T6">
                <a:pos x="T0" y="T1"/>
              </a:cxn>
              <a:cxn ang="T7">
                <a:pos x="T2" y="T3"/>
              </a:cxn>
              <a:cxn ang="T8">
                <a:pos x="T4" y="T5"/>
              </a:cxn>
            </a:cxnLst>
            <a:rect l="0" t="0" r="r" b="b"/>
            <a:pathLst>
              <a:path w="18" h="13">
                <a:moveTo>
                  <a:pt x="15" y="6"/>
                </a:moveTo>
                <a:cubicBezTo>
                  <a:pt x="18" y="0"/>
                  <a:pt x="0" y="3"/>
                  <a:pt x="1" y="5"/>
                </a:cubicBezTo>
                <a:cubicBezTo>
                  <a:pt x="2" y="8"/>
                  <a:pt x="12" y="13"/>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5" name="Freeform 709"/>
          <p:cNvSpPr>
            <a:spLocks/>
          </p:cNvSpPr>
          <p:nvPr/>
        </p:nvSpPr>
        <p:spPr bwMode="auto">
          <a:xfrm>
            <a:off x="1439764" y="1620708"/>
            <a:ext cx="3715" cy="2046"/>
          </a:xfrm>
          <a:custGeom>
            <a:avLst/>
            <a:gdLst>
              <a:gd name="T0" fmla="*/ 3175 w 2"/>
              <a:gd name="T1" fmla="*/ 0 h 1"/>
              <a:gd name="T2" fmla="*/ 3175 w 2"/>
              <a:gd name="T3" fmla="*/ 0 h 1"/>
              <a:gd name="T4" fmla="*/ 0 60000 65536"/>
              <a:gd name="T5" fmla="*/ 0 60000 65536"/>
            </a:gdLst>
            <a:ahLst/>
            <a:cxnLst>
              <a:cxn ang="T4">
                <a:pos x="T0" y="T1"/>
              </a:cxn>
              <a:cxn ang="T5">
                <a:pos x="T2" y="T3"/>
              </a:cxn>
            </a:cxnLst>
            <a:rect l="0" t="0" r="r" b="b"/>
            <a:pathLst>
              <a:path w="2" h="1">
                <a:moveTo>
                  <a:pt x="2" y="0"/>
                </a:move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6" name="Freeform 739"/>
          <p:cNvSpPr>
            <a:spLocks/>
          </p:cNvSpPr>
          <p:nvPr/>
        </p:nvSpPr>
        <p:spPr bwMode="auto">
          <a:xfrm>
            <a:off x="4530940" y="4571438"/>
            <a:ext cx="52017" cy="47064"/>
          </a:xfrm>
          <a:custGeom>
            <a:avLst/>
            <a:gdLst>
              <a:gd name="T0" fmla="*/ 35190 w 24"/>
              <a:gd name="T1" fmla="*/ 0 h 19"/>
              <a:gd name="T2" fmla="*/ 35190 w 24"/>
              <a:gd name="T3" fmla="*/ 0 h 19"/>
              <a:gd name="T4" fmla="*/ 25929 w 24"/>
              <a:gd name="T5" fmla="*/ 7687 h 19"/>
              <a:gd name="T6" fmla="*/ 3704 w 24"/>
              <a:gd name="T7" fmla="*/ 19217 h 19"/>
              <a:gd name="T8" fmla="*/ 5556 w 24"/>
              <a:gd name="T9" fmla="*/ 36512 h 19"/>
              <a:gd name="T10" fmla="*/ 20373 w 24"/>
              <a:gd name="T11" fmla="*/ 32669 h 19"/>
              <a:gd name="T12" fmla="*/ 38894 w 24"/>
              <a:gd name="T13" fmla="*/ 15373 h 19"/>
              <a:gd name="T14" fmla="*/ 44450 w 24"/>
              <a:gd name="T15" fmla="*/ 13452 h 19"/>
              <a:gd name="T16" fmla="*/ 44450 w 24"/>
              <a:gd name="T17" fmla="*/ 13452 h 19"/>
              <a:gd name="T18" fmla="*/ 35190 w 2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9">
                <a:moveTo>
                  <a:pt x="19" y="0"/>
                </a:moveTo>
                <a:cubicBezTo>
                  <a:pt x="19" y="0"/>
                  <a:pt x="19" y="0"/>
                  <a:pt x="19" y="0"/>
                </a:cubicBezTo>
                <a:cubicBezTo>
                  <a:pt x="18" y="2"/>
                  <a:pt x="16" y="2"/>
                  <a:pt x="14" y="4"/>
                </a:cubicBezTo>
                <a:cubicBezTo>
                  <a:pt x="11" y="6"/>
                  <a:pt x="3" y="8"/>
                  <a:pt x="2" y="10"/>
                </a:cubicBezTo>
                <a:cubicBezTo>
                  <a:pt x="1" y="12"/>
                  <a:pt x="0" y="19"/>
                  <a:pt x="3" y="19"/>
                </a:cubicBezTo>
                <a:cubicBezTo>
                  <a:pt x="6" y="18"/>
                  <a:pt x="9" y="18"/>
                  <a:pt x="11" y="17"/>
                </a:cubicBezTo>
                <a:cubicBezTo>
                  <a:pt x="13" y="17"/>
                  <a:pt x="18" y="10"/>
                  <a:pt x="21" y="8"/>
                </a:cubicBezTo>
                <a:cubicBezTo>
                  <a:pt x="22" y="8"/>
                  <a:pt x="23" y="7"/>
                  <a:pt x="24" y="7"/>
                </a:cubicBezTo>
                <a:cubicBezTo>
                  <a:pt x="24" y="7"/>
                  <a:pt x="24" y="7"/>
                  <a:pt x="24" y="7"/>
                </a:cubicBezTo>
                <a:lnTo>
                  <a:pt x="19" y="0"/>
                </a:ln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147" name="Freeform 740"/>
          <p:cNvSpPr>
            <a:spLocks/>
          </p:cNvSpPr>
          <p:nvPr/>
        </p:nvSpPr>
        <p:spPr bwMode="auto">
          <a:xfrm>
            <a:off x="4571808" y="4553418"/>
            <a:ext cx="74310" cy="36833"/>
          </a:xfrm>
          <a:custGeom>
            <a:avLst/>
            <a:gdLst>
              <a:gd name="T0" fmla="*/ 59652 w 33"/>
              <a:gd name="T1" fmla="*/ 5715 h 15"/>
              <a:gd name="T2" fmla="*/ 46182 w 33"/>
              <a:gd name="T3" fmla="*/ 1905 h 15"/>
              <a:gd name="T4" fmla="*/ 21167 w 33"/>
              <a:gd name="T5" fmla="*/ 3810 h 15"/>
              <a:gd name="T6" fmla="*/ 3848 w 33"/>
              <a:gd name="T7" fmla="*/ 13335 h 15"/>
              <a:gd name="T8" fmla="*/ 0 w 33"/>
              <a:gd name="T9" fmla="*/ 15240 h 15"/>
              <a:gd name="T10" fmla="*/ 0 w 33"/>
              <a:gd name="T11" fmla="*/ 15240 h 15"/>
              <a:gd name="T12" fmla="*/ 9621 w 33"/>
              <a:gd name="T13" fmla="*/ 28575 h 15"/>
              <a:gd name="T14" fmla="*/ 9621 w 33"/>
              <a:gd name="T15" fmla="*/ 28575 h 15"/>
              <a:gd name="T16" fmla="*/ 38485 w 33"/>
              <a:gd name="T17" fmla="*/ 15240 h 15"/>
              <a:gd name="T18" fmla="*/ 59652 w 33"/>
              <a:gd name="T19" fmla="*/ 57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31" y="3"/>
                </a:moveTo>
                <a:cubicBezTo>
                  <a:pt x="33" y="2"/>
                  <a:pt x="27" y="0"/>
                  <a:pt x="24" y="1"/>
                </a:cubicBezTo>
                <a:cubicBezTo>
                  <a:pt x="21" y="2"/>
                  <a:pt x="15" y="2"/>
                  <a:pt x="11" y="2"/>
                </a:cubicBezTo>
                <a:cubicBezTo>
                  <a:pt x="7" y="2"/>
                  <a:pt x="3" y="5"/>
                  <a:pt x="2" y="7"/>
                </a:cubicBezTo>
                <a:cubicBezTo>
                  <a:pt x="1" y="7"/>
                  <a:pt x="1" y="8"/>
                  <a:pt x="0" y="8"/>
                </a:cubicBezTo>
                <a:cubicBezTo>
                  <a:pt x="0" y="8"/>
                  <a:pt x="0" y="8"/>
                  <a:pt x="0" y="8"/>
                </a:cubicBezTo>
                <a:cubicBezTo>
                  <a:pt x="5" y="15"/>
                  <a:pt x="5" y="15"/>
                  <a:pt x="5" y="15"/>
                </a:cubicBezTo>
                <a:cubicBezTo>
                  <a:pt x="5" y="15"/>
                  <a:pt x="5" y="15"/>
                  <a:pt x="5" y="15"/>
                </a:cubicBezTo>
                <a:cubicBezTo>
                  <a:pt x="9" y="13"/>
                  <a:pt x="17" y="9"/>
                  <a:pt x="20" y="8"/>
                </a:cubicBezTo>
                <a:cubicBezTo>
                  <a:pt x="24" y="7"/>
                  <a:pt x="29" y="4"/>
                  <a:pt x="31" y="3"/>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148" name="Freeform 741"/>
          <p:cNvSpPr>
            <a:spLocks/>
          </p:cNvSpPr>
          <p:nvPr/>
        </p:nvSpPr>
        <p:spPr bwMode="auto">
          <a:xfrm>
            <a:off x="1322571" y="2457634"/>
            <a:ext cx="185777" cy="112546"/>
          </a:xfrm>
          <a:custGeom>
            <a:avLst/>
            <a:gdLst>
              <a:gd name="T0" fmla="*/ 57380 w 83"/>
              <a:gd name="T1" fmla="*/ 87313 h 46"/>
              <a:gd name="T2" fmla="*/ 68855 w 83"/>
              <a:gd name="T3" fmla="*/ 72128 h 46"/>
              <a:gd name="T4" fmla="*/ 95633 w 83"/>
              <a:gd name="T5" fmla="*/ 81619 h 46"/>
              <a:gd name="T6" fmla="*/ 114759 w 83"/>
              <a:gd name="T7" fmla="*/ 81619 h 46"/>
              <a:gd name="T8" fmla="*/ 130060 w 83"/>
              <a:gd name="T9" fmla="*/ 75924 h 46"/>
              <a:gd name="T10" fmla="*/ 145361 w 83"/>
              <a:gd name="T11" fmla="*/ 66434 h 46"/>
              <a:gd name="T12" fmla="*/ 158750 w 83"/>
              <a:gd name="T13" fmla="*/ 53147 h 46"/>
              <a:gd name="T14" fmla="*/ 137711 w 83"/>
              <a:gd name="T15" fmla="*/ 36064 h 46"/>
              <a:gd name="T16" fmla="*/ 120497 w 83"/>
              <a:gd name="T17" fmla="*/ 26574 h 46"/>
              <a:gd name="T18" fmla="*/ 105196 w 83"/>
              <a:gd name="T19" fmla="*/ 34166 h 46"/>
              <a:gd name="T20" fmla="*/ 95633 w 83"/>
              <a:gd name="T21" fmla="*/ 24675 h 46"/>
              <a:gd name="T22" fmla="*/ 84157 w 83"/>
              <a:gd name="T23" fmla="*/ 17083 h 46"/>
              <a:gd name="T24" fmla="*/ 72681 w 83"/>
              <a:gd name="T25" fmla="*/ 9491 h 46"/>
              <a:gd name="T26" fmla="*/ 70768 w 83"/>
              <a:gd name="T27" fmla="*/ 3796 h 46"/>
              <a:gd name="T28" fmla="*/ 70768 w 83"/>
              <a:gd name="T29" fmla="*/ 3796 h 46"/>
              <a:gd name="T30" fmla="*/ 65030 w 83"/>
              <a:gd name="T31" fmla="*/ 13287 h 46"/>
              <a:gd name="T32" fmla="*/ 55467 w 83"/>
              <a:gd name="T33" fmla="*/ 3796 h 46"/>
              <a:gd name="T34" fmla="*/ 43991 w 83"/>
              <a:gd name="T35" fmla="*/ 11389 h 46"/>
              <a:gd name="T36" fmla="*/ 19127 w 83"/>
              <a:gd name="T37" fmla="*/ 26574 h 46"/>
              <a:gd name="T38" fmla="*/ 5738 w 83"/>
              <a:gd name="T39" fmla="*/ 34166 h 46"/>
              <a:gd name="T40" fmla="*/ 13389 w 83"/>
              <a:gd name="T41" fmla="*/ 51249 h 46"/>
              <a:gd name="T42" fmla="*/ 47816 w 83"/>
              <a:gd name="T43" fmla="*/ 83517 h 46"/>
              <a:gd name="T44" fmla="*/ 57380 w 83"/>
              <a:gd name="T45" fmla="*/ 87313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 h="46">
                <a:moveTo>
                  <a:pt x="30" y="46"/>
                </a:moveTo>
                <a:cubicBezTo>
                  <a:pt x="34" y="46"/>
                  <a:pt x="34" y="38"/>
                  <a:pt x="36" y="38"/>
                </a:cubicBezTo>
                <a:cubicBezTo>
                  <a:pt x="39" y="38"/>
                  <a:pt x="47" y="43"/>
                  <a:pt x="50" y="43"/>
                </a:cubicBezTo>
                <a:cubicBezTo>
                  <a:pt x="53" y="43"/>
                  <a:pt x="60" y="43"/>
                  <a:pt x="60" y="43"/>
                </a:cubicBezTo>
                <a:cubicBezTo>
                  <a:pt x="60" y="41"/>
                  <a:pt x="63" y="40"/>
                  <a:pt x="68" y="40"/>
                </a:cubicBezTo>
                <a:cubicBezTo>
                  <a:pt x="72" y="40"/>
                  <a:pt x="74" y="37"/>
                  <a:pt x="76" y="35"/>
                </a:cubicBezTo>
                <a:cubicBezTo>
                  <a:pt x="78" y="33"/>
                  <a:pt x="83" y="28"/>
                  <a:pt x="83" y="28"/>
                </a:cubicBezTo>
                <a:cubicBezTo>
                  <a:pt x="83" y="25"/>
                  <a:pt x="76" y="22"/>
                  <a:pt x="72" y="19"/>
                </a:cubicBezTo>
                <a:cubicBezTo>
                  <a:pt x="68" y="17"/>
                  <a:pt x="67" y="16"/>
                  <a:pt x="63" y="14"/>
                </a:cubicBezTo>
                <a:cubicBezTo>
                  <a:pt x="59" y="12"/>
                  <a:pt x="58" y="17"/>
                  <a:pt x="55" y="18"/>
                </a:cubicBezTo>
                <a:cubicBezTo>
                  <a:pt x="52" y="19"/>
                  <a:pt x="52" y="15"/>
                  <a:pt x="50" y="13"/>
                </a:cubicBezTo>
                <a:cubicBezTo>
                  <a:pt x="49" y="11"/>
                  <a:pt x="49" y="9"/>
                  <a:pt x="44" y="9"/>
                </a:cubicBezTo>
                <a:cubicBezTo>
                  <a:pt x="40" y="8"/>
                  <a:pt x="38" y="5"/>
                  <a:pt x="38" y="5"/>
                </a:cubicBezTo>
                <a:cubicBezTo>
                  <a:pt x="38" y="5"/>
                  <a:pt x="37" y="3"/>
                  <a:pt x="37" y="2"/>
                </a:cubicBezTo>
                <a:cubicBezTo>
                  <a:pt x="37" y="2"/>
                  <a:pt x="37" y="2"/>
                  <a:pt x="37" y="2"/>
                </a:cubicBezTo>
                <a:cubicBezTo>
                  <a:pt x="37" y="2"/>
                  <a:pt x="36" y="6"/>
                  <a:pt x="34" y="7"/>
                </a:cubicBezTo>
                <a:cubicBezTo>
                  <a:pt x="33" y="9"/>
                  <a:pt x="30" y="4"/>
                  <a:pt x="29" y="2"/>
                </a:cubicBezTo>
                <a:cubicBezTo>
                  <a:pt x="28" y="0"/>
                  <a:pt x="25" y="4"/>
                  <a:pt x="23" y="6"/>
                </a:cubicBezTo>
                <a:cubicBezTo>
                  <a:pt x="21" y="9"/>
                  <a:pt x="13" y="11"/>
                  <a:pt x="10" y="14"/>
                </a:cubicBezTo>
                <a:cubicBezTo>
                  <a:pt x="6" y="16"/>
                  <a:pt x="0" y="14"/>
                  <a:pt x="3" y="18"/>
                </a:cubicBezTo>
                <a:cubicBezTo>
                  <a:pt x="6" y="22"/>
                  <a:pt x="6" y="24"/>
                  <a:pt x="7" y="27"/>
                </a:cubicBezTo>
                <a:cubicBezTo>
                  <a:pt x="8" y="30"/>
                  <a:pt x="25" y="43"/>
                  <a:pt x="25" y="44"/>
                </a:cubicBezTo>
                <a:cubicBezTo>
                  <a:pt x="25" y="44"/>
                  <a:pt x="25" y="46"/>
                  <a:pt x="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49" name="Freeform 742"/>
          <p:cNvSpPr>
            <a:spLocks/>
          </p:cNvSpPr>
          <p:nvPr/>
        </p:nvSpPr>
        <p:spPr bwMode="auto">
          <a:xfrm>
            <a:off x="1248261" y="2549717"/>
            <a:ext cx="213644" cy="108452"/>
          </a:xfrm>
          <a:custGeom>
            <a:avLst/>
            <a:gdLst>
              <a:gd name="T0" fmla="*/ 159743 w 96"/>
              <a:gd name="T1" fmla="*/ 9561 h 44"/>
              <a:gd name="T2" fmla="*/ 133119 w 96"/>
              <a:gd name="T3" fmla="*/ 0 h 44"/>
              <a:gd name="T4" fmla="*/ 121709 w 96"/>
              <a:gd name="T5" fmla="*/ 15298 h 44"/>
              <a:gd name="T6" fmla="*/ 112200 w 96"/>
              <a:gd name="T7" fmla="*/ 11473 h 44"/>
              <a:gd name="T8" fmla="*/ 100790 w 96"/>
              <a:gd name="T9" fmla="*/ 15298 h 44"/>
              <a:gd name="T10" fmla="*/ 87478 w 96"/>
              <a:gd name="T11" fmla="*/ 26771 h 44"/>
              <a:gd name="T12" fmla="*/ 91282 w 96"/>
              <a:gd name="T13" fmla="*/ 45893 h 44"/>
              <a:gd name="T14" fmla="*/ 74166 w 96"/>
              <a:gd name="T15" fmla="*/ 43981 h 44"/>
              <a:gd name="T16" fmla="*/ 47542 w 96"/>
              <a:gd name="T17" fmla="*/ 51630 h 44"/>
              <a:gd name="T18" fmla="*/ 38034 w 96"/>
              <a:gd name="T19" fmla="*/ 47805 h 44"/>
              <a:gd name="T20" fmla="*/ 24722 w 96"/>
              <a:gd name="T21" fmla="*/ 55454 h 44"/>
              <a:gd name="T22" fmla="*/ 5705 w 96"/>
              <a:gd name="T23" fmla="*/ 45893 h 44"/>
              <a:gd name="T24" fmla="*/ 0 w 96"/>
              <a:gd name="T25" fmla="*/ 43981 h 44"/>
              <a:gd name="T26" fmla="*/ 0 w 96"/>
              <a:gd name="T27" fmla="*/ 43981 h 44"/>
              <a:gd name="T28" fmla="*/ 3803 w 96"/>
              <a:gd name="T29" fmla="*/ 59278 h 44"/>
              <a:gd name="T30" fmla="*/ 26624 w 96"/>
              <a:gd name="T31" fmla="*/ 66927 h 44"/>
              <a:gd name="T32" fmla="*/ 38034 w 96"/>
              <a:gd name="T33" fmla="*/ 72664 h 44"/>
              <a:gd name="T34" fmla="*/ 49444 w 96"/>
              <a:gd name="T35" fmla="*/ 66927 h 44"/>
              <a:gd name="T36" fmla="*/ 64658 w 96"/>
              <a:gd name="T37" fmla="*/ 65015 h 44"/>
              <a:gd name="T38" fmla="*/ 76068 w 96"/>
              <a:gd name="T39" fmla="*/ 74576 h 44"/>
              <a:gd name="T40" fmla="*/ 116004 w 96"/>
              <a:gd name="T41" fmla="*/ 82225 h 44"/>
              <a:gd name="T42" fmla="*/ 129315 w 96"/>
              <a:gd name="T43" fmla="*/ 76488 h 44"/>
              <a:gd name="T44" fmla="*/ 146431 w 96"/>
              <a:gd name="T45" fmla="*/ 72664 h 44"/>
              <a:gd name="T46" fmla="*/ 161644 w 96"/>
              <a:gd name="T47" fmla="*/ 66927 h 44"/>
              <a:gd name="T48" fmla="*/ 161644 w 96"/>
              <a:gd name="T49" fmla="*/ 66927 h 44"/>
              <a:gd name="T50" fmla="*/ 161644 w 96"/>
              <a:gd name="T51" fmla="*/ 66927 h 44"/>
              <a:gd name="T52" fmla="*/ 165448 w 96"/>
              <a:gd name="T53" fmla="*/ 65015 h 44"/>
              <a:gd name="T54" fmla="*/ 169251 w 96"/>
              <a:gd name="T55" fmla="*/ 42069 h 44"/>
              <a:gd name="T56" fmla="*/ 176858 w 96"/>
              <a:gd name="T57" fmla="*/ 42069 h 44"/>
              <a:gd name="T58" fmla="*/ 182563 w 96"/>
              <a:gd name="T59" fmla="*/ 26771 h 44"/>
              <a:gd name="T60" fmla="*/ 178760 w 96"/>
              <a:gd name="T61" fmla="*/ 9561 h 44"/>
              <a:gd name="T62" fmla="*/ 159743 w 96"/>
              <a:gd name="T63" fmla="*/ 9561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44">
                <a:moveTo>
                  <a:pt x="84" y="5"/>
                </a:moveTo>
                <a:cubicBezTo>
                  <a:pt x="81" y="5"/>
                  <a:pt x="73" y="0"/>
                  <a:pt x="70" y="0"/>
                </a:cubicBezTo>
                <a:cubicBezTo>
                  <a:pt x="68" y="0"/>
                  <a:pt x="68" y="8"/>
                  <a:pt x="64" y="8"/>
                </a:cubicBezTo>
                <a:cubicBezTo>
                  <a:pt x="59" y="8"/>
                  <a:pt x="59" y="6"/>
                  <a:pt x="59" y="6"/>
                </a:cubicBezTo>
                <a:cubicBezTo>
                  <a:pt x="59" y="8"/>
                  <a:pt x="54" y="6"/>
                  <a:pt x="53" y="8"/>
                </a:cubicBezTo>
                <a:cubicBezTo>
                  <a:pt x="51" y="10"/>
                  <a:pt x="50" y="12"/>
                  <a:pt x="46" y="14"/>
                </a:cubicBezTo>
                <a:cubicBezTo>
                  <a:pt x="42" y="17"/>
                  <a:pt x="46" y="19"/>
                  <a:pt x="48" y="24"/>
                </a:cubicBezTo>
                <a:cubicBezTo>
                  <a:pt x="49" y="28"/>
                  <a:pt x="43" y="24"/>
                  <a:pt x="39" y="23"/>
                </a:cubicBezTo>
                <a:cubicBezTo>
                  <a:pt x="34" y="23"/>
                  <a:pt x="29" y="25"/>
                  <a:pt x="25" y="27"/>
                </a:cubicBezTo>
                <a:cubicBezTo>
                  <a:pt x="21" y="29"/>
                  <a:pt x="23" y="26"/>
                  <a:pt x="20" y="25"/>
                </a:cubicBezTo>
                <a:cubicBezTo>
                  <a:pt x="16" y="24"/>
                  <a:pt x="14" y="26"/>
                  <a:pt x="13" y="29"/>
                </a:cubicBezTo>
                <a:cubicBezTo>
                  <a:pt x="12" y="31"/>
                  <a:pt x="7" y="25"/>
                  <a:pt x="3" y="24"/>
                </a:cubicBezTo>
                <a:cubicBezTo>
                  <a:pt x="2" y="24"/>
                  <a:pt x="1" y="23"/>
                  <a:pt x="0" y="23"/>
                </a:cubicBezTo>
                <a:cubicBezTo>
                  <a:pt x="0" y="23"/>
                  <a:pt x="0" y="23"/>
                  <a:pt x="0" y="23"/>
                </a:cubicBezTo>
                <a:cubicBezTo>
                  <a:pt x="0" y="23"/>
                  <a:pt x="0" y="28"/>
                  <a:pt x="2" y="31"/>
                </a:cubicBezTo>
                <a:cubicBezTo>
                  <a:pt x="5" y="33"/>
                  <a:pt x="14" y="35"/>
                  <a:pt x="14" y="35"/>
                </a:cubicBezTo>
                <a:cubicBezTo>
                  <a:pt x="15" y="33"/>
                  <a:pt x="19" y="38"/>
                  <a:pt x="20" y="38"/>
                </a:cubicBezTo>
                <a:cubicBezTo>
                  <a:pt x="22" y="38"/>
                  <a:pt x="24" y="35"/>
                  <a:pt x="26" y="35"/>
                </a:cubicBezTo>
                <a:cubicBezTo>
                  <a:pt x="28" y="35"/>
                  <a:pt x="31" y="34"/>
                  <a:pt x="34" y="34"/>
                </a:cubicBezTo>
                <a:cubicBezTo>
                  <a:pt x="36" y="34"/>
                  <a:pt x="35" y="37"/>
                  <a:pt x="40" y="39"/>
                </a:cubicBezTo>
                <a:cubicBezTo>
                  <a:pt x="44" y="41"/>
                  <a:pt x="58" y="42"/>
                  <a:pt x="61" y="43"/>
                </a:cubicBezTo>
                <a:cubicBezTo>
                  <a:pt x="64" y="44"/>
                  <a:pt x="65" y="41"/>
                  <a:pt x="68" y="40"/>
                </a:cubicBezTo>
                <a:cubicBezTo>
                  <a:pt x="70" y="38"/>
                  <a:pt x="72" y="38"/>
                  <a:pt x="77" y="38"/>
                </a:cubicBezTo>
                <a:cubicBezTo>
                  <a:pt x="81" y="38"/>
                  <a:pt x="85" y="35"/>
                  <a:pt x="85" y="35"/>
                </a:cubicBezTo>
                <a:cubicBezTo>
                  <a:pt x="85" y="35"/>
                  <a:pt x="85" y="35"/>
                  <a:pt x="85" y="35"/>
                </a:cubicBezTo>
                <a:cubicBezTo>
                  <a:pt x="85" y="35"/>
                  <a:pt x="85" y="35"/>
                  <a:pt x="85" y="35"/>
                </a:cubicBezTo>
                <a:cubicBezTo>
                  <a:pt x="85" y="35"/>
                  <a:pt x="85" y="34"/>
                  <a:pt x="87" y="34"/>
                </a:cubicBezTo>
                <a:cubicBezTo>
                  <a:pt x="90" y="33"/>
                  <a:pt x="89" y="24"/>
                  <a:pt x="89" y="22"/>
                </a:cubicBezTo>
                <a:cubicBezTo>
                  <a:pt x="89" y="21"/>
                  <a:pt x="91" y="22"/>
                  <a:pt x="93" y="22"/>
                </a:cubicBezTo>
                <a:cubicBezTo>
                  <a:pt x="96" y="22"/>
                  <a:pt x="96" y="14"/>
                  <a:pt x="96" y="14"/>
                </a:cubicBezTo>
                <a:cubicBezTo>
                  <a:pt x="92" y="12"/>
                  <a:pt x="94" y="7"/>
                  <a:pt x="94" y="5"/>
                </a:cubicBezTo>
                <a:cubicBezTo>
                  <a:pt x="94" y="5"/>
                  <a:pt x="87" y="5"/>
                  <a:pt x="8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0" name="Freeform 743"/>
          <p:cNvSpPr>
            <a:spLocks/>
          </p:cNvSpPr>
          <p:nvPr/>
        </p:nvSpPr>
        <p:spPr bwMode="auto">
          <a:xfrm>
            <a:off x="1170450" y="2631568"/>
            <a:ext cx="328825" cy="356052"/>
          </a:xfrm>
          <a:custGeom>
            <a:avLst/>
            <a:gdLst>
              <a:gd name="T0" fmla="*/ 199350 w 148"/>
              <a:gd name="T1" fmla="*/ 47625 h 145"/>
              <a:gd name="T2" fmla="*/ 214538 w 148"/>
              <a:gd name="T3" fmla="*/ 28575 h 145"/>
              <a:gd name="T4" fmla="*/ 227828 w 148"/>
              <a:gd name="T5" fmla="*/ 3810 h 145"/>
              <a:gd name="T6" fmla="*/ 227828 w 148"/>
              <a:gd name="T7" fmla="*/ 3810 h 145"/>
              <a:gd name="T8" fmla="*/ 195552 w 148"/>
              <a:gd name="T9" fmla="*/ 13335 h 145"/>
              <a:gd name="T10" fmla="*/ 142393 w 148"/>
              <a:gd name="T11" fmla="*/ 11430 h 145"/>
              <a:gd name="T12" fmla="*/ 115813 w 148"/>
              <a:gd name="T13" fmla="*/ 3810 h 145"/>
              <a:gd name="T14" fmla="*/ 93030 w 148"/>
              <a:gd name="T15" fmla="*/ 3810 h 145"/>
              <a:gd name="T16" fmla="*/ 81638 w 148"/>
              <a:gd name="T17" fmla="*/ 20955 h 145"/>
              <a:gd name="T18" fmla="*/ 60754 w 148"/>
              <a:gd name="T19" fmla="*/ 26670 h 145"/>
              <a:gd name="T20" fmla="*/ 39870 w 148"/>
              <a:gd name="T21" fmla="*/ 20955 h 145"/>
              <a:gd name="T22" fmla="*/ 0 w 148"/>
              <a:gd name="T23" fmla="*/ 32385 h 145"/>
              <a:gd name="T24" fmla="*/ 7594 w 148"/>
              <a:gd name="T25" fmla="*/ 53340 h 145"/>
              <a:gd name="T26" fmla="*/ 7594 w 148"/>
              <a:gd name="T27" fmla="*/ 87630 h 145"/>
              <a:gd name="T28" fmla="*/ 20884 w 148"/>
              <a:gd name="T29" fmla="*/ 100965 h 145"/>
              <a:gd name="T30" fmla="*/ 55058 w 148"/>
              <a:gd name="T31" fmla="*/ 81915 h 145"/>
              <a:gd name="T32" fmla="*/ 87334 w 148"/>
              <a:gd name="T33" fmla="*/ 106680 h 145"/>
              <a:gd name="T34" fmla="*/ 123407 w 148"/>
              <a:gd name="T35" fmla="*/ 150495 h 145"/>
              <a:gd name="T36" fmla="*/ 178465 w 148"/>
              <a:gd name="T37" fmla="*/ 186690 h 145"/>
              <a:gd name="T38" fmla="*/ 218335 w 148"/>
              <a:gd name="T39" fmla="*/ 215265 h 145"/>
              <a:gd name="T40" fmla="*/ 218335 w 148"/>
              <a:gd name="T41" fmla="*/ 257175 h 145"/>
              <a:gd name="T42" fmla="*/ 235422 w 148"/>
              <a:gd name="T43" fmla="*/ 253365 h 145"/>
              <a:gd name="T44" fmla="*/ 248712 w 148"/>
              <a:gd name="T45" fmla="*/ 234315 h 145"/>
              <a:gd name="T46" fmla="*/ 239220 w 148"/>
              <a:gd name="T47" fmla="*/ 205740 h 145"/>
              <a:gd name="T48" fmla="*/ 269597 w 148"/>
              <a:gd name="T49" fmla="*/ 209550 h 145"/>
              <a:gd name="T50" fmla="*/ 273394 w 148"/>
              <a:gd name="T51" fmla="*/ 198120 h 145"/>
              <a:gd name="T52" fmla="*/ 220234 w 148"/>
              <a:gd name="T53" fmla="*/ 167640 h 145"/>
              <a:gd name="T54" fmla="*/ 212640 w 148"/>
              <a:gd name="T55" fmla="*/ 156210 h 145"/>
              <a:gd name="T56" fmla="*/ 172770 w 148"/>
              <a:gd name="T57" fmla="*/ 120015 h 145"/>
              <a:gd name="T58" fmla="*/ 138595 w 148"/>
              <a:gd name="T59" fmla="*/ 85725 h 145"/>
              <a:gd name="T60" fmla="*/ 142393 w 148"/>
              <a:gd name="T61" fmla="*/ 60960 h 145"/>
              <a:gd name="T62" fmla="*/ 153784 w 148"/>
              <a:gd name="T63" fmla="*/ 45720 h 145"/>
              <a:gd name="T64" fmla="*/ 170871 w 148"/>
              <a:gd name="T65" fmla="*/ 40005 h 145"/>
              <a:gd name="T66" fmla="*/ 168973 w 148"/>
              <a:gd name="T67" fmla="*/ 4953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8" h="145">
                <a:moveTo>
                  <a:pt x="98" y="24"/>
                </a:moveTo>
                <a:cubicBezTo>
                  <a:pt x="99" y="23"/>
                  <a:pt x="103" y="25"/>
                  <a:pt x="105" y="25"/>
                </a:cubicBezTo>
                <a:cubicBezTo>
                  <a:pt x="107" y="25"/>
                  <a:pt x="109" y="23"/>
                  <a:pt x="111" y="22"/>
                </a:cubicBezTo>
                <a:cubicBezTo>
                  <a:pt x="113" y="21"/>
                  <a:pt x="113" y="17"/>
                  <a:pt x="113" y="15"/>
                </a:cubicBezTo>
                <a:cubicBezTo>
                  <a:pt x="113" y="12"/>
                  <a:pt x="122" y="7"/>
                  <a:pt x="122" y="7"/>
                </a:cubicBezTo>
                <a:cubicBezTo>
                  <a:pt x="122" y="6"/>
                  <a:pt x="120" y="4"/>
                  <a:pt x="120" y="2"/>
                </a:cubicBezTo>
                <a:cubicBezTo>
                  <a:pt x="120" y="2"/>
                  <a:pt x="120" y="2"/>
                  <a:pt x="120" y="2"/>
                </a:cubicBez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cubicBezTo>
                  <a:pt x="14" y="52"/>
                  <a:pt x="18" y="50"/>
                  <a:pt x="20" y="49"/>
                </a:cubicBezTo>
                <a:cubicBezTo>
                  <a:pt x="24" y="46"/>
                  <a:pt x="25" y="44"/>
                  <a:pt x="29" y="43"/>
                </a:cubicBezTo>
                <a:cubicBezTo>
                  <a:pt x="33" y="43"/>
                  <a:pt x="38" y="49"/>
                  <a:pt x="41" y="49"/>
                </a:cubicBezTo>
                <a:cubicBezTo>
                  <a:pt x="44" y="49"/>
                  <a:pt x="44" y="54"/>
                  <a:pt x="46" y="56"/>
                </a:cubicBezTo>
                <a:cubicBezTo>
                  <a:pt x="48" y="59"/>
                  <a:pt x="48" y="63"/>
                  <a:pt x="49" y="65"/>
                </a:cubicBezTo>
                <a:cubicBezTo>
                  <a:pt x="50" y="68"/>
                  <a:pt x="62" y="75"/>
                  <a:pt x="65" y="79"/>
                </a:cubicBezTo>
                <a:cubicBezTo>
                  <a:pt x="69" y="82"/>
                  <a:pt x="79" y="91"/>
                  <a:pt x="81" y="91"/>
                </a:cubicBezTo>
                <a:cubicBezTo>
                  <a:pt x="84" y="92"/>
                  <a:pt x="88" y="93"/>
                  <a:pt x="94" y="98"/>
                </a:cubicBezTo>
                <a:cubicBezTo>
                  <a:pt x="99" y="103"/>
                  <a:pt x="101" y="104"/>
                  <a:pt x="106" y="108"/>
                </a:cubicBezTo>
                <a:cubicBezTo>
                  <a:pt x="110" y="112"/>
                  <a:pt x="114" y="111"/>
                  <a:pt x="115" y="113"/>
                </a:cubicBezTo>
                <a:cubicBezTo>
                  <a:pt x="115" y="115"/>
                  <a:pt x="119" y="123"/>
                  <a:pt x="119" y="125"/>
                </a:cubicBezTo>
                <a:cubicBezTo>
                  <a:pt x="120" y="128"/>
                  <a:pt x="116" y="133"/>
                  <a:pt x="115" y="135"/>
                </a:cubicBezTo>
                <a:cubicBezTo>
                  <a:pt x="115" y="138"/>
                  <a:pt x="115" y="145"/>
                  <a:pt x="116" y="144"/>
                </a:cubicBezTo>
                <a:cubicBezTo>
                  <a:pt x="116" y="143"/>
                  <a:pt x="123" y="136"/>
                  <a:pt x="124" y="133"/>
                </a:cubicBezTo>
                <a:cubicBezTo>
                  <a:pt x="125" y="131"/>
                  <a:pt x="127" y="129"/>
                  <a:pt x="129" y="128"/>
                </a:cubicBezTo>
                <a:cubicBezTo>
                  <a:pt x="131" y="127"/>
                  <a:pt x="132" y="125"/>
                  <a:pt x="131" y="123"/>
                </a:cubicBezTo>
                <a:cubicBezTo>
                  <a:pt x="130" y="121"/>
                  <a:pt x="124" y="117"/>
                  <a:pt x="123" y="115"/>
                </a:cubicBezTo>
                <a:cubicBezTo>
                  <a:pt x="123" y="113"/>
                  <a:pt x="123" y="110"/>
                  <a:pt x="126" y="108"/>
                </a:cubicBezTo>
                <a:cubicBezTo>
                  <a:pt x="128" y="106"/>
                  <a:pt x="131" y="103"/>
                  <a:pt x="133" y="105"/>
                </a:cubicBezTo>
                <a:cubicBezTo>
                  <a:pt x="136" y="107"/>
                  <a:pt x="140" y="107"/>
                  <a:pt x="142" y="110"/>
                </a:cubicBezTo>
                <a:cubicBezTo>
                  <a:pt x="143" y="113"/>
                  <a:pt x="145" y="114"/>
                  <a:pt x="146" y="113"/>
                </a:cubicBezTo>
                <a:cubicBezTo>
                  <a:pt x="147" y="113"/>
                  <a:pt x="148" y="108"/>
                  <a:pt x="144" y="104"/>
                </a:cubicBezTo>
                <a:cubicBezTo>
                  <a:pt x="140" y="100"/>
                  <a:pt x="132" y="97"/>
                  <a:pt x="129" y="95"/>
                </a:cubicBezTo>
                <a:cubicBezTo>
                  <a:pt x="127" y="94"/>
                  <a:pt x="116" y="91"/>
                  <a:pt x="116" y="88"/>
                </a:cubicBezTo>
                <a:cubicBezTo>
                  <a:pt x="117" y="86"/>
                  <a:pt x="120" y="84"/>
                  <a:pt x="119" y="83"/>
                </a:cubicBezTo>
                <a:cubicBezTo>
                  <a:pt x="117" y="82"/>
                  <a:pt x="116" y="82"/>
                  <a:pt x="112" y="82"/>
                </a:cubicBezTo>
                <a:cubicBezTo>
                  <a:pt x="107" y="82"/>
                  <a:pt x="105" y="81"/>
                  <a:pt x="102" y="78"/>
                </a:cubicBezTo>
                <a:cubicBezTo>
                  <a:pt x="99" y="76"/>
                  <a:pt x="93" y="68"/>
                  <a:pt x="91" y="63"/>
                </a:cubicBezTo>
                <a:cubicBezTo>
                  <a:pt x="89" y="59"/>
                  <a:pt x="89" y="57"/>
                  <a:pt x="85" y="54"/>
                </a:cubicBezTo>
                <a:cubicBezTo>
                  <a:pt x="81" y="52"/>
                  <a:pt x="73" y="48"/>
                  <a:pt x="73" y="45"/>
                </a:cubicBezTo>
                <a:cubicBezTo>
                  <a:pt x="72" y="41"/>
                  <a:pt x="73" y="37"/>
                  <a:pt x="74" y="36"/>
                </a:cubicBezTo>
                <a:cubicBezTo>
                  <a:pt x="75" y="35"/>
                  <a:pt x="76" y="34"/>
                  <a:pt x="75" y="32"/>
                </a:cubicBezTo>
                <a:cubicBezTo>
                  <a:pt x="73" y="30"/>
                  <a:pt x="73" y="26"/>
                  <a:pt x="75" y="25"/>
                </a:cubicBezTo>
                <a:cubicBezTo>
                  <a:pt x="77" y="24"/>
                  <a:pt x="81" y="25"/>
                  <a:pt x="81" y="24"/>
                </a:cubicBezTo>
                <a:cubicBezTo>
                  <a:pt x="81" y="23"/>
                  <a:pt x="81" y="20"/>
                  <a:pt x="84" y="20"/>
                </a:cubicBezTo>
                <a:cubicBezTo>
                  <a:pt x="86" y="20"/>
                  <a:pt x="89" y="19"/>
                  <a:pt x="90" y="21"/>
                </a:cubicBezTo>
                <a:cubicBezTo>
                  <a:pt x="90" y="23"/>
                  <a:pt x="90" y="24"/>
                  <a:pt x="89" y="26"/>
                </a:cubicBezTo>
                <a:cubicBezTo>
                  <a:pt x="89" y="26"/>
                  <a:pt x="89" y="26"/>
                  <a:pt x="89" y="26"/>
                </a:cubicBezTo>
                <a:cubicBezTo>
                  <a:pt x="93" y="26"/>
                  <a:pt x="96" y="25"/>
                  <a:pt x="9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1" name="Freeform 744"/>
          <p:cNvSpPr>
            <a:spLocks/>
          </p:cNvSpPr>
          <p:nvPr/>
        </p:nvSpPr>
        <p:spPr bwMode="auto">
          <a:xfrm>
            <a:off x="1369016" y="2649984"/>
            <a:ext cx="156052" cy="163702"/>
          </a:xfrm>
          <a:custGeom>
            <a:avLst/>
            <a:gdLst>
              <a:gd name="T0" fmla="*/ 57150 w 70"/>
              <a:gd name="T1" fmla="*/ 47388 h 67"/>
              <a:gd name="T2" fmla="*/ 95250 w 70"/>
              <a:gd name="T3" fmla="*/ 43597 h 67"/>
              <a:gd name="T4" fmla="*/ 131445 w 70"/>
              <a:gd name="T5" fmla="*/ 56866 h 67"/>
              <a:gd name="T6" fmla="*/ 133350 w 70"/>
              <a:gd name="T7" fmla="*/ 56866 h 67"/>
              <a:gd name="T8" fmla="*/ 131445 w 70"/>
              <a:gd name="T9" fmla="*/ 53075 h 67"/>
              <a:gd name="T10" fmla="*/ 121920 w 70"/>
              <a:gd name="T11" fmla="*/ 20851 h 67"/>
              <a:gd name="T12" fmla="*/ 87630 w 70"/>
              <a:gd name="T13" fmla="*/ 18955 h 67"/>
              <a:gd name="T14" fmla="*/ 62865 w 70"/>
              <a:gd name="T15" fmla="*/ 0 h 67"/>
              <a:gd name="T16" fmla="*/ 45720 w 70"/>
              <a:gd name="T17" fmla="*/ 15164 h 67"/>
              <a:gd name="T18" fmla="*/ 41910 w 70"/>
              <a:gd name="T19" fmla="*/ 28433 h 67"/>
              <a:gd name="T20" fmla="*/ 30480 w 70"/>
              <a:gd name="T21" fmla="*/ 34119 h 67"/>
              <a:gd name="T22" fmla="*/ 17145 w 70"/>
              <a:gd name="T23" fmla="*/ 32224 h 67"/>
              <a:gd name="T24" fmla="*/ 0 w 70"/>
              <a:gd name="T25" fmla="*/ 36015 h 67"/>
              <a:gd name="T26" fmla="*/ 0 w 70"/>
              <a:gd name="T27" fmla="*/ 36015 h 67"/>
              <a:gd name="T28" fmla="*/ 0 w 70"/>
              <a:gd name="T29" fmla="*/ 39806 h 67"/>
              <a:gd name="T30" fmla="*/ 5715 w 70"/>
              <a:gd name="T31" fmla="*/ 54970 h 67"/>
              <a:gd name="T32" fmla="*/ 17145 w 70"/>
              <a:gd name="T33" fmla="*/ 53075 h 67"/>
              <a:gd name="T34" fmla="*/ 19050 w 70"/>
              <a:gd name="T35" fmla="*/ 60657 h 67"/>
              <a:gd name="T36" fmla="*/ 19050 w 70"/>
              <a:gd name="T37" fmla="*/ 49284 h 67"/>
              <a:gd name="T38" fmla="*/ 28575 w 70"/>
              <a:gd name="T39" fmla="*/ 51179 h 67"/>
              <a:gd name="T40" fmla="*/ 36195 w 70"/>
              <a:gd name="T41" fmla="*/ 70134 h 67"/>
              <a:gd name="T42" fmla="*/ 51435 w 70"/>
              <a:gd name="T43" fmla="*/ 85299 h 67"/>
              <a:gd name="T44" fmla="*/ 66675 w 70"/>
              <a:gd name="T45" fmla="*/ 94776 h 67"/>
              <a:gd name="T46" fmla="*/ 83820 w 70"/>
              <a:gd name="T47" fmla="*/ 106149 h 67"/>
              <a:gd name="T48" fmla="*/ 112395 w 70"/>
              <a:gd name="T49" fmla="*/ 127000 h 67"/>
              <a:gd name="T50" fmla="*/ 114300 w 70"/>
              <a:gd name="T51" fmla="*/ 117522 h 67"/>
              <a:gd name="T52" fmla="*/ 66675 w 70"/>
              <a:gd name="T53" fmla="*/ 85299 h 67"/>
              <a:gd name="T54" fmla="*/ 55245 w 70"/>
              <a:gd name="T55" fmla="*/ 58761 h 67"/>
              <a:gd name="T56" fmla="*/ 57150 w 70"/>
              <a:gd name="T57" fmla="*/ 47388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67">
                <a:moveTo>
                  <a:pt x="30" y="25"/>
                </a:moveTo>
                <a:cubicBezTo>
                  <a:pt x="35" y="25"/>
                  <a:pt x="42" y="23"/>
                  <a:pt x="50" y="23"/>
                </a:cubicBezTo>
                <a:cubicBezTo>
                  <a:pt x="58" y="23"/>
                  <a:pt x="69" y="30"/>
                  <a:pt x="69" y="30"/>
                </a:cubicBezTo>
                <a:cubicBezTo>
                  <a:pt x="70" y="30"/>
                  <a:pt x="70" y="30"/>
                  <a:pt x="70" y="30"/>
                </a:cubicBezTo>
                <a:cubicBezTo>
                  <a:pt x="70" y="29"/>
                  <a:pt x="69" y="29"/>
                  <a:pt x="69" y="28"/>
                </a:cubicBezTo>
                <a:cubicBezTo>
                  <a:pt x="68" y="22"/>
                  <a:pt x="64" y="11"/>
                  <a:pt x="64" y="11"/>
                </a:cubicBezTo>
                <a:cubicBezTo>
                  <a:pt x="60" y="14"/>
                  <a:pt x="50" y="13"/>
                  <a:pt x="46" y="10"/>
                </a:cubicBezTo>
                <a:cubicBezTo>
                  <a:pt x="43" y="8"/>
                  <a:pt x="34" y="3"/>
                  <a:pt x="33" y="0"/>
                </a:cubicBez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cubicBezTo>
                  <a:pt x="0" y="19"/>
                  <a:pt x="0" y="19"/>
                  <a:pt x="0" y="19"/>
                </a:cubicBezTo>
                <a:cubicBezTo>
                  <a:pt x="0" y="20"/>
                  <a:pt x="0" y="21"/>
                  <a:pt x="0" y="21"/>
                </a:cubicBezTo>
                <a:cubicBezTo>
                  <a:pt x="0" y="23"/>
                  <a:pt x="3" y="31"/>
                  <a:pt x="3" y="29"/>
                </a:cubicBezTo>
                <a:cubicBezTo>
                  <a:pt x="4" y="27"/>
                  <a:pt x="8" y="26"/>
                  <a:pt x="9" y="28"/>
                </a:cubicBezTo>
                <a:cubicBezTo>
                  <a:pt x="9" y="31"/>
                  <a:pt x="9" y="35"/>
                  <a:pt x="10" y="32"/>
                </a:cubicBezTo>
                <a:cubicBezTo>
                  <a:pt x="10" y="30"/>
                  <a:pt x="9" y="27"/>
                  <a:pt x="10" y="26"/>
                </a:cubicBezTo>
                <a:cubicBezTo>
                  <a:pt x="12" y="25"/>
                  <a:pt x="14" y="24"/>
                  <a:pt x="15" y="27"/>
                </a:cubicBezTo>
                <a:cubicBezTo>
                  <a:pt x="16" y="31"/>
                  <a:pt x="17" y="35"/>
                  <a:pt x="19" y="37"/>
                </a:cubicBezTo>
                <a:cubicBezTo>
                  <a:pt x="22" y="39"/>
                  <a:pt x="23" y="42"/>
                  <a:pt x="27" y="45"/>
                </a:cubicBezTo>
                <a:cubicBezTo>
                  <a:pt x="31" y="48"/>
                  <a:pt x="32" y="50"/>
                  <a:pt x="35" y="50"/>
                </a:cubicBezTo>
                <a:cubicBezTo>
                  <a:pt x="38" y="51"/>
                  <a:pt x="39" y="53"/>
                  <a:pt x="44" y="56"/>
                </a:cubicBezTo>
                <a:cubicBezTo>
                  <a:pt x="48" y="59"/>
                  <a:pt x="54" y="63"/>
                  <a:pt x="59" y="67"/>
                </a:cubicBezTo>
                <a:cubicBezTo>
                  <a:pt x="59" y="65"/>
                  <a:pt x="60" y="64"/>
                  <a:pt x="60" y="62"/>
                </a:cubicBezTo>
                <a:cubicBezTo>
                  <a:pt x="60" y="62"/>
                  <a:pt x="39" y="49"/>
                  <a:pt x="35" y="45"/>
                </a:cubicBezTo>
                <a:cubicBezTo>
                  <a:pt x="32" y="41"/>
                  <a:pt x="31" y="33"/>
                  <a:pt x="29" y="31"/>
                </a:cubicBezTo>
                <a:cubicBezTo>
                  <a:pt x="26" y="29"/>
                  <a:pt x="25" y="25"/>
                  <a:pt x="3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2" name="Freeform 745"/>
          <p:cNvSpPr>
            <a:spLocks/>
          </p:cNvSpPr>
          <p:nvPr/>
        </p:nvSpPr>
        <p:spPr bwMode="auto">
          <a:xfrm>
            <a:off x="828466" y="2462124"/>
            <a:ext cx="380843" cy="362191"/>
          </a:xfrm>
          <a:custGeom>
            <a:avLst/>
            <a:gdLst>
              <a:gd name="T0" fmla="*/ 281666 w 171"/>
              <a:gd name="T1" fmla="*/ 154830 h 147"/>
              <a:gd name="T2" fmla="*/ 283569 w 171"/>
              <a:gd name="T3" fmla="*/ 141450 h 147"/>
              <a:gd name="T4" fmla="*/ 300697 w 171"/>
              <a:gd name="T5" fmla="*/ 118512 h 147"/>
              <a:gd name="T6" fmla="*/ 314019 w 171"/>
              <a:gd name="T7" fmla="*/ 114689 h 147"/>
              <a:gd name="T8" fmla="*/ 314019 w 171"/>
              <a:gd name="T9" fmla="*/ 114689 h 147"/>
              <a:gd name="T10" fmla="*/ 323535 w 171"/>
              <a:gd name="T11" fmla="*/ 72636 h 147"/>
              <a:gd name="T12" fmla="*/ 281666 w 171"/>
              <a:gd name="T13" fmla="*/ 53522 h 147"/>
              <a:gd name="T14" fmla="*/ 255022 w 171"/>
              <a:gd name="T15" fmla="*/ 49699 h 147"/>
              <a:gd name="T16" fmla="*/ 234087 w 171"/>
              <a:gd name="T17" fmla="*/ 40141 h 147"/>
              <a:gd name="T18" fmla="*/ 207443 w 171"/>
              <a:gd name="T19" fmla="*/ 21026 h 147"/>
              <a:gd name="T20" fmla="*/ 186508 w 171"/>
              <a:gd name="T21" fmla="*/ 1911 h 147"/>
              <a:gd name="T22" fmla="*/ 186508 w 171"/>
              <a:gd name="T23" fmla="*/ 1911 h 147"/>
              <a:gd name="T24" fmla="*/ 159864 w 171"/>
              <a:gd name="T25" fmla="*/ 21026 h 147"/>
              <a:gd name="T26" fmla="*/ 137027 w 171"/>
              <a:gd name="T27" fmla="*/ 42053 h 147"/>
              <a:gd name="T28" fmla="*/ 121801 w 171"/>
              <a:gd name="T29" fmla="*/ 59256 h 147"/>
              <a:gd name="T30" fmla="*/ 81835 w 171"/>
              <a:gd name="T31" fmla="*/ 47787 h 147"/>
              <a:gd name="T32" fmla="*/ 85642 w 171"/>
              <a:gd name="T33" fmla="*/ 74548 h 147"/>
              <a:gd name="T34" fmla="*/ 62804 w 171"/>
              <a:gd name="T35" fmla="*/ 80282 h 147"/>
              <a:gd name="T36" fmla="*/ 36160 w 171"/>
              <a:gd name="T37" fmla="*/ 72636 h 147"/>
              <a:gd name="T38" fmla="*/ 3806 w 171"/>
              <a:gd name="T39" fmla="*/ 87928 h 147"/>
              <a:gd name="T40" fmla="*/ 3806 w 171"/>
              <a:gd name="T41" fmla="*/ 101309 h 147"/>
              <a:gd name="T42" fmla="*/ 55191 w 171"/>
              <a:gd name="T43" fmla="*/ 116600 h 147"/>
              <a:gd name="T44" fmla="*/ 68513 w 171"/>
              <a:gd name="T45" fmla="*/ 128069 h 147"/>
              <a:gd name="T46" fmla="*/ 87545 w 171"/>
              <a:gd name="T47" fmla="*/ 152919 h 147"/>
              <a:gd name="T48" fmla="*/ 95157 w 171"/>
              <a:gd name="T49" fmla="*/ 175856 h 147"/>
              <a:gd name="T50" fmla="*/ 93254 w 171"/>
              <a:gd name="T51" fmla="*/ 179679 h 147"/>
              <a:gd name="T52" fmla="*/ 78029 w 171"/>
              <a:gd name="T53" fmla="*/ 246581 h 147"/>
              <a:gd name="T54" fmla="*/ 140833 w 171"/>
              <a:gd name="T55" fmla="*/ 263785 h 147"/>
              <a:gd name="T56" fmla="*/ 176993 w 171"/>
              <a:gd name="T57" fmla="*/ 279077 h 147"/>
              <a:gd name="T58" fmla="*/ 197927 w 171"/>
              <a:gd name="T59" fmla="*/ 256139 h 147"/>
              <a:gd name="T60" fmla="*/ 237893 w 171"/>
              <a:gd name="T61" fmla="*/ 242758 h 147"/>
              <a:gd name="T62" fmla="*/ 296891 w 171"/>
              <a:gd name="T63" fmla="*/ 240847 h 147"/>
              <a:gd name="T64" fmla="*/ 312116 w 171"/>
              <a:gd name="T65" fmla="*/ 225555 h 147"/>
              <a:gd name="T66" fmla="*/ 293085 w 171"/>
              <a:gd name="T67" fmla="*/ 196883 h 147"/>
              <a:gd name="T68" fmla="*/ 293085 w 171"/>
              <a:gd name="T69" fmla="*/ 172033 h 147"/>
              <a:gd name="T70" fmla="*/ 293085 w 171"/>
              <a:gd name="T71" fmla="*/ 164388 h 147"/>
              <a:gd name="T72" fmla="*/ 291181 w 171"/>
              <a:gd name="T73" fmla="*/ 15483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47">
                <a:moveTo>
                  <a:pt x="153" y="81"/>
                </a:moveTo>
                <a:cubicBezTo>
                  <a:pt x="152" y="78"/>
                  <a:pt x="151" y="80"/>
                  <a:pt x="148" y="81"/>
                </a:cubicBezTo>
                <a:cubicBezTo>
                  <a:pt x="146" y="82"/>
                  <a:pt x="146" y="83"/>
                  <a:pt x="146" y="80"/>
                </a:cubicBezTo>
                <a:cubicBezTo>
                  <a:pt x="146" y="77"/>
                  <a:pt x="146" y="75"/>
                  <a:pt x="149" y="74"/>
                </a:cubicBezTo>
                <a:cubicBezTo>
                  <a:pt x="151" y="72"/>
                  <a:pt x="153" y="68"/>
                  <a:pt x="155" y="65"/>
                </a:cubicBezTo>
                <a:cubicBezTo>
                  <a:pt x="157" y="62"/>
                  <a:pt x="158" y="60"/>
                  <a:pt x="158" y="62"/>
                </a:cubicBezTo>
                <a:cubicBezTo>
                  <a:pt x="159" y="64"/>
                  <a:pt x="164" y="62"/>
                  <a:pt x="164" y="62"/>
                </a:cubicBezTo>
                <a:cubicBezTo>
                  <a:pt x="164" y="62"/>
                  <a:pt x="164" y="61"/>
                  <a:pt x="165" y="60"/>
                </a:cubicBezTo>
                <a:cubicBezTo>
                  <a:pt x="165" y="60"/>
                  <a:pt x="165" y="60"/>
                  <a:pt x="165" y="60"/>
                </a:cubicBezTo>
                <a:cubicBezTo>
                  <a:pt x="165" y="60"/>
                  <a:pt x="165" y="60"/>
                  <a:pt x="165" y="60"/>
                </a:cubicBezTo>
                <a:cubicBezTo>
                  <a:pt x="165" y="59"/>
                  <a:pt x="165" y="57"/>
                  <a:pt x="165" y="55"/>
                </a:cubicBezTo>
                <a:cubicBezTo>
                  <a:pt x="165" y="50"/>
                  <a:pt x="168" y="41"/>
                  <a:pt x="170" y="38"/>
                </a:cubicBezTo>
                <a:cubicBezTo>
                  <a:pt x="171" y="35"/>
                  <a:pt x="161" y="35"/>
                  <a:pt x="156" y="34"/>
                </a:cubicBezTo>
                <a:cubicBezTo>
                  <a:pt x="151" y="34"/>
                  <a:pt x="149" y="31"/>
                  <a:pt x="148" y="28"/>
                </a:cubicBezTo>
                <a:cubicBezTo>
                  <a:pt x="148" y="28"/>
                  <a:pt x="148" y="28"/>
                  <a:pt x="148" y="28"/>
                </a:cubicBezTo>
                <a:cubicBezTo>
                  <a:pt x="148" y="28"/>
                  <a:pt x="138" y="29"/>
                  <a:pt x="134" y="26"/>
                </a:cubicBezTo>
                <a:cubicBezTo>
                  <a:pt x="130" y="22"/>
                  <a:pt x="127" y="19"/>
                  <a:pt x="127" y="17"/>
                </a:cubicBezTo>
                <a:cubicBezTo>
                  <a:pt x="127" y="16"/>
                  <a:pt x="126" y="21"/>
                  <a:pt x="123" y="21"/>
                </a:cubicBezTo>
                <a:cubicBezTo>
                  <a:pt x="120" y="21"/>
                  <a:pt x="120" y="20"/>
                  <a:pt x="117" y="16"/>
                </a:cubicBezTo>
                <a:cubicBezTo>
                  <a:pt x="115" y="12"/>
                  <a:pt x="112" y="12"/>
                  <a:pt x="109" y="11"/>
                </a:cubicBezTo>
                <a:cubicBezTo>
                  <a:pt x="106" y="9"/>
                  <a:pt x="103" y="8"/>
                  <a:pt x="100" y="6"/>
                </a:cubicBezTo>
                <a:cubicBezTo>
                  <a:pt x="99" y="4"/>
                  <a:pt x="98" y="3"/>
                  <a:pt x="98" y="1"/>
                </a:cubicBezTo>
                <a:cubicBezTo>
                  <a:pt x="98" y="1"/>
                  <a:pt x="98" y="1"/>
                  <a:pt x="98" y="1"/>
                </a:cubicBezTo>
                <a:cubicBezTo>
                  <a:pt x="98" y="1"/>
                  <a:pt x="98" y="1"/>
                  <a:pt x="98" y="1"/>
                </a:cubicBezTo>
                <a:cubicBezTo>
                  <a:pt x="96" y="1"/>
                  <a:pt x="92" y="0"/>
                  <a:pt x="90" y="2"/>
                </a:cubicBezTo>
                <a:cubicBezTo>
                  <a:pt x="88" y="3"/>
                  <a:pt x="84" y="8"/>
                  <a:pt x="84" y="11"/>
                </a:cubicBezTo>
                <a:cubicBezTo>
                  <a:pt x="84" y="14"/>
                  <a:pt x="85" y="15"/>
                  <a:pt x="82" y="17"/>
                </a:cubicBezTo>
                <a:cubicBezTo>
                  <a:pt x="79" y="19"/>
                  <a:pt x="76" y="21"/>
                  <a:pt x="72" y="22"/>
                </a:cubicBezTo>
                <a:cubicBezTo>
                  <a:pt x="67" y="23"/>
                  <a:pt x="69" y="25"/>
                  <a:pt x="68" y="27"/>
                </a:cubicBezTo>
                <a:cubicBezTo>
                  <a:pt x="67" y="28"/>
                  <a:pt x="67" y="31"/>
                  <a:pt x="64" y="31"/>
                </a:cubicBezTo>
                <a:cubicBezTo>
                  <a:pt x="62" y="31"/>
                  <a:pt x="52" y="31"/>
                  <a:pt x="50" y="29"/>
                </a:cubicBezTo>
                <a:cubicBezTo>
                  <a:pt x="48" y="28"/>
                  <a:pt x="46" y="25"/>
                  <a:pt x="43" y="25"/>
                </a:cubicBezTo>
                <a:cubicBezTo>
                  <a:pt x="41" y="25"/>
                  <a:pt x="38" y="23"/>
                  <a:pt x="40" y="27"/>
                </a:cubicBezTo>
                <a:cubicBezTo>
                  <a:pt x="42" y="31"/>
                  <a:pt x="45" y="38"/>
                  <a:pt x="45" y="39"/>
                </a:cubicBezTo>
                <a:cubicBezTo>
                  <a:pt x="46" y="41"/>
                  <a:pt x="43" y="43"/>
                  <a:pt x="41" y="43"/>
                </a:cubicBezTo>
                <a:cubicBezTo>
                  <a:pt x="38" y="43"/>
                  <a:pt x="34" y="42"/>
                  <a:pt x="33" y="42"/>
                </a:cubicBezTo>
                <a:cubicBezTo>
                  <a:pt x="32" y="42"/>
                  <a:pt x="28" y="44"/>
                  <a:pt x="27" y="42"/>
                </a:cubicBezTo>
                <a:cubicBezTo>
                  <a:pt x="25" y="41"/>
                  <a:pt x="20" y="38"/>
                  <a:pt x="19" y="38"/>
                </a:cubicBezTo>
                <a:cubicBezTo>
                  <a:pt x="18" y="38"/>
                  <a:pt x="9" y="42"/>
                  <a:pt x="5" y="43"/>
                </a:cubicBezTo>
                <a:cubicBezTo>
                  <a:pt x="1" y="44"/>
                  <a:pt x="0" y="45"/>
                  <a:pt x="2" y="46"/>
                </a:cubicBezTo>
                <a:cubicBezTo>
                  <a:pt x="5" y="47"/>
                  <a:pt x="6" y="49"/>
                  <a:pt x="5" y="50"/>
                </a:cubicBezTo>
                <a:cubicBezTo>
                  <a:pt x="3" y="51"/>
                  <a:pt x="1" y="52"/>
                  <a:pt x="2" y="53"/>
                </a:cubicBezTo>
                <a:cubicBezTo>
                  <a:pt x="3" y="53"/>
                  <a:pt x="9" y="56"/>
                  <a:pt x="14" y="57"/>
                </a:cubicBezTo>
                <a:cubicBezTo>
                  <a:pt x="18" y="58"/>
                  <a:pt x="26" y="61"/>
                  <a:pt x="29" y="61"/>
                </a:cubicBezTo>
                <a:cubicBezTo>
                  <a:pt x="32" y="61"/>
                  <a:pt x="35" y="63"/>
                  <a:pt x="38" y="64"/>
                </a:cubicBezTo>
                <a:cubicBezTo>
                  <a:pt x="41" y="66"/>
                  <a:pt x="37" y="66"/>
                  <a:pt x="36" y="67"/>
                </a:cubicBezTo>
                <a:cubicBezTo>
                  <a:pt x="36" y="68"/>
                  <a:pt x="35" y="71"/>
                  <a:pt x="37" y="74"/>
                </a:cubicBezTo>
                <a:cubicBezTo>
                  <a:pt x="39" y="76"/>
                  <a:pt x="44" y="80"/>
                  <a:pt x="46" y="80"/>
                </a:cubicBezTo>
                <a:cubicBezTo>
                  <a:pt x="49" y="80"/>
                  <a:pt x="51" y="84"/>
                  <a:pt x="50" y="87"/>
                </a:cubicBezTo>
                <a:cubicBezTo>
                  <a:pt x="49" y="89"/>
                  <a:pt x="47" y="90"/>
                  <a:pt x="50" y="92"/>
                </a:cubicBezTo>
                <a:cubicBezTo>
                  <a:pt x="53" y="94"/>
                  <a:pt x="57" y="103"/>
                  <a:pt x="55" y="100"/>
                </a:cubicBezTo>
                <a:cubicBezTo>
                  <a:pt x="53" y="98"/>
                  <a:pt x="50" y="91"/>
                  <a:pt x="49" y="94"/>
                </a:cubicBezTo>
                <a:cubicBezTo>
                  <a:pt x="49" y="97"/>
                  <a:pt x="45" y="120"/>
                  <a:pt x="45" y="124"/>
                </a:cubicBezTo>
                <a:cubicBezTo>
                  <a:pt x="44" y="126"/>
                  <a:pt x="43" y="128"/>
                  <a:pt x="41" y="129"/>
                </a:cubicBezTo>
                <a:cubicBezTo>
                  <a:pt x="45" y="133"/>
                  <a:pt x="52" y="137"/>
                  <a:pt x="59" y="138"/>
                </a:cubicBezTo>
                <a:cubicBezTo>
                  <a:pt x="68" y="141"/>
                  <a:pt x="69" y="139"/>
                  <a:pt x="74" y="138"/>
                </a:cubicBezTo>
                <a:cubicBezTo>
                  <a:pt x="78" y="137"/>
                  <a:pt x="79" y="141"/>
                  <a:pt x="84" y="142"/>
                </a:cubicBezTo>
                <a:cubicBezTo>
                  <a:pt x="88" y="144"/>
                  <a:pt x="86" y="144"/>
                  <a:pt x="93" y="146"/>
                </a:cubicBezTo>
                <a:cubicBezTo>
                  <a:pt x="98" y="147"/>
                  <a:pt x="101" y="145"/>
                  <a:pt x="105" y="144"/>
                </a:cubicBezTo>
                <a:cubicBezTo>
                  <a:pt x="104" y="141"/>
                  <a:pt x="102" y="137"/>
                  <a:pt x="104" y="134"/>
                </a:cubicBezTo>
                <a:cubicBezTo>
                  <a:pt x="106" y="131"/>
                  <a:pt x="109" y="126"/>
                  <a:pt x="114" y="126"/>
                </a:cubicBezTo>
                <a:cubicBezTo>
                  <a:pt x="118" y="125"/>
                  <a:pt x="119" y="126"/>
                  <a:pt x="125" y="127"/>
                </a:cubicBezTo>
                <a:cubicBezTo>
                  <a:pt x="131" y="127"/>
                  <a:pt x="135" y="133"/>
                  <a:pt x="141" y="133"/>
                </a:cubicBezTo>
                <a:cubicBezTo>
                  <a:pt x="147" y="133"/>
                  <a:pt x="153" y="129"/>
                  <a:pt x="156" y="126"/>
                </a:cubicBezTo>
                <a:cubicBezTo>
                  <a:pt x="158" y="125"/>
                  <a:pt x="161" y="124"/>
                  <a:pt x="164" y="122"/>
                </a:cubicBezTo>
                <a:cubicBezTo>
                  <a:pt x="164" y="121"/>
                  <a:pt x="164" y="119"/>
                  <a:pt x="164" y="118"/>
                </a:cubicBezTo>
                <a:cubicBezTo>
                  <a:pt x="164" y="116"/>
                  <a:pt x="158" y="118"/>
                  <a:pt x="157" y="115"/>
                </a:cubicBezTo>
                <a:cubicBezTo>
                  <a:pt x="156" y="112"/>
                  <a:pt x="154" y="105"/>
                  <a:pt x="154" y="103"/>
                </a:cubicBezTo>
                <a:cubicBezTo>
                  <a:pt x="153" y="102"/>
                  <a:pt x="155" y="99"/>
                  <a:pt x="157" y="97"/>
                </a:cubicBezTo>
                <a:cubicBezTo>
                  <a:pt x="159" y="95"/>
                  <a:pt x="155" y="92"/>
                  <a:pt x="154" y="90"/>
                </a:cubicBezTo>
                <a:cubicBezTo>
                  <a:pt x="154" y="89"/>
                  <a:pt x="154" y="88"/>
                  <a:pt x="153" y="86"/>
                </a:cubicBezTo>
                <a:cubicBezTo>
                  <a:pt x="154" y="86"/>
                  <a:pt x="154" y="86"/>
                  <a:pt x="154" y="86"/>
                </a:cubicBezTo>
                <a:cubicBezTo>
                  <a:pt x="153" y="86"/>
                  <a:pt x="153" y="86"/>
                  <a:pt x="153" y="86"/>
                </a:cubicBezTo>
                <a:cubicBezTo>
                  <a:pt x="153" y="84"/>
                  <a:pt x="153" y="83"/>
                  <a:pt x="15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3" name="Freeform 746"/>
          <p:cNvSpPr>
            <a:spLocks/>
          </p:cNvSpPr>
          <p:nvPr/>
        </p:nvSpPr>
        <p:spPr bwMode="auto">
          <a:xfrm>
            <a:off x="1153516" y="2603318"/>
            <a:ext cx="130043" cy="83897"/>
          </a:xfrm>
          <a:custGeom>
            <a:avLst/>
            <a:gdLst>
              <a:gd name="T0" fmla="*/ 80470 w 58"/>
              <a:gd name="T1" fmla="*/ 3829 h 34"/>
              <a:gd name="T2" fmla="*/ 80470 w 58"/>
              <a:gd name="T3" fmla="*/ 3829 h 34"/>
              <a:gd name="T4" fmla="*/ 59394 w 58"/>
              <a:gd name="T5" fmla="*/ 3829 h 34"/>
              <a:gd name="T6" fmla="*/ 36403 w 58"/>
              <a:gd name="T7" fmla="*/ 5743 h 34"/>
              <a:gd name="T8" fmla="*/ 36403 w 58"/>
              <a:gd name="T9" fmla="*/ 5743 h 34"/>
              <a:gd name="T10" fmla="*/ 34487 w 58"/>
              <a:gd name="T11" fmla="*/ 9572 h 34"/>
              <a:gd name="T12" fmla="*/ 22991 w 58"/>
              <a:gd name="T13" fmla="*/ 9572 h 34"/>
              <a:gd name="T14" fmla="*/ 17244 w 58"/>
              <a:gd name="T15" fmla="*/ 15315 h 34"/>
              <a:gd name="T16" fmla="*/ 5748 w 58"/>
              <a:gd name="T17" fmla="*/ 32544 h 34"/>
              <a:gd name="T18" fmla="*/ 0 w 58"/>
              <a:gd name="T19" fmla="*/ 44029 h 34"/>
              <a:gd name="T20" fmla="*/ 3832 w 58"/>
              <a:gd name="T21" fmla="*/ 45944 h 34"/>
              <a:gd name="T22" fmla="*/ 13412 w 58"/>
              <a:gd name="T23" fmla="*/ 45944 h 34"/>
              <a:gd name="T24" fmla="*/ 13412 w 58"/>
              <a:gd name="T25" fmla="*/ 55515 h 34"/>
              <a:gd name="T26" fmla="*/ 15328 w 58"/>
              <a:gd name="T27" fmla="*/ 55515 h 34"/>
              <a:gd name="T28" fmla="*/ 42151 w 58"/>
              <a:gd name="T29" fmla="*/ 55515 h 34"/>
              <a:gd name="T30" fmla="*/ 53647 w 58"/>
              <a:gd name="T31" fmla="*/ 44029 h 34"/>
              <a:gd name="T32" fmla="*/ 68974 w 58"/>
              <a:gd name="T33" fmla="*/ 61258 h 34"/>
              <a:gd name="T34" fmla="*/ 74722 w 58"/>
              <a:gd name="T35" fmla="*/ 49772 h 34"/>
              <a:gd name="T36" fmla="*/ 80470 w 58"/>
              <a:gd name="T37" fmla="*/ 44029 h 34"/>
              <a:gd name="T38" fmla="*/ 95797 w 58"/>
              <a:gd name="T39" fmla="*/ 44029 h 34"/>
              <a:gd name="T40" fmla="*/ 105377 w 58"/>
              <a:gd name="T41" fmla="*/ 38286 h 34"/>
              <a:gd name="T42" fmla="*/ 107293 w 58"/>
              <a:gd name="T43" fmla="*/ 26801 h 34"/>
              <a:gd name="T44" fmla="*/ 84302 w 58"/>
              <a:gd name="T45" fmla="*/ 19143 h 34"/>
              <a:gd name="T46" fmla="*/ 80470 w 58"/>
              <a:gd name="T47" fmla="*/ 3829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34">
                <a:moveTo>
                  <a:pt x="42" y="2"/>
                </a:moveTo>
                <a:cubicBezTo>
                  <a:pt x="42" y="2"/>
                  <a:pt x="42" y="2"/>
                  <a:pt x="42" y="2"/>
                </a:cubicBezTo>
                <a:cubicBezTo>
                  <a:pt x="38" y="1"/>
                  <a:pt x="34" y="0"/>
                  <a:pt x="31" y="2"/>
                </a:cubicBezTo>
                <a:cubicBezTo>
                  <a:pt x="27" y="4"/>
                  <a:pt x="19" y="3"/>
                  <a:pt x="19" y="3"/>
                </a:cubicBezTo>
                <a:cubicBezTo>
                  <a:pt x="19" y="3"/>
                  <a:pt x="19" y="3"/>
                  <a:pt x="19" y="3"/>
                </a:cubicBezTo>
                <a:cubicBezTo>
                  <a:pt x="18" y="4"/>
                  <a:pt x="18" y="5"/>
                  <a:pt x="18" y="5"/>
                </a:cubicBezTo>
                <a:cubicBezTo>
                  <a:pt x="18" y="5"/>
                  <a:pt x="13" y="7"/>
                  <a:pt x="12" y="5"/>
                </a:cubicBezTo>
                <a:cubicBezTo>
                  <a:pt x="12" y="3"/>
                  <a:pt x="11" y="5"/>
                  <a:pt x="9" y="8"/>
                </a:cubicBezTo>
                <a:cubicBezTo>
                  <a:pt x="7" y="11"/>
                  <a:pt x="5" y="15"/>
                  <a:pt x="3" y="17"/>
                </a:cubicBezTo>
                <a:cubicBezTo>
                  <a:pt x="0" y="18"/>
                  <a:pt x="0" y="20"/>
                  <a:pt x="0" y="23"/>
                </a:cubicBezTo>
                <a:cubicBezTo>
                  <a:pt x="0" y="26"/>
                  <a:pt x="0" y="25"/>
                  <a:pt x="2" y="24"/>
                </a:cubicBezTo>
                <a:cubicBezTo>
                  <a:pt x="5" y="23"/>
                  <a:pt x="6" y="21"/>
                  <a:pt x="7" y="24"/>
                </a:cubicBezTo>
                <a:cubicBezTo>
                  <a:pt x="7" y="26"/>
                  <a:pt x="7" y="27"/>
                  <a:pt x="7" y="29"/>
                </a:cubicBezTo>
                <a:cubicBezTo>
                  <a:pt x="8" y="29"/>
                  <a:pt x="8" y="29"/>
                  <a:pt x="8" y="29"/>
                </a:cubicBezTo>
                <a:cubicBezTo>
                  <a:pt x="9" y="29"/>
                  <a:pt x="19" y="30"/>
                  <a:pt x="22" y="29"/>
                </a:cubicBezTo>
                <a:cubicBezTo>
                  <a:pt x="25" y="29"/>
                  <a:pt x="26" y="26"/>
                  <a:pt x="28" y="23"/>
                </a:cubicBezTo>
                <a:cubicBezTo>
                  <a:pt x="30" y="21"/>
                  <a:pt x="34" y="30"/>
                  <a:pt x="36" y="32"/>
                </a:cubicBezTo>
                <a:cubicBezTo>
                  <a:pt x="38" y="34"/>
                  <a:pt x="38" y="27"/>
                  <a:pt x="39" y="26"/>
                </a:cubicBezTo>
                <a:cubicBezTo>
                  <a:pt x="40" y="25"/>
                  <a:pt x="40" y="21"/>
                  <a:pt x="42" y="23"/>
                </a:cubicBezTo>
                <a:cubicBezTo>
                  <a:pt x="43" y="26"/>
                  <a:pt x="47" y="23"/>
                  <a:pt x="50" y="23"/>
                </a:cubicBezTo>
                <a:cubicBezTo>
                  <a:pt x="53" y="23"/>
                  <a:pt x="53" y="20"/>
                  <a:pt x="55" y="20"/>
                </a:cubicBezTo>
                <a:cubicBezTo>
                  <a:pt x="58" y="20"/>
                  <a:pt x="55" y="17"/>
                  <a:pt x="56" y="14"/>
                </a:cubicBezTo>
                <a:cubicBezTo>
                  <a:pt x="56" y="14"/>
                  <a:pt x="47" y="12"/>
                  <a:pt x="44" y="10"/>
                </a:cubicBezTo>
                <a:cubicBezTo>
                  <a:pt x="42" y="7"/>
                  <a:pt x="42" y="2"/>
                  <a:pt x="4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4" name="Freeform 747"/>
          <p:cNvSpPr>
            <a:spLocks/>
          </p:cNvSpPr>
          <p:nvPr/>
        </p:nvSpPr>
        <p:spPr bwMode="auto">
          <a:xfrm>
            <a:off x="1045888" y="2445357"/>
            <a:ext cx="115181" cy="85944"/>
          </a:xfrm>
          <a:custGeom>
            <a:avLst/>
            <a:gdLst>
              <a:gd name="T0" fmla="*/ 90705 w 51"/>
              <a:gd name="T1" fmla="*/ 49530 h 35"/>
              <a:gd name="T2" fmla="*/ 94565 w 51"/>
              <a:gd name="T3" fmla="*/ 40005 h 35"/>
              <a:gd name="T4" fmla="*/ 90705 w 51"/>
              <a:gd name="T5" fmla="*/ 26670 h 35"/>
              <a:gd name="T6" fmla="*/ 88775 w 51"/>
              <a:gd name="T7" fmla="*/ 22860 h 35"/>
              <a:gd name="T8" fmla="*/ 79126 w 51"/>
              <a:gd name="T9" fmla="*/ 11430 h 35"/>
              <a:gd name="T10" fmla="*/ 57897 w 51"/>
              <a:gd name="T11" fmla="*/ 1905 h 35"/>
              <a:gd name="T12" fmla="*/ 42458 w 51"/>
              <a:gd name="T13" fmla="*/ 3810 h 35"/>
              <a:gd name="T14" fmla="*/ 17369 w 51"/>
              <a:gd name="T15" fmla="*/ 5715 h 35"/>
              <a:gd name="T16" fmla="*/ 17369 w 51"/>
              <a:gd name="T17" fmla="*/ 5715 h 35"/>
              <a:gd name="T18" fmla="*/ 5790 w 51"/>
              <a:gd name="T19" fmla="*/ 9525 h 35"/>
              <a:gd name="T20" fmla="*/ 0 w 51"/>
              <a:gd name="T21" fmla="*/ 15240 h 35"/>
              <a:gd name="T22" fmla="*/ 0 w 51"/>
              <a:gd name="T23" fmla="*/ 15240 h 35"/>
              <a:gd name="T24" fmla="*/ 3860 w 51"/>
              <a:gd name="T25" fmla="*/ 24765 h 35"/>
              <a:gd name="T26" fmla="*/ 21229 w 51"/>
              <a:gd name="T27" fmla="*/ 34290 h 35"/>
              <a:gd name="T28" fmla="*/ 36668 w 51"/>
              <a:gd name="T29" fmla="*/ 43815 h 35"/>
              <a:gd name="T30" fmla="*/ 48248 w 51"/>
              <a:gd name="T31" fmla="*/ 53340 h 35"/>
              <a:gd name="T32" fmla="*/ 55967 w 51"/>
              <a:gd name="T33" fmla="*/ 45720 h 35"/>
              <a:gd name="T34" fmla="*/ 69476 w 51"/>
              <a:gd name="T35" fmla="*/ 62865 h 35"/>
              <a:gd name="T36" fmla="*/ 82986 w 51"/>
              <a:gd name="T37" fmla="*/ 66675 h 35"/>
              <a:gd name="T38" fmla="*/ 90705 w 51"/>
              <a:gd name="T39" fmla="*/ 4953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 h="35">
                <a:moveTo>
                  <a:pt x="47" y="26"/>
                </a:moveTo>
                <a:cubicBezTo>
                  <a:pt x="44" y="24"/>
                  <a:pt x="47" y="23"/>
                  <a:pt x="49" y="21"/>
                </a:cubicBezTo>
                <a:cubicBezTo>
                  <a:pt x="51" y="20"/>
                  <a:pt x="49" y="16"/>
                  <a:pt x="47" y="14"/>
                </a:cubicBezTo>
                <a:cubicBezTo>
                  <a:pt x="46" y="14"/>
                  <a:pt x="46" y="13"/>
                  <a:pt x="46" y="12"/>
                </a:cubicBezTo>
                <a:cubicBezTo>
                  <a:pt x="46" y="12"/>
                  <a:pt x="45" y="9"/>
                  <a:pt x="41" y="6"/>
                </a:cubicBezTo>
                <a:cubicBezTo>
                  <a:pt x="36" y="4"/>
                  <a:pt x="34" y="1"/>
                  <a:pt x="30" y="1"/>
                </a:cubicBezTo>
                <a:cubicBezTo>
                  <a:pt x="27" y="1"/>
                  <a:pt x="23" y="0"/>
                  <a:pt x="22" y="2"/>
                </a:cubicBezTo>
                <a:cubicBezTo>
                  <a:pt x="21" y="4"/>
                  <a:pt x="15" y="5"/>
                  <a:pt x="9" y="3"/>
                </a:cubicBezTo>
                <a:cubicBezTo>
                  <a:pt x="9" y="3"/>
                  <a:pt x="9" y="3"/>
                  <a:pt x="9" y="3"/>
                </a:cubicBezTo>
                <a:cubicBezTo>
                  <a:pt x="7" y="3"/>
                  <a:pt x="4" y="5"/>
                  <a:pt x="3" y="5"/>
                </a:cubicBezTo>
                <a:cubicBezTo>
                  <a:pt x="2" y="6"/>
                  <a:pt x="1" y="7"/>
                  <a:pt x="0" y="8"/>
                </a:cubicBezTo>
                <a:cubicBezTo>
                  <a:pt x="0" y="8"/>
                  <a:pt x="0" y="8"/>
                  <a:pt x="0" y="8"/>
                </a:cubicBezTo>
                <a:cubicBezTo>
                  <a:pt x="0" y="10"/>
                  <a:pt x="1" y="11"/>
                  <a:pt x="2" y="13"/>
                </a:cubicBezTo>
                <a:cubicBezTo>
                  <a:pt x="5" y="15"/>
                  <a:pt x="8" y="16"/>
                  <a:pt x="11" y="18"/>
                </a:cubicBezTo>
                <a:cubicBezTo>
                  <a:pt x="14" y="19"/>
                  <a:pt x="17" y="19"/>
                  <a:pt x="19" y="23"/>
                </a:cubicBezTo>
                <a:cubicBezTo>
                  <a:pt x="22" y="27"/>
                  <a:pt x="22" y="28"/>
                  <a:pt x="25" y="28"/>
                </a:cubicBezTo>
                <a:cubicBezTo>
                  <a:pt x="28" y="28"/>
                  <a:pt x="29" y="23"/>
                  <a:pt x="29" y="24"/>
                </a:cubicBezTo>
                <a:cubicBezTo>
                  <a:pt x="29" y="26"/>
                  <a:pt x="32" y="29"/>
                  <a:pt x="36" y="33"/>
                </a:cubicBezTo>
                <a:cubicBezTo>
                  <a:pt x="38" y="34"/>
                  <a:pt x="40" y="35"/>
                  <a:pt x="43" y="35"/>
                </a:cubicBezTo>
                <a:cubicBezTo>
                  <a:pt x="43" y="35"/>
                  <a:pt x="41" y="27"/>
                  <a:pt x="4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5" name="Freeform 748"/>
          <p:cNvSpPr>
            <a:spLocks/>
          </p:cNvSpPr>
          <p:nvPr/>
        </p:nvSpPr>
        <p:spPr bwMode="auto">
          <a:xfrm>
            <a:off x="1138653" y="2509189"/>
            <a:ext cx="20434" cy="24555"/>
          </a:xfrm>
          <a:custGeom>
            <a:avLst/>
            <a:gdLst>
              <a:gd name="T0" fmla="*/ 11641 w 9"/>
              <a:gd name="T1" fmla="*/ 0 h 10"/>
              <a:gd name="T2" fmla="*/ 3880 w 9"/>
              <a:gd name="T3" fmla="*/ 17145 h 10"/>
              <a:gd name="T4" fmla="*/ 17462 w 9"/>
              <a:gd name="T5" fmla="*/ 17145 h 10"/>
              <a:gd name="T6" fmla="*/ 17462 w 9"/>
              <a:gd name="T7" fmla="*/ 17145 h 10"/>
              <a:gd name="T8" fmla="*/ 17462 w 9"/>
              <a:gd name="T9" fmla="*/ 13335 h 10"/>
              <a:gd name="T10" fmla="*/ 11641 w 9"/>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6" y="0"/>
                </a:moveTo>
                <a:cubicBezTo>
                  <a:pt x="0" y="1"/>
                  <a:pt x="2" y="9"/>
                  <a:pt x="2" y="9"/>
                </a:cubicBezTo>
                <a:cubicBezTo>
                  <a:pt x="6" y="10"/>
                  <a:pt x="9" y="9"/>
                  <a:pt x="9" y="9"/>
                </a:cubicBezTo>
                <a:cubicBezTo>
                  <a:pt x="9" y="9"/>
                  <a:pt x="9" y="9"/>
                  <a:pt x="9" y="9"/>
                </a:cubicBezTo>
                <a:cubicBezTo>
                  <a:pt x="9" y="9"/>
                  <a:pt x="9" y="8"/>
                  <a:pt x="9" y="7"/>
                </a:cubicBezTo>
                <a:cubicBezTo>
                  <a:pt x="9" y="5"/>
                  <a:pt x="8" y="2"/>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6" name="Freeform 749"/>
          <p:cNvSpPr>
            <a:spLocks/>
          </p:cNvSpPr>
          <p:nvPr/>
        </p:nvSpPr>
        <p:spPr bwMode="auto">
          <a:xfrm>
            <a:off x="1066202" y="2357764"/>
            <a:ext cx="117040" cy="116637"/>
          </a:xfrm>
          <a:custGeom>
            <a:avLst/>
            <a:gdLst>
              <a:gd name="T0" fmla="*/ 25003 w 52"/>
              <a:gd name="T1" fmla="*/ 71636 h 48"/>
              <a:gd name="T2" fmla="*/ 40390 w 52"/>
              <a:gd name="T3" fmla="*/ 69750 h 48"/>
              <a:gd name="T4" fmla="*/ 61546 w 52"/>
              <a:gd name="T5" fmla="*/ 79176 h 48"/>
              <a:gd name="T6" fmla="*/ 71163 w 52"/>
              <a:gd name="T7" fmla="*/ 90487 h 48"/>
              <a:gd name="T8" fmla="*/ 71163 w 52"/>
              <a:gd name="T9" fmla="*/ 90487 h 48"/>
              <a:gd name="T10" fmla="*/ 75010 w 52"/>
              <a:gd name="T11" fmla="*/ 82946 h 48"/>
              <a:gd name="T12" fmla="*/ 67316 w 52"/>
              <a:gd name="T13" fmla="*/ 56554 h 48"/>
              <a:gd name="T14" fmla="*/ 82703 w 52"/>
              <a:gd name="T15" fmla="*/ 54669 h 48"/>
              <a:gd name="T16" fmla="*/ 94243 w 52"/>
              <a:gd name="T17" fmla="*/ 37703 h 48"/>
              <a:gd name="T18" fmla="*/ 94243 w 52"/>
              <a:gd name="T19" fmla="*/ 30162 h 48"/>
              <a:gd name="T20" fmla="*/ 100013 w 52"/>
              <a:gd name="T21" fmla="*/ 13196 h 48"/>
              <a:gd name="T22" fmla="*/ 96166 w 52"/>
              <a:gd name="T23" fmla="*/ 1885 h 48"/>
              <a:gd name="T24" fmla="*/ 94243 w 52"/>
              <a:gd name="T25" fmla="*/ 3770 h 48"/>
              <a:gd name="T26" fmla="*/ 82703 w 52"/>
              <a:gd name="T27" fmla="*/ 0 h 48"/>
              <a:gd name="T28" fmla="*/ 76933 w 52"/>
              <a:gd name="T29" fmla="*/ 3770 h 48"/>
              <a:gd name="T30" fmla="*/ 63470 w 52"/>
              <a:gd name="T31" fmla="*/ 5655 h 48"/>
              <a:gd name="T32" fmla="*/ 51930 w 52"/>
              <a:gd name="T33" fmla="*/ 15081 h 48"/>
              <a:gd name="T34" fmla="*/ 55776 w 52"/>
              <a:gd name="T35" fmla="*/ 18851 h 48"/>
              <a:gd name="T36" fmla="*/ 55776 w 52"/>
              <a:gd name="T37" fmla="*/ 30162 h 48"/>
              <a:gd name="T38" fmla="*/ 46160 w 52"/>
              <a:gd name="T39" fmla="*/ 26392 h 48"/>
              <a:gd name="T40" fmla="*/ 48083 w 52"/>
              <a:gd name="T41" fmla="*/ 20737 h 48"/>
              <a:gd name="T42" fmla="*/ 36543 w 52"/>
              <a:gd name="T43" fmla="*/ 26392 h 48"/>
              <a:gd name="T44" fmla="*/ 32697 w 52"/>
              <a:gd name="T45" fmla="*/ 37703 h 48"/>
              <a:gd name="T46" fmla="*/ 25003 w 52"/>
              <a:gd name="T47" fmla="*/ 47129 h 48"/>
              <a:gd name="T48" fmla="*/ 21157 w 52"/>
              <a:gd name="T49" fmla="*/ 52784 h 48"/>
              <a:gd name="T50" fmla="*/ 21157 w 52"/>
              <a:gd name="T51" fmla="*/ 60325 h 48"/>
              <a:gd name="T52" fmla="*/ 23080 w 52"/>
              <a:gd name="T53" fmla="*/ 60325 h 48"/>
              <a:gd name="T54" fmla="*/ 15387 w 52"/>
              <a:gd name="T55" fmla="*/ 60325 h 48"/>
              <a:gd name="T56" fmla="*/ 15387 w 52"/>
              <a:gd name="T57" fmla="*/ 60325 h 48"/>
              <a:gd name="T58" fmla="*/ 21157 w 52"/>
              <a:gd name="T59" fmla="*/ 62210 h 48"/>
              <a:gd name="T60" fmla="*/ 13463 w 52"/>
              <a:gd name="T61" fmla="*/ 62210 h 48"/>
              <a:gd name="T62" fmla="*/ 13463 w 52"/>
              <a:gd name="T63" fmla="*/ 62210 h 48"/>
              <a:gd name="T64" fmla="*/ 19233 w 52"/>
              <a:gd name="T65" fmla="*/ 67865 h 48"/>
              <a:gd name="T66" fmla="*/ 15387 w 52"/>
              <a:gd name="T67" fmla="*/ 65980 h 48"/>
              <a:gd name="T68" fmla="*/ 11540 w 52"/>
              <a:gd name="T69" fmla="*/ 67865 h 48"/>
              <a:gd name="T70" fmla="*/ 13463 w 52"/>
              <a:gd name="T71" fmla="*/ 69750 h 48"/>
              <a:gd name="T72" fmla="*/ 7693 w 52"/>
              <a:gd name="T73" fmla="*/ 69750 h 48"/>
              <a:gd name="T74" fmla="*/ 11540 w 52"/>
              <a:gd name="T75" fmla="*/ 73521 h 48"/>
              <a:gd name="T76" fmla="*/ 5770 w 52"/>
              <a:gd name="T77" fmla="*/ 71636 h 48"/>
              <a:gd name="T78" fmla="*/ 0 w 52"/>
              <a:gd name="T79" fmla="*/ 71636 h 48"/>
              <a:gd name="T80" fmla="*/ 0 w 52"/>
              <a:gd name="T81" fmla="*/ 73521 h 48"/>
              <a:gd name="T82" fmla="*/ 0 w 52"/>
              <a:gd name="T83" fmla="*/ 73521 h 48"/>
              <a:gd name="T84" fmla="*/ 25003 w 52"/>
              <a:gd name="T85" fmla="*/ 71636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 h="48">
                <a:moveTo>
                  <a:pt x="13" y="38"/>
                </a:moveTo>
                <a:cubicBezTo>
                  <a:pt x="14" y="36"/>
                  <a:pt x="18" y="37"/>
                  <a:pt x="21" y="37"/>
                </a:cubicBezTo>
                <a:cubicBezTo>
                  <a:pt x="25" y="37"/>
                  <a:pt x="27" y="40"/>
                  <a:pt x="32" y="42"/>
                </a:cubicBezTo>
                <a:cubicBezTo>
                  <a:pt x="36" y="45"/>
                  <a:pt x="37" y="48"/>
                  <a:pt x="37" y="48"/>
                </a:cubicBezTo>
                <a:cubicBezTo>
                  <a:pt x="37" y="48"/>
                  <a:pt x="37" y="48"/>
                  <a:pt x="37" y="48"/>
                </a:cubicBezTo>
                <a:cubicBezTo>
                  <a:pt x="38" y="46"/>
                  <a:pt x="38" y="45"/>
                  <a:pt x="39" y="44"/>
                </a:cubicBezTo>
                <a:cubicBezTo>
                  <a:pt x="39" y="41"/>
                  <a:pt x="36" y="33"/>
                  <a:pt x="35" y="30"/>
                </a:cubicBezTo>
                <a:cubicBezTo>
                  <a:pt x="35" y="27"/>
                  <a:pt x="39" y="29"/>
                  <a:pt x="43" y="29"/>
                </a:cubicBezTo>
                <a:cubicBezTo>
                  <a:pt x="47" y="29"/>
                  <a:pt x="49" y="23"/>
                  <a:pt x="49" y="20"/>
                </a:cubicBezTo>
                <a:cubicBezTo>
                  <a:pt x="48" y="16"/>
                  <a:pt x="46" y="16"/>
                  <a:pt x="49" y="16"/>
                </a:cubicBezTo>
                <a:cubicBezTo>
                  <a:pt x="52" y="15"/>
                  <a:pt x="52" y="11"/>
                  <a:pt x="52" y="7"/>
                </a:cubicBezTo>
                <a:cubicBezTo>
                  <a:pt x="52" y="6"/>
                  <a:pt x="51" y="4"/>
                  <a:pt x="50" y="1"/>
                </a:cubicBezTo>
                <a:cubicBezTo>
                  <a:pt x="50" y="2"/>
                  <a:pt x="50" y="2"/>
                  <a:pt x="49" y="2"/>
                </a:cubicBezTo>
                <a:cubicBezTo>
                  <a:pt x="48" y="2"/>
                  <a:pt x="45" y="0"/>
                  <a:pt x="43" y="0"/>
                </a:cubicBezTo>
                <a:cubicBezTo>
                  <a:pt x="42" y="1"/>
                  <a:pt x="41" y="2"/>
                  <a:pt x="40" y="2"/>
                </a:cubicBezTo>
                <a:cubicBezTo>
                  <a:pt x="38" y="2"/>
                  <a:pt x="34" y="2"/>
                  <a:pt x="33" y="3"/>
                </a:cubicBezTo>
                <a:cubicBezTo>
                  <a:pt x="32" y="3"/>
                  <a:pt x="28" y="7"/>
                  <a:pt x="27" y="8"/>
                </a:cubicBezTo>
                <a:cubicBezTo>
                  <a:pt x="26" y="9"/>
                  <a:pt x="27" y="9"/>
                  <a:pt x="29" y="10"/>
                </a:cubicBezTo>
                <a:cubicBezTo>
                  <a:pt x="30" y="11"/>
                  <a:pt x="32" y="16"/>
                  <a:pt x="29" y="16"/>
                </a:cubicBezTo>
                <a:cubicBezTo>
                  <a:pt x="26" y="15"/>
                  <a:pt x="24" y="16"/>
                  <a:pt x="24" y="14"/>
                </a:cubicBezTo>
                <a:cubicBezTo>
                  <a:pt x="24" y="13"/>
                  <a:pt x="28" y="8"/>
                  <a:pt x="25" y="11"/>
                </a:cubicBezTo>
                <a:cubicBezTo>
                  <a:pt x="22" y="13"/>
                  <a:pt x="22" y="12"/>
                  <a:pt x="19" y="14"/>
                </a:cubicBezTo>
                <a:cubicBezTo>
                  <a:pt x="17" y="15"/>
                  <a:pt x="19" y="19"/>
                  <a:pt x="17" y="20"/>
                </a:cubicBezTo>
                <a:cubicBezTo>
                  <a:pt x="14" y="22"/>
                  <a:pt x="14" y="22"/>
                  <a:pt x="13" y="25"/>
                </a:cubicBezTo>
                <a:cubicBezTo>
                  <a:pt x="11" y="28"/>
                  <a:pt x="11" y="26"/>
                  <a:pt x="11" y="28"/>
                </a:cubicBezTo>
                <a:cubicBezTo>
                  <a:pt x="11" y="30"/>
                  <a:pt x="9" y="32"/>
                  <a:pt x="11" y="32"/>
                </a:cubicBezTo>
                <a:cubicBezTo>
                  <a:pt x="13" y="32"/>
                  <a:pt x="16" y="33"/>
                  <a:pt x="12" y="32"/>
                </a:cubicBezTo>
                <a:cubicBezTo>
                  <a:pt x="8" y="32"/>
                  <a:pt x="8" y="32"/>
                  <a:pt x="8" y="32"/>
                </a:cubicBezTo>
                <a:cubicBezTo>
                  <a:pt x="8" y="32"/>
                  <a:pt x="8" y="32"/>
                  <a:pt x="8" y="32"/>
                </a:cubicBezTo>
                <a:cubicBezTo>
                  <a:pt x="9" y="33"/>
                  <a:pt x="12" y="33"/>
                  <a:pt x="11" y="33"/>
                </a:cubicBezTo>
                <a:cubicBezTo>
                  <a:pt x="10" y="33"/>
                  <a:pt x="7" y="33"/>
                  <a:pt x="7" y="33"/>
                </a:cubicBezTo>
                <a:cubicBezTo>
                  <a:pt x="6" y="33"/>
                  <a:pt x="6" y="33"/>
                  <a:pt x="7" y="33"/>
                </a:cubicBezTo>
                <a:cubicBezTo>
                  <a:pt x="7" y="34"/>
                  <a:pt x="9" y="36"/>
                  <a:pt x="10" y="36"/>
                </a:cubicBezTo>
                <a:cubicBezTo>
                  <a:pt x="11" y="36"/>
                  <a:pt x="9" y="36"/>
                  <a:pt x="8" y="35"/>
                </a:cubicBezTo>
                <a:cubicBezTo>
                  <a:pt x="6" y="34"/>
                  <a:pt x="3" y="34"/>
                  <a:pt x="6" y="36"/>
                </a:cubicBezTo>
                <a:cubicBezTo>
                  <a:pt x="9" y="38"/>
                  <a:pt x="10" y="38"/>
                  <a:pt x="7" y="37"/>
                </a:cubicBezTo>
                <a:cubicBezTo>
                  <a:pt x="3" y="35"/>
                  <a:pt x="3" y="36"/>
                  <a:pt x="4" y="37"/>
                </a:cubicBezTo>
                <a:cubicBezTo>
                  <a:pt x="4" y="37"/>
                  <a:pt x="7" y="39"/>
                  <a:pt x="6" y="39"/>
                </a:cubicBezTo>
                <a:cubicBezTo>
                  <a:pt x="5" y="39"/>
                  <a:pt x="4" y="38"/>
                  <a:pt x="3" y="38"/>
                </a:cubicBezTo>
                <a:cubicBezTo>
                  <a:pt x="2" y="38"/>
                  <a:pt x="1" y="38"/>
                  <a:pt x="0" y="38"/>
                </a:cubicBezTo>
                <a:cubicBezTo>
                  <a:pt x="0" y="38"/>
                  <a:pt x="0" y="39"/>
                  <a:pt x="0" y="39"/>
                </a:cubicBezTo>
                <a:cubicBezTo>
                  <a:pt x="0" y="39"/>
                  <a:pt x="0" y="39"/>
                  <a:pt x="0" y="39"/>
                </a:cubicBezTo>
                <a:cubicBezTo>
                  <a:pt x="6" y="41"/>
                  <a:pt x="12" y="40"/>
                  <a:pt x="13"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7" name="Freeform 750"/>
          <p:cNvSpPr>
            <a:spLocks/>
          </p:cNvSpPr>
          <p:nvPr/>
        </p:nvSpPr>
        <p:spPr bwMode="auto">
          <a:xfrm>
            <a:off x="1207389" y="2167460"/>
            <a:ext cx="89174" cy="133009"/>
          </a:xfrm>
          <a:custGeom>
            <a:avLst/>
            <a:gdLst>
              <a:gd name="T0" fmla="*/ 51435 w 40"/>
              <a:gd name="T1" fmla="*/ 103188 h 54"/>
              <a:gd name="T2" fmla="*/ 51435 w 40"/>
              <a:gd name="T3" fmla="*/ 103188 h 54"/>
              <a:gd name="T4" fmla="*/ 49530 w 40"/>
              <a:gd name="T5" fmla="*/ 99366 h 54"/>
              <a:gd name="T6" fmla="*/ 36195 w 40"/>
              <a:gd name="T7" fmla="*/ 85990 h 54"/>
              <a:gd name="T8" fmla="*/ 43815 w 40"/>
              <a:gd name="T9" fmla="*/ 78346 h 54"/>
              <a:gd name="T10" fmla="*/ 47625 w 40"/>
              <a:gd name="T11" fmla="*/ 68792 h 54"/>
              <a:gd name="T12" fmla="*/ 53340 w 40"/>
              <a:gd name="T13" fmla="*/ 59238 h 54"/>
              <a:gd name="T14" fmla="*/ 59055 w 40"/>
              <a:gd name="T15" fmla="*/ 63059 h 54"/>
              <a:gd name="T16" fmla="*/ 68580 w 40"/>
              <a:gd name="T17" fmla="*/ 53505 h 54"/>
              <a:gd name="T18" fmla="*/ 68580 w 40"/>
              <a:gd name="T19" fmla="*/ 43950 h 54"/>
              <a:gd name="T20" fmla="*/ 55245 w 40"/>
              <a:gd name="T21" fmla="*/ 32485 h 54"/>
              <a:gd name="T22" fmla="*/ 49530 w 40"/>
              <a:gd name="T23" fmla="*/ 21020 h 54"/>
              <a:gd name="T24" fmla="*/ 59055 w 40"/>
              <a:gd name="T25" fmla="*/ 17198 h 54"/>
              <a:gd name="T26" fmla="*/ 60960 w 40"/>
              <a:gd name="T27" fmla="*/ 1911 h 54"/>
              <a:gd name="T28" fmla="*/ 55245 w 40"/>
              <a:gd name="T29" fmla="*/ 1911 h 54"/>
              <a:gd name="T30" fmla="*/ 43815 w 40"/>
              <a:gd name="T31" fmla="*/ 5733 h 54"/>
              <a:gd name="T32" fmla="*/ 34290 w 40"/>
              <a:gd name="T33" fmla="*/ 19109 h 54"/>
              <a:gd name="T34" fmla="*/ 15240 w 40"/>
              <a:gd name="T35" fmla="*/ 19109 h 54"/>
              <a:gd name="T36" fmla="*/ 7620 w 40"/>
              <a:gd name="T37" fmla="*/ 30574 h 54"/>
              <a:gd name="T38" fmla="*/ 15240 w 40"/>
              <a:gd name="T39" fmla="*/ 30574 h 54"/>
              <a:gd name="T40" fmla="*/ 22860 w 40"/>
              <a:gd name="T41" fmla="*/ 24842 h 54"/>
              <a:gd name="T42" fmla="*/ 28575 w 40"/>
              <a:gd name="T43" fmla="*/ 26752 h 54"/>
              <a:gd name="T44" fmla="*/ 30480 w 40"/>
              <a:gd name="T45" fmla="*/ 36307 h 54"/>
              <a:gd name="T46" fmla="*/ 20955 w 40"/>
              <a:gd name="T47" fmla="*/ 32485 h 54"/>
              <a:gd name="T48" fmla="*/ 17145 w 40"/>
              <a:gd name="T49" fmla="*/ 40129 h 54"/>
              <a:gd name="T50" fmla="*/ 9525 w 40"/>
              <a:gd name="T51" fmla="*/ 38218 h 54"/>
              <a:gd name="T52" fmla="*/ 7620 w 40"/>
              <a:gd name="T53" fmla="*/ 40129 h 54"/>
              <a:gd name="T54" fmla="*/ 1905 w 40"/>
              <a:gd name="T55" fmla="*/ 38218 h 54"/>
              <a:gd name="T56" fmla="*/ 0 w 40"/>
              <a:gd name="T57" fmla="*/ 49683 h 54"/>
              <a:gd name="T58" fmla="*/ 3810 w 40"/>
              <a:gd name="T59" fmla="*/ 72614 h 54"/>
              <a:gd name="T60" fmla="*/ 11430 w 40"/>
              <a:gd name="T61" fmla="*/ 78346 h 54"/>
              <a:gd name="T62" fmla="*/ 11430 w 40"/>
              <a:gd name="T63" fmla="*/ 89812 h 54"/>
              <a:gd name="T64" fmla="*/ 9525 w 40"/>
              <a:gd name="T65" fmla="*/ 99366 h 54"/>
              <a:gd name="T66" fmla="*/ 11430 w 40"/>
              <a:gd name="T67" fmla="*/ 99366 h 54"/>
              <a:gd name="T68" fmla="*/ 51435 w 40"/>
              <a:gd name="T69" fmla="*/ 103188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54">
                <a:moveTo>
                  <a:pt x="27" y="54"/>
                </a:moveTo>
                <a:cubicBezTo>
                  <a:pt x="27" y="54"/>
                  <a:pt x="27" y="54"/>
                  <a:pt x="27" y="54"/>
                </a:cubicBezTo>
                <a:cubicBezTo>
                  <a:pt x="27" y="53"/>
                  <a:pt x="26" y="52"/>
                  <a:pt x="26" y="52"/>
                </a:cubicBezTo>
                <a:cubicBezTo>
                  <a:pt x="23" y="49"/>
                  <a:pt x="19" y="48"/>
                  <a:pt x="19" y="45"/>
                </a:cubicBezTo>
                <a:cubicBezTo>
                  <a:pt x="18" y="43"/>
                  <a:pt x="21" y="44"/>
                  <a:pt x="23" y="41"/>
                </a:cubicBezTo>
                <a:cubicBezTo>
                  <a:pt x="24" y="39"/>
                  <a:pt x="22" y="39"/>
                  <a:pt x="25" y="36"/>
                </a:cubicBezTo>
                <a:cubicBezTo>
                  <a:pt x="28" y="34"/>
                  <a:pt x="27" y="29"/>
                  <a:pt x="28" y="31"/>
                </a:cubicBezTo>
                <a:cubicBezTo>
                  <a:pt x="29" y="34"/>
                  <a:pt x="29" y="35"/>
                  <a:pt x="31" y="33"/>
                </a:cubicBezTo>
                <a:cubicBezTo>
                  <a:pt x="32" y="31"/>
                  <a:pt x="33" y="31"/>
                  <a:pt x="36" y="28"/>
                </a:cubicBezTo>
                <a:cubicBezTo>
                  <a:pt x="39" y="26"/>
                  <a:pt x="40" y="25"/>
                  <a:pt x="36" y="23"/>
                </a:cubicBezTo>
                <a:cubicBezTo>
                  <a:pt x="31" y="21"/>
                  <a:pt x="29" y="21"/>
                  <a:pt x="29" y="17"/>
                </a:cubicBezTo>
                <a:cubicBezTo>
                  <a:pt x="28" y="13"/>
                  <a:pt x="27" y="13"/>
                  <a:pt x="26" y="11"/>
                </a:cubicBezTo>
                <a:cubicBezTo>
                  <a:pt x="26" y="9"/>
                  <a:pt x="31" y="11"/>
                  <a:pt x="31" y="9"/>
                </a:cubicBezTo>
                <a:cubicBezTo>
                  <a:pt x="32" y="7"/>
                  <a:pt x="32" y="2"/>
                  <a:pt x="32" y="1"/>
                </a:cubicBezTo>
                <a:cubicBezTo>
                  <a:pt x="32" y="0"/>
                  <a:pt x="31" y="1"/>
                  <a:pt x="29" y="1"/>
                </a:cubicBezTo>
                <a:cubicBezTo>
                  <a:pt x="26" y="1"/>
                  <a:pt x="24" y="0"/>
                  <a:pt x="23" y="3"/>
                </a:cubicBezTo>
                <a:cubicBezTo>
                  <a:pt x="21" y="7"/>
                  <a:pt x="19" y="10"/>
                  <a:pt x="18" y="10"/>
                </a:cubicBezTo>
                <a:cubicBezTo>
                  <a:pt x="16" y="10"/>
                  <a:pt x="11" y="9"/>
                  <a:pt x="8" y="10"/>
                </a:cubicBezTo>
                <a:cubicBezTo>
                  <a:pt x="5" y="10"/>
                  <a:pt x="2" y="16"/>
                  <a:pt x="4" y="16"/>
                </a:cubicBezTo>
                <a:cubicBezTo>
                  <a:pt x="6" y="17"/>
                  <a:pt x="6" y="18"/>
                  <a:pt x="8" y="16"/>
                </a:cubicBezTo>
                <a:cubicBezTo>
                  <a:pt x="11" y="14"/>
                  <a:pt x="11" y="14"/>
                  <a:pt x="12" y="13"/>
                </a:cubicBezTo>
                <a:cubicBezTo>
                  <a:pt x="14" y="12"/>
                  <a:pt x="15" y="12"/>
                  <a:pt x="15" y="14"/>
                </a:cubicBezTo>
                <a:cubicBezTo>
                  <a:pt x="15" y="16"/>
                  <a:pt x="17" y="21"/>
                  <a:pt x="16" y="19"/>
                </a:cubicBezTo>
                <a:cubicBezTo>
                  <a:pt x="14" y="18"/>
                  <a:pt x="11" y="15"/>
                  <a:pt x="11" y="17"/>
                </a:cubicBezTo>
                <a:cubicBezTo>
                  <a:pt x="10" y="18"/>
                  <a:pt x="9" y="21"/>
                  <a:pt x="9" y="21"/>
                </a:cubicBezTo>
                <a:cubicBezTo>
                  <a:pt x="9" y="21"/>
                  <a:pt x="6" y="21"/>
                  <a:pt x="5" y="20"/>
                </a:cubicBezTo>
                <a:cubicBezTo>
                  <a:pt x="5" y="19"/>
                  <a:pt x="6" y="19"/>
                  <a:pt x="4" y="21"/>
                </a:cubicBezTo>
                <a:cubicBezTo>
                  <a:pt x="3" y="22"/>
                  <a:pt x="2" y="18"/>
                  <a:pt x="1" y="20"/>
                </a:cubicBezTo>
                <a:cubicBezTo>
                  <a:pt x="0" y="21"/>
                  <a:pt x="0" y="21"/>
                  <a:pt x="0" y="26"/>
                </a:cubicBezTo>
                <a:cubicBezTo>
                  <a:pt x="0" y="30"/>
                  <a:pt x="0" y="35"/>
                  <a:pt x="2" y="38"/>
                </a:cubicBezTo>
                <a:cubicBezTo>
                  <a:pt x="3" y="40"/>
                  <a:pt x="5" y="39"/>
                  <a:pt x="6" y="41"/>
                </a:cubicBezTo>
                <a:cubicBezTo>
                  <a:pt x="7" y="44"/>
                  <a:pt x="7" y="46"/>
                  <a:pt x="6" y="47"/>
                </a:cubicBezTo>
                <a:cubicBezTo>
                  <a:pt x="5" y="49"/>
                  <a:pt x="2" y="49"/>
                  <a:pt x="5" y="52"/>
                </a:cubicBezTo>
                <a:cubicBezTo>
                  <a:pt x="6" y="52"/>
                  <a:pt x="6" y="52"/>
                  <a:pt x="6" y="52"/>
                </a:cubicBezTo>
                <a:cubicBezTo>
                  <a:pt x="13" y="54"/>
                  <a:pt x="22" y="54"/>
                  <a:pt x="27"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8" name="Freeform 751"/>
          <p:cNvSpPr>
            <a:spLocks/>
          </p:cNvSpPr>
          <p:nvPr/>
        </p:nvSpPr>
        <p:spPr bwMode="auto">
          <a:xfrm>
            <a:off x="1144225" y="2293932"/>
            <a:ext cx="261946" cy="333544"/>
          </a:xfrm>
          <a:custGeom>
            <a:avLst/>
            <a:gdLst>
              <a:gd name="T0" fmla="*/ 220012 w 117"/>
              <a:gd name="T1" fmla="*/ 116923 h 135"/>
              <a:gd name="T2" fmla="*/ 212359 w 117"/>
              <a:gd name="T3" fmla="*/ 93921 h 135"/>
              <a:gd name="T4" fmla="*/ 206620 w 117"/>
              <a:gd name="T5" fmla="*/ 72837 h 135"/>
              <a:gd name="T6" fmla="*/ 210446 w 117"/>
              <a:gd name="T7" fmla="*/ 55586 h 135"/>
              <a:gd name="T8" fmla="*/ 208533 w 117"/>
              <a:gd name="T9" fmla="*/ 36418 h 135"/>
              <a:gd name="T10" fmla="*/ 202793 w 117"/>
              <a:gd name="T11" fmla="*/ 32585 h 135"/>
              <a:gd name="T12" fmla="*/ 189401 w 117"/>
              <a:gd name="T13" fmla="*/ 21084 h 135"/>
              <a:gd name="T14" fmla="*/ 187488 w 117"/>
              <a:gd name="T15" fmla="*/ 9584 h 135"/>
              <a:gd name="T16" fmla="*/ 183662 w 117"/>
              <a:gd name="T17" fmla="*/ 21084 h 135"/>
              <a:gd name="T18" fmla="*/ 172183 w 117"/>
              <a:gd name="T19" fmla="*/ 17251 h 135"/>
              <a:gd name="T20" fmla="*/ 151138 w 117"/>
              <a:gd name="T21" fmla="*/ 24918 h 135"/>
              <a:gd name="T22" fmla="*/ 137746 w 117"/>
              <a:gd name="T23" fmla="*/ 30668 h 135"/>
              <a:gd name="T24" fmla="*/ 122441 w 117"/>
              <a:gd name="T25" fmla="*/ 26835 h 135"/>
              <a:gd name="T26" fmla="*/ 122441 w 117"/>
              <a:gd name="T27" fmla="*/ 19168 h 135"/>
              <a:gd name="T28" fmla="*/ 103310 w 117"/>
              <a:gd name="T29" fmla="*/ 17251 h 135"/>
              <a:gd name="T30" fmla="*/ 105223 w 117"/>
              <a:gd name="T31" fmla="*/ 3834 h 135"/>
              <a:gd name="T32" fmla="*/ 105223 w 117"/>
              <a:gd name="T33" fmla="*/ 3834 h 135"/>
              <a:gd name="T34" fmla="*/ 65047 w 117"/>
              <a:gd name="T35" fmla="*/ 0 h 135"/>
              <a:gd name="T36" fmla="*/ 72700 w 117"/>
              <a:gd name="T37" fmla="*/ 9584 h 135"/>
              <a:gd name="T38" fmla="*/ 68873 w 117"/>
              <a:gd name="T39" fmla="*/ 19168 h 135"/>
              <a:gd name="T40" fmla="*/ 72700 w 117"/>
              <a:gd name="T41" fmla="*/ 32585 h 135"/>
              <a:gd name="T42" fmla="*/ 82265 w 117"/>
              <a:gd name="T43" fmla="*/ 32585 h 135"/>
              <a:gd name="T44" fmla="*/ 95657 w 117"/>
              <a:gd name="T45" fmla="*/ 44086 h 135"/>
              <a:gd name="T46" fmla="*/ 84178 w 117"/>
              <a:gd name="T47" fmla="*/ 38335 h 135"/>
              <a:gd name="T48" fmla="*/ 74613 w 117"/>
              <a:gd name="T49" fmla="*/ 38335 h 135"/>
              <a:gd name="T50" fmla="*/ 65047 w 117"/>
              <a:gd name="T51" fmla="*/ 44086 h 135"/>
              <a:gd name="T52" fmla="*/ 61221 w 117"/>
              <a:gd name="T53" fmla="*/ 49836 h 135"/>
              <a:gd name="T54" fmla="*/ 45915 w 117"/>
              <a:gd name="T55" fmla="*/ 44086 h 135"/>
              <a:gd name="T56" fmla="*/ 28697 w 117"/>
              <a:gd name="T57" fmla="*/ 44086 h 135"/>
              <a:gd name="T58" fmla="*/ 28697 w 117"/>
              <a:gd name="T59" fmla="*/ 49836 h 135"/>
              <a:gd name="T60" fmla="*/ 32523 w 117"/>
              <a:gd name="T61" fmla="*/ 61336 h 135"/>
              <a:gd name="T62" fmla="*/ 26784 w 117"/>
              <a:gd name="T63" fmla="*/ 78587 h 135"/>
              <a:gd name="T64" fmla="*/ 26784 w 117"/>
              <a:gd name="T65" fmla="*/ 86254 h 135"/>
              <a:gd name="T66" fmla="*/ 15305 w 117"/>
              <a:gd name="T67" fmla="*/ 103505 h 135"/>
              <a:gd name="T68" fmla="*/ 0 w 117"/>
              <a:gd name="T69" fmla="*/ 105422 h 135"/>
              <a:gd name="T70" fmla="*/ 7653 w 117"/>
              <a:gd name="T71" fmla="*/ 132257 h 135"/>
              <a:gd name="T72" fmla="*/ 5739 w 117"/>
              <a:gd name="T73" fmla="*/ 143757 h 135"/>
              <a:gd name="T74" fmla="*/ 9566 w 117"/>
              <a:gd name="T75" fmla="*/ 157175 h 135"/>
              <a:gd name="T76" fmla="*/ 5739 w 117"/>
              <a:gd name="T77" fmla="*/ 166758 h 135"/>
              <a:gd name="T78" fmla="*/ 11479 w 117"/>
              <a:gd name="T79" fmla="*/ 180176 h 135"/>
              <a:gd name="T80" fmla="*/ 26784 w 117"/>
              <a:gd name="T81" fmla="*/ 195510 h 135"/>
              <a:gd name="T82" fmla="*/ 53568 w 117"/>
              <a:gd name="T83" fmla="*/ 203177 h 135"/>
              <a:gd name="T84" fmla="*/ 44002 w 117"/>
              <a:gd name="T85" fmla="*/ 235762 h 135"/>
              <a:gd name="T86" fmla="*/ 44002 w 117"/>
              <a:gd name="T87" fmla="*/ 245346 h 135"/>
              <a:gd name="T88" fmla="*/ 66960 w 117"/>
              <a:gd name="T89" fmla="*/ 243429 h 135"/>
              <a:gd name="T90" fmla="*/ 93744 w 117"/>
              <a:gd name="T91" fmla="*/ 245346 h 135"/>
              <a:gd name="T92" fmla="*/ 112876 w 117"/>
              <a:gd name="T93" fmla="*/ 254929 h 135"/>
              <a:gd name="T94" fmla="*/ 126268 w 117"/>
              <a:gd name="T95" fmla="*/ 247262 h 135"/>
              <a:gd name="T96" fmla="*/ 135833 w 117"/>
              <a:gd name="T97" fmla="*/ 251096 h 135"/>
              <a:gd name="T98" fmla="*/ 162617 w 117"/>
              <a:gd name="T99" fmla="*/ 243429 h 135"/>
              <a:gd name="T100" fmla="*/ 179836 w 117"/>
              <a:gd name="T101" fmla="*/ 245346 h 135"/>
              <a:gd name="T102" fmla="*/ 176009 w 117"/>
              <a:gd name="T103" fmla="*/ 226178 h 135"/>
              <a:gd name="T104" fmla="*/ 189401 w 117"/>
              <a:gd name="T105" fmla="*/ 214677 h 135"/>
              <a:gd name="T106" fmla="*/ 200880 w 117"/>
              <a:gd name="T107" fmla="*/ 210844 h 135"/>
              <a:gd name="T108" fmla="*/ 166444 w 117"/>
              <a:gd name="T109" fmla="*/ 178259 h 135"/>
              <a:gd name="T110" fmla="*/ 158791 w 117"/>
              <a:gd name="T111" fmla="*/ 161008 h 135"/>
              <a:gd name="T112" fmla="*/ 172183 w 117"/>
              <a:gd name="T113" fmla="*/ 153341 h 135"/>
              <a:gd name="T114" fmla="*/ 197054 w 117"/>
              <a:gd name="T115" fmla="*/ 138007 h 135"/>
              <a:gd name="T116" fmla="*/ 208533 w 117"/>
              <a:gd name="T117" fmla="*/ 130340 h 135"/>
              <a:gd name="T118" fmla="*/ 218099 w 117"/>
              <a:gd name="T119" fmla="*/ 139924 h 135"/>
              <a:gd name="T120" fmla="*/ 223838 w 117"/>
              <a:gd name="T121" fmla="*/ 130340 h 135"/>
              <a:gd name="T122" fmla="*/ 223838 w 117"/>
              <a:gd name="T123" fmla="*/ 130340 h 135"/>
              <a:gd name="T124" fmla="*/ 220012 w 117"/>
              <a:gd name="T125" fmla="*/ 116923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7" h="135">
                <a:moveTo>
                  <a:pt x="115" y="61"/>
                </a:moveTo>
                <a:cubicBezTo>
                  <a:pt x="114" y="59"/>
                  <a:pt x="111" y="51"/>
                  <a:pt x="111" y="49"/>
                </a:cubicBezTo>
                <a:cubicBezTo>
                  <a:pt x="111" y="46"/>
                  <a:pt x="109" y="40"/>
                  <a:pt x="108" y="38"/>
                </a:cubicBezTo>
                <a:cubicBezTo>
                  <a:pt x="106" y="36"/>
                  <a:pt x="109" y="32"/>
                  <a:pt x="110" y="29"/>
                </a:cubicBezTo>
                <a:cubicBezTo>
                  <a:pt x="110" y="27"/>
                  <a:pt x="109" y="23"/>
                  <a:pt x="109" y="19"/>
                </a:cubicBezTo>
                <a:cubicBezTo>
                  <a:pt x="108" y="19"/>
                  <a:pt x="108" y="18"/>
                  <a:pt x="106" y="17"/>
                </a:cubicBezTo>
                <a:cubicBezTo>
                  <a:pt x="103" y="14"/>
                  <a:pt x="98" y="13"/>
                  <a:pt x="99" y="11"/>
                </a:cubicBezTo>
                <a:cubicBezTo>
                  <a:pt x="100" y="9"/>
                  <a:pt x="100" y="3"/>
                  <a:pt x="98" y="5"/>
                </a:cubicBezTo>
                <a:cubicBezTo>
                  <a:pt x="97" y="7"/>
                  <a:pt x="98" y="11"/>
                  <a:pt x="96" y="11"/>
                </a:cubicBezTo>
                <a:cubicBezTo>
                  <a:pt x="94" y="11"/>
                  <a:pt x="93" y="10"/>
                  <a:pt x="90" y="9"/>
                </a:cubicBezTo>
                <a:cubicBezTo>
                  <a:pt x="87" y="9"/>
                  <a:pt x="80" y="12"/>
                  <a:pt x="79" y="13"/>
                </a:cubicBezTo>
                <a:cubicBezTo>
                  <a:pt x="77" y="13"/>
                  <a:pt x="77" y="16"/>
                  <a:pt x="72" y="16"/>
                </a:cubicBezTo>
                <a:cubicBezTo>
                  <a:pt x="68" y="17"/>
                  <a:pt x="62" y="17"/>
                  <a:pt x="64" y="14"/>
                </a:cubicBezTo>
                <a:cubicBezTo>
                  <a:pt x="67" y="12"/>
                  <a:pt x="68" y="10"/>
                  <a:pt x="64" y="10"/>
                </a:cubicBezTo>
                <a:cubicBezTo>
                  <a:pt x="61" y="11"/>
                  <a:pt x="55" y="11"/>
                  <a:pt x="54" y="9"/>
                </a:cubicBezTo>
                <a:cubicBezTo>
                  <a:pt x="54" y="8"/>
                  <a:pt x="56" y="5"/>
                  <a:pt x="55" y="2"/>
                </a:cubicBezTo>
                <a:cubicBezTo>
                  <a:pt x="55" y="2"/>
                  <a:pt x="55" y="2"/>
                  <a:pt x="55" y="2"/>
                </a:cubicBezTo>
                <a:cubicBezTo>
                  <a:pt x="50" y="2"/>
                  <a:pt x="41" y="2"/>
                  <a:pt x="34" y="0"/>
                </a:cubicBezTo>
                <a:cubicBezTo>
                  <a:pt x="37" y="2"/>
                  <a:pt x="38" y="1"/>
                  <a:pt x="38" y="5"/>
                </a:cubicBezTo>
                <a:cubicBezTo>
                  <a:pt x="38" y="8"/>
                  <a:pt x="34" y="6"/>
                  <a:pt x="36" y="10"/>
                </a:cubicBezTo>
                <a:cubicBezTo>
                  <a:pt x="37" y="15"/>
                  <a:pt x="38" y="15"/>
                  <a:pt x="38" y="17"/>
                </a:cubicBezTo>
                <a:cubicBezTo>
                  <a:pt x="38" y="19"/>
                  <a:pt x="41" y="17"/>
                  <a:pt x="43" y="17"/>
                </a:cubicBezTo>
                <a:cubicBezTo>
                  <a:pt x="45" y="17"/>
                  <a:pt x="52" y="24"/>
                  <a:pt x="50" y="23"/>
                </a:cubicBezTo>
                <a:cubicBezTo>
                  <a:pt x="48" y="22"/>
                  <a:pt x="47" y="21"/>
                  <a:pt x="44" y="20"/>
                </a:cubicBezTo>
                <a:cubicBezTo>
                  <a:pt x="42" y="19"/>
                  <a:pt x="41" y="19"/>
                  <a:pt x="39" y="20"/>
                </a:cubicBezTo>
                <a:cubicBezTo>
                  <a:pt x="37" y="20"/>
                  <a:pt x="34" y="20"/>
                  <a:pt x="34" y="23"/>
                </a:cubicBezTo>
                <a:cubicBezTo>
                  <a:pt x="34" y="25"/>
                  <a:pt x="35" y="26"/>
                  <a:pt x="32" y="26"/>
                </a:cubicBezTo>
                <a:cubicBezTo>
                  <a:pt x="28" y="26"/>
                  <a:pt x="27" y="23"/>
                  <a:pt x="24" y="23"/>
                </a:cubicBezTo>
                <a:cubicBezTo>
                  <a:pt x="21" y="23"/>
                  <a:pt x="15" y="22"/>
                  <a:pt x="15" y="23"/>
                </a:cubicBezTo>
                <a:cubicBezTo>
                  <a:pt x="15" y="24"/>
                  <a:pt x="15" y="26"/>
                  <a:pt x="15" y="26"/>
                </a:cubicBezTo>
                <a:cubicBezTo>
                  <a:pt x="16" y="29"/>
                  <a:pt x="17" y="31"/>
                  <a:pt x="17" y="32"/>
                </a:cubicBezTo>
                <a:cubicBezTo>
                  <a:pt x="17" y="36"/>
                  <a:pt x="17" y="40"/>
                  <a:pt x="14" y="41"/>
                </a:cubicBezTo>
                <a:cubicBezTo>
                  <a:pt x="11" y="41"/>
                  <a:pt x="13" y="41"/>
                  <a:pt x="14" y="45"/>
                </a:cubicBezTo>
                <a:cubicBezTo>
                  <a:pt x="14" y="48"/>
                  <a:pt x="12" y="54"/>
                  <a:pt x="8" y="54"/>
                </a:cubicBezTo>
                <a:cubicBezTo>
                  <a:pt x="4" y="54"/>
                  <a:pt x="0" y="52"/>
                  <a:pt x="0" y="55"/>
                </a:cubicBezTo>
                <a:cubicBezTo>
                  <a:pt x="1" y="58"/>
                  <a:pt x="4" y="66"/>
                  <a:pt x="4" y="69"/>
                </a:cubicBezTo>
                <a:cubicBezTo>
                  <a:pt x="3" y="72"/>
                  <a:pt x="1" y="74"/>
                  <a:pt x="3" y="75"/>
                </a:cubicBezTo>
                <a:cubicBezTo>
                  <a:pt x="5" y="77"/>
                  <a:pt x="7" y="81"/>
                  <a:pt x="5" y="82"/>
                </a:cubicBezTo>
                <a:cubicBezTo>
                  <a:pt x="3" y="84"/>
                  <a:pt x="0" y="85"/>
                  <a:pt x="3" y="87"/>
                </a:cubicBezTo>
                <a:cubicBezTo>
                  <a:pt x="5" y="89"/>
                  <a:pt x="6" y="92"/>
                  <a:pt x="6" y="94"/>
                </a:cubicBezTo>
                <a:cubicBezTo>
                  <a:pt x="6" y="97"/>
                  <a:pt x="8" y="102"/>
                  <a:pt x="14" y="102"/>
                </a:cubicBezTo>
                <a:cubicBezTo>
                  <a:pt x="19" y="103"/>
                  <a:pt x="29" y="103"/>
                  <a:pt x="28" y="106"/>
                </a:cubicBezTo>
                <a:cubicBezTo>
                  <a:pt x="26" y="109"/>
                  <a:pt x="23" y="118"/>
                  <a:pt x="23" y="123"/>
                </a:cubicBezTo>
                <a:cubicBezTo>
                  <a:pt x="23" y="125"/>
                  <a:pt x="23" y="127"/>
                  <a:pt x="23" y="128"/>
                </a:cubicBezTo>
                <a:cubicBezTo>
                  <a:pt x="23" y="128"/>
                  <a:pt x="31" y="129"/>
                  <a:pt x="35" y="127"/>
                </a:cubicBezTo>
                <a:cubicBezTo>
                  <a:pt x="39" y="125"/>
                  <a:pt x="45" y="127"/>
                  <a:pt x="49" y="128"/>
                </a:cubicBezTo>
                <a:cubicBezTo>
                  <a:pt x="53" y="129"/>
                  <a:pt x="58" y="135"/>
                  <a:pt x="59" y="133"/>
                </a:cubicBezTo>
                <a:cubicBezTo>
                  <a:pt x="60" y="130"/>
                  <a:pt x="62" y="128"/>
                  <a:pt x="66" y="129"/>
                </a:cubicBezTo>
                <a:cubicBezTo>
                  <a:pt x="69" y="130"/>
                  <a:pt x="67" y="133"/>
                  <a:pt x="71" y="131"/>
                </a:cubicBezTo>
                <a:cubicBezTo>
                  <a:pt x="75" y="129"/>
                  <a:pt x="80" y="127"/>
                  <a:pt x="85" y="127"/>
                </a:cubicBezTo>
                <a:cubicBezTo>
                  <a:pt x="89" y="128"/>
                  <a:pt x="95" y="132"/>
                  <a:pt x="94" y="128"/>
                </a:cubicBezTo>
                <a:cubicBezTo>
                  <a:pt x="92" y="123"/>
                  <a:pt x="88" y="121"/>
                  <a:pt x="92" y="118"/>
                </a:cubicBezTo>
                <a:cubicBezTo>
                  <a:pt x="96" y="116"/>
                  <a:pt x="97" y="114"/>
                  <a:pt x="99" y="112"/>
                </a:cubicBezTo>
                <a:cubicBezTo>
                  <a:pt x="100" y="110"/>
                  <a:pt x="105" y="112"/>
                  <a:pt x="105" y="110"/>
                </a:cubicBezTo>
                <a:cubicBezTo>
                  <a:pt x="105" y="109"/>
                  <a:pt x="88" y="96"/>
                  <a:pt x="87" y="93"/>
                </a:cubicBezTo>
                <a:cubicBezTo>
                  <a:pt x="86" y="90"/>
                  <a:pt x="86" y="88"/>
                  <a:pt x="83" y="84"/>
                </a:cubicBezTo>
                <a:cubicBezTo>
                  <a:pt x="80" y="80"/>
                  <a:pt x="86" y="82"/>
                  <a:pt x="90" y="80"/>
                </a:cubicBezTo>
                <a:cubicBezTo>
                  <a:pt x="93" y="77"/>
                  <a:pt x="101" y="75"/>
                  <a:pt x="103" y="72"/>
                </a:cubicBezTo>
                <a:cubicBezTo>
                  <a:pt x="105" y="70"/>
                  <a:pt x="108" y="66"/>
                  <a:pt x="109" y="68"/>
                </a:cubicBezTo>
                <a:cubicBezTo>
                  <a:pt x="110" y="70"/>
                  <a:pt x="113" y="75"/>
                  <a:pt x="114" y="73"/>
                </a:cubicBezTo>
                <a:cubicBezTo>
                  <a:pt x="116" y="72"/>
                  <a:pt x="117" y="68"/>
                  <a:pt x="117" y="68"/>
                </a:cubicBezTo>
                <a:cubicBezTo>
                  <a:pt x="117" y="68"/>
                  <a:pt x="117" y="68"/>
                  <a:pt x="117" y="68"/>
                </a:cubicBezTo>
                <a:cubicBezTo>
                  <a:pt x="116" y="65"/>
                  <a:pt x="116" y="63"/>
                  <a:pt x="11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59" name="Freeform 752"/>
          <p:cNvSpPr>
            <a:spLocks/>
          </p:cNvSpPr>
          <p:nvPr/>
        </p:nvSpPr>
        <p:spPr bwMode="auto">
          <a:xfrm>
            <a:off x="1452615" y="2396246"/>
            <a:ext cx="676228" cy="339682"/>
          </a:xfrm>
          <a:custGeom>
            <a:avLst/>
            <a:gdLst>
              <a:gd name="T0" fmla="*/ 566407 w 303"/>
              <a:gd name="T1" fmla="*/ 118395 h 138"/>
              <a:gd name="T2" fmla="*/ 566407 w 303"/>
              <a:gd name="T3" fmla="*/ 101209 h 138"/>
              <a:gd name="T4" fmla="*/ 541615 w 303"/>
              <a:gd name="T5" fmla="*/ 93570 h 138"/>
              <a:gd name="T6" fmla="*/ 518730 w 303"/>
              <a:gd name="T7" fmla="*/ 87842 h 138"/>
              <a:gd name="T8" fmla="*/ 488217 w 303"/>
              <a:gd name="T9" fmla="*/ 82113 h 138"/>
              <a:gd name="T10" fmla="*/ 457703 w 303"/>
              <a:gd name="T11" fmla="*/ 72565 h 138"/>
              <a:gd name="T12" fmla="*/ 431004 w 303"/>
              <a:gd name="T13" fmla="*/ 43921 h 138"/>
              <a:gd name="T14" fmla="*/ 431004 w 303"/>
              <a:gd name="T15" fmla="*/ 22915 h 138"/>
              <a:gd name="T16" fmla="*/ 400490 w 303"/>
              <a:gd name="T17" fmla="*/ 9548 h 138"/>
              <a:gd name="T18" fmla="*/ 371884 w 303"/>
              <a:gd name="T19" fmla="*/ 17186 h 138"/>
              <a:gd name="T20" fmla="*/ 368069 w 303"/>
              <a:gd name="T21" fmla="*/ 11458 h 138"/>
              <a:gd name="T22" fmla="*/ 337556 w 303"/>
              <a:gd name="T23" fmla="*/ 43921 h 138"/>
              <a:gd name="T24" fmla="*/ 305135 w 303"/>
              <a:gd name="T25" fmla="*/ 38192 h 138"/>
              <a:gd name="T26" fmla="*/ 284157 w 303"/>
              <a:gd name="T27" fmla="*/ 36282 h 138"/>
              <a:gd name="T28" fmla="*/ 263179 w 303"/>
              <a:gd name="T29" fmla="*/ 36282 h 138"/>
              <a:gd name="T30" fmla="*/ 183081 w 303"/>
              <a:gd name="T31" fmla="*/ 24825 h 138"/>
              <a:gd name="T32" fmla="*/ 167824 w 303"/>
              <a:gd name="T33" fmla="*/ 43921 h 138"/>
              <a:gd name="T34" fmla="*/ 175453 w 303"/>
              <a:gd name="T35" fmla="*/ 74474 h 138"/>
              <a:gd name="T36" fmla="*/ 143032 w 303"/>
              <a:gd name="T37" fmla="*/ 108847 h 138"/>
              <a:gd name="T38" fmla="*/ 122054 w 303"/>
              <a:gd name="T39" fmla="*/ 105028 h 138"/>
              <a:gd name="T40" fmla="*/ 62934 w 303"/>
              <a:gd name="T41" fmla="*/ 105028 h 138"/>
              <a:gd name="T42" fmla="*/ 34328 w 303"/>
              <a:gd name="T43" fmla="*/ 114576 h 138"/>
              <a:gd name="T44" fmla="*/ 3814 w 303"/>
              <a:gd name="T45" fmla="*/ 129853 h 138"/>
              <a:gd name="T46" fmla="*/ 20978 w 303"/>
              <a:gd name="T47" fmla="*/ 158497 h 138"/>
              <a:gd name="T48" fmla="*/ 49584 w 303"/>
              <a:gd name="T49" fmla="*/ 150859 h 138"/>
              <a:gd name="T50" fmla="*/ 83912 w 303"/>
              <a:gd name="T51" fmla="*/ 145130 h 138"/>
              <a:gd name="T52" fmla="*/ 116333 w 303"/>
              <a:gd name="T53" fmla="*/ 137491 h 138"/>
              <a:gd name="T54" fmla="*/ 131590 w 303"/>
              <a:gd name="T55" fmla="*/ 137491 h 138"/>
              <a:gd name="T56" fmla="*/ 146846 w 303"/>
              <a:gd name="T57" fmla="*/ 148949 h 138"/>
              <a:gd name="T58" fmla="*/ 194524 w 303"/>
              <a:gd name="T59" fmla="*/ 156587 h 138"/>
              <a:gd name="T60" fmla="*/ 230759 w 303"/>
              <a:gd name="T61" fmla="*/ 145130 h 138"/>
              <a:gd name="T62" fmla="*/ 280343 w 303"/>
              <a:gd name="T63" fmla="*/ 143220 h 138"/>
              <a:gd name="T64" fmla="*/ 314671 w 303"/>
              <a:gd name="T65" fmla="*/ 179503 h 138"/>
              <a:gd name="T66" fmla="*/ 333742 w 303"/>
              <a:gd name="T67" fmla="*/ 208147 h 138"/>
              <a:gd name="T68" fmla="*/ 362348 w 303"/>
              <a:gd name="T69" fmla="*/ 198599 h 138"/>
              <a:gd name="T70" fmla="*/ 396676 w 303"/>
              <a:gd name="T71" fmla="*/ 211966 h 138"/>
              <a:gd name="T72" fmla="*/ 390955 w 303"/>
              <a:gd name="T73" fmla="*/ 227243 h 138"/>
              <a:gd name="T74" fmla="*/ 410026 w 303"/>
              <a:gd name="T75" fmla="*/ 242519 h 138"/>
              <a:gd name="T76" fmla="*/ 421468 w 303"/>
              <a:gd name="T77" fmla="*/ 263525 h 138"/>
              <a:gd name="T78" fmla="*/ 463424 w 303"/>
              <a:gd name="T79" fmla="*/ 242519 h 138"/>
              <a:gd name="T80" fmla="*/ 490124 w 303"/>
              <a:gd name="T81" fmla="*/ 236791 h 138"/>
              <a:gd name="T82" fmla="*/ 474867 w 303"/>
              <a:gd name="T83" fmla="*/ 231062 h 138"/>
              <a:gd name="T84" fmla="*/ 444353 w 303"/>
              <a:gd name="T85" fmla="*/ 215785 h 138"/>
              <a:gd name="T86" fmla="*/ 495845 w 303"/>
              <a:gd name="T87" fmla="*/ 189051 h 138"/>
              <a:gd name="T88" fmla="*/ 539708 w 303"/>
              <a:gd name="T89" fmla="*/ 158497 h 138"/>
              <a:gd name="T90" fmla="*/ 568315 w 303"/>
              <a:gd name="T91" fmla="*/ 139401 h 138"/>
              <a:gd name="T92" fmla="*/ 574036 w 303"/>
              <a:gd name="T93" fmla="*/ 126034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3" h="138">
                <a:moveTo>
                  <a:pt x="301" y="66"/>
                </a:moveTo>
                <a:cubicBezTo>
                  <a:pt x="298" y="65"/>
                  <a:pt x="293" y="65"/>
                  <a:pt x="297" y="62"/>
                </a:cubicBezTo>
                <a:cubicBezTo>
                  <a:pt x="301" y="59"/>
                  <a:pt x="302" y="60"/>
                  <a:pt x="302" y="58"/>
                </a:cubicBezTo>
                <a:cubicBezTo>
                  <a:pt x="302" y="56"/>
                  <a:pt x="301" y="56"/>
                  <a:pt x="297" y="53"/>
                </a:cubicBezTo>
                <a:cubicBezTo>
                  <a:pt x="293" y="51"/>
                  <a:pt x="293" y="48"/>
                  <a:pt x="290" y="49"/>
                </a:cubicBezTo>
                <a:cubicBezTo>
                  <a:pt x="287" y="50"/>
                  <a:pt x="288" y="52"/>
                  <a:pt x="284" y="49"/>
                </a:cubicBezTo>
                <a:cubicBezTo>
                  <a:pt x="281" y="46"/>
                  <a:pt x="282" y="46"/>
                  <a:pt x="279" y="46"/>
                </a:cubicBezTo>
                <a:cubicBezTo>
                  <a:pt x="275" y="46"/>
                  <a:pt x="275" y="49"/>
                  <a:pt x="272" y="46"/>
                </a:cubicBezTo>
                <a:cubicBezTo>
                  <a:pt x="269" y="44"/>
                  <a:pt x="267" y="39"/>
                  <a:pt x="265" y="39"/>
                </a:cubicBezTo>
                <a:cubicBezTo>
                  <a:pt x="262" y="39"/>
                  <a:pt x="261" y="47"/>
                  <a:pt x="256" y="43"/>
                </a:cubicBezTo>
                <a:cubicBezTo>
                  <a:pt x="251" y="39"/>
                  <a:pt x="250" y="37"/>
                  <a:pt x="248" y="37"/>
                </a:cubicBezTo>
                <a:cubicBezTo>
                  <a:pt x="245" y="38"/>
                  <a:pt x="241" y="40"/>
                  <a:pt x="240" y="38"/>
                </a:cubicBezTo>
                <a:cubicBezTo>
                  <a:pt x="240" y="35"/>
                  <a:pt x="237" y="25"/>
                  <a:pt x="235" y="25"/>
                </a:cubicBezTo>
                <a:cubicBezTo>
                  <a:pt x="232" y="25"/>
                  <a:pt x="227" y="26"/>
                  <a:pt x="226" y="23"/>
                </a:cubicBezTo>
                <a:cubicBezTo>
                  <a:pt x="224" y="20"/>
                  <a:pt x="222" y="20"/>
                  <a:pt x="223" y="17"/>
                </a:cubicBezTo>
                <a:cubicBezTo>
                  <a:pt x="224" y="14"/>
                  <a:pt x="228" y="15"/>
                  <a:pt x="226" y="12"/>
                </a:cubicBezTo>
                <a:cubicBezTo>
                  <a:pt x="224" y="9"/>
                  <a:pt x="222" y="5"/>
                  <a:pt x="219" y="5"/>
                </a:cubicBezTo>
                <a:cubicBezTo>
                  <a:pt x="216" y="4"/>
                  <a:pt x="215" y="5"/>
                  <a:pt x="210" y="5"/>
                </a:cubicBezTo>
                <a:cubicBezTo>
                  <a:pt x="204" y="4"/>
                  <a:pt x="205" y="0"/>
                  <a:pt x="202" y="4"/>
                </a:cubicBezTo>
                <a:cubicBezTo>
                  <a:pt x="200" y="7"/>
                  <a:pt x="199" y="13"/>
                  <a:pt x="195" y="9"/>
                </a:cubicBezTo>
                <a:cubicBezTo>
                  <a:pt x="194" y="8"/>
                  <a:pt x="193" y="7"/>
                  <a:pt x="193" y="6"/>
                </a:cubicBezTo>
                <a:cubicBezTo>
                  <a:pt x="193" y="6"/>
                  <a:pt x="193" y="6"/>
                  <a:pt x="193" y="6"/>
                </a:cubicBezTo>
                <a:cubicBezTo>
                  <a:pt x="193" y="6"/>
                  <a:pt x="179" y="8"/>
                  <a:pt x="178" y="13"/>
                </a:cubicBezTo>
                <a:cubicBezTo>
                  <a:pt x="178" y="17"/>
                  <a:pt x="179" y="23"/>
                  <a:pt x="177" y="23"/>
                </a:cubicBezTo>
                <a:cubicBezTo>
                  <a:pt x="174" y="23"/>
                  <a:pt x="170" y="17"/>
                  <a:pt x="168" y="18"/>
                </a:cubicBezTo>
                <a:cubicBezTo>
                  <a:pt x="167" y="19"/>
                  <a:pt x="162" y="23"/>
                  <a:pt x="160" y="20"/>
                </a:cubicBezTo>
                <a:cubicBezTo>
                  <a:pt x="158" y="17"/>
                  <a:pt x="159" y="14"/>
                  <a:pt x="156" y="16"/>
                </a:cubicBezTo>
                <a:cubicBezTo>
                  <a:pt x="153" y="18"/>
                  <a:pt x="151" y="20"/>
                  <a:pt x="149" y="19"/>
                </a:cubicBezTo>
                <a:cubicBezTo>
                  <a:pt x="147" y="17"/>
                  <a:pt x="147" y="13"/>
                  <a:pt x="144" y="16"/>
                </a:cubicBezTo>
                <a:cubicBezTo>
                  <a:pt x="140" y="19"/>
                  <a:pt x="144" y="23"/>
                  <a:pt x="138" y="19"/>
                </a:cubicBezTo>
                <a:cubicBezTo>
                  <a:pt x="133" y="15"/>
                  <a:pt x="120" y="11"/>
                  <a:pt x="112" y="11"/>
                </a:cubicBezTo>
                <a:cubicBezTo>
                  <a:pt x="104" y="11"/>
                  <a:pt x="99" y="10"/>
                  <a:pt x="96" y="13"/>
                </a:cubicBezTo>
                <a:cubicBezTo>
                  <a:pt x="93" y="15"/>
                  <a:pt x="92" y="17"/>
                  <a:pt x="85" y="17"/>
                </a:cubicBezTo>
                <a:cubicBezTo>
                  <a:pt x="85" y="19"/>
                  <a:pt x="86" y="21"/>
                  <a:pt x="88" y="23"/>
                </a:cubicBezTo>
                <a:cubicBezTo>
                  <a:pt x="94" y="28"/>
                  <a:pt x="92" y="26"/>
                  <a:pt x="92" y="29"/>
                </a:cubicBezTo>
                <a:cubicBezTo>
                  <a:pt x="92" y="33"/>
                  <a:pt x="97" y="38"/>
                  <a:pt x="92" y="39"/>
                </a:cubicBezTo>
                <a:cubicBezTo>
                  <a:pt x="88" y="39"/>
                  <a:pt x="82" y="40"/>
                  <a:pt x="78" y="46"/>
                </a:cubicBezTo>
                <a:cubicBezTo>
                  <a:pt x="74" y="51"/>
                  <a:pt x="75" y="52"/>
                  <a:pt x="75" y="57"/>
                </a:cubicBezTo>
                <a:cubicBezTo>
                  <a:pt x="75" y="62"/>
                  <a:pt x="74" y="64"/>
                  <a:pt x="72" y="64"/>
                </a:cubicBezTo>
                <a:cubicBezTo>
                  <a:pt x="72" y="64"/>
                  <a:pt x="68" y="58"/>
                  <a:pt x="64" y="55"/>
                </a:cubicBezTo>
                <a:cubicBezTo>
                  <a:pt x="61" y="51"/>
                  <a:pt x="49" y="55"/>
                  <a:pt x="42" y="53"/>
                </a:cubicBezTo>
                <a:cubicBezTo>
                  <a:pt x="35" y="51"/>
                  <a:pt x="35" y="53"/>
                  <a:pt x="33" y="55"/>
                </a:cubicBezTo>
                <a:cubicBezTo>
                  <a:pt x="30" y="58"/>
                  <a:pt x="25" y="53"/>
                  <a:pt x="25" y="53"/>
                </a:cubicBezTo>
                <a:cubicBezTo>
                  <a:pt x="25" y="53"/>
                  <a:pt x="20" y="58"/>
                  <a:pt x="18" y="60"/>
                </a:cubicBezTo>
                <a:cubicBezTo>
                  <a:pt x="16" y="62"/>
                  <a:pt x="14" y="65"/>
                  <a:pt x="10" y="65"/>
                </a:cubicBezTo>
                <a:cubicBezTo>
                  <a:pt x="5" y="65"/>
                  <a:pt x="2" y="66"/>
                  <a:pt x="2" y="68"/>
                </a:cubicBezTo>
                <a:cubicBezTo>
                  <a:pt x="2" y="70"/>
                  <a:pt x="0" y="75"/>
                  <a:pt x="4" y="77"/>
                </a:cubicBezTo>
                <a:cubicBezTo>
                  <a:pt x="4" y="77"/>
                  <a:pt x="9" y="82"/>
                  <a:pt x="11" y="83"/>
                </a:cubicBezTo>
                <a:cubicBezTo>
                  <a:pt x="14" y="85"/>
                  <a:pt x="17" y="83"/>
                  <a:pt x="20" y="83"/>
                </a:cubicBezTo>
                <a:cubicBezTo>
                  <a:pt x="23" y="83"/>
                  <a:pt x="25" y="81"/>
                  <a:pt x="26" y="79"/>
                </a:cubicBezTo>
                <a:cubicBezTo>
                  <a:pt x="26" y="77"/>
                  <a:pt x="34" y="77"/>
                  <a:pt x="36" y="76"/>
                </a:cubicBezTo>
                <a:cubicBezTo>
                  <a:pt x="39" y="75"/>
                  <a:pt x="40" y="76"/>
                  <a:pt x="44" y="76"/>
                </a:cubicBezTo>
                <a:cubicBezTo>
                  <a:pt x="47" y="76"/>
                  <a:pt x="44" y="70"/>
                  <a:pt x="47" y="69"/>
                </a:cubicBezTo>
                <a:cubicBezTo>
                  <a:pt x="50" y="68"/>
                  <a:pt x="58" y="72"/>
                  <a:pt x="61" y="72"/>
                </a:cubicBezTo>
                <a:cubicBezTo>
                  <a:pt x="63" y="72"/>
                  <a:pt x="69" y="72"/>
                  <a:pt x="69" y="72"/>
                </a:cubicBezTo>
                <a:cubicBezTo>
                  <a:pt x="69" y="72"/>
                  <a:pt x="69" y="72"/>
                  <a:pt x="69" y="72"/>
                </a:cubicBezTo>
                <a:cubicBezTo>
                  <a:pt x="69" y="72"/>
                  <a:pt x="69" y="73"/>
                  <a:pt x="69" y="73"/>
                </a:cubicBezTo>
                <a:cubicBezTo>
                  <a:pt x="69" y="76"/>
                  <a:pt x="76" y="77"/>
                  <a:pt x="77" y="78"/>
                </a:cubicBezTo>
                <a:cubicBezTo>
                  <a:pt x="77" y="78"/>
                  <a:pt x="82" y="79"/>
                  <a:pt x="88" y="79"/>
                </a:cubicBezTo>
                <a:cubicBezTo>
                  <a:pt x="94" y="80"/>
                  <a:pt x="100" y="81"/>
                  <a:pt x="102" y="82"/>
                </a:cubicBezTo>
                <a:cubicBezTo>
                  <a:pt x="104" y="83"/>
                  <a:pt x="107" y="82"/>
                  <a:pt x="110" y="81"/>
                </a:cubicBezTo>
                <a:cubicBezTo>
                  <a:pt x="112" y="79"/>
                  <a:pt x="115" y="80"/>
                  <a:pt x="121" y="76"/>
                </a:cubicBezTo>
                <a:cubicBezTo>
                  <a:pt x="126" y="72"/>
                  <a:pt x="130" y="71"/>
                  <a:pt x="135" y="72"/>
                </a:cubicBezTo>
                <a:cubicBezTo>
                  <a:pt x="140" y="72"/>
                  <a:pt x="141" y="73"/>
                  <a:pt x="147" y="75"/>
                </a:cubicBezTo>
                <a:cubicBezTo>
                  <a:pt x="152" y="77"/>
                  <a:pt x="152" y="75"/>
                  <a:pt x="155" y="79"/>
                </a:cubicBezTo>
                <a:cubicBezTo>
                  <a:pt x="159" y="83"/>
                  <a:pt x="164" y="92"/>
                  <a:pt x="165" y="94"/>
                </a:cubicBezTo>
                <a:cubicBezTo>
                  <a:pt x="167" y="96"/>
                  <a:pt x="169" y="99"/>
                  <a:pt x="169" y="101"/>
                </a:cubicBezTo>
                <a:cubicBezTo>
                  <a:pt x="170" y="103"/>
                  <a:pt x="173" y="106"/>
                  <a:pt x="175" y="109"/>
                </a:cubicBezTo>
                <a:cubicBezTo>
                  <a:pt x="179" y="106"/>
                  <a:pt x="178" y="103"/>
                  <a:pt x="183" y="102"/>
                </a:cubicBezTo>
                <a:cubicBezTo>
                  <a:pt x="187" y="101"/>
                  <a:pt x="188" y="101"/>
                  <a:pt x="190" y="104"/>
                </a:cubicBezTo>
                <a:cubicBezTo>
                  <a:pt x="192" y="107"/>
                  <a:pt x="192" y="109"/>
                  <a:pt x="196" y="109"/>
                </a:cubicBezTo>
                <a:cubicBezTo>
                  <a:pt x="200" y="109"/>
                  <a:pt x="203" y="112"/>
                  <a:pt x="208" y="111"/>
                </a:cubicBezTo>
                <a:cubicBezTo>
                  <a:pt x="213" y="110"/>
                  <a:pt x="219" y="110"/>
                  <a:pt x="219" y="111"/>
                </a:cubicBezTo>
                <a:cubicBezTo>
                  <a:pt x="219" y="112"/>
                  <a:pt x="207" y="118"/>
                  <a:pt x="205" y="119"/>
                </a:cubicBezTo>
                <a:cubicBezTo>
                  <a:pt x="203" y="120"/>
                  <a:pt x="202" y="121"/>
                  <a:pt x="205" y="122"/>
                </a:cubicBezTo>
                <a:cubicBezTo>
                  <a:pt x="208" y="123"/>
                  <a:pt x="215" y="124"/>
                  <a:pt x="215" y="127"/>
                </a:cubicBezTo>
                <a:cubicBezTo>
                  <a:pt x="215" y="129"/>
                  <a:pt x="211" y="132"/>
                  <a:pt x="213" y="134"/>
                </a:cubicBezTo>
                <a:cubicBezTo>
                  <a:pt x="215" y="136"/>
                  <a:pt x="218" y="138"/>
                  <a:pt x="221" y="138"/>
                </a:cubicBezTo>
                <a:cubicBezTo>
                  <a:pt x="223" y="137"/>
                  <a:pt x="227" y="133"/>
                  <a:pt x="230" y="132"/>
                </a:cubicBezTo>
                <a:cubicBezTo>
                  <a:pt x="233" y="131"/>
                  <a:pt x="238" y="127"/>
                  <a:pt x="243" y="127"/>
                </a:cubicBezTo>
                <a:cubicBezTo>
                  <a:pt x="247" y="127"/>
                  <a:pt x="253" y="128"/>
                  <a:pt x="255" y="126"/>
                </a:cubicBezTo>
                <a:cubicBezTo>
                  <a:pt x="257" y="125"/>
                  <a:pt x="258" y="125"/>
                  <a:pt x="257" y="124"/>
                </a:cubicBezTo>
                <a:cubicBezTo>
                  <a:pt x="256" y="123"/>
                  <a:pt x="261" y="122"/>
                  <a:pt x="259" y="122"/>
                </a:cubicBezTo>
                <a:cubicBezTo>
                  <a:pt x="257" y="121"/>
                  <a:pt x="251" y="121"/>
                  <a:pt x="249" y="121"/>
                </a:cubicBezTo>
                <a:cubicBezTo>
                  <a:pt x="247" y="121"/>
                  <a:pt x="241" y="125"/>
                  <a:pt x="237" y="122"/>
                </a:cubicBezTo>
                <a:cubicBezTo>
                  <a:pt x="234" y="118"/>
                  <a:pt x="232" y="116"/>
                  <a:pt x="233" y="113"/>
                </a:cubicBezTo>
                <a:cubicBezTo>
                  <a:pt x="235" y="110"/>
                  <a:pt x="241" y="105"/>
                  <a:pt x="243" y="103"/>
                </a:cubicBezTo>
                <a:cubicBezTo>
                  <a:pt x="246" y="101"/>
                  <a:pt x="255" y="101"/>
                  <a:pt x="260" y="99"/>
                </a:cubicBezTo>
                <a:cubicBezTo>
                  <a:pt x="264" y="96"/>
                  <a:pt x="268" y="94"/>
                  <a:pt x="275" y="94"/>
                </a:cubicBezTo>
                <a:cubicBezTo>
                  <a:pt x="276" y="90"/>
                  <a:pt x="278" y="85"/>
                  <a:pt x="283" y="83"/>
                </a:cubicBezTo>
                <a:cubicBezTo>
                  <a:pt x="289" y="80"/>
                  <a:pt x="295" y="83"/>
                  <a:pt x="296" y="80"/>
                </a:cubicBezTo>
                <a:cubicBezTo>
                  <a:pt x="297" y="77"/>
                  <a:pt x="300" y="76"/>
                  <a:pt x="298" y="73"/>
                </a:cubicBezTo>
                <a:cubicBezTo>
                  <a:pt x="296" y="70"/>
                  <a:pt x="293" y="69"/>
                  <a:pt x="296" y="68"/>
                </a:cubicBezTo>
                <a:cubicBezTo>
                  <a:pt x="298" y="66"/>
                  <a:pt x="303" y="68"/>
                  <a:pt x="30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0" name="Freeform 753"/>
          <p:cNvSpPr>
            <a:spLocks/>
          </p:cNvSpPr>
          <p:nvPr/>
        </p:nvSpPr>
        <p:spPr bwMode="auto">
          <a:xfrm>
            <a:off x="1636534" y="2232544"/>
            <a:ext cx="276807" cy="218952"/>
          </a:xfrm>
          <a:custGeom>
            <a:avLst/>
            <a:gdLst>
              <a:gd name="T0" fmla="*/ 57227 w 124"/>
              <a:gd name="T1" fmla="*/ 146960 h 89"/>
              <a:gd name="T2" fmla="*/ 106823 w 124"/>
              <a:gd name="T3" fmla="*/ 162229 h 89"/>
              <a:gd name="T4" fmla="*/ 118269 w 124"/>
              <a:gd name="T5" fmla="*/ 156503 h 89"/>
              <a:gd name="T6" fmla="*/ 127806 w 124"/>
              <a:gd name="T7" fmla="*/ 162229 h 89"/>
              <a:gd name="T8" fmla="*/ 141159 w 124"/>
              <a:gd name="T9" fmla="*/ 156503 h 89"/>
              <a:gd name="T10" fmla="*/ 148789 w 124"/>
              <a:gd name="T11" fmla="*/ 164137 h 89"/>
              <a:gd name="T12" fmla="*/ 164050 w 124"/>
              <a:gd name="T13" fmla="*/ 160320 h 89"/>
              <a:gd name="T14" fmla="*/ 181218 w 124"/>
              <a:gd name="T15" fmla="*/ 169863 h 89"/>
              <a:gd name="T16" fmla="*/ 183125 w 124"/>
              <a:gd name="T17" fmla="*/ 150777 h 89"/>
              <a:gd name="T18" fmla="*/ 211739 w 124"/>
              <a:gd name="T19" fmla="*/ 137417 h 89"/>
              <a:gd name="T20" fmla="*/ 211739 w 124"/>
              <a:gd name="T21" fmla="*/ 137417 h 89"/>
              <a:gd name="T22" fmla="*/ 211739 w 124"/>
              <a:gd name="T23" fmla="*/ 137417 h 89"/>
              <a:gd name="T24" fmla="*/ 202201 w 124"/>
              <a:gd name="T25" fmla="*/ 110697 h 89"/>
              <a:gd name="T26" fmla="*/ 209831 w 124"/>
              <a:gd name="T27" fmla="*/ 106880 h 89"/>
              <a:gd name="T28" fmla="*/ 226999 w 124"/>
              <a:gd name="T29" fmla="*/ 103063 h 89"/>
              <a:gd name="T30" fmla="*/ 226999 w 124"/>
              <a:gd name="T31" fmla="*/ 87794 h 89"/>
              <a:gd name="T32" fmla="*/ 209831 w 124"/>
              <a:gd name="T33" fmla="*/ 78251 h 89"/>
              <a:gd name="T34" fmla="*/ 196478 w 124"/>
              <a:gd name="T35" fmla="*/ 57257 h 89"/>
              <a:gd name="T36" fmla="*/ 190756 w 124"/>
              <a:gd name="T37" fmla="*/ 38171 h 89"/>
              <a:gd name="T38" fmla="*/ 186941 w 124"/>
              <a:gd name="T39" fmla="*/ 19086 h 89"/>
              <a:gd name="T40" fmla="*/ 169773 w 124"/>
              <a:gd name="T41" fmla="*/ 9543 h 89"/>
              <a:gd name="T42" fmla="*/ 156420 w 124"/>
              <a:gd name="T43" fmla="*/ 15269 h 89"/>
              <a:gd name="T44" fmla="*/ 148789 w 124"/>
              <a:gd name="T45" fmla="*/ 7634 h 89"/>
              <a:gd name="T46" fmla="*/ 137344 w 124"/>
              <a:gd name="T47" fmla="*/ 7634 h 89"/>
              <a:gd name="T48" fmla="*/ 123991 w 124"/>
              <a:gd name="T49" fmla="*/ 0 h 89"/>
              <a:gd name="T50" fmla="*/ 123991 w 124"/>
              <a:gd name="T51" fmla="*/ 0 h 89"/>
              <a:gd name="T52" fmla="*/ 123991 w 124"/>
              <a:gd name="T53" fmla="*/ 0 h 89"/>
              <a:gd name="T54" fmla="*/ 108731 w 124"/>
              <a:gd name="T55" fmla="*/ 11451 h 89"/>
              <a:gd name="T56" fmla="*/ 83932 w 124"/>
              <a:gd name="T57" fmla="*/ 17177 h 89"/>
              <a:gd name="T58" fmla="*/ 83932 w 124"/>
              <a:gd name="T59" fmla="*/ 30537 h 89"/>
              <a:gd name="T60" fmla="*/ 66764 w 124"/>
              <a:gd name="T61" fmla="*/ 41989 h 89"/>
              <a:gd name="T62" fmla="*/ 57227 w 124"/>
              <a:gd name="T63" fmla="*/ 66800 h 89"/>
              <a:gd name="T64" fmla="*/ 26706 w 124"/>
              <a:gd name="T65" fmla="*/ 80160 h 89"/>
              <a:gd name="T66" fmla="*/ 3815 w 124"/>
              <a:gd name="T67" fmla="*/ 80160 h 89"/>
              <a:gd name="T68" fmla="*/ 11445 w 124"/>
              <a:gd name="T69" fmla="*/ 95429 h 89"/>
              <a:gd name="T70" fmla="*/ 13353 w 124"/>
              <a:gd name="T71" fmla="*/ 118332 h 89"/>
              <a:gd name="T72" fmla="*/ 0 w 124"/>
              <a:gd name="T73" fmla="*/ 129783 h 89"/>
              <a:gd name="T74" fmla="*/ 9538 w 124"/>
              <a:gd name="T75" fmla="*/ 143143 h 89"/>
              <a:gd name="T76" fmla="*/ 5723 w 124"/>
              <a:gd name="T77" fmla="*/ 158412 h 89"/>
              <a:gd name="T78" fmla="*/ 26706 w 124"/>
              <a:gd name="T79" fmla="*/ 150777 h 89"/>
              <a:gd name="T80" fmla="*/ 57227 w 124"/>
              <a:gd name="T81" fmla="*/ 14696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89">
                <a:moveTo>
                  <a:pt x="30" y="77"/>
                </a:moveTo>
                <a:cubicBezTo>
                  <a:pt x="38" y="77"/>
                  <a:pt x="51" y="81"/>
                  <a:pt x="56" y="85"/>
                </a:cubicBezTo>
                <a:cubicBezTo>
                  <a:pt x="62" y="89"/>
                  <a:pt x="58" y="85"/>
                  <a:pt x="62" y="82"/>
                </a:cubicBezTo>
                <a:cubicBezTo>
                  <a:pt x="65" y="79"/>
                  <a:pt x="65" y="83"/>
                  <a:pt x="67" y="85"/>
                </a:cubicBezTo>
                <a:cubicBezTo>
                  <a:pt x="69" y="86"/>
                  <a:pt x="71" y="84"/>
                  <a:pt x="74" y="82"/>
                </a:cubicBezTo>
                <a:cubicBezTo>
                  <a:pt x="77" y="80"/>
                  <a:pt x="76" y="83"/>
                  <a:pt x="78" y="86"/>
                </a:cubicBezTo>
                <a:cubicBezTo>
                  <a:pt x="80" y="89"/>
                  <a:pt x="85" y="85"/>
                  <a:pt x="86" y="84"/>
                </a:cubicBezTo>
                <a:cubicBezTo>
                  <a:pt x="88" y="83"/>
                  <a:pt x="92" y="89"/>
                  <a:pt x="95" y="89"/>
                </a:cubicBezTo>
                <a:cubicBezTo>
                  <a:pt x="97" y="89"/>
                  <a:pt x="96" y="83"/>
                  <a:pt x="96" y="79"/>
                </a:cubicBezTo>
                <a:cubicBezTo>
                  <a:pt x="97" y="74"/>
                  <a:pt x="111" y="72"/>
                  <a:pt x="111" y="72"/>
                </a:cubicBezTo>
                <a:cubicBezTo>
                  <a:pt x="111" y="72"/>
                  <a:pt x="111" y="72"/>
                  <a:pt x="111" y="72"/>
                </a:cubicBezTo>
                <a:cubicBezTo>
                  <a:pt x="111" y="72"/>
                  <a:pt x="111" y="72"/>
                  <a:pt x="111" y="72"/>
                </a:cubicBezTo>
                <a:cubicBezTo>
                  <a:pt x="108" y="67"/>
                  <a:pt x="106" y="60"/>
                  <a:pt x="106" y="58"/>
                </a:cubicBezTo>
                <a:cubicBezTo>
                  <a:pt x="106" y="55"/>
                  <a:pt x="106" y="56"/>
                  <a:pt x="110" y="56"/>
                </a:cubicBezTo>
                <a:cubicBezTo>
                  <a:pt x="114" y="57"/>
                  <a:pt x="115" y="58"/>
                  <a:pt x="119" y="54"/>
                </a:cubicBezTo>
                <a:cubicBezTo>
                  <a:pt x="124" y="51"/>
                  <a:pt x="122" y="49"/>
                  <a:pt x="119" y="46"/>
                </a:cubicBezTo>
                <a:cubicBezTo>
                  <a:pt x="116" y="43"/>
                  <a:pt x="112" y="44"/>
                  <a:pt x="110" y="41"/>
                </a:cubicBezTo>
                <a:cubicBezTo>
                  <a:pt x="108" y="38"/>
                  <a:pt x="106" y="34"/>
                  <a:pt x="103" y="30"/>
                </a:cubicBezTo>
                <a:cubicBezTo>
                  <a:pt x="100" y="27"/>
                  <a:pt x="100" y="26"/>
                  <a:pt x="100" y="20"/>
                </a:cubicBezTo>
                <a:cubicBezTo>
                  <a:pt x="100" y="14"/>
                  <a:pt x="103" y="14"/>
                  <a:pt x="98" y="10"/>
                </a:cubicBezTo>
                <a:cubicBezTo>
                  <a:pt x="93" y="6"/>
                  <a:pt x="90" y="4"/>
                  <a:pt x="89" y="5"/>
                </a:cubicBezTo>
                <a:cubicBezTo>
                  <a:pt x="87" y="7"/>
                  <a:pt x="84" y="9"/>
                  <a:pt x="82" y="8"/>
                </a:cubicBezTo>
                <a:cubicBezTo>
                  <a:pt x="81" y="6"/>
                  <a:pt x="81" y="4"/>
                  <a:pt x="78" y="4"/>
                </a:cubicBezTo>
                <a:cubicBezTo>
                  <a:pt x="75" y="4"/>
                  <a:pt x="74" y="7"/>
                  <a:pt x="72" y="4"/>
                </a:cubicBezTo>
                <a:cubicBezTo>
                  <a:pt x="70" y="2"/>
                  <a:pt x="67" y="1"/>
                  <a:pt x="65" y="0"/>
                </a:cubicBezTo>
                <a:cubicBezTo>
                  <a:pt x="65" y="0"/>
                  <a:pt x="65" y="0"/>
                  <a:pt x="65" y="0"/>
                </a:cubicBezTo>
                <a:cubicBezTo>
                  <a:pt x="65" y="0"/>
                  <a:pt x="65" y="0"/>
                  <a:pt x="65" y="0"/>
                </a:cubicBezTo>
                <a:cubicBezTo>
                  <a:pt x="60" y="0"/>
                  <a:pt x="62" y="4"/>
                  <a:pt x="57" y="6"/>
                </a:cubicBezTo>
                <a:cubicBezTo>
                  <a:pt x="51" y="8"/>
                  <a:pt x="44" y="9"/>
                  <a:pt x="44" y="9"/>
                </a:cubicBezTo>
                <a:cubicBezTo>
                  <a:pt x="44" y="9"/>
                  <a:pt x="44" y="12"/>
                  <a:pt x="44" y="16"/>
                </a:cubicBezTo>
                <a:cubicBezTo>
                  <a:pt x="44" y="19"/>
                  <a:pt x="41" y="19"/>
                  <a:pt x="35" y="22"/>
                </a:cubicBezTo>
                <a:cubicBezTo>
                  <a:pt x="30" y="24"/>
                  <a:pt x="34" y="35"/>
                  <a:pt x="30" y="35"/>
                </a:cubicBezTo>
                <a:cubicBezTo>
                  <a:pt x="26" y="35"/>
                  <a:pt x="17" y="39"/>
                  <a:pt x="14" y="42"/>
                </a:cubicBezTo>
                <a:cubicBezTo>
                  <a:pt x="12" y="44"/>
                  <a:pt x="3" y="42"/>
                  <a:pt x="2" y="42"/>
                </a:cubicBezTo>
                <a:cubicBezTo>
                  <a:pt x="3" y="44"/>
                  <a:pt x="4" y="47"/>
                  <a:pt x="6" y="50"/>
                </a:cubicBezTo>
                <a:cubicBezTo>
                  <a:pt x="10" y="54"/>
                  <a:pt x="10" y="58"/>
                  <a:pt x="7" y="62"/>
                </a:cubicBezTo>
                <a:cubicBezTo>
                  <a:pt x="4" y="65"/>
                  <a:pt x="1" y="65"/>
                  <a:pt x="0" y="68"/>
                </a:cubicBezTo>
                <a:cubicBezTo>
                  <a:pt x="0" y="71"/>
                  <a:pt x="5" y="71"/>
                  <a:pt x="5" y="75"/>
                </a:cubicBezTo>
                <a:cubicBezTo>
                  <a:pt x="5" y="78"/>
                  <a:pt x="4" y="80"/>
                  <a:pt x="3" y="83"/>
                </a:cubicBezTo>
                <a:cubicBezTo>
                  <a:pt x="10" y="83"/>
                  <a:pt x="11" y="81"/>
                  <a:pt x="14" y="79"/>
                </a:cubicBezTo>
                <a:cubicBezTo>
                  <a:pt x="17" y="76"/>
                  <a:pt x="22" y="77"/>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1" name="Freeform 754"/>
          <p:cNvSpPr>
            <a:spLocks/>
          </p:cNvSpPr>
          <p:nvPr/>
        </p:nvSpPr>
        <p:spPr bwMode="auto">
          <a:xfrm>
            <a:off x="1573370" y="2224359"/>
            <a:ext cx="161625" cy="116638"/>
          </a:xfrm>
          <a:custGeom>
            <a:avLst/>
            <a:gdLst>
              <a:gd name="T0" fmla="*/ 80565 w 72"/>
              <a:gd name="T1" fmla="*/ 86718 h 48"/>
              <a:gd name="T2" fmla="*/ 111257 w 72"/>
              <a:gd name="T3" fmla="*/ 73522 h 48"/>
              <a:gd name="T4" fmla="*/ 120848 w 72"/>
              <a:gd name="T5" fmla="*/ 49014 h 48"/>
              <a:gd name="T6" fmla="*/ 138112 w 72"/>
              <a:gd name="T7" fmla="*/ 37703 h 48"/>
              <a:gd name="T8" fmla="*/ 138112 w 72"/>
              <a:gd name="T9" fmla="*/ 24507 h 48"/>
              <a:gd name="T10" fmla="*/ 113175 w 72"/>
              <a:gd name="T11" fmla="*/ 9426 h 48"/>
              <a:gd name="T12" fmla="*/ 92075 w 72"/>
              <a:gd name="T13" fmla="*/ 0 h 48"/>
              <a:gd name="T14" fmla="*/ 53710 w 72"/>
              <a:gd name="T15" fmla="*/ 3770 h 48"/>
              <a:gd name="T16" fmla="*/ 17264 w 72"/>
              <a:gd name="T17" fmla="*/ 3770 h 48"/>
              <a:gd name="T18" fmla="*/ 0 w 72"/>
              <a:gd name="T19" fmla="*/ 11311 h 48"/>
              <a:gd name="T20" fmla="*/ 1918 w 72"/>
              <a:gd name="T21" fmla="*/ 26392 h 48"/>
              <a:gd name="T22" fmla="*/ 3836 w 72"/>
              <a:gd name="T23" fmla="*/ 39589 h 48"/>
              <a:gd name="T24" fmla="*/ 3836 w 72"/>
              <a:gd name="T25" fmla="*/ 39589 h 48"/>
              <a:gd name="T26" fmla="*/ 19182 w 72"/>
              <a:gd name="T27" fmla="*/ 50900 h 48"/>
              <a:gd name="T28" fmla="*/ 36446 w 72"/>
              <a:gd name="T29" fmla="*/ 49014 h 48"/>
              <a:gd name="T30" fmla="*/ 44119 w 72"/>
              <a:gd name="T31" fmla="*/ 58440 h 48"/>
              <a:gd name="T32" fmla="*/ 40283 w 72"/>
              <a:gd name="T33" fmla="*/ 71636 h 48"/>
              <a:gd name="T34" fmla="*/ 55628 w 72"/>
              <a:gd name="T35" fmla="*/ 75407 h 48"/>
              <a:gd name="T36" fmla="*/ 57547 w 72"/>
              <a:gd name="T37" fmla="*/ 86718 h 48"/>
              <a:gd name="T38" fmla="*/ 80565 w 72"/>
              <a:gd name="T39" fmla="*/ 86718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48">
                <a:moveTo>
                  <a:pt x="42" y="46"/>
                </a:moveTo>
                <a:cubicBezTo>
                  <a:pt x="45" y="43"/>
                  <a:pt x="54" y="39"/>
                  <a:pt x="58" y="39"/>
                </a:cubicBezTo>
                <a:cubicBezTo>
                  <a:pt x="62" y="39"/>
                  <a:pt x="58" y="28"/>
                  <a:pt x="63" y="26"/>
                </a:cubicBezTo>
                <a:cubicBezTo>
                  <a:pt x="69" y="23"/>
                  <a:pt x="72" y="23"/>
                  <a:pt x="72" y="20"/>
                </a:cubicBezTo>
                <a:cubicBezTo>
                  <a:pt x="72" y="16"/>
                  <a:pt x="72" y="13"/>
                  <a:pt x="72" y="13"/>
                </a:cubicBezTo>
                <a:cubicBezTo>
                  <a:pt x="72" y="13"/>
                  <a:pt x="62" y="5"/>
                  <a:pt x="59" y="5"/>
                </a:cubicBezTo>
                <a:cubicBezTo>
                  <a:pt x="56" y="5"/>
                  <a:pt x="51" y="0"/>
                  <a:pt x="48" y="0"/>
                </a:cubicBezTo>
                <a:cubicBezTo>
                  <a:pt x="45" y="0"/>
                  <a:pt x="35" y="2"/>
                  <a:pt x="28" y="2"/>
                </a:cubicBezTo>
                <a:cubicBezTo>
                  <a:pt x="22" y="2"/>
                  <a:pt x="14" y="0"/>
                  <a:pt x="9" y="2"/>
                </a:cubicBezTo>
                <a:cubicBezTo>
                  <a:pt x="7" y="3"/>
                  <a:pt x="3" y="5"/>
                  <a:pt x="0" y="6"/>
                </a:cubicBezTo>
                <a:cubicBezTo>
                  <a:pt x="0" y="9"/>
                  <a:pt x="0" y="12"/>
                  <a:pt x="1" y="14"/>
                </a:cubicBezTo>
                <a:cubicBezTo>
                  <a:pt x="2" y="16"/>
                  <a:pt x="2" y="19"/>
                  <a:pt x="2" y="21"/>
                </a:cubicBezTo>
                <a:cubicBezTo>
                  <a:pt x="2" y="21"/>
                  <a:pt x="2" y="21"/>
                  <a:pt x="2" y="21"/>
                </a:cubicBezTo>
                <a:cubicBezTo>
                  <a:pt x="8" y="22"/>
                  <a:pt x="8" y="26"/>
                  <a:pt x="10" y="27"/>
                </a:cubicBezTo>
                <a:cubicBezTo>
                  <a:pt x="13" y="27"/>
                  <a:pt x="15" y="26"/>
                  <a:pt x="19" y="26"/>
                </a:cubicBezTo>
                <a:cubicBezTo>
                  <a:pt x="23" y="26"/>
                  <a:pt x="23" y="27"/>
                  <a:pt x="23" y="31"/>
                </a:cubicBezTo>
                <a:cubicBezTo>
                  <a:pt x="23" y="35"/>
                  <a:pt x="21" y="38"/>
                  <a:pt x="21" y="38"/>
                </a:cubicBezTo>
                <a:cubicBezTo>
                  <a:pt x="25" y="38"/>
                  <a:pt x="28" y="38"/>
                  <a:pt x="29" y="40"/>
                </a:cubicBezTo>
                <a:cubicBezTo>
                  <a:pt x="29" y="41"/>
                  <a:pt x="30" y="43"/>
                  <a:pt x="30" y="46"/>
                </a:cubicBezTo>
                <a:cubicBezTo>
                  <a:pt x="31" y="46"/>
                  <a:pt x="40" y="48"/>
                  <a:pt x="4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2" name="Freeform 755"/>
          <p:cNvSpPr>
            <a:spLocks/>
          </p:cNvSpPr>
          <p:nvPr/>
        </p:nvSpPr>
        <p:spPr bwMode="auto">
          <a:xfrm>
            <a:off x="1573371" y="2151090"/>
            <a:ext cx="208070" cy="104361"/>
          </a:xfrm>
          <a:custGeom>
            <a:avLst/>
            <a:gdLst>
              <a:gd name="T0" fmla="*/ 53531 w 93"/>
              <a:gd name="T1" fmla="*/ 60252 h 43"/>
              <a:gd name="T2" fmla="*/ 91768 w 93"/>
              <a:gd name="T3" fmla="*/ 56486 h 43"/>
              <a:gd name="T4" fmla="*/ 112798 w 93"/>
              <a:gd name="T5" fmla="*/ 65900 h 43"/>
              <a:gd name="T6" fmla="*/ 137652 w 93"/>
              <a:gd name="T7" fmla="*/ 80963 h 43"/>
              <a:gd name="T8" fmla="*/ 162505 w 93"/>
              <a:gd name="T9" fmla="*/ 75314 h 43"/>
              <a:gd name="T10" fmla="*/ 177800 w 93"/>
              <a:gd name="T11" fmla="*/ 64017 h 43"/>
              <a:gd name="T12" fmla="*/ 177800 w 93"/>
              <a:gd name="T13" fmla="*/ 64017 h 43"/>
              <a:gd name="T14" fmla="*/ 177800 w 93"/>
              <a:gd name="T15" fmla="*/ 64017 h 43"/>
              <a:gd name="T16" fmla="*/ 175888 w 93"/>
              <a:gd name="T17" fmla="*/ 60252 h 43"/>
              <a:gd name="T18" fmla="*/ 168241 w 93"/>
              <a:gd name="T19" fmla="*/ 43306 h 43"/>
              <a:gd name="T20" fmla="*/ 168241 w 93"/>
              <a:gd name="T21" fmla="*/ 26360 h 43"/>
              <a:gd name="T22" fmla="*/ 156770 w 93"/>
              <a:gd name="T23" fmla="*/ 15063 h 43"/>
              <a:gd name="T24" fmla="*/ 156770 w 93"/>
              <a:gd name="T25" fmla="*/ 15063 h 43"/>
              <a:gd name="T26" fmla="*/ 133828 w 93"/>
              <a:gd name="T27" fmla="*/ 15063 h 43"/>
              <a:gd name="T28" fmla="*/ 101327 w 93"/>
              <a:gd name="T29" fmla="*/ 0 h 43"/>
              <a:gd name="T30" fmla="*/ 82209 w 93"/>
              <a:gd name="T31" fmla="*/ 3766 h 43"/>
              <a:gd name="T32" fmla="*/ 82209 w 93"/>
              <a:gd name="T33" fmla="*/ 9414 h 43"/>
              <a:gd name="T34" fmla="*/ 78385 w 93"/>
              <a:gd name="T35" fmla="*/ 26360 h 43"/>
              <a:gd name="T36" fmla="*/ 61178 w 93"/>
              <a:gd name="T37" fmla="*/ 33891 h 43"/>
              <a:gd name="T38" fmla="*/ 40148 w 93"/>
              <a:gd name="T39" fmla="*/ 15063 h 43"/>
              <a:gd name="T40" fmla="*/ 28677 w 93"/>
              <a:gd name="T41" fmla="*/ 11297 h 43"/>
              <a:gd name="T42" fmla="*/ 11471 w 93"/>
              <a:gd name="T43" fmla="*/ 22594 h 43"/>
              <a:gd name="T44" fmla="*/ 0 w 93"/>
              <a:gd name="T45" fmla="*/ 47072 h 43"/>
              <a:gd name="T46" fmla="*/ 0 w 93"/>
              <a:gd name="T47" fmla="*/ 67783 h 43"/>
              <a:gd name="T48" fmla="*/ 17206 w 93"/>
              <a:gd name="T49" fmla="*/ 60252 h 43"/>
              <a:gd name="T50" fmla="*/ 53531 w 93"/>
              <a:gd name="T51" fmla="*/ 6025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43">
                <a:moveTo>
                  <a:pt x="28" y="32"/>
                </a:moveTo>
                <a:cubicBezTo>
                  <a:pt x="35" y="32"/>
                  <a:pt x="45" y="30"/>
                  <a:pt x="48" y="30"/>
                </a:cubicBezTo>
                <a:cubicBezTo>
                  <a:pt x="51" y="30"/>
                  <a:pt x="56" y="35"/>
                  <a:pt x="59" y="35"/>
                </a:cubicBezTo>
                <a:cubicBezTo>
                  <a:pt x="62" y="35"/>
                  <a:pt x="72" y="43"/>
                  <a:pt x="72" y="43"/>
                </a:cubicBezTo>
                <a:cubicBezTo>
                  <a:pt x="72" y="43"/>
                  <a:pt x="79" y="42"/>
                  <a:pt x="85" y="40"/>
                </a:cubicBezTo>
                <a:cubicBezTo>
                  <a:pt x="90" y="38"/>
                  <a:pt x="88" y="34"/>
                  <a:pt x="93" y="34"/>
                </a:cubicBezTo>
                <a:cubicBezTo>
                  <a:pt x="93" y="34"/>
                  <a:pt x="93" y="34"/>
                  <a:pt x="93" y="34"/>
                </a:cubicBezTo>
                <a:cubicBezTo>
                  <a:pt x="93" y="34"/>
                  <a:pt x="93" y="34"/>
                  <a:pt x="93" y="34"/>
                </a:cubicBezTo>
                <a:cubicBezTo>
                  <a:pt x="92" y="33"/>
                  <a:pt x="92" y="33"/>
                  <a:pt x="92" y="32"/>
                </a:cubicBezTo>
                <a:cubicBezTo>
                  <a:pt x="92" y="29"/>
                  <a:pt x="90" y="27"/>
                  <a:pt x="88" y="23"/>
                </a:cubicBezTo>
                <a:cubicBezTo>
                  <a:pt x="85" y="18"/>
                  <a:pt x="91" y="17"/>
                  <a:pt x="88" y="14"/>
                </a:cubicBezTo>
                <a:cubicBezTo>
                  <a:pt x="86" y="12"/>
                  <a:pt x="82" y="10"/>
                  <a:pt x="82" y="8"/>
                </a:cubicBezTo>
                <a:cubicBezTo>
                  <a:pt x="82" y="8"/>
                  <a:pt x="82" y="8"/>
                  <a:pt x="82" y="8"/>
                </a:cubicBezTo>
                <a:cubicBezTo>
                  <a:pt x="82" y="8"/>
                  <a:pt x="76" y="8"/>
                  <a:pt x="70" y="8"/>
                </a:cubicBezTo>
                <a:cubicBezTo>
                  <a:pt x="65" y="8"/>
                  <a:pt x="59" y="0"/>
                  <a:pt x="53" y="0"/>
                </a:cubicBezTo>
                <a:cubicBezTo>
                  <a:pt x="49" y="0"/>
                  <a:pt x="47" y="0"/>
                  <a:pt x="43" y="2"/>
                </a:cubicBezTo>
                <a:cubicBezTo>
                  <a:pt x="43" y="3"/>
                  <a:pt x="43" y="4"/>
                  <a:pt x="43" y="5"/>
                </a:cubicBezTo>
                <a:cubicBezTo>
                  <a:pt x="43" y="9"/>
                  <a:pt x="43" y="13"/>
                  <a:pt x="41" y="14"/>
                </a:cubicBezTo>
                <a:cubicBezTo>
                  <a:pt x="39" y="15"/>
                  <a:pt x="35" y="20"/>
                  <a:pt x="32" y="18"/>
                </a:cubicBezTo>
                <a:cubicBezTo>
                  <a:pt x="29" y="16"/>
                  <a:pt x="24" y="10"/>
                  <a:pt x="21" y="8"/>
                </a:cubicBezTo>
                <a:cubicBezTo>
                  <a:pt x="18" y="6"/>
                  <a:pt x="18" y="5"/>
                  <a:pt x="15" y="6"/>
                </a:cubicBezTo>
                <a:cubicBezTo>
                  <a:pt x="13" y="7"/>
                  <a:pt x="8" y="7"/>
                  <a:pt x="6" y="12"/>
                </a:cubicBezTo>
                <a:cubicBezTo>
                  <a:pt x="3" y="17"/>
                  <a:pt x="1" y="21"/>
                  <a:pt x="0" y="25"/>
                </a:cubicBezTo>
                <a:cubicBezTo>
                  <a:pt x="0" y="28"/>
                  <a:pt x="0" y="32"/>
                  <a:pt x="0" y="36"/>
                </a:cubicBezTo>
                <a:cubicBezTo>
                  <a:pt x="3" y="35"/>
                  <a:pt x="7" y="33"/>
                  <a:pt x="9" y="32"/>
                </a:cubicBezTo>
                <a:cubicBezTo>
                  <a:pt x="14" y="30"/>
                  <a:pt x="22" y="32"/>
                  <a:pt x="28"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3" name="Freeform 756"/>
          <p:cNvSpPr>
            <a:spLocks/>
          </p:cNvSpPr>
          <p:nvPr/>
        </p:nvSpPr>
        <p:spPr bwMode="auto">
          <a:xfrm>
            <a:off x="1631159" y="2072935"/>
            <a:ext cx="148621" cy="96176"/>
          </a:xfrm>
          <a:custGeom>
            <a:avLst/>
            <a:gdLst>
              <a:gd name="T0" fmla="*/ 84667 w 66"/>
              <a:gd name="T1" fmla="*/ 74613 h 39"/>
              <a:gd name="T2" fmla="*/ 107758 w 66"/>
              <a:gd name="T3" fmla="*/ 74613 h 39"/>
              <a:gd name="T4" fmla="*/ 107758 w 66"/>
              <a:gd name="T5" fmla="*/ 74613 h 39"/>
              <a:gd name="T6" fmla="*/ 109682 w 66"/>
              <a:gd name="T7" fmla="*/ 70787 h 39"/>
              <a:gd name="T8" fmla="*/ 113530 w 66"/>
              <a:gd name="T9" fmla="*/ 49742 h 39"/>
              <a:gd name="T10" fmla="*/ 109682 w 66"/>
              <a:gd name="T11" fmla="*/ 28697 h 39"/>
              <a:gd name="T12" fmla="*/ 125076 w 66"/>
              <a:gd name="T13" fmla="*/ 0 h 39"/>
              <a:gd name="T14" fmla="*/ 119303 w 66"/>
              <a:gd name="T15" fmla="*/ 3826 h 39"/>
              <a:gd name="T16" fmla="*/ 73121 w 66"/>
              <a:gd name="T17" fmla="*/ 1913 h 39"/>
              <a:gd name="T18" fmla="*/ 30788 w 66"/>
              <a:gd name="T19" fmla="*/ 5739 h 39"/>
              <a:gd name="T20" fmla="*/ 11545 w 66"/>
              <a:gd name="T21" fmla="*/ 19132 h 39"/>
              <a:gd name="T22" fmla="*/ 7697 w 66"/>
              <a:gd name="T23" fmla="*/ 24871 h 39"/>
              <a:gd name="T24" fmla="*/ 15394 w 66"/>
              <a:gd name="T25" fmla="*/ 30610 h 39"/>
              <a:gd name="T26" fmla="*/ 13470 w 66"/>
              <a:gd name="T27" fmla="*/ 40176 h 39"/>
              <a:gd name="T28" fmla="*/ 25015 w 66"/>
              <a:gd name="T29" fmla="*/ 47829 h 39"/>
              <a:gd name="T30" fmla="*/ 40409 w 66"/>
              <a:gd name="T31" fmla="*/ 49742 h 39"/>
              <a:gd name="T32" fmla="*/ 32712 w 66"/>
              <a:gd name="T33" fmla="*/ 63134 h 39"/>
              <a:gd name="T34" fmla="*/ 51955 w 66"/>
              <a:gd name="T35" fmla="*/ 59308 h 39"/>
              <a:gd name="T36" fmla="*/ 84667 w 66"/>
              <a:gd name="T37" fmla="*/ 7461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39">
                <a:moveTo>
                  <a:pt x="44" y="39"/>
                </a:moveTo>
                <a:cubicBezTo>
                  <a:pt x="50" y="39"/>
                  <a:pt x="56" y="39"/>
                  <a:pt x="56" y="39"/>
                </a:cubicBezTo>
                <a:cubicBezTo>
                  <a:pt x="56" y="39"/>
                  <a:pt x="56" y="39"/>
                  <a:pt x="56" y="39"/>
                </a:cubicBezTo>
                <a:cubicBezTo>
                  <a:pt x="56" y="39"/>
                  <a:pt x="56" y="38"/>
                  <a:pt x="57" y="37"/>
                </a:cubicBezTo>
                <a:cubicBezTo>
                  <a:pt x="60" y="34"/>
                  <a:pt x="59" y="30"/>
                  <a:pt x="59" y="26"/>
                </a:cubicBezTo>
                <a:cubicBezTo>
                  <a:pt x="58" y="21"/>
                  <a:pt x="54" y="19"/>
                  <a:pt x="57" y="15"/>
                </a:cubicBezTo>
                <a:cubicBezTo>
                  <a:pt x="59" y="12"/>
                  <a:pt x="66" y="6"/>
                  <a:pt x="65" y="0"/>
                </a:cubicBezTo>
                <a:cubicBezTo>
                  <a:pt x="64" y="1"/>
                  <a:pt x="64" y="2"/>
                  <a:pt x="62" y="2"/>
                </a:cubicBezTo>
                <a:cubicBezTo>
                  <a:pt x="59" y="4"/>
                  <a:pt x="43" y="1"/>
                  <a:pt x="38" y="1"/>
                </a:cubicBezTo>
                <a:cubicBezTo>
                  <a:pt x="33" y="0"/>
                  <a:pt x="18" y="1"/>
                  <a:pt x="16" y="3"/>
                </a:cubicBezTo>
                <a:cubicBezTo>
                  <a:pt x="14" y="5"/>
                  <a:pt x="9" y="9"/>
                  <a:pt x="6" y="10"/>
                </a:cubicBezTo>
                <a:cubicBezTo>
                  <a:pt x="4" y="10"/>
                  <a:pt x="0" y="13"/>
                  <a:pt x="4" y="13"/>
                </a:cubicBezTo>
                <a:cubicBezTo>
                  <a:pt x="7" y="13"/>
                  <a:pt x="9" y="15"/>
                  <a:pt x="8" y="16"/>
                </a:cubicBezTo>
                <a:cubicBezTo>
                  <a:pt x="7" y="18"/>
                  <a:pt x="6" y="18"/>
                  <a:pt x="7" y="21"/>
                </a:cubicBezTo>
                <a:cubicBezTo>
                  <a:pt x="9" y="23"/>
                  <a:pt x="7" y="24"/>
                  <a:pt x="13" y="25"/>
                </a:cubicBezTo>
                <a:cubicBezTo>
                  <a:pt x="18" y="25"/>
                  <a:pt x="23" y="22"/>
                  <a:pt x="21" y="26"/>
                </a:cubicBezTo>
                <a:cubicBezTo>
                  <a:pt x="19" y="28"/>
                  <a:pt x="18" y="31"/>
                  <a:pt x="17" y="33"/>
                </a:cubicBezTo>
                <a:cubicBezTo>
                  <a:pt x="21" y="31"/>
                  <a:pt x="23" y="31"/>
                  <a:pt x="27" y="31"/>
                </a:cubicBezTo>
                <a:cubicBezTo>
                  <a:pt x="33" y="31"/>
                  <a:pt x="39" y="39"/>
                  <a:pt x="4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4" name="Freeform 757"/>
          <p:cNvSpPr>
            <a:spLocks/>
          </p:cNvSpPr>
          <p:nvPr/>
        </p:nvSpPr>
        <p:spPr bwMode="auto">
          <a:xfrm>
            <a:off x="1528785" y="2275516"/>
            <a:ext cx="96604" cy="45018"/>
          </a:xfrm>
          <a:custGeom>
            <a:avLst/>
            <a:gdLst>
              <a:gd name="T0" fmla="*/ 82550 w 43"/>
              <a:gd name="T1" fmla="*/ 19403 h 18"/>
              <a:gd name="T2" fmla="*/ 74871 w 43"/>
              <a:gd name="T3" fmla="*/ 9701 h 18"/>
              <a:gd name="T4" fmla="*/ 57593 w 43"/>
              <a:gd name="T5" fmla="*/ 11642 h 18"/>
              <a:gd name="T6" fmla="*/ 42235 w 43"/>
              <a:gd name="T7" fmla="*/ 0 h 18"/>
              <a:gd name="T8" fmla="*/ 42235 w 43"/>
              <a:gd name="T9" fmla="*/ 0 h 18"/>
              <a:gd name="T10" fmla="*/ 40315 w 43"/>
              <a:gd name="T11" fmla="*/ 11642 h 18"/>
              <a:gd name="T12" fmla="*/ 32636 w 43"/>
              <a:gd name="T13" fmla="*/ 11642 h 18"/>
              <a:gd name="T14" fmla="*/ 28797 w 43"/>
              <a:gd name="T15" fmla="*/ 7761 h 18"/>
              <a:gd name="T16" fmla="*/ 19198 w 43"/>
              <a:gd name="T17" fmla="*/ 9701 h 18"/>
              <a:gd name="T18" fmla="*/ 7679 w 43"/>
              <a:gd name="T19" fmla="*/ 19403 h 18"/>
              <a:gd name="T20" fmla="*/ 1920 w 43"/>
              <a:gd name="T21" fmla="*/ 25224 h 18"/>
              <a:gd name="T22" fmla="*/ 0 w 43"/>
              <a:gd name="T23" fmla="*/ 27164 h 18"/>
              <a:gd name="T24" fmla="*/ 30716 w 43"/>
              <a:gd name="T25" fmla="*/ 32985 h 18"/>
              <a:gd name="T26" fmla="*/ 78710 w 43"/>
              <a:gd name="T27" fmla="*/ 32985 h 18"/>
              <a:gd name="T28" fmla="*/ 78710 w 43"/>
              <a:gd name="T29" fmla="*/ 32985 h 18"/>
              <a:gd name="T30" fmla="*/ 82550 w 43"/>
              <a:gd name="T31" fmla="*/ 1940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18">
                <a:moveTo>
                  <a:pt x="43" y="10"/>
                </a:moveTo>
                <a:cubicBezTo>
                  <a:pt x="43" y="6"/>
                  <a:pt x="43" y="5"/>
                  <a:pt x="39" y="5"/>
                </a:cubicBezTo>
                <a:cubicBezTo>
                  <a:pt x="35" y="5"/>
                  <a:pt x="33" y="6"/>
                  <a:pt x="30" y="6"/>
                </a:cubicBezTo>
                <a:cubicBezTo>
                  <a:pt x="28" y="5"/>
                  <a:pt x="28" y="1"/>
                  <a:pt x="22" y="0"/>
                </a:cubicBezTo>
                <a:cubicBezTo>
                  <a:pt x="22" y="0"/>
                  <a:pt x="22" y="0"/>
                  <a:pt x="22" y="0"/>
                </a:cubicBezTo>
                <a:cubicBezTo>
                  <a:pt x="22" y="3"/>
                  <a:pt x="21" y="6"/>
                  <a:pt x="21" y="6"/>
                </a:cubicBezTo>
                <a:cubicBezTo>
                  <a:pt x="19" y="6"/>
                  <a:pt x="17" y="7"/>
                  <a:pt x="17" y="6"/>
                </a:cubicBezTo>
                <a:cubicBezTo>
                  <a:pt x="17" y="5"/>
                  <a:pt x="17" y="3"/>
                  <a:pt x="15" y="4"/>
                </a:cubicBezTo>
                <a:cubicBezTo>
                  <a:pt x="13" y="5"/>
                  <a:pt x="12" y="5"/>
                  <a:pt x="10" y="5"/>
                </a:cubicBezTo>
                <a:cubicBezTo>
                  <a:pt x="7" y="5"/>
                  <a:pt x="4" y="6"/>
                  <a:pt x="4" y="10"/>
                </a:cubicBezTo>
                <a:cubicBezTo>
                  <a:pt x="4" y="13"/>
                  <a:pt x="2" y="14"/>
                  <a:pt x="1" y="13"/>
                </a:cubicBezTo>
                <a:cubicBezTo>
                  <a:pt x="0" y="11"/>
                  <a:pt x="0" y="11"/>
                  <a:pt x="0" y="14"/>
                </a:cubicBezTo>
                <a:cubicBezTo>
                  <a:pt x="3" y="16"/>
                  <a:pt x="9" y="17"/>
                  <a:pt x="16" y="17"/>
                </a:cubicBezTo>
                <a:cubicBezTo>
                  <a:pt x="22" y="18"/>
                  <a:pt x="34" y="16"/>
                  <a:pt x="41" y="17"/>
                </a:cubicBezTo>
                <a:cubicBezTo>
                  <a:pt x="41" y="17"/>
                  <a:pt x="41" y="17"/>
                  <a:pt x="41" y="17"/>
                </a:cubicBezTo>
                <a:cubicBezTo>
                  <a:pt x="41" y="17"/>
                  <a:pt x="43" y="14"/>
                  <a:pt x="4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5" name="Freeform 758"/>
          <p:cNvSpPr>
            <a:spLocks/>
          </p:cNvSpPr>
          <p:nvPr/>
        </p:nvSpPr>
        <p:spPr bwMode="auto">
          <a:xfrm>
            <a:off x="1382020" y="2292284"/>
            <a:ext cx="287954" cy="261923"/>
          </a:xfrm>
          <a:custGeom>
            <a:avLst/>
            <a:gdLst>
              <a:gd name="T0" fmla="*/ 7630 w 129"/>
              <a:gd name="T1" fmla="*/ 57509 h 106"/>
              <a:gd name="T2" fmla="*/ 3815 w 129"/>
              <a:gd name="T3" fmla="*/ 74762 h 106"/>
              <a:gd name="T4" fmla="*/ 9537 w 129"/>
              <a:gd name="T5" fmla="*/ 95849 h 106"/>
              <a:gd name="T6" fmla="*/ 17167 w 129"/>
              <a:gd name="T7" fmla="*/ 118853 h 106"/>
              <a:gd name="T8" fmla="*/ 22890 w 129"/>
              <a:gd name="T9" fmla="*/ 138023 h 106"/>
              <a:gd name="T10" fmla="*/ 34334 w 129"/>
              <a:gd name="T11" fmla="*/ 145691 h 106"/>
              <a:gd name="T12" fmla="*/ 45779 w 129"/>
              <a:gd name="T13" fmla="*/ 153358 h 106"/>
              <a:gd name="T14" fmla="*/ 55316 w 129"/>
              <a:gd name="T15" fmla="*/ 162943 h 106"/>
              <a:gd name="T16" fmla="*/ 70576 w 129"/>
              <a:gd name="T17" fmla="*/ 155275 h 106"/>
              <a:gd name="T18" fmla="*/ 87743 w 129"/>
              <a:gd name="T19" fmla="*/ 164860 h 106"/>
              <a:gd name="T20" fmla="*/ 108726 w 129"/>
              <a:gd name="T21" fmla="*/ 182113 h 106"/>
              <a:gd name="T22" fmla="*/ 123985 w 129"/>
              <a:gd name="T23" fmla="*/ 185947 h 106"/>
              <a:gd name="T24" fmla="*/ 141152 w 129"/>
              <a:gd name="T25" fmla="*/ 182113 h 106"/>
              <a:gd name="T26" fmla="*/ 183117 w 129"/>
              <a:gd name="T27" fmla="*/ 185947 h 106"/>
              <a:gd name="T28" fmla="*/ 198376 w 129"/>
              <a:gd name="T29" fmla="*/ 203200 h 106"/>
              <a:gd name="T30" fmla="*/ 204099 w 129"/>
              <a:gd name="T31" fmla="*/ 189781 h 106"/>
              <a:gd name="T32" fmla="*/ 209821 w 129"/>
              <a:gd name="T33" fmla="*/ 168694 h 106"/>
              <a:gd name="T34" fmla="*/ 236526 w 129"/>
              <a:gd name="T35" fmla="*/ 155275 h 106"/>
              <a:gd name="T36" fmla="*/ 236526 w 129"/>
              <a:gd name="T37" fmla="*/ 136106 h 106"/>
              <a:gd name="T38" fmla="*/ 228896 w 129"/>
              <a:gd name="T39" fmla="*/ 124604 h 106"/>
              <a:gd name="T40" fmla="*/ 226988 w 129"/>
              <a:gd name="T41" fmla="*/ 97766 h 106"/>
              <a:gd name="T42" fmla="*/ 217451 w 129"/>
              <a:gd name="T43" fmla="*/ 84347 h 106"/>
              <a:gd name="T44" fmla="*/ 230803 w 129"/>
              <a:gd name="T45" fmla="*/ 72845 h 106"/>
              <a:gd name="T46" fmla="*/ 228896 w 129"/>
              <a:gd name="T47" fmla="*/ 49842 h 106"/>
              <a:gd name="T48" fmla="*/ 219358 w 129"/>
              <a:gd name="T49" fmla="*/ 23004 h 106"/>
              <a:gd name="T50" fmla="*/ 156412 w 129"/>
              <a:gd name="T51" fmla="*/ 19170 h 106"/>
              <a:gd name="T52" fmla="*/ 125893 w 129"/>
              <a:gd name="T53" fmla="*/ 13419 h 106"/>
              <a:gd name="T54" fmla="*/ 125893 w 129"/>
              <a:gd name="T55" fmla="*/ 13419 h 106"/>
              <a:gd name="T56" fmla="*/ 116355 w 129"/>
              <a:gd name="T57" fmla="*/ 19170 h 106"/>
              <a:gd name="T58" fmla="*/ 103003 w 129"/>
              <a:gd name="T59" fmla="*/ 7668 h 106"/>
              <a:gd name="T60" fmla="*/ 87743 w 129"/>
              <a:gd name="T61" fmla="*/ 1917 h 106"/>
              <a:gd name="T62" fmla="*/ 55316 w 129"/>
              <a:gd name="T63" fmla="*/ 17253 h 106"/>
              <a:gd name="T64" fmla="*/ 15260 w 129"/>
              <a:gd name="T65" fmla="*/ 30672 h 106"/>
              <a:gd name="T66" fmla="*/ 9537 w 129"/>
              <a:gd name="T67" fmla="*/ 38340 h 106"/>
              <a:gd name="T68" fmla="*/ 5722 w 129"/>
              <a:gd name="T69" fmla="*/ 38340 h 106"/>
              <a:gd name="T70" fmla="*/ 5722 w 129"/>
              <a:gd name="T71" fmla="*/ 38340 h 106"/>
              <a:gd name="T72" fmla="*/ 7630 w 129"/>
              <a:gd name="T73" fmla="*/ 57509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106">
                <a:moveTo>
                  <a:pt x="4" y="30"/>
                </a:moveTo>
                <a:cubicBezTo>
                  <a:pt x="3" y="33"/>
                  <a:pt x="0" y="37"/>
                  <a:pt x="2" y="39"/>
                </a:cubicBezTo>
                <a:cubicBezTo>
                  <a:pt x="3" y="41"/>
                  <a:pt x="5" y="47"/>
                  <a:pt x="5" y="50"/>
                </a:cubicBezTo>
                <a:cubicBezTo>
                  <a:pt x="5" y="52"/>
                  <a:pt x="8" y="60"/>
                  <a:pt x="9" y="62"/>
                </a:cubicBezTo>
                <a:cubicBezTo>
                  <a:pt x="10" y="65"/>
                  <a:pt x="12" y="72"/>
                  <a:pt x="12" y="72"/>
                </a:cubicBezTo>
                <a:cubicBezTo>
                  <a:pt x="12" y="72"/>
                  <a:pt x="14" y="75"/>
                  <a:pt x="18" y="76"/>
                </a:cubicBezTo>
                <a:cubicBezTo>
                  <a:pt x="23" y="76"/>
                  <a:pt x="23" y="78"/>
                  <a:pt x="24" y="80"/>
                </a:cubicBezTo>
                <a:cubicBezTo>
                  <a:pt x="26" y="82"/>
                  <a:pt x="26" y="86"/>
                  <a:pt x="29" y="85"/>
                </a:cubicBezTo>
                <a:cubicBezTo>
                  <a:pt x="32" y="84"/>
                  <a:pt x="33" y="79"/>
                  <a:pt x="37" y="81"/>
                </a:cubicBezTo>
                <a:cubicBezTo>
                  <a:pt x="41" y="83"/>
                  <a:pt x="42" y="84"/>
                  <a:pt x="46" y="86"/>
                </a:cubicBezTo>
                <a:cubicBezTo>
                  <a:pt x="50" y="89"/>
                  <a:pt x="57" y="92"/>
                  <a:pt x="57" y="95"/>
                </a:cubicBezTo>
                <a:cubicBezTo>
                  <a:pt x="57" y="95"/>
                  <a:pt x="62" y="100"/>
                  <a:pt x="65" y="97"/>
                </a:cubicBezTo>
                <a:cubicBezTo>
                  <a:pt x="67" y="95"/>
                  <a:pt x="67" y="93"/>
                  <a:pt x="74" y="95"/>
                </a:cubicBezTo>
                <a:cubicBezTo>
                  <a:pt x="81" y="97"/>
                  <a:pt x="93" y="93"/>
                  <a:pt x="96" y="97"/>
                </a:cubicBezTo>
                <a:cubicBezTo>
                  <a:pt x="100" y="100"/>
                  <a:pt x="104" y="106"/>
                  <a:pt x="104" y="106"/>
                </a:cubicBezTo>
                <a:cubicBezTo>
                  <a:pt x="106" y="106"/>
                  <a:pt x="107" y="104"/>
                  <a:pt x="107" y="99"/>
                </a:cubicBezTo>
                <a:cubicBezTo>
                  <a:pt x="107" y="94"/>
                  <a:pt x="106" y="93"/>
                  <a:pt x="110" y="88"/>
                </a:cubicBezTo>
                <a:cubicBezTo>
                  <a:pt x="114" y="82"/>
                  <a:pt x="120" y="81"/>
                  <a:pt x="124" y="81"/>
                </a:cubicBezTo>
                <a:cubicBezTo>
                  <a:pt x="129" y="80"/>
                  <a:pt x="124" y="75"/>
                  <a:pt x="124" y="71"/>
                </a:cubicBezTo>
                <a:cubicBezTo>
                  <a:pt x="124" y="68"/>
                  <a:pt x="126" y="70"/>
                  <a:pt x="120" y="65"/>
                </a:cubicBezTo>
                <a:cubicBezTo>
                  <a:pt x="114" y="60"/>
                  <a:pt x="119" y="56"/>
                  <a:pt x="119" y="51"/>
                </a:cubicBezTo>
                <a:cubicBezTo>
                  <a:pt x="119" y="47"/>
                  <a:pt x="114" y="47"/>
                  <a:pt x="114" y="44"/>
                </a:cubicBezTo>
                <a:cubicBezTo>
                  <a:pt x="115" y="41"/>
                  <a:pt x="118" y="41"/>
                  <a:pt x="121" y="38"/>
                </a:cubicBezTo>
                <a:cubicBezTo>
                  <a:pt x="124" y="34"/>
                  <a:pt x="124" y="30"/>
                  <a:pt x="120" y="26"/>
                </a:cubicBezTo>
                <a:cubicBezTo>
                  <a:pt x="117" y="21"/>
                  <a:pt x="116" y="16"/>
                  <a:pt x="115" y="12"/>
                </a:cubicBezTo>
                <a:cubicBezTo>
                  <a:pt x="114" y="8"/>
                  <a:pt x="92" y="11"/>
                  <a:pt x="82" y="10"/>
                </a:cubicBezTo>
                <a:cubicBezTo>
                  <a:pt x="75" y="10"/>
                  <a:pt x="69" y="9"/>
                  <a:pt x="66" y="7"/>
                </a:cubicBezTo>
                <a:cubicBezTo>
                  <a:pt x="66" y="7"/>
                  <a:pt x="66" y="7"/>
                  <a:pt x="66" y="7"/>
                </a:cubicBezTo>
                <a:cubicBezTo>
                  <a:pt x="65" y="11"/>
                  <a:pt x="65" y="12"/>
                  <a:pt x="61" y="10"/>
                </a:cubicBezTo>
                <a:cubicBezTo>
                  <a:pt x="57" y="8"/>
                  <a:pt x="56" y="6"/>
                  <a:pt x="54" y="4"/>
                </a:cubicBezTo>
                <a:cubicBezTo>
                  <a:pt x="53" y="2"/>
                  <a:pt x="48" y="0"/>
                  <a:pt x="46" y="1"/>
                </a:cubicBezTo>
                <a:cubicBezTo>
                  <a:pt x="44" y="1"/>
                  <a:pt x="32" y="8"/>
                  <a:pt x="29" y="9"/>
                </a:cubicBezTo>
                <a:cubicBezTo>
                  <a:pt x="25" y="11"/>
                  <a:pt x="13" y="16"/>
                  <a:pt x="8" y="16"/>
                </a:cubicBezTo>
                <a:cubicBezTo>
                  <a:pt x="3" y="17"/>
                  <a:pt x="8" y="20"/>
                  <a:pt x="5" y="20"/>
                </a:cubicBezTo>
                <a:cubicBezTo>
                  <a:pt x="4" y="20"/>
                  <a:pt x="3" y="20"/>
                  <a:pt x="3" y="20"/>
                </a:cubicBezTo>
                <a:cubicBezTo>
                  <a:pt x="3" y="20"/>
                  <a:pt x="3" y="20"/>
                  <a:pt x="3" y="20"/>
                </a:cubicBezTo>
                <a:cubicBezTo>
                  <a:pt x="3" y="24"/>
                  <a:pt x="4" y="28"/>
                  <a:pt x="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6" name="Freeform 759"/>
          <p:cNvSpPr>
            <a:spLocks/>
          </p:cNvSpPr>
          <p:nvPr/>
        </p:nvSpPr>
        <p:spPr bwMode="auto">
          <a:xfrm>
            <a:off x="1552936" y="2572226"/>
            <a:ext cx="271234" cy="192350"/>
          </a:xfrm>
          <a:custGeom>
            <a:avLst/>
            <a:gdLst>
              <a:gd name="T0" fmla="*/ 189634 w 121"/>
              <a:gd name="T1" fmla="*/ 63134 h 78"/>
              <a:gd name="T2" fmla="*/ 174310 w 121"/>
              <a:gd name="T3" fmla="*/ 28697 h 78"/>
              <a:gd name="T4" fmla="*/ 162817 w 121"/>
              <a:gd name="T5" fmla="*/ 0 h 78"/>
              <a:gd name="T6" fmla="*/ 145578 w 121"/>
              <a:gd name="T7" fmla="*/ 7653 h 78"/>
              <a:gd name="T8" fmla="*/ 124507 w 121"/>
              <a:gd name="T9" fmla="*/ 17218 h 78"/>
              <a:gd name="T10" fmla="*/ 109183 w 121"/>
              <a:gd name="T11" fmla="*/ 19131 h 78"/>
              <a:gd name="T12" fmla="*/ 82366 w 121"/>
              <a:gd name="T13" fmla="*/ 13392 h 78"/>
              <a:gd name="T14" fmla="*/ 61296 w 121"/>
              <a:gd name="T15" fmla="*/ 11479 h 78"/>
              <a:gd name="T16" fmla="*/ 51718 w 121"/>
              <a:gd name="T17" fmla="*/ 21045 h 78"/>
              <a:gd name="T18" fmla="*/ 17239 w 121"/>
              <a:gd name="T19" fmla="*/ 66960 h 78"/>
              <a:gd name="T20" fmla="*/ 1915 w 121"/>
              <a:gd name="T21" fmla="*/ 76526 h 78"/>
              <a:gd name="T22" fmla="*/ 13408 w 121"/>
              <a:gd name="T23" fmla="*/ 91831 h 78"/>
              <a:gd name="T24" fmla="*/ 21070 w 121"/>
              <a:gd name="T25" fmla="*/ 101396 h 78"/>
              <a:gd name="T26" fmla="*/ 28732 w 121"/>
              <a:gd name="T27" fmla="*/ 118615 h 78"/>
              <a:gd name="T28" fmla="*/ 55549 w 121"/>
              <a:gd name="T29" fmla="*/ 126267 h 78"/>
              <a:gd name="T30" fmla="*/ 55549 w 121"/>
              <a:gd name="T31" fmla="*/ 130094 h 78"/>
              <a:gd name="T32" fmla="*/ 68958 w 121"/>
              <a:gd name="T33" fmla="*/ 145399 h 78"/>
              <a:gd name="T34" fmla="*/ 93859 w 121"/>
              <a:gd name="T35" fmla="*/ 149225 h 78"/>
              <a:gd name="T36" fmla="*/ 130254 w 121"/>
              <a:gd name="T37" fmla="*/ 147312 h 78"/>
              <a:gd name="T38" fmla="*/ 162817 w 121"/>
              <a:gd name="T39" fmla="*/ 137746 h 78"/>
              <a:gd name="T40" fmla="*/ 201127 w 121"/>
              <a:gd name="T41" fmla="*/ 149225 h 78"/>
              <a:gd name="T42" fmla="*/ 204958 w 121"/>
              <a:gd name="T43" fmla="*/ 126267 h 78"/>
              <a:gd name="T44" fmla="*/ 210705 w 121"/>
              <a:gd name="T45" fmla="*/ 114788 h 78"/>
              <a:gd name="T46" fmla="*/ 226029 w 121"/>
              <a:gd name="T47" fmla="*/ 110962 h 78"/>
              <a:gd name="T48" fmla="*/ 231775 w 121"/>
              <a:gd name="T49" fmla="*/ 101396 h 78"/>
              <a:gd name="T50" fmla="*/ 218367 w 121"/>
              <a:gd name="T51" fmla="*/ 93744 h 78"/>
              <a:gd name="T52" fmla="*/ 195381 w 121"/>
              <a:gd name="T53" fmla="*/ 95657 h 78"/>
              <a:gd name="T54" fmla="*/ 189634 w 121"/>
              <a:gd name="T55" fmla="*/ 63134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78">
                <a:moveTo>
                  <a:pt x="99" y="33"/>
                </a:moveTo>
                <a:cubicBezTo>
                  <a:pt x="102" y="28"/>
                  <a:pt x="97" y="21"/>
                  <a:pt x="91" y="15"/>
                </a:cubicBezTo>
                <a:cubicBezTo>
                  <a:pt x="86" y="10"/>
                  <a:pt x="85" y="1"/>
                  <a:pt x="85" y="0"/>
                </a:cubicBezTo>
                <a:cubicBezTo>
                  <a:pt x="82" y="0"/>
                  <a:pt x="79" y="2"/>
                  <a:pt x="76" y="4"/>
                </a:cubicBezTo>
                <a:cubicBezTo>
                  <a:pt x="70" y="8"/>
                  <a:pt x="67" y="7"/>
                  <a:pt x="65" y="9"/>
                </a:cubicBezTo>
                <a:cubicBezTo>
                  <a:pt x="62" y="10"/>
                  <a:pt x="59" y="11"/>
                  <a:pt x="57" y="10"/>
                </a:cubicBezTo>
                <a:cubicBezTo>
                  <a:pt x="55" y="9"/>
                  <a:pt x="49" y="8"/>
                  <a:pt x="43" y="7"/>
                </a:cubicBezTo>
                <a:cubicBezTo>
                  <a:pt x="37" y="7"/>
                  <a:pt x="32" y="6"/>
                  <a:pt x="32" y="6"/>
                </a:cubicBezTo>
                <a:cubicBezTo>
                  <a:pt x="34" y="7"/>
                  <a:pt x="30" y="11"/>
                  <a:pt x="27" y="11"/>
                </a:cubicBezTo>
                <a:cubicBezTo>
                  <a:pt x="23" y="11"/>
                  <a:pt x="12" y="34"/>
                  <a:pt x="9" y="35"/>
                </a:cubicBezTo>
                <a:cubicBezTo>
                  <a:pt x="7" y="37"/>
                  <a:pt x="0" y="36"/>
                  <a:pt x="1" y="40"/>
                </a:cubicBezTo>
                <a:cubicBezTo>
                  <a:pt x="3" y="44"/>
                  <a:pt x="7" y="44"/>
                  <a:pt x="7" y="48"/>
                </a:cubicBezTo>
                <a:cubicBezTo>
                  <a:pt x="7" y="51"/>
                  <a:pt x="8" y="52"/>
                  <a:pt x="11" y="53"/>
                </a:cubicBezTo>
                <a:cubicBezTo>
                  <a:pt x="13" y="54"/>
                  <a:pt x="11" y="61"/>
                  <a:pt x="15" y="62"/>
                </a:cubicBezTo>
                <a:cubicBezTo>
                  <a:pt x="19" y="63"/>
                  <a:pt x="30" y="63"/>
                  <a:pt x="29" y="66"/>
                </a:cubicBezTo>
                <a:cubicBezTo>
                  <a:pt x="29" y="67"/>
                  <a:pt x="29" y="68"/>
                  <a:pt x="29" y="68"/>
                </a:cubicBezTo>
                <a:cubicBezTo>
                  <a:pt x="29" y="68"/>
                  <a:pt x="30" y="76"/>
                  <a:pt x="36" y="76"/>
                </a:cubicBezTo>
                <a:cubicBezTo>
                  <a:pt x="43" y="76"/>
                  <a:pt x="46" y="78"/>
                  <a:pt x="49" y="78"/>
                </a:cubicBezTo>
                <a:cubicBezTo>
                  <a:pt x="52" y="78"/>
                  <a:pt x="64" y="77"/>
                  <a:pt x="68" y="77"/>
                </a:cubicBezTo>
                <a:cubicBezTo>
                  <a:pt x="72" y="77"/>
                  <a:pt x="72" y="72"/>
                  <a:pt x="85" y="72"/>
                </a:cubicBezTo>
                <a:cubicBezTo>
                  <a:pt x="94" y="72"/>
                  <a:pt x="101" y="75"/>
                  <a:pt x="105" y="78"/>
                </a:cubicBezTo>
                <a:cubicBezTo>
                  <a:pt x="106" y="74"/>
                  <a:pt x="106" y="69"/>
                  <a:pt x="107" y="66"/>
                </a:cubicBezTo>
                <a:cubicBezTo>
                  <a:pt x="108" y="62"/>
                  <a:pt x="107" y="61"/>
                  <a:pt x="110" y="60"/>
                </a:cubicBezTo>
                <a:cubicBezTo>
                  <a:pt x="112" y="58"/>
                  <a:pt x="115" y="61"/>
                  <a:pt x="118" y="58"/>
                </a:cubicBezTo>
                <a:cubicBezTo>
                  <a:pt x="119" y="56"/>
                  <a:pt x="120" y="54"/>
                  <a:pt x="121" y="53"/>
                </a:cubicBezTo>
                <a:cubicBezTo>
                  <a:pt x="118" y="51"/>
                  <a:pt x="116" y="49"/>
                  <a:pt x="114" y="49"/>
                </a:cubicBezTo>
                <a:cubicBezTo>
                  <a:pt x="110" y="49"/>
                  <a:pt x="104" y="53"/>
                  <a:pt x="102" y="50"/>
                </a:cubicBezTo>
                <a:cubicBezTo>
                  <a:pt x="99" y="48"/>
                  <a:pt x="97" y="39"/>
                  <a:pt x="99"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7" name="Freeform 760"/>
          <p:cNvSpPr>
            <a:spLocks/>
          </p:cNvSpPr>
          <p:nvPr/>
        </p:nvSpPr>
        <p:spPr bwMode="auto">
          <a:xfrm>
            <a:off x="1742427" y="2570180"/>
            <a:ext cx="87316" cy="124822"/>
          </a:xfrm>
          <a:custGeom>
            <a:avLst/>
            <a:gdLst>
              <a:gd name="T0" fmla="*/ 66960 w 39"/>
              <a:gd name="T1" fmla="*/ 43672 h 51"/>
              <a:gd name="T2" fmla="*/ 47829 w 39"/>
              <a:gd name="T3" fmla="*/ 15190 h 51"/>
              <a:gd name="T4" fmla="*/ 32524 w 39"/>
              <a:gd name="T5" fmla="*/ 7595 h 51"/>
              <a:gd name="T6" fmla="*/ 9566 w 39"/>
              <a:gd name="T7" fmla="*/ 1899 h 51"/>
              <a:gd name="T8" fmla="*/ 0 w 39"/>
              <a:gd name="T9" fmla="*/ 1899 h 51"/>
              <a:gd name="T10" fmla="*/ 11479 w 39"/>
              <a:gd name="T11" fmla="*/ 30380 h 51"/>
              <a:gd name="T12" fmla="*/ 26784 w 39"/>
              <a:gd name="T13" fmla="*/ 64558 h 51"/>
              <a:gd name="T14" fmla="*/ 32524 w 39"/>
              <a:gd name="T15" fmla="*/ 96837 h 51"/>
              <a:gd name="T16" fmla="*/ 47829 w 39"/>
              <a:gd name="T17" fmla="*/ 72153 h 51"/>
              <a:gd name="T18" fmla="*/ 61221 w 39"/>
              <a:gd name="T19" fmla="*/ 62659 h 51"/>
              <a:gd name="T20" fmla="*/ 74613 w 39"/>
              <a:gd name="T21" fmla="*/ 56963 h 51"/>
              <a:gd name="T22" fmla="*/ 66960 w 39"/>
              <a:gd name="T23" fmla="*/ 43672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1">
                <a:moveTo>
                  <a:pt x="35" y="23"/>
                </a:moveTo>
                <a:cubicBezTo>
                  <a:pt x="34" y="21"/>
                  <a:pt x="29" y="12"/>
                  <a:pt x="25" y="8"/>
                </a:cubicBezTo>
                <a:cubicBezTo>
                  <a:pt x="22" y="4"/>
                  <a:pt x="22" y="6"/>
                  <a:pt x="17" y="4"/>
                </a:cubicBezTo>
                <a:cubicBezTo>
                  <a:pt x="11" y="2"/>
                  <a:pt x="10" y="1"/>
                  <a:pt x="5" y="1"/>
                </a:cubicBezTo>
                <a:cubicBezTo>
                  <a:pt x="3" y="0"/>
                  <a:pt x="2" y="1"/>
                  <a:pt x="0" y="1"/>
                </a:cubicBezTo>
                <a:cubicBezTo>
                  <a:pt x="0" y="2"/>
                  <a:pt x="1" y="11"/>
                  <a:pt x="6" y="16"/>
                </a:cubicBezTo>
                <a:cubicBezTo>
                  <a:pt x="12" y="22"/>
                  <a:pt x="17" y="29"/>
                  <a:pt x="14" y="34"/>
                </a:cubicBezTo>
                <a:cubicBezTo>
                  <a:pt x="12" y="40"/>
                  <a:pt x="14" y="49"/>
                  <a:pt x="17" y="51"/>
                </a:cubicBezTo>
                <a:cubicBezTo>
                  <a:pt x="17" y="51"/>
                  <a:pt x="25" y="41"/>
                  <a:pt x="25" y="38"/>
                </a:cubicBezTo>
                <a:cubicBezTo>
                  <a:pt x="25" y="35"/>
                  <a:pt x="29" y="33"/>
                  <a:pt x="32" y="33"/>
                </a:cubicBezTo>
                <a:cubicBezTo>
                  <a:pt x="35" y="33"/>
                  <a:pt x="39" y="38"/>
                  <a:pt x="39" y="30"/>
                </a:cubicBezTo>
                <a:cubicBezTo>
                  <a:pt x="39" y="28"/>
                  <a:pt x="37" y="25"/>
                  <a:pt x="3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8" name="Freeform 761"/>
          <p:cNvSpPr>
            <a:spLocks/>
          </p:cNvSpPr>
          <p:nvPr/>
        </p:nvSpPr>
        <p:spPr bwMode="auto">
          <a:xfrm>
            <a:off x="1781441" y="2644243"/>
            <a:ext cx="63164" cy="59341"/>
          </a:xfrm>
          <a:custGeom>
            <a:avLst/>
            <a:gdLst>
              <a:gd name="T0" fmla="*/ 34698 w 28"/>
              <a:gd name="T1" fmla="*/ 38364 h 24"/>
              <a:gd name="T2" fmla="*/ 32771 w 28"/>
              <a:gd name="T3" fmla="*/ 30691 h 24"/>
              <a:gd name="T4" fmla="*/ 53975 w 28"/>
              <a:gd name="T5" fmla="*/ 15346 h 24"/>
              <a:gd name="T6" fmla="*/ 53975 w 28"/>
              <a:gd name="T7" fmla="*/ 15346 h 24"/>
              <a:gd name="T8" fmla="*/ 42409 w 28"/>
              <a:gd name="T9" fmla="*/ 0 h 24"/>
              <a:gd name="T10" fmla="*/ 28915 w 28"/>
              <a:gd name="T11" fmla="*/ 5755 h 24"/>
              <a:gd name="T12" fmla="*/ 15421 w 28"/>
              <a:gd name="T13" fmla="*/ 15346 h 24"/>
              <a:gd name="T14" fmla="*/ 0 w 28"/>
              <a:gd name="T15" fmla="*/ 40282 h 24"/>
              <a:gd name="T16" fmla="*/ 23132 w 28"/>
              <a:gd name="T17" fmla="*/ 38364 h 24"/>
              <a:gd name="T18" fmla="*/ 36626 w 28"/>
              <a:gd name="T19" fmla="*/ 46037 h 24"/>
              <a:gd name="T20" fmla="*/ 34698 w 28"/>
              <a:gd name="T21" fmla="*/ 3836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24">
                <a:moveTo>
                  <a:pt x="18" y="20"/>
                </a:moveTo>
                <a:cubicBezTo>
                  <a:pt x="17" y="18"/>
                  <a:pt x="15" y="18"/>
                  <a:pt x="17" y="16"/>
                </a:cubicBezTo>
                <a:cubicBezTo>
                  <a:pt x="20" y="14"/>
                  <a:pt x="24" y="11"/>
                  <a:pt x="28" y="8"/>
                </a:cubicBezTo>
                <a:cubicBezTo>
                  <a:pt x="28" y="8"/>
                  <a:pt x="28" y="8"/>
                  <a:pt x="28" y="8"/>
                </a:cubicBezTo>
                <a:cubicBezTo>
                  <a:pt x="26" y="5"/>
                  <a:pt x="23" y="2"/>
                  <a:pt x="22" y="0"/>
                </a:cubicBez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cubicBezTo>
                  <a:pt x="19" y="22"/>
                  <a:pt x="19" y="21"/>
                  <a:pt x="1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69" name="Freeform 762"/>
          <p:cNvSpPr>
            <a:spLocks/>
          </p:cNvSpPr>
          <p:nvPr/>
        </p:nvSpPr>
        <p:spPr bwMode="auto">
          <a:xfrm>
            <a:off x="1612384" y="2740417"/>
            <a:ext cx="176488" cy="124823"/>
          </a:xfrm>
          <a:custGeom>
            <a:avLst/>
            <a:gdLst>
              <a:gd name="T0" fmla="*/ 80179 w 79"/>
              <a:gd name="T1" fmla="*/ 17089 h 51"/>
              <a:gd name="T2" fmla="*/ 43908 w 79"/>
              <a:gd name="T3" fmla="*/ 18988 h 51"/>
              <a:gd name="T4" fmla="*/ 19090 w 79"/>
              <a:gd name="T5" fmla="*/ 15190 h 51"/>
              <a:gd name="T6" fmla="*/ 5727 w 79"/>
              <a:gd name="T7" fmla="*/ 0 h 51"/>
              <a:gd name="T8" fmla="*/ 1909 w 79"/>
              <a:gd name="T9" fmla="*/ 18988 h 51"/>
              <a:gd name="T10" fmla="*/ 11454 w 79"/>
              <a:gd name="T11" fmla="*/ 36077 h 51"/>
              <a:gd name="T12" fmla="*/ 1909 w 79"/>
              <a:gd name="T13" fmla="*/ 51267 h 51"/>
              <a:gd name="T14" fmla="*/ 3818 w 79"/>
              <a:gd name="T15" fmla="*/ 56964 h 51"/>
              <a:gd name="T16" fmla="*/ 11454 w 79"/>
              <a:gd name="T17" fmla="*/ 74053 h 51"/>
              <a:gd name="T18" fmla="*/ 9545 w 79"/>
              <a:gd name="T19" fmla="*/ 85445 h 51"/>
              <a:gd name="T20" fmla="*/ 9545 w 79"/>
              <a:gd name="T21" fmla="*/ 85445 h 51"/>
              <a:gd name="T22" fmla="*/ 47726 w 79"/>
              <a:gd name="T23" fmla="*/ 85445 h 51"/>
              <a:gd name="T24" fmla="*/ 82088 w 79"/>
              <a:gd name="T25" fmla="*/ 89243 h 51"/>
              <a:gd name="T26" fmla="*/ 106905 w 79"/>
              <a:gd name="T27" fmla="*/ 70255 h 51"/>
              <a:gd name="T28" fmla="*/ 135541 w 79"/>
              <a:gd name="T29" fmla="*/ 70255 h 51"/>
              <a:gd name="T30" fmla="*/ 131723 w 79"/>
              <a:gd name="T31" fmla="*/ 60761 h 51"/>
              <a:gd name="T32" fmla="*/ 137450 w 79"/>
              <a:gd name="T33" fmla="*/ 39874 h 51"/>
              <a:gd name="T34" fmla="*/ 146995 w 79"/>
              <a:gd name="T35" fmla="*/ 28482 h 51"/>
              <a:gd name="T36" fmla="*/ 150813 w 79"/>
              <a:gd name="T37" fmla="*/ 18988 h 51"/>
              <a:gd name="T38" fmla="*/ 112632 w 79"/>
              <a:gd name="T39" fmla="*/ 7595 h 51"/>
              <a:gd name="T40" fmla="*/ 80179 w 79"/>
              <a:gd name="T41" fmla="*/ 17089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51">
                <a:moveTo>
                  <a:pt x="42" y="9"/>
                </a:moveTo>
                <a:cubicBezTo>
                  <a:pt x="38" y="9"/>
                  <a:pt x="26" y="10"/>
                  <a:pt x="23" y="10"/>
                </a:cubicBezTo>
                <a:cubicBezTo>
                  <a:pt x="20" y="10"/>
                  <a:pt x="17" y="8"/>
                  <a:pt x="10" y="8"/>
                </a:cubicBezTo>
                <a:cubicBezTo>
                  <a:pt x="4" y="8"/>
                  <a:pt x="3" y="0"/>
                  <a:pt x="3" y="0"/>
                </a:cubicBezTo>
                <a:cubicBezTo>
                  <a:pt x="1" y="4"/>
                  <a:pt x="0" y="7"/>
                  <a:pt x="1" y="10"/>
                </a:cubicBezTo>
                <a:cubicBezTo>
                  <a:pt x="2" y="14"/>
                  <a:pt x="9" y="16"/>
                  <a:pt x="6" y="19"/>
                </a:cubicBezTo>
                <a:cubicBezTo>
                  <a:pt x="4" y="21"/>
                  <a:pt x="0" y="23"/>
                  <a:pt x="1" y="27"/>
                </a:cubicBezTo>
                <a:cubicBezTo>
                  <a:pt x="1" y="28"/>
                  <a:pt x="1" y="29"/>
                  <a:pt x="2" y="30"/>
                </a:cubicBezTo>
                <a:cubicBezTo>
                  <a:pt x="4" y="33"/>
                  <a:pt x="6" y="36"/>
                  <a:pt x="6" y="39"/>
                </a:cubicBezTo>
                <a:cubicBezTo>
                  <a:pt x="5" y="41"/>
                  <a:pt x="6" y="43"/>
                  <a:pt x="5" y="45"/>
                </a:cubicBezTo>
                <a:cubicBezTo>
                  <a:pt x="5" y="45"/>
                  <a:pt x="5" y="45"/>
                  <a:pt x="5" y="45"/>
                </a:cubicBezTo>
                <a:cubicBezTo>
                  <a:pt x="12" y="45"/>
                  <a:pt x="18" y="43"/>
                  <a:pt x="25" y="45"/>
                </a:cubicBezTo>
                <a:cubicBezTo>
                  <a:pt x="33" y="47"/>
                  <a:pt x="39" y="51"/>
                  <a:pt x="43" y="47"/>
                </a:cubicBezTo>
                <a:cubicBezTo>
                  <a:pt x="46" y="43"/>
                  <a:pt x="52" y="40"/>
                  <a:pt x="56" y="37"/>
                </a:cubicBezTo>
                <a:cubicBezTo>
                  <a:pt x="58" y="34"/>
                  <a:pt x="65" y="36"/>
                  <a:pt x="71" y="37"/>
                </a:cubicBezTo>
                <a:cubicBezTo>
                  <a:pt x="70" y="35"/>
                  <a:pt x="70" y="33"/>
                  <a:pt x="69" y="32"/>
                </a:cubicBezTo>
                <a:cubicBezTo>
                  <a:pt x="68" y="31"/>
                  <a:pt x="71" y="24"/>
                  <a:pt x="72" y="21"/>
                </a:cubicBezTo>
                <a:cubicBezTo>
                  <a:pt x="73" y="18"/>
                  <a:pt x="74" y="17"/>
                  <a:pt x="77" y="15"/>
                </a:cubicBezTo>
                <a:cubicBezTo>
                  <a:pt x="78" y="14"/>
                  <a:pt x="79" y="12"/>
                  <a:pt x="79" y="10"/>
                </a:cubicBezTo>
                <a:cubicBezTo>
                  <a:pt x="75" y="7"/>
                  <a:pt x="68" y="4"/>
                  <a:pt x="59" y="4"/>
                </a:cubicBezTo>
                <a:cubicBezTo>
                  <a:pt x="46" y="4"/>
                  <a:pt x="46" y="9"/>
                  <a:pt x="4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0" name="Freeform 763"/>
          <p:cNvSpPr>
            <a:spLocks/>
          </p:cNvSpPr>
          <p:nvPr/>
        </p:nvSpPr>
        <p:spPr bwMode="auto">
          <a:xfrm>
            <a:off x="1424964" y="2705234"/>
            <a:ext cx="102177" cy="96174"/>
          </a:xfrm>
          <a:custGeom>
            <a:avLst/>
            <a:gdLst>
              <a:gd name="T0" fmla="*/ 47452 w 46"/>
              <a:gd name="T1" fmla="*/ 0 h 39"/>
              <a:gd name="T2" fmla="*/ 9490 w 46"/>
              <a:gd name="T3" fmla="*/ 3826 h 39"/>
              <a:gd name="T4" fmla="*/ 7592 w 46"/>
              <a:gd name="T5" fmla="*/ 15305 h 39"/>
              <a:gd name="T6" fmla="*/ 18981 w 46"/>
              <a:gd name="T7" fmla="*/ 42089 h 39"/>
              <a:gd name="T8" fmla="*/ 66433 w 46"/>
              <a:gd name="T9" fmla="*/ 74612 h 39"/>
              <a:gd name="T10" fmla="*/ 68331 w 46"/>
              <a:gd name="T11" fmla="*/ 63133 h 39"/>
              <a:gd name="T12" fmla="*/ 87312 w 46"/>
              <a:gd name="T13" fmla="*/ 45915 h 39"/>
              <a:gd name="T14" fmla="*/ 85414 w 46"/>
              <a:gd name="T15" fmla="*/ 13392 h 39"/>
              <a:gd name="T16" fmla="*/ 83516 w 46"/>
              <a:gd name="T17" fmla="*/ 13392 h 39"/>
              <a:gd name="T18" fmla="*/ 47452 w 46"/>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39">
                <a:moveTo>
                  <a:pt x="25" y="0"/>
                </a:moveTo>
                <a:cubicBezTo>
                  <a:pt x="17" y="0"/>
                  <a:pt x="10" y="2"/>
                  <a:pt x="5" y="2"/>
                </a:cubicBezTo>
                <a:cubicBezTo>
                  <a:pt x="0" y="2"/>
                  <a:pt x="1" y="6"/>
                  <a:pt x="4" y="8"/>
                </a:cubicBezTo>
                <a:cubicBezTo>
                  <a:pt x="6" y="10"/>
                  <a:pt x="7" y="18"/>
                  <a:pt x="10" y="22"/>
                </a:cubicBezTo>
                <a:cubicBezTo>
                  <a:pt x="14" y="26"/>
                  <a:pt x="35" y="39"/>
                  <a:pt x="35" y="39"/>
                </a:cubicBezTo>
                <a:cubicBezTo>
                  <a:pt x="35" y="37"/>
                  <a:pt x="36" y="35"/>
                  <a:pt x="36" y="33"/>
                </a:cubicBezTo>
                <a:cubicBezTo>
                  <a:pt x="36" y="28"/>
                  <a:pt x="45" y="28"/>
                  <a:pt x="46" y="24"/>
                </a:cubicBezTo>
                <a:cubicBezTo>
                  <a:pt x="46" y="21"/>
                  <a:pt x="46" y="12"/>
                  <a:pt x="45" y="7"/>
                </a:cubicBezTo>
                <a:cubicBezTo>
                  <a:pt x="44" y="7"/>
                  <a:pt x="44" y="7"/>
                  <a:pt x="44" y="7"/>
                </a:cubicBezTo>
                <a:cubicBezTo>
                  <a:pt x="44" y="7"/>
                  <a:pt x="33"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1" name="Freeform 764"/>
          <p:cNvSpPr>
            <a:spLocks/>
          </p:cNvSpPr>
          <p:nvPr/>
        </p:nvSpPr>
        <p:spPr bwMode="auto">
          <a:xfrm>
            <a:off x="1432395" y="2561995"/>
            <a:ext cx="196923" cy="120730"/>
          </a:xfrm>
          <a:custGeom>
            <a:avLst/>
            <a:gdLst>
              <a:gd name="T0" fmla="*/ 149153 w 88"/>
              <a:gd name="T1" fmla="*/ 9557 h 49"/>
              <a:gd name="T2" fmla="*/ 149153 w 88"/>
              <a:gd name="T3" fmla="*/ 7646 h 49"/>
              <a:gd name="T4" fmla="*/ 149153 w 88"/>
              <a:gd name="T5" fmla="*/ 7646 h 49"/>
              <a:gd name="T6" fmla="*/ 133855 w 88"/>
              <a:gd name="T7" fmla="*/ 7646 h 49"/>
              <a:gd name="T8" fmla="*/ 107084 w 88"/>
              <a:gd name="T9" fmla="*/ 1911 h 49"/>
              <a:gd name="T10" fmla="*/ 101347 w 88"/>
              <a:gd name="T11" fmla="*/ 15292 h 49"/>
              <a:gd name="T12" fmla="*/ 86050 w 88"/>
              <a:gd name="T13" fmla="*/ 15292 h 49"/>
              <a:gd name="T14" fmla="*/ 66928 w 88"/>
              <a:gd name="T15" fmla="*/ 21026 h 49"/>
              <a:gd name="T16" fmla="*/ 55454 w 88"/>
              <a:gd name="T17" fmla="*/ 28672 h 49"/>
              <a:gd name="T18" fmla="*/ 38244 w 88"/>
              <a:gd name="T19" fmla="*/ 28672 h 49"/>
              <a:gd name="T20" fmla="*/ 24859 w 88"/>
              <a:gd name="T21" fmla="*/ 17203 h 49"/>
              <a:gd name="T22" fmla="*/ 19122 w 88"/>
              <a:gd name="T23" fmla="*/ 32495 h 49"/>
              <a:gd name="T24" fmla="*/ 11473 w 88"/>
              <a:gd name="T25" fmla="*/ 32495 h 49"/>
              <a:gd name="T26" fmla="*/ 7649 w 88"/>
              <a:gd name="T27" fmla="*/ 55433 h 49"/>
              <a:gd name="T28" fmla="*/ 7649 w 88"/>
              <a:gd name="T29" fmla="*/ 66901 h 49"/>
              <a:gd name="T30" fmla="*/ 32508 w 88"/>
              <a:gd name="T31" fmla="*/ 86016 h 49"/>
              <a:gd name="T32" fmla="*/ 66928 w 88"/>
              <a:gd name="T33" fmla="*/ 87928 h 49"/>
              <a:gd name="T34" fmla="*/ 105172 w 88"/>
              <a:gd name="T35" fmla="*/ 84105 h 49"/>
              <a:gd name="T36" fmla="*/ 120470 w 88"/>
              <a:gd name="T37" fmla="*/ 74547 h 49"/>
              <a:gd name="T38" fmla="*/ 154889 w 88"/>
              <a:gd name="T39" fmla="*/ 28672 h 49"/>
              <a:gd name="T40" fmla="*/ 164451 w 88"/>
              <a:gd name="T41" fmla="*/ 19115 h 49"/>
              <a:gd name="T42" fmla="*/ 149153 w 88"/>
              <a:gd name="T43" fmla="*/ 955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49">
                <a:moveTo>
                  <a:pt x="78" y="5"/>
                </a:move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ubicBezTo>
                  <a:pt x="54" y="40"/>
                  <a:pt x="61" y="41"/>
                  <a:pt x="63" y="39"/>
                </a:cubicBezTo>
                <a:cubicBezTo>
                  <a:pt x="66" y="38"/>
                  <a:pt x="77" y="15"/>
                  <a:pt x="81" y="15"/>
                </a:cubicBezTo>
                <a:cubicBezTo>
                  <a:pt x="84" y="15"/>
                  <a:pt x="88" y="11"/>
                  <a:pt x="86" y="10"/>
                </a:cubicBezTo>
                <a:cubicBezTo>
                  <a:pt x="85" y="9"/>
                  <a:pt x="78" y="8"/>
                  <a:pt x="7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2" name="Freeform 765"/>
          <p:cNvSpPr>
            <a:spLocks/>
          </p:cNvSpPr>
          <p:nvPr/>
        </p:nvSpPr>
        <p:spPr bwMode="auto">
          <a:xfrm>
            <a:off x="1547366" y="2836593"/>
            <a:ext cx="182061" cy="206673"/>
          </a:xfrm>
          <a:custGeom>
            <a:avLst/>
            <a:gdLst>
              <a:gd name="T0" fmla="*/ 155575 w 82"/>
              <a:gd name="T1" fmla="*/ 0 h 84"/>
              <a:gd name="T2" fmla="*/ 155575 w 82"/>
              <a:gd name="T3" fmla="*/ 0 h 84"/>
              <a:gd name="T4" fmla="*/ 136602 w 82"/>
              <a:gd name="T5" fmla="*/ 15270 h 84"/>
              <a:gd name="T6" fmla="*/ 102452 w 82"/>
              <a:gd name="T7" fmla="*/ 11453 h 84"/>
              <a:gd name="T8" fmla="*/ 64507 w 82"/>
              <a:gd name="T9" fmla="*/ 11453 h 84"/>
              <a:gd name="T10" fmla="*/ 64507 w 82"/>
              <a:gd name="T11" fmla="*/ 11453 h 84"/>
              <a:gd name="T12" fmla="*/ 60712 w 82"/>
              <a:gd name="T13" fmla="*/ 19088 h 84"/>
              <a:gd name="T14" fmla="*/ 49329 w 82"/>
              <a:gd name="T15" fmla="*/ 19088 h 84"/>
              <a:gd name="T16" fmla="*/ 34151 w 82"/>
              <a:gd name="T17" fmla="*/ 26723 h 84"/>
              <a:gd name="T18" fmla="*/ 22767 w 82"/>
              <a:gd name="T19" fmla="*/ 32449 h 84"/>
              <a:gd name="T20" fmla="*/ 11384 w 82"/>
              <a:gd name="T21" fmla="*/ 53446 h 84"/>
              <a:gd name="T22" fmla="*/ 0 w 82"/>
              <a:gd name="T23" fmla="*/ 66807 h 84"/>
              <a:gd name="T24" fmla="*/ 0 w 82"/>
              <a:gd name="T25" fmla="*/ 66807 h 84"/>
              <a:gd name="T26" fmla="*/ 9486 w 82"/>
              <a:gd name="T27" fmla="*/ 76351 h 84"/>
              <a:gd name="T28" fmla="*/ 20870 w 82"/>
              <a:gd name="T29" fmla="*/ 87804 h 84"/>
              <a:gd name="T30" fmla="*/ 26562 w 82"/>
              <a:gd name="T31" fmla="*/ 112618 h 84"/>
              <a:gd name="T32" fmla="*/ 32253 w 82"/>
              <a:gd name="T33" fmla="*/ 125979 h 84"/>
              <a:gd name="T34" fmla="*/ 36048 w 82"/>
              <a:gd name="T35" fmla="*/ 133614 h 84"/>
              <a:gd name="T36" fmla="*/ 36048 w 82"/>
              <a:gd name="T37" fmla="*/ 145067 h 84"/>
              <a:gd name="T38" fmla="*/ 41740 w 82"/>
              <a:gd name="T39" fmla="*/ 145067 h 84"/>
              <a:gd name="T40" fmla="*/ 49329 w 82"/>
              <a:gd name="T41" fmla="*/ 148884 h 84"/>
              <a:gd name="T42" fmla="*/ 55020 w 82"/>
              <a:gd name="T43" fmla="*/ 154611 h 84"/>
              <a:gd name="T44" fmla="*/ 62609 w 82"/>
              <a:gd name="T45" fmla="*/ 150793 h 84"/>
              <a:gd name="T46" fmla="*/ 70198 w 82"/>
              <a:gd name="T47" fmla="*/ 156519 h 84"/>
              <a:gd name="T48" fmla="*/ 68301 w 82"/>
              <a:gd name="T49" fmla="*/ 145067 h 84"/>
              <a:gd name="T50" fmla="*/ 66404 w 82"/>
              <a:gd name="T51" fmla="*/ 131705 h 84"/>
              <a:gd name="T52" fmla="*/ 72096 w 82"/>
              <a:gd name="T53" fmla="*/ 129797 h 84"/>
              <a:gd name="T54" fmla="*/ 81582 w 82"/>
              <a:gd name="T55" fmla="*/ 127888 h 84"/>
              <a:gd name="T56" fmla="*/ 72096 w 82"/>
              <a:gd name="T57" fmla="*/ 118344 h 84"/>
              <a:gd name="T58" fmla="*/ 75890 w 82"/>
              <a:gd name="T59" fmla="*/ 114526 h 84"/>
              <a:gd name="T60" fmla="*/ 81582 w 82"/>
              <a:gd name="T61" fmla="*/ 114526 h 84"/>
              <a:gd name="T62" fmla="*/ 91068 w 82"/>
              <a:gd name="T63" fmla="*/ 120253 h 84"/>
              <a:gd name="T64" fmla="*/ 91068 w 82"/>
              <a:gd name="T65" fmla="*/ 114526 h 84"/>
              <a:gd name="T66" fmla="*/ 94863 w 82"/>
              <a:gd name="T67" fmla="*/ 108800 h 84"/>
              <a:gd name="T68" fmla="*/ 106246 w 82"/>
              <a:gd name="T69" fmla="*/ 114526 h 84"/>
              <a:gd name="T70" fmla="*/ 98657 w 82"/>
              <a:gd name="T71" fmla="*/ 103074 h 84"/>
              <a:gd name="T72" fmla="*/ 91068 w 82"/>
              <a:gd name="T73" fmla="*/ 93530 h 84"/>
              <a:gd name="T74" fmla="*/ 75890 w 82"/>
              <a:gd name="T75" fmla="*/ 80169 h 84"/>
              <a:gd name="T76" fmla="*/ 75890 w 82"/>
              <a:gd name="T77" fmla="*/ 76351 h 84"/>
              <a:gd name="T78" fmla="*/ 58815 w 82"/>
              <a:gd name="T79" fmla="*/ 55354 h 84"/>
              <a:gd name="T80" fmla="*/ 62609 w 82"/>
              <a:gd name="T81" fmla="*/ 41993 h 84"/>
              <a:gd name="T82" fmla="*/ 73993 w 82"/>
              <a:gd name="T83" fmla="*/ 49628 h 84"/>
              <a:gd name="T84" fmla="*/ 81582 w 82"/>
              <a:gd name="T85" fmla="*/ 55354 h 84"/>
              <a:gd name="T86" fmla="*/ 85377 w 82"/>
              <a:gd name="T87" fmla="*/ 49628 h 84"/>
              <a:gd name="T88" fmla="*/ 92966 w 82"/>
              <a:gd name="T89" fmla="*/ 53446 h 84"/>
              <a:gd name="T90" fmla="*/ 89171 w 82"/>
              <a:gd name="T91" fmla="*/ 47719 h 84"/>
              <a:gd name="T92" fmla="*/ 102452 w 82"/>
              <a:gd name="T93" fmla="*/ 47719 h 84"/>
              <a:gd name="T94" fmla="*/ 89171 w 82"/>
              <a:gd name="T95" fmla="*/ 34358 h 84"/>
              <a:gd name="T96" fmla="*/ 100555 w 82"/>
              <a:gd name="T97" fmla="*/ 30540 h 84"/>
              <a:gd name="T98" fmla="*/ 110041 w 82"/>
              <a:gd name="T99" fmla="*/ 26723 h 84"/>
              <a:gd name="T100" fmla="*/ 108144 w 82"/>
              <a:gd name="T101" fmla="*/ 36267 h 84"/>
              <a:gd name="T102" fmla="*/ 123322 w 82"/>
              <a:gd name="T103" fmla="*/ 26723 h 84"/>
              <a:gd name="T104" fmla="*/ 140397 w 82"/>
              <a:gd name="T105" fmla="*/ 34358 h 84"/>
              <a:gd name="T106" fmla="*/ 144191 w 82"/>
              <a:gd name="T107" fmla="*/ 36267 h 84"/>
              <a:gd name="T108" fmla="*/ 144191 w 82"/>
              <a:gd name="T109" fmla="*/ 36267 h 84"/>
              <a:gd name="T110" fmla="*/ 155575 w 82"/>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84">
                <a:moveTo>
                  <a:pt x="82" y="0"/>
                </a:moveTo>
                <a:cubicBezTo>
                  <a:pt x="82" y="0"/>
                  <a:pt x="82" y="0"/>
                  <a:pt x="82" y="0"/>
                </a:cubicBezTo>
                <a:cubicBezTo>
                  <a:pt x="79" y="3"/>
                  <a:pt x="75" y="5"/>
                  <a:pt x="72" y="8"/>
                </a:cubicBezTo>
                <a:cubicBezTo>
                  <a:pt x="68" y="12"/>
                  <a:pt x="62" y="8"/>
                  <a:pt x="54" y="6"/>
                </a:cubicBezTo>
                <a:cubicBezTo>
                  <a:pt x="47" y="4"/>
                  <a:pt x="41" y="6"/>
                  <a:pt x="34" y="6"/>
                </a:cubicBezTo>
                <a:cubicBezTo>
                  <a:pt x="34" y="6"/>
                  <a:pt x="34" y="6"/>
                  <a:pt x="34" y="6"/>
                </a:cubicBezTo>
                <a:cubicBezTo>
                  <a:pt x="34" y="8"/>
                  <a:pt x="34" y="10"/>
                  <a:pt x="32" y="10"/>
                </a:cubicBezTo>
                <a:cubicBezTo>
                  <a:pt x="28" y="11"/>
                  <a:pt x="28" y="8"/>
                  <a:pt x="26" y="10"/>
                </a:cubicBezTo>
                <a:cubicBezTo>
                  <a:pt x="24" y="13"/>
                  <a:pt x="22" y="14"/>
                  <a:pt x="18" y="14"/>
                </a:cubicBezTo>
                <a:cubicBezTo>
                  <a:pt x="13" y="14"/>
                  <a:pt x="12" y="15"/>
                  <a:pt x="12" y="17"/>
                </a:cubicBezTo>
                <a:cubicBezTo>
                  <a:pt x="11" y="19"/>
                  <a:pt x="9" y="24"/>
                  <a:pt x="6" y="28"/>
                </a:cubicBezTo>
                <a:cubicBezTo>
                  <a:pt x="5" y="30"/>
                  <a:pt x="2" y="33"/>
                  <a:pt x="0" y="35"/>
                </a:cubicBezTo>
                <a:cubicBezTo>
                  <a:pt x="0" y="35"/>
                  <a:pt x="0" y="35"/>
                  <a:pt x="0" y="35"/>
                </a:cubicBezTo>
                <a:cubicBezTo>
                  <a:pt x="2" y="37"/>
                  <a:pt x="3" y="39"/>
                  <a:pt x="5" y="40"/>
                </a:cubicBezTo>
                <a:cubicBezTo>
                  <a:pt x="8" y="42"/>
                  <a:pt x="11" y="43"/>
                  <a:pt x="11" y="46"/>
                </a:cubicBezTo>
                <a:cubicBezTo>
                  <a:pt x="11" y="49"/>
                  <a:pt x="13" y="56"/>
                  <a:pt x="14" y="59"/>
                </a:cubicBezTo>
                <a:cubicBezTo>
                  <a:pt x="15" y="61"/>
                  <a:pt x="15" y="64"/>
                  <a:pt x="17" y="66"/>
                </a:cubicBezTo>
                <a:cubicBezTo>
                  <a:pt x="20" y="67"/>
                  <a:pt x="20" y="69"/>
                  <a:pt x="19" y="70"/>
                </a:cubicBezTo>
                <a:cubicBezTo>
                  <a:pt x="18" y="71"/>
                  <a:pt x="17" y="75"/>
                  <a:pt x="19" y="76"/>
                </a:cubicBezTo>
                <a:cubicBezTo>
                  <a:pt x="21" y="78"/>
                  <a:pt x="20" y="75"/>
                  <a:pt x="22" y="76"/>
                </a:cubicBezTo>
                <a:cubicBezTo>
                  <a:pt x="24" y="76"/>
                  <a:pt x="24" y="76"/>
                  <a:pt x="26" y="78"/>
                </a:cubicBezTo>
                <a:cubicBezTo>
                  <a:pt x="28" y="80"/>
                  <a:pt x="27" y="83"/>
                  <a:pt x="29" y="81"/>
                </a:cubicBezTo>
                <a:cubicBezTo>
                  <a:pt x="31" y="80"/>
                  <a:pt x="31" y="77"/>
                  <a:pt x="33" y="79"/>
                </a:cubicBezTo>
                <a:cubicBezTo>
                  <a:pt x="35" y="81"/>
                  <a:pt x="36" y="84"/>
                  <a:pt x="37" y="82"/>
                </a:cubicBezTo>
                <a:cubicBezTo>
                  <a:pt x="37" y="79"/>
                  <a:pt x="38" y="79"/>
                  <a:pt x="36" y="76"/>
                </a:cubicBezTo>
                <a:cubicBezTo>
                  <a:pt x="34" y="73"/>
                  <a:pt x="37" y="72"/>
                  <a:pt x="35" y="69"/>
                </a:cubicBezTo>
                <a:cubicBezTo>
                  <a:pt x="33" y="66"/>
                  <a:pt x="36" y="68"/>
                  <a:pt x="38" y="68"/>
                </a:cubicBezTo>
                <a:cubicBezTo>
                  <a:pt x="41" y="68"/>
                  <a:pt x="46" y="70"/>
                  <a:pt x="43" y="67"/>
                </a:cubicBezTo>
                <a:cubicBezTo>
                  <a:pt x="41" y="64"/>
                  <a:pt x="39" y="64"/>
                  <a:pt x="38" y="62"/>
                </a:cubicBezTo>
                <a:cubicBezTo>
                  <a:pt x="37" y="60"/>
                  <a:pt x="38" y="61"/>
                  <a:pt x="40" y="60"/>
                </a:cubicBezTo>
                <a:cubicBezTo>
                  <a:pt x="41" y="58"/>
                  <a:pt x="41" y="58"/>
                  <a:pt x="43" y="60"/>
                </a:cubicBezTo>
                <a:cubicBezTo>
                  <a:pt x="46" y="61"/>
                  <a:pt x="47" y="65"/>
                  <a:pt x="48" y="63"/>
                </a:cubicBezTo>
                <a:cubicBezTo>
                  <a:pt x="49" y="62"/>
                  <a:pt x="49" y="61"/>
                  <a:pt x="48" y="60"/>
                </a:cubicBezTo>
                <a:cubicBezTo>
                  <a:pt x="48" y="58"/>
                  <a:pt x="47" y="56"/>
                  <a:pt x="50" y="57"/>
                </a:cubicBezTo>
                <a:cubicBezTo>
                  <a:pt x="53" y="58"/>
                  <a:pt x="56" y="61"/>
                  <a:pt x="56" y="60"/>
                </a:cubicBezTo>
                <a:cubicBezTo>
                  <a:pt x="56" y="58"/>
                  <a:pt x="55" y="58"/>
                  <a:pt x="52" y="54"/>
                </a:cubicBezTo>
                <a:cubicBezTo>
                  <a:pt x="50" y="51"/>
                  <a:pt x="53" y="52"/>
                  <a:pt x="48" y="49"/>
                </a:cubicBezTo>
                <a:cubicBezTo>
                  <a:pt x="43" y="46"/>
                  <a:pt x="40" y="45"/>
                  <a:pt x="40" y="42"/>
                </a:cubicBezTo>
                <a:cubicBezTo>
                  <a:pt x="40" y="40"/>
                  <a:pt x="43" y="44"/>
                  <a:pt x="40" y="40"/>
                </a:cubicBezTo>
                <a:cubicBezTo>
                  <a:pt x="37" y="37"/>
                  <a:pt x="32" y="33"/>
                  <a:pt x="31" y="29"/>
                </a:cubicBezTo>
                <a:cubicBezTo>
                  <a:pt x="30" y="25"/>
                  <a:pt x="31" y="23"/>
                  <a:pt x="33" y="22"/>
                </a:cubicBezTo>
                <a:cubicBezTo>
                  <a:pt x="34" y="22"/>
                  <a:pt x="36" y="23"/>
                  <a:pt x="39" y="26"/>
                </a:cubicBezTo>
                <a:cubicBezTo>
                  <a:pt x="42" y="28"/>
                  <a:pt x="43" y="30"/>
                  <a:pt x="43" y="29"/>
                </a:cubicBezTo>
                <a:cubicBezTo>
                  <a:pt x="43" y="27"/>
                  <a:pt x="43" y="25"/>
                  <a:pt x="45" y="26"/>
                </a:cubicBezTo>
                <a:cubicBezTo>
                  <a:pt x="47" y="27"/>
                  <a:pt x="50" y="29"/>
                  <a:pt x="49" y="28"/>
                </a:cubicBezTo>
                <a:cubicBezTo>
                  <a:pt x="48" y="26"/>
                  <a:pt x="45" y="24"/>
                  <a:pt x="47" y="25"/>
                </a:cubicBezTo>
                <a:cubicBezTo>
                  <a:pt x="50" y="25"/>
                  <a:pt x="57" y="28"/>
                  <a:pt x="54" y="25"/>
                </a:cubicBezTo>
                <a:cubicBezTo>
                  <a:pt x="51" y="23"/>
                  <a:pt x="44" y="21"/>
                  <a:pt x="47" y="18"/>
                </a:cubicBezTo>
                <a:cubicBezTo>
                  <a:pt x="50" y="15"/>
                  <a:pt x="51" y="17"/>
                  <a:pt x="53" y="16"/>
                </a:cubicBezTo>
                <a:cubicBezTo>
                  <a:pt x="56" y="14"/>
                  <a:pt x="58" y="12"/>
                  <a:pt x="58" y="14"/>
                </a:cubicBezTo>
                <a:cubicBezTo>
                  <a:pt x="57" y="16"/>
                  <a:pt x="55" y="21"/>
                  <a:pt x="57" y="19"/>
                </a:cubicBezTo>
                <a:cubicBezTo>
                  <a:pt x="59" y="17"/>
                  <a:pt x="61" y="14"/>
                  <a:pt x="65" y="14"/>
                </a:cubicBezTo>
                <a:cubicBezTo>
                  <a:pt x="69" y="15"/>
                  <a:pt x="70" y="16"/>
                  <a:pt x="74" y="18"/>
                </a:cubicBezTo>
                <a:cubicBezTo>
                  <a:pt x="75" y="18"/>
                  <a:pt x="75" y="19"/>
                  <a:pt x="76" y="19"/>
                </a:cubicBezTo>
                <a:cubicBezTo>
                  <a:pt x="76" y="19"/>
                  <a:pt x="76" y="19"/>
                  <a:pt x="76" y="19"/>
                </a:cubicBezTo>
                <a:cubicBezTo>
                  <a:pt x="80" y="12"/>
                  <a:pt x="82"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3" name="Freeform 766"/>
          <p:cNvSpPr>
            <a:spLocks/>
          </p:cNvSpPr>
          <p:nvPr/>
        </p:nvSpPr>
        <p:spPr bwMode="auto">
          <a:xfrm>
            <a:off x="1716418" y="2823918"/>
            <a:ext cx="85457" cy="63434"/>
          </a:xfrm>
          <a:custGeom>
            <a:avLst/>
            <a:gdLst>
              <a:gd name="T0" fmla="*/ 71103 w 38"/>
              <a:gd name="T1" fmla="*/ 30284 h 26"/>
              <a:gd name="T2" fmla="*/ 65338 w 38"/>
              <a:gd name="T3" fmla="*/ 24606 h 26"/>
              <a:gd name="T4" fmla="*/ 46121 w 38"/>
              <a:gd name="T5" fmla="*/ 11357 h 26"/>
              <a:gd name="T6" fmla="*/ 46121 w 38"/>
              <a:gd name="T7" fmla="*/ 5678 h 26"/>
              <a:gd name="T8" fmla="*/ 17295 w 38"/>
              <a:gd name="T9" fmla="*/ 5678 h 26"/>
              <a:gd name="T10" fmla="*/ 11530 w 38"/>
              <a:gd name="T11" fmla="*/ 9464 h 26"/>
              <a:gd name="T12" fmla="*/ 11530 w 38"/>
              <a:gd name="T13" fmla="*/ 9464 h 26"/>
              <a:gd name="T14" fmla="*/ 0 w 38"/>
              <a:gd name="T15" fmla="*/ 45426 h 26"/>
              <a:gd name="T16" fmla="*/ 0 w 38"/>
              <a:gd name="T17" fmla="*/ 45426 h 26"/>
              <a:gd name="T18" fmla="*/ 13452 w 38"/>
              <a:gd name="T19" fmla="*/ 49212 h 26"/>
              <a:gd name="T20" fmla="*/ 34591 w 38"/>
              <a:gd name="T21" fmla="*/ 39748 h 26"/>
              <a:gd name="T22" fmla="*/ 61495 w 38"/>
              <a:gd name="T23" fmla="*/ 34070 h 26"/>
              <a:gd name="T24" fmla="*/ 71103 w 38"/>
              <a:gd name="T25" fmla="*/ 30284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6">
                <a:moveTo>
                  <a:pt x="37" y="16"/>
                </a:moveTo>
                <a:cubicBezTo>
                  <a:pt x="36" y="15"/>
                  <a:pt x="38" y="16"/>
                  <a:pt x="34" y="13"/>
                </a:cubicBezTo>
                <a:cubicBezTo>
                  <a:pt x="30" y="11"/>
                  <a:pt x="24" y="10"/>
                  <a:pt x="24" y="6"/>
                </a:cubicBezTo>
                <a:cubicBezTo>
                  <a:pt x="24" y="5"/>
                  <a:pt x="24" y="4"/>
                  <a:pt x="24" y="3"/>
                </a:cubicBezTo>
                <a:cubicBezTo>
                  <a:pt x="18" y="2"/>
                  <a:pt x="11" y="0"/>
                  <a:pt x="9" y="3"/>
                </a:cubicBezTo>
                <a:cubicBezTo>
                  <a:pt x="8" y="4"/>
                  <a:pt x="7" y="4"/>
                  <a:pt x="6" y="5"/>
                </a:cubicBezTo>
                <a:cubicBezTo>
                  <a:pt x="6" y="5"/>
                  <a:pt x="6" y="5"/>
                  <a:pt x="6" y="5"/>
                </a:cubicBezTo>
                <a:cubicBezTo>
                  <a:pt x="6" y="5"/>
                  <a:pt x="4" y="17"/>
                  <a:pt x="0" y="24"/>
                </a:cubicBezTo>
                <a:cubicBezTo>
                  <a:pt x="0" y="24"/>
                  <a:pt x="0" y="24"/>
                  <a:pt x="0" y="24"/>
                </a:cubicBezTo>
                <a:cubicBezTo>
                  <a:pt x="2" y="25"/>
                  <a:pt x="2" y="26"/>
                  <a:pt x="7" y="26"/>
                </a:cubicBezTo>
                <a:cubicBezTo>
                  <a:pt x="12" y="26"/>
                  <a:pt x="16" y="23"/>
                  <a:pt x="18" y="21"/>
                </a:cubicBezTo>
                <a:cubicBezTo>
                  <a:pt x="20" y="19"/>
                  <a:pt x="30" y="18"/>
                  <a:pt x="32" y="18"/>
                </a:cubicBezTo>
                <a:cubicBezTo>
                  <a:pt x="34" y="18"/>
                  <a:pt x="37" y="18"/>
                  <a:pt x="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4" name="Freeform 767"/>
          <p:cNvSpPr>
            <a:spLocks/>
          </p:cNvSpPr>
          <p:nvPr/>
        </p:nvSpPr>
        <p:spPr bwMode="auto">
          <a:xfrm>
            <a:off x="1526930" y="2809594"/>
            <a:ext cx="46445" cy="112546"/>
          </a:xfrm>
          <a:custGeom>
            <a:avLst/>
            <a:gdLst>
              <a:gd name="T0" fmla="*/ 28349 w 21"/>
              <a:gd name="T1" fmla="*/ 74026 h 46"/>
              <a:gd name="T2" fmla="*/ 39688 w 21"/>
              <a:gd name="T3" fmla="*/ 53147 h 46"/>
              <a:gd name="T4" fmla="*/ 30238 w 21"/>
              <a:gd name="T5" fmla="*/ 15185 h 46"/>
              <a:gd name="T6" fmla="*/ 7560 w 21"/>
              <a:gd name="T7" fmla="*/ 0 h 46"/>
              <a:gd name="T8" fmla="*/ 0 w 21"/>
              <a:gd name="T9" fmla="*/ 20879 h 46"/>
              <a:gd name="T10" fmla="*/ 0 w 21"/>
              <a:gd name="T11" fmla="*/ 20879 h 46"/>
              <a:gd name="T12" fmla="*/ 1890 w 21"/>
              <a:gd name="T13" fmla="*/ 24675 h 46"/>
              <a:gd name="T14" fmla="*/ 0 w 21"/>
              <a:gd name="T15" fmla="*/ 56943 h 46"/>
              <a:gd name="T16" fmla="*/ 7560 w 21"/>
              <a:gd name="T17" fmla="*/ 72128 h 46"/>
              <a:gd name="T18" fmla="*/ 13229 w 21"/>
              <a:gd name="T19" fmla="*/ 81619 h 46"/>
              <a:gd name="T20" fmla="*/ 17009 w 21"/>
              <a:gd name="T21" fmla="*/ 87313 h 46"/>
              <a:gd name="T22" fmla="*/ 17009 w 21"/>
              <a:gd name="T23" fmla="*/ 87313 h 46"/>
              <a:gd name="T24" fmla="*/ 28349 w 21"/>
              <a:gd name="T25" fmla="*/ 7402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6">
                <a:moveTo>
                  <a:pt x="15" y="39"/>
                </a:moveTo>
                <a:cubicBezTo>
                  <a:pt x="18" y="35"/>
                  <a:pt x="20" y="30"/>
                  <a:pt x="21" y="28"/>
                </a:cubicBezTo>
                <a:cubicBezTo>
                  <a:pt x="8" y="23"/>
                  <a:pt x="16" y="8"/>
                  <a:pt x="16" y="8"/>
                </a:cubicBezTo>
                <a:cubicBezTo>
                  <a:pt x="16" y="8"/>
                  <a:pt x="9" y="0"/>
                  <a:pt x="4" y="0"/>
                </a:cubicBezTo>
                <a:cubicBezTo>
                  <a:pt x="1" y="0"/>
                  <a:pt x="0" y="6"/>
                  <a:pt x="0" y="11"/>
                </a:cubicBezTo>
                <a:cubicBezTo>
                  <a:pt x="0" y="11"/>
                  <a:pt x="0" y="11"/>
                  <a:pt x="0" y="11"/>
                </a:cubicBezTo>
                <a:cubicBezTo>
                  <a:pt x="1" y="11"/>
                  <a:pt x="2" y="12"/>
                  <a:pt x="1" y="13"/>
                </a:cubicBezTo>
                <a:cubicBezTo>
                  <a:pt x="0" y="16"/>
                  <a:pt x="0" y="26"/>
                  <a:pt x="0" y="30"/>
                </a:cubicBezTo>
                <a:cubicBezTo>
                  <a:pt x="1" y="35"/>
                  <a:pt x="2" y="38"/>
                  <a:pt x="4" y="38"/>
                </a:cubicBezTo>
                <a:cubicBezTo>
                  <a:pt x="6" y="39"/>
                  <a:pt x="6" y="39"/>
                  <a:pt x="7" y="43"/>
                </a:cubicBezTo>
                <a:cubicBezTo>
                  <a:pt x="8" y="44"/>
                  <a:pt x="8" y="45"/>
                  <a:pt x="9" y="46"/>
                </a:cubicBezTo>
                <a:cubicBezTo>
                  <a:pt x="9" y="46"/>
                  <a:pt x="9" y="46"/>
                  <a:pt x="9" y="46"/>
                </a:cubicBezTo>
                <a:cubicBezTo>
                  <a:pt x="11" y="44"/>
                  <a:pt x="14" y="41"/>
                  <a:pt x="1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5" name="Freeform 768"/>
          <p:cNvSpPr>
            <a:spLocks/>
          </p:cNvSpPr>
          <p:nvPr/>
        </p:nvSpPr>
        <p:spPr bwMode="auto">
          <a:xfrm>
            <a:off x="1543646" y="2814083"/>
            <a:ext cx="81742" cy="63435"/>
          </a:xfrm>
          <a:custGeom>
            <a:avLst/>
            <a:gdLst>
              <a:gd name="T0" fmla="*/ 62089 w 36"/>
              <a:gd name="T1" fmla="*/ 0 h 26"/>
              <a:gd name="T2" fmla="*/ 15522 w 36"/>
              <a:gd name="T3" fmla="*/ 11357 h 26"/>
              <a:gd name="T4" fmla="*/ 25224 w 36"/>
              <a:gd name="T5" fmla="*/ 49213 h 26"/>
              <a:gd name="T6" fmla="*/ 36865 w 36"/>
              <a:gd name="T7" fmla="*/ 43535 h 26"/>
              <a:gd name="T8" fmla="*/ 52388 w 36"/>
              <a:gd name="T9" fmla="*/ 35963 h 26"/>
              <a:gd name="T10" fmla="*/ 64029 w 36"/>
              <a:gd name="T11" fmla="*/ 35963 h 26"/>
              <a:gd name="T12" fmla="*/ 69850 w 36"/>
              <a:gd name="T13" fmla="*/ 17035 h 26"/>
              <a:gd name="T14" fmla="*/ 62089 w 36"/>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6">
                <a:moveTo>
                  <a:pt x="32" y="0"/>
                </a:move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6" name="Freeform 769"/>
          <p:cNvSpPr>
            <a:spLocks/>
          </p:cNvSpPr>
          <p:nvPr/>
        </p:nvSpPr>
        <p:spPr bwMode="auto">
          <a:xfrm>
            <a:off x="2225454" y="2858704"/>
            <a:ext cx="87316" cy="96176"/>
          </a:xfrm>
          <a:custGeom>
            <a:avLst/>
            <a:gdLst>
              <a:gd name="T0" fmla="*/ 74613 w 39"/>
              <a:gd name="T1" fmla="*/ 70787 h 39"/>
              <a:gd name="T2" fmla="*/ 72700 w 39"/>
              <a:gd name="T3" fmla="*/ 55481 h 39"/>
              <a:gd name="T4" fmla="*/ 57395 w 39"/>
              <a:gd name="T5" fmla="*/ 45916 h 39"/>
              <a:gd name="T6" fmla="*/ 59308 w 39"/>
              <a:gd name="T7" fmla="*/ 34437 h 39"/>
              <a:gd name="T8" fmla="*/ 49742 w 39"/>
              <a:gd name="T9" fmla="*/ 26784 h 39"/>
              <a:gd name="T10" fmla="*/ 45916 w 39"/>
              <a:gd name="T11" fmla="*/ 11479 h 39"/>
              <a:gd name="T12" fmla="*/ 38263 w 39"/>
              <a:gd name="T13" fmla="*/ 0 h 39"/>
              <a:gd name="T14" fmla="*/ 0 w 39"/>
              <a:gd name="T15" fmla="*/ 15305 h 39"/>
              <a:gd name="T16" fmla="*/ 11479 w 39"/>
              <a:gd name="T17" fmla="*/ 30610 h 39"/>
              <a:gd name="T18" fmla="*/ 21045 w 39"/>
              <a:gd name="T19" fmla="*/ 42089 h 39"/>
              <a:gd name="T20" fmla="*/ 21045 w 39"/>
              <a:gd name="T21" fmla="*/ 42089 h 39"/>
              <a:gd name="T22" fmla="*/ 40176 w 39"/>
              <a:gd name="T23" fmla="*/ 51655 h 39"/>
              <a:gd name="T24" fmla="*/ 57395 w 39"/>
              <a:gd name="T25" fmla="*/ 59308 h 39"/>
              <a:gd name="T26" fmla="*/ 63134 w 39"/>
              <a:gd name="T27" fmla="*/ 72700 h 39"/>
              <a:gd name="T28" fmla="*/ 74613 w 39"/>
              <a:gd name="T29" fmla="*/ 7078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39">
                <a:moveTo>
                  <a:pt x="39" y="37"/>
                </a:moveTo>
                <a:cubicBezTo>
                  <a:pt x="38" y="34"/>
                  <a:pt x="38" y="30"/>
                  <a:pt x="38" y="29"/>
                </a:cubicBezTo>
                <a:cubicBezTo>
                  <a:pt x="38" y="27"/>
                  <a:pt x="32" y="26"/>
                  <a:pt x="30" y="24"/>
                </a:cubicBezTo>
                <a:cubicBezTo>
                  <a:pt x="29" y="21"/>
                  <a:pt x="31" y="21"/>
                  <a:pt x="31" y="18"/>
                </a:cubicBezTo>
                <a:cubicBezTo>
                  <a:pt x="31" y="15"/>
                  <a:pt x="28" y="14"/>
                  <a:pt x="26" y="14"/>
                </a:cubicBezTo>
                <a:cubicBezTo>
                  <a:pt x="24" y="13"/>
                  <a:pt x="26" y="9"/>
                  <a:pt x="24" y="6"/>
                </a:cubicBezTo>
                <a:cubicBezTo>
                  <a:pt x="22" y="3"/>
                  <a:pt x="17" y="1"/>
                  <a:pt x="20" y="0"/>
                </a:cubicBezTo>
                <a:cubicBezTo>
                  <a:pt x="1" y="0"/>
                  <a:pt x="0" y="4"/>
                  <a:pt x="0" y="8"/>
                </a:cubicBezTo>
                <a:cubicBezTo>
                  <a:pt x="0" y="10"/>
                  <a:pt x="1" y="13"/>
                  <a:pt x="6" y="16"/>
                </a:cubicBezTo>
                <a:cubicBezTo>
                  <a:pt x="8" y="17"/>
                  <a:pt x="10" y="20"/>
                  <a:pt x="11" y="22"/>
                </a:cubicBezTo>
                <a:cubicBezTo>
                  <a:pt x="11" y="22"/>
                  <a:pt x="11" y="22"/>
                  <a:pt x="11" y="22"/>
                </a:cubicBezTo>
                <a:cubicBezTo>
                  <a:pt x="11" y="22"/>
                  <a:pt x="17" y="24"/>
                  <a:pt x="21" y="27"/>
                </a:cubicBezTo>
                <a:cubicBezTo>
                  <a:pt x="25" y="30"/>
                  <a:pt x="29" y="28"/>
                  <a:pt x="30" y="31"/>
                </a:cubicBezTo>
                <a:cubicBezTo>
                  <a:pt x="32" y="32"/>
                  <a:pt x="32" y="35"/>
                  <a:pt x="33" y="38"/>
                </a:cubicBezTo>
                <a:cubicBezTo>
                  <a:pt x="35" y="38"/>
                  <a:pt x="37" y="39"/>
                  <a:pt x="39"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7" name="Freeform 770"/>
          <p:cNvSpPr>
            <a:spLocks/>
          </p:cNvSpPr>
          <p:nvPr/>
        </p:nvSpPr>
        <p:spPr bwMode="auto">
          <a:xfrm>
            <a:off x="2240525" y="2920093"/>
            <a:ext cx="570335" cy="529986"/>
          </a:xfrm>
          <a:custGeom>
            <a:avLst/>
            <a:gdLst>
              <a:gd name="T0" fmla="*/ 470162 w 255"/>
              <a:gd name="T1" fmla="*/ 335022 h 216"/>
              <a:gd name="T2" fmla="*/ 426204 w 255"/>
              <a:gd name="T3" fmla="*/ 283626 h 216"/>
              <a:gd name="T4" fmla="*/ 439582 w 255"/>
              <a:gd name="T5" fmla="*/ 237942 h 216"/>
              <a:gd name="T6" fmla="*/ 418559 w 255"/>
              <a:gd name="T7" fmla="*/ 211292 h 216"/>
              <a:gd name="T8" fmla="*/ 422381 w 255"/>
              <a:gd name="T9" fmla="*/ 180836 h 216"/>
              <a:gd name="T10" fmla="*/ 433849 w 255"/>
              <a:gd name="T11" fmla="*/ 121826 h 216"/>
              <a:gd name="T12" fmla="*/ 431937 w 255"/>
              <a:gd name="T13" fmla="*/ 91370 h 216"/>
              <a:gd name="T14" fmla="*/ 389890 w 255"/>
              <a:gd name="T15" fmla="*/ 74238 h 216"/>
              <a:gd name="T16" fmla="*/ 347843 w 255"/>
              <a:gd name="T17" fmla="*/ 57106 h 216"/>
              <a:gd name="T18" fmla="*/ 309619 w 255"/>
              <a:gd name="T19" fmla="*/ 47588 h 216"/>
              <a:gd name="T20" fmla="*/ 259927 w 255"/>
              <a:gd name="T21" fmla="*/ 70431 h 216"/>
              <a:gd name="T22" fmla="*/ 246548 w 255"/>
              <a:gd name="T23" fmla="*/ 70431 h 216"/>
              <a:gd name="T24" fmla="*/ 202590 w 255"/>
              <a:gd name="T25" fmla="*/ 93273 h 216"/>
              <a:gd name="T26" fmla="*/ 124230 w 255"/>
              <a:gd name="T27" fmla="*/ 62817 h 216"/>
              <a:gd name="T28" fmla="*/ 101295 w 255"/>
              <a:gd name="T29" fmla="*/ 20939 h 216"/>
              <a:gd name="T30" fmla="*/ 61159 w 255"/>
              <a:gd name="T31" fmla="*/ 22842 h 216"/>
              <a:gd name="T32" fmla="*/ 49692 w 255"/>
              <a:gd name="T33" fmla="*/ 24746 h 216"/>
              <a:gd name="T34" fmla="*/ 26757 w 255"/>
              <a:gd name="T35" fmla="*/ 15228 h 216"/>
              <a:gd name="T36" fmla="*/ 11467 w 255"/>
              <a:gd name="T37" fmla="*/ 0 h 216"/>
              <a:gd name="T38" fmla="*/ 0 w 255"/>
              <a:gd name="T39" fmla="*/ 17132 h 216"/>
              <a:gd name="T40" fmla="*/ 3822 w 255"/>
              <a:gd name="T41" fmla="*/ 47588 h 216"/>
              <a:gd name="T42" fmla="*/ 15290 w 255"/>
              <a:gd name="T43" fmla="*/ 72334 h 216"/>
              <a:gd name="T44" fmla="*/ 22935 w 255"/>
              <a:gd name="T45" fmla="*/ 85659 h 216"/>
              <a:gd name="T46" fmla="*/ 47781 w 255"/>
              <a:gd name="T47" fmla="*/ 116115 h 216"/>
              <a:gd name="T48" fmla="*/ 32491 w 255"/>
              <a:gd name="T49" fmla="*/ 152283 h 216"/>
              <a:gd name="T50" fmla="*/ 49692 w 255"/>
              <a:gd name="T51" fmla="*/ 190353 h 216"/>
              <a:gd name="T52" fmla="*/ 87916 w 255"/>
              <a:gd name="T53" fmla="*/ 234134 h 216"/>
              <a:gd name="T54" fmla="*/ 97473 w 255"/>
              <a:gd name="T55" fmla="*/ 262687 h 216"/>
              <a:gd name="T56" fmla="*/ 112762 w 255"/>
              <a:gd name="T57" fmla="*/ 281723 h 216"/>
              <a:gd name="T58" fmla="*/ 120407 w 255"/>
              <a:gd name="T59" fmla="*/ 264591 h 216"/>
              <a:gd name="T60" fmla="*/ 133786 w 255"/>
              <a:gd name="T61" fmla="*/ 274109 h 216"/>
              <a:gd name="T62" fmla="*/ 152898 w 255"/>
              <a:gd name="T63" fmla="*/ 279819 h 216"/>
              <a:gd name="T64" fmla="*/ 189212 w 255"/>
              <a:gd name="T65" fmla="*/ 333118 h 216"/>
              <a:gd name="T66" fmla="*/ 271394 w 255"/>
              <a:gd name="T67" fmla="*/ 371189 h 216"/>
              <a:gd name="T68" fmla="*/ 284773 w 255"/>
              <a:gd name="T69" fmla="*/ 371189 h 216"/>
              <a:gd name="T70" fmla="*/ 301974 w 255"/>
              <a:gd name="T71" fmla="*/ 357864 h 216"/>
              <a:gd name="T72" fmla="*/ 322997 w 255"/>
              <a:gd name="T73" fmla="*/ 361671 h 216"/>
              <a:gd name="T74" fmla="*/ 405180 w 255"/>
              <a:gd name="T75" fmla="*/ 403549 h 216"/>
              <a:gd name="T76" fmla="*/ 449138 w 255"/>
              <a:gd name="T77" fmla="*/ 386417 h 216"/>
              <a:gd name="T78" fmla="*/ 477807 w 255"/>
              <a:gd name="T79" fmla="*/ 355961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5" h="216">
                <a:moveTo>
                  <a:pt x="250" y="187"/>
                </a:moveTo>
                <a:cubicBezTo>
                  <a:pt x="246" y="185"/>
                  <a:pt x="246" y="180"/>
                  <a:pt x="246" y="176"/>
                </a:cubicBezTo>
                <a:cubicBezTo>
                  <a:pt x="246" y="172"/>
                  <a:pt x="232" y="163"/>
                  <a:pt x="232" y="163"/>
                </a:cubicBezTo>
                <a:cubicBezTo>
                  <a:pt x="223" y="149"/>
                  <a:pt x="223" y="149"/>
                  <a:pt x="223" y="149"/>
                </a:cubicBezTo>
                <a:cubicBezTo>
                  <a:pt x="234" y="135"/>
                  <a:pt x="234" y="135"/>
                  <a:pt x="234" y="135"/>
                </a:cubicBezTo>
                <a:cubicBezTo>
                  <a:pt x="234" y="135"/>
                  <a:pt x="236" y="125"/>
                  <a:pt x="230" y="125"/>
                </a:cubicBezTo>
                <a:cubicBezTo>
                  <a:pt x="224" y="125"/>
                  <a:pt x="220" y="123"/>
                  <a:pt x="220" y="123"/>
                </a:cubicBezTo>
                <a:cubicBezTo>
                  <a:pt x="219" y="111"/>
                  <a:pt x="219" y="111"/>
                  <a:pt x="219" y="111"/>
                </a:cubicBezTo>
                <a:cubicBezTo>
                  <a:pt x="219" y="111"/>
                  <a:pt x="219" y="104"/>
                  <a:pt x="219" y="102"/>
                </a:cubicBezTo>
                <a:cubicBezTo>
                  <a:pt x="219" y="100"/>
                  <a:pt x="226" y="99"/>
                  <a:pt x="221" y="95"/>
                </a:cubicBezTo>
                <a:cubicBezTo>
                  <a:pt x="217" y="91"/>
                  <a:pt x="216" y="90"/>
                  <a:pt x="219" y="85"/>
                </a:cubicBezTo>
                <a:cubicBezTo>
                  <a:pt x="222" y="81"/>
                  <a:pt x="227" y="70"/>
                  <a:pt x="227" y="64"/>
                </a:cubicBezTo>
                <a:cubicBezTo>
                  <a:pt x="227" y="63"/>
                  <a:pt x="227" y="62"/>
                  <a:pt x="227" y="62"/>
                </a:cubicBezTo>
                <a:cubicBezTo>
                  <a:pt x="226" y="56"/>
                  <a:pt x="226" y="48"/>
                  <a:pt x="226" y="48"/>
                </a:cubicBezTo>
                <a:cubicBezTo>
                  <a:pt x="216" y="48"/>
                  <a:pt x="216" y="48"/>
                  <a:pt x="216" y="48"/>
                </a:cubicBezTo>
                <a:cubicBezTo>
                  <a:pt x="216" y="48"/>
                  <a:pt x="207" y="42"/>
                  <a:pt x="204" y="39"/>
                </a:cubicBezTo>
                <a:cubicBezTo>
                  <a:pt x="202" y="36"/>
                  <a:pt x="202" y="35"/>
                  <a:pt x="197" y="34"/>
                </a:cubicBezTo>
                <a:cubicBezTo>
                  <a:pt x="191" y="32"/>
                  <a:pt x="191" y="31"/>
                  <a:pt x="182" y="30"/>
                </a:cubicBezTo>
                <a:cubicBezTo>
                  <a:pt x="174" y="29"/>
                  <a:pt x="177" y="25"/>
                  <a:pt x="172" y="24"/>
                </a:cubicBezTo>
                <a:cubicBezTo>
                  <a:pt x="167" y="23"/>
                  <a:pt x="165" y="23"/>
                  <a:pt x="162" y="25"/>
                </a:cubicBezTo>
                <a:cubicBezTo>
                  <a:pt x="158" y="26"/>
                  <a:pt x="148" y="25"/>
                  <a:pt x="147" y="27"/>
                </a:cubicBezTo>
                <a:cubicBezTo>
                  <a:pt x="146" y="28"/>
                  <a:pt x="139" y="36"/>
                  <a:pt x="136" y="37"/>
                </a:cubicBezTo>
                <a:cubicBezTo>
                  <a:pt x="135" y="37"/>
                  <a:pt x="132" y="37"/>
                  <a:pt x="129" y="37"/>
                </a:cubicBezTo>
                <a:cubicBezTo>
                  <a:pt x="129" y="37"/>
                  <a:pt x="129" y="37"/>
                  <a:pt x="129" y="37"/>
                </a:cubicBezTo>
                <a:cubicBezTo>
                  <a:pt x="129" y="41"/>
                  <a:pt x="129" y="44"/>
                  <a:pt x="128" y="44"/>
                </a:cubicBezTo>
                <a:cubicBezTo>
                  <a:pt x="126" y="45"/>
                  <a:pt x="118" y="49"/>
                  <a:pt x="106" y="49"/>
                </a:cubicBezTo>
                <a:cubicBezTo>
                  <a:pt x="94" y="50"/>
                  <a:pt x="79" y="37"/>
                  <a:pt x="77" y="36"/>
                </a:cubicBezTo>
                <a:cubicBezTo>
                  <a:pt x="76" y="34"/>
                  <a:pt x="68" y="35"/>
                  <a:pt x="65" y="33"/>
                </a:cubicBezTo>
                <a:cubicBezTo>
                  <a:pt x="63" y="32"/>
                  <a:pt x="63" y="26"/>
                  <a:pt x="63" y="21"/>
                </a:cubicBezTo>
                <a:cubicBezTo>
                  <a:pt x="58" y="21"/>
                  <a:pt x="52" y="18"/>
                  <a:pt x="53" y="11"/>
                </a:cubicBezTo>
                <a:cubicBezTo>
                  <a:pt x="54" y="4"/>
                  <a:pt x="52" y="4"/>
                  <a:pt x="51" y="2"/>
                </a:cubicBezTo>
                <a:cubicBezTo>
                  <a:pt x="51" y="0"/>
                  <a:pt x="34" y="9"/>
                  <a:pt x="32" y="12"/>
                </a:cubicBezTo>
                <a:cubicBezTo>
                  <a:pt x="32" y="12"/>
                  <a:pt x="32" y="12"/>
                  <a:pt x="32" y="12"/>
                </a:cubicBezTo>
                <a:cubicBezTo>
                  <a:pt x="30" y="14"/>
                  <a:pt x="28" y="13"/>
                  <a:pt x="26" y="13"/>
                </a:cubicBezTo>
                <a:cubicBezTo>
                  <a:pt x="25" y="12"/>
                  <a:pt x="23" y="12"/>
                  <a:pt x="22" y="11"/>
                </a:cubicBezTo>
                <a:cubicBezTo>
                  <a:pt x="18" y="11"/>
                  <a:pt x="15" y="8"/>
                  <a:pt x="14" y="8"/>
                </a:cubicBezTo>
                <a:cubicBezTo>
                  <a:pt x="12" y="7"/>
                  <a:pt x="10" y="1"/>
                  <a:pt x="7" y="0"/>
                </a:cubicBezTo>
                <a:cubicBezTo>
                  <a:pt x="7" y="0"/>
                  <a:pt x="6" y="0"/>
                  <a:pt x="6" y="0"/>
                </a:cubicBezTo>
                <a:cubicBezTo>
                  <a:pt x="5" y="1"/>
                  <a:pt x="4" y="3"/>
                  <a:pt x="3" y="4"/>
                </a:cubicBezTo>
                <a:cubicBezTo>
                  <a:pt x="2" y="6"/>
                  <a:pt x="0" y="4"/>
                  <a:pt x="0" y="9"/>
                </a:cubicBezTo>
                <a:cubicBezTo>
                  <a:pt x="0" y="13"/>
                  <a:pt x="0" y="12"/>
                  <a:pt x="3" y="19"/>
                </a:cubicBezTo>
                <a:cubicBezTo>
                  <a:pt x="5" y="25"/>
                  <a:pt x="3" y="22"/>
                  <a:pt x="2" y="25"/>
                </a:cubicBezTo>
                <a:cubicBezTo>
                  <a:pt x="1" y="28"/>
                  <a:pt x="3" y="26"/>
                  <a:pt x="7" y="30"/>
                </a:cubicBezTo>
                <a:cubicBezTo>
                  <a:pt x="10" y="34"/>
                  <a:pt x="6" y="35"/>
                  <a:pt x="8" y="38"/>
                </a:cubicBezTo>
                <a:cubicBezTo>
                  <a:pt x="9" y="39"/>
                  <a:pt x="9" y="39"/>
                  <a:pt x="10" y="40"/>
                </a:cubicBezTo>
                <a:cubicBezTo>
                  <a:pt x="11" y="42"/>
                  <a:pt x="11" y="42"/>
                  <a:pt x="12" y="45"/>
                </a:cubicBezTo>
                <a:cubicBezTo>
                  <a:pt x="12" y="48"/>
                  <a:pt x="14" y="48"/>
                  <a:pt x="16" y="53"/>
                </a:cubicBezTo>
                <a:cubicBezTo>
                  <a:pt x="19" y="58"/>
                  <a:pt x="22" y="58"/>
                  <a:pt x="25" y="61"/>
                </a:cubicBezTo>
                <a:cubicBezTo>
                  <a:pt x="28" y="63"/>
                  <a:pt x="25" y="65"/>
                  <a:pt x="25" y="68"/>
                </a:cubicBezTo>
                <a:cubicBezTo>
                  <a:pt x="25" y="72"/>
                  <a:pt x="18" y="74"/>
                  <a:pt x="17" y="80"/>
                </a:cubicBezTo>
                <a:cubicBezTo>
                  <a:pt x="16" y="85"/>
                  <a:pt x="19" y="91"/>
                  <a:pt x="22" y="93"/>
                </a:cubicBezTo>
                <a:cubicBezTo>
                  <a:pt x="25" y="95"/>
                  <a:pt x="24" y="97"/>
                  <a:pt x="26" y="100"/>
                </a:cubicBezTo>
                <a:cubicBezTo>
                  <a:pt x="27" y="102"/>
                  <a:pt x="39" y="108"/>
                  <a:pt x="42" y="112"/>
                </a:cubicBezTo>
                <a:cubicBezTo>
                  <a:pt x="46" y="117"/>
                  <a:pt x="49" y="121"/>
                  <a:pt x="46" y="123"/>
                </a:cubicBezTo>
                <a:cubicBezTo>
                  <a:pt x="43" y="126"/>
                  <a:pt x="47" y="127"/>
                  <a:pt x="50" y="130"/>
                </a:cubicBezTo>
                <a:cubicBezTo>
                  <a:pt x="53" y="133"/>
                  <a:pt x="49" y="134"/>
                  <a:pt x="51" y="138"/>
                </a:cubicBezTo>
                <a:cubicBezTo>
                  <a:pt x="52" y="140"/>
                  <a:pt x="56" y="145"/>
                  <a:pt x="59" y="148"/>
                </a:cubicBezTo>
                <a:cubicBezTo>
                  <a:pt x="59" y="148"/>
                  <a:pt x="59" y="148"/>
                  <a:pt x="59" y="148"/>
                </a:cubicBezTo>
                <a:cubicBezTo>
                  <a:pt x="61" y="146"/>
                  <a:pt x="62" y="146"/>
                  <a:pt x="62" y="144"/>
                </a:cubicBezTo>
                <a:cubicBezTo>
                  <a:pt x="62" y="142"/>
                  <a:pt x="63" y="138"/>
                  <a:pt x="63" y="139"/>
                </a:cubicBezTo>
                <a:cubicBezTo>
                  <a:pt x="64" y="140"/>
                  <a:pt x="66" y="142"/>
                  <a:pt x="68" y="142"/>
                </a:cubicBezTo>
                <a:cubicBezTo>
                  <a:pt x="70" y="142"/>
                  <a:pt x="67" y="145"/>
                  <a:pt x="70" y="144"/>
                </a:cubicBezTo>
                <a:cubicBezTo>
                  <a:pt x="73" y="144"/>
                  <a:pt x="74" y="141"/>
                  <a:pt x="76" y="142"/>
                </a:cubicBezTo>
                <a:cubicBezTo>
                  <a:pt x="77" y="142"/>
                  <a:pt x="76" y="144"/>
                  <a:pt x="80" y="147"/>
                </a:cubicBezTo>
                <a:cubicBezTo>
                  <a:pt x="84" y="150"/>
                  <a:pt x="90" y="167"/>
                  <a:pt x="92" y="168"/>
                </a:cubicBezTo>
                <a:cubicBezTo>
                  <a:pt x="93" y="170"/>
                  <a:pt x="96" y="174"/>
                  <a:pt x="99" y="175"/>
                </a:cubicBezTo>
                <a:cubicBezTo>
                  <a:pt x="103" y="177"/>
                  <a:pt x="110" y="183"/>
                  <a:pt x="117" y="187"/>
                </a:cubicBezTo>
                <a:cubicBezTo>
                  <a:pt x="124" y="191"/>
                  <a:pt x="140" y="196"/>
                  <a:pt x="142" y="195"/>
                </a:cubicBezTo>
                <a:cubicBezTo>
                  <a:pt x="144" y="193"/>
                  <a:pt x="149" y="192"/>
                  <a:pt x="149" y="192"/>
                </a:cubicBezTo>
                <a:cubicBezTo>
                  <a:pt x="148" y="193"/>
                  <a:pt x="145" y="197"/>
                  <a:pt x="149" y="195"/>
                </a:cubicBezTo>
                <a:cubicBezTo>
                  <a:pt x="153" y="193"/>
                  <a:pt x="157" y="191"/>
                  <a:pt x="159" y="189"/>
                </a:cubicBezTo>
                <a:cubicBezTo>
                  <a:pt x="160" y="187"/>
                  <a:pt x="159" y="188"/>
                  <a:pt x="158" y="188"/>
                </a:cubicBezTo>
                <a:cubicBezTo>
                  <a:pt x="156" y="187"/>
                  <a:pt x="158" y="186"/>
                  <a:pt x="160" y="186"/>
                </a:cubicBezTo>
                <a:cubicBezTo>
                  <a:pt x="162" y="186"/>
                  <a:pt x="166" y="187"/>
                  <a:pt x="169" y="190"/>
                </a:cubicBezTo>
                <a:cubicBezTo>
                  <a:pt x="171" y="194"/>
                  <a:pt x="172" y="203"/>
                  <a:pt x="175" y="205"/>
                </a:cubicBezTo>
                <a:cubicBezTo>
                  <a:pt x="177" y="207"/>
                  <a:pt x="202" y="212"/>
                  <a:pt x="212" y="212"/>
                </a:cubicBezTo>
                <a:cubicBezTo>
                  <a:pt x="221" y="213"/>
                  <a:pt x="226" y="215"/>
                  <a:pt x="231" y="216"/>
                </a:cubicBezTo>
                <a:cubicBezTo>
                  <a:pt x="232" y="211"/>
                  <a:pt x="232" y="206"/>
                  <a:pt x="235" y="203"/>
                </a:cubicBezTo>
                <a:cubicBezTo>
                  <a:pt x="238" y="200"/>
                  <a:pt x="248" y="194"/>
                  <a:pt x="251" y="194"/>
                </a:cubicBezTo>
                <a:cubicBezTo>
                  <a:pt x="255" y="194"/>
                  <a:pt x="254" y="190"/>
                  <a:pt x="250" y="187"/>
                </a:cubicBezTo>
                <a:close/>
              </a:path>
            </a:pathLst>
          </a:custGeom>
          <a:solidFill>
            <a:srgbClr val="C00000"/>
          </a:solidFill>
          <a:ln>
            <a:noFill/>
          </a:ln>
        </p:spPr>
        <p:txBody>
          <a:bodyPr/>
          <a:lstStyle/>
          <a:p>
            <a:endParaRPr lang="ja-JP" altLang="en-US" sz="2400" dirty="0" smtClean="0">
              <a:solidFill>
                <a:srgbClr val="000000"/>
              </a:solidFill>
              <a:latin typeface="Times New Roman" charset="0"/>
            </a:endParaRPr>
          </a:p>
        </p:txBody>
      </p:sp>
      <p:sp>
        <p:nvSpPr>
          <p:cNvPr id="178" name="Freeform 771"/>
          <p:cNvSpPr>
            <a:spLocks/>
          </p:cNvSpPr>
          <p:nvPr/>
        </p:nvSpPr>
        <p:spPr bwMode="auto">
          <a:xfrm>
            <a:off x="2249598" y="2911908"/>
            <a:ext cx="50158" cy="38880"/>
          </a:xfrm>
          <a:custGeom>
            <a:avLst/>
            <a:gdLst>
              <a:gd name="T0" fmla="*/ 5845 w 22"/>
              <a:gd name="T1" fmla="*/ 5656 h 16"/>
              <a:gd name="T2" fmla="*/ 19483 w 22"/>
              <a:gd name="T3" fmla="*/ 20737 h 16"/>
              <a:gd name="T4" fmla="*/ 35069 w 22"/>
              <a:gd name="T5" fmla="*/ 26393 h 16"/>
              <a:gd name="T6" fmla="*/ 42862 w 22"/>
              <a:gd name="T7" fmla="*/ 30163 h 16"/>
              <a:gd name="T8" fmla="*/ 37017 w 22"/>
              <a:gd name="T9" fmla="*/ 16967 h 16"/>
              <a:gd name="T10" fmla="*/ 19483 w 22"/>
              <a:gd name="T11" fmla="*/ 9426 h 16"/>
              <a:gd name="T12" fmla="*/ 0 w 22"/>
              <a:gd name="T13" fmla="*/ 0 h 16"/>
              <a:gd name="T14" fmla="*/ 0 w 22"/>
              <a:gd name="T15" fmla="*/ 0 h 16"/>
              <a:gd name="T16" fmla="*/ 3897 w 22"/>
              <a:gd name="T17" fmla="*/ 5656 h 16"/>
              <a:gd name="T18" fmla="*/ 5845 w 22"/>
              <a:gd name="T19" fmla="*/ 565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6">
                <a:moveTo>
                  <a:pt x="3" y="3"/>
                </a:move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cubicBezTo>
                  <a:pt x="1" y="1"/>
                  <a:pt x="1" y="2"/>
                  <a:pt x="2" y="3"/>
                </a:cubicBezTo>
                <a:cubicBezTo>
                  <a:pt x="2" y="3"/>
                  <a:pt x="3"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79" name="Freeform 772"/>
          <p:cNvSpPr>
            <a:spLocks/>
          </p:cNvSpPr>
          <p:nvPr/>
        </p:nvSpPr>
        <p:spPr bwMode="auto">
          <a:xfrm>
            <a:off x="2115846" y="2764576"/>
            <a:ext cx="208070" cy="112546"/>
          </a:xfrm>
          <a:custGeom>
            <a:avLst/>
            <a:gdLst>
              <a:gd name="T0" fmla="*/ 131916 w 93"/>
              <a:gd name="T1" fmla="*/ 72128 h 46"/>
              <a:gd name="T2" fmla="*/ 151034 w 93"/>
              <a:gd name="T3" fmla="*/ 77822 h 46"/>
              <a:gd name="T4" fmla="*/ 170153 w 93"/>
              <a:gd name="T5" fmla="*/ 79721 h 46"/>
              <a:gd name="T6" fmla="*/ 164417 w 93"/>
              <a:gd name="T7" fmla="*/ 64536 h 46"/>
              <a:gd name="T8" fmla="*/ 168241 w 93"/>
              <a:gd name="T9" fmla="*/ 55045 h 46"/>
              <a:gd name="T10" fmla="*/ 154858 w 93"/>
              <a:gd name="T11" fmla="*/ 51249 h 46"/>
              <a:gd name="T12" fmla="*/ 147211 w 93"/>
              <a:gd name="T13" fmla="*/ 34166 h 46"/>
              <a:gd name="T14" fmla="*/ 108974 w 93"/>
              <a:gd name="T15" fmla="*/ 32268 h 46"/>
              <a:gd name="T16" fmla="*/ 84120 w 93"/>
              <a:gd name="T17" fmla="*/ 22777 h 46"/>
              <a:gd name="T18" fmla="*/ 51619 w 93"/>
              <a:gd name="T19" fmla="*/ 17083 h 46"/>
              <a:gd name="T20" fmla="*/ 19118 w 93"/>
              <a:gd name="T21" fmla="*/ 1898 h 46"/>
              <a:gd name="T22" fmla="*/ 0 w 93"/>
              <a:gd name="T23" fmla="*/ 7592 h 46"/>
              <a:gd name="T24" fmla="*/ 0 w 93"/>
              <a:gd name="T25" fmla="*/ 7592 h 46"/>
              <a:gd name="T26" fmla="*/ 17206 w 93"/>
              <a:gd name="T27" fmla="*/ 18981 h 46"/>
              <a:gd name="T28" fmla="*/ 43972 w 93"/>
              <a:gd name="T29" fmla="*/ 37962 h 46"/>
              <a:gd name="T30" fmla="*/ 43972 w 93"/>
              <a:gd name="T31" fmla="*/ 62638 h 46"/>
              <a:gd name="T32" fmla="*/ 72649 w 93"/>
              <a:gd name="T33" fmla="*/ 68332 h 46"/>
              <a:gd name="T34" fmla="*/ 86032 w 93"/>
              <a:gd name="T35" fmla="*/ 74026 h 46"/>
              <a:gd name="T36" fmla="*/ 93680 w 93"/>
              <a:gd name="T37" fmla="*/ 87313 h 46"/>
              <a:gd name="T38" fmla="*/ 131916 w 93"/>
              <a:gd name="T39" fmla="*/ 72128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 h="46">
                <a:moveTo>
                  <a:pt x="69" y="38"/>
                </a:moveTo>
                <a:cubicBezTo>
                  <a:pt x="72" y="36"/>
                  <a:pt x="77" y="38"/>
                  <a:pt x="79" y="41"/>
                </a:cubicBezTo>
                <a:cubicBezTo>
                  <a:pt x="82" y="44"/>
                  <a:pt x="85" y="42"/>
                  <a:pt x="89" y="42"/>
                </a:cubicBezTo>
                <a:cubicBezTo>
                  <a:pt x="93" y="42"/>
                  <a:pt x="89" y="38"/>
                  <a:pt x="86" y="34"/>
                </a:cubicBezTo>
                <a:cubicBezTo>
                  <a:pt x="83" y="30"/>
                  <a:pt x="88" y="29"/>
                  <a:pt x="88" y="29"/>
                </a:cubicBezTo>
                <a:cubicBezTo>
                  <a:pt x="86" y="28"/>
                  <a:pt x="84" y="27"/>
                  <a:pt x="81" y="27"/>
                </a:cubicBezTo>
                <a:cubicBezTo>
                  <a:pt x="77" y="25"/>
                  <a:pt x="82" y="21"/>
                  <a:pt x="77" y="18"/>
                </a:cubicBezTo>
                <a:cubicBezTo>
                  <a:pt x="72" y="15"/>
                  <a:pt x="61" y="17"/>
                  <a:pt x="57" y="17"/>
                </a:cubicBezTo>
                <a:cubicBezTo>
                  <a:pt x="53" y="17"/>
                  <a:pt x="52" y="15"/>
                  <a:pt x="44" y="12"/>
                </a:cubicBezTo>
                <a:cubicBezTo>
                  <a:pt x="37" y="9"/>
                  <a:pt x="32" y="9"/>
                  <a:pt x="27" y="9"/>
                </a:cubicBezTo>
                <a:cubicBezTo>
                  <a:pt x="23" y="9"/>
                  <a:pt x="15" y="3"/>
                  <a:pt x="10" y="1"/>
                </a:cubicBezTo>
                <a:cubicBezTo>
                  <a:pt x="7" y="0"/>
                  <a:pt x="3" y="2"/>
                  <a:pt x="0" y="4"/>
                </a:cubicBezTo>
                <a:cubicBezTo>
                  <a:pt x="0" y="4"/>
                  <a:pt x="0" y="4"/>
                  <a:pt x="0" y="4"/>
                </a:cubicBezTo>
                <a:cubicBezTo>
                  <a:pt x="3" y="7"/>
                  <a:pt x="6" y="9"/>
                  <a:pt x="9" y="10"/>
                </a:cubicBezTo>
                <a:cubicBezTo>
                  <a:pt x="12" y="11"/>
                  <a:pt x="21" y="18"/>
                  <a:pt x="23" y="20"/>
                </a:cubicBezTo>
                <a:cubicBezTo>
                  <a:pt x="24" y="22"/>
                  <a:pt x="24" y="30"/>
                  <a:pt x="23" y="33"/>
                </a:cubicBezTo>
                <a:cubicBezTo>
                  <a:pt x="28" y="35"/>
                  <a:pt x="34" y="36"/>
                  <a:pt x="38" y="36"/>
                </a:cubicBezTo>
                <a:cubicBezTo>
                  <a:pt x="45" y="36"/>
                  <a:pt x="44" y="38"/>
                  <a:pt x="45" y="39"/>
                </a:cubicBezTo>
                <a:cubicBezTo>
                  <a:pt x="46" y="41"/>
                  <a:pt x="49" y="43"/>
                  <a:pt x="49" y="46"/>
                </a:cubicBezTo>
                <a:cubicBezTo>
                  <a:pt x="49" y="42"/>
                  <a:pt x="50" y="38"/>
                  <a:pt x="6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0" name="Freeform 773"/>
          <p:cNvSpPr>
            <a:spLocks/>
          </p:cNvSpPr>
          <p:nvPr/>
        </p:nvSpPr>
        <p:spPr bwMode="auto">
          <a:xfrm>
            <a:off x="2264467" y="2836196"/>
            <a:ext cx="144906" cy="135054"/>
          </a:xfrm>
          <a:custGeom>
            <a:avLst/>
            <a:gdLst>
              <a:gd name="T0" fmla="*/ 38100 w 65"/>
              <a:gd name="T1" fmla="*/ 9525 h 55"/>
              <a:gd name="T2" fmla="*/ 43815 w 65"/>
              <a:gd name="T3" fmla="*/ 24765 h 55"/>
              <a:gd name="T4" fmla="*/ 24765 w 65"/>
              <a:gd name="T5" fmla="*/ 22860 h 55"/>
              <a:gd name="T6" fmla="*/ 5715 w 65"/>
              <a:gd name="T7" fmla="*/ 17145 h 55"/>
              <a:gd name="T8" fmla="*/ 13335 w 65"/>
              <a:gd name="T9" fmla="*/ 28575 h 55"/>
              <a:gd name="T10" fmla="*/ 17145 w 65"/>
              <a:gd name="T11" fmla="*/ 43815 h 55"/>
              <a:gd name="T12" fmla="*/ 26670 w 65"/>
              <a:gd name="T13" fmla="*/ 51435 h 55"/>
              <a:gd name="T14" fmla="*/ 24765 w 65"/>
              <a:gd name="T15" fmla="*/ 62865 h 55"/>
              <a:gd name="T16" fmla="*/ 40005 w 65"/>
              <a:gd name="T17" fmla="*/ 72390 h 55"/>
              <a:gd name="T18" fmla="*/ 41910 w 65"/>
              <a:gd name="T19" fmla="*/ 87630 h 55"/>
              <a:gd name="T20" fmla="*/ 41910 w 65"/>
              <a:gd name="T21" fmla="*/ 87630 h 55"/>
              <a:gd name="T22" fmla="*/ 78105 w 65"/>
              <a:gd name="T23" fmla="*/ 68580 h 55"/>
              <a:gd name="T24" fmla="*/ 81915 w 65"/>
              <a:gd name="T25" fmla="*/ 85725 h 55"/>
              <a:gd name="T26" fmla="*/ 100965 w 65"/>
              <a:gd name="T27" fmla="*/ 104775 h 55"/>
              <a:gd name="T28" fmla="*/ 100965 w 65"/>
              <a:gd name="T29" fmla="*/ 93345 h 55"/>
              <a:gd name="T30" fmla="*/ 110490 w 65"/>
              <a:gd name="T31" fmla="*/ 83820 h 55"/>
              <a:gd name="T32" fmla="*/ 120015 w 65"/>
              <a:gd name="T33" fmla="*/ 59055 h 55"/>
              <a:gd name="T34" fmla="*/ 123825 w 65"/>
              <a:gd name="T35" fmla="*/ 49530 h 55"/>
              <a:gd name="T36" fmla="*/ 97155 w 65"/>
              <a:gd name="T37" fmla="*/ 7620 h 55"/>
              <a:gd name="T38" fmla="*/ 93345 w 65"/>
              <a:gd name="T39" fmla="*/ 3810 h 55"/>
              <a:gd name="T40" fmla="*/ 74295 w 65"/>
              <a:gd name="T41" fmla="*/ 17145 h 55"/>
              <a:gd name="T42" fmla="*/ 51435 w 65"/>
              <a:gd name="T43" fmla="*/ 5715 h 55"/>
              <a:gd name="T44" fmla="*/ 41910 w 65"/>
              <a:gd name="T45" fmla="*/ 0 h 55"/>
              <a:gd name="T46" fmla="*/ 38100 w 65"/>
              <a:gd name="T47" fmla="*/ 9525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 h="55">
                <a:moveTo>
                  <a:pt x="20" y="5"/>
                </a:move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cubicBezTo>
                  <a:pt x="53" y="53"/>
                  <a:pt x="53" y="50"/>
                  <a:pt x="53" y="49"/>
                </a:cubicBezTo>
                <a:cubicBezTo>
                  <a:pt x="53" y="45"/>
                  <a:pt x="56" y="47"/>
                  <a:pt x="58" y="44"/>
                </a:cubicBezTo>
                <a:cubicBezTo>
                  <a:pt x="61" y="41"/>
                  <a:pt x="61" y="34"/>
                  <a:pt x="63" y="31"/>
                </a:cubicBezTo>
                <a:cubicBezTo>
                  <a:pt x="64" y="28"/>
                  <a:pt x="65" y="30"/>
                  <a:pt x="65" y="26"/>
                </a:cubicBezTo>
                <a:cubicBezTo>
                  <a:pt x="64" y="23"/>
                  <a:pt x="55" y="7"/>
                  <a:pt x="51" y="4"/>
                </a:cubicBezTo>
                <a:cubicBezTo>
                  <a:pt x="51" y="4"/>
                  <a:pt x="50" y="3"/>
                  <a:pt x="49" y="2"/>
                </a:cubicBezTo>
                <a:cubicBezTo>
                  <a:pt x="47" y="5"/>
                  <a:pt x="42" y="8"/>
                  <a:pt x="39" y="9"/>
                </a:cubicBezTo>
                <a:cubicBezTo>
                  <a:pt x="35" y="11"/>
                  <a:pt x="32" y="6"/>
                  <a:pt x="27" y="3"/>
                </a:cubicBezTo>
                <a:cubicBezTo>
                  <a:pt x="26" y="1"/>
                  <a:pt x="24" y="0"/>
                  <a:pt x="22" y="0"/>
                </a:cubicBezTo>
                <a:cubicBezTo>
                  <a:pt x="22" y="0"/>
                  <a:pt x="17" y="1"/>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1" name="Freeform 774"/>
          <p:cNvSpPr>
            <a:spLocks/>
          </p:cNvSpPr>
          <p:nvPr/>
        </p:nvSpPr>
        <p:spPr bwMode="auto">
          <a:xfrm>
            <a:off x="2310905" y="3268356"/>
            <a:ext cx="55733" cy="59343"/>
          </a:xfrm>
          <a:custGeom>
            <a:avLst/>
            <a:gdLst>
              <a:gd name="T0" fmla="*/ 15240 w 25"/>
              <a:gd name="T1" fmla="*/ 5755 h 24"/>
              <a:gd name="T2" fmla="*/ 0 w 25"/>
              <a:gd name="T3" fmla="*/ 32610 h 24"/>
              <a:gd name="T4" fmla="*/ 20955 w 25"/>
              <a:gd name="T5" fmla="*/ 32610 h 24"/>
              <a:gd name="T6" fmla="*/ 28575 w 25"/>
              <a:gd name="T7" fmla="*/ 44120 h 24"/>
              <a:gd name="T8" fmla="*/ 47625 w 25"/>
              <a:gd name="T9" fmla="*/ 46038 h 24"/>
              <a:gd name="T10" fmla="*/ 47625 w 25"/>
              <a:gd name="T11" fmla="*/ 46038 h 24"/>
              <a:gd name="T12" fmla="*/ 47625 w 25"/>
              <a:gd name="T13" fmla="*/ 44120 h 24"/>
              <a:gd name="T14" fmla="*/ 34290 w 25"/>
              <a:gd name="T15" fmla="*/ 21101 h 24"/>
              <a:gd name="T16" fmla="*/ 41910 w 25"/>
              <a:gd name="T17" fmla="*/ 19183 h 24"/>
              <a:gd name="T18" fmla="*/ 40005 w 25"/>
              <a:gd name="T19" fmla="*/ 11510 h 24"/>
              <a:gd name="T20" fmla="*/ 34290 w 25"/>
              <a:gd name="T21" fmla="*/ 3837 h 24"/>
              <a:gd name="T22" fmla="*/ 15240 w 25"/>
              <a:gd name="T23" fmla="*/ 5755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4">
                <a:moveTo>
                  <a:pt x="8" y="3"/>
                </a:moveTo>
                <a:cubicBezTo>
                  <a:pt x="4" y="8"/>
                  <a:pt x="1" y="14"/>
                  <a:pt x="0" y="17"/>
                </a:cubicBezTo>
                <a:cubicBezTo>
                  <a:pt x="11" y="17"/>
                  <a:pt x="11" y="17"/>
                  <a:pt x="11" y="17"/>
                </a:cubicBezTo>
                <a:cubicBezTo>
                  <a:pt x="15" y="23"/>
                  <a:pt x="15" y="23"/>
                  <a:pt x="15" y="23"/>
                </a:cubicBezTo>
                <a:cubicBezTo>
                  <a:pt x="25" y="24"/>
                  <a:pt x="25" y="24"/>
                  <a:pt x="25" y="24"/>
                </a:cubicBezTo>
                <a:cubicBezTo>
                  <a:pt x="25" y="24"/>
                  <a:pt x="25" y="24"/>
                  <a:pt x="25" y="24"/>
                </a:cubicBezTo>
                <a:cubicBezTo>
                  <a:pt x="25" y="24"/>
                  <a:pt x="25" y="23"/>
                  <a:pt x="25" y="23"/>
                </a:cubicBezTo>
                <a:cubicBezTo>
                  <a:pt x="22" y="16"/>
                  <a:pt x="19" y="14"/>
                  <a:pt x="18" y="11"/>
                </a:cubicBezTo>
                <a:cubicBezTo>
                  <a:pt x="18" y="9"/>
                  <a:pt x="21" y="12"/>
                  <a:pt x="22" y="10"/>
                </a:cubicBezTo>
                <a:cubicBezTo>
                  <a:pt x="23" y="9"/>
                  <a:pt x="24" y="9"/>
                  <a:pt x="21" y="6"/>
                </a:cubicBezTo>
                <a:cubicBezTo>
                  <a:pt x="19" y="4"/>
                  <a:pt x="18" y="3"/>
                  <a:pt x="18" y="2"/>
                </a:cubicBezTo>
                <a:cubicBezTo>
                  <a:pt x="15" y="1"/>
                  <a:pt x="12" y="0"/>
                  <a:pt x="8" y="3"/>
                </a:cubicBezTo>
                <a:close/>
              </a:path>
            </a:pathLst>
          </a:custGeom>
          <a:solidFill>
            <a:srgbClr val="92D050"/>
          </a:solidFill>
          <a:ln>
            <a:noFill/>
          </a:ln>
        </p:spPr>
        <p:txBody>
          <a:bodyPr/>
          <a:lstStyle/>
          <a:p>
            <a:endParaRPr lang="ja-JP" altLang="en-US" sz="2400" dirty="0" smtClean="0">
              <a:solidFill>
                <a:srgbClr val="000000"/>
              </a:solidFill>
              <a:latin typeface="Times New Roman" charset="0"/>
            </a:endParaRPr>
          </a:p>
        </p:txBody>
      </p:sp>
      <p:sp>
        <p:nvSpPr>
          <p:cNvPr id="182" name="Freeform 775"/>
          <p:cNvSpPr>
            <a:spLocks/>
          </p:cNvSpPr>
          <p:nvPr/>
        </p:nvSpPr>
        <p:spPr bwMode="auto">
          <a:xfrm>
            <a:off x="1991374" y="3016268"/>
            <a:ext cx="198782" cy="175980"/>
          </a:xfrm>
          <a:custGeom>
            <a:avLst/>
            <a:gdLst>
              <a:gd name="T0" fmla="*/ 139326 w 89"/>
              <a:gd name="T1" fmla="*/ 49301 h 72"/>
              <a:gd name="T2" fmla="*/ 145052 w 89"/>
              <a:gd name="T3" fmla="*/ 36027 h 72"/>
              <a:gd name="T4" fmla="*/ 139326 w 89"/>
              <a:gd name="T5" fmla="*/ 26547 h 72"/>
              <a:gd name="T6" fmla="*/ 162229 w 89"/>
              <a:gd name="T7" fmla="*/ 11377 h 72"/>
              <a:gd name="T8" fmla="*/ 167954 w 89"/>
              <a:gd name="T9" fmla="*/ 0 h 72"/>
              <a:gd name="T10" fmla="*/ 131692 w 89"/>
              <a:gd name="T11" fmla="*/ 1896 h 72"/>
              <a:gd name="T12" fmla="*/ 85886 w 89"/>
              <a:gd name="T13" fmla="*/ 11377 h 72"/>
              <a:gd name="T14" fmla="*/ 62983 w 89"/>
              <a:gd name="T15" fmla="*/ 5689 h 72"/>
              <a:gd name="T16" fmla="*/ 41989 w 89"/>
              <a:gd name="T17" fmla="*/ 15169 h 72"/>
              <a:gd name="T18" fmla="*/ 26720 w 89"/>
              <a:gd name="T19" fmla="*/ 9481 h 72"/>
              <a:gd name="T20" fmla="*/ 26720 w 89"/>
              <a:gd name="T21" fmla="*/ 22754 h 72"/>
              <a:gd name="T22" fmla="*/ 17177 w 89"/>
              <a:gd name="T23" fmla="*/ 36027 h 72"/>
              <a:gd name="T24" fmla="*/ 7634 w 89"/>
              <a:gd name="T25" fmla="*/ 32235 h 72"/>
              <a:gd name="T26" fmla="*/ 3817 w 89"/>
              <a:gd name="T27" fmla="*/ 36027 h 72"/>
              <a:gd name="T28" fmla="*/ 7634 w 89"/>
              <a:gd name="T29" fmla="*/ 49301 h 72"/>
              <a:gd name="T30" fmla="*/ 5726 w 89"/>
              <a:gd name="T31" fmla="*/ 70159 h 72"/>
              <a:gd name="T32" fmla="*/ 24811 w 89"/>
              <a:gd name="T33" fmla="*/ 83432 h 72"/>
              <a:gd name="T34" fmla="*/ 0 w 89"/>
              <a:gd name="T35" fmla="*/ 113771 h 72"/>
              <a:gd name="T36" fmla="*/ 0 w 89"/>
              <a:gd name="T37" fmla="*/ 119459 h 72"/>
              <a:gd name="T38" fmla="*/ 28629 w 89"/>
              <a:gd name="T39" fmla="*/ 136525 h 72"/>
              <a:gd name="T40" fmla="*/ 78251 w 89"/>
              <a:gd name="T41" fmla="*/ 109978 h 72"/>
              <a:gd name="T42" fmla="*/ 78251 w 89"/>
              <a:gd name="T43" fmla="*/ 109978 h 72"/>
              <a:gd name="T44" fmla="*/ 124057 w 89"/>
              <a:gd name="T45" fmla="*/ 83432 h 72"/>
              <a:gd name="T46" fmla="*/ 139326 w 89"/>
              <a:gd name="T47" fmla="*/ 4930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9" h="72">
                <a:moveTo>
                  <a:pt x="73" y="26"/>
                </a:moveTo>
                <a:cubicBezTo>
                  <a:pt x="75" y="22"/>
                  <a:pt x="77" y="22"/>
                  <a:pt x="76" y="19"/>
                </a:cubicBezTo>
                <a:cubicBezTo>
                  <a:pt x="74" y="17"/>
                  <a:pt x="71" y="17"/>
                  <a:pt x="73" y="14"/>
                </a:cubicBezTo>
                <a:cubicBezTo>
                  <a:pt x="76" y="10"/>
                  <a:pt x="81" y="9"/>
                  <a:pt x="85" y="6"/>
                </a:cubicBezTo>
                <a:cubicBezTo>
                  <a:pt x="89" y="3"/>
                  <a:pt x="88" y="0"/>
                  <a:pt x="88" y="0"/>
                </a:cubicBezTo>
                <a:cubicBezTo>
                  <a:pt x="87" y="0"/>
                  <a:pt x="74" y="1"/>
                  <a:pt x="69" y="1"/>
                </a:cubicBezTo>
                <a:cubicBezTo>
                  <a:pt x="64" y="1"/>
                  <a:pt x="51" y="7"/>
                  <a:pt x="45" y="6"/>
                </a:cubicBezTo>
                <a:cubicBezTo>
                  <a:pt x="39" y="6"/>
                  <a:pt x="33" y="3"/>
                  <a:pt x="33" y="3"/>
                </a:cubicBezTo>
                <a:cubicBezTo>
                  <a:pt x="33" y="3"/>
                  <a:pt x="26" y="8"/>
                  <a:pt x="22" y="8"/>
                </a:cubicBezTo>
                <a:cubicBezTo>
                  <a:pt x="18" y="8"/>
                  <a:pt x="16" y="3"/>
                  <a:pt x="14" y="5"/>
                </a:cubicBezTo>
                <a:cubicBezTo>
                  <a:pt x="12" y="7"/>
                  <a:pt x="16" y="12"/>
                  <a:pt x="14" y="12"/>
                </a:cubicBezTo>
                <a:cubicBezTo>
                  <a:pt x="12" y="13"/>
                  <a:pt x="12" y="17"/>
                  <a:pt x="9" y="19"/>
                </a:cubicBezTo>
                <a:cubicBezTo>
                  <a:pt x="8" y="20"/>
                  <a:pt x="6" y="18"/>
                  <a:pt x="4" y="17"/>
                </a:cubicBezTo>
                <a:cubicBezTo>
                  <a:pt x="4" y="18"/>
                  <a:pt x="3" y="18"/>
                  <a:pt x="2" y="19"/>
                </a:cubicBezTo>
                <a:cubicBezTo>
                  <a:pt x="2" y="22"/>
                  <a:pt x="4" y="23"/>
                  <a:pt x="4" y="26"/>
                </a:cubicBezTo>
                <a:cubicBezTo>
                  <a:pt x="4" y="29"/>
                  <a:pt x="5" y="33"/>
                  <a:pt x="3" y="37"/>
                </a:cubicBezTo>
                <a:cubicBezTo>
                  <a:pt x="7" y="38"/>
                  <a:pt x="12" y="41"/>
                  <a:pt x="13" y="44"/>
                </a:cubicBezTo>
                <a:cubicBezTo>
                  <a:pt x="15" y="48"/>
                  <a:pt x="0" y="60"/>
                  <a:pt x="0" y="60"/>
                </a:cubicBezTo>
                <a:cubicBezTo>
                  <a:pt x="0" y="60"/>
                  <a:pt x="0" y="61"/>
                  <a:pt x="0" y="63"/>
                </a:cubicBezTo>
                <a:cubicBezTo>
                  <a:pt x="0" y="63"/>
                  <a:pt x="11" y="72"/>
                  <a:pt x="15" y="72"/>
                </a:cubicBezTo>
                <a:cubicBezTo>
                  <a:pt x="17" y="72"/>
                  <a:pt x="29" y="65"/>
                  <a:pt x="41" y="58"/>
                </a:cubicBezTo>
                <a:cubicBezTo>
                  <a:pt x="41" y="58"/>
                  <a:pt x="41" y="58"/>
                  <a:pt x="41" y="58"/>
                </a:cubicBezTo>
                <a:cubicBezTo>
                  <a:pt x="51" y="53"/>
                  <a:pt x="61" y="46"/>
                  <a:pt x="65" y="44"/>
                </a:cubicBezTo>
                <a:cubicBezTo>
                  <a:pt x="75" y="38"/>
                  <a:pt x="72" y="30"/>
                  <a:pt x="7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3" name="Freeform 776"/>
          <p:cNvSpPr>
            <a:spLocks/>
          </p:cNvSpPr>
          <p:nvPr/>
        </p:nvSpPr>
        <p:spPr bwMode="auto">
          <a:xfrm>
            <a:off x="2082400" y="3008480"/>
            <a:ext cx="289812" cy="302849"/>
          </a:xfrm>
          <a:custGeom>
            <a:avLst/>
            <a:gdLst>
              <a:gd name="T0" fmla="*/ 230505 w 130"/>
              <a:gd name="T1" fmla="*/ 179555 h 123"/>
              <a:gd name="T2" fmla="*/ 222885 w 130"/>
              <a:gd name="T3" fmla="*/ 166184 h 123"/>
              <a:gd name="T4" fmla="*/ 215265 w 130"/>
              <a:gd name="T5" fmla="*/ 145172 h 123"/>
              <a:gd name="T6" fmla="*/ 184785 w 130"/>
              <a:gd name="T7" fmla="*/ 122250 h 123"/>
              <a:gd name="T8" fmla="*/ 177165 w 130"/>
              <a:gd name="T9" fmla="*/ 108879 h 123"/>
              <a:gd name="T10" fmla="*/ 167640 w 130"/>
              <a:gd name="T11" fmla="*/ 84047 h 123"/>
              <a:gd name="T12" fmla="*/ 182880 w 130"/>
              <a:gd name="T13" fmla="*/ 61125 h 123"/>
              <a:gd name="T14" fmla="*/ 182880 w 130"/>
              <a:gd name="T15" fmla="*/ 47754 h 123"/>
              <a:gd name="T16" fmla="*/ 165735 w 130"/>
              <a:gd name="T17" fmla="*/ 32473 h 123"/>
              <a:gd name="T18" fmla="*/ 158115 w 130"/>
              <a:gd name="T19" fmla="*/ 17191 h 123"/>
              <a:gd name="T20" fmla="*/ 154305 w 130"/>
              <a:gd name="T21" fmla="*/ 7641 h 123"/>
              <a:gd name="T22" fmla="*/ 139065 w 130"/>
              <a:gd name="T23" fmla="*/ 11461 h 123"/>
              <a:gd name="T24" fmla="*/ 131445 w 130"/>
              <a:gd name="T25" fmla="*/ 1910 h 123"/>
              <a:gd name="T26" fmla="*/ 118110 w 130"/>
              <a:gd name="T27" fmla="*/ 5730 h 123"/>
              <a:gd name="T28" fmla="*/ 106680 w 130"/>
              <a:gd name="T29" fmla="*/ 1910 h 123"/>
              <a:gd name="T30" fmla="*/ 89535 w 130"/>
              <a:gd name="T31" fmla="*/ 5730 h 123"/>
              <a:gd name="T32" fmla="*/ 83820 w 130"/>
              <a:gd name="T33" fmla="*/ 17191 h 123"/>
              <a:gd name="T34" fmla="*/ 60960 w 130"/>
              <a:gd name="T35" fmla="*/ 32473 h 123"/>
              <a:gd name="T36" fmla="*/ 66675 w 130"/>
              <a:gd name="T37" fmla="*/ 42024 h 123"/>
              <a:gd name="T38" fmla="*/ 60960 w 130"/>
              <a:gd name="T39" fmla="*/ 55395 h 123"/>
              <a:gd name="T40" fmla="*/ 45720 w 130"/>
              <a:gd name="T41" fmla="*/ 89778 h 123"/>
              <a:gd name="T42" fmla="*/ 0 w 130"/>
              <a:gd name="T43" fmla="*/ 116520 h 123"/>
              <a:gd name="T44" fmla="*/ 11430 w 130"/>
              <a:gd name="T45" fmla="*/ 147083 h 123"/>
              <a:gd name="T46" fmla="*/ 41910 w 130"/>
              <a:gd name="T47" fmla="*/ 154723 h 123"/>
              <a:gd name="T48" fmla="*/ 76200 w 130"/>
              <a:gd name="T49" fmla="*/ 173825 h 123"/>
              <a:gd name="T50" fmla="*/ 148590 w 130"/>
              <a:gd name="T51" fmla="*/ 231130 h 123"/>
              <a:gd name="T52" fmla="*/ 194310 w 130"/>
              <a:gd name="T53" fmla="*/ 234950 h 123"/>
              <a:gd name="T54" fmla="*/ 209550 w 130"/>
              <a:gd name="T55" fmla="*/ 208208 h 123"/>
              <a:gd name="T56" fmla="*/ 228600 w 130"/>
              <a:gd name="T57" fmla="*/ 206298 h 123"/>
              <a:gd name="T58" fmla="*/ 230505 w 130"/>
              <a:gd name="T59" fmla="*/ 208208 h 123"/>
              <a:gd name="T60" fmla="*/ 247650 w 130"/>
              <a:gd name="T61" fmla="*/ 213938 h 123"/>
              <a:gd name="T62" fmla="*/ 232410 w 130"/>
              <a:gd name="T63" fmla="*/ 194837 h 123"/>
              <a:gd name="T64" fmla="*/ 230505 w 130"/>
              <a:gd name="T65" fmla="*/ 179555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 h="123">
                <a:moveTo>
                  <a:pt x="121" y="94"/>
                </a:moveTo>
                <a:cubicBezTo>
                  <a:pt x="118" y="91"/>
                  <a:pt x="114" y="90"/>
                  <a:pt x="117" y="87"/>
                </a:cubicBezTo>
                <a:cubicBezTo>
                  <a:pt x="120" y="85"/>
                  <a:pt x="117" y="81"/>
                  <a:pt x="113" y="76"/>
                </a:cubicBezTo>
                <a:cubicBezTo>
                  <a:pt x="110" y="72"/>
                  <a:pt x="98" y="66"/>
                  <a:pt x="97" y="64"/>
                </a:cubicBezTo>
                <a:cubicBezTo>
                  <a:pt x="95" y="61"/>
                  <a:pt x="96" y="59"/>
                  <a:pt x="93" y="57"/>
                </a:cubicBezTo>
                <a:cubicBezTo>
                  <a:pt x="90" y="55"/>
                  <a:pt x="87" y="49"/>
                  <a:pt x="88" y="44"/>
                </a:cubicBezTo>
                <a:cubicBezTo>
                  <a:pt x="89" y="38"/>
                  <a:pt x="96" y="36"/>
                  <a:pt x="96" y="32"/>
                </a:cubicBezTo>
                <a:cubicBezTo>
                  <a:pt x="96" y="29"/>
                  <a:pt x="99" y="27"/>
                  <a:pt x="96" y="25"/>
                </a:cubicBezTo>
                <a:cubicBezTo>
                  <a:pt x="93" y="22"/>
                  <a:pt x="90" y="22"/>
                  <a:pt x="87" y="17"/>
                </a:cubicBezTo>
                <a:cubicBezTo>
                  <a:pt x="85" y="12"/>
                  <a:pt x="83" y="12"/>
                  <a:pt x="83" y="9"/>
                </a:cubicBezTo>
                <a:cubicBezTo>
                  <a:pt x="82" y="6"/>
                  <a:pt x="82" y="6"/>
                  <a:pt x="81" y="4"/>
                </a:cubicBezTo>
                <a:cubicBezTo>
                  <a:pt x="81" y="4"/>
                  <a:pt x="75" y="10"/>
                  <a:pt x="73" y="6"/>
                </a:cubicBezTo>
                <a:cubicBezTo>
                  <a:pt x="71" y="1"/>
                  <a:pt x="73" y="1"/>
                  <a:pt x="69" y="1"/>
                </a:cubicBezTo>
                <a:cubicBezTo>
                  <a:pt x="66" y="1"/>
                  <a:pt x="64" y="5"/>
                  <a:pt x="62" y="3"/>
                </a:cubicBezTo>
                <a:cubicBezTo>
                  <a:pt x="60" y="1"/>
                  <a:pt x="59" y="0"/>
                  <a:pt x="56" y="1"/>
                </a:cubicBezTo>
                <a:cubicBezTo>
                  <a:pt x="52" y="2"/>
                  <a:pt x="49" y="3"/>
                  <a:pt x="47" y="3"/>
                </a:cubicBezTo>
                <a:cubicBezTo>
                  <a:pt x="47" y="3"/>
                  <a:pt x="48" y="6"/>
                  <a:pt x="44" y="9"/>
                </a:cubicBezTo>
                <a:cubicBezTo>
                  <a:pt x="40" y="12"/>
                  <a:pt x="35" y="13"/>
                  <a:pt x="32" y="17"/>
                </a:cubicBezTo>
                <a:cubicBezTo>
                  <a:pt x="30" y="20"/>
                  <a:pt x="33" y="20"/>
                  <a:pt x="35" y="22"/>
                </a:cubicBezTo>
                <a:cubicBezTo>
                  <a:pt x="36" y="25"/>
                  <a:pt x="34" y="25"/>
                  <a:pt x="32" y="29"/>
                </a:cubicBezTo>
                <a:cubicBezTo>
                  <a:pt x="31" y="33"/>
                  <a:pt x="34" y="41"/>
                  <a:pt x="24" y="47"/>
                </a:cubicBezTo>
                <a:cubicBezTo>
                  <a:pt x="20" y="49"/>
                  <a:pt x="10" y="56"/>
                  <a:pt x="0" y="61"/>
                </a:cubicBezTo>
                <a:cubicBezTo>
                  <a:pt x="6" y="77"/>
                  <a:pt x="6" y="77"/>
                  <a:pt x="6" y="77"/>
                </a:cubicBezTo>
                <a:cubicBezTo>
                  <a:pt x="22" y="81"/>
                  <a:pt x="22" y="81"/>
                  <a:pt x="22" y="81"/>
                </a:cubicBezTo>
                <a:cubicBezTo>
                  <a:pt x="22" y="81"/>
                  <a:pt x="37" y="88"/>
                  <a:pt x="40" y="91"/>
                </a:cubicBezTo>
                <a:cubicBezTo>
                  <a:pt x="44" y="93"/>
                  <a:pt x="78" y="121"/>
                  <a:pt x="78" y="121"/>
                </a:cubicBezTo>
                <a:cubicBezTo>
                  <a:pt x="102" y="123"/>
                  <a:pt x="102" y="123"/>
                  <a:pt x="102" y="123"/>
                </a:cubicBezTo>
                <a:cubicBezTo>
                  <a:pt x="103" y="120"/>
                  <a:pt x="106" y="114"/>
                  <a:pt x="110" y="109"/>
                </a:cubicBezTo>
                <a:cubicBezTo>
                  <a:pt x="114" y="106"/>
                  <a:pt x="117" y="107"/>
                  <a:pt x="120" y="108"/>
                </a:cubicBezTo>
                <a:cubicBezTo>
                  <a:pt x="120" y="108"/>
                  <a:pt x="120" y="108"/>
                  <a:pt x="121" y="109"/>
                </a:cubicBezTo>
                <a:cubicBezTo>
                  <a:pt x="124" y="111"/>
                  <a:pt x="129" y="113"/>
                  <a:pt x="130" y="112"/>
                </a:cubicBezTo>
                <a:cubicBezTo>
                  <a:pt x="127" y="109"/>
                  <a:pt x="123" y="104"/>
                  <a:pt x="122" y="102"/>
                </a:cubicBezTo>
                <a:cubicBezTo>
                  <a:pt x="120" y="98"/>
                  <a:pt x="124" y="97"/>
                  <a:pt x="121" y="94"/>
                </a:cubicBezTo>
                <a:close/>
              </a:path>
            </a:pathLst>
          </a:custGeom>
          <a:solidFill>
            <a:srgbClr val="C00000"/>
          </a:solidFill>
          <a:ln>
            <a:noFill/>
          </a:ln>
        </p:spPr>
        <p:txBody>
          <a:bodyPr/>
          <a:lstStyle/>
          <a:p>
            <a:endParaRPr lang="ja-JP" altLang="en-US" sz="2400" dirty="0" smtClean="0">
              <a:solidFill>
                <a:srgbClr val="000000"/>
              </a:solidFill>
              <a:latin typeface="Times New Roman" charset="0"/>
            </a:endParaRPr>
          </a:p>
        </p:txBody>
      </p:sp>
      <p:sp>
        <p:nvSpPr>
          <p:cNvPr id="184" name="Freeform 777"/>
          <p:cNvSpPr>
            <a:spLocks/>
          </p:cNvSpPr>
          <p:nvPr/>
        </p:nvSpPr>
        <p:spPr bwMode="auto">
          <a:xfrm>
            <a:off x="1708987" y="2828011"/>
            <a:ext cx="555473" cy="237368"/>
          </a:xfrm>
          <a:custGeom>
            <a:avLst/>
            <a:gdLst>
              <a:gd name="T0" fmla="*/ 267955 w 248"/>
              <a:gd name="T1" fmla="*/ 168804 h 96"/>
              <a:gd name="T2" fmla="*/ 283267 w 248"/>
              <a:gd name="T3" fmla="*/ 161131 h 96"/>
              <a:gd name="T4" fmla="*/ 327288 w 248"/>
              <a:gd name="T5" fmla="*/ 157295 h 96"/>
              <a:gd name="T6" fmla="*/ 409588 w 248"/>
              <a:gd name="T7" fmla="*/ 145785 h 96"/>
              <a:gd name="T8" fmla="*/ 438298 w 248"/>
              <a:gd name="T9" fmla="*/ 145785 h 96"/>
              <a:gd name="T10" fmla="*/ 459351 w 248"/>
              <a:gd name="T11" fmla="*/ 151540 h 96"/>
              <a:gd name="T12" fmla="*/ 470835 w 248"/>
              <a:gd name="T13" fmla="*/ 143867 h 96"/>
              <a:gd name="T14" fmla="*/ 459351 w 248"/>
              <a:gd name="T15" fmla="*/ 118930 h 96"/>
              <a:gd name="T16" fmla="*/ 455523 w 248"/>
              <a:gd name="T17" fmla="*/ 88239 h 96"/>
              <a:gd name="T18" fmla="*/ 467007 w 248"/>
              <a:gd name="T19" fmla="*/ 70974 h 96"/>
              <a:gd name="T20" fmla="*/ 442126 w 248"/>
              <a:gd name="T21" fmla="*/ 38365 h 96"/>
              <a:gd name="T22" fmla="*/ 421072 w 248"/>
              <a:gd name="T23" fmla="*/ 19182 h 96"/>
              <a:gd name="T24" fmla="*/ 390449 w 248"/>
              <a:gd name="T25" fmla="*/ 17264 h 96"/>
              <a:gd name="T26" fmla="*/ 331116 w 248"/>
              <a:gd name="T27" fmla="*/ 32610 h 96"/>
              <a:gd name="T28" fmla="*/ 273697 w 248"/>
              <a:gd name="T29" fmla="*/ 21101 h 96"/>
              <a:gd name="T30" fmla="*/ 252643 w 248"/>
              <a:gd name="T31" fmla="*/ 13428 h 96"/>
              <a:gd name="T32" fmla="*/ 227762 w 248"/>
              <a:gd name="T33" fmla="*/ 1918 h 96"/>
              <a:gd name="T34" fmla="*/ 139719 w 248"/>
              <a:gd name="T35" fmla="*/ 23019 h 96"/>
              <a:gd name="T36" fmla="*/ 82300 w 248"/>
              <a:gd name="T37" fmla="*/ 26855 h 96"/>
              <a:gd name="T38" fmla="*/ 86128 w 248"/>
              <a:gd name="T39" fmla="*/ 36446 h 96"/>
              <a:gd name="T40" fmla="*/ 74645 w 248"/>
              <a:gd name="T41" fmla="*/ 47956 h 96"/>
              <a:gd name="T42" fmla="*/ 30623 w 248"/>
              <a:gd name="T43" fmla="*/ 47956 h 96"/>
              <a:gd name="T44" fmla="*/ 7656 w 248"/>
              <a:gd name="T45" fmla="*/ 61383 h 96"/>
              <a:gd name="T46" fmla="*/ 13398 w 248"/>
              <a:gd name="T47" fmla="*/ 78647 h 96"/>
              <a:gd name="T48" fmla="*/ 21054 w 248"/>
              <a:gd name="T49" fmla="*/ 80566 h 96"/>
              <a:gd name="T50" fmla="*/ 22968 w 248"/>
              <a:gd name="T51" fmla="*/ 86320 h 96"/>
              <a:gd name="T52" fmla="*/ 22968 w 248"/>
              <a:gd name="T53" fmla="*/ 107421 h 96"/>
              <a:gd name="T54" fmla="*/ 11484 w 248"/>
              <a:gd name="T55" fmla="*/ 113176 h 96"/>
              <a:gd name="T56" fmla="*/ 21054 w 248"/>
              <a:gd name="T57" fmla="*/ 124685 h 96"/>
              <a:gd name="T58" fmla="*/ 38279 w 248"/>
              <a:gd name="T59" fmla="*/ 140031 h 96"/>
              <a:gd name="T60" fmla="*/ 30623 w 248"/>
              <a:gd name="T61" fmla="*/ 153458 h 96"/>
              <a:gd name="T62" fmla="*/ 45935 w 248"/>
              <a:gd name="T63" fmla="*/ 155377 h 96"/>
              <a:gd name="T64" fmla="*/ 49763 w 248"/>
              <a:gd name="T65" fmla="*/ 155377 h 96"/>
              <a:gd name="T66" fmla="*/ 45935 w 248"/>
              <a:gd name="T67" fmla="*/ 178395 h 96"/>
              <a:gd name="T68" fmla="*/ 61247 w 248"/>
              <a:gd name="T69" fmla="*/ 157295 h 96"/>
              <a:gd name="T70" fmla="*/ 114838 w 248"/>
              <a:gd name="T71" fmla="*/ 166886 h 96"/>
              <a:gd name="T72" fmla="*/ 170343 w 248"/>
              <a:gd name="T73" fmla="*/ 176477 h 96"/>
              <a:gd name="T74" fmla="*/ 225848 w 248"/>
              <a:gd name="T75" fmla="*/ 157295 h 96"/>
              <a:gd name="T76" fmla="*/ 252643 w 248"/>
              <a:gd name="T77" fmla="*/ 155377 h 96"/>
              <a:gd name="T78" fmla="*/ 252643 w 248"/>
              <a:gd name="T79" fmla="*/ 176477 h 96"/>
              <a:gd name="T80" fmla="*/ 258385 w 248"/>
              <a:gd name="T81" fmla="*/ 182232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8" h="96">
                <a:moveTo>
                  <a:pt x="135" y="95"/>
                </a:moveTo>
                <a:cubicBezTo>
                  <a:pt x="138" y="93"/>
                  <a:pt x="138" y="89"/>
                  <a:pt x="140" y="88"/>
                </a:cubicBezTo>
                <a:cubicBezTo>
                  <a:pt x="142" y="88"/>
                  <a:pt x="138" y="83"/>
                  <a:pt x="140" y="81"/>
                </a:cubicBezTo>
                <a:cubicBezTo>
                  <a:pt x="142" y="79"/>
                  <a:pt x="144" y="84"/>
                  <a:pt x="148" y="84"/>
                </a:cubicBezTo>
                <a:cubicBezTo>
                  <a:pt x="152" y="84"/>
                  <a:pt x="159" y="79"/>
                  <a:pt x="159" y="79"/>
                </a:cubicBezTo>
                <a:cubicBezTo>
                  <a:pt x="159" y="79"/>
                  <a:pt x="165" y="82"/>
                  <a:pt x="171" y="82"/>
                </a:cubicBezTo>
                <a:cubicBezTo>
                  <a:pt x="177" y="83"/>
                  <a:pt x="190" y="77"/>
                  <a:pt x="195" y="77"/>
                </a:cubicBezTo>
                <a:cubicBezTo>
                  <a:pt x="200" y="77"/>
                  <a:pt x="213" y="76"/>
                  <a:pt x="214" y="76"/>
                </a:cubicBezTo>
                <a:cubicBezTo>
                  <a:pt x="216" y="76"/>
                  <a:pt x="219" y="75"/>
                  <a:pt x="223" y="74"/>
                </a:cubicBezTo>
                <a:cubicBezTo>
                  <a:pt x="226" y="73"/>
                  <a:pt x="227" y="74"/>
                  <a:pt x="229" y="76"/>
                </a:cubicBezTo>
                <a:cubicBezTo>
                  <a:pt x="231" y="78"/>
                  <a:pt x="233" y="74"/>
                  <a:pt x="236" y="74"/>
                </a:cubicBezTo>
                <a:cubicBezTo>
                  <a:pt x="240" y="74"/>
                  <a:pt x="238" y="74"/>
                  <a:pt x="240" y="79"/>
                </a:cubicBezTo>
                <a:cubicBezTo>
                  <a:pt x="242" y="83"/>
                  <a:pt x="248" y="77"/>
                  <a:pt x="248" y="77"/>
                </a:cubicBezTo>
                <a:cubicBezTo>
                  <a:pt x="247" y="76"/>
                  <a:pt x="247" y="76"/>
                  <a:pt x="246" y="75"/>
                </a:cubicBezTo>
                <a:cubicBezTo>
                  <a:pt x="244" y="72"/>
                  <a:pt x="248" y="71"/>
                  <a:pt x="245" y="67"/>
                </a:cubicBezTo>
                <a:cubicBezTo>
                  <a:pt x="241" y="63"/>
                  <a:pt x="239" y="65"/>
                  <a:pt x="240" y="62"/>
                </a:cubicBezTo>
                <a:cubicBezTo>
                  <a:pt x="241" y="59"/>
                  <a:pt x="243" y="62"/>
                  <a:pt x="241" y="56"/>
                </a:cubicBezTo>
                <a:cubicBezTo>
                  <a:pt x="238" y="49"/>
                  <a:pt x="238" y="50"/>
                  <a:pt x="238" y="46"/>
                </a:cubicBezTo>
                <a:cubicBezTo>
                  <a:pt x="238" y="41"/>
                  <a:pt x="240" y="43"/>
                  <a:pt x="241" y="41"/>
                </a:cubicBezTo>
                <a:cubicBezTo>
                  <a:pt x="242" y="40"/>
                  <a:pt x="243" y="38"/>
                  <a:pt x="244" y="37"/>
                </a:cubicBezTo>
                <a:cubicBezTo>
                  <a:pt x="242" y="34"/>
                  <a:pt x="240" y="30"/>
                  <a:pt x="237" y="28"/>
                </a:cubicBezTo>
                <a:cubicBezTo>
                  <a:pt x="232" y="25"/>
                  <a:pt x="231" y="22"/>
                  <a:pt x="231" y="20"/>
                </a:cubicBezTo>
                <a:cubicBezTo>
                  <a:pt x="231" y="17"/>
                  <a:pt x="228" y="15"/>
                  <a:pt x="227" y="13"/>
                </a:cubicBezTo>
                <a:cubicBezTo>
                  <a:pt x="226" y="12"/>
                  <a:pt x="227" y="10"/>
                  <a:pt x="220" y="10"/>
                </a:cubicBezTo>
                <a:cubicBezTo>
                  <a:pt x="216" y="10"/>
                  <a:pt x="210" y="9"/>
                  <a:pt x="205" y="7"/>
                </a:cubicBezTo>
                <a:cubicBezTo>
                  <a:pt x="205" y="8"/>
                  <a:pt x="205" y="9"/>
                  <a:pt x="204" y="9"/>
                </a:cubicBezTo>
                <a:cubicBezTo>
                  <a:pt x="202" y="11"/>
                  <a:pt x="190" y="17"/>
                  <a:pt x="187" y="17"/>
                </a:cubicBezTo>
                <a:cubicBezTo>
                  <a:pt x="184" y="17"/>
                  <a:pt x="177" y="17"/>
                  <a:pt x="173" y="17"/>
                </a:cubicBezTo>
                <a:cubicBezTo>
                  <a:pt x="169" y="17"/>
                  <a:pt x="154" y="17"/>
                  <a:pt x="152" y="16"/>
                </a:cubicBezTo>
                <a:cubicBezTo>
                  <a:pt x="149" y="15"/>
                  <a:pt x="144" y="11"/>
                  <a:pt x="143" y="11"/>
                </a:cubicBezTo>
                <a:cubicBezTo>
                  <a:pt x="142" y="11"/>
                  <a:pt x="141" y="13"/>
                  <a:pt x="138" y="12"/>
                </a:cubicBezTo>
                <a:cubicBezTo>
                  <a:pt x="134" y="10"/>
                  <a:pt x="137" y="9"/>
                  <a:pt x="132" y="7"/>
                </a:cubicBezTo>
                <a:cubicBezTo>
                  <a:pt x="128" y="6"/>
                  <a:pt x="125" y="7"/>
                  <a:pt x="123" y="5"/>
                </a:cubicBezTo>
                <a:cubicBezTo>
                  <a:pt x="121" y="3"/>
                  <a:pt x="120" y="0"/>
                  <a:pt x="119" y="1"/>
                </a:cubicBezTo>
                <a:cubicBezTo>
                  <a:pt x="118" y="1"/>
                  <a:pt x="98" y="1"/>
                  <a:pt x="94" y="1"/>
                </a:cubicBezTo>
                <a:cubicBezTo>
                  <a:pt x="91" y="2"/>
                  <a:pt x="78" y="10"/>
                  <a:pt x="73" y="12"/>
                </a:cubicBezTo>
                <a:cubicBezTo>
                  <a:pt x="69" y="15"/>
                  <a:pt x="56" y="13"/>
                  <a:pt x="51" y="13"/>
                </a:cubicBezTo>
                <a:cubicBezTo>
                  <a:pt x="46" y="13"/>
                  <a:pt x="44" y="13"/>
                  <a:pt x="43" y="14"/>
                </a:cubicBezTo>
                <a:cubicBezTo>
                  <a:pt x="42" y="15"/>
                  <a:pt x="40" y="16"/>
                  <a:pt x="43" y="17"/>
                </a:cubicBezTo>
                <a:cubicBezTo>
                  <a:pt x="45" y="18"/>
                  <a:pt x="47" y="18"/>
                  <a:pt x="45" y="19"/>
                </a:cubicBezTo>
                <a:cubicBezTo>
                  <a:pt x="43" y="20"/>
                  <a:pt x="39" y="20"/>
                  <a:pt x="39" y="21"/>
                </a:cubicBezTo>
                <a:cubicBezTo>
                  <a:pt x="39" y="23"/>
                  <a:pt x="41" y="24"/>
                  <a:pt x="39" y="25"/>
                </a:cubicBezTo>
                <a:cubicBezTo>
                  <a:pt x="37" y="25"/>
                  <a:pt x="26" y="24"/>
                  <a:pt x="24" y="25"/>
                </a:cubicBezTo>
                <a:cubicBezTo>
                  <a:pt x="22" y="26"/>
                  <a:pt x="19" y="25"/>
                  <a:pt x="16" y="25"/>
                </a:cubicBezTo>
                <a:cubicBezTo>
                  <a:pt x="13" y="25"/>
                  <a:pt x="8" y="24"/>
                  <a:pt x="7" y="25"/>
                </a:cubicBezTo>
                <a:cubicBezTo>
                  <a:pt x="5" y="26"/>
                  <a:pt x="7" y="30"/>
                  <a:pt x="4" y="32"/>
                </a:cubicBezTo>
                <a:cubicBezTo>
                  <a:pt x="2" y="34"/>
                  <a:pt x="0" y="37"/>
                  <a:pt x="2" y="38"/>
                </a:cubicBezTo>
                <a:cubicBezTo>
                  <a:pt x="4" y="39"/>
                  <a:pt x="6" y="42"/>
                  <a:pt x="7" y="41"/>
                </a:cubicBezTo>
                <a:cubicBezTo>
                  <a:pt x="8" y="40"/>
                  <a:pt x="11" y="37"/>
                  <a:pt x="12" y="39"/>
                </a:cubicBezTo>
                <a:cubicBezTo>
                  <a:pt x="12" y="40"/>
                  <a:pt x="13" y="41"/>
                  <a:pt x="11" y="42"/>
                </a:cubicBezTo>
                <a:cubicBezTo>
                  <a:pt x="9" y="43"/>
                  <a:pt x="6" y="45"/>
                  <a:pt x="7" y="46"/>
                </a:cubicBezTo>
                <a:cubicBezTo>
                  <a:pt x="7" y="47"/>
                  <a:pt x="11" y="45"/>
                  <a:pt x="12" y="45"/>
                </a:cubicBezTo>
                <a:cubicBezTo>
                  <a:pt x="13" y="46"/>
                  <a:pt x="11" y="47"/>
                  <a:pt x="11" y="50"/>
                </a:cubicBezTo>
                <a:cubicBezTo>
                  <a:pt x="11" y="53"/>
                  <a:pt x="16" y="55"/>
                  <a:pt x="12" y="56"/>
                </a:cubicBezTo>
                <a:cubicBezTo>
                  <a:pt x="9" y="56"/>
                  <a:pt x="8" y="51"/>
                  <a:pt x="7" y="53"/>
                </a:cubicBezTo>
                <a:cubicBezTo>
                  <a:pt x="6" y="56"/>
                  <a:pt x="5" y="58"/>
                  <a:pt x="6" y="59"/>
                </a:cubicBezTo>
                <a:cubicBezTo>
                  <a:pt x="7" y="61"/>
                  <a:pt x="8" y="59"/>
                  <a:pt x="11" y="60"/>
                </a:cubicBezTo>
                <a:cubicBezTo>
                  <a:pt x="13" y="61"/>
                  <a:pt x="11" y="62"/>
                  <a:pt x="11" y="65"/>
                </a:cubicBezTo>
                <a:cubicBezTo>
                  <a:pt x="11" y="68"/>
                  <a:pt x="6" y="67"/>
                  <a:pt x="12" y="69"/>
                </a:cubicBezTo>
                <a:cubicBezTo>
                  <a:pt x="18" y="71"/>
                  <a:pt x="20" y="71"/>
                  <a:pt x="20" y="73"/>
                </a:cubicBezTo>
                <a:cubicBezTo>
                  <a:pt x="20" y="74"/>
                  <a:pt x="21" y="76"/>
                  <a:pt x="19" y="77"/>
                </a:cubicBezTo>
                <a:cubicBezTo>
                  <a:pt x="18" y="78"/>
                  <a:pt x="15" y="81"/>
                  <a:pt x="16" y="80"/>
                </a:cubicBezTo>
                <a:cubicBezTo>
                  <a:pt x="17" y="80"/>
                  <a:pt x="21" y="77"/>
                  <a:pt x="22" y="78"/>
                </a:cubicBezTo>
                <a:cubicBezTo>
                  <a:pt x="23" y="78"/>
                  <a:pt x="26" y="81"/>
                  <a:pt x="24" y="81"/>
                </a:cubicBezTo>
                <a:cubicBezTo>
                  <a:pt x="21" y="81"/>
                  <a:pt x="18" y="82"/>
                  <a:pt x="20" y="82"/>
                </a:cubicBezTo>
                <a:cubicBezTo>
                  <a:pt x="22" y="82"/>
                  <a:pt x="26" y="81"/>
                  <a:pt x="26" y="81"/>
                </a:cubicBezTo>
                <a:cubicBezTo>
                  <a:pt x="26" y="81"/>
                  <a:pt x="27" y="85"/>
                  <a:pt x="25" y="87"/>
                </a:cubicBezTo>
                <a:cubicBezTo>
                  <a:pt x="23" y="90"/>
                  <a:pt x="21" y="93"/>
                  <a:pt x="24" y="93"/>
                </a:cubicBezTo>
                <a:cubicBezTo>
                  <a:pt x="26" y="93"/>
                  <a:pt x="28" y="95"/>
                  <a:pt x="29" y="90"/>
                </a:cubicBezTo>
                <a:cubicBezTo>
                  <a:pt x="30" y="86"/>
                  <a:pt x="29" y="82"/>
                  <a:pt x="32" y="82"/>
                </a:cubicBezTo>
                <a:cubicBezTo>
                  <a:pt x="35" y="82"/>
                  <a:pt x="43" y="87"/>
                  <a:pt x="46" y="89"/>
                </a:cubicBezTo>
                <a:cubicBezTo>
                  <a:pt x="48" y="91"/>
                  <a:pt x="59" y="90"/>
                  <a:pt x="60" y="87"/>
                </a:cubicBezTo>
                <a:cubicBezTo>
                  <a:pt x="60" y="84"/>
                  <a:pt x="59" y="79"/>
                  <a:pt x="67" y="82"/>
                </a:cubicBezTo>
                <a:cubicBezTo>
                  <a:pt x="75" y="85"/>
                  <a:pt x="84" y="94"/>
                  <a:pt x="89" y="92"/>
                </a:cubicBezTo>
                <a:cubicBezTo>
                  <a:pt x="94" y="91"/>
                  <a:pt x="107" y="86"/>
                  <a:pt x="110" y="84"/>
                </a:cubicBezTo>
                <a:cubicBezTo>
                  <a:pt x="112" y="82"/>
                  <a:pt x="114" y="80"/>
                  <a:pt x="118" y="82"/>
                </a:cubicBezTo>
                <a:cubicBezTo>
                  <a:pt x="122" y="83"/>
                  <a:pt x="124" y="85"/>
                  <a:pt x="126" y="83"/>
                </a:cubicBezTo>
                <a:cubicBezTo>
                  <a:pt x="128" y="81"/>
                  <a:pt x="131" y="80"/>
                  <a:pt x="132" y="81"/>
                </a:cubicBezTo>
                <a:cubicBezTo>
                  <a:pt x="133" y="83"/>
                  <a:pt x="131" y="85"/>
                  <a:pt x="130" y="87"/>
                </a:cubicBezTo>
                <a:cubicBezTo>
                  <a:pt x="130" y="88"/>
                  <a:pt x="132" y="91"/>
                  <a:pt x="132" y="92"/>
                </a:cubicBezTo>
                <a:cubicBezTo>
                  <a:pt x="132" y="93"/>
                  <a:pt x="131" y="93"/>
                  <a:pt x="130" y="93"/>
                </a:cubicBezTo>
                <a:cubicBezTo>
                  <a:pt x="132" y="94"/>
                  <a:pt x="134" y="96"/>
                  <a:pt x="135"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5" name="Freeform 778"/>
          <p:cNvSpPr>
            <a:spLocks/>
          </p:cNvSpPr>
          <p:nvPr/>
        </p:nvSpPr>
        <p:spPr bwMode="auto">
          <a:xfrm>
            <a:off x="1959794" y="3196344"/>
            <a:ext cx="618636" cy="544309"/>
          </a:xfrm>
          <a:custGeom>
            <a:avLst/>
            <a:gdLst>
              <a:gd name="T0" fmla="*/ 328251 w 277"/>
              <a:gd name="T1" fmla="*/ 99359 h 221"/>
              <a:gd name="T2" fmla="*/ 320617 w 277"/>
              <a:gd name="T3" fmla="*/ 87894 h 221"/>
              <a:gd name="T4" fmla="*/ 253822 w 277"/>
              <a:gd name="T5" fmla="*/ 84073 h 221"/>
              <a:gd name="T6" fmla="*/ 181301 w 277"/>
              <a:gd name="T7" fmla="*/ 26750 h 221"/>
              <a:gd name="T8" fmla="*/ 146950 w 277"/>
              <a:gd name="T9" fmla="*/ 7643 h 221"/>
              <a:gd name="T10" fmla="*/ 116415 w 277"/>
              <a:gd name="T11" fmla="*/ 0 h 221"/>
              <a:gd name="T12" fmla="*/ 66795 w 277"/>
              <a:gd name="T13" fmla="*/ 17197 h 221"/>
              <a:gd name="T14" fmla="*/ 83971 w 277"/>
              <a:gd name="T15" fmla="*/ 43947 h 221"/>
              <a:gd name="T16" fmla="*/ 66795 w 277"/>
              <a:gd name="T17" fmla="*/ 61144 h 221"/>
              <a:gd name="T18" fmla="*/ 53436 w 277"/>
              <a:gd name="T19" fmla="*/ 61144 h 221"/>
              <a:gd name="T20" fmla="*/ 36260 w 277"/>
              <a:gd name="T21" fmla="*/ 80251 h 221"/>
              <a:gd name="T22" fmla="*/ 7634 w 277"/>
              <a:gd name="T23" fmla="*/ 70698 h 221"/>
              <a:gd name="T24" fmla="*/ 3817 w 277"/>
              <a:gd name="T25" fmla="*/ 93627 h 221"/>
              <a:gd name="T26" fmla="*/ 1908 w 277"/>
              <a:gd name="T27" fmla="*/ 99359 h 221"/>
              <a:gd name="T28" fmla="*/ 5725 w 277"/>
              <a:gd name="T29" fmla="*/ 108913 h 221"/>
              <a:gd name="T30" fmla="*/ 22901 w 277"/>
              <a:gd name="T31" fmla="*/ 126109 h 221"/>
              <a:gd name="T32" fmla="*/ 59162 w 277"/>
              <a:gd name="T33" fmla="*/ 187253 h 221"/>
              <a:gd name="T34" fmla="*/ 66795 w 277"/>
              <a:gd name="T35" fmla="*/ 204450 h 221"/>
              <a:gd name="T36" fmla="*/ 89697 w 277"/>
              <a:gd name="T37" fmla="*/ 223557 h 221"/>
              <a:gd name="T38" fmla="*/ 110689 w 277"/>
              <a:gd name="T39" fmla="*/ 259862 h 221"/>
              <a:gd name="T40" fmla="*/ 116415 w 277"/>
              <a:gd name="T41" fmla="*/ 299987 h 221"/>
              <a:gd name="T42" fmla="*/ 148858 w 277"/>
              <a:gd name="T43" fmla="*/ 332470 h 221"/>
              <a:gd name="T44" fmla="*/ 177485 w 277"/>
              <a:gd name="T45" fmla="*/ 380239 h 221"/>
              <a:gd name="T46" fmla="*/ 200386 w 277"/>
              <a:gd name="T47" fmla="*/ 410811 h 221"/>
              <a:gd name="T48" fmla="*/ 204203 w 277"/>
              <a:gd name="T49" fmla="*/ 422275 h 221"/>
              <a:gd name="T50" fmla="*/ 211836 w 277"/>
              <a:gd name="T51" fmla="*/ 418454 h 221"/>
              <a:gd name="T52" fmla="*/ 221379 w 277"/>
              <a:gd name="T53" fmla="*/ 397435 h 221"/>
              <a:gd name="T54" fmla="*/ 238555 w 277"/>
              <a:gd name="T55" fmla="*/ 399346 h 221"/>
              <a:gd name="T56" fmla="*/ 301533 w 277"/>
              <a:gd name="T57" fmla="*/ 401257 h 221"/>
              <a:gd name="T58" fmla="*/ 312984 w 277"/>
              <a:gd name="T59" fmla="*/ 405078 h 221"/>
              <a:gd name="T60" fmla="*/ 364511 w 277"/>
              <a:gd name="T61" fmla="*/ 364953 h 221"/>
              <a:gd name="T62" fmla="*/ 412222 w 277"/>
              <a:gd name="T63" fmla="*/ 361131 h 221"/>
              <a:gd name="T64" fmla="*/ 515278 w 277"/>
              <a:gd name="T65" fmla="*/ 330559 h 221"/>
              <a:gd name="T66" fmla="*/ 526729 w 277"/>
              <a:gd name="T67" fmla="*/ 280880 h 221"/>
              <a:gd name="T68" fmla="*/ 517186 w 277"/>
              <a:gd name="T69" fmla="*/ 259862 h 221"/>
              <a:gd name="T70" fmla="*/ 454208 w 277"/>
              <a:gd name="T71" fmla="*/ 254129 h 221"/>
              <a:gd name="T72" fmla="*/ 435124 w 277"/>
              <a:gd name="T73" fmla="*/ 225468 h 221"/>
              <a:gd name="T74" fmla="*/ 419856 w 277"/>
              <a:gd name="T75" fmla="*/ 214004 h 221"/>
              <a:gd name="T76" fmla="*/ 419856 w 277"/>
              <a:gd name="T77" fmla="*/ 208271 h 221"/>
              <a:gd name="T78" fmla="*/ 404589 w 277"/>
              <a:gd name="T79" fmla="*/ 194896 h 221"/>
              <a:gd name="T80" fmla="*/ 404589 w 277"/>
              <a:gd name="T81" fmla="*/ 194896 h 221"/>
              <a:gd name="T82" fmla="*/ 404589 w 277"/>
              <a:gd name="T83" fmla="*/ 196807 h 221"/>
              <a:gd name="T84" fmla="*/ 383596 w 277"/>
              <a:gd name="T85" fmla="*/ 166235 h 221"/>
              <a:gd name="T86" fmla="*/ 393138 w 277"/>
              <a:gd name="T87" fmla="*/ 158592 h 221"/>
              <a:gd name="T88" fmla="*/ 391230 w 277"/>
              <a:gd name="T89" fmla="*/ 149038 h 221"/>
              <a:gd name="T90" fmla="*/ 375962 w 277"/>
              <a:gd name="T91" fmla="*/ 139485 h 221"/>
              <a:gd name="T92" fmla="*/ 366420 w 277"/>
              <a:gd name="T93" fmla="*/ 135663 h 221"/>
              <a:gd name="T94" fmla="*/ 347336 w 277"/>
              <a:gd name="T95" fmla="*/ 101270 h 221"/>
              <a:gd name="T96" fmla="*/ 347336 w 277"/>
              <a:gd name="T97" fmla="*/ 101270 h 221"/>
              <a:gd name="T98" fmla="*/ 328251 w 277"/>
              <a:gd name="T99" fmla="*/ 99359 h 2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7" h="221">
                <a:moveTo>
                  <a:pt x="172" y="52"/>
                </a:moveTo>
                <a:cubicBezTo>
                  <a:pt x="168" y="46"/>
                  <a:pt x="168" y="46"/>
                  <a:pt x="168" y="46"/>
                </a:cubicBezTo>
                <a:cubicBezTo>
                  <a:pt x="133" y="44"/>
                  <a:pt x="133" y="44"/>
                  <a:pt x="133" y="44"/>
                </a:cubicBezTo>
                <a:cubicBezTo>
                  <a:pt x="133" y="44"/>
                  <a:pt x="99" y="16"/>
                  <a:pt x="95" y="14"/>
                </a:cubicBezTo>
                <a:cubicBezTo>
                  <a:pt x="92" y="11"/>
                  <a:pt x="77" y="4"/>
                  <a:pt x="77" y="4"/>
                </a:cubicBezTo>
                <a:cubicBezTo>
                  <a:pt x="61" y="0"/>
                  <a:pt x="61" y="0"/>
                  <a:pt x="61" y="0"/>
                </a:cubicBezTo>
                <a:cubicBezTo>
                  <a:pt x="35" y="9"/>
                  <a:pt x="35" y="9"/>
                  <a:pt x="35" y="9"/>
                </a:cubicBezTo>
                <a:cubicBezTo>
                  <a:pt x="35" y="9"/>
                  <a:pt x="40" y="17"/>
                  <a:pt x="44" y="23"/>
                </a:cubicBezTo>
                <a:cubicBezTo>
                  <a:pt x="47" y="29"/>
                  <a:pt x="38" y="30"/>
                  <a:pt x="35" y="32"/>
                </a:cubicBezTo>
                <a:cubicBezTo>
                  <a:pt x="33" y="35"/>
                  <a:pt x="32" y="32"/>
                  <a:pt x="28" y="32"/>
                </a:cubicBezTo>
                <a:cubicBezTo>
                  <a:pt x="24" y="32"/>
                  <a:pt x="24" y="42"/>
                  <a:pt x="19" y="42"/>
                </a:cubicBezTo>
                <a:cubicBezTo>
                  <a:pt x="15" y="42"/>
                  <a:pt x="8" y="39"/>
                  <a:pt x="4" y="37"/>
                </a:cubicBezTo>
                <a:cubicBezTo>
                  <a:pt x="3" y="41"/>
                  <a:pt x="2" y="45"/>
                  <a:pt x="2" y="49"/>
                </a:cubicBezTo>
                <a:cubicBezTo>
                  <a:pt x="1" y="52"/>
                  <a:pt x="1" y="52"/>
                  <a:pt x="1" y="52"/>
                </a:cubicBezTo>
                <a:cubicBezTo>
                  <a:pt x="0" y="55"/>
                  <a:pt x="1" y="58"/>
                  <a:pt x="3" y="57"/>
                </a:cubicBezTo>
                <a:cubicBezTo>
                  <a:pt x="5" y="56"/>
                  <a:pt x="9" y="61"/>
                  <a:pt x="12" y="66"/>
                </a:cubicBezTo>
                <a:cubicBezTo>
                  <a:pt x="15" y="71"/>
                  <a:pt x="30" y="95"/>
                  <a:pt x="31" y="98"/>
                </a:cubicBezTo>
                <a:cubicBezTo>
                  <a:pt x="32" y="100"/>
                  <a:pt x="34" y="103"/>
                  <a:pt x="35" y="107"/>
                </a:cubicBezTo>
                <a:cubicBezTo>
                  <a:pt x="36" y="110"/>
                  <a:pt x="44" y="115"/>
                  <a:pt x="47" y="117"/>
                </a:cubicBezTo>
                <a:cubicBezTo>
                  <a:pt x="50" y="119"/>
                  <a:pt x="56" y="128"/>
                  <a:pt x="58" y="136"/>
                </a:cubicBezTo>
                <a:cubicBezTo>
                  <a:pt x="60" y="143"/>
                  <a:pt x="57" y="151"/>
                  <a:pt x="61" y="157"/>
                </a:cubicBezTo>
                <a:cubicBezTo>
                  <a:pt x="64" y="164"/>
                  <a:pt x="75" y="172"/>
                  <a:pt x="78" y="174"/>
                </a:cubicBezTo>
                <a:cubicBezTo>
                  <a:pt x="81" y="175"/>
                  <a:pt x="88" y="192"/>
                  <a:pt x="93" y="199"/>
                </a:cubicBezTo>
                <a:cubicBezTo>
                  <a:pt x="97" y="206"/>
                  <a:pt x="104" y="211"/>
                  <a:pt x="105" y="215"/>
                </a:cubicBezTo>
                <a:cubicBezTo>
                  <a:pt x="106" y="217"/>
                  <a:pt x="107" y="219"/>
                  <a:pt x="107" y="221"/>
                </a:cubicBezTo>
                <a:cubicBezTo>
                  <a:pt x="109" y="221"/>
                  <a:pt x="111" y="221"/>
                  <a:pt x="111" y="219"/>
                </a:cubicBezTo>
                <a:cubicBezTo>
                  <a:pt x="112" y="214"/>
                  <a:pt x="112" y="209"/>
                  <a:pt x="116" y="208"/>
                </a:cubicBezTo>
                <a:cubicBezTo>
                  <a:pt x="119" y="208"/>
                  <a:pt x="120" y="209"/>
                  <a:pt x="125" y="209"/>
                </a:cubicBezTo>
                <a:cubicBezTo>
                  <a:pt x="131" y="209"/>
                  <a:pt x="155" y="209"/>
                  <a:pt x="158" y="210"/>
                </a:cubicBezTo>
                <a:cubicBezTo>
                  <a:pt x="160" y="212"/>
                  <a:pt x="160" y="213"/>
                  <a:pt x="164" y="212"/>
                </a:cubicBezTo>
                <a:cubicBezTo>
                  <a:pt x="167" y="212"/>
                  <a:pt x="177" y="191"/>
                  <a:pt x="191" y="191"/>
                </a:cubicBezTo>
                <a:cubicBezTo>
                  <a:pt x="204" y="191"/>
                  <a:pt x="210" y="191"/>
                  <a:pt x="216" y="189"/>
                </a:cubicBezTo>
                <a:cubicBezTo>
                  <a:pt x="223" y="187"/>
                  <a:pt x="270" y="173"/>
                  <a:pt x="270" y="173"/>
                </a:cubicBezTo>
                <a:cubicBezTo>
                  <a:pt x="270" y="173"/>
                  <a:pt x="277" y="152"/>
                  <a:pt x="276" y="147"/>
                </a:cubicBezTo>
                <a:cubicBezTo>
                  <a:pt x="274" y="141"/>
                  <a:pt x="271" y="136"/>
                  <a:pt x="271" y="136"/>
                </a:cubicBezTo>
                <a:cubicBezTo>
                  <a:pt x="238" y="133"/>
                  <a:pt x="238" y="133"/>
                  <a:pt x="238" y="133"/>
                </a:cubicBezTo>
                <a:cubicBezTo>
                  <a:pt x="228" y="118"/>
                  <a:pt x="228" y="118"/>
                  <a:pt x="228" y="118"/>
                </a:cubicBezTo>
                <a:cubicBezTo>
                  <a:pt x="225" y="115"/>
                  <a:pt x="224" y="113"/>
                  <a:pt x="220" y="112"/>
                </a:cubicBezTo>
                <a:cubicBezTo>
                  <a:pt x="219" y="111"/>
                  <a:pt x="219" y="110"/>
                  <a:pt x="220" y="109"/>
                </a:cubicBezTo>
                <a:cubicBezTo>
                  <a:pt x="218" y="108"/>
                  <a:pt x="215" y="105"/>
                  <a:pt x="212" y="102"/>
                </a:cubicBezTo>
                <a:cubicBezTo>
                  <a:pt x="212" y="102"/>
                  <a:pt x="212" y="102"/>
                  <a:pt x="212" y="102"/>
                </a:cubicBezTo>
                <a:cubicBezTo>
                  <a:pt x="212" y="103"/>
                  <a:pt x="212" y="104"/>
                  <a:pt x="212" y="103"/>
                </a:cubicBezTo>
                <a:cubicBezTo>
                  <a:pt x="211" y="102"/>
                  <a:pt x="202" y="90"/>
                  <a:pt x="201" y="87"/>
                </a:cubicBezTo>
                <a:cubicBezTo>
                  <a:pt x="201" y="85"/>
                  <a:pt x="205" y="85"/>
                  <a:pt x="206" y="83"/>
                </a:cubicBezTo>
                <a:cubicBezTo>
                  <a:pt x="206" y="81"/>
                  <a:pt x="208" y="80"/>
                  <a:pt x="205" y="78"/>
                </a:cubicBezTo>
                <a:cubicBezTo>
                  <a:pt x="202" y="77"/>
                  <a:pt x="197" y="76"/>
                  <a:pt x="197" y="73"/>
                </a:cubicBezTo>
                <a:cubicBezTo>
                  <a:pt x="197" y="70"/>
                  <a:pt x="194" y="73"/>
                  <a:pt x="192" y="71"/>
                </a:cubicBezTo>
                <a:cubicBezTo>
                  <a:pt x="190" y="69"/>
                  <a:pt x="185" y="60"/>
                  <a:pt x="182" y="53"/>
                </a:cubicBezTo>
                <a:cubicBezTo>
                  <a:pt x="182" y="53"/>
                  <a:pt x="182" y="53"/>
                  <a:pt x="182" y="53"/>
                </a:cubicBezTo>
                <a:lnTo>
                  <a:pt x="172" y="52"/>
                </a:lnTo>
                <a:close/>
              </a:path>
            </a:pathLst>
          </a:custGeom>
          <a:solidFill>
            <a:srgbClr val="FFFF00"/>
          </a:solidFill>
          <a:ln>
            <a:noFill/>
          </a:ln>
        </p:spPr>
        <p:txBody>
          <a:bodyPr/>
          <a:lstStyle/>
          <a:p>
            <a:endParaRPr lang="ja-JP" altLang="en-US" sz="2400" dirty="0" smtClean="0">
              <a:solidFill>
                <a:srgbClr val="000000"/>
              </a:solidFill>
              <a:latin typeface="Times New Roman" charset="0"/>
            </a:endParaRPr>
          </a:p>
        </p:txBody>
      </p:sp>
      <p:sp>
        <p:nvSpPr>
          <p:cNvPr id="186" name="Freeform 779"/>
          <p:cNvSpPr>
            <a:spLocks/>
          </p:cNvSpPr>
          <p:nvPr/>
        </p:nvSpPr>
        <p:spPr bwMode="auto">
          <a:xfrm>
            <a:off x="1969075" y="3157858"/>
            <a:ext cx="126328" cy="143239"/>
          </a:xfrm>
          <a:custGeom>
            <a:avLst/>
            <a:gdLst>
              <a:gd name="T0" fmla="*/ 28408 w 57"/>
              <a:gd name="T1" fmla="*/ 111125 h 58"/>
              <a:gd name="T2" fmla="*/ 45453 w 57"/>
              <a:gd name="T3" fmla="*/ 91966 h 58"/>
              <a:gd name="T4" fmla="*/ 58710 w 57"/>
              <a:gd name="T5" fmla="*/ 91966 h 58"/>
              <a:gd name="T6" fmla="*/ 75754 w 57"/>
              <a:gd name="T7" fmla="*/ 74722 h 58"/>
              <a:gd name="T8" fmla="*/ 58710 w 57"/>
              <a:gd name="T9" fmla="*/ 47899 h 58"/>
              <a:gd name="T10" fmla="*/ 107950 w 57"/>
              <a:gd name="T11" fmla="*/ 30655 h 58"/>
              <a:gd name="T12" fmla="*/ 96587 w 57"/>
              <a:gd name="T13" fmla="*/ 0 h 58"/>
              <a:gd name="T14" fmla="*/ 47346 w 57"/>
              <a:gd name="T15" fmla="*/ 26823 h 58"/>
              <a:gd name="T16" fmla="*/ 18939 w 57"/>
              <a:gd name="T17" fmla="*/ 9580 h 58"/>
              <a:gd name="T18" fmla="*/ 18939 w 57"/>
              <a:gd name="T19" fmla="*/ 21075 h 58"/>
              <a:gd name="T20" fmla="*/ 15151 w 57"/>
              <a:gd name="T21" fmla="*/ 57478 h 58"/>
              <a:gd name="T22" fmla="*/ 1894 w 57"/>
              <a:gd name="T23" fmla="*/ 90050 h 58"/>
              <a:gd name="T24" fmla="*/ 0 w 57"/>
              <a:gd name="T25" fmla="*/ 101545 h 58"/>
              <a:gd name="T26" fmla="*/ 0 w 57"/>
              <a:gd name="T27" fmla="*/ 101545 h 58"/>
              <a:gd name="T28" fmla="*/ 28408 w 57"/>
              <a:gd name="T29" fmla="*/ 111125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58">
                <a:moveTo>
                  <a:pt x="15" y="58"/>
                </a:move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ubicBezTo>
                  <a:pt x="21" y="14"/>
                  <a:pt x="10" y="5"/>
                  <a:pt x="10" y="5"/>
                </a:cubicBezTo>
                <a:cubicBezTo>
                  <a:pt x="10" y="7"/>
                  <a:pt x="10" y="9"/>
                  <a:pt x="10" y="11"/>
                </a:cubicBezTo>
                <a:cubicBezTo>
                  <a:pt x="8" y="30"/>
                  <a:pt x="8" y="30"/>
                  <a:pt x="8" y="30"/>
                </a:cubicBezTo>
                <a:cubicBezTo>
                  <a:pt x="6" y="36"/>
                  <a:pt x="2" y="44"/>
                  <a:pt x="1" y="47"/>
                </a:cubicBezTo>
                <a:cubicBezTo>
                  <a:pt x="1" y="48"/>
                  <a:pt x="0" y="50"/>
                  <a:pt x="0" y="53"/>
                </a:cubicBezTo>
                <a:cubicBezTo>
                  <a:pt x="0" y="53"/>
                  <a:pt x="0" y="53"/>
                  <a:pt x="0" y="53"/>
                </a:cubicBezTo>
                <a:cubicBezTo>
                  <a:pt x="4" y="55"/>
                  <a:pt x="11" y="58"/>
                  <a:pt x="15"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7" name="Freeform 780"/>
          <p:cNvSpPr>
            <a:spLocks/>
          </p:cNvSpPr>
          <p:nvPr/>
        </p:nvSpPr>
        <p:spPr bwMode="auto">
          <a:xfrm>
            <a:off x="1974649" y="3106304"/>
            <a:ext cx="50158" cy="57296"/>
          </a:xfrm>
          <a:custGeom>
            <a:avLst/>
            <a:gdLst>
              <a:gd name="T0" fmla="*/ 38965 w 22"/>
              <a:gd name="T1" fmla="*/ 13528 h 23"/>
              <a:gd name="T2" fmla="*/ 19483 w 22"/>
              <a:gd name="T3" fmla="*/ 0 h 23"/>
              <a:gd name="T4" fmla="*/ 17534 w 22"/>
              <a:gd name="T5" fmla="*/ 3865 h 23"/>
              <a:gd name="T6" fmla="*/ 3897 w 22"/>
              <a:gd name="T7" fmla="*/ 36720 h 23"/>
              <a:gd name="T8" fmla="*/ 0 w 22"/>
              <a:gd name="T9" fmla="*/ 42517 h 23"/>
              <a:gd name="T10" fmla="*/ 13638 w 22"/>
              <a:gd name="T11" fmla="*/ 44450 h 23"/>
              <a:gd name="T12" fmla="*/ 38965 w 22"/>
              <a:gd name="T13" fmla="*/ 1352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3">
                <a:moveTo>
                  <a:pt x="20" y="7"/>
                </a:moveTo>
                <a:cubicBezTo>
                  <a:pt x="19" y="4"/>
                  <a:pt x="14" y="1"/>
                  <a:pt x="10" y="0"/>
                </a:cubicBezTo>
                <a:cubicBezTo>
                  <a:pt x="10" y="0"/>
                  <a:pt x="10" y="1"/>
                  <a:pt x="9" y="2"/>
                </a:cubicBezTo>
                <a:cubicBezTo>
                  <a:pt x="7" y="5"/>
                  <a:pt x="4" y="16"/>
                  <a:pt x="2" y="19"/>
                </a:cubicBezTo>
                <a:cubicBezTo>
                  <a:pt x="2" y="20"/>
                  <a:pt x="1" y="21"/>
                  <a:pt x="0" y="22"/>
                </a:cubicBezTo>
                <a:cubicBezTo>
                  <a:pt x="7" y="23"/>
                  <a:pt x="7" y="23"/>
                  <a:pt x="7" y="23"/>
                </a:cubicBezTo>
                <a:cubicBezTo>
                  <a:pt x="7" y="23"/>
                  <a:pt x="22" y="11"/>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8" name="Freeform 781"/>
          <p:cNvSpPr>
            <a:spLocks/>
          </p:cNvSpPr>
          <p:nvPr/>
        </p:nvSpPr>
        <p:spPr bwMode="auto">
          <a:xfrm>
            <a:off x="1970932" y="3179970"/>
            <a:ext cx="20434" cy="51156"/>
          </a:xfrm>
          <a:custGeom>
            <a:avLst/>
            <a:gdLst>
              <a:gd name="T0" fmla="*/ 0 w 9"/>
              <a:gd name="T1" fmla="*/ 22678 h 21"/>
              <a:gd name="T2" fmla="*/ 13582 w 9"/>
              <a:gd name="T3" fmla="*/ 39687 h 21"/>
              <a:gd name="T4" fmla="*/ 17462 w 9"/>
              <a:gd name="T5" fmla="*/ 3780 h 21"/>
              <a:gd name="T6" fmla="*/ 0 w 9"/>
              <a:gd name="T7" fmla="*/ 2267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1">
                <a:moveTo>
                  <a:pt x="0" y="12"/>
                </a:moveTo>
                <a:cubicBezTo>
                  <a:pt x="0" y="19"/>
                  <a:pt x="7" y="21"/>
                  <a:pt x="7" y="21"/>
                </a:cubicBezTo>
                <a:cubicBezTo>
                  <a:pt x="9" y="2"/>
                  <a:pt x="9" y="2"/>
                  <a:pt x="9" y="2"/>
                </a:cubicBezTo>
                <a:cubicBezTo>
                  <a:pt x="2" y="0"/>
                  <a:pt x="0" y="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89" name="Freeform 782"/>
          <p:cNvSpPr>
            <a:spLocks/>
          </p:cNvSpPr>
          <p:nvPr/>
        </p:nvSpPr>
        <p:spPr bwMode="auto">
          <a:xfrm>
            <a:off x="1948639" y="3159507"/>
            <a:ext cx="42729" cy="165748"/>
          </a:xfrm>
          <a:custGeom>
            <a:avLst/>
            <a:gdLst>
              <a:gd name="T0" fmla="*/ 19217 w 19"/>
              <a:gd name="T1" fmla="*/ 88284 h 67"/>
              <a:gd name="T2" fmla="*/ 32669 w 19"/>
              <a:gd name="T3" fmla="*/ 55657 h 67"/>
              <a:gd name="T4" fmla="*/ 19217 w 19"/>
              <a:gd name="T5" fmla="*/ 38384 h 67"/>
              <a:gd name="T6" fmla="*/ 36512 w 19"/>
              <a:gd name="T7" fmla="*/ 19192 h 67"/>
              <a:gd name="T8" fmla="*/ 36512 w 19"/>
              <a:gd name="T9" fmla="*/ 1919 h 67"/>
              <a:gd name="T10" fmla="*/ 23060 w 19"/>
              <a:gd name="T11" fmla="*/ 0 h 67"/>
              <a:gd name="T12" fmla="*/ 19217 w 19"/>
              <a:gd name="T13" fmla="*/ 9596 h 67"/>
              <a:gd name="T14" fmla="*/ 7687 w 19"/>
              <a:gd name="T15" fmla="*/ 38384 h 67"/>
              <a:gd name="T16" fmla="*/ 0 w 19"/>
              <a:gd name="T17" fmla="*/ 49899 h 67"/>
              <a:gd name="T18" fmla="*/ 9608 w 19"/>
              <a:gd name="T19" fmla="*/ 128587 h 67"/>
              <a:gd name="T20" fmla="*/ 11530 w 19"/>
              <a:gd name="T21" fmla="*/ 128587 h 67"/>
              <a:gd name="T22" fmla="*/ 11530 w 19"/>
              <a:gd name="T23" fmla="*/ 128587 h 67"/>
              <a:gd name="T24" fmla="*/ 13452 w 19"/>
              <a:gd name="T25" fmla="*/ 122829 h 67"/>
              <a:gd name="T26" fmla="*/ 19217 w 19"/>
              <a:gd name="T27" fmla="*/ 8828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67">
                <a:moveTo>
                  <a:pt x="10" y="46"/>
                </a:moveTo>
                <a:cubicBezTo>
                  <a:pt x="11" y="43"/>
                  <a:pt x="15" y="35"/>
                  <a:pt x="17" y="29"/>
                </a:cubicBezTo>
                <a:cubicBezTo>
                  <a:pt x="17" y="29"/>
                  <a:pt x="10" y="27"/>
                  <a:pt x="10" y="20"/>
                </a:cubicBezTo>
                <a:cubicBezTo>
                  <a:pt x="10" y="12"/>
                  <a:pt x="12" y="8"/>
                  <a:pt x="19" y="10"/>
                </a:cubicBezTo>
                <a:cubicBezTo>
                  <a:pt x="19" y="5"/>
                  <a:pt x="19" y="1"/>
                  <a:pt x="19" y="1"/>
                </a:cubicBezTo>
                <a:cubicBezTo>
                  <a:pt x="12" y="0"/>
                  <a:pt x="12" y="0"/>
                  <a:pt x="12" y="0"/>
                </a:cubicBezTo>
                <a:cubicBezTo>
                  <a:pt x="11" y="1"/>
                  <a:pt x="11" y="2"/>
                  <a:pt x="10" y="5"/>
                </a:cubicBezTo>
                <a:cubicBezTo>
                  <a:pt x="8" y="11"/>
                  <a:pt x="5" y="17"/>
                  <a:pt x="4" y="20"/>
                </a:cubicBezTo>
                <a:cubicBezTo>
                  <a:pt x="3" y="22"/>
                  <a:pt x="1" y="24"/>
                  <a:pt x="0" y="26"/>
                </a:cubicBezTo>
                <a:cubicBezTo>
                  <a:pt x="1" y="38"/>
                  <a:pt x="3" y="57"/>
                  <a:pt x="5" y="67"/>
                </a:cubicBezTo>
                <a:cubicBezTo>
                  <a:pt x="6" y="66"/>
                  <a:pt x="6" y="65"/>
                  <a:pt x="6" y="67"/>
                </a:cubicBezTo>
                <a:cubicBezTo>
                  <a:pt x="6" y="67"/>
                  <a:pt x="6" y="67"/>
                  <a:pt x="6" y="67"/>
                </a:cubicBezTo>
                <a:cubicBezTo>
                  <a:pt x="7" y="64"/>
                  <a:pt x="7" y="64"/>
                  <a:pt x="7" y="64"/>
                </a:cubicBezTo>
                <a:cubicBezTo>
                  <a:pt x="8" y="57"/>
                  <a:pt x="10" y="48"/>
                  <a:pt x="1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0" name="Freeform 783"/>
          <p:cNvSpPr>
            <a:spLocks/>
          </p:cNvSpPr>
          <p:nvPr/>
        </p:nvSpPr>
        <p:spPr bwMode="auto">
          <a:xfrm>
            <a:off x="2433517" y="3413246"/>
            <a:ext cx="24152" cy="51156"/>
          </a:xfrm>
          <a:custGeom>
            <a:avLst/>
            <a:gdLst>
              <a:gd name="T0" fmla="*/ 15009 w 11"/>
              <a:gd name="T1" fmla="*/ 39687 h 21"/>
              <a:gd name="T2" fmla="*/ 20638 w 11"/>
              <a:gd name="T3" fmla="*/ 28348 h 21"/>
              <a:gd name="T4" fmla="*/ 20638 w 11"/>
              <a:gd name="T5" fmla="*/ 11339 h 21"/>
              <a:gd name="T6" fmla="*/ 13133 w 11"/>
              <a:gd name="T7" fmla="*/ 1890 h 21"/>
              <a:gd name="T8" fmla="*/ 3752 w 11"/>
              <a:gd name="T9" fmla="*/ 13229 h 21"/>
              <a:gd name="T10" fmla="*/ 0 w 11"/>
              <a:gd name="T11" fmla="*/ 26458 h 21"/>
              <a:gd name="T12" fmla="*/ 0 w 11"/>
              <a:gd name="T13" fmla="*/ 26458 h 21"/>
              <a:gd name="T14" fmla="*/ 15009 w 11"/>
              <a:gd name="T15" fmla="*/ 3968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1">
                <a:moveTo>
                  <a:pt x="8" y="21"/>
                </a:moveTo>
                <a:cubicBezTo>
                  <a:pt x="9" y="20"/>
                  <a:pt x="11" y="18"/>
                  <a:pt x="11" y="15"/>
                </a:cubicBezTo>
                <a:cubicBezTo>
                  <a:pt x="11" y="11"/>
                  <a:pt x="11" y="8"/>
                  <a:pt x="11" y="6"/>
                </a:cubicBezTo>
                <a:cubicBezTo>
                  <a:pt x="11" y="3"/>
                  <a:pt x="8" y="0"/>
                  <a:pt x="7" y="1"/>
                </a:cubicBezTo>
                <a:cubicBezTo>
                  <a:pt x="5" y="1"/>
                  <a:pt x="3" y="2"/>
                  <a:pt x="2" y="7"/>
                </a:cubicBezTo>
                <a:cubicBezTo>
                  <a:pt x="1" y="10"/>
                  <a:pt x="1" y="13"/>
                  <a:pt x="0" y="14"/>
                </a:cubicBezTo>
                <a:cubicBezTo>
                  <a:pt x="0" y="14"/>
                  <a:pt x="0" y="14"/>
                  <a:pt x="0" y="14"/>
                </a:cubicBezTo>
                <a:cubicBezTo>
                  <a:pt x="3" y="17"/>
                  <a:pt x="6" y="20"/>
                  <a:pt x="8" y="21"/>
                </a:cubicBezTo>
                <a:close/>
              </a:path>
            </a:pathLst>
          </a:custGeom>
          <a:solidFill>
            <a:srgbClr val="92D050"/>
          </a:solidFill>
          <a:ln>
            <a:noFill/>
          </a:ln>
        </p:spPr>
        <p:txBody>
          <a:bodyPr/>
          <a:lstStyle/>
          <a:p>
            <a:endParaRPr lang="ja-JP" altLang="en-US" sz="2400" dirty="0" smtClean="0">
              <a:solidFill>
                <a:srgbClr val="000000"/>
              </a:solidFill>
              <a:latin typeface="Times New Roman" charset="0"/>
            </a:endParaRPr>
          </a:p>
        </p:txBody>
      </p:sp>
      <p:sp>
        <p:nvSpPr>
          <p:cNvPr id="191" name="Freeform 784"/>
          <p:cNvSpPr>
            <a:spLocks/>
          </p:cNvSpPr>
          <p:nvPr/>
        </p:nvSpPr>
        <p:spPr bwMode="auto">
          <a:xfrm>
            <a:off x="2192007" y="3652661"/>
            <a:ext cx="310247" cy="216905"/>
          </a:xfrm>
          <a:custGeom>
            <a:avLst/>
            <a:gdLst>
              <a:gd name="T0" fmla="*/ 238411 w 139"/>
              <a:gd name="T1" fmla="*/ 0 h 88"/>
              <a:gd name="T2" fmla="*/ 213616 w 139"/>
              <a:gd name="T3" fmla="*/ 7649 h 88"/>
              <a:gd name="T4" fmla="*/ 165934 w 139"/>
              <a:gd name="T5" fmla="*/ 11473 h 88"/>
              <a:gd name="T6" fmla="*/ 114437 w 139"/>
              <a:gd name="T7" fmla="*/ 51630 h 88"/>
              <a:gd name="T8" fmla="*/ 102994 w 139"/>
              <a:gd name="T9" fmla="*/ 47805 h 88"/>
              <a:gd name="T10" fmla="*/ 40053 w 139"/>
              <a:gd name="T11" fmla="*/ 45893 h 88"/>
              <a:gd name="T12" fmla="*/ 22887 w 139"/>
              <a:gd name="T13" fmla="*/ 43981 h 88"/>
              <a:gd name="T14" fmla="*/ 13351 w 139"/>
              <a:gd name="T15" fmla="*/ 65015 h 88"/>
              <a:gd name="T16" fmla="*/ 5722 w 139"/>
              <a:gd name="T17" fmla="*/ 68840 h 88"/>
              <a:gd name="T18" fmla="*/ 3815 w 139"/>
              <a:gd name="T19" fmla="*/ 80313 h 88"/>
              <a:gd name="T20" fmla="*/ 15258 w 139"/>
              <a:gd name="T21" fmla="*/ 139592 h 88"/>
              <a:gd name="T22" fmla="*/ 26702 w 139"/>
              <a:gd name="T23" fmla="*/ 162538 h 88"/>
              <a:gd name="T24" fmla="*/ 66755 w 139"/>
              <a:gd name="T25" fmla="*/ 156802 h 88"/>
              <a:gd name="T26" fmla="*/ 95364 w 139"/>
              <a:gd name="T27" fmla="*/ 147241 h 88"/>
              <a:gd name="T28" fmla="*/ 129696 w 139"/>
              <a:gd name="T29" fmla="*/ 131943 h 88"/>
              <a:gd name="T30" fmla="*/ 171656 w 139"/>
              <a:gd name="T31" fmla="*/ 114733 h 88"/>
              <a:gd name="T32" fmla="*/ 232689 w 139"/>
              <a:gd name="T33" fmla="*/ 93699 h 88"/>
              <a:gd name="T34" fmla="*/ 246040 w 139"/>
              <a:gd name="T35" fmla="*/ 74576 h 88"/>
              <a:gd name="T36" fmla="*/ 265113 w 139"/>
              <a:gd name="T37" fmla="*/ 63103 h 88"/>
              <a:gd name="T38" fmla="*/ 265113 w 139"/>
              <a:gd name="T39" fmla="*/ 63103 h 88"/>
              <a:gd name="T40" fmla="*/ 238411 w 139"/>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88">
                <a:moveTo>
                  <a:pt x="125" y="0"/>
                </a:moveTo>
                <a:cubicBezTo>
                  <a:pt x="119" y="2"/>
                  <a:pt x="114" y="3"/>
                  <a:pt x="112" y="4"/>
                </a:cubicBezTo>
                <a:cubicBezTo>
                  <a:pt x="106" y="6"/>
                  <a:pt x="100" y="6"/>
                  <a:pt x="87" y="6"/>
                </a:cubicBezTo>
                <a:cubicBezTo>
                  <a:pt x="73" y="6"/>
                  <a:pt x="63" y="27"/>
                  <a:pt x="60" y="27"/>
                </a:cubicBezTo>
                <a:cubicBezTo>
                  <a:pt x="56" y="28"/>
                  <a:pt x="56" y="27"/>
                  <a:pt x="54" y="25"/>
                </a:cubicBezTo>
                <a:cubicBezTo>
                  <a:pt x="51" y="24"/>
                  <a:pt x="27" y="24"/>
                  <a:pt x="21" y="24"/>
                </a:cubicBezTo>
                <a:cubicBezTo>
                  <a:pt x="16" y="24"/>
                  <a:pt x="15" y="23"/>
                  <a:pt x="12" y="23"/>
                </a:cubicBezTo>
                <a:cubicBezTo>
                  <a:pt x="8" y="24"/>
                  <a:pt x="8" y="29"/>
                  <a:pt x="7" y="34"/>
                </a:cubicBezTo>
                <a:cubicBezTo>
                  <a:pt x="7" y="36"/>
                  <a:pt x="5" y="36"/>
                  <a:pt x="3" y="36"/>
                </a:cubicBezTo>
                <a:cubicBezTo>
                  <a:pt x="3" y="38"/>
                  <a:pt x="3" y="40"/>
                  <a:pt x="2" y="42"/>
                </a:cubicBezTo>
                <a:cubicBezTo>
                  <a:pt x="0" y="49"/>
                  <a:pt x="5" y="62"/>
                  <a:pt x="8" y="73"/>
                </a:cubicBezTo>
                <a:cubicBezTo>
                  <a:pt x="11" y="84"/>
                  <a:pt x="9" y="84"/>
                  <a:pt x="14" y="85"/>
                </a:cubicBezTo>
                <a:cubicBezTo>
                  <a:pt x="19" y="86"/>
                  <a:pt x="27" y="88"/>
                  <a:pt x="35" y="82"/>
                </a:cubicBezTo>
                <a:cubicBezTo>
                  <a:pt x="43" y="76"/>
                  <a:pt x="42" y="77"/>
                  <a:pt x="50" y="77"/>
                </a:cubicBezTo>
                <a:cubicBezTo>
                  <a:pt x="58" y="77"/>
                  <a:pt x="60" y="70"/>
                  <a:pt x="68" y="69"/>
                </a:cubicBezTo>
                <a:cubicBezTo>
                  <a:pt x="76" y="67"/>
                  <a:pt x="85" y="65"/>
                  <a:pt x="90" y="60"/>
                </a:cubicBezTo>
                <a:cubicBezTo>
                  <a:pt x="96" y="56"/>
                  <a:pt x="117" y="55"/>
                  <a:pt x="122" y="49"/>
                </a:cubicBezTo>
                <a:cubicBezTo>
                  <a:pt x="128" y="44"/>
                  <a:pt x="123" y="43"/>
                  <a:pt x="129" y="39"/>
                </a:cubicBezTo>
                <a:cubicBezTo>
                  <a:pt x="131" y="37"/>
                  <a:pt x="135" y="35"/>
                  <a:pt x="139" y="33"/>
                </a:cubicBezTo>
                <a:cubicBezTo>
                  <a:pt x="139" y="33"/>
                  <a:pt x="139" y="33"/>
                  <a:pt x="139" y="33"/>
                </a:cubicBez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2" name="Freeform 785"/>
          <p:cNvSpPr>
            <a:spLocks/>
          </p:cNvSpPr>
          <p:nvPr/>
        </p:nvSpPr>
        <p:spPr bwMode="auto">
          <a:xfrm>
            <a:off x="2469030" y="3407106"/>
            <a:ext cx="237795" cy="325358"/>
          </a:xfrm>
          <a:custGeom>
            <a:avLst/>
            <a:gdLst>
              <a:gd name="T0" fmla="*/ 197449 w 106"/>
              <a:gd name="T1" fmla="*/ 100586 h 133"/>
              <a:gd name="T2" fmla="*/ 178279 w 106"/>
              <a:gd name="T3" fmla="*/ 83505 h 133"/>
              <a:gd name="T4" fmla="*/ 166777 w 106"/>
              <a:gd name="T5" fmla="*/ 72118 h 133"/>
              <a:gd name="T6" fmla="*/ 122687 w 106"/>
              <a:gd name="T7" fmla="*/ 53140 h 133"/>
              <a:gd name="T8" fmla="*/ 109268 w 106"/>
              <a:gd name="T9" fmla="*/ 18978 h 133"/>
              <a:gd name="T10" fmla="*/ 113102 w 106"/>
              <a:gd name="T11" fmla="*/ 5694 h 133"/>
              <a:gd name="T12" fmla="*/ 88181 w 106"/>
              <a:gd name="T13" fmla="*/ 30365 h 133"/>
              <a:gd name="T14" fmla="*/ 51758 w 106"/>
              <a:gd name="T15" fmla="*/ 56935 h 133"/>
              <a:gd name="T16" fmla="*/ 32589 w 106"/>
              <a:gd name="T17" fmla="*/ 56935 h 133"/>
              <a:gd name="T18" fmla="*/ 15336 w 106"/>
              <a:gd name="T19" fmla="*/ 58833 h 133"/>
              <a:gd name="T20" fmla="*/ 0 w 106"/>
              <a:gd name="T21" fmla="*/ 62629 h 133"/>
              <a:gd name="T22" fmla="*/ 0 w 106"/>
              <a:gd name="T23" fmla="*/ 62629 h 133"/>
              <a:gd name="T24" fmla="*/ 19170 w 106"/>
              <a:gd name="T25" fmla="*/ 91096 h 133"/>
              <a:gd name="T26" fmla="*/ 82430 w 106"/>
              <a:gd name="T27" fmla="*/ 96790 h 133"/>
              <a:gd name="T28" fmla="*/ 92015 w 106"/>
              <a:gd name="T29" fmla="*/ 117666 h 133"/>
              <a:gd name="T30" fmla="*/ 80513 w 106"/>
              <a:gd name="T31" fmla="*/ 167010 h 133"/>
              <a:gd name="T32" fmla="*/ 1917 w 106"/>
              <a:gd name="T33" fmla="*/ 189784 h 133"/>
              <a:gd name="T34" fmla="*/ 28755 w 106"/>
              <a:gd name="T35" fmla="*/ 252413 h 133"/>
              <a:gd name="T36" fmla="*/ 28755 w 106"/>
              <a:gd name="T37" fmla="*/ 252413 h 133"/>
              <a:gd name="T38" fmla="*/ 59426 w 106"/>
              <a:gd name="T39" fmla="*/ 242924 h 133"/>
              <a:gd name="T40" fmla="*/ 84347 w 106"/>
              <a:gd name="T41" fmla="*/ 237230 h 133"/>
              <a:gd name="T42" fmla="*/ 86264 w 106"/>
              <a:gd name="T43" fmla="*/ 227741 h 133"/>
              <a:gd name="T44" fmla="*/ 116936 w 106"/>
              <a:gd name="T45" fmla="*/ 214456 h 133"/>
              <a:gd name="T46" fmla="*/ 136106 w 106"/>
              <a:gd name="T47" fmla="*/ 197376 h 133"/>
              <a:gd name="T48" fmla="*/ 147608 w 106"/>
              <a:gd name="T49" fmla="*/ 176499 h 133"/>
              <a:gd name="T50" fmla="*/ 155275 w 106"/>
              <a:gd name="T51" fmla="*/ 153725 h 133"/>
              <a:gd name="T52" fmla="*/ 174445 w 106"/>
              <a:gd name="T53" fmla="*/ 144236 h 133"/>
              <a:gd name="T54" fmla="*/ 197449 w 106"/>
              <a:gd name="T55" fmla="*/ 113871 h 133"/>
              <a:gd name="T56" fmla="*/ 197449 w 106"/>
              <a:gd name="T57" fmla="*/ 100586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 h="133">
                <a:moveTo>
                  <a:pt x="103" y="53"/>
                </a:moveTo>
                <a:cubicBezTo>
                  <a:pt x="100" y="53"/>
                  <a:pt x="96" y="48"/>
                  <a:pt x="93" y="44"/>
                </a:cubicBezTo>
                <a:cubicBezTo>
                  <a:pt x="90" y="40"/>
                  <a:pt x="91" y="39"/>
                  <a:pt x="87" y="38"/>
                </a:cubicBezTo>
                <a:cubicBezTo>
                  <a:pt x="83" y="37"/>
                  <a:pt x="69" y="36"/>
                  <a:pt x="64" y="28"/>
                </a:cubicBezTo>
                <a:cubicBezTo>
                  <a:pt x="59" y="20"/>
                  <a:pt x="56" y="14"/>
                  <a:pt x="57" y="10"/>
                </a:cubicBezTo>
                <a:cubicBezTo>
                  <a:pt x="58" y="6"/>
                  <a:pt x="61" y="0"/>
                  <a:pt x="59" y="3"/>
                </a:cubicBezTo>
                <a:cubicBezTo>
                  <a:pt x="56" y="6"/>
                  <a:pt x="51" y="13"/>
                  <a:pt x="46" y="16"/>
                </a:cubicBezTo>
                <a:cubicBezTo>
                  <a:pt x="40" y="20"/>
                  <a:pt x="33" y="28"/>
                  <a:pt x="27" y="30"/>
                </a:cubicBezTo>
                <a:cubicBezTo>
                  <a:pt x="22" y="31"/>
                  <a:pt x="20" y="31"/>
                  <a:pt x="17" y="30"/>
                </a:cubicBezTo>
                <a:cubicBezTo>
                  <a:pt x="14" y="29"/>
                  <a:pt x="13" y="29"/>
                  <a:pt x="8" y="31"/>
                </a:cubicBezTo>
                <a:cubicBezTo>
                  <a:pt x="3" y="33"/>
                  <a:pt x="4" y="36"/>
                  <a:pt x="0" y="33"/>
                </a:cubicBezTo>
                <a:cubicBezTo>
                  <a:pt x="0" y="33"/>
                  <a:pt x="0" y="33"/>
                  <a:pt x="0" y="33"/>
                </a:cubicBezTo>
                <a:cubicBezTo>
                  <a:pt x="10" y="48"/>
                  <a:pt x="10" y="48"/>
                  <a:pt x="10" y="48"/>
                </a:cubicBezTo>
                <a:cubicBezTo>
                  <a:pt x="43" y="51"/>
                  <a:pt x="43" y="51"/>
                  <a:pt x="43" y="51"/>
                </a:cubicBezTo>
                <a:cubicBezTo>
                  <a:pt x="43" y="51"/>
                  <a:pt x="46" y="56"/>
                  <a:pt x="48" y="62"/>
                </a:cubicBezTo>
                <a:cubicBezTo>
                  <a:pt x="49" y="67"/>
                  <a:pt x="42" y="88"/>
                  <a:pt x="42" y="88"/>
                </a:cubicBezTo>
                <a:cubicBezTo>
                  <a:pt x="42" y="88"/>
                  <a:pt x="17" y="95"/>
                  <a:pt x="1" y="100"/>
                </a:cubicBezTo>
                <a:cubicBezTo>
                  <a:pt x="15" y="133"/>
                  <a:pt x="15" y="133"/>
                  <a:pt x="15" y="133"/>
                </a:cubicBezTo>
                <a:cubicBezTo>
                  <a:pt x="15" y="133"/>
                  <a:pt x="15" y="133"/>
                  <a:pt x="15" y="133"/>
                </a:cubicBezTo>
                <a:cubicBezTo>
                  <a:pt x="20" y="130"/>
                  <a:pt x="26" y="128"/>
                  <a:pt x="31" y="128"/>
                </a:cubicBezTo>
                <a:cubicBezTo>
                  <a:pt x="38" y="129"/>
                  <a:pt x="46" y="128"/>
                  <a:pt x="44" y="125"/>
                </a:cubicBezTo>
                <a:cubicBezTo>
                  <a:pt x="43" y="122"/>
                  <a:pt x="41" y="122"/>
                  <a:pt x="45" y="120"/>
                </a:cubicBezTo>
                <a:cubicBezTo>
                  <a:pt x="49" y="118"/>
                  <a:pt x="58" y="118"/>
                  <a:pt x="61" y="113"/>
                </a:cubicBezTo>
                <a:cubicBezTo>
                  <a:pt x="64" y="109"/>
                  <a:pt x="65" y="105"/>
                  <a:pt x="71" y="104"/>
                </a:cubicBezTo>
                <a:cubicBezTo>
                  <a:pt x="77" y="103"/>
                  <a:pt x="77" y="101"/>
                  <a:pt x="77" y="93"/>
                </a:cubicBezTo>
                <a:cubicBezTo>
                  <a:pt x="76" y="85"/>
                  <a:pt x="74" y="83"/>
                  <a:pt x="81" y="81"/>
                </a:cubicBezTo>
                <a:cubicBezTo>
                  <a:pt x="87" y="80"/>
                  <a:pt x="90" y="81"/>
                  <a:pt x="91" y="76"/>
                </a:cubicBezTo>
                <a:cubicBezTo>
                  <a:pt x="93" y="71"/>
                  <a:pt x="100" y="65"/>
                  <a:pt x="103" y="60"/>
                </a:cubicBezTo>
                <a:cubicBezTo>
                  <a:pt x="106" y="55"/>
                  <a:pt x="105" y="54"/>
                  <a:pt x="103" y="53"/>
                </a:cubicBezTo>
                <a:close/>
              </a:path>
            </a:pathLst>
          </a:custGeom>
          <a:solidFill>
            <a:srgbClr val="FFFF00"/>
          </a:solidFill>
          <a:ln>
            <a:noFill/>
          </a:ln>
        </p:spPr>
        <p:txBody>
          <a:bodyPr/>
          <a:lstStyle/>
          <a:p>
            <a:endParaRPr lang="ja-JP" altLang="en-US" sz="2400" dirty="0" smtClean="0">
              <a:solidFill>
                <a:srgbClr val="000000"/>
              </a:solidFill>
              <a:latin typeface="Times New Roman" charset="0"/>
            </a:endParaRPr>
          </a:p>
        </p:txBody>
      </p:sp>
      <p:sp>
        <p:nvSpPr>
          <p:cNvPr id="193" name="Freeform 786"/>
          <p:cNvSpPr>
            <a:spLocks/>
          </p:cNvSpPr>
          <p:nvPr/>
        </p:nvSpPr>
        <p:spPr bwMode="auto">
          <a:xfrm>
            <a:off x="2983419" y="2787482"/>
            <a:ext cx="321394" cy="155517"/>
          </a:xfrm>
          <a:custGeom>
            <a:avLst/>
            <a:gdLst>
              <a:gd name="T0" fmla="*/ 274638 w 144"/>
              <a:gd name="T1" fmla="*/ 28726 h 63"/>
              <a:gd name="T2" fmla="*/ 259380 w 144"/>
              <a:gd name="T3" fmla="*/ 24896 h 63"/>
              <a:gd name="T4" fmla="*/ 217422 w 144"/>
              <a:gd name="T5" fmla="*/ 13406 h 63"/>
              <a:gd name="T6" fmla="*/ 165927 w 144"/>
              <a:gd name="T7" fmla="*/ 13406 h 63"/>
              <a:gd name="T8" fmla="*/ 131597 w 144"/>
              <a:gd name="T9" fmla="*/ 3830 h 63"/>
              <a:gd name="T10" fmla="*/ 114433 w 144"/>
              <a:gd name="T11" fmla="*/ 9575 h 63"/>
              <a:gd name="T12" fmla="*/ 106804 w 144"/>
              <a:gd name="T13" fmla="*/ 26811 h 63"/>
              <a:gd name="T14" fmla="*/ 76288 w 144"/>
              <a:gd name="T15" fmla="*/ 17236 h 63"/>
              <a:gd name="T16" fmla="*/ 57216 w 144"/>
              <a:gd name="T17" fmla="*/ 19151 h 63"/>
              <a:gd name="T18" fmla="*/ 53402 w 144"/>
              <a:gd name="T19" fmla="*/ 30641 h 63"/>
              <a:gd name="T20" fmla="*/ 40051 w 144"/>
              <a:gd name="T21" fmla="*/ 42132 h 63"/>
              <a:gd name="T22" fmla="*/ 34330 w 144"/>
              <a:gd name="T23" fmla="*/ 55537 h 63"/>
              <a:gd name="T24" fmla="*/ 53402 w 144"/>
              <a:gd name="T25" fmla="*/ 67028 h 63"/>
              <a:gd name="T26" fmla="*/ 64845 w 144"/>
              <a:gd name="T27" fmla="*/ 57452 h 63"/>
              <a:gd name="T28" fmla="*/ 76288 w 144"/>
              <a:gd name="T29" fmla="*/ 65113 h 63"/>
              <a:gd name="T30" fmla="*/ 95360 w 144"/>
              <a:gd name="T31" fmla="*/ 76603 h 63"/>
              <a:gd name="T32" fmla="*/ 82010 w 144"/>
              <a:gd name="T33" fmla="*/ 86179 h 63"/>
              <a:gd name="T34" fmla="*/ 66752 w 144"/>
              <a:gd name="T35" fmla="*/ 95754 h 63"/>
              <a:gd name="T36" fmla="*/ 53402 w 144"/>
              <a:gd name="T37" fmla="*/ 90009 h 63"/>
              <a:gd name="T38" fmla="*/ 49587 w 144"/>
              <a:gd name="T39" fmla="*/ 99584 h 63"/>
              <a:gd name="T40" fmla="*/ 36237 w 144"/>
              <a:gd name="T41" fmla="*/ 105329 h 63"/>
              <a:gd name="T42" fmla="*/ 19072 w 144"/>
              <a:gd name="T43" fmla="*/ 93839 h 63"/>
              <a:gd name="T44" fmla="*/ 3814 w 144"/>
              <a:gd name="T45" fmla="*/ 107244 h 63"/>
              <a:gd name="T46" fmla="*/ 19072 w 144"/>
              <a:gd name="T47" fmla="*/ 112990 h 63"/>
              <a:gd name="T48" fmla="*/ 43866 w 144"/>
              <a:gd name="T49" fmla="*/ 114905 h 63"/>
              <a:gd name="T50" fmla="*/ 59123 w 144"/>
              <a:gd name="T51" fmla="*/ 111075 h 63"/>
              <a:gd name="T52" fmla="*/ 68660 w 144"/>
              <a:gd name="T53" fmla="*/ 114905 h 63"/>
              <a:gd name="T54" fmla="*/ 80103 w 144"/>
              <a:gd name="T55" fmla="*/ 120650 h 63"/>
              <a:gd name="T56" fmla="*/ 89639 w 144"/>
              <a:gd name="T57" fmla="*/ 120650 h 63"/>
              <a:gd name="T58" fmla="*/ 102989 w 144"/>
              <a:gd name="T59" fmla="*/ 118735 h 63"/>
              <a:gd name="T60" fmla="*/ 116340 w 144"/>
              <a:gd name="T61" fmla="*/ 114905 h 63"/>
              <a:gd name="T62" fmla="*/ 116340 w 144"/>
              <a:gd name="T63" fmla="*/ 114905 h 63"/>
              <a:gd name="T64" fmla="*/ 120154 w 144"/>
              <a:gd name="T65" fmla="*/ 109160 h 63"/>
              <a:gd name="T66" fmla="*/ 125876 w 144"/>
              <a:gd name="T67" fmla="*/ 97669 h 63"/>
              <a:gd name="T68" fmla="*/ 143041 w 144"/>
              <a:gd name="T69" fmla="*/ 86179 h 63"/>
              <a:gd name="T70" fmla="*/ 152577 w 144"/>
              <a:gd name="T71" fmla="*/ 86179 h 63"/>
              <a:gd name="T72" fmla="*/ 162113 w 144"/>
              <a:gd name="T73" fmla="*/ 84263 h 63"/>
              <a:gd name="T74" fmla="*/ 167834 w 144"/>
              <a:gd name="T75" fmla="*/ 90009 h 63"/>
              <a:gd name="T76" fmla="*/ 177370 w 144"/>
              <a:gd name="T77" fmla="*/ 86179 h 63"/>
              <a:gd name="T78" fmla="*/ 183092 w 144"/>
              <a:gd name="T79" fmla="*/ 86179 h 63"/>
              <a:gd name="T80" fmla="*/ 194535 w 144"/>
              <a:gd name="T81" fmla="*/ 72773 h 63"/>
              <a:gd name="T82" fmla="*/ 221236 w 144"/>
              <a:gd name="T83" fmla="*/ 65113 h 63"/>
              <a:gd name="T84" fmla="*/ 232679 w 144"/>
              <a:gd name="T85" fmla="*/ 61283 h 63"/>
              <a:gd name="T86" fmla="*/ 251752 w 144"/>
              <a:gd name="T87" fmla="*/ 47877 h 63"/>
              <a:gd name="T88" fmla="*/ 274638 w 144"/>
              <a:gd name="T89" fmla="*/ 38302 h 63"/>
              <a:gd name="T90" fmla="*/ 274638 w 144"/>
              <a:gd name="T91" fmla="*/ 28726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63">
                <a:moveTo>
                  <a:pt x="144" y="15"/>
                </a:moveTo>
                <a:cubicBezTo>
                  <a:pt x="144" y="15"/>
                  <a:pt x="138" y="14"/>
                  <a:pt x="136" y="13"/>
                </a:cubicBezTo>
                <a:cubicBezTo>
                  <a:pt x="134" y="12"/>
                  <a:pt x="119" y="7"/>
                  <a:pt x="114" y="7"/>
                </a:cubicBezTo>
                <a:cubicBezTo>
                  <a:pt x="108" y="7"/>
                  <a:pt x="90" y="6"/>
                  <a:pt x="87" y="7"/>
                </a:cubicBezTo>
                <a:cubicBezTo>
                  <a:pt x="83" y="7"/>
                  <a:pt x="72" y="4"/>
                  <a:pt x="69" y="2"/>
                </a:cubicBezTo>
                <a:cubicBezTo>
                  <a:pt x="66" y="0"/>
                  <a:pt x="63" y="3"/>
                  <a:pt x="60" y="5"/>
                </a:cubicBezTo>
                <a:cubicBezTo>
                  <a:pt x="58" y="7"/>
                  <a:pt x="58" y="12"/>
                  <a:pt x="56" y="14"/>
                </a:cubicBezTo>
                <a:cubicBezTo>
                  <a:pt x="55" y="15"/>
                  <a:pt x="43" y="9"/>
                  <a:pt x="40" y="9"/>
                </a:cubicBezTo>
                <a:cubicBezTo>
                  <a:pt x="36" y="9"/>
                  <a:pt x="32" y="8"/>
                  <a:pt x="30" y="10"/>
                </a:cubicBezTo>
                <a:cubicBezTo>
                  <a:pt x="28" y="12"/>
                  <a:pt x="28" y="16"/>
                  <a:pt x="28" y="16"/>
                </a:cubicBezTo>
                <a:cubicBezTo>
                  <a:pt x="29" y="16"/>
                  <a:pt x="23" y="21"/>
                  <a:pt x="21" y="22"/>
                </a:cubicBezTo>
                <a:cubicBezTo>
                  <a:pt x="19" y="24"/>
                  <a:pt x="18" y="27"/>
                  <a:pt x="18" y="29"/>
                </a:cubicBezTo>
                <a:cubicBezTo>
                  <a:pt x="18" y="31"/>
                  <a:pt x="22" y="32"/>
                  <a:pt x="28" y="35"/>
                </a:cubicBezTo>
                <a:cubicBezTo>
                  <a:pt x="33" y="37"/>
                  <a:pt x="32" y="31"/>
                  <a:pt x="34" y="30"/>
                </a:cubicBezTo>
                <a:cubicBezTo>
                  <a:pt x="36" y="29"/>
                  <a:pt x="37" y="31"/>
                  <a:pt x="40" y="34"/>
                </a:cubicBezTo>
                <a:cubicBezTo>
                  <a:pt x="43" y="36"/>
                  <a:pt x="48" y="38"/>
                  <a:pt x="50" y="40"/>
                </a:cubicBezTo>
                <a:cubicBezTo>
                  <a:pt x="52" y="43"/>
                  <a:pt x="45" y="44"/>
                  <a:pt x="43" y="45"/>
                </a:cubicBezTo>
                <a:cubicBezTo>
                  <a:pt x="41" y="45"/>
                  <a:pt x="40" y="48"/>
                  <a:pt x="35" y="50"/>
                </a:cubicBezTo>
                <a:cubicBezTo>
                  <a:pt x="31" y="52"/>
                  <a:pt x="30" y="48"/>
                  <a:pt x="28" y="47"/>
                </a:cubicBezTo>
                <a:cubicBezTo>
                  <a:pt x="27" y="46"/>
                  <a:pt x="26" y="51"/>
                  <a:pt x="26" y="52"/>
                </a:cubicBezTo>
                <a:cubicBezTo>
                  <a:pt x="26" y="54"/>
                  <a:pt x="21" y="55"/>
                  <a:pt x="19" y="55"/>
                </a:cubicBezTo>
                <a:cubicBezTo>
                  <a:pt x="17" y="55"/>
                  <a:pt x="13" y="50"/>
                  <a:pt x="10" y="49"/>
                </a:cubicBezTo>
                <a:cubicBezTo>
                  <a:pt x="7" y="49"/>
                  <a:pt x="3" y="53"/>
                  <a:pt x="2" y="56"/>
                </a:cubicBezTo>
                <a:cubicBezTo>
                  <a:pt x="0" y="58"/>
                  <a:pt x="5" y="58"/>
                  <a:pt x="10" y="59"/>
                </a:cubicBezTo>
                <a:cubicBezTo>
                  <a:pt x="16" y="60"/>
                  <a:pt x="19" y="59"/>
                  <a:pt x="23" y="60"/>
                </a:cubicBezTo>
                <a:cubicBezTo>
                  <a:pt x="28" y="62"/>
                  <a:pt x="28" y="58"/>
                  <a:pt x="31" y="58"/>
                </a:cubicBezTo>
                <a:cubicBezTo>
                  <a:pt x="33" y="58"/>
                  <a:pt x="34" y="59"/>
                  <a:pt x="36" y="60"/>
                </a:cubicBezTo>
                <a:cubicBezTo>
                  <a:pt x="37" y="61"/>
                  <a:pt x="40" y="63"/>
                  <a:pt x="42" y="63"/>
                </a:cubicBezTo>
                <a:cubicBezTo>
                  <a:pt x="43" y="63"/>
                  <a:pt x="45" y="62"/>
                  <a:pt x="47" y="63"/>
                </a:cubicBezTo>
                <a:cubicBezTo>
                  <a:pt x="49" y="63"/>
                  <a:pt x="51" y="63"/>
                  <a:pt x="54" y="62"/>
                </a:cubicBezTo>
                <a:cubicBezTo>
                  <a:pt x="57" y="61"/>
                  <a:pt x="61" y="60"/>
                  <a:pt x="61" y="60"/>
                </a:cubicBezTo>
                <a:cubicBezTo>
                  <a:pt x="61" y="60"/>
                  <a:pt x="61" y="60"/>
                  <a:pt x="61" y="60"/>
                </a:cubicBezTo>
                <a:cubicBezTo>
                  <a:pt x="62" y="59"/>
                  <a:pt x="63" y="58"/>
                  <a:pt x="63" y="57"/>
                </a:cubicBezTo>
                <a:cubicBezTo>
                  <a:pt x="65" y="55"/>
                  <a:pt x="64" y="52"/>
                  <a:pt x="66" y="51"/>
                </a:cubicBezTo>
                <a:cubicBezTo>
                  <a:pt x="68" y="50"/>
                  <a:pt x="73" y="46"/>
                  <a:pt x="75" y="45"/>
                </a:cubicBezTo>
                <a:cubicBezTo>
                  <a:pt x="77" y="44"/>
                  <a:pt x="77" y="45"/>
                  <a:pt x="80" y="45"/>
                </a:cubicBezTo>
                <a:cubicBezTo>
                  <a:pt x="82" y="45"/>
                  <a:pt x="83" y="45"/>
                  <a:pt x="85" y="44"/>
                </a:cubicBezTo>
                <a:cubicBezTo>
                  <a:pt x="88" y="43"/>
                  <a:pt x="87" y="46"/>
                  <a:pt x="88" y="47"/>
                </a:cubicBezTo>
                <a:cubicBezTo>
                  <a:pt x="89" y="47"/>
                  <a:pt x="91" y="46"/>
                  <a:pt x="93" y="45"/>
                </a:cubicBezTo>
                <a:cubicBezTo>
                  <a:pt x="95" y="43"/>
                  <a:pt x="95" y="45"/>
                  <a:pt x="96" y="45"/>
                </a:cubicBezTo>
                <a:cubicBezTo>
                  <a:pt x="98" y="45"/>
                  <a:pt x="98" y="41"/>
                  <a:pt x="102" y="38"/>
                </a:cubicBezTo>
                <a:cubicBezTo>
                  <a:pt x="105" y="34"/>
                  <a:pt x="115" y="34"/>
                  <a:pt x="116" y="34"/>
                </a:cubicBezTo>
                <a:cubicBezTo>
                  <a:pt x="118" y="34"/>
                  <a:pt x="120" y="33"/>
                  <a:pt x="122" y="32"/>
                </a:cubicBezTo>
                <a:cubicBezTo>
                  <a:pt x="123" y="30"/>
                  <a:pt x="130" y="26"/>
                  <a:pt x="132" y="25"/>
                </a:cubicBezTo>
                <a:cubicBezTo>
                  <a:pt x="135" y="23"/>
                  <a:pt x="142" y="21"/>
                  <a:pt x="144" y="20"/>
                </a:cubicBezTo>
                <a:cubicBezTo>
                  <a:pt x="144" y="20"/>
                  <a:pt x="144" y="18"/>
                  <a:pt x="14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4" name="Freeform 787"/>
          <p:cNvSpPr>
            <a:spLocks/>
          </p:cNvSpPr>
          <p:nvPr/>
        </p:nvSpPr>
        <p:spPr bwMode="auto">
          <a:xfrm>
            <a:off x="2593407" y="2693354"/>
            <a:ext cx="505313" cy="335589"/>
          </a:xfrm>
          <a:custGeom>
            <a:avLst/>
            <a:gdLst>
              <a:gd name="T0" fmla="*/ 399319 w 226"/>
              <a:gd name="T1" fmla="*/ 168462 h 136"/>
              <a:gd name="T2" fmla="*/ 427979 w 226"/>
              <a:gd name="T3" fmla="*/ 149318 h 136"/>
              <a:gd name="T4" fmla="*/ 397409 w 226"/>
              <a:gd name="T5" fmla="*/ 130175 h 136"/>
              <a:gd name="T6" fmla="*/ 366839 w 226"/>
              <a:gd name="T7" fmla="*/ 128261 h 136"/>
              <a:gd name="T8" fmla="*/ 385945 w 226"/>
              <a:gd name="T9" fmla="*/ 103374 h 136"/>
              <a:gd name="T10" fmla="*/ 338180 w 226"/>
              <a:gd name="T11" fmla="*/ 124432 h 136"/>
              <a:gd name="T12" fmla="*/ 311431 w 226"/>
              <a:gd name="T13" fmla="*/ 153147 h 136"/>
              <a:gd name="T14" fmla="*/ 273219 w 226"/>
              <a:gd name="T15" fmla="*/ 132089 h 136"/>
              <a:gd name="T16" fmla="*/ 257934 w 226"/>
              <a:gd name="T17" fmla="*/ 99546 h 136"/>
              <a:gd name="T18" fmla="*/ 233096 w 226"/>
              <a:gd name="T19" fmla="*/ 61259 h 136"/>
              <a:gd name="T20" fmla="*/ 194883 w 226"/>
              <a:gd name="T21" fmla="*/ 61259 h 136"/>
              <a:gd name="T22" fmla="*/ 128012 w 226"/>
              <a:gd name="T23" fmla="*/ 38287 h 136"/>
              <a:gd name="T24" fmla="*/ 114637 w 226"/>
              <a:gd name="T25" fmla="*/ 34458 h 136"/>
              <a:gd name="T26" fmla="*/ 85978 w 226"/>
              <a:gd name="T27" fmla="*/ 49773 h 136"/>
              <a:gd name="T28" fmla="*/ 85978 w 226"/>
              <a:gd name="T29" fmla="*/ 17229 h 136"/>
              <a:gd name="T30" fmla="*/ 72604 w 226"/>
              <a:gd name="T31" fmla="*/ 5743 h 136"/>
              <a:gd name="T32" fmla="*/ 70693 w 226"/>
              <a:gd name="T33" fmla="*/ 40201 h 136"/>
              <a:gd name="T34" fmla="*/ 59229 w 226"/>
              <a:gd name="T35" fmla="*/ 17229 h 136"/>
              <a:gd name="T36" fmla="*/ 66872 w 226"/>
              <a:gd name="T37" fmla="*/ 1914 h 136"/>
              <a:gd name="T38" fmla="*/ 0 w 226"/>
              <a:gd name="T39" fmla="*/ 19143 h 136"/>
              <a:gd name="T40" fmla="*/ 26749 w 226"/>
              <a:gd name="T41" fmla="*/ 132089 h 136"/>
              <a:gd name="T42" fmla="*/ 40123 w 226"/>
              <a:gd name="T43" fmla="*/ 107203 h 136"/>
              <a:gd name="T44" fmla="*/ 61140 w 226"/>
              <a:gd name="T45" fmla="*/ 95717 h 136"/>
              <a:gd name="T46" fmla="*/ 89799 w 226"/>
              <a:gd name="T47" fmla="*/ 101460 h 136"/>
              <a:gd name="T48" fmla="*/ 105084 w 226"/>
              <a:gd name="T49" fmla="*/ 130175 h 136"/>
              <a:gd name="T50" fmla="*/ 150939 w 226"/>
              <a:gd name="T51" fmla="*/ 147404 h 136"/>
              <a:gd name="T52" fmla="*/ 192973 w 226"/>
              <a:gd name="T53" fmla="*/ 191434 h 136"/>
              <a:gd name="T54" fmla="*/ 242649 w 226"/>
              <a:gd name="T55" fmla="*/ 223978 h 136"/>
              <a:gd name="T56" fmla="*/ 267487 w 226"/>
              <a:gd name="T57" fmla="*/ 248864 h 136"/>
              <a:gd name="T58" fmla="*/ 271308 w 226"/>
              <a:gd name="T59" fmla="*/ 248864 h 136"/>
              <a:gd name="T60" fmla="*/ 301878 w 226"/>
              <a:gd name="T61" fmla="*/ 260350 h 136"/>
              <a:gd name="T62" fmla="*/ 313342 w 226"/>
              <a:gd name="T63" fmla="*/ 227806 h 136"/>
              <a:gd name="T64" fmla="*/ 305699 w 226"/>
              <a:gd name="T65" fmla="*/ 202920 h 136"/>
              <a:gd name="T66" fmla="*/ 299967 w 226"/>
              <a:gd name="T67" fmla="*/ 183776 h 136"/>
              <a:gd name="T68" fmla="*/ 324805 w 226"/>
              <a:gd name="T69" fmla="*/ 172290 h 136"/>
              <a:gd name="T70" fmla="*/ 336269 w 226"/>
              <a:gd name="T71" fmla="*/ 164633 h 136"/>
              <a:gd name="T72" fmla="*/ 351554 w 226"/>
              <a:gd name="T73" fmla="*/ 153147 h 136"/>
              <a:gd name="T74" fmla="*/ 370660 w 226"/>
              <a:gd name="T75" fmla="*/ 155061 h 136"/>
              <a:gd name="T76" fmla="*/ 380213 w 226"/>
              <a:gd name="T77" fmla="*/ 166547 h 136"/>
              <a:gd name="T78" fmla="*/ 385945 w 226"/>
              <a:gd name="T79" fmla="*/ 162719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6" h="136">
                <a:moveTo>
                  <a:pt x="202" y="85"/>
                </a:moveTo>
                <a:cubicBezTo>
                  <a:pt x="204" y="86"/>
                  <a:pt x="205" y="90"/>
                  <a:pt x="209" y="88"/>
                </a:cubicBezTo>
                <a:cubicBezTo>
                  <a:pt x="214" y="86"/>
                  <a:pt x="215" y="83"/>
                  <a:pt x="217" y="83"/>
                </a:cubicBezTo>
                <a:cubicBezTo>
                  <a:pt x="219" y="82"/>
                  <a:pt x="226" y="81"/>
                  <a:pt x="224" y="78"/>
                </a:cubicBezTo>
                <a:cubicBezTo>
                  <a:pt x="222" y="76"/>
                  <a:pt x="217" y="74"/>
                  <a:pt x="214" y="72"/>
                </a:cubicBezTo>
                <a:cubicBezTo>
                  <a:pt x="211" y="69"/>
                  <a:pt x="210" y="67"/>
                  <a:pt x="208" y="68"/>
                </a:cubicBezTo>
                <a:cubicBezTo>
                  <a:pt x="206" y="69"/>
                  <a:pt x="207" y="75"/>
                  <a:pt x="202" y="73"/>
                </a:cubicBezTo>
                <a:cubicBezTo>
                  <a:pt x="196" y="70"/>
                  <a:pt x="192" y="69"/>
                  <a:pt x="192" y="67"/>
                </a:cubicBezTo>
                <a:cubicBezTo>
                  <a:pt x="192" y="65"/>
                  <a:pt x="193" y="62"/>
                  <a:pt x="195" y="60"/>
                </a:cubicBezTo>
                <a:cubicBezTo>
                  <a:pt x="197" y="59"/>
                  <a:pt x="203" y="54"/>
                  <a:pt x="202" y="54"/>
                </a:cubicBezTo>
                <a:cubicBezTo>
                  <a:pt x="200" y="54"/>
                  <a:pt x="194" y="57"/>
                  <a:pt x="191" y="59"/>
                </a:cubicBezTo>
                <a:cubicBezTo>
                  <a:pt x="189" y="60"/>
                  <a:pt x="180" y="63"/>
                  <a:pt x="177" y="65"/>
                </a:cubicBezTo>
                <a:cubicBezTo>
                  <a:pt x="175" y="68"/>
                  <a:pt x="169" y="76"/>
                  <a:pt x="168" y="78"/>
                </a:cubicBezTo>
                <a:cubicBezTo>
                  <a:pt x="167" y="81"/>
                  <a:pt x="165" y="82"/>
                  <a:pt x="163" y="80"/>
                </a:cubicBezTo>
                <a:cubicBezTo>
                  <a:pt x="162" y="78"/>
                  <a:pt x="161" y="72"/>
                  <a:pt x="157" y="71"/>
                </a:cubicBezTo>
                <a:cubicBezTo>
                  <a:pt x="154" y="70"/>
                  <a:pt x="143" y="72"/>
                  <a:pt x="143" y="69"/>
                </a:cubicBezTo>
                <a:cubicBezTo>
                  <a:pt x="142" y="66"/>
                  <a:pt x="140" y="65"/>
                  <a:pt x="137" y="61"/>
                </a:cubicBezTo>
                <a:cubicBezTo>
                  <a:pt x="134" y="57"/>
                  <a:pt x="134" y="53"/>
                  <a:pt x="135" y="52"/>
                </a:cubicBezTo>
                <a:cubicBezTo>
                  <a:pt x="135" y="50"/>
                  <a:pt x="137" y="48"/>
                  <a:pt x="135" y="45"/>
                </a:cubicBezTo>
                <a:cubicBezTo>
                  <a:pt x="133" y="43"/>
                  <a:pt x="124" y="33"/>
                  <a:pt x="122" y="32"/>
                </a:cubicBezTo>
                <a:cubicBezTo>
                  <a:pt x="120" y="30"/>
                  <a:pt x="118" y="29"/>
                  <a:pt x="116" y="31"/>
                </a:cubicBezTo>
                <a:cubicBezTo>
                  <a:pt x="114" y="33"/>
                  <a:pt x="109" y="35"/>
                  <a:pt x="102" y="32"/>
                </a:cubicBezTo>
                <a:cubicBezTo>
                  <a:pt x="95" y="30"/>
                  <a:pt x="88" y="33"/>
                  <a:pt x="83" y="33"/>
                </a:cubicBezTo>
                <a:cubicBezTo>
                  <a:pt x="78" y="32"/>
                  <a:pt x="69" y="22"/>
                  <a:pt x="67" y="20"/>
                </a:cubicBezTo>
                <a:cubicBezTo>
                  <a:pt x="66" y="19"/>
                  <a:pt x="61" y="16"/>
                  <a:pt x="61" y="16"/>
                </a:cubicBezTo>
                <a:cubicBezTo>
                  <a:pt x="61" y="17"/>
                  <a:pt x="61" y="18"/>
                  <a:pt x="60" y="18"/>
                </a:cubicBezTo>
                <a:cubicBezTo>
                  <a:pt x="58" y="21"/>
                  <a:pt x="58" y="25"/>
                  <a:pt x="53" y="25"/>
                </a:cubicBezTo>
                <a:cubicBezTo>
                  <a:pt x="49" y="26"/>
                  <a:pt x="48" y="27"/>
                  <a:pt x="45" y="26"/>
                </a:cubicBezTo>
                <a:cubicBezTo>
                  <a:pt x="39" y="25"/>
                  <a:pt x="40" y="23"/>
                  <a:pt x="41" y="20"/>
                </a:cubicBezTo>
                <a:cubicBezTo>
                  <a:pt x="42" y="16"/>
                  <a:pt x="45" y="12"/>
                  <a:pt x="45" y="9"/>
                </a:cubicBezTo>
                <a:cubicBezTo>
                  <a:pt x="45" y="9"/>
                  <a:pt x="45" y="8"/>
                  <a:pt x="45" y="7"/>
                </a:cubicBezTo>
                <a:cubicBezTo>
                  <a:pt x="43" y="5"/>
                  <a:pt x="40" y="4"/>
                  <a:pt x="38" y="3"/>
                </a:cubicBezTo>
                <a:cubicBezTo>
                  <a:pt x="37" y="6"/>
                  <a:pt x="37" y="10"/>
                  <a:pt x="37" y="12"/>
                </a:cubicBezTo>
                <a:cubicBezTo>
                  <a:pt x="37" y="15"/>
                  <a:pt x="38" y="22"/>
                  <a:pt x="37" y="21"/>
                </a:cubicBezTo>
                <a:cubicBezTo>
                  <a:pt x="36" y="21"/>
                  <a:pt x="31" y="21"/>
                  <a:pt x="31" y="18"/>
                </a:cubicBezTo>
                <a:cubicBezTo>
                  <a:pt x="31" y="16"/>
                  <a:pt x="30" y="11"/>
                  <a:pt x="31" y="9"/>
                </a:cubicBezTo>
                <a:cubicBezTo>
                  <a:pt x="32" y="7"/>
                  <a:pt x="34" y="4"/>
                  <a:pt x="35" y="1"/>
                </a:cubicBezTo>
                <a:cubicBezTo>
                  <a:pt x="35" y="1"/>
                  <a:pt x="35" y="1"/>
                  <a:pt x="35" y="1"/>
                </a:cubicBezTo>
                <a:cubicBezTo>
                  <a:pt x="34" y="1"/>
                  <a:pt x="33" y="0"/>
                  <a:pt x="33" y="0"/>
                </a:cubicBezTo>
                <a:cubicBezTo>
                  <a:pt x="0" y="10"/>
                  <a:pt x="0" y="10"/>
                  <a:pt x="0" y="10"/>
                </a:cubicBezTo>
                <a:cubicBezTo>
                  <a:pt x="0" y="69"/>
                  <a:pt x="0" y="69"/>
                  <a:pt x="0" y="69"/>
                </a:cubicBezTo>
                <a:cubicBezTo>
                  <a:pt x="0" y="69"/>
                  <a:pt x="13" y="71"/>
                  <a:pt x="14" y="69"/>
                </a:cubicBezTo>
                <a:cubicBezTo>
                  <a:pt x="15" y="67"/>
                  <a:pt x="12" y="63"/>
                  <a:pt x="13" y="61"/>
                </a:cubicBezTo>
                <a:cubicBezTo>
                  <a:pt x="13" y="59"/>
                  <a:pt x="18" y="57"/>
                  <a:pt x="21" y="56"/>
                </a:cubicBezTo>
                <a:cubicBezTo>
                  <a:pt x="24" y="55"/>
                  <a:pt x="26" y="51"/>
                  <a:pt x="28" y="50"/>
                </a:cubicBezTo>
                <a:cubicBezTo>
                  <a:pt x="30" y="49"/>
                  <a:pt x="31" y="51"/>
                  <a:pt x="32" y="50"/>
                </a:cubicBezTo>
                <a:cubicBezTo>
                  <a:pt x="32" y="48"/>
                  <a:pt x="36" y="47"/>
                  <a:pt x="38" y="47"/>
                </a:cubicBezTo>
                <a:cubicBezTo>
                  <a:pt x="40" y="48"/>
                  <a:pt x="44" y="52"/>
                  <a:pt x="47" y="53"/>
                </a:cubicBezTo>
                <a:cubicBezTo>
                  <a:pt x="49" y="53"/>
                  <a:pt x="54" y="52"/>
                  <a:pt x="54" y="54"/>
                </a:cubicBezTo>
                <a:cubicBezTo>
                  <a:pt x="54" y="56"/>
                  <a:pt x="52" y="65"/>
                  <a:pt x="55" y="68"/>
                </a:cubicBezTo>
                <a:cubicBezTo>
                  <a:pt x="59" y="70"/>
                  <a:pt x="65" y="71"/>
                  <a:pt x="70" y="71"/>
                </a:cubicBezTo>
                <a:cubicBezTo>
                  <a:pt x="76" y="71"/>
                  <a:pt x="76" y="73"/>
                  <a:pt x="79" y="77"/>
                </a:cubicBezTo>
                <a:cubicBezTo>
                  <a:pt x="82" y="81"/>
                  <a:pt x="85" y="90"/>
                  <a:pt x="88" y="92"/>
                </a:cubicBezTo>
                <a:cubicBezTo>
                  <a:pt x="92" y="94"/>
                  <a:pt x="100" y="98"/>
                  <a:pt x="101" y="100"/>
                </a:cubicBezTo>
                <a:cubicBezTo>
                  <a:pt x="103" y="102"/>
                  <a:pt x="109" y="105"/>
                  <a:pt x="112" y="107"/>
                </a:cubicBezTo>
                <a:cubicBezTo>
                  <a:pt x="115" y="108"/>
                  <a:pt x="121" y="115"/>
                  <a:pt x="127" y="117"/>
                </a:cubicBezTo>
                <a:cubicBezTo>
                  <a:pt x="132" y="120"/>
                  <a:pt x="138" y="119"/>
                  <a:pt x="140" y="122"/>
                </a:cubicBezTo>
                <a:cubicBezTo>
                  <a:pt x="140" y="130"/>
                  <a:pt x="140" y="130"/>
                  <a:pt x="140" y="130"/>
                </a:cubicBezTo>
                <a:cubicBezTo>
                  <a:pt x="140" y="130"/>
                  <a:pt x="140" y="130"/>
                  <a:pt x="140" y="130"/>
                </a:cubicBezTo>
                <a:cubicBezTo>
                  <a:pt x="141" y="130"/>
                  <a:pt x="141" y="130"/>
                  <a:pt x="142" y="130"/>
                </a:cubicBezTo>
                <a:cubicBezTo>
                  <a:pt x="145" y="130"/>
                  <a:pt x="146" y="133"/>
                  <a:pt x="149" y="133"/>
                </a:cubicBezTo>
                <a:cubicBezTo>
                  <a:pt x="151" y="134"/>
                  <a:pt x="155" y="135"/>
                  <a:pt x="158" y="136"/>
                </a:cubicBezTo>
                <a:cubicBezTo>
                  <a:pt x="158" y="136"/>
                  <a:pt x="156" y="131"/>
                  <a:pt x="157" y="128"/>
                </a:cubicBezTo>
                <a:cubicBezTo>
                  <a:pt x="158" y="125"/>
                  <a:pt x="166" y="123"/>
                  <a:pt x="164" y="119"/>
                </a:cubicBezTo>
                <a:cubicBezTo>
                  <a:pt x="161" y="114"/>
                  <a:pt x="161" y="114"/>
                  <a:pt x="161" y="112"/>
                </a:cubicBezTo>
                <a:cubicBezTo>
                  <a:pt x="161" y="111"/>
                  <a:pt x="163" y="107"/>
                  <a:pt x="160" y="106"/>
                </a:cubicBezTo>
                <a:cubicBezTo>
                  <a:pt x="157" y="104"/>
                  <a:pt x="151" y="103"/>
                  <a:pt x="152" y="100"/>
                </a:cubicBezTo>
                <a:cubicBezTo>
                  <a:pt x="153" y="97"/>
                  <a:pt x="154" y="96"/>
                  <a:pt x="157" y="96"/>
                </a:cubicBezTo>
                <a:cubicBezTo>
                  <a:pt x="161" y="97"/>
                  <a:pt x="166" y="96"/>
                  <a:pt x="167" y="96"/>
                </a:cubicBezTo>
                <a:cubicBezTo>
                  <a:pt x="168" y="95"/>
                  <a:pt x="171" y="92"/>
                  <a:pt x="170" y="90"/>
                </a:cubicBezTo>
                <a:cubicBezTo>
                  <a:pt x="169" y="88"/>
                  <a:pt x="167" y="86"/>
                  <a:pt x="170" y="86"/>
                </a:cubicBezTo>
                <a:cubicBezTo>
                  <a:pt x="172" y="86"/>
                  <a:pt x="175" y="87"/>
                  <a:pt x="176" y="86"/>
                </a:cubicBezTo>
                <a:cubicBezTo>
                  <a:pt x="176" y="85"/>
                  <a:pt x="174" y="77"/>
                  <a:pt x="177" y="78"/>
                </a:cubicBezTo>
                <a:cubicBezTo>
                  <a:pt x="180" y="80"/>
                  <a:pt x="182" y="82"/>
                  <a:pt x="184" y="80"/>
                </a:cubicBezTo>
                <a:cubicBezTo>
                  <a:pt x="187" y="78"/>
                  <a:pt x="192" y="75"/>
                  <a:pt x="193" y="76"/>
                </a:cubicBezTo>
                <a:cubicBezTo>
                  <a:pt x="194" y="78"/>
                  <a:pt x="195" y="79"/>
                  <a:pt x="194" y="81"/>
                </a:cubicBezTo>
                <a:cubicBezTo>
                  <a:pt x="192" y="82"/>
                  <a:pt x="193" y="89"/>
                  <a:pt x="193" y="90"/>
                </a:cubicBezTo>
                <a:cubicBezTo>
                  <a:pt x="194" y="90"/>
                  <a:pt x="198" y="85"/>
                  <a:pt x="199" y="87"/>
                </a:cubicBezTo>
                <a:cubicBezTo>
                  <a:pt x="200" y="88"/>
                  <a:pt x="200" y="90"/>
                  <a:pt x="200" y="90"/>
                </a:cubicBezTo>
                <a:cubicBezTo>
                  <a:pt x="200" y="89"/>
                  <a:pt x="201" y="84"/>
                  <a:pt x="202"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5" name="Freeform 788"/>
          <p:cNvSpPr>
            <a:spLocks/>
          </p:cNvSpPr>
          <p:nvPr/>
        </p:nvSpPr>
        <p:spPr bwMode="auto">
          <a:xfrm>
            <a:off x="2747480" y="3071914"/>
            <a:ext cx="1858" cy="2047"/>
          </a:xfrm>
          <a:custGeom>
            <a:avLst/>
            <a:gdLst>
              <a:gd name="T0" fmla="*/ 0 w 1587"/>
              <a:gd name="T1" fmla="*/ 0 h 1588"/>
              <a:gd name="T2" fmla="*/ 0 w 1587"/>
              <a:gd name="T3" fmla="*/ 0 h 1588"/>
              <a:gd name="T4" fmla="*/ 0 w 1587"/>
              <a:gd name="T5" fmla="*/ 0 h 1588"/>
              <a:gd name="T6" fmla="*/ 0 60000 65536"/>
              <a:gd name="T7" fmla="*/ 0 60000 65536"/>
              <a:gd name="T8" fmla="*/ 0 60000 65536"/>
            </a:gdLst>
            <a:ahLst/>
            <a:cxnLst>
              <a:cxn ang="T6">
                <a:pos x="T0" y="T1"/>
              </a:cxn>
              <a:cxn ang="T7">
                <a:pos x="T2" y="T3"/>
              </a:cxn>
              <a:cxn ang="T8">
                <a:pos x="T4" y="T5"/>
              </a:cxn>
            </a:cxnLst>
            <a:rect l="0" t="0" r="r" b="b"/>
            <a:pathLst>
              <a:path w="1587" h="1588">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6" name="Freeform 789"/>
          <p:cNvSpPr>
            <a:spLocks/>
          </p:cNvSpPr>
          <p:nvPr/>
        </p:nvSpPr>
        <p:spPr bwMode="auto">
          <a:xfrm>
            <a:off x="2489254" y="2809594"/>
            <a:ext cx="417999" cy="276248"/>
          </a:xfrm>
          <a:custGeom>
            <a:avLst/>
            <a:gdLst>
              <a:gd name="T0" fmla="*/ 357188 w 187"/>
              <a:gd name="T1" fmla="*/ 142243 h 113"/>
              <a:gd name="T2" fmla="*/ 332357 w 187"/>
              <a:gd name="T3" fmla="*/ 132760 h 113"/>
              <a:gd name="T4" fmla="*/ 303705 w 187"/>
              <a:gd name="T5" fmla="*/ 113795 h 113"/>
              <a:gd name="T6" fmla="*/ 282694 w 187"/>
              <a:gd name="T7" fmla="*/ 100518 h 113"/>
              <a:gd name="T8" fmla="*/ 257863 w 187"/>
              <a:gd name="T9" fmla="*/ 85346 h 113"/>
              <a:gd name="T10" fmla="*/ 240672 w 187"/>
              <a:gd name="T11" fmla="*/ 56897 h 113"/>
              <a:gd name="T12" fmla="*/ 223481 w 187"/>
              <a:gd name="T13" fmla="*/ 45518 h 113"/>
              <a:gd name="T14" fmla="*/ 194830 w 187"/>
              <a:gd name="T15" fmla="*/ 39828 h 113"/>
              <a:gd name="T16" fmla="*/ 192920 w 187"/>
              <a:gd name="T17" fmla="*/ 13276 h 113"/>
              <a:gd name="T18" fmla="*/ 179549 w 187"/>
              <a:gd name="T19" fmla="*/ 11379 h 113"/>
              <a:gd name="T20" fmla="*/ 162358 w 187"/>
              <a:gd name="T21" fmla="*/ 0 h 113"/>
              <a:gd name="T22" fmla="*/ 150898 w 187"/>
              <a:gd name="T23" fmla="*/ 5690 h 113"/>
              <a:gd name="T24" fmla="*/ 143257 w 187"/>
              <a:gd name="T25" fmla="*/ 5690 h 113"/>
              <a:gd name="T26" fmla="*/ 129887 w 187"/>
              <a:gd name="T27" fmla="*/ 17069 h 113"/>
              <a:gd name="T28" fmla="*/ 114606 w 187"/>
              <a:gd name="T29" fmla="*/ 26552 h 113"/>
              <a:gd name="T30" fmla="*/ 116516 w 187"/>
              <a:gd name="T31" fmla="*/ 41725 h 113"/>
              <a:gd name="T32" fmla="*/ 89775 w 187"/>
              <a:gd name="T33" fmla="*/ 41725 h 113"/>
              <a:gd name="T34" fmla="*/ 76404 w 187"/>
              <a:gd name="T35" fmla="*/ 41725 h 113"/>
              <a:gd name="T36" fmla="*/ 36292 w 187"/>
              <a:gd name="T37" fmla="*/ 9483 h 113"/>
              <a:gd name="T38" fmla="*/ 0 w 187"/>
              <a:gd name="T39" fmla="*/ 26552 h 113"/>
              <a:gd name="T40" fmla="*/ 15281 w 187"/>
              <a:gd name="T41" fmla="*/ 53104 h 113"/>
              <a:gd name="T42" fmla="*/ 9550 w 187"/>
              <a:gd name="T43" fmla="*/ 62587 h 113"/>
              <a:gd name="T44" fmla="*/ 5730 w 187"/>
              <a:gd name="T45" fmla="*/ 75863 h 113"/>
              <a:gd name="T46" fmla="*/ 24831 w 187"/>
              <a:gd name="T47" fmla="*/ 81553 h 113"/>
              <a:gd name="T48" fmla="*/ 26741 w 187"/>
              <a:gd name="T49" fmla="*/ 98622 h 113"/>
              <a:gd name="T50" fmla="*/ 36292 w 187"/>
              <a:gd name="T51" fmla="*/ 111898 h 113"/>
              <a:gd name="T52" fmla="*/ 34382 w 187"/>
              <a:gd name="T53" fmla="*/ 123277 h 113"/>
              <a:gd name="T54" fmla="*/ 34382 w 187"/>
              <a:gd name="T55" fmla="*/ 155519 h 113"/>
              <a:gd name="T56" fmla="*/ 34382 w 187"/>
              <a:gd name="T57" fmla="*/ 155519 h 113"/>
              <a:gd name="T58" fmla="*/ 47752 w 187"/>
              <a:gd name="T59" fmla="*/ 155519 h 113"/>
              <a:gd name="T60" fmla="*/ 68763 w 187"/>
              <a:gd name="T61" fmla="*/ 136553 h 113"/>
              <a:gd name="T62" fmla="*/ 97415 w 187"/>
              <a:gd name="T63" fmla="*/ 132760 h 113"/>
              <a:gd name="T64" fmla="*/ 116516 w 187"/>
              <a:gd name="T65" fmla="*/ 130864 h 113"/>
              <a:gd name="T66" fmla="*/ 135617 w 187"/>
              <a:gd name="T67" fmla="*/ 142243 h 113"/>
              <a:gd name="T68" fmla="*/ 164268 w 187"/>
              <a:gd name="T69" fmla="*/ 149829 h 113"/>
              <a:gd name="T70" fmla="*/ 177639 w 187"/>
              <a:gd name="T71" fmla="*/ 159312 h 113"/>
              <a:gd name="T72" fmla="*/ 200560 w 187"/>
              <a:gd name="T73" fmla="*/ 176381 h 113"/>
              <a:gd name="T74" fmla="*/ 219661 w 187"/>
              <a:gd name="T75" fmla="*/ 176381 h 113"/>
              <a:gd name="T76" fmla="*/ 221571 w 187"/>
              <a:gd name="T77" fmla="*/ 202934 h 113"/>
              <a:gd name="T78" fmla="*/ 221571 w 187"/>
              <a:gd name="T79" fmla="*/ 202934 h 113"/>
              <a:gd name="T80" fmla="*/ 236852 w 187"/>
              <a:gd name="T81" fmla="*/ 210520 h 113"/>
              <a:gd name="T82" fmla="*/ 263593 w 187"/>
              <a:gd name="T83" fmla="*/ 214313 h 113"/>
              <a:gd name="T84" fmla="*/ 276964 w 187"/>
              <a:gd name="T85" fmla="*/ 199140 h 113"/>
              <a:gd name="T86" fmla="*/ 294155 w 187"/>
              <a:gd name="T87" fmla="*/ 193451 h 113"/>
              <a:gd name="T88" fmla="*/ 307525 w 187"/>
              <a:gd name="T89" fmla="*/ 182071 h 113"/>
              <a:gd name="T90" fmla="*/ 315166 w 187"/>
              <a:gd name="T91" fmla="*/ 163105 h 113"/>
              <a:gd name="T92" fmla="*/ 330447 w 187"/>
              <a:gd name="T93" fmla="*/ 163105 h 113"/>
              <a:gd name="T94" fmla="*/ 336177 w 187"/>
              <a:gd name="T95" fmla="*/ 151726 h 113"/>
              <a:gd name="T96" fmla="*/ 345727 w 187"/>
              <a:gd name="T97" fmla="*/ 155519 h 113"/>
              <a:gd name="T98" fmla="*/ 357188 w 187"/>
              <a:gd name="T99" fmla="*/ 157416 h 113"/>
              <a:gd name="T100" fmla="*/ 357188 w 187"/>
              <a:gd name="T101" fmla="*/ 157416 h 113"/>
              <a:gd name="T102" fmla="*/ 357188 w 187"/>
              <a:gd name="T103" fmla="*/ 142243 h 1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7" h="113">
                <a:moveTo>
                  <a:pt x="187" y="75"/>
                </a:moveTo>
                <a:cubicBezTo>
                  <a:pt x="185" y="72"/>
                  <a:pt x="179" y="73"/>
                  <a:pt x="174" y="70"/>
                </a:cubicBezTo>
                <a:cubicBezTo>
                  <a:pt x="168" y="68"/>
                  <a:pt x="162" y="61"/>
                  <a:pt x="159" y="60"/>
                </a:cubicBezTo>
                <a:cubicBezTo>
                  <a:pt x="156" y="58"/>
                  <a:pt x="150" y="55"/>
                  <a:pt x="148" y="53"/>
                </a:cubicBezTo>
                <a:cubicBezTo>
                  <a:pt x="147" y="51"/>
                  <a:pt x="139" y="47"/>
                  <a:pt x="135" y="45"/>
                </a:cubicBezTo>
                <a:cubicBezTo>
                  <a:pt x="132" y="43"/>
                  <a:pt x="129" y="34"/>
                  <a:pt x="126" y="30"/>
                </a:cubicBezTo>
                <a:cubicBezTo>
                  <a:pt x="123" y="26"/>
                  <a:pt x="123" y="24"/>
                  <a:pt x="117" y="24"/>
                </a:cubicBezTo>
                <a:cubicBezTo>
                  <a:pt x="112" y="24"/>
                  <a:pt x="106" y="23"/>
                  <a:pt x="102" y="21"/>
                </a:cubicBezTo>
                <a:cubicBezTo>
                  <a:pt x="99" y="18"/>
                  <a:pt x="101" y="9"/>
                  <a:pt x="101" y="7"/>
                </a:cubicBezTo>
                <a:cubicBezTo>
                  <a:pt x="101" y="5"/>
                  <a:pt x="96" y="6"/>
                  <a:pt x="94" y="6"/>
                </a:cubicBezTo>
                <a:cubicBezTo>
                  <a:pt x="91" y="5"/>
                  <a:pt x="87" y="1"/>
                  <a:pt x="85" y="0"/>
                </a:cubicBezTo>
                <a:cubicBezTo>
                  <a:pt x="83" y="0"/>
                  <a:pt x="79" y="1"/>
                  <a:pt x="79" y="3"/>
                </a:cubicBezTo>
                <a:cubicBezTo>
                  <a:pt x="78" y="4"/>
                  <a:pt x="77" y="2"/>
                  <a:pt x="75" y="3"/>
                </a:cubicBezTo>
                <a:cubicBezTo>
                  <a:pt x="73" y="4"/>
                  <a:pt x="71" y="8"/>
                  <a:pt x="68" y="9"/>
                </a:cubicBezTo>
                <a:cubicBezTo>
                  <a:pt x="65" y="10"/>
                  <a:pt x="60" y="12"/>
                  <a:pt x="60" y="14"/>
                </a:cubicBezTo>
                <a:cubicBezTo>
                  <a:pt x="59" y="16"/>
                  <a:pt x="62" y="20"/>
                  <a:pt x="61" y="22"/>
                </a:cubicBezTo>
                <a:cubicBezTo>
                  <a:pt x="60" y="24"/>
                  <a:pt x="47" y="22"/>
                  <a:pt x="47" y="22"/>
                </a:cubicBezTo>
                <a:cubicBezTo>
                  <a:pt x="40" y="22"/>
                  <a:pt x="40" y="22"/>
                  <a:pt x="40" y="22"/>
                </a:cubicBezTo>
                <a:cubicBezTo>
                  <a:pt x="36" y="19"/>
                  <a:pt x="30" y="5"/>
                  <a:pt x="19" y="5"/>
                </a:cubicBezTo>
                <a:cubicBezTo>
                  <a:pt x="12" y="5"/>
                  <a:pt x="4" y="11"/>
                  <a:pt x="0" y="14"/>
                </a:cubicBezTo>
                <a:cubicBezTo>
                  <a:pt x="2" y="18"/>
                  <a:pt x="7" y="25"/>
                  <a:pt x="8" y="28"/>
                </a:cubicBezTo>
                <a:cubicBezTo>
                  <a:pt x="9" y="31"/>
                  <a:pt x="7" y="31"/>
                  <a:pt x="5" y="33"/>
                </a:cubicBezTo>
                <a:cubicBezTo>
                  <a:pt x="4" y="35"/>
                  <a:pt x="2" y="37"/>
                  <a:pt x="3" y="40"/>
                </a:cubicBezTo>
                <a:cubicBezTo>
                  <a:pt x="4" y="43"/>
                  <a:pt x="9" y="41"/>
                  <a:pt x="13" y="43"/>
                </a:cubicBezTo>
                <a:cubicBezTo>
                  <a:pt x="16" y="45"/>
                  <a:pt x="16" y="49"/>
                  <a:pt x="14" y="52"/>
                </a:cubicBezTo>
                <a:cubicBezTo>
                  <a:pt x="12" y="54"/>
                  <a:pt x="18" y="57"/>
                  <a:pt x="19" y="59"/>
                </a:cubicBezTo>
                <a:cubicBezTo>
                  <a:pt x="21" y="62"/>
                  <a:pt x="19" y="63"/>
                  <a:pt x="18" y="65"/>
                </a:cubicBezTo>
                <a:cubicBezTo>
                  <a:pt x="18" y="67"/>
                  <a:pt x="18" y="76"/>
                  <a:pt x="18" y="82"/>
                </a:cubicBezTo>
                <a:cubicBezTo>
                  <a:pt x="18" y="82"/>
                  <a:pt x="18" y="82"/>
                  <a:pt x="18" y="82"/>
                </a:cubicBezTo>
                <a:cubicBezTo>
                  <a:pt x="21" y="82"/>
                  <a:pt x="24" y="82"/>
                  <a:pt x="25" y="82"/>
                </a:cubicBezTo>
                <a:cubicBezTo>
                  <a:pt x="28" y="81"/>
                  <a:pt x="35" y="73"/>
                  <a:pt x="36" y="72"/>
                </a:cubicBezTo>
                <a:cubicBezTo>
                  <a:pt x="37" y="70"/>
                  <a:pt x="47" y="71"/>
                  <a:pt x="51" y="70"/>
                </a:cubicBezTo>
                <a:cubicBezTo>
                  <a:pt x="54" y="68"/>
                  <a:pt x="56" y="68"/>
                  <a:pt x="61" y="69"/>
                </a:cubicBezTo>
                <a:cubicBezTo>
                  <a:pt x="66" y="70"/>
                  <a:pt x="63" y="74"/>
                  <a:pt x="71" y="75"/>
                </a:cubicBezTo>
                <a:cubicBezTo>
                  <a:pt x="80" y="76"/>
                  <a:pt x="80" y="77"/>
                  <a:pt x="86" y="79"/>
                </a:cubicBezTo>
                <a:cubicBezTo>
                  <a:pt x="91" y="80"/>
                  <a:pt x="91" y="81"/>
                  <a:pt x="93" y="84"/>
                </a:cubicBezTo>
                <a:cubicBezTo>
                  <a:pt x="96" y="87"/>
                  <a:pt x="105" y="93"/>
                  <a:pt x="105" y="93"/>
                </a:cubicBezTo>
                <a:cubicBezTo>
                  <a:pt x="115" y="93"/>
                  <a:pt x="115" y="93"/>
                  <a:pt x="115" y="93"/>
                </a:cubicBezTo>
                <a:cubicBezTo>
                  <a:pt x="115" y="93"/>
                  <a:pt x="115" y="101"/>
                  <a:pt x="116" y="107"/>
                </a:cubicBezTo>
                <a:cubicBezTo>
                  <a:pt x="116" y="107"/>
                  <a:pt x="116" y="107"/>
                  <a:pt x="116" y="107"/>
                </a:cubicBezTo>
                <a:cubicBezTo>
                  <a:pt x="118" y="109"/>
                  <a:pt x="122" y="110"/>
                  <a:pt x="124" y="111"/>
                </a:cubicBezTo>
                <a:cubicBezTo>
                  <a:pt x="127" y="113"/>
                  <a:pt x="135" y="113"/>
                  <a:pt x="138" y="113"/>
                </a:cubicBezTo>
                <a:cubicBezTo>
                  <a:pt x="141" y="113"/>
                  <a:pt x="143" y="106"/>
                  <a:pt x="145" y="105"/>
                </a:cubicBezTo>
                <a:cubicBezTo>
                  <a:pt x="147" y="103"/>
                  <a:pt x="151" y="103"/>
                  <a:pt x="154" y="102"/>
                </a:cubicBezTo>
                <a:cubicBezTo>
                  <a:pt x="157" y="101"/>
                  <a:pt x="160" y="98"/>
                  <a:pt x="161" y="96"/>
                </a:cubicBezTo>
                <a:cubicBezTo>
                  <a:pt x="163" y="95"/>
                  <a:pt x="164" y="88"/>
                  <a:pt x="165" y="86"/>
                </a:cubicBezTo>
                <a:cubicBezTo>
                  <a:pt x="167" y="85"/>
                  <a:pt x="170" y="86"/>
                  <a:pt x="173" y="86"/>
                </a:cubicBezTo>
                <a:cubicBezTo>
                  <a:pt x="175" y="86"/>
                  <a:pt x="175" y="81"/>
                  <a:pt x="176" y="80"/>
                </a:cubicBezTo>
                <a:cubicBezTo>
                  <a:pt x="177" y="79"/>
                  <a:pt x="180" y="80"/>
                  <a:pt x="181" y="82"/>
                </a:cubicBezTo>
                <a:cubicBezTo>
                  <a:pt x="182" y="83"/>
                  <a:pt x="185" y="83"/>
                  <a:pt x="187" y="83"/>
                </a:cubicBezTo>
                <a:cubicBezTo>
                  <a:pt x="187" y="83"/>
                  <a:pt x="187" y="83"/>
                  <a:pt x="187" y="83"/>
                </a:cubicBezTo>
                <a:lnTo>
                  <a:pt x="18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7" name="Freeform 790"/>
          <p:cNvSpPr>
            <a:spLocks/>
          </p:cNvSpPr>
          <p:nvPr/>
        </p:nvSpPr>
        <p:spPr bwMode="auto">
          <a:xfrm>
            <a:off x="2931613" y="2877518"/>
            <a:ext cx="230363" cy="167795"/>
          </a:xfrm>
          <a:custGeom>
            <a:avLst/>
            <a:gdLst>
              <a:gd name="T0" fmla="*/ 147160 w 103"/>
              <a:gd name="T1" fmla="*/ 47858 h 68"/>
              <a:gd name="T2" fmla="*/ 133782 w 103"/>
              <a:gd name="T3" fmla="*/ 49773 h 68"/>
              <a:gd name="T4" fmla="*/ 124226 w 103"/>
              <a:gd name="T5" fmla="*/ 49773 h 68"/>
              <a:gd name="T6" fmla="*/ 112759 w 103"/>
              <a:gd name="T7" fmla="*/ 44030 h 68"/>
              <a:gd name="T8" fmla="*/ 103203 w 103"/>
              <a:gd name="T9" fmla="*/ 40201 h 68"/>
              <a:gd name="T10" fmla="*/ 87914 w 103"/>
              <a:gd name="T11" fmla="*/ 44030 h 68"/>
              <a:gd name="T12" fmla="*/ 63068 w 103"/>
              <a:gd name="T13" fmla="*/ 42115 h 68"/>
              <a:gd name="T14" fmla="*/ 47779 w 103"/>
              <a:gd name="T15" fmla="*/ 36372 h 68"/>
              <a:gd name="T16" fmla="*/ 63068 w 103"/>
              <a:gd name="T17" fmla="*/ 22972 h 68"/>
              <a:gd name="T18" fmla="*/ 80269 w 103"/>
              <a:gd name="T19" fmla="*/ 34458 h 68"/>
              <a:gd name="T20" fmla="*/ 93647 w 103"/>
              <a:gd name="T21" fmla="*/ 28715 h 68"/>
              <a:gd name="T22" fmla="*/ 91736 w 103"/>
              <a:gd name="T23" fmla="*/ 22972 h 68"/>
              <a:gd name="T24" fmla="*/ 80269 w 103"/>
              <a:gd name="T25" fmla="*/ 28715 h 68"/>
              <a:gd name="T26" fmla="*/ 82180 w 103"/>
              <a:gd name="T27" fmla="*/ 11486 h 68"/>
              <a:gd name="T28" fmla="*/ 80269 w 103"/>
              <a:gd name="T29" fmla="*/ 1914 h 68"/>
              <a:gd name="T30" fmla="*/ 63068 w 103"/>
              <a:gd name="T31" fmla="*/ 9572 h 68"/>
              <a:gd name="T32" fmla="*/ 49690 w 103"/>
              <a:gd name="T33" fmla="*/ 5743 h 68"/>
              <a:gd name="T34" fmla="*/ 47779 w 103"/>
              <a:gd name="T35" fmla="*/ 21058 h 68"/>
              <a:gd name="T36" fmla="*/ 36312 w 103"/>
              <a:gd name="T37" fmla="*/ 21058 h 68"/>
              <a:gd name="T38" fmla="*/ 36312 w 103"/>
              <a:gd name="T39" fmla="*/ 28715 h 68"/>
              <a:gd name="T40" fmla="*/ 30579 w 103"/>
              <a:gd name="T41" fmla="*/ 40201 h 68"/>
              <a:gd name="T42" fmla="*/ 11467 w 103"/>
              <a:gd name="T43" fmla="*/ 40201 h 68"/>
              <a:gd name="T44" fmla="*/ 1911 w 103"/>
              <a:gd name="T45" fmla="*/ 47858 h 68"/>
              <a:gd name="T46" fmla="*/ 17200 w 103"/>
              <a:gd name="T47" fmla="*/ 59344 h 68"/>
              <a:gd name="T48" fmla="*/ 19112 w 103"/>
              <a:gd name="T49" fmla="*/ 70831 h 68"/>
              <a:gd name="T50" fmla="*/ 24845 w 103"/>
              <a:gd name="T51" fmla="*/ 84231 h 68"/>
              <a:gd name="T52" fmla="*/ 11467 w 103"/>
              <a:gd name="T53" fmla="*/ 101460 h 68"/>
              <a:gd name="T54" fmla="*/ 13378 w 103"/>
              <a:gd name="T55" fmla="*/ 116775 h 68"/>
              <a:gd name="T56" fmla="*/ 17200 w 103"/>
              <a:gd name="T57" fmla="*/ 118689 h 68"/>
              <a:gd name="T58" fmla="*/ 38223 w 103"/>
              <a:gd name="T59" fmla="*/ 109117 h 68"/>
              <a:gd name="T60" fmla="*/ 49690 w 103"/>
              <a:gd name="T61" fmla="*/ 116775 h 68"/>
              <a:gd name="T62" fmla="*/ 57335 w 103"/>
              <a:gd name="T63" fmla="*/ 99546 h 68"/>
              <a:gd name="T64" fmla="*/ 72624 w 103"/>
              <a:gd name="T65" fmla="*/ 95717 h 68"/>
              <a:gd name="T66" fmla="*/ 89825 w 103"/>
              <a:gd name="T67" fmla="*/ 72745 h 68"/>
              <a:gd name="T68" fmla="*/ 107025 w 103"/>
              <a:gd name="T69" fmla="*/ 93803 h 68"/>
              <a:gd name="T70" fmla="*/ 105114 w 103"/>
              <a:gd name="T71" fmla="*/ 120603 h 68"/>
              <a:gd name="T72" fmla="*/ 120403 w 103"/>
              <a:gd name="T73" fmla="*/ 122518 h 68"/>
              <a:gd name="T74" fmla="*/ 152893 w 103"/>
              <a:gd name="T75" fmla="*/ 103374 h 68"/>
              <a:gd name="T76" fmla="*/ 164360 w 103"/>
              <a:gd name="T77" fmla="*/ 109117 h 68"/>
              <a:gd name="T78" fmla="*/ 177738 w 103"/>
              <a:gd name="T79" fmla="*/ 105289 h 68"/>
              <a:gd name="T80" fmla="*/ 194939 w 103"/>
              <a:gd name="T81" fmla="*/ 105289 h 68"/>
              <a:gd name="T82" fmla="*/ 191117 w 103"/>
              <a:gd name="T83" fmla="*/ 91888 h 68"/>
              <a:gd name="T84" fmla="*/ 185383 w 103"/>
              <a:gd name="T85" fmla="*/ 72745 h 68"/>
              <a:gd name="T86" fmla="*/ 175827 w 103"/>
              <a:gd name="T87" fmla="*/ 70831 h 68"/>
              <a:gd name="T88" fmla="*/ 156716 w 103"/>
              <a:gd name="T89" fmla="*/ 59344 h 68"/>
              <a:gd name="T90" fmla="*/ 160538 w 103"/>
              <a:gd name="T91" fmla="*/ 44030 h 68"/>
              <a:gd name="T92" fmla="*/ 160538 w 103"/>
              <a:gd name="T93" fmla="*/ 44030 h 68"/>
              <a:gd name="T94" fmla="*/ 147160 w 103"/>
              <a:gd name="T95" fmla="*/ 47858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3" h="68">
                <a:moveTo>
                  <a:pt x="77" y="25"/>
                </a:move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cubicBezTo>
                  <a:pt x="8" y="61"/>
                  <a:pt x="8" y="62"/>
                  <a:pt x="9" y="62"/>
                </a:cubicBezTo>
                <a:cubicBezTo>
                  <a:pt x="12" y="64"/>
                  <a:pt x="18" y="58"/>
                  <a:pt x="20" y="57"/>
                </a:cubicBezTo>
                <a:cubicBezTo>
                  <a:pt x="22" y="56"/>
                  <a:pt x="25" y="60"/>
                  <a:pt x="26" y="61"/>
                </a:cubicBezTo>
                <a:cubicBezTo>
                  <a:pt x="27" y="62"/>
                  <a:pt x="27" y="52"/>
                  <a:pt x="30" y="52"/>
                </a:cubicBezTo>
                <a:cubicBezTo>
                  <a:pt x="32" y="52"/>
                  <a:pt x="36" y="52"/>
                  <a:pt x="38" y="50"/>
                </a:cubicBezTo>
                <a:cubicBezTo>
                  <a:pt x="40" y="48"/>
                  <a:pt x="46" y="39"/>
                  <a:pt x="47" y="38"/>
                </a:cubicBezTo>
                <a:cubicBezTo>
                  <a:pt x="48" y="37"/>
                  <a:pt x="53" y="45"/>
                  <a:pt x="56" y="49"/>
                </a:cubicBezTo>
                <a:cubicBezTo>
                  <a:pt x="59" y="54"/>
                  <a:pt x="54" y="59"/>
                  <a:pt x="55" y="63"/>
                </a:cubicBezTo>
                <a:cubicBezTo>
                  <a:pt x="55" y="68"/>
                  <a:pt x="60" y="66"/>
                  <a:pt x="63" y="64"/>
                </a:cubicBezTo>
                <a:cubicBezTo>
                  <a:pt x="66" y="62"/>
                  <a:pt x="76" y="54"/>
                  <a:pt x="80" y="54"/>
                </a:cubicBezTo>
                <a:cubicBezTo>
                  <a:pt x="83" y="53"/>
                  <a:pt x="84" y="56"/>
                  <a:pt x="86" y="57"/>
                </a:cubicBezTo>
                <a:cubicBezTo>
                  <a:pt x="88" y="58"/>
                  <a:pt x="91" y="56"/>
                  <a:pt x="93" y="55"/>
                </a:cubicBezTo>
                <a:cubicBezTo>
                  <a:pt x="95" y="54"/>
                  <a:pt x="100" y="54"/>
                  <a:pt x="102" y="55"/>
                </a:cubicBezTo>
                <a:cubicBezTo>
                  <a:pt x="103" y="53"/>
                  <a:pt x="101" y="51"/>
                  <a:pt x="100" y="48"/>
                </a:cubicBezTo>
                <a:cubicBezTo>
                  <a:pt x="98" y="46"/>
                  <a:pt x="97" y="42"/>
                  <a:pt x="97" y="38"/>
                </a:cubicBezTo>
                <a:cubicBezTo>
                  <a:pt x="97" y="35"/>
                  <a:pt x="95" y="37"/>
                  <a:pt x="92" y="37"/>
                </a:cubicBezTo>
                <a:cubicBezTo>
                  <a:pt x="89" y="37"/>
                  <a:pt x="83" y="33"/>
                  <a:pt x="82" y="31"/>
                </a:cubicBezTo>
                <a:cubicBezTo>
                  <a:pt x="81" y="29"/>
                  <a:pt x="83" y="26"/>
                  <a:pt x="84" y="23"/>
                </a:cubicBezTo>
                <a:cubicBezTo>
                  <a:pt x="84" y="23"/>
                  <a:pt x="84" y="23"/>
                  <a:pt x="84" y="23"/>
                </a:cubicBezTo>
                <a:cubicBezTo>
                  <a:pt x="84" y="23"/>
                  <a:pt x="80" y="24"/>
                  <a:pt x="7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8" name="Freeform 791"/>
          <p:cNvSpPr>
            <a:spLocks/>
          </p:cNvSpPr>
          <p:nvPr/>
        </p:nvSpPr>
        <p:spPr bwMode="auto">
          <a:xfrm>
            <a:off x="2740049" y="3024453"/>
            <a:ext cx="486735" cy="474736"/>
          </a:xfrm>
          <a:custGeom>
            <a:avLst/>
            <a:gdLst>
              <a:gd name="T0" fmla="*/ 51514 w 218"/>
              <a:gd name="T1" fmla="*/ 274794 h 193"/>
              <a:gd name="T2" fmla="*/ 22895 w 218"/>
              <a:gd name="T3" fmla="*/ 305326 h 193"/>
              <a:gd name="T4" fmla="*/ 22895 w 218"/>
              <a:gd name="T5" fmla="*/ 330134 h 193"/>
              <a:gd name="T6" fmla="*/ 85856 w 218"/>
              <a:gd name="T7" fmla="*/ 322501 h 193"/>
              <a:gd name="T8" fmla="*/ 143093 w 218"/>
              <a:gd name="T9" fmla="*/ 322501 h 193"/>
              <a:gd name="T10" fmla="*/ 158357 w 218"/>
              <a:gd name="T11" fmla="*/ 343492 h 193"/>
              <a:gd name="T12" fmla="*/ 173620 w 218"/>
              <a:gd name="T13" fmla="*/ 362575 h 193"/>
              <a:gd name="T14" fmla="*/ 181252 w 218"/>
              <a:gd name="T15" fmla="*/ 364483 h 193"/>
              <a:gd name="T16" fmla="*/ 183160 w 218"/>
              <a:gd name="T17" fmla="*/ 368300 h 193"/>
              <a:gd name="T18" fmla="*/ 219410 w 218"/>
              <a:gd name="T19" fmla="*/ 354942 h 193"/>
              <a:gd name="T20" fmla="*/ 246121 w 218"/>
              <a:gd name="T21" fmla="*/ 349217 h 193"/>
              <a:gd name="T22" fmla="*/ 238489 w 218"/>
              <a:gd name="T23" fmla="*/ 316776 h 193"/>
              <a:gd name="T24" fmla="*/ 225134 w 218"/>
              <a:gd name="T25" fmla="*/ 290060 h 193"/>
              <a:gd name="T26" fmla="*/ 236581 w 218"/>
              <a:gd name="T27" fmla="*/ 257619 h 193"/>
              <a:gd name="T28" fmla="*/ 263292 w 218"/>
              <a:gd name="T29" fmla="*/ 259527 h 193"/>
              <a:gd name="T30" fmla="*/ 284279 w 218"/>
              <a:gd name="T31" fmla="*/ 236628 h 193"/>
              <a:gd name="T32" fmla="*/ 312898 w 218"/>
              <a:gd name="T33" fmla="*/ 206095 h 193"/>
              <a:gd name="T34" fmla="*/ 331977 w 218"/>
              <a:gd name="T35" fmla="*/ 183196 h 193"/>
              <a:gd name="T36" fmla="*/ 345332 w 218"/>
              <a:gd name="T37" fmla="*/ 148847 h 193"/>
              <a:gd name="T38" fmla="*/ 341516 w 218"/>
              <a:gd name="T39" fmla="*/ 122131 h 193"/>
              <a:gd name="T40" fmla="*/ 328161 w 218"/>
              <a:gd name="T41" fmla="*/ 74423 h 193"/>
              <a:gd name="T42" fmla="*/ 370135 w 218"/>
              <a:gd name="T43" fmla="*/ 72515 h 193"/>
              <a:gd name="T44" fmla="*/ 404478 w 218"/>
              <a:gd name="T45" fmla="*/ 64882 h 193"/>
              <a:gd name="T46" fmla="*/ 389214 w 218"/>
              <a:gd name="T47" fmla="*/ 36258 h 193"/>
              <a:gd name="T48" fmla="*/ 354872 w 218"/>
              <a:gd name="T49" fmla="*/ 0 h 193"/>
              <a:gd name="T50" fmla="*/ 309082 w 218"/>
              <a:gd name="T51" fmla="*/ 3817 h 193"/>
              <a:gd name="T52" fmla="*/ 261384 w 218"/>
              <a:gd name="T53" fmla="*/ 30533 h 193"/>
              <a:gd name="T54" fmla="*/ 255660 w 218"/>
              <a:gd name="T55" fmla="*/ 70607 h 193"/>
              <a:gd name="T56" fmla="*/ 228950 w 218"/>
              <a:gd name="T57" fmla="*/ 91598 h 193"/>
              <a:gd name="T58" fmla="*/ 217502 w 218"/>
              <a:gd name="T59" fmla="*/ 122131 h 193"/>
              <a:gd name="T60" fmla="*/ 196515 w 218"/>
              <a:gd name="T61" fmla="*/ 150755 h 193"/>
              <a:gd name="T62" fmla="*/ 169804 w 218"/>
              <a:gd name="T63" fmla="*/ 162205 h 193"/>
              <a:gd name="T64" fmla="*/ 143093 w 218"/>
              <a:gd name="T65" fmla="*/ 171746 h 193"/>
              <a:gd name="T66" fmla="*/ 116383 w 218"/>
              <a:gd name="T67" fmla="*/ 208004 h 193"/>
              <a:gd name="T68" fmla="*/ 36250 w 218"/>
              <a:gd name="T69" fmla="*/ 213728 h 193"/>
              <a:gd name="T70" fmla="*/ 17171 w 218"/>
              <a:gd name="T71" fmla="*/ 228995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8" h="193">
                <a:moveTo>
                  <a:pt x="23" y="133"/>
                </a:moveTo>
                <a:cubicBezTo>
                  <a:pt x="23" y="137"/>
                  <a:pt x="23" y="142"/>
                  <a:pt x="27" y="144"/>
                </a:cubicBezTo>
                <a:cubicBezTo>
                  <a:pt x="31" y="147"/>
                  <a:pt x="32" y="151"/>
                  <a:pt x="28" y="151"/>
                </a:cubicBezTo>
                <a:cubicBezTo>
                  <a:pt x="25" y="151"/>
                  <a:pt x="15" y="157"/>
                  <a:pt x="12" y="160"/>
                </a:cubicBezTo>
                <a:cubicBezTo>
                  <a:pt x="9" y="163"/>
                  <a:pt x="9" y="168"/>
                  <a:pt x="8" y="173"/>
                </a:cubicBezTo>
                <a:cubicBezTo>
                  <a:pt x="9" y="173"/>
                  <a:pt x="11" y="173"/>
                  <a:pt x="12" y="173"/>
                </a:cubicBezTo>
                <a:cubicBezTo>
                  <a:pt x="18" y="173"/>
                  <a:pt x="36" y="168"/>
                  <a:pt x="37" y="168"/>
                </a:cubicBezTo>
                <a:cubicBezTo>
                  <a:pt x="39" y="167"/>
                  <a:pt x="41" y="169"/>
                  <a:pt x="45" y="169"/>
                </a:cubicBezTo>
                <a:cubicBezTo>
                  <a:pt x="50" y="169"/>
                  <a:pt x="61" y="171"/>
                  <a:pt x="66" y="169"/>
                </a:cubicBezTo>
                <a:cubicBezTo>
                  <a:pt x="71" y="168"/>
                  <a:pt x="74" y="167"/>
                  <a:pt x="75" y="169"/>
                </a:cubicBezTo>
                <a:cubicBezTo>
                  <a:pt x="77" y="171"/>
                  <a:pt x="76" y="175"/>
                  <a:pt x="78" y="176"/>
                </a:cubicBezTo>
                <a:cubicBezTo>
                  <a:pt x="80" y="176"/>
                  <a:pt x="82" y="178"/>
                  <a:pt x="83" y="180"/>
                </a:cubicBezTo>
                <a:cubicBezTo>
                  <a:pt x="84" y="183"/>
                  <a:pt x="87" y="189"/>
                  <a:pt x="89" y="190"/>
                </a:cubicBezTo>
                <a:cubicBezTo>
                  <a:pt x="91" y="192"/>
                  <a:pt x="91" y="191"/>
                  <a:pt x="91" y="190"/>
                </a:cubicBezTo>
                <a:cubicBezTo>
                  <a:pt x="91" y="188"/>
                  <a:pt x="90" y="186"/>
                  <a:pt x="92" y="188"/>
                </a:cubicBezTo>
                <a:cubicBezTo>
                  <a:pt x="94" y="191"/>
                  <a:pt x="92" y="187"/>
                  <a:pt x="95" y="191"/>
                </a:cubicBezTo>
                <a:cubicBezTo>
                  <a:pt x="96" y="192"/>
                  <a:pt x="96" y="192"/>
                  <a:pt x="96" y="193"/>
                </a:cubicBezTo>
                <a:cubicBezTo>
                  <a:pt x="96" y="193"/>
                  <a:pt x="96" y="193"/>
                  <a:pt x="96" y="193"/>
                </a:cubicBezTo>
                <a:cubicBezTo>
                  <a:pt x="99" y="190"/>
                  <a:pt x="103" y="187"/>
                  <a:pt x="106" y="186"/>
                </a:cubicBezTo>
                <a:cubicBezTo>
                  <a:pt x="110" y="183"/>
                  <a:pt x="113" y="186"/>
                  <a:pt x="115" y="186"/>
                </a:cubicBezTo>
                <a:cubicBezTo>
                  <a:pt x="117" y="187"/>
                  <a:pt x="120" y="185"/>
                  <a:pt x="123" y="184"/>
                </a:cubicBezTo>
                <a:cubicBezTo>
                  <a:pt x="125" y="183"/>
                  <a:pt x="125" y="182"/>
                  <a:pt x="129" y="183"/>
                </a:cubicBezTo>
                <a:cubicBezTo>
                  <a:pt x="134" y="185"/>
                  <a:pt x="131" y="180"/>
                  <a:pt x="131" y="177"/>
                </a:cubicBezTo>
                <a:cubicBezTo>
                  <a:pt x="131" y="173"/>
                  <a:pt x="129" y="167"/>
                  <a:pt x="125" y="166"/>
                </a:cubicBezTo>
                <a:cubicBezTo>
                  <a:pt x="121" y="164"/>
                  <a:pt x="121" y="160"/>
                  <a:pt x="121" y="157"/>
                </a:cubicBezTo>
                <a:cubicBezTo>
                  <a:pt x="122" y="154"/>
                  <a:pt x="120" y="154"/>
                  <a:pt x="118" y="152"/>
                </a:cubicBezTo>
                <a:cubicBezTo>
                  <a:pt x="115" y="150"/>
                  <a:pt x="111" y="148"/>
                  <a:pt x="114" y="146"/>
                </a:cubicBezTo>
                <a:cubicBezTo>
                  <a:pt x="116" y="144"/>
                  <a:pt x="123" y="137"/>
                  <a:pt x="124" y="135"/>
                </a:cubicBezTo>
                <a:cubicBezTo>
                  <a:pt x="126" y="133"/>
                  <a:pt x="129" y="136"/>
                  <a:pt x="131" y="138"/>
                </a:cubicBezTo>
                <a:cubicBezTo>
                  <a:pt x="133" y="140"/>
                  <a:pt x="134" y="136"/>
                  <a:pt x="138" y="136"/>
                </a:cubicBezTo>
                <a:cubicBezTo>
                  <a:pt x="141" y="136"/>
                  <a:pt x="141" y="136"/>
                  <a:pt x="144" y="134"/>
                </a:cubicBezTo>
                <a:cubicBezTo>
                  <a:pt x="147" y="132"/>
                  <a:pt x="148" y="127"/>
                  <a:pt x="149" y="124"/>
                </a:cubicBezTo>
                <a:cubicBezTo>
                  <a:pt x="150" y="120"/>
                  <a:pt x="154" y="119"/>
                  <a:pt x="158" y="117"/>
                </a:cubicBezTo>
                <a:cubicBezTo>
                  <a:pt x="162" y="116"/>
                  <a:pt x="164" y="109"/>
                  <a:pt x="164" y="108"/>
                </a:cubicBezTo>
                <a:cubicBezTo>
                  <a:pt x="165" y="106"/>
                  <a:pt x="168" y="104"/>
                  <a:pt x="172" y="103"/>
                </a:cubicBezTo>
                <a:cubicBezTo>
                  <a:pt x="175" y="103"/>
                  <a:pt x="173" y="99"/>
                  <a:pt x="174" y="96"/>
                </a:cubicBezTo>
                <a:cubicBezTo>
                  <a:pt x="174" y="92"/>
                  <a:pt x="181" y="91"/>
                  <a:pt x="182" y="90"/>
                </a:cubicBezTo>
                <a:cubicBezTo>
                  <a:pt x="184" y="89"/>
                  <a:pt x="181" y="81"/>
                  <a:pt x="181" y="78"/>
                </a:cubicBezTo>
                <a:cubicBezTo>
                  <a:pt x="181" y="74"/>
                  <a:pt x="186" y="73"/>
                  <a:pt x="189" y="72"/>
                </a:cubicBezTo>
                <a:cubicBezTo>
                  <a:pt x="191" y="71"/>
                  <a:pt x="182" y="66"/>
                  <a:pt x="179" y="64"/>
                </a:cubicBezTo>
                <a:cubicBezTo>
                  <a:pt x="175" y="62"/>
                  <a:pt x="174" y="57"/>
                  <a:pt x="174" y="54"/>
                </a:cubicBezTo>
                <a:cubicBezTo>
                  <a:pt x="173" y="52"/>
                  <a:pt x="173" y="44"/>
                  <a:pt x="172" y="39"/>
                </a:cubicBezTo>
                <a:cubicBezTo>
                  <a:pt x="171" y="35"/>
                  <a:pt x="177" y="35"/>
                  <a:pt x="181" y="35"/>
                </a:cubicBezTo>
                <a:cubicBezTo>
                  <a:pt x="184" y="35"/>
                  <a:pt x="188" y="38"/>
                  <a:pt x="194" y="38"/>
                </a:cubicBezTo>
                <a:cubicBezTo>
                  <a:pt x="200" y="39"/>
                  <a:pt x="200" y="37"/>
                  <a:pt x="202" y="35"/>
                </a:cubicBezTo>
                <a:cubicBezTo>
                  <a:pt x="204" y="34"/>
                  <a:pt x="208" y="35"/>
                  <a:pt x="212" y="34"/>
                </a:cubicBezTo>
                <a:cubicBezTo>
                  <a:pt x="215" y="33"/>
                  <a:pt x="218" y="26"/>
                  <a:pt x="218" y="26"/>
                </a:cubicBezTo>
                <a:cubicBezTo>
                  <a:pt x="213" y="23"/>
                  <a:pt x="206" y="20"/>
                  <a:pt x="204" y="19"/>
                </a:cubicBezTo>
                <a:cubicBezTo>
                  <a:pt x="200" y="17"/>
                  <a:pt x="199" y="12"/>
                  <a:pt x="198" y="9"/>
                </a:cubicBezTo>
                <a:cubicBezTo>
                  <a:pt x="198" y="5"/>
                  <a:pt x="188" y="1"/>
                  <a:pt x="186" y="0"/>
                </a:cubicBezTo>
                <a:cubicBezTo>
                  <a:pt x="182" y="2"/>
                  <a:pt x="173" y="3"/>
                  <a:pt x="172" y="3"/>
                </a:cubicBezTo>
                <a:cubicBezTo>
                  <a:pt x="171" y="3"/>
                  <a:pt x="168" y="1"/>
                  <a:pt x="162" y="2"/>
                </a:cubicBezTo>
                <a:cubicBezTo>
                  <a:pt x="157" y="3"/>
                  <a:pt x="152" y="6"/>
                  <a:pt x="149" y="8"/>
                </a:cubicBezTo>
                <a:cubicBezTo>
                  <a:pt x="145" y="10"/>
                  <a:pt x="137" y="14"/>
                  <a:pt x="137" y="16"/>
                </a:cubicBezTo>
                <a:cubicBezTo>
                  <a:pt x="137" y="18"/>
                  <a:pt x="144" y="21"/>
                  <a:pt x="143" y="27"/>
                </a:cubicBezTo>
                <a:cubicBezTo>
                  <a:pt x="143" y="32"/>
                  <a:pt x="135" y="34"/>
                  <a:pt x="134" y="37"/>
                </a:cubicBezTo>
                <a:cubicBezTo>
                  <a:pt x="133" y="40"/>
                  <a:pt x="136" y="45"/>
                  <a:pt x="132" y="47"/>
                </a:cubicBezTo>
                <a:cubicBezTo>
                  <a:pt x="128" y="49"/>
                  <a:pt x="123" y="46"/>
                  <a:pt x="120" y="48"/>
                </a:cubicBezTo>
                <a:cubicBezTo>
                  <a:pt x="117" y="49"/>
                  <a:pt x="124" y="52"/>
                  <a:pt x="126" y="55"/>
                </a:cubicBezTo>
                <a:cubicBezTo>
                  <a:pt x="127" y="59"/>
                  <a:pt x="117" y="60"/>
                  <a:pt x="114" y="64"/>
                </a:cubicBezTo>
                <a:cubicBezTo>
                  <a:pt x="112" y="67"/>
                  <a:pt x="110" y="79"/>
                  <a:pt x="109" y="80"/>
                </a:cubicBezTo>
                <a:cubicBezTo>
                  <a:pt x="107" y="80"/>
                  <a:pt x="104" y="80"/>
                  <a:pt x="103" y="79"/>
                </a:cubicBezTo>
                <a:cubicBezTo>
                  <a:pt x="101" y="78"/>
                  <a:pt x="98" y="79"/>
                  <a:pt x="95" y="81"/>
                </a:cubicBezTo>
                <a:cubicBezTo>
                  <a:pt x="92" y="83"/>
                  <a:pt x="92" y="83"/>
                  <a:pt x="89" y="85"/>
                </a:cubicBezTo>
                <a:cubicBezTo>
                  <a:pt x="87" y="86"/>
                  <a:pt x="84" y="86"/>
                  <a:pt x="82" y="86"/>
                </a:cubicBezTo>
                <a:cubicBezTo>
                  <a:pt x="79" y="86"/>
                  <a:pt x="76" y="87"/>
                  <a:pt x="75" y="90"/>
                </a:cubicBezTo>
                <a:cubicBezTo>
                  <a:pt x="73" y="93"/>
                  <a:pt x="74" y="97"/>
                  <a:pt x="72" y="102"/>
                </a:cubicBezTo>
                <a:cubicBezTo>
                  <a:pt x="71" y="108"/>
                  <a:pt x="66" y="106"/>
                  <a:pt x="61" y="109"/>
                </a:cubicBezTo>
                <a:cubicBezTo>
                  <a:pt x="57" y="111"/>
                  <a:pt x="49" y="111"/>
                  <a:pt x="44" y="112"/>
                </a:cubicBezTo>
                <a:cubicBezTo>
                  <a:pt x="39" y="113"/>
                  <a:pt x="24" y="112"/>
                  <a:pt x="19" y="112"/>
                </a:cubicBezTo>
                <a:cubicBezTo>
                  <a:pt x="14" y="112"/>
                  <a:pt x="0" y="106"/>
                  <a:pt x="0" y="106"/>
                </a:cubicBezTo>
                <a:cubicBezTo>
                  <a:pt x="9" y="120"/>
                  <a:pt x="9" y="120"/>
                  <a:pt x="9" y="120"/>
                </a:cubicBezTo>
                <a:cubicBezTo>
                  <a:pt x="9" y="120"/>
                  <a:pt x="23" y="129"/>
                  <a:pt x="23"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199" name="Freeform 792"/>
          <p:cNvSpPr>
            <a:spLocks/>
          </p:cNvSpPr>
          <p:nvPr/>
        </p:nvSpPr>
        <p:spPr bwMode="auto">
          <a:xfrm>
            <a:off x="2723328" y="2969203"/>
            <a:ext cx="436576" cy="333544"/>
          </a:xfrm>
          <a:custGeom>
            <a:avLst/>
            <a:gdLst>
              <a:gd name="T0" fmla="*/ 355845 w 195"/>
              <a:gd name="T1" fmla="*/ 34248 h 136"/>
              <a:gd name="T2" fmla="*/ 342453 w 195"/>
              <a:gd name="T3" fmla="*/ 38053 h 136"/>
              <a:gd name="T4" fmla="*/ 330974 w 195"/>
              <a:gd name="T5" fmla="*/ 32345 h 136"/>
              <a:gd name="T6" fmla="*/ 298450 w 195"/>
              <a:gd name="T7" fmla="*/ 51372 h 136"/>
              <a:gd name="T8" fmla="*/ 283145 w 195"/>
              <a:gd name="T9" fmla="*/ 49469 h 136"/>
              <a:gd name="T10" fmla="*/ 285058 w 195"/>
              <a:gd name="T11" fmla="*/ 22832 h 136"/>
              <a:gd name="T12" fmla="*/ 267840 w 195"/>
              <a:gd name="T13" fmla="*/ 1903 h 136"/>
              <a:gd name="T14" fmla="*/ 250622 w 195"/>
              <a:gd name="T15" fmla="*/ 24735 h 136"/>
              <a:gd name="T16" fmla="*/ 235317 w 195"/>
              <a:gd name="T17" fmla="*/ 28540 h 136"/>
              <a:gd name="T18" fmla="*/ 227664 w 195"/>
              <a:gd name="T19" fmla="*/ 45664 h 136"/>
              <a:gd name="T20" fmla="*/ 216185 w 195"/>
              <a:gd name="T21" fmla="*/ 38053 h 136"/>
              <a:gd name="T22" fmla="*/ 195141 w 195"/>
              <a:gd name="T23" fmla="*/ 47567 h 136"/>
              <a:gd name="T24" fmla="*/ 174096 w 195"/>
              <a:gd name="T25" fmla="*/ 39956 h 136"/>
              <a:gd name="T26" fmla="*/ 160704 w 195"/>
              <a:gd name="T27" fmla="*/ 34248 h 136"/>
              <a:gd name="T28" fmla="*/ 145399 w 195"/>
              <a:gd name="T29" fmla="*/ 32345 h 136"/>
              <a:gd name="T30" fmla="*/ 135833 w 195"/>
              <a:gd name="T31" fmla="*/ 28540 h 136"/>
              <a:gd name="T32" fmla="*/ 130094 w 195"/>
              <a:gd name="T33" fmla="*/ 39956 h 136"/>
              <a:gd name="T34" fmla="*/ 114789 w 195"/>
              <a:gd name="T35" fmla="*/ 39956 h 136"/>
              <a:gd name="T36" fmla="*/ 107136 w 195"/>
              <a:gd name="T37" fmla="*/ 58983 h 136"/>
              <a:gd name="T38" fmla="*/ 93744 w 195"/>
              <a:gd name="T39" fmla="*/ 70399 h 136"/>
              <a:gd name="T40" fmla="*/ 76526 w 195"/>
              <a:gd name="T41" fmla="*/ 76107 h 136"/>
              <a:gd name="T42" fmla="*/ 63134 w 195"/>
              <a:gd name="T43" fmla="*/ 91328 h 136"/>
              <a:gd name="T44" fmla="*/ 36350 w 195"/>
              <a:gd name="T45" fmla="*/ 87523 h 136"/>
              <a:gd name="T46" fmla="*/ 21045 w 195"/>
              <a:gd name="T47" fmla="*/ 79912 h 136"/>
              <a:gd name="T48" fmla="*/ 21045 w 195"/>
              <a:gd name="T49" fmla="*/ 83717 h 136"/>
              <a:gd name="T50" fmla="*/ 5739 w 195"/>
              <a:gd name="T51" fmla="*/ 123673 h 136"/>
              <a:gd name="T52" fmla="*/ 9566 w 195"/>
              <a:gd name="T53" fmla="*/ 142700 h 136"/>
              <a:gd name="T54" fmla="*/ 5739 w 195"/>
              <a:gd name="T55" fmla="*/ 156019 h 136"/>
              <a:gd name="T56" fmla="*/ 5739 w 195"/>
              <a:gd name="T57" fmla="*/ 173143 h 136"/>
              <a:gd name="T58" fmla="*/ 7653 w 195"/>
              <a:gd name="T59" fmla="*/ 195975 h 136"/>
              <a:gd name="T60" fmla="*/ 26784 w 195"/>
              <a:gd name="T61" fmla="*/ 199780 h 136"/>
              <a:gd name="T62" fmla="*/ 34437 w 195"/>
              <a:gd name="T63" fmla="*/ 218807 h 136"/>
              <a:gd name="T64" fmla="*/ 13392 w 195"/>
              <a:gd name="T65" fmla="*/ 245444 h 136"/>
              <a:gd name="T66" fmla="*/ 49742 w 195"/>
              <a:gd name="T67" fmla="*/ 256860 h 136"/>
              <a:gd name="T68" fmla="*/ 97570 w 195"/>
              <a:gd name="T69" fmla="*/ 256860 h 136"/>
              <a:gd name="T70" fmla="*/ 130094 w 195"/>
              <a:gd name="T71" fmla="*/ 251152 h 136"/>
              <a:gd name="T72" fmla="*/ 151138 w 195"/>
              <a:gd name="T73" fmla="*/ 237834 h 136"/>
              <a:gd name="T74" fmla="*/ 156878 w 195"/>
              <a:gd name="T75" fmla="*/ 215002 h 136"/>
              <a:gd name="T76" fmla="*/ 170270 w 195"/>
              <a:gd name="T77" fmla="*/ 207391 h 136"/>
              <a:gd name="T78" fmla="*/ 183662 w 195"/>
              <a:gd name="T79" fmla="*/ 205488 h 136"/>
              <a:gd name="T80" fmla="*/ 195141 w 195"/>
              <a:gd name="T81" fmla="*/ 197878 h 136"/>
              <a:gd name="T82" fmla="*/ 210446 w 195"/>
              <a:gd name="T83" fmla="*/ 194072 h 136"/>
              <a:gd name="T84" fmla="*/ 221925 w 195"/>
              <a:gd name="T85" fmla="*/ 195975 h 136"/>
              <a:gd name="T86" fmla="*/ 231490 w 195"/>
              <a:gd name="T87" fmla="*/ 165532 h 136"/>
              <a:gd name="T88" fmla="*/ 254448 w 195"/>
              <a:gd name="T89" fmla="*/ 148408 h 136"/>
              <a:gd name="T90" fmla="*/ 242969 w 195"/>
              <a:gd name="T91" fmla="*/ 135090 h 136"/>
              <a:gd name="T92" fmla="*/ 265927 w 195"/>
              <a:gd name="T93" fmla="*/ 133187 h 136"/>
              <a:gd name="T94" fmla="*/ 269753 w 195"/>
              <a:gd name="T95" fmla="*/ 114160 h 136"/>
              <a:gd name="T96" fmla="*/ 286972 w 195"/>
              <a:gd name="T97" fmla="*/ 95133 h 136"/>
              <a:gd name="T98" fmla="*/ 275493 w 195"/>
              <a:gd name="T99" fmla="*/ 74204 h 136"/>
              <a:gd name="T100" fmla="*/ 298450 w 195"/>
              <a:gd name="T101" fmla="*/ 58983 h 136"/>
              <a:gd name="T102" fmla="*/ 323321 w 195"/>
              <a:gd name="T103" fmla="*/ 47567 h 136"/>
              <a:gd name="T104" fmla="*/ 342453 w 195"/>
              <a:gd name="T105" fmla="*/ 49469 h 136"/>
              <a:gd name="T106" fmla="*/ 369237 w 195"/>
              <a:gd name="T107" fmla="*/ 43761 h 136"/>
              <a:gd name="T108" fmla="*/ 373063 w 195"/>
              <a:gd name="T109" fmla="*/ 34248 h 136"/>
              <a:gd name="T110" fmla="*/ 355845 w 195"/>
              <a:gd name="T111" fmla="*/ 34248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36">
                <a:moveTo>
                  <a:pt x="186" y="18"/>
                </a:move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0" name="Freeform 793"/>
          <p:cNvSpPr>
            <a:spLocks/>
          </p:cNvSpPr>
          <p:nvPr/>
        </p:nvSpPr>
        <p:spPr bwMode="auto">
          <a:xfrm>
            <a:off x="2678742" y="2691307"/>
            <a:ext cx="14861" cy="20463"/>
          </a:xfrm>
          <a:custGeom>
            <a:avLst/>
            <a:gdLst>
              <a:gd name="T0" fmla="*/ 10886 w 7"/>
              <a:gd name="T1" fmla="*/ 5953 h 8"/>
              <a:gd name="T2" fmla="*/ 1814 w 7"/>
              <a:gd name="T3" fmla="*/ 1984 h 8"/>
              <a:gd name="T4" fmla="*/ 0 w 7"/>
              <a:gd name="T5" fmla="*/ 7938 h 8"/>
              <a:gd name="T6" fmla="*/ 12700 w 7"/>
              <a:gd name="T7" fmla="*/ 15875 h 8"/>
              <a:gd name="T8" fmla="*/ 10886 w 7"/>
              <a:gd name="T9" fmla="*/ 595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6" y="3"/>
                </a:moveTo>
                <a:cubicBezTo>
                  <a:pt x="4" y="2"/>
                  <a:pt x="2" y="0"/>
                  <a:pt x="1" y="1"/>
                </a:cubicBezTo>
                <a:cubicBezTo>
                  <a:pt x="1" y="2"/>
                  <a:pt x="0" y="3"/>
                  <a:pt x="0" y="4"/>
                </a:cubicBezTo>
                <a:cubicBezTo>
                  <a:pt x="2" y="5"/>
                  <a:pt x="5" y="6"/>
                  <a:pt x="7" y="8"/>
                </a:cubicBezTo>
                <a:cubicBezTo>
                  <a:pt x="7" y="6"/>
                  <a:pt x="7" y="4"/>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1" name="Freeform 794"/>
          <p:cNvSpPr>
            <a:spLocks noEditPoints="1"/>
          </p:cNvSpPr>
          <p:nvPr/>
        </p:nvSpPr>
        <p:spPr bwMode="auto">
          <a:xfrm>
            <a:off x="2309047" y="2279609"/>
            <a:ext cx="1190828" cy="615928"/>
          </a:xfrm>
          <a:custGeom>
            <a:avLst/>
            <a:gdLst>
              <a:gd name="T0" fmla="*/ 969947 w 534"/>
              <a:gd name="T1" fmla="*/ 183489 h 250"/>
              <a:gd name="T2" fmla="*/ 920402 w 534"/>
              <a:gd name="T3" fmla="*/ 152908 h 250"/>
              <a:gd name="T4" fmla="*/ 853706 w 534"/>
              <a:gd name="T5" fmla="*/ 156731 h 250"/>
              <a:gd name="T6" fmla="*/ 769860 w 534"/>
              <a:gd name="T7" fmla="*/ 38227 h 250"/>
              <a:gd name="T8" fmla="*/ 687919 w 534"/>
              <a:gd name="T9" fmla="*/ 64986 h 250"/>
              <a:gd name="T10" fmla="*/ 674580 w 534"/>
              <a:gd name="T11" fmla="*/ 43961 h 250"/>
              <a:gd name="T12" fmla="*/ 645996 w 534"/>
              <a:gd name="T13" fmla="*/ 42050 h 250"/>
              <a:gd name="T14" fmla="*/ 617412 w 534"/>
              <a:gd name="T15" fmla="*/ 3823 h 250"/>
              <a:gd name="T16" fmla="*/ 514510 w 534"/>
              <a:gd name="T17" fmla="*/ 22936 h 250"/>
              <a:gd name="T18" fmla="*/ 396363 w 534"/>
              <a:gd name="T19" fmla="*/ 47784 h 250"/>
              <a:gd name="T20" fmla="*/ 369685 w 534"/>
              <a:gd name="T21" fmla="*/ 86011 h 250"/>
              <a:gd name="T22" fmla="*/ 356346 w 534"/>
              <a:gd name="T23" fmla="*/ 118504 h 250"/>
              <a:gd name="T24" fmla="*/ 346818 w 534"/>
              <a:gd name="T25" fmla="*/ 154819 h 250"/>
              <a:gd name="T26" fmla="*/ 301084 w 534"/>
              <a:gd name="T27" fmla="*/ 143351 h 250"/>
              <a:gd name="T28" fmla="*/ 242010 w 534"/>
              <a:gd name="T29" fmla="*/ 160553 h 250"/>
              <a:gd name="T30" fmla="*/ 196276 w 534"/>
              <a:gd name="T31" fmla="*/ 141440 h 250"/>
              <a:gd name="T32" fmla="*/ 133392 w 534"/>
              <a:gd name="T33" fmla="*/ 131883 h 250"/>
              <a:gd name="T34" fmla="*/ 80035 w 534"/>
              <a:gd name="T35" fmla="*/ 143351 h 250"/>
              <a:gd name="T36" fmla="*/ 53357 w 534"/>
              <a:gd name="T37" fmla="*/ 185401 h 250"/>
              <a:gd name="T38" fmla="*/ 13339 w 534"/>
              <a:gd name="T39" fmla="*/ 191135 h 250"/>
              <a:gd name="T40" fmla="*/ 19056 w 534"/>
              <a:gd name="T41" fmla="*/ 237007 h 250"/>
              <a:gd name="T42" fmla="*/ 66696 w 534"/>
              <a:gd name="T43" fmla="*/ 280968 h 250"/>
              <a:gd name="T44" fmla="*/ 80035 w 534"/>
              <a:gd name="T45" fmla="*/ 288614 h 250"/>
              <a:gd name="T46" fmla="*/ 146731 w 534"/>
              <a:gd name="T47" fmla="*/ 282880 h 250"/>
              <a:gd name="T48" fmla="*/ 177220 w 534"/>
              <a:gd name="T49" fmla="*/ 309638 h 250"/>
              <a:gd name="T50" fmla="*/ 161975 w 534"/>
              <a:gd name="T51" fmla="*/ 330663 h 250"/>
              <a:gd name="T52" fmla="*/ 120052 w 534"/>
              <a:gd name="T53" fmla="*/ 355511 h 250"/>
              <a:gd name="T54" fmla="*/ 112430 w 534"/>
              <a:gd name="T55" fmla="*/ 363156 h 250"/>
              <a:gd name="T56" fmla="*/ 133392 w 534"/>
              <a:gd name="T57" fmla="*/ 397560 h 250"/>
              <a:gd name="T58" fmla="*/ 154353 w 534"/>
              <a:gd name="T59" fmla="*/ 431965 h 250"/>
              <a:gd name="T60" fmla="*/ 230577 w 534"/>
              <a:gd name="T61" fmla="*/ 452989 h 250"/>
              <a:gd name="T62" fmla="*/ 306801 w 534"/>
              <a:gd name="T63" fmla="*/ 321106 h 250"/>
              <a:gd name="T64" fmla="*/ 312517 w 534"/>
              <a:gd name="T65" fmla="*/ 317284 h 250"/>
              <a:gd name="T66" fmla="*/ 337290 w 534"/>
              <a:gd name="T67" fmla="*/ 315372 h 250"/>
              <a:gd name="T68" fmla="*/ 360157 w 534"/>
              <a:gd name="T69" fmla="*/ 342131 h 250"/>
              <a:gd name="T70" fmla="*/ 402080 w 534"/>
              <a:gd name="T71" fmla="*/ 384181 h 250"/>
              <a:gd name="T72" fmla="*/ 476398 w 534"/>
              <a:gd name="T73" fmla="*/ 382270 h 250"/>
              <a:gd name="T74" fmla="*/ 504982 w 534"/>
              <a:gd name="T75" fmla="*/ 437699 h 250"/>
              <a:gd name="T76" fmla="*/ 554528 w 534"/>
              <a:gd name="T77" fmla="*/ 474014 h 250"/>
              <a:gd name="T78" fmla="*/ 607884 w 534"/>
              <a:gd name="T79" fmla="*/ 433876 h 250"/>
              <a:gd name="T80" fmla="*/ 651713 w 534"/>
              <a:gd name="T81" fmla="*/ 410940 h 250"/>
              <a:gd name="T82" fmla="*/ 706975 w 534"/>
              <a:gd name="T83" fmla="*/ 397560 h 250"/>
              <a:gd name="T84" fmla="*/ 834650 w 534"/>
              <a:gd name="T85" fmla="*/ 418585 h 250"/>
              <a:gd name="T86" fmla="*/ 849895 w 534"/>
              <a:gd name="T87" fmla="*/ 416674 h 250"/>
              <a:gd name="T88" fmla="*/ 849895 w 534"/>
              <a:gd name="T89" fmla="*/ 345954 h 250"/>
              <a:gd name="T90" fmla="*/ 895629 w 534"/>
              <a:gd name="T91" fmla="*/ 336397 h 250"/>
              <a:gd name="T92" fmla="*/ 914685 w 534"/>
              <a:gd name="T93" fmla="*/ 294348 h 250"/>
              <a:gd name="T94" fmla="*/ 956608 w 534"/>
              <a:gd name="T95" fmla="*/ 279057 h 250"/>
              <a:gd name="T96" fmla="*/ 983286 w 534"/>
              <a:gd name="T97" fmla="*/ 261855 h 250"/>
              <a:gd name="T98" fmla="*/ 1011870 w 534"/>
              <a:gd name="T99" fmla="*/ 215982 h 250"/>
              <a:gd name="T100" fmla="*/ 737465 w 534"/>
              <a:gd name="T101" fmla="*/ 292436 h 250"/>
              <a:gd name="T102" fmla="*/ 703164 w 534"/>
              <a:gd name="T103" fmla="*/ 336397 h 250"/>
              <a:gd name="T104" fmla="*/ 708881 w 534"/>
              <a:gd name="T105" fmla="*/ 294348 h 250"/>
              <a:gd name="T106" fmla="*/ 737465 w 534"/>
              <a:gd name="T107" fmla="*/ 292436 h 250"/>
              <a:gd name="T108" fmla="*/ 779388 w 534"/>
              <a:gd name="T109" fmla="*/ 292436 h 250"/>
              <a:gd name="T110" fmla="*/ 825122 w 534"/>
              <a:gd name="T111" fmla="*/ 286702 h 2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4" h="250">
                <a:moveTo>
                  <a:pt x="529" y="102"/>
                </a:moveTo>
                <a:cubicBezTo>
                  <a:pt x="528" y="100"/>
                  <a:pt x="523" y="103"/>
                  <a:pt x="517" y="103"/>
                </a:cubicBezTo>
                <a:cubicBezTo>
                  <a:pt x="511" y="102"/>
                  <a:pt x="510" y="99"/>
                  <a:pt x="509" y="96"/>
                </a:cubicBezTo>
                <a:cubicBezTo>
                  <a:pt x="507" y="94"/>
                  <a:pt x="506" y="93"/>
                  <a:pt x="503" y="92"/>
                </a:cubicBezTo>
                <a:cubicBezTo>
                  <a:pt x="500" y="92"/>
                  <a:pt x="499" y="85"/>
                  <a:pt x="495" y="81"/>
                </a:cubicBezTo>
                <a:cubicBezTo>
                  <a:pt x="491" y="76"/>
                  <a:pt x="486" y="79"/>
                  <a:pt x="483" y="80"/>
                </a:cubicBezTo>
                <a:cubicBezTo>
                  <a:pt x="479" y="81"/>
                  <a:pt x="472" y="85"/>
                  <a:pt x="467" y="82"/>
                </a:cubicBezTo>
                <a:cubicBezTo>
                  <a:pt x="462" y="80"/>
                  <a:pt x="459" y="75"/>
                  <a:pt x="457" y="74"/>
                </a:cubicBezTo>
                <a:cubicBezTo>
                  <a:pt x="454" y="73"/>
                  <a:pt x="451" y="80"/>
                  <a:pt x="448" y="82"/>
                </a:cubicBezTo>
                <a:cubicBezTo>
                  <a:pt x="445" y="84"/>
                  <a:pt x="428" y="52"/>
                  <a:pt x="423" y="44"/>
                </a:cubicBezTo>
                <a:cubicBezTo>
                  <a:pt x="418" y="35"/>
                  <a:pt x="408" y="30"/>
                  <a:pt x="404" y="28"/>
                </a:cubicBezTo>
                <a:cubicBezTo>
                  <a:pt x="401" y="27"/>
                  <a:pt x="401" y="22"/>
                  <a:pt x="404" y="20"/>
                </a:cubicBezTo>
                <a:cubicBezTo>
                  <a:pt x="406" y="17"/>
                  <a:pt x="397" y="20"/>
                  <a:pt x="393" y="22"/>
                </a:cubicBezTo>
                <a:cubicBezTo>
                  <a:pt x="389" y="25"/>
                  <a:pt x="377" y="32"/>
                  <a:pt x="374" y="32"/>
                </a:cubicBezTo>
                <a:cubicBezTo>
                  <a:pt x="371" y="32"/>
                  <a:pt x="365" y="33"/>
                  <a:pt x="361" y="34"/>
                </a:cubicBezTo>
                <a:cubicBezTo>
                  <a:pt x="358" y="35"/>
                  <a:pt x="359" y="32"/>
                  <a:pt x="361" y="30"/>
                </a:cubicBezTo>
                <a:cubicBezTo>
                  <a:pt x="362" y="28"/>
                  <a:pt x="363" y="26"/>
                  <a:pt x="362" y="26"/>
                </a:cubicBezTo>
                <a:cubicBezTo>
                  <a:pt x="360" y="26"/>
                  <a:pt x="357" y="24"/>
                  <a:pt x="354" y="23"/>
                </a:cubicBezTo>
                <a:cubicBezTo>
                  <a:pt x="351" y="22"/>
                  <a:pt x="353" y="23"/>
                  <a:pt x="350" y="25"/>
                </a:cubicBezTo>
                <a:cubicBezTo>
                  <a:pt x="348" y="26"/>
                  <a:pt x="348" y="23"/>
                  <a:pt x="347" y="21"/>
                </a:cubicBezTo>
                <a:cubicBezTo>
                  <a:pt x="346" y="19"/>
                  <a:pt x="342" y="20"/>
                  <a:pt x="339" y="22"/>
                </a:cubicBezTo>
                <a:cubicBezTo>
                  <a:pt x="335" y="24"/>
                  <a:pt x="332" y="22"/>
                  <a:pt x="330" y="21"/>
                </a:cubicBezTo>
                <a:cubicBezTo>
                  <a:pt x="328" y="19"/>
                  <a:pt x="331" y="14"/>
                  <a:pt x="331" y="11"/>
                </a:cubicBezTo>
                <a:cubicBezTo>
                  <a:pt x="330" y="9"/>
                  <a:pt x="326" y="3"/>
                  <a:pt x="324" y="2"/>
                </a:cubicBezTo>
                <a:cubicBezTo>
                  <a:pt x="322" y="0"/>
                  <a:pt x="318" y="2"/>
                  <a:pt x="314" y="1"/>
                </a:cubicBezTo>
                <a:cubicBezTo>
                  <a:pt x="310" y="0"/>
                  <a:pt x="301" y="0"/>
                  <a:pt x="295" y="4"/>
                </a:cubicBezTo>
                <a:cubicBezTo>
                  <a:pt x="290" y="9"/>
                  <a:pt x="276" y="11"/>
                  <a:pt x="270" y="12"/>
                </a:cubicBezTo>
                <a:cubicBezTo>
                  <a:pt x="263" y="13"/>
                  <a:pt x="256" y="14"/>
                  <a:pt x="253" y="16"/>
                </a:cubicBezTo>
                <a:cubicBezTo>
                  <a:pt x="249" y="18"/>
                  <a:pt x="243" y="16"/>
                  <a:pt x="236" y="19"/>
                </a:cubicBezTo>
                <a:cubicBezTo>
                  <a:pt x="229" y="22"/>
                  <a:pt x="213" y="25"/>
                  <a:pt x="208" y="25"/>
                </a:cubicBezTo>
                <a:cubicBezTo>
                  <a:pt x="203" y="24"/>
                  <a:pt x="199" y="23"/>
                  <a:pt x="199" y="27"/>
                </a:cubicBezTo>
                <a:cubicBezTo>
                  <a:pt x="198" y="32"/>
                  <a:pt x="203" y="36"/>
                  <a:pt x="209" y="40"/>
                </a:cubicBezTo>
                <a:cubicBezTo>
                  <a:pt x="215" y="44"/>
                  <a:pt x="200" y="42"/>
                  <a:pt x="194" y="45"/>
                </a:cubicBezTo>
                <a:cubicBezTo>
                  <a:pt x="188" y="47"/>
                  <a:pt x="193" y="47"/>
                  <a:pt x="195" y="51"/>
                </a:cubicBezTo>
                <a:cubicBezTo>
                  <a:pt x="198" y="54"/>
                  <a:pt x="195" y="55"/>
                  <a:pt x="191" y="57"/>
                </a:cubicBezTo>
                <a:cubicBezTo>
                  <a:pt x="187" y="59"/>
                  <a:pt x="186" y="59"/>
                  <a:pt x="187" y="62"/>
                </a:cubicBezTo>
                <a:cubicBezTo>
                  <a:pt x="188" y="65"/>
                  <a:pt x="200" y="68"/>
                  <a:pt x="203" y="72"/>
                </a:cubicBezTo>
                <a:cubicBezTo>
                  <a:pt x="206" y="75"/>
                  <a:pt x="201" y="80"/>
                  <a:pt x="198" y="81"/>
                </a:cubicBezTo>
                <a:cubicBezTo>
                  <a:pt x="195" y="83"/>
                  <a:pt x="185" y="83"/>
                  <a:pt x="182" y="81"/>
                </a:cubicBezTo>
                <a:cubicBezTo>
                  <a:pt x="179" y="80"/>
                  <a:pt x="179" y="85"/>
                  <a:pt x="178" y="86"/>
                </a:cubicBezTo>
                <a:cubicBezTo>
                  <a:pt x="176" y="87"/>
                  <a:pt x="171" y="83"/>
                  <a:pt x="168" y="82"/>
                </a:cubicBezTo>
                <a:cubicBezTo>
                  <a:pt x="165" y="81"/>
                  <a:pt x="161" y="76"/>
                  <a:pt x="158" y="75"/>
                </a:cubicBezTo>
                <a:cubicBezTo>
                  <a:pt x="155" y="74"/>
                  <a:pt x="154" y="78"/>
                  <a:pt x="150" y="78"/>
                </a:cubicBezTo>
                <a:cubicBezTo>
                  <a:pt x="146" y="79"/>
                  <a:pt x="141" y="76"/>
                  <a:pt x="138" y="76"/>
                </a:cubicBezTo>
                <a:cubicBezTo>
                  <a:pt x="135" y="76"/>
                  <a:pt x="129" y="83"/>
                  <a:pt x="127" y="84"/>
                </a:cubicBezTo>
                <a:cubicBezTo>
                  <a:pt x="124" y="86"/>
                  <a:pt x="117" y="80"/>
                  <a:pt x="114" y="78"/>
                </a:cubicBezTo>
                <a:cubicBezTo>
                  <a:pt x="111" y="76"/>
                  <a:pt x="111" y="82"/>
                  <a:pt x="109" y="83"/>
                </a:cubicBezTo>
                <a:cubicBezTo>
                  <a:pt x="108" y="84"/>
                  <a:pt x="107" y="78"/>
                  <a:pt x="103" y="74"/>
                </a:cubicBezTo>
                <a:cubicBezTo>
                  <a:pt x="99" y="70"/>
                  <a:pt x="91" y="68"/>
                  <a:pt x="87" y="68"/>
                </a:cubicBezTo>
                <a:cubicBezTo>
                  <a:pt x="82" y="68"/>
                  <a:pt x="82" y="66"/>
                  <a:pt x="79" y="64"/>
                </a:cubicBezTo>
                <a:cubicBezTo>
                  <a:pt x="75" y="63"/>
                  <a:pt x="73" y="68"/>
                  <a:pt x="70" y="69"/>
                </a:cubicBezTo>
                <a:cubicBezTo>
                  <a:pt x="66" y="69"/>
                  <a:pt x="65" y="66"/>
                  <a:pt x="61" y="65"/>
                </a:cubicBezTo>
                <a:cubicBezTo>
                  <a:pt x="58" y="64"/>
                  <a:pt x="54" y="69"/>
                  <a:pt x="51" y="71"/>
                </a:cubicBezTo>
                <a:cubicBezTo>
                  <a:pt x="49" y="73"/>
                  <a:pt x="45" y="73"/>
                  <a:pt x="42" y="75"/>
                </a:cubicBezTo>
                <a:cubicBezTo>
                  <a:pt x="39" y="76"/>
                  <a:pt x="37" y="81"/>
                  <a:pt x="34" y="83"/>
                </a:cubicBezTo>
                <a:cubicBezTo>
                  <a:pt x="30" y="84"/>
                  <a:pt x="32" y="91"/>
                  <a:pt x="33" y="93"/>
                </a:cubicBezTo>
                <a:cubicBezTo>
                  <a:pt x="34" y="95"/>
                  <a:pt x="31" y="96"/>
                  <a:pt x="28" y="97"/>
                </a:cubicBezTo>
                <a:cubicBezTo>
                  <a:pt x="26" y="98"/>
                  <a:pt x="19" y="87"/>
                  <a:pt x="18" y="86"/>
                </a:cubicBezTo>
                <a:cubicBezTo>
                  <a:pt x="16" y="85"/>
                  <a:pt x="15" y="89"/>
                  <a:pt x="15" y="91"/>
                </a:cubicBezTo>
                <a:cubicBezTo>
                  <a:pt x="14" y="93"/>
                  <a:pt x="8" y="97"/>
                  <a:pt x="7" y="100"/>
                </a:cubicBezTo>
                <a:cubicBezTo>
                  <a:pt x="5" y="103"/>
                  <a:pt x="7" y="103"/>
                  <a:pt x="10" y="106"/>
                </a:cubicBezTo>
                <a:cubicBezTo>
                  <a:pt x="13" y="110"/>
                  <a:pt x="6" y="113"/>
                  <a:pt x="3" y="117"/>
                </a:cubicBezTo>
                <a:cubicBezTo>
                  <a:pt x="0" y="120"/>
                  <a:pt x="7" y="122"/>
                  <a:pt x="10" y="124"/>
                </a:cubicBezTo>
                <a:cubicBezTo>
                  <a:pt x="13" y="126"/>
                  <a:pt x="11" y="126"/>
                  <a:pt x="12" y="129"/>
                </a:cubicBezTo>
                <a:cubicBezTo>
                  <a:pt x="13" y="132"/>
                  <a:pt x="19" y="130"/>
                  <a:pt x="24" y="132"/>
                </a:cubicBezTo>
                <a:cubicBezTo>
                  <a:pt x="29" y="135"/>
                  <a:pt x="33" y="144"/>
                  <a:pt x="35" y="147"/>
                </a:cubicBezTo>
                <a:cubicBezTo>
                  <a:pt x="36" y="151"/>
                  <a:pt x="33" y="148"/>
                  <a:pt x="31" y="149"/>
                </a:cubicBezTo>
                <a:cubicBezTo>
                  <a:pt x="28" y="150"/>
                  <a:pt x="34" y="153"/>
                  <a:pt x="38" y="155"/>
                </a:cubicBezTo>
                <a:cubicBezTo>
                  <a:pt x="39" y="154"/>
                  <a:pt x="41" y="152"/>
                  <a:pt x="42" y="151"/>
                </a:cubicBezTo>
                <a:cubicBezTo>
                  <a:pt x="43" y="151"/>
                  <a:pt x="44" y="151"/>
                  <a:pt x="49" y="150"/>
                </a:cubicBezTo>
                <a:cubicBezTo>
                  <a:pt x="54" y="149"/>
                  <a:pt x="61" y="144"/>
                  <a:pt x="66" y="144"/>
                </a:cubicBezTo>
                <a:cubicBezTo>
                  <a:pt x="71" y="144"/>
                  <a:pt x="75" y="147"/>
                  <a:pt x="77" y="148"/>
                </a:cubicBezTo>
                <a:cubicBezTo>
                  <a:pt x="80" y="149"/>
                  <a:pt x="82" y="146"/>
                  <a:pt x="85" y="145"/>
                </a:cubicBezTo>
                <a:cubicBezTo>
                  <a:pt x="88" y="145"/>
                  <a:pt x="90" y="149"/>
                  <a:pt x="91" y="152"/>
                </a:cubicBezTo>
                <a:cubicBezTo>
                  <a:pt x="93" y="155"/>
                  <a:pt x="93" y="158"/>
                  <a:pt x="93" y="162"/>
                </a:cubicBezTo>
                <a:cubicBezTo>
                  <a:pt x="93" y="166"/>
                  <a:pt x="90" y="166"/>
                  <a:pt x="89" y="168"/>
                </a:cubicBezTo>
                <a:cubicBezTo>
                  <a:pt x="88" y="170"/>
                  <a:pt x="94" y="168"/>
                  <a:pt x="91" y="172"/>
                </a:cubicBezTo>
                <a:cubicBezTo>
                  <a:pt x="90" y="174"/>
                  <a:pt x="89" y="173"/>
                  <a:pt x="85" y="173"/>
                </a:cubicBezTo>
                <a:cubicBezTo>
                  <a:pt x="81" y="173"/>
                  <a:pt x="75" y="171"/>
                  <a:pt x="70" y="171"/>
                </a:cubicBezTo>
                <a:cubicBezTo>
                  <a:pt x="64" y="171"/>
                  <a:pt x="62" y="176"/>
                  <a:pt x="62" y="179"/>
                </a:cubicBezTo>
                <a:cubicBezTo>
                  <a:pt x="62" y="182"/>
                  <a:pt x="64" y="184"/>
                  <a:pt x="63" y="186"/>
                </a:cubicBezTo>
                <a:cubicBezTo>
                  <a:pt x="63" y="187"/>
                  <a:pt x="58" y="184"/>
                  <a:pt x="56" y="184"/>
                </a:cubicBezTo>
                <a:cubicBezTo>
                  <a:pt x="53" y="184"/>
                  <a:pt x="53" y="185"/>
                  <a:pt x="53" y="187"/>
                </a:cubicBezTo>
                <a:cubicBezTo>
                  <a:pt x="53" y="189"/>
                  <a:pt x="58" y="189"/>
                  <a:pt x="59" y="190"/>
                </a:cubicBezTo>
                <a:cubicBezTo>
                  <a:pt x="61" y="191"/>
                  <a:pt x="61" y="196"/>
                  <a:pt x="64" y="199"/>
                </a:cubicBezTo>
                <a:cubicBezTo>
                  <a:pt x="67" y="202"/>
                  <a:pt x="64" y="206"/>
                  <a:pt x="65" y="207"/>
                </a:cubicBezTo>
                <a:cubicBezTo>
                  <a:pt x="66" y="208"/>
                  <a:pt x="69" y="208"/>
                  <a:pt x="70" y="208"/>
                </a:cubicBezTo>
                <a:cubicBezTo>
                  <a:pt x="71" y="208"/>
                  <a:pt x="72" y="210"/>
                  <a:pt x="76" y="213"/>
                </a:cubicBezTo>
                <a:cubicBezTo>
                  <a:pt x="79" y="216"/>
                  <a:pt x="82" y="214"/>
                  <a:pt x="83" y="217"/>
                </a:cubicBezTo>
                <a:cubicBezTo>
                  <a:pt x="85" y="220"/>
                  <a:pt x="82" y="222"/>
                  <a:pt x="81" y="226"/>
                </a:cubicBezTo>
                <a:cubicBezTo>
                  <a:pt x="81" y="227"/>
                  <a:pt x="81" y="228"/>
                  <a:pt x="81" y="229"/>
                </a:cubicBezTo>
                <a:cubicBezTo>
                  <a:pt x="85" y="226"/>
                  <a:pt x="93" y="220"/>
                  <a:pt x="100" y="220"/>
                </a:cubicBezTo>
                <a:cubicBezTo>
                  <a:pt x="111" y="220"/>
                  <a:pt x="117" y="234"/>
                  <a:pt x="121" y="237"/>
                </a:cubicBezTo>
                <a:cubicBezTo>
                  <a:pt x="128" y="237"/>
                  <a:pt x="128" y="237"/>
                  <a:pt x="128" y="237"/>
                </a:cubicBezTo>
                <a:cubicBezTo>
                  <a:pt x="128" y="178"/>
                  <a:pt x="128" y="178"/>
                  <a:pt x="128" y="178"/>
                </a:cubicBezTo>
                <a:cubicBezTo>
                  <a:pt x="161" y="168"/>
                  <a:pt x="161" y="168"/>
                  <a:pt x="161" y="168"/>
                </a:cubicBezTo>
                <a:cubicBezTo>
                  <a:pt x="161" y="168"/>
                  <a:pt x="162" y="169"/>
                  <a:pt x="163" y="169"/>
                </a:cubicBezTo>
                <a:cubicBezTo>
                  <a:pt x="163" y="169"/>
                  <a:pt x="163" y="169"/>
                  <a:pt x="163" y="169"/>
                </a:cubicBezTo>
                <a:cubicBezTo>
                  <a:pt x="164" y="168"/>
                  <a:pt x="164" y="166"/>
                  <a:pt x="164" y="166"/>
                </a:cubicBezTo>
                <a:cubicBezTo>
                  <a:pt x="164" y="164"/>
                  <a:pt x="164" y="162"/>
                  <a:pt x="167" y="162"/>
                </a:cubicBezTo>
                <a:cubicBezTo>
                  <a:pt x="170" y="163"/>
                  <a:pt x="171" y="163"/>
                  <a:pt x="173" y="165"/>
                </a:cubicBezTo>
                <a:cubicBezTo>
                  <a:pt x="175" y="166"/>
                  <a:pt x="176" y="166"/>
                  <a:pt x="177" y="165"/>
                </a:cubicBezTo>
                <a:cubicBezTo>
                  <a:pt x="179" y="164"/>
                  <a:pt x="177" y="160"/>
                  <a:pt x="181" y="160"/>
                </a:cubicBezTo>
                <a:cubicBezTo>
                  <a:pt x="186" y="160"/>
                  <a:pt x="187" y="166"/>
                  <a:pt x="187" y="167"/>
                </a:cubicBezTo>
                <a:cubicBezTo>
                  <a:pt x="187" y="169"/>
                  <a:pt x="188" y="175"/>
                  <a:pt x="189" y="179"/>
                </a:cubicBezTo>
                <a:cubicBezTo>
                  <a:pt x="190" y="182"/>
                  <a:pt x="190" y="183"/>
                  <a:pt x="189" y="184"/>
                </a:cubicBezTo>
                <a:cubicBezTo>
                  <a:pt x="189" y="184"/>
                  <a:pt x="194" y="187"/>
                  <a:pt x="195" y="188"/>
                </a:cubicBezTo>
                <a:cubicBezTo>
                  <a:pt x="197" y="190"/>
                  <a:pt x="206" y="200"/>
                  <a:pt x="211" y="201"/>
                </a:cubicBezTo>
                <a:cubicBezTo>
                  <a:pt x="216" y="201"/>
                  <a:pt x="223" y="198"/>
                  <a:pt x="230" y="200"/>
                </a:cubicBezTo>
                <a:cubicBezTo>
                  <a:pt x="237" y="203"/>
                  <a:pt x="242" y="201"/>
                  <a:pt x="244" y="199"/>
                </a:cubicBezTo>
                <a:cubicBezTo>
                  <a:pt x="246" y="197"/>
                  <a:pt x="248" y="198"/>
                  <a:pt x="250" y="200"/>
                </a:cubicBezTo>
                <a:cubicBezTo>
                  <a:pt x="252" y="201"/>
                  <a:pt x="261" y="211"/>
                  <a:pt x="263" y="213"/>
                </a:cubicBezTo>
                <a:cubicBezTo>
                  <a:pt x="265" y="216"/>
                  <a:pt x="263" y="218"/>
                  <a:pt x="263" y="220"/>
                </a:cubicBezTo>
                <a:cubicBezTo>
                  <a:pt x="262" y="221"/>
                  <a:pt x="262" y="225"/>
                  <a:pt x="265" y="229"/>
                </a:cubicBezTo>
                <a:cubicBezTo>
                  <a:pt x="268" y="233"/>
                  <a:pt x="270" y="234"/>
                  <a:pt x="271" y="237"/>
                </a:cubicBezTo>
                <a:cubicBezTo>
                  <a:pt x="271" y="240"/>
                  <a:pt x="282" y="238"/>
                  <a:pt x="285" y="239"/>
                </a:cubicBezTo>
                <a:cubicBezTo>
                  <a:pt x="289" y="240"/>
                  <a:pt x="290" y="246"/>
                  <a:pt x="291" y="248"/>
                </a:cubicBezTo>
                <a:cubicBezTo>
                  <a:pt x="293" y="250"/>
                  <a:pt x="295" y="249"/>
                  <a:pt x="296" y="246"/>
                </a:cubicBezTo>
                <a:cubicBezTo>
                  <a:pt x="297" y="244"/>
                  <a:pt x="303" y="236"/>
                  <a:pt x="305" y="233"/>
                </a:cubicBezTo>
                <a:cubicBezTo>
                  <a:pt x="308" y="231"/>
                  <a:pt x="317" y="228"/>
                  <a:pt x="319" y="227"/>
                </a:cubicBezTo>
                <a:cubicBezTo>
                  <a:pt x="322" y="225"/>
                  <a:pt x="328" y="222"/>
                  <a:pt x="330" y="222"/>
                </a:cubicBezTo>
                <a:cubicBezTo>
                  <a:pt x="330" y="222"/>
                  <a:pt x="330" y="218"/>
                  <a:pt x="332" y="216"/>
                </a:cubicBezTo>
                <a:cubicBezTo>
                  <a:pt x="334" y="214"/>
                  <a:pt x="338" y="215"/>
                  <a:pt x="342" y="215"/>
                </a:cubicBezTo>
                <a:cubicBezTo>
                  <a:pt x="345" y="215"/>
                  <a:pt x="357" y="221"/>
                  <a:pt x="358" y="220"/>
                </a:cubicBezTo>
                <a:cubicBezTo>
                  <a:pt x="360" y="218"/>
                  <a:pt x="360" y="213"/>
                  <a:pt x="362" y="211"/>
                </a:cubicBezTo>
                <a:cubicBezTo>
                  <a:pt x="365" y="209"/>
                  <a:pt x="368" y="206"/>
                  <a:pt x="371" y="208"/>
                </a:cubicBezTo>
                <a:cubicBezTo>
                  <a:pt x="374" y="210"/>
                  <a:pt x="385" y="213"/>
                  <a:pt x="389" y="213"/>
                </a:cubicBezTo>
                <a:cubicBezTo>
                  <a:pt x="392" y="212"/>
                  <a:pt x="410" y="213"/>
                  <a:pt x="416" y="213"/>
                </a:cubicBezTo>
                <a:cubicBezTo>
                  <a:pt x="421" y="213"/>
                  <a:pt x="436" y="218"/>
                  <a:pt x="438" y="219"/>
                </a:cubicBezTo>
                <a:cubicBezTo>
                  <a:pt x="440" y="220"/>
                  <a:pt x="446" y="221"/>
                  <a:pt x="446" y="221"/>
                </a:cubicBezTo>
                <a:cubicBezTo>
                  <a:pt x="446" y="221"/>
                  <a:pt x="446" y="221"/>
                  <a:pt x="446" y="221"/>
                </a:cubicBezTo>
                <a:cubicBezTo>
                  <a:pt x="446" y="220"/>
                  <a:pt x="446" y="219"/>
                  <a:pt x="446" y="218"/>
                </a:cubicBezTo>
                <a:cubicBezTo>
                  <a:pt x="447" y="213"/>
                  <a:pt x="454" y="209"/>
                  <a:pt x="456" y="207"/>
                </a:cubicBezTo>
                <a:cubicBezTo>
                  <a:pt x="457" y="206"/>
                  <a:pt x="449" y="196"/>
                  <a:pt x="448" y="192"/>
                </a:cubicBezTo>
                <a:cubicBezTo>
                  <a:pt x="448" y="189"/>
                  <a:pt x="447" y="182"/>
                  <a:pt x="446" y="181"/>
                </a:cubicBezTo>
                <a:cubicBezTo>
                  <a:pt x="444" y="179"/>
                  <a:pt x="442" y="179"/>
                  <a:pt x="443" y="179"/>
                </a:cubicBezTo>
                <a:cubicBezTo>
                  <a:pt x="444" y="178"/>
                  <a:pt x="461" y="174"/>
                  <a:pt x="463" y="174"/>
                </a:cubicBezTo>
                <a:cubicBezTo>
                  <a:pt x="465" y="174"/>
                  <a:pt x="467" y="175"/>
                  <a:pt x="470" y="176"/>
                </a:cubicBezTo>
                <a:cubicBezTo>
                  <a:pt x="473" y="178"/>
                  <a:pt x="479" y="175"/>
                  <a:pt x="479" y="174"/>
                </a:cubicBezTo>
                <a:cubicBezTo>
                  <a:pt x="479" y="173"/>
                  <a:pt x="475" y="170"/>
                  <a:pt x="475" y="168"/>
                </a:cubicBezTo>
                <a:cubicBezTo>
                  <a:pt x="474" y="166"/>
                  <a:pt x="478" y="157"/>
                  <a:pt x="480" y="154"/>
                </a:cubicBezTo>
                <a:cubicBezTo>
                  <a:pt x="482" y="151"/>
                  <a:pt x="483" y="143"/>
                  <a:pt x="485" y="141"/>
                </a:cubicBezTo>
                <a:cubicBezTo>
                  <a:pt x="486" y="140"/>
                  <a:pt x="490" y="145"/>
                  <a:pt x="493" y="146"/>
                </a:cubicBezTo>
                <a:cubicBezTo>
                  <a:pt x="497" y="148"/>
                  <a:pt x="499" y="146"/>
                  <a:pt x="502" y="146"/>
                </a:cubicBezTo>
                <a:cubicBezTo>
                  <a:pt x="504" y="146"/>
                  <a:pt x="505" y="148"/>
                  <a:pt x="506" y="148"/>
                </a:cubicBezTo>
                <a:cubicBezTo>
                  <a:pt x="507" y="148"/>
                  <a:pt x="513" y="145"/>
                  <a:pt x="515" y="143"/>
                </a:cubicBezTo>
                <a:cubicBezTo>
                  <a:pt x="518" y="141"/>
                  <a:pt x="519" y="139"/>
                  <a:pt x="516" y="137"/>
                </a:cubicBezTo>
                <a:cubicBezTo>
                  <a:pt x="514" y="135"/>
                  <a:pt x="514" y="130"/>
                  <a:pt x="516" y="126"/>
                </a:cubicBezTo>
                <a:cubicBezTo>
                  <a:pt x="518" y="121"/>
                  <a:pt x="523" y="123"/>
                  <a:pt x="526" y="121"/>
                </a:cubicBezTo>
                <a:cubicBezTo>
                  <a:pt x="529" y="120"/>
                  <a:pt x="530" y="113"/>
                  <a:pt x="531" y="113"/>
                </a:cubicBezTo>
                <a:cubicBezTo>
                  <a:pt x="534" y="109"/>
                  <a:pt x="534" y="109"/>
                  <a:pt x="534" y="109"/>
                </a:cubicBezTo>
                <a:cubicBezTo>
                  <a:pt x="531" y="107"/>
                  <a:pt x="530" y="103"/>
                  <a:pt x="529" y="102"/>
                </a:cubicBezTo>
                <a:close/>
                <a:moveTo>
                  <a:pt x="387" y="153"/>
                </a:moveTo>
                <a:cubicBezTo>
                  <a:pt x="383" y="153"/>
                  <a:pt x="378" y="160"/>
                  <a:pt x="374" y="161"/>
                </a:cubicBezTo>
                <a:cubicBezTo>
                  <a:pt x="370" y="162"/>
                  <a:pt x="370" y="166"/>
                  <a:pt x="368" y="170"/>
                </a:cubicBezTo>
                <a:cubicBezTo>
                  <a:pt x="366" y="174"/>
                  <a:pt x="369" y="172"/>
                  <a:pt x="369" y="176"/>
                </a:cubicBezTo>
                <a:cubicBezTo>
                  <a:pt x="370" y="179"/>
                  <a:pt x="368" y="177"/>
                  <a:pt x="364" y="173"/>
                </a:cubicBezTo>
                <a:cubicBezTo>
                  <a:pt x="360" y="170"/>
                  <a:pt x="362" y="164"/>
                  <a:pt x="363" y="161"/>
                </a:cubicBezTo>
                <a:cubicBezTo>
                  <a:pt x="364" y="159"/>
                  <a:pt x="369" y="156"/>
                  <a:pt x="372" y="154"/>
                </a:cubicBezTo>
                <a:cubicBezTo>
                  <a:pt x="375" y="152"/>
                  <a:pt x="382" y="150"/>
                  <a:pt x="385" y="150"/>
                </a:cubicBezTo>
                <a:cubicBezTo>
                  <a:pt x="388" y="150"/>
                  <a:pt x="395" y="150"/>
                  <a:pt x="398" y="152"/>
                </a:cubicBezTo>
                <a:cubicBezTo>
                  <a:pt x="400" y="153"/>
                  <a:pt x="391" y="154"/>
                  <a:pt x="387" y="153"/>
                </a:cubicBezTo>
                <a:close/>
                <a:moveTo>
                  <a:pt x="433" y="155"/>
                </a:moveTo>
                <a:cubicBezTo>
                  <a:pt x="432" y="157"/>
                  <a:pt x="426" y="156"/>
                  <a:pt x="420" y="156"/>
                </a:cubicBezTo>
                <a:cubicBezTo>
                  <a:pt x="414" y="156"/>
                  <a:pt x="411" y="155"/>
                  <a:pt x="409" y="153"/>
                </a:cubicBezTo>
                <a:cubicBezTo>
                  <a:pt x="409" y="152"/>
                  <a:pt x="421" y="152"/>
                  <a:pt x="423" y="153"/>
                </a:cubicBezTo>
                <a:cubicBezTo>
                  <a:pt x="424" y="154"/>
                  <a:pt x="427" y="152"/>
                  <a:pt x="430" y="152"/>
                </a:cubicBezTo>
                <a:cubicBezTo>
                  <a:pt x="433" y="153"/>
                  <a:pt x="433" y="150"/>
                  <a:pt x="433" y="150"/>
                </a:cubicBezTo>
                <a:cubicBezTo>
                  <a:pt x="434" y="149"/>
                  <a:pt x="434" y="154"/>
                  <a:pt x="43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2" name="Freeform 795"/>
          <p:cNvSpPr>
            <a:spLocks/>
          </p:cNvSpPr>
          <p:nvPr/>
        </p:nvSpPr>
        <p:spPr bwMode="auto">
          <a:xfrm>
            <a:off x="2953696" y="3067431"/>
            <a:ext cx="815560" cy="955611"/>
          </a:xfrm>
          <a:custGeom>
            <a:avLst/>
            <a:gdLst>
              <a:gd name="T0" fmla="*/ 601445 w 365"/>
              <a:gd name="T1" fmla="*/ 352576 h 389"/>
              <a:gd name="T2" fmla="*/ 633904 w 365"/>
              <a:gd name="T3" fmla="*/ 297308 h 389"/>
              <a:gd name="T4" fmla="*/ 656817 w 365"/>
              <a:gd name="T5" fmla="*/ 255380 h 389"/>
              <a:gd name="T6" fmla="*/ 687366 w 365"/>
              <a:gd name="T7" fmla="*/ 232510 h 389"/>
              <a:gd name="T8" fmla="*/ 674001 w 365"/>
              <a:gd name="T9" fmla="*/ 209640 h 389"/>
              <a:gd name="T10" fmla="*/ 651089 w 365"/>
              <a:gd name="T11" fmla="*/ 190582 h 389"/>
              <a:gd name="T12" fmla="*/ 599536 w 365"/>
              <a:gd name="T13" fmla="*/ 209640 h 389"/>
              <a:gd name="T14" fmla="*/ 568987 w 365"/>
              <a:gd name="T15" fmla="*/ 232510 h 389"/>
              <a:gd name="T16" fmla="*/ 540346 w 365"/>
              <a:gd name="T17" fmla="*/ 251568 h 389"/>
              <a:gd name="T18" fmla="*/ 505978 w 365"/>
              <a:gd name="T19" fmla="*/ 232510 h 389"/>
              <a:gd name="T20" fmla="*/ 483066 w 365"/>
              <a:gd name="T21" fmla="*/ 236321 h 389"/>
              <a:gd name="T22" fmla="*/ 458244 w 365"/>
              <a:gd name="T23" fmla="*/ 255380 h 389"/>
              <a:gd name="T24" fmla="*/ 404782 w 365"/>
              <a:gd name="T25" fmla="*/ 242039 h 389"/>
              <a:gd name="T26" fmla="*/ 358958 w 365"/>
              <a:gd name="T27" fmla="*/ 226792 h 389"/>
              <a:gd name="T28" fmla="*/ 301677 w 365"/>
              <a:gd name="T29" fmla="*/ 196299 h 389"/>
              <a:gd name="T30" fmla="*/ 320771 w 365"/>
              <a:gd name="T31" fmla="*/ 161994 h 389"/>
              <a:gd name="T32" fmla="*/ 276856 w 365"/>
              <a:gd name="T33" fmla="*/ 129596 h 389"/>
              <a:gd name="T34" fmla="*/ 252034 w 365"/>
              <a:gd name="T35" fmla="*/ 99103 h 389"/>
              <a:gd name="T36" fmla="*/ 280675 w 365"/>
              <a:gd name="T37" fmla="*/ 78139 h 389"/>
              <a:gd name="T38" fmla="*/ 286403 w 365"/>
              <a:gd name="T39" fmla="*/ 40022 h 389"/>
              <a:gd name="T40" fmla="*/ 274946 w 365"/>
              <a:gd name="T41" fmla="*/ 1906 h 389"/>
              <a:gd name="T42" fmla="*/ 232941 w 365"/>
              <a:gd name="T43" fmla="*/ 17152 h 389"/>
              <a:gd name="T44" fmla="*/ 202391 w 365"/>
              <a:gd name="T45" fmla="*/ 34305 h 389"/>
              <a:gd name="T46" fmla="*/ 145111 w 365"/>
              <a:gd name="T47" fmla="*/ 41928 h 389"/>
              <a:gd name="T48" fmla="*/ 177570 w 365"/>
              <a:gd name="T49" fmla="*/ 104820 h 389"/>
              <a:gd name="T50" fmla="*/ 148929 w 365"/>
              <a:gd name="T51" fmla="*/ 150560 h 389"/>
              <a:gd name="T52" fmla="*/ 118380 w 365"/>
              <a:gd name="T53" fmla="*/ 190582 h 389"/>
              <a:gd name="T54" fmla="*/ 80193 w 365"/>
              <a:gd name="T55" fmla="*/ 226792 h 389"/>
              <a:gd name="T56" fmla="*/ 34368 w 365"/>
              <a:gd name="T57" fmla="*/ 245850 h 389"/>
              <a:gd name="T58" fmla="*/ 55371 w 365"/>
              <a:gd name="T59" fmla="*/ 283967 h 389"/>
              <a:gd name="T60" fmla="*/ 51552 w 365"/>
              <a:gd name="T61" fmla="*/ 318272 h 389"/>
              <a:gd name="T62" fmla="*/ 0 w 365"/>
              <a:gd name="T63" fmla="*/ 335424 h 389"/>
              <a:gd name="T64" fmla="*/ 30550 w 365"/>
              <a:gd name="T65" fmla="*/ 360200 h 389"/>
              <a:gd name="T66" fmla="*/ 36278 w 365"/>
              <a:gd name="T67" fmla="*/ 369729 h 389"/>
              <a:gd name="T68" fmla="*/ 47734 w 365"/>
              <a:gd name="T69" fmla="*/ 404033 h 389"/>
              <a:gd name="T70" fmla="*/ 103105 w 365"/>
              <a:gd name="T71" fmla="*/ 392598 h 389"/>
              <a:gd name="T72" fmla="*/ 108833 w 365"/>
              <a:gd name="T73" fmla="*/ 373540 h 389"/>
              <a:gd name="T74" fmla="*/ 112652 w 365"/>
              <a:gd name="T75" fmla="*/ 384975 h 389"/>
              <a:gd name="T76" fmla="*/ 110742 w 365"/>
              <a:gd name="T77" fmla="*/ 400222 h 389"/>
              <a:gd name="T78" fmla="*/ 114561 w 365"/>
              <a:gd name="T79" fmla="*/ 438338 h 389"/>
              <a:gd name="T80" fmla="*/ 116470 w 365"/>
              <a:gd name="T81" fmla="*/ 505042 h 389"/>
              <a:gd name="T82" fmla="*/ 158476 w 365"/>
              <a:gd name="T83" fmla="*/ 596521 h 389"/>
              <a:gd name="T84" fmla="*/ 202391 w 365"/>
              <a:gd name="T85" fmla="*/ 708964 h 389"/>
              <a:gd name="T86" fmla="*/ 253944 w 365"/>
              <a:gd name="T87" fmla="*/ 707058 h 389"/>
              <a:gd name="T88" fmla="*/ 284493 w 365"/>
              <a:gd name="T89" fmla="*/ 651790 h 389"/>
              <a:gd name="T90" fmla="*/ 290221 w 365"/>
              <a:gd name="T91" fmla="*/ 558405 h 389"/>
              <a:gd name="T92" fmla="*/ 343683 w 365"/>
              <a:gd name="T93" fmla="*/ 526006 h 389"/>
              <a:gd name="T94" fmla="*/ 410510 w 365"/>
              <a:gd name="T95" fmla="*/ 455490 h 389"/>
              <a:gd name="T96" fmla="*/ 456335 w 365"/>
              <a:gd name="T97" fmla="*/ 398316 h 389"/>
              <a:gd name="T98" fmla="*/ 486884 w 365"/>
              <a:gd name="T99" fmla="*/ 384975 h 389"/>
              <a:gd name="T100" fmla="*/ 507887 w 365"/>
              <a:gd name="T101" fmla="*/ 388787 h 389"/>
              <a:gd name="T102" fmla="*/ 492612 w 365"/>
              <a:gd name="T103" fmla="*/ 301119 h 389"/>
              <a:gd name="T104" fmla="*/ 504069 w 365"/>
              <a:gd name="T105" fmla="*/ 266814 h 389"/>
              <a:gd name="T106" fmla="*/ 555621 w 365"/>
              <a:gd name="T107" fmla="*/ 297308 h 389"/>
              <a:gd name="T108" fmla="*/ 572805 w 365"/>
              <a:gd name="T109" fmla="*/ 322083 h 389"/>
              <a:gd name="T110" fmla="*/ 572805 w 365"/>
              <a:gd name="T111" fmla="*/ 341141 h 389"/>
              <a:gd name="T112" fmla="*/ 588080 w 365"/>
              <a:gd name="T113" fmla="*/ 379258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5" h="389">
                <a:moveTo>
                  <a:pt x="308" y="199"/>
                </a:moveTo>
                <a:cubicBezTo>
                  <a:pt x="308" y="199"/>
                  <a:pt x="314" y="200"/>
                  <a:pt x="315" y="198"/>
                </a:cubicBezTo>
                <a:cubicBezTo>
                  <a:pt x="316" y="197"/>
                  <a:pt x="315" y="187"/>
                  <a:pt x="315" y="185"/>
                </a:cubicBezTo>
                <a:cubicBezTo>
                  <a:pt x="316" y="184"/>
                  <a:pt x="318" y="172"/>
                  <a:pt x="320" y="172"/>
                </a:cubicBezTo>
                <a:cubicBezTo>
                  <a:pt x="322" y="172"/>
                  <a:pt x="326" y="175"/>
                  <a:pt x="329" y="169"/>
                </a:cubicBezTo>
                <a:cubicBezTo>
                  <a:pt x="331" y="163"/>
                  <a:pt x="332" y="159"/>
                  <a:pt x="332" y="156"/>
                </a:cubicBezTo>
                <a:cubicBezTo>
                  <a:pt x="332" y="152"/>
                  <a:pt x="334" y="152"/>
                  <a:pt x="336" y="148"/>
                </a:cubicBezTo>
                <a:cubicBezTo>
                  <a:pt x="338" y="144"/>
                  <a:pt x="338" y="143"/>
                  <a:pt x="338" y="140"/>
                </a:cubicBezTo>
                <a:cubicBezTo>
                  <a:pt x="338" y="136"/>
                  <a:pt x="340" y="136"/>
                  <a:pt x="344" y="134"/>
                </a:cubicBezTo>
                <a:cubicBezTo>
                  <a:pt x="348" y="131"/>
                  <a:pt x="352" y="126"/>
                  <a:pt x="355" y="125"/>
                </a:cubicBezTo>
                <a:cubicBezTo>
                  <a:pt x="358" y="124"/>
                  <a:pt x="356" y="126"/>
                  <a:pt x="359" y="129"/>
                </a:cubicBezTo>
                <a:cubicBezTo>
                  <a:pt x="361" y="132"/>
                  <a:pt x="361" y="128"/>
                  <a:pt x="360" y="122"/>
                </a:cubicBezTo>
                <a:cubicBezTo>
                  <a:pt x="358" y="116"/>
                  <a:pt x="361" y="119"/>
                  <a:pt x="363" y="117"/>
                </a:cubicBezTo>
                <a:cubicBezTo>
                  <a:pt x="365" y="116"/>
                  <a:pt x="363" y="112"/>
                  <a:pt x="363" y="112"/>
                </a:cubicBezTo>
                <a:cubicBezTo>
                  <a:pt x="361" y="112"/>
                  <a:pt x="352" y="111"/>
                  <a:pt x="353" y="110"/>
                </a:cubicBezTo>
                <a:cubicBezTo>
                  <a:pt x="355" y="108"/>
                  <a:pt x="359" y="104"/>
                  <a:pt x="356" y="101"/>
                </a:cubicBezTo>
                <a:cubicBezTo>
                  <a:pt x="352" y="98"/>
                  <a:pt x="351" y="96"/>
                  <a:pt x="349" y="96"/>
                </a:cubicBezTo>
                <a:cubicBezTo>
                  <a:pt x="348" y="96"/>
                  <a:pt x="344" y="102"/>
                  <a:pt x="341" y="100"/>
                </a:cubicBezTo>
                <a:cubicBezTo>
                  <a:pt x="337" y="98"/>
                  <a:pt x="333" y="96"/>
                  <a:pt x="332" y="96"/>
                </a:cubicBezTo>
                <a:cubicBezTo>
                  <a:pt x="330" y="97"/>
                  <a:pt x="325" y="105"/>
                  <a:pt x="321" y="105"/>
                </a:cubicBezTo>
                <a:cubicBezTo>
                  <a:pt x="317" y="105"/>
                  <a:pt x="316" y="108"/>
                  <a:pt x="314" y="110"/>
                </a:cubicBezTo>
                <a:cubicBezTo>
                  <a:pt x="312" y="112"/>
                  <a:pt x="309" y="116"/>
                  <a:pt x="306" y="116"/>
                </a:cubicBezTo>
                <a:cubicBezTo>
                  <a:pt x="304" y="116"/>
                  <a:pt x="302" y="117"/>
                  <a:pt x="299" y="116"/>
                </a:cubicBezTo>
                <a:cubicBezTo>
                  <a:pt x="299" y="116"/>
                  <a:pt x="298" y="118"/>
                  <a:pt x="298" y="122"/>
                </a:cubicBezTo>
                <a:cubicBezTo>
                  <a:pt x="298" y="125"/>
                  <a:pt x="301" y="126"/>
                  <a:pt x="303" y="130"/>
                </a:cubicBezTo>
                <a:cubicBezTo>
                  <a:pt x="305" y="135"/>
                  <a:pt x="300" y="131"/>
                  <a:pt x="295" y="133"/>
                </a:cubicBezTo>
                <a:cubicBezTo>
                  <a:pt x="289" y="135"/>
                  <a:pt x="287" y="132"/>
                  <a:pt x="283" y="132"/>
                </a:cubicBezTo>
                <a:cubicBezTo>
                  <a:pt x="279" y="131"/>
                  <a:pt x="275" y="135"/>
                  <a:pt x="273" y="133"/>
                </a:cubicBezTo>
                <a:cubicBezTo>
                  <a:pt x="271" y="131"/>
                  <a:pt x="268" y="133"/>
                  <a:pt x="266" y="130"/>
                </a:cubicBezTo>
                <a:cubicBezTo>
                  <a:pt x="264" y="127"/>
                  <a:pt x="265" y="122"/>
                  <a:pt x="265" y="122"/>
                </a:cubicBezTo>
                <a:cubicBezTo>
                  <a:pt x="264" y="124"/>
                  <a:pt x="267" y="115"/>
                  <a:pt x="264" y="116"/>
                </a:cubicBezTo>
                <a:cubicBezTo>
                  <a:pt x="260" y="117"/>
                  <a:pt x="257" y="118"/>
                  <a:pt x="255" y="118"/>
                </a:cubicBezTo>
                <a:cubicBezTo>
                  <a:pt x="255" y="118"/>
                  <a:pt x="254" y="122"/>
                  <a:pt x="253" y="124"/>
                </a:cubicBezTo>
                <a:cubicBezTo>
                  <a:pt x="253" y="126"/>
                  <a:pt x="256" y="135"/>
                  <a:pt x="254" y="135"/>
                </a:cubicBezTo>
                <a:cubicBezTo>
                  <a:pt x="252" y="136"/>
                  <a:pt x="248" y="140"/>
                  <a:pt x="245" y="138"/>
                </a:cubicBezTo>
                <a:cubicBezTo>
                  <a:pt x="242" y="135"/>
                  <a:pt x="242" y="133"/>
                  <a:pt x="240" y="134"/>
                </a:cubicBezTo>
                <a:cubicBezTo>
                  <a:pt x="237" y="135"/>
                  <a:pt x="236" y="138"/>
                  <a:pt x="233" y="136"/>
                </a:cubicBezTo>
                <a:cubicBezTo>
                  <a:pt x="229" y="134"/>
                  <a:pt x="225" y="131"/>
                  <a:pt x="223" y="131"/>
                </a:cubicBezTo>
                <a:cubicBezTo>
                  <a:pt x="221" y="131"/>
                  <a:pt x="215" y="130"/>
                  <a:pt x="212" y="127"/>
                </a:cubicBezTo>
                <a:cubicBezTo>
                  <a:pt x="209" y="125"/>
                  <a:pt x="207" y="123"/>
                  <a:pt x="205" y="123"/>
                </a:cubicBezTo>
                <a:cubicBezTo>
                  <a:pt x="202" y="123"/>
                  <a:pt x="199" y="123"/>
                  <a:pt x="197" y="123"/>
                </a:cubicBezTo>
                <a:cubicBezTo>
                  <a:pt x="195" y="123"/>
                  <a:pt x="191" y="120"/>
                  <a:pt x="188" y="119"/>
                </a:cubicBezTo>
                <a:cubicBezTo>
                  <a:pt x="184" y="117"/>
                  <a:pt x="182" y="119"/>
                  <a:pt x="178" y="119"/>
                </a:cubicBezTo>
                <a:cubicBezTo>
                  <a:pt x="175" y="118"/>
                  <a:pt x="176" y="117"/>
                  <a:pt x="173" y="114"/>
                </a:cubicBezTo>
                <a:cubicBezTo>
                  <a:pt x="169" y="111"/>
                  <a:pt x="159" y="106"/>
                  <a:pt x="158" y="103"/>
                </a:cubicBezTo>
                <a:cubicBezTo>
                  <a:pt x="156" y="100"/>
                  <a:pt x="157" y="100"/>
                  <a:pt x="159" y="96"/>
                </a:cubicBezTo>
                <a:cubicBezTo>
                  <a:pt x="160" y="92"/>
                  <a:pt x="158" y="91"/>
                  <a:pt x="160" y="89"/>
                </a:cubicBezTo>
                <a:cubicBezTo>
                  <a:pt x="162" y="87"/>
                  <a:pt x="168" y="88"/>
                  <a:pt x="168" y="85"/>
                </a:cubicBezTo>
                <a:cubicBezTo>
                  <a:pt x="166" y="84"/>
                  <a:pt x="160" y="80"/>
                  <a:pt x="156" y="77"/>
                </a:cubicBezTo>
                <a:cubicBezTo>
                  <a:pt x="152" y="73"/>
                  <a:pt x="154" y="74"/>
                  <a:pt x="150" y="73"/>
                </a:cubicBezTo>
                <a:cubicBezTo>
                  <a:pt x="147" y="72"/>
                  <a:pt x="150" y="71"/>
                  <a:pt x="145" y="68"/>
                </a:cubicBezTo>
                <a:cubicBezTo>
                  <a:pt x="140" y="66"/>
                  <a:pt x="139" y="68"/>
                  <a:pt x="139" y="66"/>
                </a:cubicBezTo>
                <a:cubicBezTo>
                  <a:pt x="138" y="63"/>
                  <a:pt x="140" y="61"/>
                  <a:pt x="137" y="57"/>
                </a:cubicBezTo>
                <a:cubicBezTo>
                  <a:pt x="134" y="54"/>
                  <a:pt x="132" y="53"/>
                  <a:pt x="132" y="52"/>
                </a:cubicBezTo>
                <a:cubicBezTo>
                  <a:pt x="133" y="50"/>
                  <a:pt x="136" y="50"/>
                  <a:pt x="139" y="52"/>
                </a:cubicBezTo>
                <a:cubicBezTo>
                  <a:pt x="142" y="53"/>
                  <a:pt x="148" y="51"/>
                  <a:pt x="148" y="49"/>
                </a:cubicBezTo>
                <a:cubicBezTo>
                  <a:pt x="148" y="46"/>
                  <a:pt x="151" y="45"/>
                  <a:pt x="147" y="41"/>
                </a:cubicBezTo>
                <a:cubicBezTo>
                  <a:pt x="143" y="38"/>
                  <a:pt x="139" y="37"/>
                  <a:pt x="139" y="33"/>
                </a:cubicBezTo>
                <a:cubicBezTo>
                  <a:pt x="140" y="30"/>
                  <a:pt x="146" y="31"/>
                  <a:pt x="147" y="28"/>
                </a:cubicBezTo>
                <a:cubicBezTo>
                  <a:pt x="149" y="25"/>
                  <a:pt x="148" y="23"/>
                  <a:pt x="150" y="21"/>
                </a:cubicBezTo>
                <a:cubicBezTo>
                  <a:pt x="152" y="19"/>
                  <a:pt x="158" y="18"/>
                  <a:pt x="157" y="14"/>
                </a:cubicBezTo>
                <a:cubicBezTo>
                  <a:pt x="157" y="10"/>
                  <a:pt x="157" y="10"/>
                  <a:pt x="154" y="7"/>
                </a:cubicBezTo>
                <a:cubicBezTo>
                  <a:pt x="151" y="4"/>
                  <a:pt x="151" y="2"/>
                  <a:pt x="144" y="1"/>
                </a:cubicBezTo>
                <a:cubicBezTo>
                  <a:pt x="138" y="0"/>
                  <a:pt x="136" y="2"/>
                  <a:pt x="132" y="5"/>
                </a:cubicBezTo>
                <a:cubicBezTo>
                  <a:pt x="128" y="7"/>
                  <a:pt x="132" y="7"/>
                  <a:pt x="126" y="7"/>
                </a:cubicBezTo>
                <a:cubicBezTo>
                  <a:pt x="125" y="7"/>
                  <a:pt x="123" y="8"/>
                  <a:pt x="122" y="9"/>
                </a:cubicBezTo>
                <a:cubicBezTo>
                  <a:pt x="122" y="9"/>
                  <a:pt x="122" y="9"/>
                  <a:pt x="122" y="9"/>
                </a:cubicBezTo>
                <a:cubicBezTo>
                  <a:pt x="122" y="9"/>
                  <a:pt x="119" y="16"/>
                  <a:pt x="116" y="17"/>
                </a:cubicBezTo>
                <a:cubicBezTo>
                  <a:pt x="112" y="18"/>
                  <a:pt x="108" y="17"/>
                  <a:pt x="106" y="18"/>
                </a:cubicBezTo>
                <a:cubicBezTo>
                  <a:pt x="104" y="20"/>
                  <a:pt x="104" y="22"/>
                  <a:pt x="98" y="21"/>
                </a:cubicBezTo>
                <a:cubicBezTo>
                  <a:pt x="92" y="21"/>
                  <a:pt x="88" y="18"/>
                  <a:pt x="85" y="18"/>
                </a:cubicBezTo>
                <a:cubicBezTo>
                  <a:pt x="81" y="18"/>
                  <a:pt x="75" y="18"/>
                  <a:pt x="76" y="22"/>
                </a:cubicBezTo>
                <a:cubicBezTo>
                  <a:pt x="77" y="27"/>
                  <a:pt x="77" y="35"/>
                  <a:pt x="78" y="37"/>
                </a:cubicBezTo>
                <a:cubicBezTo>
                  <a:pt x="78" y="40"/>
                  <a:pt x="79" y="45"/>
                  <a:pt x="83" y="47"/>
                </a:cubicBezTo>
                <a:cubicBezTo>
                  <a:pt x="86" y="49"/>
                  <a:pt x="95" y="54"/>
                  <a:pt x="93" y="55"/>
                </a:cubicBezTo>
                <a:cubicBezTo>
                  <a:pt x="90" y="56"/>
                  <a:pt x="85" y="57"/>
                  <a:pt x="85" y="61"/>
                </a:cubicBezTo>
                <a:cubicBezTo>
                  <a:pt x="85" y="64"/>
                  <a:pt x="88" y="72"/>
                  <a:pt x="86" y="73"/>
                </a:cubicBezTo>
                <a:cubicBezTo>
                  <a:pt x="85" y="74"/>
                  <a:pt x="78" y="75"/>
                  <a:pt x="78" y="79"/>
                </a:cubicBezTo>
                <a:cubicBezTo>
                  <a:pt x="77" y="82"/>
                  <a:pt x="79" y="86"/>
                  <a:pt x="76" y="86"/>
                </a:cubicBezTo>
                <a:cubicBezTo>
                  <a:pt x="72" y="87"/>
                  <a:pt x="69" y="89"/>
                  <a:pt x="68" y="91"/>
                </a:cubicBezTo>
                <a:cubicBezTo>
                  <a:pt x="68" y="92"/>
                  <a:pt x="66" y="99"/>
                  <a:pt x="62" y="100"/>
                </a:cubicBezTo>
                <a:cubicBezTo>
                  <a:pt x="58" y="102"/>
                  <a:pt x="54" y="103"/>
                  <a:pt x="53" y="107"/>
                </a:cubicBezTo>
                <a:cubicBezTo>
                  <a:pt x="52" y="110"/>
                  <a:pt x="51" y="115"/>
                  <a:pt x="48" y="117"/>
                </a:cubicBezTo>
                <a:cubicBezTo>
                  <a:pt x="45" y="119"/>
                  <a:pt x="45" y="119"/>
                  <a:pt x="42" y="119"/>
                </a:cubicBezTo>
                <a:cubicBezTo>
                  <a:pt x="38" y="119"/>
                  <a:pt x="37" y="123"/>
                  <a:pt x="35" y="121"/>
                </a:cubicBezTo>
                <a:cubicBezTo>
                  <a:pt x="33" y="119"/>
                  <a:pt x="30" y="116"/>
                  <a:pt x="28" y="118"/>
                </a:cubicBezTo>
                <a:cubicBezTo>
                  <a:pt x="27" y="120"/>
                  <a:pt x="20" y="127"/>
                  <a:pt x="18" y="129"/>
                </a:cubicBezTo>
                <a:cubicBezTo>
                  <a:pt x="15" y="131"/>
                  <a:pt x="19" y="133"/>
                  <a:pt x="22" y="135"/>
                </a:cubicBezTo>
                <a:cubicBezTo>
                  <a:pt x="24" y="137"/>
                  <a:pt x="26" y="137"/>
                  <a:pt x="25" y="140"/>
                </a:cubicBezTo>
                <a:cubicBezTo>
                  <a:pt x="25" y="143"/>
                  <a:pt x="25" y="147"/>
                  <a:pt x="29" y="149"/>
                </a:cubicBezTo>
                <a:cubicBezTo>
                  <a:pt x="33" y="150"/>
                  <a:pt x="35" y="156"/>
                  <a:pt x="35" y="160"/>
                </a:cubicBezTo>
                <a:cubicBezTo>
                  <a:pt x="35" y="163"/>
                  <a:pt x="38" y="168"/>
                  <a:pt x="33" y="166"/>
                </a:cubicBezTo>
                <a:cubicBezTo>
                  <a:pt x="29" y="165"/>
                  <a:pt x="29" y="166"/>
                  <a:pt x="27" y="167"/>
                </a:cubicBezTo>
                <a:cubicBezTo>
                  <a:pt x="24" y="168"/>
                  <a:pt x="21" y="170"/>
                  <a:pt x="19" y="169"/>
                </a:cubicBezTo>
                <a:cubicBezTo>
                  <a:pt x="17" y="169"/>
                  <a:pt x="14" y="166"/>
                  <a:pt x="10" y="169"/>
                </a:cubicBezTo>
                <a:cubicBezTo>
                  <a:pt x="7" y="170"/>
                  <a:pt x="3" y="173"/>
                  <a:pt x="0" y="176"/>
                </a:cubicBezTo>
                <a:cubicBezTo>
                  <a:pt x="0" y="176"/>
                  <a:pt x="0" y="176"/>
                  <a:pt x="0" y="176"/>
                </a:cubicBezTo>
                <a:cubicBezTo>
                  <a:pt x="3" y="179"/>
                  <a:pt x="4" y="183"/>
                  <a:pt x="7" y="184"/>
                </a:cubicBezTo>
                <a:cubicBezTo>
                  <a:pt x="11" y="185"/>
                  <a:pt x="12" y="189"/>
                  <a:pt x="16" y="189"/>
                </a:cubicBezTo>
                <a:cubicBezTo>
                  <a:pt x="19" y="188"/>
                  <a:pt x="21" y="187"/>
                  <a:pt x="25" y="187"/>
                </a:cubicBezTo>
                <a:cubicBezTo>
                  <a:pt x="29" y="187"/>
                  <a:pt x="29" y="187"/>
                  <a:pt x="27" y="189"/>
                </a:cubicBezTo>
                <a:cubicBezTo>
                  <a:pt x="25" y="190"/>
                  <a:pt x="22" y="194"/>
                  <a:pt x="19" y="194"/>
                </a:cubicBezTo>
                <a:cubicBezTo>
                  <a:pt x="15" y="195"/>
                  <a:pt x="13" y="194"/>
                  <a:pt x="12" y="193"/>
                </a:cubicBezTo>
                <a:cubicBezTo>
                  <a:pt x="11" y="193"/>
                  <a:pt x="11" y="196"/>
                  <a:pt x="11" y="198"/>
                </a:cubicBezTo>
                <a:cubicBezTo>
                  <a:pt x="12" y="199"/>
                  <a:pt x="22" y="209"/>
                  <a:pt x="25" y="212"/>
                </a:cubicBezTo>
                <a:cubicBezTo>
                  <a:pt x="29" y="216"/>
                  <a:pt x="32" y="218"/>
                  <a:pt x="37" y="217"/>
                </a:cubicBezTo>
                <a:cubicBezTo>
                  <a:pt x="41" y="216"/>
                  <a:pt x="44" y="215"/>
                  <a:pt x="48" y="212"/>
                </a:cubicBezTo>
                <a:cubicBezTo>
                  <a:pt x="52" y="209"/>
                  <a:pt x="56" y="208"/>
                  <a:pt x="54" y="206"/>
                </a:cubicBezTo>
                <a:cubicBezTo>
                  <a:pt x="52" y="204"/>
                  <a:pt x="50" y="204"/>
                  <a:pt x="51" y="202"/>
                </a:cubicBezTo>
                <a:cubicBezTo>
                  <a:pt x="52" y="200"/>
                  <a:pt x="54" y="201"/>
                  <a:pt x="54" y="199"/>
                </a:cubicBezTo>
                <a:cubicBezTo>
                  <a:pt x="54" y="196"/>
                  <a:pt x="54" y="196"/>
                  <a:pt x="57" y="196"/>
                </a:cubicBezTo>
                <a:cubicBezTo>
                  <a:pt x="59" y="196"/>
                  <a:pt x="60" y="196"/>
                  <a:pt x="58" y="198"/>
                </a:cubicBezTo>
                <a:cubicBezTo>
                  <a:pt x="56" y="199"/>
                  <a:pt x="57" y="201"/>
                  <a:pt x="59" y="200"/>
                </a:cubicBezTo>
                <a:cubicBezTo>
                  <a:pt x="60" y="200"/>
                  <a:pt x="61" y="201"/>
                  <a:pt x="59" y="202"/>
                </a:cubicBezTo>
                <a:cubicBezTo>
                  <a:pt x="57" y="203"/>
                  <a:pt x="55" y="205"/>
                  <a:pt x="57" y="205"/>
                </a:cubicBezTo>
                <a:cubicBezTo>
                  <a:pt x="60" y="205"/>
                  <a:pt x="61" y="204"/>
                  <a:pt x="59" y="206"/>
                </a:cubicBezTo>
                <a:cubicBezTo>
                  <a:pt x="57" y="208"/>
                  <a:pt x="54" y="208"/>
                  <a:pt x="58" y="210"/>
                </a:cubicBezTo>
                <a:cubicBezTo>
                  <a:pt x="62" y="212"/>
                  <a:pt x="62" y="214"/>
                  <a:pt x="62" y="216"/>
                </a:cubicBezTo>
                <a:cubicBezTo>
                  <a:pt x="62" y="219"/>
                  <a:pt x="60" y="221"/>
                  <a:pt x="60" y="223"/>
                </a:cubicBezTo>
                <a:cubicBezTo>
                  <a:pt x="60" y="225"/>
                  <a:pt x="56" y="225"/>
                  <a:pt x="60" y="230"/>
                </a:cubicBezTo>
                <a:cubicBezTo>
                  <a:pt x="63" y="235"/>
                  <a:pt x="61" y="242"/>
                  <a:pt x="62" y="248"/>
                </a:cubicBezTo>
                <a:cubicBezTo>
                  <a:pt x="62" y="254"/>
                  <a:pt x="61" y="253"/>
                  <a:pt x="61" y="258"/>
                </a:cubicBezTo>
                <a:cubicBezTo>
                  <a:pt x="61" y="262"/>
                  <a:pt x="60" y="267"/>
                  <a:pt x="61" y="265"/>
                </a:cubicBezTo>
                <a:cubicBezTo>
                  <a:pt x="62" y="263"/>
                  <a:pt x="62" y="257"/>
                  <a:pt x="63" y="260"/>
                </a:cubicBezTo>
                <a:cubicBezTo>
                  <a:pt x="65" y="264"/>
                  <a:pt x="68" y="278"/>
                  <a:pt x="71" y="283"/>
                </a:cubicBezTo>
                <a:cubicBezTo>
                  <a:pt x="74" y="287"/>
                  <a:pt x="81" y="303"/>
                  <a:pt x="83" y="313"/>
                </a:cubicBezTo>
                <a:cubicBezTo>
                  <a:pt x="85" y="324"/>
                  <a:pt x="84" y="325"/>
                  <a:pt x="90" y="332"/>
                </a:cubicBezTo>
                <a:cubicBezTo>
                  <a:pt x="96" y="340"/>
                  <a:pt x="99" y="346"/>
                  <a:pt x="102" y="355"/>
                </a:cubicBezTo>
                <a:cubicBezTo>
                  <a:pt x="106" y="364"/>
                  <a:pt x="102" y="367"/>
                  <a:pt x="106" y="372"/>
                </a:cubicBezTo>
                <a:cubicBezTo>
                  <a:pt x="110" y="378"/>
                  <a:pt x="111" y="383"/>
                  <a:pt x="115" y="386"/>
                </a:cubicBezTo>
                <a:cubicBezTo>
                  <a:pt x="119" y="389"/>
                  <a:pt x="129" y="383"/>
                  <a:pt x="130" y="379"/>
                </a:cubicBezTo>
                <a:cubicBezTo>
                  <a:pt x="131" y="375"/>
                  <a:pt x="131" y="374"/>
                  <a:pt x="133" y="371"/>
                </a:cubicBezTo>
                <a:cubicBezTo>
                  <a:pt x="136" y="368"/>
                  <a:pt x="138" y="365"/>
                  <a:pt x="142" y="363"/>
                </a:cubicBezTo>
                <a:cubicBezTo>
                  <a:pt x="145" y="361"/>
                  <a:pt x="151" y="361"/>
                  <a:pt x="151" y="357"/>
                </a:cubicBezTo>
                <a:cubicBezTo>
                  <a:pt x="150" y="353"/>
                  <a:pt x="149" y="347"/>
                  <a:pt x="149" y="342"/>
                </a:cubicBezTo>
                <a:cubicBezTo>
                  <a:pt x="149" y="336"/>
                  <a:pt x="152" y="332"/>
                  <a:pt x="155" y="328"/>
                </a:cubicBezTo>
                <a:cubicBezTo>
                  <a:pt x="158" y="324"/>
                  <a:pt x="158" y="321"/>
                  <a:pt x="156" y="316"/>
                </a:cubicBezTo>
                <a:cubicBezTo>
                  <a:pt x="155" y="311"/>
                  <a:pt x="151" y="297"/>
                  <a:pt x="152" y="293"/>
                </a:cubicBezTo>
                <a:cubicBezTo>
                  <a:pt x="154" y="290"/>
                  <a:pt x="157" y="285"/>
                  <a:pt x="160" y="284"/>
                </a:cubicBezTo>
                <a:cubicBezTo>
                  <a:pt x="163" y="283"/>
                  <a:pt x="166" y="281"/>
                  <a:pt x="170" y="279"/>
                </a:cubicBezTo>
                <a:cubicBezTo>
                  <a:pt x="174" y="278"/>
                  <a:pt x="178" y="278"/>
                  <a:pt x="180" y="276"/>
                </a:cubicBezTo>
                <a:cubicBezTo>
                  <a:pt x="182" y="274"/>
                  <a:pt x="180" y="271"/>
                  <a:pt x="185" y="268"/>
                </a:cubicBezTo>
                <a:cubicBezTo>
                  <a:pt x="189" y="266"/>
                  <a:pt x="192" y="260"/>
                  <a:pt x="198" y="255"/>
                </a:cubicBezTo>
                <a:cubicBezTo>
                  <a:pt x="204" y="251"/>
                  <a:pt x="211" y="243"/>
                  <a:pt x="215" y="239"/>
                </a:cubicBezTo>
                <a:cubicBezTo>
                  <a:pt x="219" y="235"/>
                  <a:pt x="219" y="233"/>
                  <a:pt x="225" y="231"/>
                </a:cubicBezTo>
                <a:cubicBezTo>
                  <a:pt x="230" y="229"/>
                  <a:pt x="239" y="222"/>
                  <a:pt x="239" y="218"/>
                </a:cubicBezTo>
                <a:cubicBezTo>
                  <a:pt x="240" y="214"/>
                  <a:pt x="235" y="211"/>
                  <a:pt x="239" y="209"/>
                </a:cubicBezTo>
                <a:cubicBezTo>
                  <a:pt x="244" y="207"/>
                  <a:pt x="248" y="206"/>
                  <a:pt x="251" y="202"/>
                </a:cubicBezTo>
                <a:cubicBezTo>
                  <a:pt x="255" y="198"/>
                  <a:pt x="259" y="192"/>
                  <a:pt x="257" y="195"/>
                </a:cubicBezTo>
                <a:cubicBezTo>
                  <a:pt x="255" y="198"/>
                  <a:pt x="252" y="202"/>
                  <a:pt x="255" y="202"/>
                </a:cubicBezTo>
                <a:cubicBezTo>
                  <a:pt x="257" y="202"/>
                  <a:pt x="256" y="208"/>
                  <a:pt x="260" y="202"/>
                </a:cubicBezTo>
                <a:cubicBezTo>
                  <a:pt x="264" y="197"/>
                  <a:pt x="264" y="198"/>
                  <a:pt x="264" y="201"/>
                </a:cubicBezTo>
                <a:cubicBezTo>
                  <a:pt x="264" y="202"/>
                  <a:pt x="265" y="204"/>
                  <a:pt x="266" y="204"/>
                </a:cubicBezTo>
                <a:cubicBezTo>
                  <a:pt x="266" y="200"/>
                  <a:pt x="268" y="192"/>
                  <a:pt x="265" y="188"/>
                </a:cubicBezTo>
                <a:cubicBezTo>
                  <a:pt x="262" y="182"/>
                  <a:pt x="253" y="168"/>
                  <a:pt x="254" y="165"/>
                </a:cubicBezTo>
                <a:cubicBezTo>
                  <a:pt x="255" y="163"/>
                  <a:pt x="256" y="160"/>
                  <a:pt x="258" y="158"/>
                </a:cubicBezTo>
                <a:cubicBezTo>
                  <a:pt x="261" y="155"/>
                  <a:pt x="269" y="158"/>
                  <a:pt x="265" y="153"/>
                </a:cubicBezTo>
                <a:cubicBezTo>
                  <a:pt x="260" y="148"/>
                  <a:pt x="256" y="145"/>
                  <a:pt x="257" y="143"/>
                </a:cubicBezTo>
                <a:cubicBezTo>
                  <a:pt x="258" y="141"/>
                  <a:pt x="260" y="137"/>
                  <a:pt x="264" y="140"/>
                </a:cubicBezTo>
                <a:cubicBezTo>
                  <a:pt x="268" y="144"/>
                  <a:pt x="270" y="145"/>
                  <a:pt x="272" y="145"/>
                </a:cubicBezTo>
                <a:cubicBezTo>
                  <a:pt x="275" y="146"/>
                  <a:pt x="274" y="150"/>
                  <a:pt x="275" y="153"/>
                </a:cubicBezTo>
                <a:cubicBezTo>
                  <a:pt x="275" y="156"/>
                  <a:pt x="287" y="158"/>
                  <a:pt x="291" y="156"/>
                </a:cubicBezTo>
                <a:cubicBezTo>
                  <a:pt x="294" y="154"/>
                  <a:pt x="298" y="158"/>
                  <a:pt x="300" y="157"/>
                </a:cubicBezTo>
                <a:cubicBezTo>
                  <a:pt x="302" y="157"/>
                  <a:pt x="306" y="156"/>
                  <a:pt x="306" y="159"/>
                </a:cubicBezTo>
                <a:cubicBezTo>
                  <a:pt x="306" y="162"/>
                  <a:pt x="303" y="166"/>
                  <a:pt x="300" y="169"/>
                </a:cubicBezTo>
                <a:cubicBezTo>
                  <a:pt x="297" y="172"/>
                  <a:pt x="295" y="170"/>
                  <a:pt x="293" y="173"/>
                </a:cubicBezTo>
                <a:cubicBezTo>
                  <a:pt x="291" y="176"/>
                  <a:pt x="295" y="186"/>
                  <a:pt x="295" y="186"/>
                </a:cubicBezTo>
                <a:cubicBezTo>
                  <a:pt x="295" y="186"/>
                  <a:pt x="299" y="181"/>
                  <a:pt x="300" y="179"/>
                </a:cubicBezTo>
                <a:cubicBezTo>
                  <a:pt x="301" y="177"/>
                  <a:pt x="303" y="176"/>
                  <a:pt x="303" y="178"/>
                </a:cubicBezTo>
                <a:cubicBezTo>
                  <a:pt x="303" y="181"/>
                  <a:pt x="305" y="185"/>
                  <a:pt x="306" y="189"/>
                </a:cubicBezTo>
                <a:cubicBezTo>
                  <a:pt x="307" y="191"/>
                  <a:pt x="308" y="195"/>
                  <a:pt x="308" y="199"/>
                </a:cubicBezTo>
                <a:cubicBezTo>
                  <a:pt x="308" y="199"/>
                  <a:pt x="308" y="199"/>
                  <a:pt x="308"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3" name="Freeform 796"/>
          <p:cNvSpPr>
            <a:spLocks/>
          </p:cNvSpPr>
          <p:nvPr/>
        </p:nvSpPr>
        <p:spPr bwMode="auto">
          <a:xfrm>
            <a:off x="3628060" y="3333440"/>
            <a:ext cx="241510" cy="626160"/>
          </a:xfrm>
          <a:custGeom>
            <a:avLst/>
            <a:gdLst>
              <a:gd name="T0" fmla="*/ 185355 w 108"/>
              <a:gd name="T1" fmla="*/ 182880 h 255"/>
              <a:gd name="T2" fmla="*/ 168157 w 108"/>
              <a:gd name="T3" fmla="*/ 169545 h 255"/>
              <a:gd name="T4" fmla="*/ 156692 w 108"/>
              <a:gd name="T5" fmla="*/ 142875 h 255"/>
              <a:gd name="T6" fmla="*/ 158603 w 108"/>
              <a:gd name="T7" fmla="*/ 120015 h 255"/>
              <a:gd name="T8" fmla="*/ 122296 w 108"/>
              <a:gd name="T9" fmla="*/ 121920 h 255"/>
              <a:gd name="T10" fmla="*/ 126118 w 108"/>
              <a:gd name="T11" fmla="*/ 99060 h 255"/>
              <a:gd name="T12" fmla="*/ 149049 w 108"/>
              <a:gd name="T13" fmla="*/ 74295 h 255"/>
              <a:gd name="T14" fmla="*/ 150959 w 108"/>
              <a:gd name="T15" fmla="*/ 41910 h 255"/>
              <a:gd name="T16" fmla="*/ 150959 w 108"/>
              <a:gd name="T17" fmla="*/ 26670 h 255"/>
              <a:gd name="T18" fmla="*/ 128029 w 108"/>
              <a:gd name="T19" fmla="*/ 1905 h 255"/>
              <a:gd name="T20" fmla="*/ 116564 w 108"/>
              <a:gd name="T21" fmla="*/ 17145 h 255"/>
              <a:gd name="T22" fmla="*/ 108920 w 108"/>
              <a:gd name="T23" fmla="*/ 40005 h 255"/>
              <a:gd name="T24" fmla="*/ 80257 w 108"/>
              <a:gd name="T25" fmla="*/ 49530 h 255"/>
              <a:gd name="T26" fmla="*/ 64970 w 108"/>
              <a:gd name="T27" fmla="*/ 76200 h 255"/>
              <a:gd name="T28" fmla="*/ 51594 w 108"/>
              <a:gd name="T29" fmla="*/ 116205 h 255"/>
              <a:gd name="T30" fmla="*/ 24841 w 108"/>
              <a:gd name="T31" fmla="*/ 146685 h 255"/>
              <a:gd name="T32" fmla="*/ 11465 w 108"/>
              <a:gd name="T33" fmla="*/ 173355 h 255"/>
              <a:gd name="T34" fmla="*/ 11465 w 108"/>
              <a:gd name="T35" fmla="*/ 173355 h 255"/>
              <a:gd name="T36" fmla="*/ 0 w 108"/>
              <a:gd name="T37" fmla="*/ 196215 h 255"/>
              <a:gd name="T38" fmla="*/ 22931 w 108"/>
              <a:gd name="T39" fmla="*/ 228600 h 255"/>
              <a:gd name="T40" fmla="*/ 38218 w 108"/>
              <a:gd name="T41" fmla="*/ 247650 h 255"/>
              <a:gd name="T42" fmla="*/ 43950 w 108"/>
              <a:gd name="T43" fmla="*/ 257175 h 255"/>
              <a:gd name="T44" fmla="*/ 49683 w 108"/>
              <a:gd name="T45" fmla="*/ 327660 h 255"/>
              <a:gd name="T46" fmla="*/ 57326 w 108"/>
              <a:gd name="T47" fmla="*/ 320040 h 255"/>
              <a:gd name="T48" fmla="*/ 61148 w 108"/>
              <a:gd name="T49" fmla="*/ 329565 h 255"/>
              <a:gd name="T50" fmla="*/ 70703 w 108"/>
              <a:gd name="T51" fmla="*/ 329565 h 255"/>
              <a:gd name="T52" fmla="*/ 80257 w 108"/>
              <a:gd name="T53" fmla="*/ 327660 h 255"/>
              <a:gd name="T54" fmla="*/ 107009 w 108"/>
              <a:gd name="T55" fmla="*/ 304800 h 255"/>
              <a:gd name="T56" fmla="*/ 112742 w 108"/>
              <a:gd name="T57" fmla="*/ 316230 h 255"/>
              <a:gd name="T58" fmla="*/ 135672 w 108"/>
              <a:gd name="T59" fmla="*/ 386715 h 255"/>
              <a:gd name="T60" fmla="*/ 152870 w 108"/>
              <a:gd name="T61" fmla="*/ 407670 h 255"/>
              <a:gd name="T62" fmla="*/ 150959 w 108"/>
              <a:gd name="T63" fmla="*/ 422910 h 255"/>
              <a:gd name="T64" fmla="*/ 152870 w 108"/>
              <a:gd name="T65" fmla="*/ 428625 h 255"/>
              <a:gd name="T66" fmla="*/ 149049 w 108"/>
              <a:gd name="T67" fmla="*/ 443865 h 255"/>
              <a:gd name="T68" fmla="*/ 150959 w 108"/>
              <a:gd name="T69" fmla="*/ 459105 h 255"/>
              <a:gd name="T70" fmla="*/ 143316 w 108"/>
              <a:gd name="T71" fmla="*/ 485775 h 255"/>
              <a:gd name="T72" fmla="*/ 171979 w 108"/>
              <a:gd name="T73" fmla="*/ 443865 h 255"/>
              <a:gd name="T74" fmla="*/ 164336 w 108"/>
              <a:gd name="T75" fmla="*/ 405765 h 255"/>
              <a:gd name="T76" fmla="*/ 141405 w 108"/>
              <a:gd name="T77" fmla="*/ 361950 h 255"/>
              <a:gd name="T78" fmla="*/ 145227 w 108"/>
              <a:gd name="T79" fmla="*/ 333375 h 255"/>
              <a:gd name="T80" fmla="*/ 147138 w 108"/>
              <a:gd name="T81" fmla="*/ 308610 h 255"/>
              <a:gd name="T82" fmla="*/ 122296 w 108"/>
              <a:gd name="T83" fmla="*/ 272415 h 255"/>
              <a:gd name="T84" fmla="*/ 133762 w 108"/>
              <a:gd name="T85" fmla="*/ 234315 h 255"/>
              <a:gd name="T86" fmla="*/ 160514 w 108"/>
              <a:gd name="T87" fmla="*/ 226695 h 255"/>
              <a:gd name="T88" fmla="*/ 187266 w 108"/>
              <a:gd name="T89" fmla="*/ 213360 h 255"/>
              <a:gd name="T90" fmla="*/ 206375 w 108"/>
              <a:gd name="T91" fmla="*/ 186690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 h="255">
                <a:moveTo>
                  <a:pt x="104" y="99"/>
                </a:moveTo>
                <a:cubicBezTo>
                  <a:pt x="101" y="99"/>
                  <a:pt x="99" y="101"/>
                  <a:pt x="97" y="96"/>
                </a:cubicBezTo>
                <a:cubicBezTo>
                  <a:pt x="96" y="92"/>
                  <a:pt x="102" y="93"/>
                  <a:pt x="96" y="92"/>
                </a:cubicBezTo>
                <a:cubicBezTo>
                  <a:pt x="90" y="91"/>
                  <a:pt x="89" y="91"/>
                  <a:pt x="88" y="89"/>
                </a:cubicBezTo>
                <a:cubicBezTo>
                  <a:pt x="88" y="88"/>
                  <a:pt x="94" y="77"/>
                  <a:pt x="90" y="77"/>
                </a:cubicBezTo>
                <a:cubicBezTo>
                  <a:pt x="86" y="77"/>
                  <a:pt x="84" y="77"/>
                  <a:pt x="82" y="75"/>
                </a:cubicBezTo>
                <a:cubicBezTo>
                  <a:pt x="81" y="73"/>
                  <a:pt x="78" y="69"/>
                  <a:pt x="81" y="67"/>
                </a:cubicBezTo>
                <a:cubicBezTo>
                  <a:pt x="83" y="65"/>
                  <a:pt x="87" y="63"/>
                  <a:pt x="83" y="63"/>
                </a:cubicBezTo>
                <a:cubicBezTo>
                  <a:pt x="79" y="62"/>
                  <a:pt x="74" y="64"/>
                  <a:pt x="71" y="64"/>
                </a:cubicBezTo>
                <a:cubicBezTo>
                  <a:pt x="68" y="64"/>
                  <a:pt x="62" y="67"/>
                  <a:pt x="64" y="64"/>
                </a:cubicBezTo>
                <a:cubicBezTo>
                  <a:pt x="66" y="61"/>
                  <a:pt x="66" y="59"/>
                  <a:pt x="66" y="57"/>
                </a:cubicBezTo>
                <a:cubicBezTo>
                  <a:pt x="66" y="56"/>
                  <a:pt x="64" y="55"/>
                  <a:pt x="66" y="52"/>
                </a:cubicBezTo>
                <a:cubicBezTo>
                  <a:pt x="68" y="50"/>
                  <a:pt x="69" y="49"/>
                  <a:pt x="72" y="46"/>
                </a:cubicBezTo>
                <a:cubicBezTo>
                  <a:pt x="75" y="42"/>
                  <a:pt x="76" y="42"/>
                  <a:pt x="78" y="39"/>
                </a:cubicBezTo>
                <a:cubicBezTo>
                  <a:pt x="80" y="36"/>
                  <a:pt x="79" y="33"/>
                  <a:pt x="80" y="29"/>
                </a:cubicBezTo>
                <a:cubicBezTo>
                  <a:pt x="81" y="25"/>
                  <a:pt x="78" y="25"/>
                  <a:pt x="79" y="22"/>
                </a:cubicBezTo>
                <a:cubicBezTo>
                  <a:pt x="79" y="20"/>
                  <a:pt x="81" y="20"/>
                  <a:pt x="81" y="18"/>
                </a:cubicBezTo>
                <a:cubicBezTo>
                  <a:pt x="81" y="15"/>
                  <a:pt x="82" y="14"/>
                  <a:pt x="79" y="14"/>
                </a:cubicBezTo>
                <a:cubicBezTo>
                  <a:pt x="76" y="14"/>
                  <a:pt x="76" y="17"/>
                  <a:pt x="74" y="13"/>
                </a:cubicBezTo>
                <a:cubicBezTo>
                  <a:pt x="73" y="10"/>
                  <a:pt x="70" y="0"/>
                  <a:pt x="67" y="1"/>
                </a:cubicBezTo>
                <a:cubicBezTo>
                  <a:pt x="65" y="3"/>
                  <a:pt x="64" y="5"/>
                  <a:pt x="61" y="4"/>
                </a:cubicBezTo>
                <a:cubicBezTo>
                  <a:pt x="61" y="4"/>
                  <a:pt x="63" y="8"/>
                  <a:pt x="61" y="9"/>
                </a:cubicBezTo>
                <a:cubicBezTo>
                  <a:pt x="59" y="11"/>
                  <a:pt x="56" y="8"/>
                  <a:pt x="58" y="14"/>
                </a:cubicBezTo>
                <a:cubicBezTo>
                  <a:pt x="59" y="20"/>
                  <a:pt x="59" y="24"/>
                  <a:pt x="57" y="21"/>
                </a:cubicBezTo>
                <a:cubicBezTo>
                  <a:pt x="54" y="18"/>
                  <a:pt x="56" y="16"/>
                  <a:pt x="53" y="17"/>
                </a:cubicBezTo>
                <a:cubicBezTo>
                  <a:pt x="50" y="18"/>
                  <a:pt x="46" y="23"/>
                  <a:pt x="42" y="26"/>
                </a:cubicBezTo>
                <a:cubicBezTo>
                  <a:pt x="38" y="28"/>
                  <a:pt x="36" y="28"/>
                  <a:pt x="36" y="32"/>
                </a:cubicBezTo>
                <a:cubicBezTo>
                  <a:pt x="36" y="35"/>
                  <a:pt x="36" y="36"/>
                  <a:pt x="34" y="40"/>
                </a:cubicBezTo>
                <a:cubicBezTo>
                  <a:pt x="32" y="44"/>
                  <a:pt x="30" y="44"/>
                  <a:pt x="30" y="48"/>
                </a:cubicBezTo>
                <a:cubicBezTo>
                  <a:pt x="30" y="51"/>
                  <a:pt x="29" y="55"/>
                  <a:pt x="27" y="61"/>
                </a:cubicBezTo>
                <a:cubicBezTo>
                  <a:pt x="24" y="67"/>
                  <a:pt x="20" y="64"/>
                  <a:pt x="18" y="64"/>
                </a:cubicBezTo>
                <a:cubicBezTo>
                  <a:pt x="16" y="64"/>
                  <a:pt x="14" y="76"/>
                  <a:pt x="13" y="77"/>
                </a:cubicBezTo>
                <a:cubicBezTo>
                  <a:pt x="13" y="79"/>
                  <a:pt x="14" y="89"/>
                  <a:pt x="13" y="90"/>
                </a:cubicBezTo>
                <a:cubicBezTo>
                  <a:pt x="12" y="92"/>
                  <a:pt x="6" y="91"/>
                  <a:pt x="6" y="91"/>
                </a:cubicBezTo>
                <a:cubicBezTo>
                  <a:pt x="6" y="91"/>
                  <a:pt x="6" y="91"/>
                  <a:pt x="6" y="91"/>
                </a:cubicBezTo>
                <a:cubicBezTo>
                  <a:pt x="6" y="91"/>
                  <a:pt x="6" y="91"/>
                  <a:pt x="6" y="91"/>
                </a:cubicBezTo>
                <a:cubicBezTo>
                  <a:pt x="7" y="94"/>
                  <a:pt x="6" y="97"/>
                  <a:pt x="5" y="98"/>
                </a:cubicBezTo>
                <a:cubicBezTo>
                  <a:pt x="4" y="100"/>
                  <a:pt x="2" y="102"/>
                  <a:pt x="0" y="103"/>
                </a:cubicBezTo>
                <a:cubicBezTo>
                  <a:pt x="1" y="105"/>
                  <a:pt x="2" y="108"/>
                  <a:pt x="4" y="110"/>
                </a:cubicBezTo>
                <a:cubicBezTo>
                  <a:pt x="8" y="115"/>
                  <a:pt x="12" y="123"/>
                  <a:pt x="12" y="120"/>
                </a:cubicBezTo>
                <a:cubicBezTo>
                  <a:pt x="12" y="117"/>
                  <a:pt x="8" y="114"/>
                  <a:pt x="11" y="116"/>
                </a:cubicBezTo>
                <a:cubicBezTo>
                  <a:pt x="14" y="117"/>
                  <a:pt x="22" y="128"/>
                  <a:pt x="20" y="130"/>
                </a:cubicBezTo>
                <a:cubicBezTo>
                  <a:pt x="18" y="133"/>
                  <a:pt x="17" y="138"/>
                  <a:pt x="18" y="136"/>
                </a:cubicBezTo>
                <a:cubicBezTo>
                  <a:pt x="19" y="134"/>
                  <a:pt x="21" y="131"/>
                  <a:pt x="23" y="135"/>
                </a:cubicBezTo>
                <a:cubicBezTo>
                  <a:pt x="25" y="138"/>
                  <a:pt x="30" y="149"/>
                  <a:pt x="28" y="154"/>
                </a:cubicBezTo>
                <a:cubicBezTo>
                  <a:pt x="26" y="159"/>
                  <a:pt x="27" y="168"/>
                  <a:pt x="26" y="172"/>
                </a:cubicBezTo>
                <a:cubicBezTo>
                  <a:pt x="26" y="175"/>
                  <a:pt x="26" y="176"/>
                  <a:pt x="28" y="173"/>
                </a:cubicBezTo>
                <a:cubicBezTo>
                  <a:pt x="29" y="169"/>
                  <a:pt x="30" y="166"/>
                  <a:pt x="30" y="168"/>
                </a:cubicBezTo>
                <a:cubicBezTo>
                  <a:pt x="29" y="171"/>
                  <a:pt x="29" y="176"/>
                  <a:pt x="30" y="174"/>
                </a:cubicBezTo>
                <a:cubicBezTo>
                  <a:pt x="30" y="173"/>
                  <a:pt x="32" y="171"/>
                  <a:pt x="32" y="173"/>
                </a:cubicBezTo>
                <a:cubicBezTo>
                  <a:pt x="32" y="175"/>
                  <a:pt x="32" y="179"/>
                  <a:pt x="34" y="177"/>
                </a:cubicBezTo>
                <a:cubicBezTo>
                  <a:pt x="35" y="175"/>
                  <a:pt x="37" y="170"/>
                  <a:pt x="37" y="173"/>
                </a:cubicBezTo>
                <a:cubicBezTo>
                  <a:pt x="36" y="175"/>
                  <a:pt x="35" y="177"/>
                  <a:pt x="38" y="175"/>
                </a:cubicBezTo>
                <a:cubicBezTo>
                  <a:pt x="42" y="172"/>
                  <a:pt x="38" y="173"/>
                  <a:pt x="42" y="172"/>
                </a:cubicBezTo>
                <a:cubicBezTo>
                  <a:pt x="46" y="170"/>
                  <a:pt x="51" y="169"/>
                  <a:pt x="52" y="166"/>
                </a:cubicBezTo>
                <a:cubicBezTo>
                  <a:pt x="54" y="164"/>
                  <a:pt x="56" y="162"/>
                  <a:pt x="56" y="160"/>
                </a:cubicBezTo>
                <a:cubicBezTo>
                  <a:pt x="57" y="158"/>
                  <a:pt x="56" y="157"/>
                  <a:pt x="57" y="160"/>
                </a:cubicBezTo>
                <a:cubicBezTo>
                  <a:pt x="58" y="162"/>
                  <a:pt x="57" y="165"/>
                  <a:pt x="59" y="166"/>
                </a:cubicBezTo>
                <a:cubicBezTo>
                  <a:pt x="61" y="166"/>
                  <a:pt x="63" y="165"/>
                  <a:pt x="64" y="169"/>
                </a:cubicBezTo>
                <a:cubicBezTo>
                  <a:pt x="65" y="173"/>
                  <a:pt x="67" y="198"/>
                  <a:pt x="71" y="203"/>
                </a:cubicBezTo>
                <a:cubicBezTo>
                  <a:pt x="76" y="209"/>
                  <a:pt x="76" y="207"/>
                  <a:pt x="76" y="210"/>
                </a:cubicBezTo>
                <a:cubicBezTo>
                  <a:pt x="76" y="213"/>
                  <a:pt x="80" y="216"/>
                  <a:pt x="80" y="214"/>
                </a:cubicBezTo>
                <a:cubicBezTo>
                  <a:pt x="80" y="213"/>
                  <a:pt x="80" y="214"/>
                  <a:pt x="80" y="216"/>
                </a:cubicBezTo>
                <a:cubicBezTo>
                  <a:pt x="79" y="217"/>
                  <a:pt x="79" y="220"/>
                  <a:pt x="79" y="222"/>
                </a:cubicBezTo>
                <a:cubicBezTo>
                  <a:pt x="79" y="224"/>
                  <a:pt x="79" y="224"/>
                  <a:pt x="80" y="223"/>
                </a:cubicBezTo>
                <a:cubicBezTo>
                  <a:pt x="82" y="222"/>
                  <a:pt x="81" y="224"/>
                  <a:pt x="80" y="225"/>
                </a:cubicBezTo>
                <a:cubicBezTo>
                  <a:pt x="78" y="225"/>
                  <a:pt x="76" y="229"/>
                  <a:pt x="76" y="231"/>
                </a:cubicBezTo>
                <a:cubicBezTo>
                  <a:pt x="76" y="232"/>
                  <a:pt x="77" y="234"/>
                  <a:pt x="78" y="233"/>
                </a:cubicBezTo>
                <a:cubicBezTo>
                  <a:pt x="78" y="232"/>
                  <a:pt x="82" y="231"/>
                  <a:pt x="81" y="232"/>
                </a:cubicBezTo>
                <a:cubicBezTo>
                  <a:pt x="81" y="234"/>
                  <a:pt x="80" y="238"/>
                  <a:pt x="79" y="241"/>
                </a:cubicBezTo>
                <a:cubicBezTo>
                  <a:pt x="78" y="243"/>
                  <a:pt x="77" y="243"/>
                  <a:pt x="76" y="246"/>
                </a:cubicBezTo>
                <a:cubicBezTo>
                  <a:pt x="76" y="247"/>
                  <a:pt x="75" y="251"/>
                  <a:pt x="75" y="255"/>
                </a:cubicBezTo>
                <a:cubicBezTo>
                  <a:pt x="80" y="252"/>
                  <a:pt x="81" y="246"/>
                  <a:pt x="83" y="244"/>
                </a:cubicBezTo>
                <a:cubicBezTo>
                  <a:pt x="85" y="242"/>
                  <a:pt x="88" y="236"/>
                  <a:pt x="90" y="233"/>
                </a:cubicBezTo>
                <a:cubicBezTo>
                  <a:pt x="91" y="230"/>
                  <a:pt x="90" y="224"/>
                  <a:pt x="88" y="220"/>
                </a:cubicBezTo>
                <a:cubicBezTo>
                  <a:pt x="86" y="217"/>
                  <a:pt x="86" y="216"/>
                  <a:pt x="86" y="213"/>
                </a:cubicBezTo>
                <a:cubicBezTo>
                  <a:pt x="87" y="209"/>
                  <a:pt x="85" y="204"/>
                  <a:pt x="83" y="203"/>
                </a:cubicBezTo>
                <a:cubicBezTo>
                  <a:pt x="82" y="201"/>
                  <a:pt x="77" y="194"/>
                  <a:pt x="74" y="190"/>
                </a:cubicBezTo>
                <a:cubicBezTo>
                  <a:pt x="70" y="185"/>
                  <a:pt x="76" y="184"/>
                  <a:pt x="78" y="182"/>
                </a:cubicBezTo>
                <a:cubicBezTo>
                  <a:pt x="79" y="180"/>
                  <a:pt x="76" y="178"/>
                  <a:pt x="76" y="175"/>
                </a:cubicBezTo>
                <a:cubicBezTo>
                  <a:pt x="76" y="173"/>
                  <a:pt x="78" y="174"/>
                  <a:pt x="79" y="170"/>
                </a:cubicBezTo>
                <a:cubicBezTo>
                  <a:pt x="80" y="166"/>
                  <a:pt x="79" y="165"/>
                  <a:pt x="77" y="162"/>
                </a:cubicBezTo>
                <a:cubicBezTo>
                  <a:pt x="75" y="158"/>
                  <a:pt x="69" y="153"/>
                  <a:pt x="66" y="150"/>
                </a:cubicBezTo>
                <a:cubicBezTo>
                  <a:pt x="63" y="148"/>
                  <a:pt x="65" y="145"/>
                  <a:pt x="64" y="143"/>
                </a:cubicBezTo>
                <a:cubicBezTo>
                  <a:pt x="63" y="140"/>
                  <a:pt x="67" y="136"/>
                  <a:pt x="67" y="133"/>
                </a:cubicBezTo>
                <a:cubicBezTo>
                  <a:pt x="67" y="130"/>
                  <a:pt x="68" y="126"/>
                  <a:pt x="70" y="123"/>
                </a:cubicBezTo>
                <a:cubicBezTo>
                  <a:pt x="72" y="121"/>
                  <a:pt x="74" y="123"/>
                  <a:pt x="77" y="123"/>
                </a:cubicBezTo>
                <a:cubicBezTo>
                  <a:pt x="79" y="123"/>
                  <a:pt x="82" y="121"/>
                  <a:pt x="84" y="119"/>
                </a:cubicBezTo>
                <a:cubicBezTo>
                  <a:pt x="86" y="118"/>
                  <a:pt x="88" y="115"/>
                  <a:pt x="90" y="114"/>
                </a:cubicBezTo>
                <a:cubicBezTo>
                  <a:pt x="93" y="112"/>
                  <a:pt x="96" y="114"/>
                  <a:pt x="98" y="112"/>
                </a:cubicBezTo>
                <a:cubicBezTo>
                  <a:pt x="101" y="110"/>
                  <a:pt x="101" y="108"/>
                  <a:pt x="104" y="106"/>
                </a:cubicBezTo>
                <a:cubicBezTo>
                  <a:pt x="106" y="104"/>
                  <a:pt x="108" y="98"/>
                  <a:pt x="108" y="98"/>
                </a:cubicBezTo>
                <a:cubicBezTo>
                  <a:pt x="107" y="98"/>
                  <a:pt x="106" y="99"/>
                  <a:pt x="104"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4" name="Freeform 797"/>
          <p:cNvSpPr>
            <a:spLocks/>
          </p:cNvSpPr>
          <p:nvPr/>
        </p:nvSpPr>
        <p:spPr bwMode="auto">
          <a:xfrm>
            <a:off x="3518453" y="3403021"/>
            <a:ext cx="128187" cy="182119"/>
          </a:xfrm>
          <a:custGeom>
            <a:avLst/>
            <a:gdLst>
              <a:gd name="T0" fmla="*/ 103773 w 57"/>
              <a:gd name="T1" fmla="*/ 131742 h 74"/>
              <a:gd name="T2" fmla="*/ 101851 w 57"/>
              <a:gd name="T3" fmla="*/ 99283 h 74"/>
              <a:gd name="T4" fmla="*/ 96086 w 57"/>
              <a:gd name="T5" fmla="*/ 78281 h 74"/>
              <a:gd name="T6" fmla="*/ 90321 w 57"/>
              <a:gd name="T7" fmla="*/ 80190 h 74"/>
              <a:gd name="T8" fmla="*/ 80712 w 57"/>
              <a:gd name="T9" fmla="*/ 93556 h 74"/>
              <a:gd name="T10" fmla="*/ 76869 w 57"/>
              <a:gd name="T11" fmla="*/ 68735 h 74"/>
              <a:gd name="T12" fmla="*/ 90321 w 57"/>
              <a:gd name="T13" fmla="*/ 61098 h 74"/>
              <a:gd name="T14" fmla="*/ 101851 w 57"/>
              <a:gd name="T15" fmla="*/ 42005 h 74"/>
              <a:gd name="T16" fmla="*/ 90321 w 57"/>
              <a:gd name="T17" fmla="*/ 38186 h 74"/>
              <a:gd name="T18" fmla="*/ 73025 w 57"/>
              <a:gd name="T19" fmla="*/ 36277 h 74"/>
              <a:gd name="T20" fmla="*/ 42278 w 57"/>
              <a:gd name="T21" fmla="*/ 30549 h 74"/>
              <a:gd name="T22" fmla="*/ 36513 w 57"/>
              <a:gd name="T23" fmla="*/ 15274 h 74"/>
              <a:gd name="T24" fmla="*/ 21139 w 57"/>
              <a:gd name="T25" fmla="*/ 5728 h 74"/>
              <a:gd name="T26" fmla="*/ 7687 w 57"/>
              <a:gd name="T27" fmla="*/ 11456 h 74"/>
              <a:gd name="T28" fmla="*/ 23061 w 57"/>
              <a:gd name="T29" fmla="*/ 30549 h 74"/>
              <a:gd name="T30" fmla="*/ 9609 w 57"/>
              <a:gd name="T31" fmla="*/ 40095 h 74"/>
              <a:gd name="T32" fmla="*/ 1922 w 57"/>
              <a:gd name="T33" fmla="*/ 53460 h 74"/>
              <a:gd name="T34" fmla="*/ 23061 w 57"/>
              <a:gd name="T35" fmla="*/ 97374 h 74"/>
              <a:gd name="T36" fmla="*/ 24982 w 57"/>
              <a:gd name="T37" fmla="*/ 127923 h 74"/>
              <a:gd name="T38" fmla="*/ 26904 w 57"/>
              <a:gd name="T39" fmla="*/ 127923 h 74"/>
              <a:gd name="T40" fmla="*/ 28826 w 57"/>
              <a:gd name="T41" fmla="*/ 116467 h 74"/>
              <a:gd name="T42" fmla="*/ 34591 w 57"/>
              <a:gd name="T43" fmla="*/ 120286 h 74"/>
              <a:gd name="T44" fmla="*/ 34591 w 57"/>
              <a:gd name="T45" fmla="*/ 118376 h 74"/>
              <a:gd name="T46" fmla="*/ 42278 w 57"/>
              <a:gd name="T47" fmla="*/ 120286 h 74"/>
              <a:gd name="T48" fmla="*/ 44200 w 57"/>
              <a:gd name="T49" fmla="*/ 108830 h 74"/>
              <a:gd name="T50" fmla="*/ 61495 w 57"/>
              <a:gd name="T51" fmla="*/ 116467 h 74"/>
              <a:gd name="T52" fmla="*/ 57652 w 57"/>
              <a:gd name="T53" fmla="*/ 91646 h 74"/>
              <a:gd name="T54" fmla="*/ 53808 w 57"/>
              <a:gd name="T55" fmla="*/ 82100 h 74"/>
              <a:gd name="T56" fmla="*/ 61495 w 57"/>
              <a:gd name="T57" fmla="*/ 87828 h 74"/>
              <a:gd name="T58" fmla="*/ 69182 w 57"/>
              <a:gd name="T59" fmla="*/ 99283 h 74"/>
              <a:gd name="T60" fmla="*/ 78790 w 57"/>
              <a:gd name="T61" fmla="*/ 97374 h 74"/>
              <a:gd name="T62" fmla="*/ 82634 w 57"/>
              <a:gd name="T63" fmla="*/ 101193 h 74"/>
              <a:gd name="T64" fmla="*/ 90321 w 57"/>
              <a:gd name="T65" fmla="*/ 110739 h 74"/>
              <a:gd name="T66" fmla="*/ 90321 w 57"/>
              <a:gd name="T67" fmla="*/ 131742 h 74"/>
              <a:gd name="T68" fmla="*/ 94164 w 57"/>
              <a:gd name="T69" fmla="*/ 141288 h 74"/>
              <a:gd name="T70" fmla="*/ 94164 w 57"/>
              <a:gd name="T71" fmla="*/ 141288 h 74"/>
              <a:gd name="T72" fmla="*/ 103773 w 57"/>
              <a:gd name="T73" fmla="*/ 131742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4">
                <a:moveTo>
                  <a:pt x="54" y="69"/>
                </a:move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cubicBezTo>
                  <a:pt x="13" y="68"/>
                  <a:pt x="14" y="67"/>
                  <a:pt x="14" y="67"/>
                </a:cubicBezTo>
                <a:cubicBezTo>
                  <a:pt x="15" y="64"/>
                  <a:pt x="14" y="57"/>
                  <a:pt x="15" y="61"/>
                </a:cubicBezTo>
                <a:cubicBezTo>
                  <a:pt x="16" y="65"/>
                  <a:pt x="18" y="64"/>
                  <a:pt x="18" y="63"/>
                </a:cubicBezTo>
                <a:cubicBezTo>
                  <a:pt x="18" y="61"/>
                  <a:pt x="16" y="59"/>
                  <a:pt x="18" y="62"/>
                </a:cubicBezTo>
                <a:cubicBezTo>
                  <a:pt x="19" y="65"/>
                  <a:pt x="20" y="66"/>
                  <a:pt x="22" y="63"/>
                </a:cubicBezTo>
                <a:cubicBezTo>
                  <a:pt x="23" y="59"/>
                  <a:pt x="20" y="53"/>
                  <a:pt x="23" y="57"/>
                </a:cubicBezTo>
                <a:cubicBezTo>
                  <a:pt x="25" y="62"/>
                  <a:pt x="29" y="64"/>
                  <a:pt x="32" y="61"/>
                </a:cubicBezTo>
                <a:cubicBezTo>
                  <a:pt x="34" y="59"/>
                  <a:pt x="30" y="52"/>
                  <a:pt x="30" y="48"/>
                </a:cubicBezTo>
                <a:cubicBezTo>
                  <a:pt x="29" y="45"/>
                  <a:pt x="30" y="45"/>
                  <a:pt x="28" y="43"/>
                </a:cubicBezTo>
                <a:cubicBezTo>
                  <a:pt x="26" y="41"/>
                  <a:pt x="30" y="44"/>
                  <a:pt x="32" y="46"/>
                </a:cubicBezTo>
                <a:cubicBezTo>
                  <a:pt x="34" y="48"/>
                  <a:pt x="33" y="52"/>
                  <a:pt x="36" y="52"/>
                </a:cubicBezTo>
                <a:cubicBezTo>
                  <a:pt x="38" y="52"/>
                  <a:pt x="40" y="51"/>
                  <a:pt x="41" y="51"/>
                </a:cubicBezTo>
                <a:cubicBezTo>
                  <a:pt x="42" y="51"/>
                  <a:pt x="43" y="51"/>
                  <a:pt x="43" y="53"/>
                </a:cubicBezTo>
                <a:cubicBezTo>
                  <a:pt x="43" y="55"/>
                  <a:pt x="47" y="54"/>
                  <a:pt x="47" y="58"/>
                </a:cubicBezTo>
                <a:cubicBezTo>
                  <a:pt x="47" y="63"/>
                  <a:pt x="46" y="65"/>
                  <a:pt x="47" y="69"/>
                </a:cubicBezTo>
                <a:cubicBezTo>
                  <a:pt x="48" y="71"/>
                  <a:pt x="49" y="73"/>
                  <a:pt x="49" y="74"/>
                </a:cubicBezTo>
                <a:cubicBezTo>
                  <a:pt x="49" y="74"/>
                  <a:pt x="49" y="74"/>
                  <a:pt x="49" y="74"/>
                </a:cubicBezTo>
                <a:cubicBezTo>
                  <a:pt x="51" y="73"/>
                  <a:pt x="53" y="71"/>
                  <a:pt x="54"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5" name="Freeform 798"/>
          <p:cNvSpPr>
            <a:spLocks/>
          </p:cNvSpPr>
          <p:nvPr/>
        </p:nvSpPr>
        <p:spPr bwMode="auto">
          <a:xfrm>
            <a:off x="3769256" y="3607648"/>
            <a:ext cx="243368" cy="499291"/>
          </a:xfrm>
          <a:custGeom>
            <a:avLst/>
            <a:gdLst>
              <a:gd name="T0" fmla="*/ 204146 w 109"/>
              <a:gd name="T1" fmla="*/ 139293 h 203"/>
              <a:gd name="T2" fmla="*/ 190791 w 109"/>
              <a:gd name="T3" fmla="*/ 114488 h 203"/>
              <a:gd name="T4" fmla="*/ 185067 w 109"/>
              <a:gd name="T5" fmla="*/ 87774 h 203"/>
              <a:gd name="T6" fmla="*/ 154541 w 109"/>
              <a:gd name="T7" fmla="*/ 59152 h 203"/>
              <a:gd name="T8" fmla="*/ 118290 w 109"/>
              <a:gd name="T9" fmla="*/ 64876 h 203"/>
              <a:gd name="T10" fmla="*/ 93488 w 109"/>
              <a:gd name="T11" fmla="*/ 66784 h 203"/>
              <a:gd name="T12" fmla="*/ 95395 w 109"/>
              <a:gd name="T13" fmla="*/ 47703 h 203"/>
              <a:gd name="T14" fmla="*/ 85856 w 109"/>
              <a:gd name="T15" fmla="*/ 28622 h 203"/>
              <a:gd name="T16" fmla="*/ 76316 w 109"/>
              <a:gd name="T17" fmla="*/ 13357 h 203"/>
              <a:gd name="T18" fmla="*/ 68685 w 109"/>
              <a:gd name="T19" fmla="*/ 0 h 203"/>
              <a:gd name="T20" fmla="*/ 66777 w 109"/>
              <a:gd name="T21" fmla="*/ 0 h 203"/>
              <a:gd name="T22" fmla="*/ 40066 w 109"/>
              <a:gd name="T23" fmla="*/ 13357 h 203"/>
              <a:gd name="T24" fmla="*/ 13355 w 109"/>
              <a:gd name="T25" fmla="*/ 20989 h 203"/>
              <a:gd name="T26" fmla="*/ 1908 w 109"/>
              <a:gd name="T27" fmla="*/ 59152 h 203"/>
              <a:gd name="T28" fmla="*/ 26711 w 109"/>
              <a:gd name="T29" fmla="*/ 95406 h 203"/>
              <a:gd name="T30" fmla="*/ 24803 w 109"/>
              <a:gd name="T31" fmla="*/ 120212 h 203"/>
              <a:gd name="T32" fmla="*/ 20987 w 109"/>
              <a:gd name="T33" fmla="*/ 148834 h 203"/>
              <a:gd name="T34" fmla="*/ 43882 w 109"/>
              <a:gd name="T35" fmla="*/ 192721 h 203"/>
              <a:gd name="T36" fmla="*/ 51514 w 109"/>
              <a:gd name="T37" fmla="*/ 230883 h 203"/>
              <a:gd name="T38" fmla="*/ 22895 w 109"/>
              <a:gd name="T39" fmla="*/ 272862 h 203"/>
              <a:gd name="T40" fmla="*/ 20987 w 109"/>
              <a:gd name="T41" fmla="*/ 311025 h 203"/>
              <a:gd name="T42" fmla="*/ 53421 w 109"/>
              <a:gd name="T43" fmla="*/ 343463 h 203"/>
              <a:gd name="T44" fmla="*/ 89672 w 109"/>
              <a:gd name="T45" fmla="*/ 368269 h 203"/>
              <a:gd name="T46" fmla="*/ 103027 w 109"/>
              <a:gd name="T47" fmla="*/ 377809 h 203"/>
              <a:gd name="T48" fmla="*/ 118290 w 109"/>
              <a:gd name="T49" fmla="*/ 368269 h 203"/>
              <a:gd name="T50" fmla="*/ 95395 w 109"/>
              <a:gd name="T51" fmla="*/ 349187 h 203"/>
              <a:gd name="T52" fmla="*/ 70593 w 109"/>
              <a:gd name="T53" fmla="*/ 332014 h 203"/>
              <a:gd name="T54" fmla="*/ 61053 w 109"/>
              <a:gd name="T55" fmla="*/ 299576 h 203"/>
              <a:gd name="T56" fmla="*/ 43882 w 109"/>
              <a:gd name="T57" fmla="*/ 280495 h 203"/>
              <a:gd name="T58" fmla="*/ 57237 w 109"/>
              <a:gd name="T59" fmla="*/ 230883 h 203"/>
              <a:gd name="T60" fmla="*/ 64869 w 109"/>
              <a:gd name="T61" fmla="*/ 183180 h 203"/>
              <a:gd name="T62" fmla="*/ 87764 w 109"/>
              <a:gd name="T63" fmla="*/ 204170 h 203"/>
              <a:gd name="T64" fmla="*/ 135461 w 109"/>
              <a:gd name="T65" fmla="*/ 219435 h 203"/>
              <a:gd name="T66" fmla="*/ 125922 w 109"/>
              <a:gd name="T67" fmla="*/ 202262 h 203"/>
              <a:gd name="T68" fmla="*/ 141185 w 109"/>
              <a:gd name="T69" fmla="*/ 164099 h 203"/>
              <a:gd name="T70" fmla="*/ 190791 w 109"/>
              <a:gd name="T71" fmla="*/ 162191 h 203"/>
              <a:gd name="T72" fmla="*/ 204146 w 109"/>
              <a:gd name="T73" fmla="*/ 15265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9" h="203">
                <a:moveTo>
                  <a:pt x="107" y="80"/>
                </a:moveTo>
                <a:cubicBezTo>
                  <a:pt x="108" y="78"/>
                  <a:pt x="107" y="76"/>
                  <a:pt x="107" y="73"/>
                </a:cubicBezTo>
                <a:cubicBezTo>
                  <a:pt x="107" y="70"/>
                  <a:pt x="108" y="71"/>
                  <a:pt x="108" y="70"/>
                </a:cubicBezTo>
                <a:cubicBezTo>
                  <a:pt x="109" y="68"/>
                  <a:pt x="103" y="62"/>
                  <a:pt x="100" y="60"/>
                </a:cubicBezTo>
                <a:cubicBezTo>
                  <a:pt x="98" y="58"/>
                  <a:pt x="96" y="56"/>
                  <a:pt x="96" y="53"/>
                </a:cubicBezTo>
                <a:cubicBezTo>
                  <a:pt x="96" y="49"/>
                  <a:pt x="97" y="48"/>
                  <a:pt x="97" y="46"/>
                </a:cubicBezTo>
                <a:cubicBezTo>
                  <a:pt x="97" y="44"/>
                  <a:pt x="95" y="40"/>
                  <a:pt x="91" y="37"/>
                </a:cubicBezTo>
                <a:cubicBezTo>
                  <a:pt x="88" y="35"/>
                  <a:pt x="86" y="31"/>
                  <a:pt x="81" y="31"/>
                </a:cubicBezTo>
                <a:cubicBezTo>
                  <a:pt x="75" y="31"/>
                  <a:pt x="74" y="35"/>
                  <a:pt x="70" y="35"/>
                </a:cubicBezTo>
                <a:cubicBezTo>
                  <a:pt x="67" y="36"/>
                  <a:pt x="64" y="34"/>
                  <a:pt x="62" y="34"/>
                </a:cubicBezTo>
                <a:cubicBezTo>
                  <a:pt x="61" y="33"/>
                  <a:pt x="51" y="41"/>
                  <a:pt x="48" y="42"/>
                </a:cubicBezTo>
                <a:cubicBezTo>
                  <a:pt x="44" y="43"/>
                  <a:pt x="47" y="37"/>
                  <a:pt x="49" y="35"/>
                </a:cubicBezTo>
                <a:cubicBezTo>
                  <a:pt x="51" y="33"/>
                  <a:pt x="49" y="32"/>
                  <a:pt x="48" y="31"/>
                </a:cubicBezTo>
                <a:cubicBezTo>
                  <a:pt x="46" y="31"/>
                  <a:pt x="49" y="27"/>
                  <a:pt x="50" y="25"/>
                </a:cubicBezTo>
                <a:cubicBezTo>
                  <a:pt x="50" y="23"/>
                  <a:pt x="50" y="16"/>
                  <a:pt x="50" y="14"/>
                </a:cubicBezTo>
                <a:cubicBezTo>
                  <a:pt x="49" y="12"/>
                  <a:pt x="47" y="13"/>
                  <a:pt x="45" y="15"/>
                </a:cubicBezTo>
                <a:cubicBezTo>
                  <a:pt x="43" y="16"/>
                  <a:pt x="41" y="15"/>
                  <a:pt x="39" y="13"/>
                </a:cubicBezTo>
                <a:cubicBezTo>
                  <a:pt x="38" y="11"/>
                  <a:pt x="40" y="10"/>
                  <a:pt x="40" y="7"/>
                </a:cubicBezTo>
                <a:cubicBezTo>
                  <a:pt x="40" y="4"/>
                  <a:pt x="37" y="2"/>
                  <a:pt x="37" y="2"/>
                </a:cubicBezTo>
                <a:cubicBezTo>
                  <a:pt x="36" y="0"/>
                  <a:pt x="36" y="0"/>
                  <a:pt x="36" y="0"/>
                </a:cubicBezTo>
                <a:cubicBezTo>
                  <a:pt x="36" y="0"/>
                  <a:pt x="36" y="0"/>
                  <a:pt x="36" y="0"/>
                </a:cubicBezTo>
                <a:cubicBezTo>
                  <a:pt x="35" y="0"/>
                  <a:pt x="35" y="0"/>
                  <a:pt x="35" y="0"/>
                </a:cubicBezTo>
                <a:cubicBezTo>
                  <a:pt x="33" y="2"/>
                  <a:pt x="30" y="0"/>
                  <a:pt x="27" y="2"/>
                </a:cubicBezTo>
                <a:cubicBezTo>
                  <a:pt x="25" y="3"/>
                  <a:pt x="23" y="6"/>
                  <a:pt x="21" y="7"/>
                </a:cubicBezTo>
                <a:cubicBezTo>
                  <a:pt x="19" y="9"/>
                  <a:pt x="16" y="11"/>
                  <a:pt x="14" y="11"/>
                </a:cubicBezTo>
                <a:cubicBezTo>
                  <a:pt x="11" y="11"/>
                  <a:pt x="9" y="9"/>
                  <a:pt x="7" y="11"/>
                </a:cubicBezTo>
                <a:cubicBezTo>
                  <a:pt x="5" y="14"/>
                  <a:pt x="4" y="18"/>
                  <a:pt x="4" y="21"/>
                </a:cubicBezTo>
                <a:cubicBezTo>
                  <a:pt x="4" y="24"/>
                  <a:pt x="0" y="28"/>
                  <a:pt x="1" y="31"/>
                </a:cubicBezTo>
                <a:cubicBezTo>
                  <a:pt x="2" y="33"/>
                  <a:pt x="0" y="36"/>
                  <a:pt x="3" y="38"/>
                </a:cubicBezTo>
                <a:cubicBezTo>
                  <a:pt x="6" y="41"/>
                  <a:pt x="12" y="46"/>
                  <a:pt x="14" y="50"/>
                </a:cubicBezTo>
                <a:cubicBezTo>
                  <a:pt x="16" y="53"/>
                  <a:pt x="17" y="54"/>
                  <a:pt x="16" y="58"/>
                </a:cubicBezTo>
                <a:cubicBezTo>
                  <a:pt x="15" y="62"/>
                  <a:pt x="13" y="61"/>
                  <a:pt x="13" y="63"/>
                </a:cubicBezTo>
                <a:cubicBezTo>
                  <a:pt x="13" y="66"/>
                  <a:pt x="16" y="68"/>
                  <a:pt x="15" y="70"/>
                </a:cubicBezTo>
                <a:cubicBezTo>
                  <a:pt x="13" y="72"/>
                  <a:pt x="7" y="73"/>
                  <a:pt x="11" y="78"/>
                </a:cubicBezTo>
                <a:cubicBezTo>
                  <a:pt x="14" y="82"/>
                  <a:pt x="19" y="89"/>
                  <a:pt x="20" y="91"/>
                </a:cubicBezTo>
                <a:cubicBezTo>
                  <a:pt x="22" y="92"/>
                  <a:pt x="24" y="97"/>
                  <a:pt x="23" y="101"/>
                </a:cubicBezTo>
                <a:cubicBezTo>
                  <a:pt x="23" y="104"/>
                  <a:pt x="23" y="105"/>
                  <a:pt x="25" y="108"/>
                </a:cubicBezTo>
                <a:cubicBezTo>
                  <a:pt x="27" y="112"/>
                  <a:pt x="28" y="118"/>
                  <a:pt x="27" y="121"/>
                </a:cubicBezTo>
                <a:cubicBezTo>
                  <a:pt x="25" y="124"/>
                  <a:pt x="22" y="130"/>
                  <a:pt x="20" y="132"/>
                </a:cubicBezTo>
                <a:cubicBezTo>
                  <a:pt x="18" y="134"/>
                  <a:pt x="17" y="140"/>
                  <a:pt x="12" y="143"/>
                </a:cubicBezTo>
                <a:cubicBezTo>
                  <a:pt x="12" y="149"/>
                  <a:pt x="12" y="154"/>
                  <a:pt x="12" y="156"/>
                </a:cubicBezTo>
                <a:cubicBezTo>
                  <a:pt x="11" y="159"/>
                  <a:pt x="10" y="161"/>
                  <a:pt x="11" y="163"/>
                </a:cubicBezTo>
                <a:cubicBezTo>
                  <a:pt x="12" y="165"/>
                  <a:pt x="14" y="163"/>
                  <a:pt x="17" y="165"/>
                </a:cubicBezTo>
                <a:cubicBezTo>
                  <a:pt x="19" y="167"/>
                  <a:pt x="25" y="177"/>
                  <a:pt x="28" y="180"/>
                </a:cubicBezTo>
                <a:cubicBezTo>
                  <a:pt x="30" y="182"/>
                  <a:pt x="32" y="185"/>
                  <a:pt x="35" y="188"/>
                </a:cubicBezTo>
                <a:cubicBezTo>
                  <a:pt x="40" y="188"/>
                  <a:pt x="45" y="190"/>
                  <a:pt x="47" y="193"/>
                </a:cubicBezTo>
                <a:cubicBezTo>
                  <a:pt x="50" y="196"/>
                  <a:pt x="48" y="197"/>
                  <a:pt x="49" y="200"/>
                </a:cubicBezTo>
                <a:cubicBezTo>
                  <a:pt x="50" y="203"/>
                  <a:pt x="53" y="197"/>
                  <a:pt x="54" y="198"/>
                </a:cubicBezTo>
                <a:cubicBezTo>
                  <a:pt x="54" y="200"/>
                  <a:pt x="58" y="199"/>
                  <a:pt x="60" y="196"/>
                </a:cubicBezTo>
                <a:cubicBezTo>
                  <a:pt x="60" y="195"/>
                  <a:pt x="61" y="194"/>
                  <a:pt x="62" y="193"/>
                </a:cubicBezTo>
                <a:cubicBezTo>
                  <a:pt x="61" y="193"/>
                  <a:pt x="61" y="192"/>
                  <a:pt x="60" y="192"/>
                </a:cubicBezTo>
                <a:cubicBezTo>
                  <a:pt x="57" y="189"/>
                  <a:pt x="54" y="184"/>
                  <a:pt x="50" y="183"/>
                </a:cubicBezTo>
                <a:cubicBezTo>
                  <a:pt x="46" y="181"/>
                  <a:pt x="39" y="182"/>
                  <a:pt x="36" y="178"/>
                </a:cubicBezTo>
                <a:cubicBezTo>
                  <a:pt x="34" y="173"/>
                  <a:pt x="36" y="173"/>
                  <a:pt x="37" y="174"/>
                </a:cubicBezTo>
                <a:cubicBezTo>
                  <a:pt x="39" y="176"/>
                  <a:pt x="40" y="177"/>
                  <a:pt x="37" y="172"/>
                </a:cubicBezTo>
                <a:cubicBezTo>
                  <a:pt x="35" y="166"/>
                  <a:pt x="33" y="160"/>
                  <a:pt x="32" y="157"/>
                </a:cubicBezTo>
                <a:cubicBezTo>
                  <a:pt x="31" y="154"/>
                  <a:pt x="33" y="154"/>
                  <a:pt x="30" y="153"/>
                </a:cubicBezTo>
                <a:cubicBezTo>
                  <a:pt x="26" y="151"/>
                  <a:pt x="23" y="151"/>
                  <a:pt x="23" y="147"/>
                </a:cubicBezTo>
                <a:cubicBezTo>
                  <a:pt x="22" y="144"/>
                  <a:pt x="23" y="138"/>
                  <a:pt x="25" y="133"/>
                </a:cubicBezTo>
                <a:cubicBezTo>
                  <a:pt x="28" y="127"/>
                  <a:pt x="29" y="125"/>
                  <a:pt x="30" y="121"/>
                </a:cubicBezTo>
                <a:cubicBezTo>
                  <a:pt x="31" y="117"/>
                  <a:pt x="34" y="119"/>
                  <a:pt x="34" y="112"/>
                </a:cubicBezTo>
                <a:cubicBezTo>
                  <a:pt x="34" y="104"/>
                  <a:pt x="33" y="97"/>
                  <a:pt x="34" y="96"/>
                </a:cubicBezTo>
                <a:cubicBezTo>
                  <a:pt x="36" y="95"/>
                  <a:pt x="46" y="94"/>
                  <a:pt x="46" y="99"/>
                </a:cubicBezTo>
                <a:cubicBezTo>
                  <a:pt x="45" y="103"/>
                  <a:pt x="43" y="108"/>
                  <a:pt x="46" y="107"/>
                </a:cubicBezTo>
                <a:cubicBezTo>
                  <a:pt x="49" y="107"/>
                  <a:pt x="58" y="107"/>
                  <a:pt x="62" y="109"/>
                </a:cubicBezTo>
                <a:cubicBezTo>
                  <a:pt x="66" y="112"/>
                  <a:pt x="68" y="112"/>
                  <a:pt x="71" y="115"/>
                </a:cubicBezTo>
                <a:cubicBezTo>
                  <a:pt x="71" y="115"/>
                  <a:pt x="71" y="116"/>
                  <a:pt x="71" y="116"/>
                </a:cubicBezTo>
                <a:cubicBezTo>
                  <a:pt x="71" y="111"/>
                  <a:pt x="68" y="107"/>
                  <a:pt x="66" y="106"/>
                </a:cubicBezTo>
                <a:cubicBezTo>
                  <a:pt x="65" y="104"/>
                  <a:pt x="63" y="97"/>
                  <a:pt x="65" y="95"/>
                </a:cubicBezTo>
                <a:cubicBezTo>
                  <a:pt x="66" y="94"/>
                  <a:pt x="72" y="88"/>
                  <a:pt x="74" y="86"/>
                </a:cubicBezTo>
                <a:cubicBezTo>
                  <a:pt x="77" y="84"/>
                  <a:pt x="82" y="84"/>
                  <a:pt x="85" y="84"/>
                </a:cubicBezTo>
                <a:cubicBezTo>
                  <a:pt x="88" y="84"/>
                  <a:pt x="97" y="85"/>
                  <a:pt x="100" y="85"/>
                </a:cubicBezTo>
                <a:cubicBezTo>
                  <a:pt x="101" y="86"/>
                  <a:pt x="102" y="86"/>
                  <a:pt x="103" y="86"/>
                </a:cubicBezTo>
                <a:cubicBezTo>
                  <a:pt x="103" y="86"/>
                  <a:pt x="105" y="81"/>
                  <a:pt x="107"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6" name="Freeform 799"/>
          <p:cNvSpPr>
            <a:spLocks/>
          </p:cNvSpPr>
          <p:nvPr/>
        </p:nvSpPr>
        <p:spPr bwMode="auto">
          <a:xfrm>
            <a:off x="3906726" y="3507374"/>
            <a:ext cx="219217" cy="497244"/>
          </a:xfrm>
          <a:custGeom>
            <a:avLst/>
            <a:gdLst>
              <a:gd name="T0" fmla="*/ 179679 w 98"/>
              <a:gd name="T1" fmla="*/ 265450 h 202"/>
              <a:gd name="T2" fmla="*/ 152918 w 98"/>
              <a:gd name="T3" fmla="*/ 194791 h 202"/>
              <a:gd name="T4" fmla="*/ 114689 w 98"/>
              <a:gd name="T5" fmla="*/ 160416 h 202"/>
              <a:gd name="T6" fmla="*/ 89840 w 98"/>
              <a:gd name="T7" fmla="*/ 127951 h 202"/>
              <a:gd name="T8" fmla="*/ 105131 w 98"/>
              <a:gd name="T9" fmla="*/ 89757 h 202"/>
              <a:gd name="T10" fmla="*/ 128069 w 98"/>
              <a:gd name="T11" fmla="*/ 64930 h 202"/>
              <a:gd name="T12" fmla="*/ 124246 w 98"/>
              <a:gd name="T13" fmla="*/ 42014 h 202"/>
              <a:gd name="T14" fmla="*/ 114689 w 98"/>
              <a:gd name="T15" fmla="*/ 17187 h 202"/>
              <a:gd name="T16" fmla="*/ 72636 w 98"/>
              <a:gd name="T17" fmla="*/ 3819 h 202"/>
              <a:gd name="T18" fmla="*/ 51610 w 98"/>
              <a:gd name="T19" fmla="*/ 21007 h 202"/>
              <a:gd name="T20" fmla="*/ 36318 w 98"/>
              <a:gd name="T21" fmla="*/ 19097 h 202"/>
              <a:gd name="T22" fmla="*/ 15292 w 98"/>
              <a:gd name="T23" fmla="*/ 24826 h 202"/>
              <a:gd name="T24" fmla="*/ 0 w 98"/>
              <a:gd name="T25" fmla="*/ 26736 h 202"/>
              <a:gd name="T26" fmla="*/ 11469 w 98"/>
              <a:gd name="T27" fmla="*/ 40104 h 202"/>
              <a:gd name="T28" fmla="*/ 30584 w 98"/>
              <a:gd name="T29" fmla="*/ 70659 h 202"/>
              <a:gd name="T30" fmla="*/ 63079 w 98"/>
              <a:gd name="T31" fmla="*/ 85937 h 202"/>
              <a:gd name="T32" fmla="*/ 55433 w 98"/>
              <a:gd name="T33" fmla="*/ 103124 h 202"/>
              <a:gd name="T34" fmla="*/ 51610 w 98"/>
              <a:gd name="T35" fmla="*/ 114583 h 202"/>
              <a:gd name="T36" fmla="*/ 87928 w 98"/>
              <a:gd name="T37" fmla="*/ 147048 h 202"/>
              <a:gd name="T38" fmla="*/ 114689 w 98"/>
              <a:gd name="T39" fmla="*/ 177603 h 202"/>
              <a:gd name="T40" fmla="*/ 131892 w 98"/>
              <a:gd name="T41" fmla="*/ 204339 h 202"/>
              <a:gd name="T42" fmla="*/ 135715 w 98"/>
              <a:gd name="T43" fmla="*/ 236804 h 202"/>
              <a:gd name="T44" fmla="*/ 139538 w 98"/>
              <a:gd name="T45" fmla="*/ 274999 h 202"/>
              <a:gd name="T46" fmla="*/ 110866 w 98"/>
              <a:gd name="T47" fmla="*/ 299825 h 202"/>
              <a:gd name="T48" fmla="*/ 95574 w 98"/>
              <a:gd name="T49" fmla="*/ 313193 h 202"/>
              <a:gd name="T50" fmla="*/ 87928 w 98"/>
              <a:gd name="T51" fmla="*/ 328471 h 202"/>
              <a:gd name="T52" fmla="*/ 57344 w 98"/>
              <a:gd name="T53" fmla="*/ 339929 h 202"/>
              <a:gd name="T54" fmla="*/ 74548 w 98"/>
              <a:gd name="T55" fmla="*/ 347568 h 202"/>
              <a:gd name="T56" fmla="*/ 66902 w 98"/>
              <a:gd name="T57" fmla="*/ 385762 h 202"/>
              <a:gd name="T58" fmla="*/ 95574 w 98"/>
              <a:gd name="T59" fmla="*/ 370484 h 202"/>
              <a:gd name="T60" fmla="*/ 95574 w 98"/>
              <a:gd name="T61" fmla="*/ 353297 h 202"/>
              <a:gd name="T62" fmla="*/ 108954 w 98"/>
              <a:gd name="T63" fmla="*/ 353297 h 202"/>
              <a:gd name="T64" fmla="*/ 114689 w 98"/>
              <a:gd name="T65" fmla="*/ 351387 h 202"/>
              <a:gd name="T66" fmla="*/ 114689 w 98"/>
              <a:gd name="T67" fmla="*/ 341839 h 202"/>
              <a:gd name="T68" fmla="*/ 122335 w 98"/>
              <a:gd name="T69" fmla="*/ 334200 h 202"/>
              <a:gd name="T70" fmla="*/ 164387 w 98"/>
              <a:gd name="T71" fmla="*/ 315103 h 202"/>
              <a:gd name="T72" fmla="*/ 179679 w 98"/>
              <a:gd name="T73" fmla="*/ 282638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202">
                <a:moveTo>
                  <a:pt x="97" y="144"/>
                </a:moveTo>
                <a:cubicBezTo>
                  <a:pt x="95" y="142"/>
                  <a:pt x="94" y="143"/>
                  <a:pt x="94" y="139"/>
                </a:cubicBezTo>
                <a:cubicBezTo>
                  <a:pt x="94" y="135"/>
                  <a:pt x="93" y="126"/>
                  <a:pt x="90" y="119"/>
                </a:cubicBezTo>
                <a:cubicBezTo>
                  <a:pt x="88" y="113"/>
                  <a:pt x="83" y="107"/>
                  <a:pt x="80" y="102"/>
                </a:cubicBezTo>
                <a:cubicBezTo>
                  <a:pt x="78" y="98"/>
                  <a:pt x="77" y="99"/>
                  <a:pt x="73" y="95"/>
                </a:cubicBezTo>
                <a:cubicBezTo>
                  <a:pt x="68" y="91"/>
                  <a:pt x="62" y="88"/>
                  <a:pt x="60" y="84"/>
                </a:cubicBezTo>
                <a:cubicBezTo>
                  <a:pt x="57" y="79"/>
                  <a:pt x="58" y="79"/>
                  <a:pt x="56" y="76"/>
                </a:cubicBezTo>
                <a:cubicBezTo>
                  <a:pt x="53" y="73"/>
                  <a:pt x="50" y="70"/>
                  <a:pt x="47" y="67"/>
                </a:cubicBezTo>
                <a:cubicBezTo>
                  <a:pt x="45" y="64"/>
                  <a:pt x="47" y="58"/>
                  <a:pt x="47" y="55"/>
                </a:cubicBezTo>
                <a:cubicBezTo>
                  <a:pt x="47" y="51"/>
                  <a:pt x="53" y="50"/>
                  <a:pt x="55" y="47"/>
                </a:cubicBezTo>
                <a:cubicBezTo>
                  <a:pt x="57" y="44"/>
                  <a:pt x="60" y="40"/>
                  <a:pt x="61" y="38"/>
                </a:cubicBezTo>
                <a:cubicBezTo>
                  <a:pt x="61" y="36"/>
                  <a:pt x="64" y="36"/>
                  <a:pt x="67" y="34"/>
                </a:cubicBezTo>
                <a:cubicBezTo>
                  <a:pt x="69" y="32"/>
                  <a:pt x="72" y="29"/>
                  <a:pt x="75" y="27"/>
                </a:cubicBezTo>
                <a:cubicBezTo>
                  <a:pt x="72" y="26"/>
                  <a:pt x="68" y="25"/>
                  <a:pt x="65" y="22"/>
                </a:cubicBezTo>
                <a:cubicBezTo>
                  <a:pt x="59" y="17"/>
                  <a:pt x="56" y="16"/>
                  <a:pt x="58" y="14"/>
                </a:cubicBezTo>
                <a:cubicBezTo>
                  <a:pt x="60" y="12"/>
                  <a:pt x="63" y="10"/>
                  <a:pt x="60" y="9"/>
                </a:cubicBezTo>
                <a:cubicBezTo>
                  <a:pt x="57" y="8"/>
                  <a:pt x="49" y="7"/>
                  <a:pt x="46" y="5"/>
                </a:cubicBezTo>
                <a:cubicBezTo>
                  <a:pt x="43" y="2"/>
                  <a:pt x="42" y="0"/>
                  <a:pt x="38" y="2"/>
                </a:cubicBezTo>
                <a:cubicBezTo>
                  <a:pt x="35" y="4"/>
                  <a:pt x="35" y="10"/>
                  <a:pt x="32" y="10"/>
                </a:cubicBezTo>
                <a:cubicBezTo>
                  <a:pt x="29" y="10"/>
                  <a:pt x="29" y="9"/>
                  <a:pt x="27" y="11"/>
                </a:cubicBezTo>
                <a:cubicBezTo>
                  <a:pt x="26" y="14"/>
                  <a:pt x="24" y="17"/>
                  <a:pt x="23" y="14"/>
                </a:cubicBezTo>
                <a:cubicBezTo>
                  <a:pt x="21" y="12"/>
                  <a:pt x="21" y="9"/>
                  <a:pt x="19" y="10"/>
                </a:cubicBezTo>
                <a:cubicBezTo>
                  <a:pt x="17" y="12"/>
                  <a:pt x="14" y="14"/>
                  <a:pt x="14" y="12"/>
                </a:cubicBezTo>
                <a:cubicBezTo>
                  <a:pt x="14" y="10"/>
                  <a:pt x="11" y="14"/>
                  <a:pt x="8" y="13"/>
                </a:cubicBezTo>
                <a:cubicBezTo>
                  <a:pt x="6" y="12"/>
                  <a:pt x="7" y="10"/>
                  <a:pt x="4" y="11"/>
                </a:cubicBezTo>
                <a:cubicBezTo>
                  <a:pt x="3" y="12"/>
                  <a:pt x="1" y="13"/>
                  <a:pt x="0" y="14"/>
                </a:cubicBezTo>
                <a:cubicBezTo>
                  <a:pt x="0" y="14"/>
                  <a:pt x="0" y="14"/>
                  <a:pt x="0" y="14"/>
                </a:cubicBezTo>
                <a:cubicBezTo>
                  <a:pt x="0" y="14"/>
                  <a:pt x="1" y="18"/>
                  <a:pt x="6" y="21"/>
                </a:cubicBezTo>
                <a:cubicBezTo>
                  <a:pt x="11" y="25"/>
                  <a:pt x="11" y="26"/>
                  <a:pt x="11" y="29"/>
                </a:cubicBezTo>
                <a:cubicBezTo>
                  <a:pt x="11" y="33"/>
                  <a:pt x="10" y="37"/>
                  <a:pt x="16" y="37"/>
                </a:cubicBezTo>
                <a:cubicBezTo>
                  <a:pt x="22" y="38"/>
                  <a:pt x="24" y="33"/>
                  <a:pt x="27" y="35"/>
                </a:cubicBezTo>
                <a:cubicBezTo>
                  <a:pt x="30" y="37"/>
                  <a:pt x="31" y="43"/>
                  <a:pt x="33" y="45"/>
                </a:cubicBezTo>
                <a:cubicBezTo>
                  <a:pt x="35" y="46"/>
                  <a:pt x="36" y="48"/>
                  <a:pt x="35" y="50"/>
                </a:cubicBezTo>
                <a:cubicBezTo>
                  <a:pt x="34" y="52"/>
                  <a:pt x="31" y="56"/>
                  <a:pt x="29" y="54"/>
                </a:cubicBezTo>
                <a:cubicBezTo>
                  <a:pt x="28" y="53"/>
                  <a:pt x="26" y="51"/>
                  <a:pt x="26" y="55"/>
                </a:cubicBezTo>
                <a:cubicBezTo>
                  <a:pt x="26" y="58"/>
                  <a:pt x="24" y="60"/>
                  <a:pt x="27" y="60"/>
                </a:cubicBezTo>
                <a:cubicBezTo>
                  <a:pt x="31" y="61"/>
                  <a:pt x="34" y="63"/>
                  <a:pt x="38" y="67"/>
                </a:cubicBezTo>
                <a:cubicBezTo>
                  <a:pt x="42" y="70"/>
                  <a:pt x="44" y="73"/>
                  <a:pt x="46" y="77"/>
                </a:cubicBezTo>
                <a:cubicBezTo>
                  <a:pt x="49" y="81"/>
                  <a:pt x="51" y="85"/>
                  <a:pt x="54" y="87"/>
                </a:cubicBezTo>
                <a:cubicBezTo>
                  <a:pt x="56" y="88"/>
                  <a:pt x="59" y="88"/>
                  <a:pt x="60" y="93"/>
                </a:cubicBezTo>
                <a:cubicBezTo>
                  <a:pt x="61" y="97"/>
                  <a:pt x="63" y="100"/>
                  <a:pt x="66" y="101"/>
                </a:cubicBezTo>
                <a:cubicBezTo>
                  <a:pt x="68" y="102"/>
                  <a:pt x="68" y="103"/>
                  <a:pt x="69" y="107"/>
                </a:cubicBezTo>
                <a:cubicBezTo>
                  <a:pt x="69" y="111"/>
                  <a:pt x="73" y="110"/>
                  <a:pt x="73" y="114"/>
                </a:cubicBezTo>
                <a:cubicBezTo>
                  <a:pt x="73" y="118"/>
                  <a:pt x="73" y="123"/>
                  <a:pt x="71" y="124"/>
                </a:cubicBezTo>
                <a:cubicBezTo>
                  <a:pt x="69" y="126"/>
                  <a:pt x="70" y="131"/>
                  <a:pt x="71" y="133"/>
                </a:cubicBezTo>
                <a:cubicBezTo>
                  <a:pt x="73" y="135"/>
                  <a:pt x="74" y="142"/>
                  <a:pt x="73" y="144"/>
                </a:cubicBezTo>
                <a:cubicBezTo>
                  <a:pt x="72" y="147"/>
                  <a:pt x="69" y="153"/>
                  <a:pt x="66" y="155"/>
                </a:cubicBezTo>
                <a:cubicBezTo>
                  <a:pt x="63" y="156"/>
                  <a:pt x="60" y="155"/>
                  <a:pt x="58" y="157"/>
                </a:cubicBezTo>
                <a:cubicBezTo>
                  <a:pt x="57" y="159"/>
                  <a:pt x="59" y="163"/>
                  <a:pt x="55" y="163"/>
                </a:cubicBezTo>
                <a:cubicBezTo>
                  <a:pt x="51" y="162"/>
                  <a:pt x="49" y="161"/>
                  <a:pt x="50" y="164"/>
                </a:cubicBezTo>
                <a:cubicBezTo>
                  <a:pt x="51" y="167"/>
                  <a:pt x="55" y="173"/>
                  <a:pt x="52" y="172"/>
                </a:cubicBezTo>
                <a:cubicBezTo>
                  <a:pt x="48" y="172"/>
                  <a:pt x="50" y="172"/>
                  <a:pt x="46" y="172"/>
                </a:cubicBezTo>
                <a:cubicBezTo>
                  <a:pt x="43" y="172"/>
                  <a:pt x="38" y="172"/>
                  <a:pt x="38" y="173"/>
                </a:cubicBezTo>
                <a:cubicBezTo>
                  <a:pt x="38" y="174"/>
                  <a:pt x="33" y="175"/>
                  <a:pt x="30" y="178"/>
                </a:cubicBezTo>
                <a:cubicBezTo>
                  <a:pt x="31" y="179"/>
                  <a:pt x="30" y="180"/>
                  <a:pt x="33" y="181"/>
                </a:cubicBezTo>
                <a:cubicBezTo>
                  <a:pt x="35" y="182"/>
                  <a:pt x="39" y="180"/>
                  <a:pt x="39" y="182"/>
                </a:cubicBezTo>
                <a:cubicBezTo>
                  <a:pt x="39" y="184"/>
                  <a:pt x="35" y="188"/>
                  <a:pt x="35" y="191"/>
                </a:cubicBezTo>
                <a:cubicBezTo>
                  <a:pt x="34" y="194"/>
                  <a:pt x="34" y="202"/>
                  <a:pt x="35" y="202"/>
                </a:cubicBezTo>
                <a:cubicBezTo>
                  <a:pt x="37" y="202"/>
                  <a:pt x="41" y="198"/>
                  <a:pt x="44" y="197"/>
                </a:cubicBezTo>
                <a:cubicBezTo>
                  <a:pt x="46" y="195"/>
                  <a:pt x="46" y="196"/>
                  <a:pt x="50" y="194"/>
                </a:cubicBezTo>
                <a:cubicBezTo>
                  <a:pt x="53" y="192"/>
                  <a:pt x="54" y="191"/>
                  <a:pt x="53" y="189"/>
                </a:cubicBezTo>
                <a:cubicBezTo>
                  <a:pt x="52" y="187"/>
                  <a:pt x="48" y="184"/>
                  <a:pt x="50" y="185"/>
                </a:cubicBezTo>
                <a:cubicBezTo>
                  <a:pt x="52" y="186"/>
                  <a:pt x="55" y="189"/>
                  <a:pt x="56" y="188"/>
                </a:cubicBezTo>
                <a:cubicBezTo>
                  <a:pt x="57" y="188"/>
                  <a:pt x="58" y="187"/>
                  <a:pt x="57" y="185"/>
                </a:cubicBezTo>
                <a:cubicBezTo>
                  <a:pt x="55" y="183"/>
                  <a:pt x="52" y="180"/>
                  <a:pt x="55" y="182"/>
                </a:cubicBezTo>
                <a:cubicBezTo>
                  <a:pt x="57" y="183"/>
                  <a:pt x="60" y="187"/>
                  <a:pt x="60" y="184"/>
                </a:cubicBezTo>
                <a:cubicBezTo>
                  <a:pt x="59" y="181"/>
                  <a:pt x="58" y="182"/>
                  <a:pt x="58" y="180"/>
                </a:cubicBezTo>
                <a:cubicBezTo>
                  <a:pt x="59" y="178"/>
                  <a:pt x="60" y="179"/>
                  <a:pt x="60" y="179"/>
                </a:cubicBezTo>
                <a:cubicBezTo>
                  <a:pt x="60" y="179"/>
                  <a:pt x="60" y="176"/>
                  <a:pt x="61" y="175"/>
                </a:cubicBezTo>
                <a:cubicBezTo>
                  <a:pt x="61" y="174"/>
                  <a:pt x="61" y="174"/>
                  <a:pt x="64" y="175"/>
                </a:cubicBezTo>
                <a:cubicBezTo>
                  <a:pt x="67" y="176"/>
                  <a:pt x="65" y="178"/>
                  <a:pt x="68" y="178"/>
                </a:cubicBezTo>
                <a:cubicBezTo>
                  <a:pt x="71" y="177"/>
                  <a:pt x="79" y="172"/>
                  <a:pt x="86" y="165"/>
                </a:cubicBezTo>
                <a:cubicBezTo>
                  <a:pt x="93" y="159"/>
                  <a:pt x="93" y="163"/>
                  <a:pt x="93" y="157"/>
                </a:cubicBezTo>
                <a:cubicBezTo>
                  <a:pt x="93" y="150"/>
                  <a:pt x="91" y="150"/>
                  <a:pt x="94" y="148"/>
                </a:cubicBezTo>
                <a:cubicBezTo>
                  <a:pt x="96" y="146"/>
                  <a:pt x="98" y="147"/>
                  <a:pt x="97"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7" name="Freeform 800"/>
          <p:cNvSpPr>
            <a:spLocks/>
          </p:cNvSpPr>
          <p:nvPr/>
        </p:nvSpPr>
        <p:spPr bwMode="auto">
          <a:xfrm>
            <a:off x="3849350" y="3540115"/>
            <a:ext cx="221075" cy="288524"/>
          </a:xfrm>
          <a:custGeom>
            <a:avLst/>
            <a:gdLst>
              <a:gd name="T0" fmla="*/ 188913 w 99"/>
              <a:gd name="T1" fmla="*/ 191589 h 118"/>
              <a:gd name="T2" fmla="*/ 181280 w 99"/>
              <a:gd name="T3" fmla="*/ 178311 h 118"/>
              <a:gd name="T4" fmla="*/ 175556 w 99"/>
              <a:gd name="T5" fmla="*/ 166929 h 118"/>
              <a:gd name="T6" fmla="*/ 164106 w 99"/>
              <a:gd name="T7" fmla="*/ 151754 h 118"/>
              <a:gd name="T8" fmla="*/ 152657 w 99"/>
              <a:gd name="T9" fmla="*/ 140372 h 118"/>
              <a:gd name="T10" fmla="*/ 137391 w 99"/>
              <a:gd name="T11" fmla="*/ 121403 h 118"/>
              <a:gd name="T12" fmla="*/ 122126 w 99"/>
              <a:gd name="T13" fmla="*/ 102434 h 118"/>
              <a:gd name="T14" fmla="*/ 101135 w 99"/>
              <a:gd name="T15" fmla="*/ 89155 h 118"/>
              <a:gd name="T16" fmla="*/ 99227 w 99"/>
              <a:gd name="T17" fmla="*/ 79671 h 118"/>
              <a:gd name="T18" fmla="*/ 104952 w 99"/>
              <a:gd name="T19" fmla="*/ 77774 h 118"/>
              <a:gd name="T20" fmla="*/ 116401 w 99"/>
              <a:gd name="T21" fmla="*/ 70186 h 118"/>
              <a:gd name="T22" fmla="*/ 112585 w 99"/>
              <a:gd name="T23" fmla="*/ 60702 h 118"/>
              <a:gd name="T24" fmla="*/ 101135 w 99"/>
              <a:gd name="T25" fmla="*/ 41732 h 118"/>
              <a:gd name="T26" fmla="*/ 80145 w 99"/>
              <a:gd name="T27" fmla="*/ 45526 h 118"/>
              <a:gd name="T28" fmla="*/ 70604 w 99"/>
              <a:gd name="T29" fmla="*/ 30351 h 118"/>
              <a:gd name="T30" fmla="*/ 61063 w 99"/>
              <a:gd name="T31" fmla="*/ 15175 h 118"/>
              <a:gd name="T32" fmla="*/ 49614 w 99"/>
              <a:gd name="T33" fmla="*/ 1897 h 118"/>
              <a:gd name="T34" fmla="*/ 49614 w 99"/>
              <a:gd name="T35" fmla="*/ 1897 h 118"/>
              <a:gd name="T36" fmla="*/ 43889 w 99"/>
              <a:gd name="T37" fmla="*/ 1897 h 118"/>
              <a:gd name="T38" fmla="*/ 36256 w 99"/>
              <a:gd name="T39" fmla="*/ 7588 h 118"/>
              <a:gd name="T40" fmla="*/ 41981 w 99"/>
              <a:gd name="T41" fmla="*/ 22763 h 118"/>
              <a:gd name="T42" fmla="*/ 36256 w 99"/>
              <a:gd name="T43" fmla="*/ 36042 h 118"/>
              <a:gd name="T44" fmla="*/ 20990 w 99"/>
              <a:gd name="T45" fmla="*/ 24660 h 118"/>
              <a:gd name="T46" fmla="*/ 17174 w 99"/>
              <a:gd name="T47" fmla="*/ 26557 h 118"/>
              <a:gd name="T48" fmla="*/ 9541 w 99"/>
              <a:gd name="T49" fmla="*/ 41732 h 118"/>
              <a:gd name="T50" fmla="*/ 0 w 99"/>
              <a:gd name="T51" fmla="*/ 53114 h 118"/>
              <a:gd name="T52" fmla="*/ 0 w 99"/>
              <a:gd name="T53" fmla="*/ 53114 h 118"/>
              <a:gd name="T54" fmla="*/ 1908 w 99"/>
              <a:gd name="T55" fmla="*/ 56908 h 118"/>
              <a:gd name="T56" fmla="*/ 7633 w 99"/>
              <a:gd name="T57" fmla="*/ 66392 h 118"/>
              <a:gd name="T58" fmla="*/ 5725 w 99"/>
              <a:gd name="T59" fmla="*/ 77774 h 118"/>
              <a:gd name="T60" fmla="*/ 17174 w 99"/>
              <a:gd name="T61" fmla="*/ 81568 h 118"/>
              <a:gd name="T62" fmla="*/ 26715 w 99"/>
              <a:gd name="T63" fmla="*/ 79671 h 118"/>
              <a:gd name="T64" fmla="*/ 26715 w 99"/>
              <a:gd name="T65" fmla="*/ 100537 h 118"/>
              <a:gd name="T66" fmla="*/ 22899 w 99"/>
              <a:gd name="T67" fmla="*/ 111919 h 118"/>
              <a:gd name="T68" fmla="*/ 24807 w 99"/>
              <a:gd name="T69" fmla="*/ 119506 h 118"/>
              <a:gd name="T70" fmla="*/ 22899 w 99"/>
              <a:gd name="T71" fmla="*/ 132785 h 118"/>
              <a:gd name="T72" fmla="*/ 49614 w 99"/>
              <a:gd name="T73" fmla="*/ 117609 h 118"/>
              <a:gd name="T74" fmla="*/ 64879 w 99"/>
              <a:gd name="T75" fmla="*/ 119506 h 118"/>
              <a:gd name="T76" fmla="*/ 85870 w 99"/>
              <a:gd name="T77" fmla="*/ 111919 h 118"/>
              <a:gd name="T78" fmla="*/ 104952 w 99"/>
              <a:gd name="T79" fmla="*/ 123300 h 118"/>
              <a:gd name="T80" fmla="*/ 116401 w 99"/>
              <a:gd name="T81" fmla="*/ 140372 h 118"/>
              <a:gd name="T82" fmla="*/ 114493 w 99"/>
              <a:gd name="T83" fmla="*/ 153651 h 118"/>
              <a:gd name="T84" fmla="*/ 122126 w 99"/>
              <a:gd name="T85" fmla="*/ 166929 h 118"/>
              <a:gd name="T86" fmla="*/ 137391 w 99"/>
              <a:gd name="T87" fmla="*/ 185899 h 118"/>
              <a:gd name="T88" fmla="*/ 135483 w 99"/>
              <a:gd name="T89" fmla="*/ 191589 h 118"/>
              <a:gd name="T90" fmla="*/ 135483 w 99"/>
              <a:gd name="T91" fmla="*/ 204868 h 118"/>
              <a:gd name="T92" fmla="*/ 127850 w 99"/>
              <a:gd name="T93" fmla="*/ 216249 h 118"/>
              <a:gd name="T94" fmla="*/ 139299 w 99"/>
              <a:gd name="T95" fmla="*/ 220043 h 118"/>
              <a:gd name="T96" fmla="*/ 148841 w 99"/>
              <a:gd name="T97" fmla="*/ 220043 h 118"/>
              <a:gd name="T98" fmla="*/ 158382 w 99"/>
              <a:gd name="T99" fmla="*/ 210559 h 118"/>
              <a:gd name="T100" fmla="*/ 167923 w 99"/>
              <a:gd name="T101" fmla="*/ 214352 h 118"/>
              <a:gd name="T102" fmla="*/ 185097 w 99"/>
              <a:gd name="T103" fmla="*/ 210559 h 118"/>
              <a:gd name="T104" fmla="*/ 188913 w 99"/>
              <a:gd name="T105" fmla="*/ 191589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18">
                <a:moveTo>
                  <a:pt x="99" y="101"/>
                </a:moveTo>
                <a:cubicBezTo>
                  <a:pt x="99" y="97"/>
                  <a:pt x="95" y="98"/>
                  <a:pt x="95" y="94"/>
                </a:cubicBezTo>
                <a:cubicBezTo>
                  <a:pt x="94" y="90"/>
                  <a:pt x="94" y="89"/>
                  <a:pt x="92" y="88"/>
                </a:cubicBezTo>
                <a:cubicBezTo>
                  <a:pt x="89" y="87"/>
                  <a:pt x="87" y="84"/>
                  <a:pt x="86" y="80"/>
                </a:cubicBezTo>
                <a:cubicBezTo>
                  <a:pt x="85" y="75"/>
                  <a:pt x="82" y="75"/>
                  <a:pt x="80" y="74"/>
                </a:cubicBezTo>
                <a:cubicBezTo>
                  <a:pt x="77" y="72"/>
                  <a:pt x="75" y="68"/>
                  <a:pt x="72" y="64"/>
                </a:cubicBezTo>
                <a:cubicBezTo>
                  <a:pt x="70" y="60"/>
                  <a:pt x="68" y="57"/>
                  <a:pt x="64" y="54"/>
                </a:cubicBezTo>
                <a:cubicBezTo>
                  <a:pt x="60" y="50"/>
                  <a:pt x="57" y="48"/>
                  <a:pt x="53" y="47"/>
                </a:cubicBezTo>
                <a:cubicBezTo>
                  <a:pt x="50" y="47"/>
                  <a:pt x="52" y="45"/>
                  <a:pt x="52" y="42"/>
                </a:cubicBezTo>
                <a:cubicBezTo>
                  <a:pt x="52" y="38"/>
                  <a:pt x="54" y="40"/>
                  <a:pt x="55" y="41"/>
                </a:cubicBezTo>
                <a:cubicBezTo>
                  <a:pt x="57" y="43"/>
                  <a:pt x="60" y="39"/>
                  <a:pt x="61" y="37"/>
                </a:cubicBezTo>
                <a:cubicBezTo>
                  <a:pt x="62" y="35"/>
                  <a:pt x="61" y="33"/>
                  <a:pt x="59" y="32"/>
                </a:cubicBezTo>
                <a:cubicBezTo>
                  <a:pt x="57" y="30"/>
                  <a:pt x="56" y="24"/>
                  <a:pt x="53" y="22"/>
                </a:cubicBezTo>
                <a:cubicBezTo>
                  <a:pt x="50" y="20"/>
                  <a:pt x="48" y="25"/>
                  <a:pt x="42" y="24"/>
                </a:cubicBezTo>
                <a:cubicBezTo>
                  <a:pt x="36" y="24"/>
                  <a:pt x="37" y="20"/>
                  <a:pt x="37" y="16"/>
                </a:cubicBezTo>
                <a:cubicBezTo>
                  <a:pt x="37" y="13"/>
                  <a:pt x="37" y="12"/>
                  <a:pt x="32" y="8"/>
                </a:cubicBezTo>
                <a:cubicBezTo>
                  <a:pt x="27" y="5"/>
                  <a:pt x="26" y="1"/>
                  <a:pt x="26" y="1"/>
                </a:cubicBezTo>
                <a:cubicBezTo>
                  <a:pt x="26" y="1"/>
                  <a:pt x="26" y="1"/>
                  <a:pt x="26" y="1"/>
                </a:cubicBezTo>
                <a:cubicBezTo>
                  <a:pt x="25" y="1"/>
                  <a:pt x="24" y="1"/>
                  <a:pt x="23" y="1"/>
                </a:cubicBezTo>
                <a:cubicBezTo>
                  <a:pt x="21" y="1"/>
                  <a:pt x="18" y="0"/>
                  <a:pt x="19" y="4"/>
                </a:cubicBezTo>
                <a:cubicBezTo>
                  <a:pt x="20" y="7"/>
                  <a:pt x="22" y="7"/>
                  <a:pt x="22" y="12"/>
                </a:cubicBezTo>
                <a:cubicBezTo>
                  <a:pt x="22" y="17"/>
                  <a:pt x="27" y="22"/>
                  <a:pt x="19" y="19"/>
                </a:cubicBezTo>
                <a:cubicBezTo>
                  <a:pt x="12" y="16"/>
                  <a:pt x="15" y="13"/>
                  <a:pt x="11" y="13"/>
                </a:cubicBezTo>
                <a:cubicBezTo>
                  <a:pt x="10" y="13"/>
                  <a:pt x="10" y="13"/>
                  <a:pt x="9" y="14"/>
                </a:cubicBezTo>
                <a:cubicBezTo>
                  <a:pt x="9" y="14"/>
                  <a:pt x="7" y="20"/>
                  <a:pt x="5" y="22"/>
                </a:cubicBezTo>
                <a:cubicBezTo>
                  <a:pt x="2" y="24"/>
                  <a:pt x="2" y="26"/>
                  <a:pt x="0" y="28"/>
                </a:cubicBezTo>
                <a:cubicBezTo>
                  <a:pt x="0" y="28"/>
                  <a:pt x="0" y="28"/>
                  <a:pt x="0" y="28"/>
                </a:cubicBezTo>
                <a:cubicBezTo>
                  <a:pt x="1" y="30"/>
                  <a:pt x="1" y="30"/>
                  <a:pt x="1" y="30"/>
                </a:cubicBezTo>
                <a:cubicBezTo>
                  <a:pt x="1" y="30"/>
                  <a:pt x="4" y="32"/>
                  <a:pt x="4" y="35"/>
                </a:cubicBezTo>
                <a:cubicBezTo>
                  <a:pt x="4" y="38"/>
                  <a:pt x="2" y="39"/>
                  <a:pt x="3" y="41"/>
                </a:cubicBezTo>
                <a:cubicBezTo>
                  <a:pt x="5" y="43"/>
                  <a:pt x="7" y="44"/>
                  <a:pt x="9" y="43"/>
                </a:cubicBezTo>
                <a:cubicBezTo>
                  <a:pt x="11" y="41"/>
                  <a:pt x="13" y="40"/>
                  <a:pt x="14" y="42"/>
                </a:cubicBezTo>
                <a:cubicBezTo>
                  <a:pt x="14" y="44"/>
                  <a:pt x="14" y="51"/>
                  <a:pt x="14" y="53"/>
                </a:cubicBezTo>
                <a:cubicBezTo>
                  <a:pt x="13" y="55"/>
                  <a:pt x="10" y="59"/>
                  <a:pt x="12" y="59"/>
                </a:cubicBezTo>
                <a:cubicBezTo>
                  <a:pt x="13" y="60"/>
                  <a:pt x="15" y="61"/>
                  <a:pt x="13" y="63"/>
                </a:cubicBezTo>
                <a:cubicBezTo>
                  <a:pt x="11" y="65"/>
                  <a:pt x="8" y="71"/>
                  <a:pt x="12" y="70"/>
                </a:cubicBezTo>
                <a:cubicBezTo>
                  <a:pt x="15" y="69"/>
                  <a:pt x="25" y="61"/>
                  <a:pt x="26" y="62"/>
                </a:cubicBezTo>
                <a:cubicBezTo>
                  <a:pt x="28" y="62"/>
                  <a:pt x="31" y="64"/>
                  <a:pt x="34" y="63"/>
                </a:cubicBezTo>
                <a:cubicBezTo>
                  <a:pt x="38" y="63"/>
                  <a:pt x="39" y="59"/>
                  <a:pt x="45" y="59"/>
                </a:cubicBezTo>
                <a:cubicBezTo>
                  <a:pt x="50" y="59"/>
                  <a:pt x="52" y="63"/>
                  <a:pt x="55" y="65"/>
                </a:cubicBezTo>
                <a:cubicBezTo>
                  <a:pt x="59" y="68"/>
                  <a:pt x="61" y="72"/>
                  <a:pt x="61" y="74"/>
                </a:cubicBezTo>
                <a:cubicBezTo>
                  <a:pt x="61" y="76"/>
                  <a:pt x="60" y="77"/>
                  <a:pt x="60" y="81"/>
                </a:cubicBezTo>
                <a:cubicBezTo>
                  <a:pt x="60" y="84"/>
                  <a:pt x="62" y="86"/>
                  <a:pt x="64" y="88"/>
                </a:cubicBezTo>
                <a:cubicBezTo>
                  <a:pt x="67" y="90"/>
                  <a:pt x="73" y="96"/>
                  <a:pt x="72" y="98"/>
                </a:cubicBezTo>
                <a:cubicBezTo>
                  <a:pt x="72" y="99"/>
                  <a:pt x="71" y="98"/>
                  <a:pt x="71" y="101"/>
                </a:cubicBezTo>
                <a:cubicBezTo>
                  <a:pt x="71" y="104"/>
                  <a:pt x="72" y="106"/>
                  <a:pt x="71" y="108"/>
                </a:cubicBezTo>
                <a:cubicBezTo>
                  <a:pt x="69" y="109"/>
                  <a:pt x="67" y="114"/>
                  <a:pt x="67" y="114"/>
                </a:cubicBezTo>
                <a:cubicBezTo>
                  <a:pt x="70" y="114"/>
                  <a:pt x="72" y="115"/>
                  <a:pt x="73" y="116"/>
                </a:cubicBezTo>
                <a:cubicBezTo>
                  <a:pt x="75" y="117"/>
                  <a:pt x="78" y="118"/>
                  <a:pt x="78" y="116"/>
                </a:cubicBezTo>
                <a:cubicBezTo>
                  <a:pt x="78" y="113"/>
                  <a:pt x="81" y="112"/>
                  <a:pt x="83" y="111"/>
                </a:cubicBezTo>
                <a:cubicBezTo>
                  <a:pt x="85" y="110"/>
                  <a:pt x="86" y="113"/>
                  <a:pt x="88" y="113"/>
                </a:cubicBezTo>
                <a:cubicBezTo>
                  <a:pt x="91" y="113"/>
                  <a:pt x="97" y="111"/>
                  <a:pt x="97" y="111"/>
                </a:cubicBezTo>
                <a:cubicBezTo>
                  <a:pt x="99" y="110"/>
                  <a:pt x="99" y="105"/>
                  <a:pt x="99"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08" name="Freeform 801"/>
          <p:cNvSpPr>
            <a:spLocks/>
          </p:cNvSpPr>
          <p:nvPr/>
        </p:nvSpPr>
        <p:spPr bwMode="auto">
          <a:xfrm>
            <a:off x="4778026" y="4334467"/>
            <a:ext cx="269376" cy="245553"/>
          </a:xfrm>
          <a:custGeom>
            <a:avLst/>
            <a:gdLst>
              <a:gd name="T0" fmla="*/ 230188 w 121"/>
              <a:gd name="T1" fmla="*/ 144780 h 100"/>
              <a:gd name="T2" fmla="*/ 224481 w 121"/>
              <a:gd name="T3" fmla="*/ 133350 h 100"/>
              <a:gd name="T4" fmla="*/ 230188 w 121"/>
              <a:gd name="T5" fmla="*/ 120015 h 100"/>
              <a:gd name="T6" fmla="*/ 230188 w 121"/>
              <a:gd name="T7" fmla="*/ 28575 h 100"/>
              <a:gd name="T8" fmla="*/ 213067 w 121"/>
              <a:gd name="T9" fmla="*/ 24765 h 100"/>
              <a:gd name="T10" fmla="*/ 188336 w 121"/>
              <a:gd name="T11" fmla="*/ 17145 h 100"/>
              <a:gd name="T12" fmla="*/ 148386 w 121"/>
              <a:gd name="T13" fmla="*/ 0 h 100"/>
              <a:gd name="T14" fmla="*/ 135069 w 121"/>
              <a:gd name="T15" fmla="*/ 7620 h 100"/>
              <a:gd name="T16" fmla="*/ 131264 w 121"/>
              <a:gd name="T17" fmla="*/ 17145 h 100"/>
              <a:gd name="T18" fmla="*/ 114143 w 121"/>
              <a:gd name="T19" fmla="*/ 20955 h 100"/>
              <a:gd name="T20" fmla="*/ 85607 w 121"/>
              <a:gd name="T21" fmla="*/ 47625 h 100"/>
              <a:gd name="T22" fmla="*/ 70388 w 121"/>
              <a:gd name="T23" fmla="*/ 41910 h 100"/>
              <a:gd name="T24" fmla="*/ 62779 w 121"/>
              <a:gd name="T25" fmla="*/ 26670 h 100"/>
              <a:gd name="T26" fmla="*/ 55169 w 121"/>
              <a:gd name="T27" fmla="*/ 19050 h 100"/>
              <a:gd name="T28" fmla="*/ 45657 w 121"/>
              <a:gd name="T29" fmla="*/ 26670 h 100"/>
              <a:gd name="T30" fmla="*/ 32340 w 121"/>
              <a:gd name="T31" fmla="*/ 24765 h 100"/>
              <a:gd name="T32" fmla="*/ 15219 w 121"/>
              <a:gd name="T33" fmla="*/ 34290 h 100"/>
              <a:gd name="T34" fmla="*/ 5707 w 121"/>
              <a:gd name="T35" fmla="*/ 30480 h 100"/>
              <a:gd name="T36" fmla="*/ 5707 w 121"/>
              <a:gd name="T37" fmla="*/ 36195 h 100"/>
              <a:gd name="T38" fmla="*/ 20926 w 121"/>
              <a:gd name="T39" fmla="*/ 45720 h 100"/>
              <a:gd name="T40" fmla="*/ 22829 w 121"/>
              <a:gd name="T41" fmla="*/ 60960 h 100"/>
              <a:gd name="T42" fmla="*/ 38048 w 121"/>
              <a:gd name="T43" fmla="*/ 68580 h 100"/>
              <a:gd name="T44" fmla="*/ 36145 w 121"/>
              <a:gd name="T45" fmla="*/ 62865 h 100"/>
              <a:gd name="T46" fmla="*/ 39950 w 121"/>
              <a:gd name="T47" fmla="*/ 47625 h 100"/>
              <a:gd name="T48" fmla="*/ 47560 w 121"/>
              <a:gd name="T49" fmla="*/ 38100 h 100"/>
              <a:gd name="T50" fmla="*/ 45657 w 121"/>
              <a:gd name="T51" fmla="*/ 53340 h 100"/>
              <a:gd name="T52" fmla="*/ 70388 w 121"/>
              <a:gd name="T53" fmla="*/ 64770 h 100"/>
              <a:gd name="T54" fmla="*/ 74193 w 121"/>
              <a:gd name="T55" fmla="*/ 60960 h 100"/>
              <a:gd name="T56" fmla="*/ 77998 w 121"/>
              <a:gd name="T57" fmla="*/ 70485 h 100"/>
              <a:gd name="T58" fmla="*/ 112240 w 121"/>
              <a:gd name="T59" fmla="*/ 81915 h 100"/>
              <a:gd name="T60" fmla="*/ 154093 w 121"/>
              <a:gd name="T61" fmla="*/ 100965 h 100"/>
              <a:gd name="T62" fmla="*/ 161702 w 121"/>
              <a:gd name="T63" fmla="*/ 110490 h 100"/>
              <a:gd name="T64" fmla="*/ 169312 w 121"/>
              <a:gd name="T65" fmla="*/ 127635 h 100"/>
              <a:gd name="T66" fmla="*/ 180726 w 121"/>
              <a:gd name="T67" fmla="*/ 135255 h 100"/>
              <a:gd name="T68" fmla="*/ 175019 w 121"/>
              <a:gd name="T69" fmla="*/ 139065 h 100"/>
              <a:gd name="T70" fmla="*/ 178824 w 121"/>
              <a:gd name="T71" fmla="*/ 142875 h 100"/>
              <a:gd name="T72" fmla="*/ 173117 w 121"/>
              <a:gd name="T73" fmla="*/ 148590 h 100"/>
              <a:gd name="T74" fmla="*/ 163605 w 121"/>
              <a:gd name="T75" fmla="*/ 150495 h 100"/>
              <a:gd name="T76" fmla="*/ 155995 w 121"/>
              <a:gd name="T77" fmla="*/ 158115 h 100"/>
              <a:gd name="T78" fmla="*/ 148386 w 121"/>
              <a:gd name="T79" fmla="*/ 171450 h 100"/>
              <a:gd name="T80" fmla="*/ 173117 w 121"/>
              <a:gd name="T81" fmla="*/ 171450 h 100"/>
              <a:gd name="T82" fmla="*/ 175019 w 121"/>
              <a:gd name="T83" fmla="*/ 154305 h 100"/>
              <a:gd name="T84" fmla="*/ 180726 w 121"/>
              <a:gd name="T85" fmla="*/ 154305 h 100"/>
              <a:gd name="T86" fmla="*/ 176921 w 121"/>
              <a:gd name="T87" fmla="*/ 163830 h 100"/>
              <a:gd name="T88" fmla="*/ 199750 w 121"/>
              <a:gd name="T89" fmla="*/ 167640 h 100"/>
              <a:gd name="T90" fmla="*/ 203555 w 121"/>
              <a:gd name="T91" fmla="*/ 161925 h 100"/>
              <a:gd name="T92" fmla="*/ 207359 w 121"/>
              <a:gd name="T93" fmla="*/ 173355 h 100"/>
              <a:gd name="T94" fmla="*/ 228286 w 121"/>
              <a:gd name="T95" fmla="*/ 190500 h 100"/>
              <a:gd name="T96" fmla="*/ 230188 w 121"/>
              <a:gd name="T97" fmla="*/ 190500 h 100"/>
              <a:gd name="T98" fmla="*/ 230188 w 121"/>
              <a:gd name="T99" fmla="*/ 190500 h 100"/>
              <a:gd name="T100" fmla="*/ 230188 w 121"/>
              <a:gd name="T101" fmla="*/ 144780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1" h="100">
                <a:moveTo>
                  <a:pt x="121" y="76"/>
                </a:moveTo>
                <a:cubicBezTo>
                  <a:pt x="121" y="74"/>
                  <a:pt x="118" y="70"/>
                  <a:pt x="118" y="70"/>
                </a:cubicBezTo>
                <a:cubicBezTo>
                  <a:pt x="121" y="63"/>
                  <a:pt x="121" y="63"/>
                  <a:pt x="121" y="63"/>
                </a:cubicBezTo>
                <a:cubicBezTo>
                  <a:pt x="121" y="15"/>
                  <a:pt x="121" y="15"/>
                  <a:pt x="121" y="15"/>
                </a:cubicBezTo>
                <a:cubicBezTo>
                  <a:pt x="118" y="14"/>
                  <a:pt x="115"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0" y="100"/>
                  <a:pt x="120" y="100"/>
                  <a:pt x="121" y="100"/>
                </a:cubicBezTo>
                <a:cubicBezTo>
                  <a:pt x="121" y="100"/>
                  <a:pt x="121" y="100"/>
                  <a:pt x="121" y="100"/>
                </a:cubicBezTo>
                <a:cubicBezTo>
                  <a:pt x="121" y="92"/>
                  <a:pt x="121" y="78"/>
                  <a:pt x="121" y="76"/>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209" name="Freeform 802"/>
          <p:cNvSpPr>
            <a:spLocks/>
          </p:cNvSpPr>
          <p:nvPr/>
        </p:nvSpPr>
        <p:spPr bwMode="auto">
          <a:xfrm>
            <a:off x="5041829" y="4371300"/>
            <a:ext cx="293527" cy="261923"/>
          </a:xfrm>
          <a:custGeom>
            <a:avLst/>
            <a:gdLst>
              <a:gd name="T0" fmla="*/ 245124 w 132"/>
              <a:gd name="T1" fmla="*/ 193705 h 107"/>
              <a:gd name="T2" fmla="*/ 222322 w 132"/>
              <a:gd name="T3" fmla="*/ 180411 h 107"/>
              <a:gd name="T4" fmla="*/ 229923 w 132"/>
              <a:gd name="T5" fmla="*/ 178512 h 107"/>
              <a:gd name="T6" fmla="*/ 216622 w 132"/>
              <a:gd name="T7" fmla="*/ 174714 h 107"/>
              <a:gd name="T8" fmla="*/ 207121 w 132"/>
              <a:gd name="T9" fmla="*/ 169017 h 107"/>
              <a:gd name="T10" fmla="*/ 201420 w 132"/>
              <a:gd name="T11" fmla="*/ 163320 h 107"/>
              <a:gd name="T12" fmla="*/ 184318 w 132"/>
              <a:gd name="T13" fmla="*/ 148127 h 107"/>
              <a:gd name="T14" fmla="*/ 182418 w 132"/>
              <a:gd name="T15" fmla="*/ 140531 h 107"/>
              <a:gd name="T16" fmla="*/ 153915 w 132"/>
              <a:gd name="T17" fmla="*/ 113944 h 107"/>
              <a:gd name="T18" fmla="*/ 148215 w 132"/>
              <a:gd name="T19" fmla="*/ 106348 h 107"/>
              <a:gd name="T20" fmla="*/ 174817 w 132"/>
              <a:gd name="T21" fmla="*/ 100650 h 107"/>
              <a:gd name="T22" fmla="*/ 165316 w 132"/>
              <a:gd name="T23" fmla="*/ 87357 h 107"/>
              <a:gd name="T24" fmla="*/ 152015 w 132"/>
              <a:gd name="T25" fmla="*/ 83559 h 107"/>
              <a:gd name="T26" fmla="*/ 131113 w 132"/>
              <a:gd name="T27" fmla="*/ 72164 h 107"/>
              <a:gd name="T28" fmla="*/ 115912 w 132"/>
              <a:gd name="T29" fmla="*/ 51275 h 107"/>
              <a:gd name="T30" fmla="*/ 95009 w 132"/>
              <a:gd name="T31" fmla="*/ 34183 h 107"/>
              <a:gd name="T32" fmla="*/ 76008 w 132"/>
              <a:gd name="T33" fmla="*/ 28486 h 107"/>
              <a:gd name="T34" fmla="*/ 60806 w 132"/>
              <a:gd name="T35" fmla="*/ 17092 h 107"/>
              <a:gd name="T36" fmla="*/ 22802 w 132"/>
              <a:gd name="T37" fmla="*/ 5697 h 107"/>
              <a:gd name="T38" fmla="*/ 5701 w 132"/>
              <a:gd name="T39" fmla="*/ 0 h 107"/>
              <a:gd name="T40" fmla="*/ 5701 w 132"/>
              <a:gd name="T41" fmla="*/ 91155 h 107"/>
              <a:gd name="T42" fmla="*/ 0 w 132"/>
              <a:gd name="T43" fmla="*/ 104449 h 107"/>
              <a:gd name="T44" fmla="*/ 5701 w 132"/>
              <a:gd name="T45" fmla="*/ 115843 h 107"/>
              <a:gd name="T46" fmla="*/ 5701 w 132"/>
              <a:gd name="T47" fmla="*/ 161421 h 107"/>
              <a:gd name="T48" fmla="*/ 5701 w 132"/>
              <a:gd name="T49" fmla="*/ 161421 h 107"/>
              <a:gd name="T50" fmla="*/ 34203 w 132"/>
              <a:gd name="T51" fmla="*/ 165219 h 107"/>
              <a:gd name="T52" fmla="*/ 62706 w 132"/>
              <a:gd name="T53" fmla="*/ 155723 h 107"/>
              <a:gd name="T54" fmla="*/ 49405 w 132"/>
              <a:gd name="T55" fmla="*/ 146228 h 107"/>
              <a:gd name="T56" fmla="*/ 55105 w 132"/>
              <a:gd name="T57" fmla="*/ 146228 h 107"/>
              <a:gd name="T58" fmla="*/ 64606 w 132"/>
              <a:gd name="T59" fmla="*/ 140531 h 107"/>
              <a:gd name="T60" fmla="*/ 64606 w 132"/>
              <a:gd name="T61" fmla="*/ 132935 h 107"/>
              <a:gd name="T62" fmla="*/ 74107 w 132"/>
              <a:gd name="T63" fmla="*/ 134834 h 107"/>
              <a:gd name="T64" fmla="*/ 76008 w 132"/>
              <a:gd name="T65" fmla="*/ 127237 h 107"/>
              <a:gd name="T66" fmla="*/ 89309 w 132"/>
              <a:gd name="T67" fmla="*/ 125338 h 107"/>
              <a:gd name="T68" fmla="*/ 104510 w 132"/>
              <a:gd name="T69" fmla="*/ 131036 h 107"/>
              <a:gd name="T70" fmla="*/ 127313 w 132"/>
              <a:gd name="T71" fmla="*/ 134834 h 107"/>
              <a:gd name="T72" fmla="*/ 131113 w 132"/>
              <a:gd name="T73" fmla="*/ 140531 h 107"/>
              <a:gd name="T74" fmla="*/ 144414 w 132"/>
              <a:gd name="T75" fmla="*/ 155723 h 107"/>
              <a:gd name="T76" fmla="*/ 152015 w 132"/>
              <a:gd name="T77" fmla="*/ 165219 h 107"/>
              <a:gd name="T78" fmla="*/ 176718 w 132"/>
              <a:gd name="T79" fmla="*/ 189907 h 107"/>
              <a:gd name="T80" fmla="*/ 209021 w 132"/>
              <a:gd name="T81" fmla="*/ 193705 h 107"/>
              <a:gd name="T82" fmla="*/ 233723 w 132"/>
              <a:gd name="T83" fmla="*/ 201301 h 107"/>
              <a:gd name="T84" fmla="*/ 241324 w 132"/>
              <a:gd name="T85" fmla="*/ 197503 h 107"/>
              <a:gd name="T86" fmla="*/ 245124 w 132"/>
              <a:gd name="T87" fmla="*/ 193705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2" h="107">
                <a:moveTo>
                  <a:pt x="129" y="102"/>
                </a:moveTo>
                <a:cubicBezTo>
                  <a:pt x="127" y="101"/>
                  <a:pt x="117" y="98"/>
                  <a:pt x="117" y="95"/>
                </a:cubicBezTo>
                <a:cubicBezTo>
                  <a:pt x="117" y="93"/>
                  <a:pt x="125" y="95"/>
                  <a:pt x="121" y="94"/>
                </a:cubicBezTo>
                <a:cubicBezTo>
                  <a:pt x="117" y="92"/>
                  <a:pt x="117" y="93"/>
                  <a:pt x="114" y="92"/>
                </a:cubicBezTo>
                <a:cubicBezTo>
                  <a:pt x="110" y="92"/>
                  <a:pt x="109" y="91"/>
                  <a:pt x="109" y="89"/>
                </a:cubicBezTo>
                <a:cubicBezTo>
                  <a:pt x="108" y="86"/>
                  <a:pt x="109" y="86"/>
                  <a:pt x="106" y="86"/>
                </a:cubicBezTo>
                <a:cubicBezTo>
                  <a:pt x="103" y="86"/>
                  <a:pt x="97" y="80"/>
                  <a:pt x="97" y="78"/>
                </a:cubicBezTo>
                <a:cubicBezTo>
                  <a:pt x="97" y="76"/>
                  <a:pt x="98" y="75"/>
                  <a:pt x="96" y="74"/>
                </a:cubicBezTo>
                <a:cubicBezTo>
                  <a:pt x="93" y="72"/>
                  <a:pt x="84" y="64"/>
                  <a:pt x="81" y="60"/>
                </a:cubicBezTo>
                <a:cubicBezTo>
                  <a:pt x="78" y="56"/>
                  <a:pt x="74" y="56"/>
                  <a:pt x="78" y="56"/>
                </a:cubicBezTo>
                <a:cubicBezTo>
                  <a:pt x="82" y="55"/>
                  <a:pt x="95" y="57"/>
                  <a:pt x="92" y="53"/>
                </a:cubicBezTo>
                <a:cubicBezTo>
                  <a:pt x="88" y="48"/>
                  <a:pt x="90" y="48"/>
                  <a:pt x="87" y="46"/>
                </a:cubicBezTo>
                <a:cubicBezTo>
                  <a:pt x="84" y="45"/>
                  <a:pt x="84" y="47"/>
                  <a:pt x="80" y="44"/>
                </a:cubicBezTo>
                <a:cubicBezTo>
                  <a:pt x="75" y="41"/>
                  <a:pt x="73" y="40"/>
                  <a:pt x="69" y="38"/>
                </a:cubicBezTo>
                <a:cubicBezTo>
                  <a:pt x="66" y="35"/>
                  <a:pt x="64" y="30"/>
                  <a:pt x="61" y="27"/>
                </a:cubicBezTo>
                <a:cubicBezTo>
                  <a:pt x="58" y="24"/>
                  <a:pt x="53" y="21"/>
                  <a:pt x="50" y="18"/>
                </a:cubicBezTo>
                <a:cubicBezTo>
                  <a:pt x="46" y="16"/>
                  <a:pt x="43" y="17"/>
                  <a:pt x="40" y="15"/>
                </a:cubicBezTo>
                <a:cubicBezTo>
                  <a:pt x="36" y="12"/>
                  <a:pt x="34" y="9"/>
                  <a:pt x="32" y="9"/>
                </a:cubicBezTo>
                <a:cubicBezTo>
                  <a:pt x="30" y="9"/>
                  <a:pt x="16" y="6"/>
                  <a:pt x="12" y="3"/>
                </a:cubicBezTo>
                <a:cubicBezTo>
                  <a:pt x="9" y="2"/>
                  <a:pt x="6" y="0"/>
                  <a:pt x="3" y="0"/>
                </a:cubicBezTo>
                <a:cubicBezTo>
                  <a:pt x="3" y="48"/>
                  <a:pt x="3" y="48"/>
                  <a:pt x="3" y="48"/>
                </a:cubicBezTo>
                <a:cubicBezTo>
                  <a:pt x="0" y="55"/>
                  <a:pt x="0" y="55"/>
                  <a:pt x="0" y="55"/>
                </a:cubicBezTo>
                <a:cubicBezTo>
                  <a:pt x="0" y="55"/>
                  <a:pt x="3" y="59"/>
                  <a:pt x="3" y="61"/>
                </a:cubicBezTo>
                <a:cubicBezTo>
                  <a:pt x="3" y="63"/>
                  <a:pt x="3" y="77"/>
                  <a:pt x="3" y="85"/>
                </a:cubicBezTo>
                <a:cubicBezTo>
                  <a:pt x="3" y="85"/>
                  <a:pt x="3" y="85"/>
                  <a:pt x="3" y="85"/>
                </a:cubicBezTo>
                <a:cubicBezTo>
                  <a:pt x="6" y="86"/>
                  <a:pt x="13" y="87"/>
                  <a:pt x="18" y="87"/>
                </a:cubicBezTo>
                <a:cubicBezTo>
                  <a:pt x="23" y="87"/>
                  <a:pt x="31" y="83"/>
                  <a:pt x="33" y="82"/>
                </a:cubicBezTo>
                <a:cubicBezTo>
                  <a:pt x="34" y="80"/>
                  <a:pt x="30" y="79"/>
                  <a:pt x="26" y="77"/>
                </a:cubicBezTo>
                <a:cubicBezTo>
                  <a:pt x="22" y="75"/>
                  <a:pt x="19" y="72"/>
                  <a:pt x="29" y="77"/>
                </a:cubicBezTo>
                <a:cubicBezTo>
                  <a:pt x="39" y="83"/>
                  <a:pt x="35" y="75"/>
                  <a:pt x="34" y="74"/>
                </a:cubicBezTo>
                <a:cubicBezTo>
                  <a:pt x="34" y="73"/>
                  <a:pt x="32" y="68"/>
                  <a:pt x="34" y="70"/>
                </a:cubicBezTo>
                <a:cubicBezTo>
                  <a:pt x="35" y="71"/>
                  <a:pt x="39" y="73"/>
                  <a:pt x="39" y="71"/>
                </a:cubicBezTo>
                <a:cubicBezTo>
                  <a:pt x="40" y="70"/>
                  <a:pt x="38" y="66"/>
                  <a:pt x="40" y="67"/>
                </a:cubicBezTo>
                <a:cubicBezTo>
                  <a:pt x="42" y="68"/>
                  <a:pt x="45" y="66"/>
                  <a:pt x="47" y="66"/>
                </a:cubicBezTo>
                <a:cubicBezTo>
                  <a:pt x="49" y="65"/>
                  <a:pt x="49" y="66"/>
                  <a:pt x="55" y="69"/>
                </a:cubicBezTo>
                <a:cubicBezTo>
                  <a:pt x="61" y="72"/>
                  <a:pt x="66" y="72"/>
                  <a:pt x="67" y="71"/>
                </a:cubicBezTo>
                <a:cubicBezTo>
                  <a:pt x="67" y="70"/>
                  <a:pt x="66" y="72"/>
                  <a:pt x="69" y="74"/>
                </a:cubicBezTo>
                <a:cubicBezTo>
                  <a:pt x="73" y="77"/>
                  <a:pt x="74" y="79"/>
                  <a:pt x="76" y="82"/>
                </a:cubicBezTo>
                <a:cubicBezTo>
                  <a:pt x="78" y="84"/>
                  <a:pt x="79" y="84"/>
                  <a:pt x="80" y="87"/>
                </a:cubicBezTo>
                <a:cubicBezTo>
                  <a:pt x="82" y="91"/>
                  <a:pt x="89" y="100"/>
                  <a:pt x="93" y="100"/>
                </a:cubicBezTo>
                <a:cubicBezTo>
                  <a:pt x="97" y="100"/>
                  <a:pt x="103" y="99"/>
                  <a:pt x="110" y="102"/>
                </a:cubicBezTo>
                <a:cubicBezTo>
                  <a:pt x="116" y="104"/>
                  <a:pt x="121" y="107"/>
                  <a:pt x="123" y="106"/>
                </a:cubicBezTo>
                <a:cubicBezTo>
                  <a:pt x="126" y="106"/>
                  <a:pt x="125" y="104"/>
                  <a:pt x="127" y="104"/>
                </a:cubicBezTo>
                <a:cubicBezTo>
                  <a:pt x="128" y="103"/>
                  <a:pt x="132" y="103"/>
                  <a:pt x="129"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0" name="Freeform 803"/>
          <p:cNvSpPr>
            <a:spLocks/>
          </p:cNvSpPr>
          <p:nvPr/>
        </p:nvSpPr>
        <p:spPr bwMode="auto">
          <a:xfrm>
            <a:off x="4103649" y="4143765"/>
            <a:ext cx="297243" cy="276248"/>
          </a:xfrm>
          <a:custGeom>
            <a:avLst/>
            <a:gdLst>
              <a:gd name="T0" fmla="*/ 166150 w 133"/>
              <a:gd name="T1" fmla="*/ 15308 h 112"/>
              <a:gd name="T2" fmla="*/ 160421 w 133"/>
              <a:gd name="T3" fmla="*/ 32530 h 112"/>
              <a:gd name="T4" fmla="*/ 147053 w 133"/>
              <a:gd name="T5" fmla="*/ 59319 h 112"/>
              <a:gd name="T6" fmla="*/ 122226 w 133"/>
              <a:gd name="T7" fmla="*/ 74627 h 112"/>
              <a:gd name="T8" fmla="*/ 95489 w 133"/>
              <a:gd name="T9" fmla="*/ 68886 h 112"/>
              <a:gd name="T10" fmla="*/ 78301 w 133"/>
              <a:gd name="T11" fmla="*/ 80367 h 112"/>
              <a:gd name="T12" fmla="*/ 59203 w 133"/>
              <a:gd name="T13" fmla="*/ 84194 h 112"/>
              <a:gd name="T14" fmla="*/ 45835 w 133"/>
              <a:gd name="T15" fmla="*/ 88021 h 112"/>
              <a:gd name="T16" fmla="*/ 24827 w 133"/>
              <a:gd name="T17" fmla="*/ 72713 h 112"/>
              <a:gd name="T18" fmla="*/ 17188 w 133"/>
              <a:gd name="T19" fmla="*/ 57405 h 112"/>
              <a:gd name="T20" fmla="*/ 13368 w 133"/>
              <a:gd name="T21" fmla="*/ 59319 h 112"/>
              <a:gd name="T22" fmla="*/ 1910 w 133"/>
              <a:gd name="T23" fmla="*/ 91848 h 112"/>
              <a:gd name="T24" fmla="*/ 9549 w 133"/>
              <a:gd name="T25" fmla="*/ 112897 h 112"/>
              <a:gd name="T26" fmla="*/ 17188 w 133"/>
              <a:gd name="T27" fmla="*/ 128205 h 112"/>
              <a:gd name="T28" fmla="*/ 28647 w 133"/>
              <a:gd name="T29" fmla="*/ 156908 h 112"/>
              <a:gd name="T30" fmla="*/ 38195 w 133"/>
              <a:gd name="T31" fmla="*/ 176043 h 112"/>
              <a:gd name="T32" fmla="*/ 63023 w 133"/>
              <a:gd name="T33" fmla="*/ 183697 h 112"/>
              <a:gd name="T34" fmla="*/ 74481 w 133"/>
              <a:gd name="T35" fmla="*/ 185610 h 112"/>
              <a:gd name="T36" fmla="*/ 76391 w 133"/>
              <a:gd name="T37" fmla="*/ 195178 h 112"/>
              <a:gd name="T38" fmla="*/ 99308 w 133"/>
              <a:gd name="T39" fmla="*/ 191351 h 112"/>
              <a:gd name="T40" fmla="*/ 105038 w 133"/>
              <a:gd name="T41" fmla="*/ 185610 h 112"/>
              <a:gd name="T42" fmla="*/ 124135 w 133"/>
              <a:gd name="T43" fmla="*/ 193264 h 112"/>
              <a:gd name="T44" fmla="*/ 141323 w 133"/>
              <a:gd name="T45" fmla="*/ 189437 h 112"/>
              <a:gd name="T46" fmla="*/ 145143 w 133"/>
              <a:gd name="T47" fmla="*/ 212399 h 112"/>
              <a:gd name="T48" fmla="*/ 177609 w 133"/>
              <a:gd name="T49" fmla="*/ 199005 h 112"/>
              <a:gd name="T50" fmla="*/ 181429 w 133"/>
              <a:gd name="T51" fmla="*/ 208572 h 112"/>
              <a:gd name="T52" fmla="*/ 185248 w 133"/>
              <a:gd name="T53" fmla="*/ 195178 h 112"/>
              <a:gd name="T54" fmla="*/ 183338 w 133"/>
              <a:gd name="T55" fmla="*/ 181783 h 112"/>
              <a:gd name="T56" fmla="*/ 189068 w 133"/>
              <a:gd name="T57" fmla="*/ 168389 h 112"/>
              <a:gd name="T58" fmla="*/ 187158 w 133"/>
              <a:gd name="T59" fmla="*/ 153081 h 112"/>
              <a:gd name="T60" fmla="*/ 202436 w 133"/>
              <a:gd name="T61" fmla="*/ 137773 h 112"/>
              <a:gd name="T62" fmla="*/ 215805 w 133"/>
              <a:gd name="T63" fmla="*/ 116724 h 112"/>
              <a:gd name="T64" fmla="*/ 215805 w 133"/>
              <a:gd name="T65" fmla="*/ 93762 h 112"/>
              <a:gd name="T66" fmla="*/ 234902 w 133"/>
              <a:gd name="T67" fmla="*/ 84194 h 112"/>
              <a:gd name="T68" fmla="*/ 252090 w 133"/>
              <a:gd name="T69" fmla="*/ 82281 h 112"/>
              <a:gd name="T70" fmla="*/ 227263 w 133"/>
              <a:gd name="T71" fmla="*/ 59319 h 112"/>
              <a:gd name="T72" fmla="*/ 225353 w 133"/>
              <a:gd name="T73" fmla="*/ 45924 h 112"/>
              <a:gd name="T74" fmla="*/ 211985 w 133"/>
              <a:gd name="T75" fmla="*/ 19135 h 112"/>
              <a:gd name="T76" fmla="*/ 223444 w 133"/>
              <a:gd name="T77" fmla="*/ 21049 h 112"/>
              <a:gd name="T78" fmla="*/ 217714 w 133"/>
              <a:gd name="T79" fmla="*/ 7654 h 112"/>
              <a:gd name="T80" fmla="*/ 223444 w 133"/>
              <a:gd name="T81" fmla="*/ 3827 h 112"/>
              <a:gd name="T82" fmla="*/ 177609 w 133"/>
              <a:gd name="T83" fmla="*/ 0 h 112"/>
              <a:gd name="T84" fmla="*/ 166150 w 133"/>
              <a:gd name="T85" fmla="*/ 15308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12">
                <a:moveTo>
                  <a:pt x="87" y="8"/>
                </a:moveTo>
                <a:cubicBezTo>
                  <a:pt x="86" y="13"/>
                  <a:pt x="86" y="16"/>
                  <a:pt x="84" y="17"/>
                </a:cubicBezTo>
                <a:cubicBezTo>
                  <a:pt x="82" y="18"/>
                  <a:pt x="78" y="27"/>
                  <a:pt x="77" y="31"/>
                </a:cubicBezTo>
                <a:cubicBezTo>
                  <a:pt x="76" y="34"/>
                  <a:pt x="68" y="38"/>
                  <a:pt x="64" y="39"/>
                </a:cubicBezTo>
                <a:cubicBezTo>
                  <a:pt x="60" y="40"/>
                  <a:pt x="54" y="36"/>
                  <a:pt x="50" y="36"/>
                </a:cubicBezTo>
                <a:cubicBezTo>
                  <a:pt x="46" y="36"/>
                  <a:pt x="42" y="41"/>
                  <a:pt x="41" y="42"/>
                </a:cubicBezTo>
                <a:cubicBezTo>
                  <a:pt x="39" y="44"/>
                  <a:pt x="36" y="44"/>
                  <a:pt x="31" y="44"/>
                </a:cubicBezTo>
                <a:cubicBezTo>
                  <a:pt x="26" y="44"/>
                  <a:pt x="26" y="44"/>
                  <a:pt x="24" y="46"/>
                </a:cubicBezTo>
                <a:cubicBezTo>
                  <a:pt x="22" y="48"/>
                  <a:pt x="16" y="41"/>
                  <a:pt x="13" y="38"/>
                </a:cubicBezTo>
                <a:cubicBezTo>
                  <a:pt x="11" y="37"/>
                  <a:pt x="10" y="34"/>
                  <a:pt x="9" y="30"/>
                </a:cubicBezTo>
                <a:cubicBezTo>
                  <a:pt x="9" y="30"/>
                  <a:pt x="8" y="31"/>
                  <a:pt x="7" y="31"/>
                </a:cubicBezTo>
                <a:cubicBezTo>
                  <a:pt x="6" y="33"/>
                  <a:pt x="2" y="43"/>
                  <a:pt x="1" y="48"/>
                </a:cubicBezTo>
                <a:cubicBezTo>
                  <a:pt x="0" y="52"/>
                  <a:pt x="5" y="55"/>
                  <a:pt x="5" y="59"/>
                </a:cubicBezTo>
                <a:cubicBezTo>
                  <a:pt x="5" y="64"/>
                  <a:pt x="6" y="63"/>
                  <a:pt x="9" y="67"/>
                </a:cubicBezTo>
                <a:cubicBezTo>
                  <a:pt x="12" y="71"/>
                  <a:pt x="14" y="77"/>
                  <a:pt x="15" y="82"/>
                </a:cubicBezTo>
                <a:cubicBezTo>
                  <a:pt x="15" y="88"/>
                  <a:pt x="17" y="89"/>
                  <a:pt x="20" y="92"/>
                </a:cubicBezTo>
                <a:cubicBezTo>
                  <a:pt x="23" y="94"/>
                  <a:pt x="30" y="97"/>
                  <a:pt x="33" y="96"/>
                </a:cubicBezTo>
                <a:cubicBezTo>
                  <a:pt x="37" y="96"/>
                  <a:pt x="39" y="95"/>
                  <a:pt x="39" y="97"/>
                </a:cubicBezTo>
                <a:cubicBezTo>
                  <a:pt x="39" y="99"/>
                  <a:pt x="36" y="102"/>
                  <a:pt x="40" y="102"/>
                </a:cubicBezTo>
                <a:cubicBezTo>
                  <a:pt x="45" y="102"/>
                  <a:pt x="50" y="103"/>
                  <a:pt x="52" y="100"/>
                </a:cubicBezTo>
                <a:cubicBezTo>
                  <a:pt x="54" y="97"/>
                  <a:pt x="52" y="95"/>
                  <a:pt x="55" y="97"/>
                </a:cubicBezTo>
                <a:cubicBezTo>
                  <a:pt x="58" y="99"/>
                  <a:pt x="60" y="101"/>
                  <a:pt x="65" y="101"/>
                </a:cubicBezTo>
                <a:cubicBezTo>
                  <a:pt x="69" y="101"/>
                  <a:pt x="72" y="97"/>
                  <a:pt x="74" y="99"/>
                </a:cubicBezTo>
                <a:cubicBezTo>
                  <a:pt x="75" y="102"/>
                  <a:pt x="74" y="112"/>
                  <a:pt x="76" y="111"/>
                </a:cubicBezTo>
                <a:cubicBezTo>
                  <a:pt x="79" y="109"/>
                  <a:pt x="92" y="104"/>
                  <a:pt x="93" y="104"/>
                </a:cubicBezTo>
                <a:cubicBezTo>
                  <a:pt x="93" y="105"/>
                  <a:pt x="95" y="110"/>
                  <a:pt x="95" y="109"/>
                </a:cubicBezTo>
                <a:cubicBezTo>
                  <a:pt x="96" y="108"/>
                  <a:pt x="98" y="104"/>
                  <a:pt x="97" y="102"/>
                </a:cubicBezTo>
                <a:cubicBezTo>
                  <a:pt x="95" y="100"/>
                  <a:pt x="94" y="99"/>
                  <a:pt x="96" y="95"/>
                </a:cubicBezTo>
                <a:cubicBezTo>
                  <a:pt x="97" y="92"/>
                  <a:pt x="99" y="91"/>
                  <a:pt x="99" y="88"/>
                </a:cubicBezTo>
                <a:cubicBezTo>
                  <a:pt x="98" y="85"/>
                  <a:pt x="96" y="83"/>
                  <a:pt x="98" y="80"/>
                </a:cubicBezTo>
                <a:cubicBezTo>
                  <a:pt x="99" y="78"/>
                  <a:pt x="103" y="75"/>
                  <a:pt x="106" y="72"/>
                </a:cubicBezTo>
                <a:cubicBezTo>
                  <a:pt x="109" y="68"/>
                  <a:pt x="113" y="64"/>
                  <a:pt x="113" y="61"/>
                </a:cubicBezTo>
                <a:cubicBezTo>
                  <a:pt x="112" y="58"/>
                  <a:pt x="108" y="53"/>
                  <a:pt x="113" y="49"/>
                </a:cubicBezTo>
                <a:cubicBezTo>
                  <a:pt x="119" y="46"/>
                  <a:pt x="121" y="43"/>
                  <a:pt x="123" y="44"/>
                </a:cubicBezTo>
                <a:cubicBezTo>
                  <a:pt x="125" y="46"/>
                  <a:pt x="133" y="45"/>
                  <a:pt x="132" y="43"/>
                </a:cubicBezTo>
                <a:cubicBezTo>
                  <a:pt x="130" y="41"/>
                  <a:pt x="121" y="34"/>
                  <a:pt x="119" y="31"/>
                </a:cubicBezTo>
                <a:cubicBezTo>
                  <a:pt x="118" y="28"/>
                  <a:pt x="119" y="26"/>
                  <a:pt x="118" y="24"/>
                </a:cubicBezTo>
                <a:cubicBezTo>
                  <a:pt x="116" y="21"/>
                  <a:pt x="109" y="12"/>
                  <a:pt x="111" y="10"/>
                </a:cubicBezTo>
                <a:cubicBezTo>
                  <a:pt x="112" y="8"/>
                  <a:pt x="118" y="14"/>
                  <a:pt x="117" y="11"/>
                </a:cubicBezTo>
                <a:cubicBezTo>
                  <a:pt x="116" y="7"/>
                  <a:pt x="112" y="8"/>
                  <a:pt x="114" y="4"/>
                </a:cubicBezTo>
                <a:cubicBezTo>
                  <a:pt x="115" y="3"/>
                  <a:pt x="116" y="2"/>
                  <a:pt x="117" y="2"/>
                </a:cubicBezTo>
                <a:cubicBezTo>
                  <a:pt x="110" y="1"/>
                  <a:pt x="96" y="0"/>
                  <a:pt x="93" y="0"/>
                </a:cubicBezTo>
                <a:cubicBezTo>
                  <a:pt x="90" y="0"/>
                  <a:pt x="89" y="2"/>
                  <a:pt x="87" y="8"/>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211" name="Freeform 804"/>
          <p:cNvSpPr>
            <a:spLocks/>
          </p:cNvSpPr>
          <p:nvPr/>
        </p:nvSpPr>
        <p:spPr bwMode="auto">
          <a:xfrm>
            <a:off x="4124092" y="4055781"/>
            <a:ext cx="286095" cy="206673"/>
          </a:xfrm>
          <a:custGeom>
            <a:avLst/>
            <a:gdLst>
              <a:gd name="T0" fmla="*/ 227285 w 128"/>
              <a:gd name="T1" fmla="*/ 49628 h 84"/>
              <a:gd name="T2" fmla="*/ 240655 w 128"/>
              <a:gd name="T3" fmla="*/ 41993 h 84"/>
              <a:gd name="T4" fmla="*/ 221555 w 128"/>
              <a:gd name="T5" fmla="*/ 32449 h 84"/>
              <a:gd name="T6" fmla="*/ 212006 w 128"/>
              <a:gd name="T7" fmla="*/ 34358 h 84"/>
              <a:gd name="T8" fmla="*/ 210096 w 128"/>
              <a:gd name="T9" fmla="*/ 28632 h 84"/>
              <a:gd name="T10" fmla="*/ 204366 w 128"/>
              <a:gd name="T11" fmla="*/ 28632 h 84"/>
              <a:gd name="T12" fmla="*/ 198636 w 128"/>
              <a:gd name="T13" fmla="*/ 11453 h 84"/>
              <a:gd name="T14" fmla="*/ 185266 w 128"/>
              <a:gd name="T15" fmla="*/ 3818 h 84"/>
              <a:gd name="T16" fmla="*/ 179536 w 128"/>
              <a:gd name="T17" fmla="*/ 7635 h 84"/>
              <a:gd name="T18" fmla="*/ 175716 w 128"/>
              <a:gd name="T19" fmla="*/ 5726 h 84"/>
              <a:gd name="T20" fmla="*/ 154707 w 128"/>
              <a:gd name="T21" fmla="*/ 30540 h 84"/>
              <a:gd name="T22" fmla="*/ 143247 w 128"/>
              <a:gd name="T23" fmla="*/ 47719 h 84"/>
              <a:gd name="T24" fmla="*/ 143247 w 128"/>
              <a:gd name="T25" fmla="*/ 51537 h 84"/>
              <a:gd name="T26" fmla="*/ 120328 w 128"/>
              <a:gd name="T27" fmla="*/ 57263 h 84"/>
              <a:gd name="T28" fmla="*/ 114598 w 128"/>
              <a:gd name="T29" fmla="*/ 62990 h 84"/>
              <a:gd name="T30" fmla="*/ 129877 w 128"/>
              <a:gd name="T31" fmla="*/ 78260 h 84"/>
              <a:gd name="T32" fmla="*/ 133697 w 128"/>
              <a:gd name="T33" fmla="*/ 62990 h 84"/>
              <a:gd name="T34" fmla="*/ 143247 w 128"/>
              <a:gd name="T35" fmla="*/ 64898 h 84"/>
              <a:gd name="T36" fmla="*/ 139427 w 128"/>
              <a:gd name="T37" fmla="*/ 53446 h 84"/>
              <a:gd name="T38" fmla="*/ 143247 w 128"/>
              <a:gd name="T39" fmla="*/ 64898 h 84"/>
              <a:gd name="T40" fmla="*/ 133697 w 128"/>
              <a:gd name="T41" fmla="*/ 62990 h 84"/>
              <a:gd name="T42" fmla="*/ 129877 w 128"/>
              <a:gd name="T43" fmla="*/ 78260 h 84"/>
              <a:gd name="T44" fmla="*/ 114598 w 128"/>
              <a:gd name="T45" fmla="*/ 62990 h 84"/>
              <a:gd name="T46" fmla="*/ 105048 w 128"/>
              <a:gd name="T47" fmla="*/ 70625 h 84"/>
              <a:gd name="T48" fmla="*/ 80218 w 128"/>
              <a:gd name="T49" fmla="*/ 97347 h 84"/>
              <a:gd name="T50" fmla="*/ 45839 w 128"/>
              <a:gd name="T51" fmla="*/ 108800 h 84"/>
              <a:gd name="T52" fmla="*/ 36289 w 128"/>
              <a:gd name="T53" fmla="*/ 135523 h 84"/>
              <a:gd name="T54" fmla="*/ 42019 w 128"/>
              <a:gd name="T55" fmla="*/ 141249 h 84"/>
              <a:gd name="T56" fmla="*/ 21010 w 128"/>
              <a:gd name="T57" fmla="*/ 135523 h 84"/>
              <a:gd name="T58" fmla="*/ 5730 w 128"/>
              <a:gd name="T59" fmla="*/ 127888 h 84"/>
              <a:gd name="T60" fmla="*/ 0 w 128"/>
              <a:gd name="T61" fmla="*/ 125979 h 84"/>
              <a:gd name="T62" fmla="*/ 7640 w 128"/>
              <a:gd name="T63" fmla="*/ 141249 h 84"/>
              <a:gd name="T64" fmla="*/ 28649 w 128"/>
              <a:gd name="T65" fmla="*/ 156519 h 84"/>
              <a:gd name="T66" fmla="*/ 42019 w 128"/>
              <a:gd name="T67" fmla="*/ 152702 h 84"/>
              <a:gd name="T68" fmla="*/ 61119 w 128"/>
              <a:gd name="T69" fmla="*/ 148884 h 84"/>
              <a:gd name="T70" fmla="*/ 78308 w 128"/>
              <a:gd name="T71" fmla="*/ 137432 h 84"/>
              <a:gd name="T72" fmla="*/ 105048 w 128"/>
              <a:gd name="T73" fmla="*/ 143158 h 84"/>
              <a:gd name="T74" fmla="*/ 129877 w 128"/>
              <a:gd name="T75" fmla="*/ 127888 h 84"/>
              <a:gd name="T76" fmla="*/ 143247 w 128"/>
              <a:gd name="T77" fmla="*/ 101165 h 84"/>
              <a:gd name="T78" fmla="*/ 148977 w 128"/>
              <a:gd name="T79" fmla="*/ 83986 h 84"/>
              <a:gd name="T80" fmla="*/ 160437 w 128"/>
              <a:gd name="T81" fmla="*/ 68716 h 84"/>
              <a:gd name="T82" fmla="*/ 206276 w 128"/>
              <a:gd name="T83" fmla="*/ 72533 h 84"/>
              <a:gd name="T84" fmla="*/ 221555 w 128"/>
              <a:gd name="T85" fmla="*/ 62990 h 84"/>
              <a:gd name="T86" fmla="*/ 215826 w 128"/>
              <a:gd name="T87" fmla="*/ 53446 h 84"/>
              <a:gd name="T88" fmla="*/ 227285 w 128"/>
              <a:gd name="T89" fmla="*/ 49628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8" h="84">
                <a:moveTo>
                  <a:pt x="119" y="26"/>
                </a:moveTo>
                <a:cubicBezTo>
                  <a:pt x="123" y="26"/>
                  <a:pt x="128" y="24"/>
                  <a:pt x="126" y="22"/>
                </a:cubicBezTo>
                <a:cubicBezTo>
                  <a:pt x="123" y="21"/>
                  <a:pt x="118" y="16"/>
                  <a:pt x="116" y="17"/>
                </a:cubicBezTo>
                <a:cubicBezTo>
                  <a:pt x="113" y="18"/>
                  <a:pt x="111" y="20"/>
                  <a:pt x="111" y="18"/>
                </a:cubicBezTo>
                <a:cubicBezTo>
                  <a:pt x="110" y="16"/>
                  <a:pt x="112" y="14"/>
                  <a:pt x="110" y="15"/>
                </a:cubicBezTo>
                <a:cubicBezTo>
                  <a:pt x="108" y="15"/>
                  <a:pt x="107" y="17"/>
                  <a:pt x="107" y="15"/>
                </a:cubicBezTo>
                <a:cubicBezTo>
                  <a:pt x="107" y="13"/>
                  <a:pt x="107" y="7"/>
                  <a:pt x="104" y="6"/>
                </a:cubicBezTo>
                <a:cubicBezTo>
                  <a:pt x="102" y="4"/>
                  <a:pt x="98" y="0"/>
                  <a:pt x="97" y="2"/>
                </a:cubicBezTo>
                <a:cubicBezTo>
                  <a:pt x="96" y="5"/>
                  <a:pt x="94" y="5"/>
                  <a:pt x="94" y="4"/>
                </a:cubicBezTo>
                <a:cubicBezTo>
                  <a:pt x="94" y="2"/>
                  <a:pt x="95" y="0"/>
                  <a:pt x="92" y="3"/>
                </a:cubicBezTo>
                <a:cubicBezTo>
                  <a:pt x="90" y="5"/>
                  <a:pt x="83" y="14"/>
                  <a:pt x="81" y="16"/>
                </a:cubicBezTo>
                <a:cubicBezTo>
                  <a:pt x="79" y="18"/>
                  <a:pt x="74" y="23"/>
                  <a:pt x="75" y="25"/>
                </a:cubicBezTo>
                <a:cubicBezTo>
                  <a:pt x="76" y="26"/>
                  <a:pt x="78" y="26"/>
                  <a:pt x="75" y="27"/>
                </a:cubicBezTo>
                <a:cubicBezTo>
                  <a:pt x="72" y="28"/>
                  <a:pt x="66" y="29"/>
                  <a:pt x="63" y="30"/>
                </a:cubicBezTo>
                <a:cubicBezTo>
                  <a:pt x="62" y="31"/>
                  <a:pt x="61" y="32"/>
                  <a:pt x="60" y="33"/>
                </a:cubicBezTo>
                <a:cubicBezTo>
                  <a:pt x="62" y="36"/>
                  <a:pt x="67" y="42"/>
                  <a:pt x="68" y="41"/>
                </a:cubicBezTo>
                <a:cubicBezTo>
                  <a:pt x="69" y="40"/>
                  <a:pt x="69" y="33"/>
                  <a:pt x="70" y="33"/>
                </a:cubicBezTo>
                <a:cubicBezTo>
                  <a:pt x="70" y="34"/>
                  <a:pt x="76" y="35"/>
                  <a:pt x="75" y="34"/>
                </a:cubicBezTo>
                <a:cubicBezTo>
                  <a:pt x="75" y="34"/>
                  <a:pt x="74" y="30"/>
                  <a:pt x="73" y="28"/>
                </a:cubicBezTo>
                <a:cubicBezTo>
                  <a:pt x="74" y="30"/>
                  <a:pt x="75" y="34"/>
                  <a:pt x="75" y="34"/>
                </a:cubicBezTo>
                <a:cubicBezTo>
                  <a:pt x="76" y="35"/>
                  <a:pt x="70" y="34"/>
                  <a:pt x="70" y="33"/>
                </a:cubicBezTo>
                <a:cubicBezTo>
                  <a:pt x="69" y="33"/>
                  <a:pt x="69" y="40"/>
                  <a:pt x="68" y="41"/>
                </a:cubicBezTo>
                <a:cubicBezTo>
                  <a:pt x="67" y="42"/>
                  <a:pt x="62" y="36"/>
                  <a:pt x="60" y="33"/>
                </a:cubicBezTo>
                <a:cubicBezTo>
                  <a:pt x="58" y="34"/>
                  <a:pt x="56" y="36"/>
                  <a:pt x="55" y="37"/>
                </a:cubicBezTo>
                <a:cubicBezTo>
                  <a:pt x="53" y="39"/>
                  <a:pt x="45" y="51"/>
                  <a:pt x="42" y="51"/>
                </a:cubicBezTo>
                <a:cubicBezTo>
                  <a:pt x="39" y="52"/>
                  <a:pt x="26" y="55"/>
                  <a:pt x="24" y="57"/>
                </a:cubicBezTo>
                <a:cubicBezTo>
                  <a:pt x="22" y="60"/>
                  <a:pt x="17" y="70"/>
                  <a:pt x="19" y="71"/>
                </a:cubicBezTo>
                <a:cubicBezTo>
                  <a:pt x="21" y="72"/>
                  <a:pt x="24" y="74"/>
                  <a:pt x="22" y="74"/>
                </a:cubicBezTo>
                <a:cubicBezTo>
                  <a:pt x="19" y="73"/>
                  <a:pt x="13" y="73"/>
                  <a:pt x="11" y="71"/>
                </a:cubicBezTo>
                <a:cubicBezTo>
                  <a:pt x="8" y="70"/>
                  <a:pt x="5" y="69"/>
                  <a:pt x="3" y="67"/>
                </a:cubicBezTo>
                <a:cubicBezTo>
                  <a:pt x="2" y="67"/>
                  <a:pt x="1" y="66"/>
                  <a:pt x="0" y="66"/>
                </a:cubicBezTo>
                <a:cubicBezTo>
                  <a:pt x="1" y="70"/>
                  <a:pt x="2" y="73"/>
                  <a:pt x="4" y="74"/>
                </a:cubicBezTo>
                <a:cubicBezTo>
                  <a:pt x="7" y="77"/>
                  <a:pt x="13" y="84"/>
                  <a:pt x="15" y="82"/>
                </a:cubicBezTo>
                <a:cubicBezTo>
                  <a:pt x="17" y="80"/>
                  <a:pt x="17" y="80"/>
                  <a:pt x="22" y="80"/>
                </a:cubicBezTo>
                <a:cubicBezTo>
                  <a:pt x="27" y="80"/>
                  <a:pt x="30" y="80"/>
                  <a:pt x="32" y="78"/>
                </a:cubicBezTo>
                <a:cubicBezTo>
                  <a:pt x="33" y="77"/>
                  <a:pt x="37" y="72"/>
                  <a:pt x="41" y="72"/>
                </a:cubicBezTo>
                <a:cubicBezTo>
                  <a:pt x="45" y="72"/>
                  <a:pt x="51" y="76"/>
                  <a:pt x="55" y="75"/>
                </a:cubicBezTo>
                <a:cubicBezTo>
                  <a:pt x="59" y="74"/>
                  <a:pt x="67" y="70"/>
                  <a:pt x="68" y="67"/>
                </a:cubicBezTo>
                <a:cubicBezTo>
                  <a:pt x="69" y="63"/>
                  <a:pt x="73" y="54"/>
                  <a:pt x="75" y="53"/>
                </a:cubicBezTo>
                <a:cubicBezTo>
                  <a:pt x="77" y="52"/>
                  <a:pt x="77" y="49"/>
                  <a:pt x="78" y="44"/>
                </a:cubicBezTo>
                <a:cubicBezTo>
                  <a:pt x="80" y="38"/>
                  <a:pt x="81" y="36"/>
                  <a:pt x="84" y="36"/>
                </a:cubicBezTo>
                <a:cubicBezTo>
                  <a:pt x="87" y="36"/>
                  <a:pt x="101" y="37"/>
                  <a:pt x="108" y="38"/>
                </a:cubicBezTo>
                <a:cubicBezTo>
                  <a:pt x="112" y="36"/>
                  <a:pt x="118" y="35"/>
                  <a:pt x="116" y="33"/>
                </a:cubicBezTo>
                <a:cubicBezTo>
                  <a:pt x="114" y="31"/>
                  <a:pt x="112" y="29"/>
                  <a:pt x="113" y="28"/>
                </a:cubicBezTo>
                <a:cubicBezTo>
                  <a:pt x="113" y="26"/>
                  <a:pt x="114" y="26"/>
                  <a:pt x="119" y="26"/>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212" name="Freeform 805"/>
          <p:cNvSpPr>
            <a:spLocks/>
          </p:cNvSpPr>
          <p:nvPr/>
        </p:nvSpPr>
        <p:spPr bwMode="auto">
          <a:xfrm>
            <a:off x="3542610" y="3339977"/>
            <a:ext cx="92888" cy="59341"/>
          </a:xfrm>
          <a:custGeom>
            <a:avLst/>
            <a:gdLst>
              <a:gd name="T0" fmla="*/ 3872 w 41"/>
              <a:gd name="T1" fmla="*/ 36446 h 24"/>
              <a:gd name="T2" fmla="*/ 17424 w 41"/>
              <a:gd name="T3" fmla="*/ 42201 h 24"/>
              <a:gd name="T4" fmla="*/ 36784 w 41"/>
              <a:gd name="T5" fmla="*/ 40282 h 24"/>
              <a:gd name="T6" fmla="*/ 60015 w 41"/>
              <a:gd name="T7" fmla="*/ 42201 h 24"/>
              <a:gd name="T8" fmla="*/ 75503 w 41"/>
              <a:gd name="T9" fmla="*/ 36446 h 24"/>
              <a:gd name="T10" fmla="*/ 65823 w 41"/>
              <a:gd name="T11" fmla="*/ 21100 h 24"/>
              <a:gd name="T12" fmla="*/ 67759 w 41"/>
              <a:gd name="T13" fmla="*/ 9591 h 24"/>
              <a:gd name="T14" fmla="*/ 48399 w 41"/>
              <a:gd name="T15" fmla="*/ 11509 h 24"/>
              <a:gd name="T16" fmla="*/ 34848 w 41"/>
              <a:gd name="T17" fmla="*/ 3836 h 24"/>
              <a:gd name="T18" fmla="*/ 23232 w 41"/>
              <a:gd name="T19" fmla="*/ 1918 h 24"/>
              <a:gd name="T20" fmla="*/ 1936 w 41"/>
              <a:gd name="T21" fmla="*/ 21100 h 24"/>
              <a:gd name="T22" fmla="*/ 3872 w 41"/>
              <a:gd name="T23" fmla="*/ 364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4">
                <a:moveTo>
                  <a:pt x="2" y="19"/>
                </a:moveTo>
                <a:cubicBezTo>
                  <a:pt x="4" y="22"/>
                  <a:pt x="7" y="20"/>
                  <a:pt x="9" y="22"/>
                </a:cubicBezTo>
                <a:cubicBezTo>
                  <a:pt x="11" y="24"/>
                  <a:pt x="15" y="20"/>
                  <a:pt x="19" y="21"/>
                </a:cubicBezTo>
                <a:cubicBezTo>
                  <a:pt x="23" y="21"/>
                  <a:pt x="25" y="24"/>
                  <a:pt x="31" y="22"/>
                </a:cubicBezTo>
                <a:cubicBezTo>
                  <a:pt x="36" y="20"/>
                  <a:pt x="41" y="24"/>
                  <a:pt x="39" y="19"/>
                </a:cubicBezTo>
                <a:cubicBezTo>
                  <a:pt x="37" y="15"/>
                  <a:pt x="34" y="14"/>
                  <a:pt x="34" y="11"/>
                </a:cubicBezTo>
                <a:cubicBezTo>
                  <a:pt x="34" y="7"/>
                  <a:pt x="35" y="5"/>
                  <a:pt x="35" y="5"/>
                </a:cubicBezTo>
                <a:cubicBezTo>
                  <a:pt x="32" y="4"/>
                  <a:pt x="27" y="7"/>
                  <a:pt x="25" y="6"/>
                </a:cubicBezTo>
                <a:cubicBezTo>
                  <a:pt x="22" y="6"/>
                  <a:pt x="21" y="3"/>
                  <a:pt x="18" y="2"/>
                </a:cubicBezTo>
                <a:cubicBezTo>
                  <a:pt x="15" y="0"/>
                  <a:pt x="14" y="0"/>
                  <a:pt x="12" y="1"/>
                </a:cubicBezTo>
                <a:cubicBezTo>
                  <a:pt x="11" y="2"/>
                  <a:pt x="3" y="9"/>
                  <a:pt x="1" y="11"/>
                </a:cubicBezTo>
                <a:cubicBezTo>
                  <a:pt x="1" y="11"/>
                  <a:pt x="0" y="16"/>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3" name="Freeform 806"/>
          <p:cNvSpPr>
            <a:spLocks/>
          </p:cNvSpPr>
          <p:nvPr/>
        </p:nvSpPr>
        <p:spPr bwMode="auto">
          <a:xfrm>
            <a:off x="3301094" y="3263867"/>
            <a:ext cx="224790" cy="147332"/>
          </a:xfrm>
          <a:custGeom>
            <a:avLst/>
            <a:gdLst>
              <a:gd name="T0" fmla="*/ 7683 w 100"/>
              <a:gd name="T1" fmla="*/ 17145 h 60"/>
              <a:gd name="T2" fmla="*/ 5763 w 100"/>
              <a:gd name="T3" fmla="*/ 30480 h 60"/>
              <a:gd name="T4" fmla="*/ 3842 w 100"/>
              <a:gd name="T5" fmla="*/ 43815 h 60"/>
              <a:gd name="T6" fmla="*/ 32655 w 100"/>
              <a:gd name="T7" fmla="*/ 64770 h 60"/>
              <a:gd name="T8" fmla="*/ 42259 w 100"/>
              <a:gd name="T9" fmla="*/ 74295 h 60"/>
              <a:gd name="T10" fmla="*/ 61468 w 100"/>
              <a:gd name="T11" fmla="*/ 74295 h 60"/>
              <a:gd name="T12" fmla="*/ 78756 w 100"/>
              <a:gd name="T13" fmla="*/ 81915 h 60"/>
              <a:gd name="T14" fmla="*/ 94123 w 100"/>
              <a:gd name="T15" fmla="*/ 81915 h 60"/>
              <a:gd name="T16" fmla="*/ 107569 w 100"/>
              <a:gd name="T17" fmla="*/ 89535 h 60"/>
              <a:gd name="T18" fmla="*/ 128698 w 100"/>
              <a:gd name="T19" fmla="*/ 97155 h 60"/>
              <a:gd name="T20" fmla="*/ 147907 w 100"/>
              <a:gd name="T21" fmla="*/ 106680 h 60"/>
              <a:gd name="T22" fmla="*/ 161353 w 100"/>
              <a:gd name="T23" fmla="*/ 102870 h 60"/>
              <a:gd name="T24" fmla="*/ 170957 w 100"/>
              <a:gd name="T25" fmla="*/ 110490 h 60"/>
              <a:gd name="T26" fmla="*/ 188245 w 100"/>
              <a:gd name="T27" fmla="*/ 104775 h 60"/>
              <a:gd name="T28" fmla="*/ 186324 w 100"/>
              <a:gd name="T29" fmla="*/ 83820 h 60"/>
              <a:gd name="T30" fmla="*/ 190166 w 100"/>
              <a:gd name="T31" fmla="*/ 72390 h 60"/>
              <a:gd name="T32" fmla="*/ 163274 w 100"/>
              <a:gd name="T33" fmla="*/ 70485 h 60"/>
              <a:gd name="T34" fmla="*/ 155590 w 100"/>
              <a:gd name="T35" fmla="*/ 66675 h 60"/>
              <a:gd name="T36" fmla="*/ 145986 w 100"/>
              <a:gd name="T37" fmla="*/ 66675 h 60"/>
              <a:gd name="T38" fmla="*/ 134461 w 100"/>
              <a:gd name="T39" fmla="*/ 59055 h 60"/>
              <a:gd name="T40" fmla="*/ 122936 w 100"/>
              <a:gd name="T41" fmla="*/ 62865 h 60"/>
              <a:gd name="T42" fmla="*/ 115252 w 100"/>
              <a:gd name="T43" fmla="*/ 53340 h 60"/>
              <a:gd name="T44" fmla="*/ 97964 w 100"/>
              <a:gd name="T45" fmla="*/ 43815 h 60"/>
              <a:gd name="T46" fmla="*/ 86439 w 100"/>
              <a:gd name="T47" fmla="*/ 36195 h 60"/>
              <a:gd name="T48" fmla="*/ 74914 w 100"/>
              <a:gd name="T49" fmla="*/ 30480 h 60"/>
              <a:gd name="T50" fmla="*/ 57626 w 100"/>
              <a:gd name="T51" fmla="*/ 15240 h 60"/>
              <a:gd name="T52" fmla="*/ 42259 w 100"/>
              <a:gd name="T53" fmla="*/ 0 h 60"/>
              <a:gd name="T54" fmla="*/ 30734 w 100"/>
              <a:gd name="T55" fmla="*/ 5715 h 60"/>
              <a:gd name="T56" fmla="*/ 23050 w 100"/>
              <a:gd name="T57" fmla="*/ 9525 h 60"/>
              <a:gd name="T58" fmla="*/ 7683 w 100"/>
              <a:gd name="T59" fmla="*/ 17145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60">
                <a:moveTo>
                  <a:pt x="4" y="9"/>
                </a:moveTo>
                <a:cubicBezTo>
                  <a:pt x="2" y="11"/>
                  <a:pt x="4" y="12"/>
                  <a:pt x="3" y="16"/>
                </a:cubicBezTo>
                <a:cubicBezTo>
                  <a:pt x="1" y="20"/>
                  <a:pt x="0" y="20"/>
                  <a:pt x="2" y="23"/>
                </a:cubicBezTo>
                <a:cubicBezTo>
                  <a:pt x="3" y="26"/>
                  <a:pt x="13" y="31"/>
                  <a:pt x="17" y="34"/>
                </a:cubicBezTo>
                <a:cubicBezTo>
                  <a:pt x="20" y="37"/>
                  <a:pt x="19" y="38"/>
                  <a:pt x="22" y="39"/>
                </a:cubicBezTo>
                <a:cubicBezTo>
                  <a:pt x="26" y="39"/>
                  <a:pt x="28" y="37"/>
                  <a:pt x="32" y="39"/>
                </a:cubicBezTo>
                <a:cubicBezTo>
                  <a:pt x="35" y="40"/>
                  <a:pt x="39" y="43"/>
                  <a:pt x="41" y="43"/>
                </a:cubicBezTo>
                <a:cubicBezTo>
                  <a:pt x="43" y="43"/>
                  <a:pt x="46" y="43"/>
                  <a:pt x="49" y="43"/>
                </a:cubicBezTo>
                <a:cubicBezTo>
                  <a:pt x="51" y="43"/>
                  <a:pt x="53" y="45"/>
                  <a:pt x="56" y="47"/>
                </a:cubicBezTo>
                <a:cubicBezTo>
                  <a:pt x="59" y="50"/>
                  <a:pt x="65" y="51"/>
                  <a:pt x="67" y="51"/>
                </a:cubicBezTo>
                <a:cubicBezTo>
                  <a:pt x="69" y="51"/>
                  <a:pt x="73" y="54"/>
                  <a:pt x="77" y="56"/>
                </a:cubicBezTo>
                <a:cubicBezTo>
                  <a:pt x="80" y="58"/>
                  <a:pt x="81" y="55"/>
                  <a:pt x="84" y="54"/>
                </a:cubicBezTo>
                <a:cubicBezTo>
                  <a:pt x="86" y="53"/>
                  <a:pt x="86" y="55"/>
                  <a:pt x="89" y="58"/>
                </a:cubicBezTo>
                <a:cubicBezTo>
                  <a:pt x="92" y="60"/>
                  <a:pt x="96" y="56"/>
                  <a:pt x="98" y="55"/>
                </a:cubicBezTo>
                <a:cubicBezTo>
                  <a:pt x="100" y="55"/>
                  <a:pt x="97" y="46"/>
                  <a:pt x="97" y="44"/>
                </a:cubicBezTo>
                <a:cubicBezTo>
                  <a:pt x="98" y="42"/>
                  <a:pt x="99" y="38"/>
                  <a:pt x="99" y="38"/>
                </a:cubicBezTo>
                <a:cubicBezTo>
                  <a:pt x="96" y="38"/>
                  <a:pt x="87" y="39"/>
                  <a:pt x="85" y="37"/>
                </a:cubicBezTo>
                <a:cubicBezTo>
                  <a:pt x="83" y="34"/>
                  <a:pt x="83" y="34"/>
                  <a:pt x="81" y="35"/>
                </a:cubicBezTo>
                <a:cubicBezTo>
                  <a:pt x="79" y="35"/>
                  <a:pt x="78" y="37"/>
                  <a:pt x="76" y="35"/>
                </a:cubicBezTo>
                <a:cubicBezTo>
                  <a:pt x="74" y="34"/>
                  <a:pt x="71" y="31"/>
                  <a:pt x="70" y="31"/>
                </a:cubicBezTo>
                <a:cubicBezTo>
                  <a:pt x="69" y="31"/>
                  <a:pt x="65" y="36"/>
                  <a:pt x="64" y="33"/>
                </a:cubicBezTo>
                <a:cubicBezTo>
                  <a:pt x="62" y="30"/>
                  <a:pt x="60" y="28"/>
                  <a:pt x="60" y="28"/>
                </a:cubicBezTo>
                <a:cubicBezTo>
                  <a:pt x="60" y="28"/>
                  <a:pt x="54" y="27"/>
                  <a:pt x="51" y="23"/>
                </a:cubicBezTo>
                <a:cubicBezTo>
                  <a:pt x="49" y="20"/>
                  <a:pt x="49" y="19"/>
                  <a:pt x="45" y="19"/>
                </a:cubicBezTo>
                <a:cubicBezTo>
                  <a:pt x="42" y="19"/>
                  <a:pt x="42" y="19"/>
                  <a:pt x="39" y="16"/>
                </a:cubicBezTo>
                <a:cubicBezTo>
                  <a:pt x="35" y="12"/>
                  <a:pt x="32" y="10"/>
                  <a:pt x="30" y="8"/>
                </a:cubicBezTo>
                <a:cubicBezTo>
                  <a:pt x="27" y="5"/>
                  <a:pt x="26" y="0"/>
                  <a:pt x="22" y="0"/>
                </a:cubicBezTo>
                <a:cubicBezTo>
                  <a:pt x="19" y="0"/>
                  <a:pt x="16" y="0"/>
                  <a:pt x="16" y="3"/>
                </a:cubicBezTo>
                <a:cubicBezTo>
                  <a:pt x="16" y="6"/>
                  <a:pt x="15" y="7"/>
                  <a:pt x="12" y="5"/>
                </a:cubicBezTo>
                <a:cubicBezTo>
                  <a:pt x="12" y="8"/>
                  <a:pt x="6" y="7"/>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4" name="Freeform 807"/>
          <p:cNvSpPr>
            <a:spLocks/>
          </p:cNvSpPr>
          <p:nvPr/>
        </p:nvSpPr>
        <p:spPr bwMode="auto">
          <a:xfrm>
            <a:off x="3908584" y="3810224"/>
            <a:ext cx="163484" cy="149377"/>
          </a:xfrm>
          <a:custGeom>
            <a:avLst/>
            <a:gdLst>
              <a:gd name="T0" fmla="*/ 70807 w 73"/>
              <a:gd name="T1" fmla="*/ 94989 h 61"/>
              <a:gd name="T2" fmla="*/ 86116 w 73"/>
              <a:gd name="T3" fmla="*/ 93090 h 61"/>
              <a:gd name="T4" fmla="*/ 97599 w 73"/>
              <a:gd name="T5" fmla="*/ 93090 h 61"/>
              <a:gd name="T6" fmla="*/ 93771 w 73"/>
              <a:gd name="T7" fmla="*/ 77891 h 61"/>
              <a:gd name="T8" fmla="*/ 103340 w 73"/>
              <a:gd name="T9" fmla="*/ 75991 h 61"/>
              <a:gd name="T10" fmla="*/ 109081 w 73"/>
              <a:gd name="T11" fmla="*/ 64593 h 61"/>
              <a:gd name="T12" fmla="*/ 124390 w 73"/>
              <a:gd name="T13" fmla="*/ 60793 h 61"/>
              <a:gd name="T14" fmla="*/ 137786 w 73"/>
              <a:gd name="T15" fmla="*/ 39896 h 61"/>
              <a:gd name="T16" fmla="*/ 133959 w 73"/>
              <a:gd name="T17" fmla="*/ 18998 h 61"/>
              <a:gd name="T18" fmla="*/ 133959 w 73"/>
              <a:gd name="T19" fmla="*/ 1900 h 61"/>
              <a:gd name="T20" fmla="*/ 116736 w 73"/>
              <a:gd name="T21" fmla="*/ 5699 h 61"/>
              <a:gd name="T22" fmla="*/ 107167 w 73"/>
              <a:gd name="T23" fmla="*/ 1900 h 61"/>
              <a:gd name="T24" fmla="*/ 97599 w 73"/>
              <a:gd name="T25" fmla="*/ 11399 h 61"/>
              <a:gd name="T26" fmla="*/ 88030 w 73"/>
              <a:gd name="T27" fmla="*/ 11399 h 61"/>
              <a:gd name="T28" fmla="*/ 70807 w 73"/>
              <a:gd name="T29" fmla="*/ 5699 h 61"/>
              <a:gd name="T30" fmla="*/ 42101 w 73"/>
              <a:gd name="T31" fmla="*/ 3800 h 61"/>
              <a:gd name="T32" fmla="*/ 21051 w 73"/>
              <a:gd name="T33" fmla="*/ 7599 h 61"/>
              <a:gd name="T34" fmla="*/ 3827 w 73"/>
              <a:gd name="T35" fmla="*/ 24697 h 61"/>
              <a:gd name="T36" fmla="*/ 5741 w 73"/>
              <a:gd name="T37" fmla="*/ 45595 h 61"/>
              <a:gd name="T38" fmla="*/ 15310 w 73"/>
              <a:gd name="T39" fmla="*/ 64593 h 61"/>
              <a:gd name="T40" fmla="*/ 22964 w 73"/>
              <a:gd name="T41" fmla="*/ 85490 h 61"/>
              <a:gd name="T42" fmla="*/ 28705 w 73"/>
              <a:gd name="T43" fmla="*/ 91190 h 61"/>
              <a:gd name="T44" fmla="*/ 34447 w 73"/>
              <a:gd name="T45" fmla="*/ 94989 h 61"/>
              <a:gd name="T46" fmla="*/ 36360 w 73"/>
              <a:gd name="T47" fmla="*/ 100689 h 61"/>
              <a:gd name="T48" fmla="*/ 42101 w 73"/>
              <a:gd name="T49" fmla="*/ 106388 h 61"/>
              <a:gd name="T50" fmla="*/ 44015 w 73"/>
              <a:gd name="T51" fmla="*/ 112087 h 61"/>
              <a:gd name="T52" fmla="*/ 55497 w 73"/>
              <a:gd name="T53" fmla="*/ 104488 h 61"/>
              <a:gd name="T54" fmla="*/ 55497 w 73"/>
              <a:gd name="T55" fmla="*/ 104488 h 61"/>
              <a:gd name="T56" fmla="*/ 70807 w 73"/>
              <a:gd name="T57" fmla="*/ 94989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61">
                <a:moveTo>
                  <a:pt x="37" y="50"/>
                </a:move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cubicBezTo>
                  <a:pt x="11" y="37"/>
                  <a:pt x="12" y="42"/>
                  <a:pt x="12" y="45"/>
                </a:cubicBezTo>
                <a:cubicBezTo>
                  <a:pt x="13" y="48"/>
                  <a:pt x="14" y="49"/>
                  <a:pt x="15" y="48"/>
                </a:cubicBezTo>
                <a:cubicBezTo>
                  <a:pt x="16" y="47"/>
                  <a:pt x="18" y="48"/>
                  <a:pt x="18" y="50"/>
                </a:cubicBezTo>
                <a:cubicBezTo>
                  <a:pt x="18" y="52"/>
                  <a:pt x="17" y="53"/>
                  <a:pt x="19" y="53"/>
                </a:cubicBezTo>
                <a:cubicBezTo>
                  <a:pt x="22" y="53"/>
                  <a:pt x="22" y="55"/>
                  <a:pt x="22" y="56"/>
                </a:cubicBezTo>
                <a:cubicBezTo>
                  <a:pt x="22" y="57"/>
                  <a:pt x="22" y="61"/>
                  <a:pt x="23" y="59"/>
                </a:cubicBezTo>
                <a:cubicBezTo>
                  <a:pt x="25" y="56"/>
                  <a:pt x="27" y="53"/>
                  <a:pt x="29" y="55"/>
                </a:cubicBezTo>
                <a:cubicBezTo>
                  <a:pt x="29" y="55"/>
                  <a:pt x="29" y="55"/>
                  <a:pt x="29" y="55"/>
                </a:cubicBezTo>
                <a:cubicBezTo>
                  <a:pt x="32" y="52"/>
                  <a:pt x="37" y="51"/>
                  <a:pt x="3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5" name="Freeform 808"/>
          <p:cNvSpPr>
            <a:spLocks/>
          </p:cNvSpPr>
          <p:nvPr/>
        </p:nvSpPr>
        <p:spPr bwMode="auto">
          <a:xfrm>
            <a:off x="3847282" y="4070099"/>
            <a:ext cx="124470" cy="173934"/>
          </a:xfrm>
          <a:custGeom>
            <a:avLst/>
            <a:gdLst>
              <a:gd name="T0" fmla="*/ 47483 w 56"/>
              <a:gd name="T1" fmla="*/ 15204 h 71"/>
              <a:gd name="T2" fmla="*/ 36087 w 56"/>
              <a:gd name="T3" fmla="*/ 19005 h 71"/>
              <a:gd name="T4" fmla="*/ 26591 w 56"/>
              <a:gd name="T5" fmla="*/ 22806 h 71"/>
              <a:gd name="T6" fmla="*/ 22792 w 56"/>
              <a:gd name="T7" fmla="*/ 9503 h 71"/>
              <a:gd name="T8" fmla="*/ 0 w 56"/>
              <a:gd name="T9" fmla="*/ 0 h 71"/>
              <a:gd name="T10" fmla="*/ 1899 w 56"/>
              <a:gd name="T11" fmla="*/ 1901 h 71"/>
              <a:gd name="T12" fmla="*/ 7597 w 56"/>
              <a:gd name="T13" fmla="*/ 41812 h 71"/>
              <a:gd name="T14" fmla="*/ 18993 w 56"/>
              <a:gd name="T15" fmla="*/ 70320 h 71"/>
              <a:gd name="T16" fmla="*/ 30389 w 56"/>
              <a:gd name="T17" fmla="*/ 91226 h 71"/>
              <a:gd name="T18" fmla="*/ 56980 w 56"/>
              <a:gd name="T19" fmla="*/ 114032 h 71"/>
              <a:gd name="T20" fmla="*/ 87369 w 56"/>
              <a:gd name="T21" fmla="*/ 133037 h 71"/>
              <a:gd name="T22" fmla="*/ 104463 w 56"/>
              <a:gd name="T23" fmla="*/ 131137 h 71"/>
              <a:gd name="T24" fmla="*/ 102563 w 56"/>
              <a:gd name="T25" fmla="*/ 121634 h 71"/>
              <a:gd name="T26" fmla="*/ 85469 w 56"/>
              <a:gd name="T27" fmla="*/ 96927 h 71"/>
              <a:gd name="T28" fmla="*/ 79772 w 56"/>
              <a:gd name="T29" fmla="*/ 64618 h 71"/>
              <a:gd name="T30" fmla="*/ 79772 w 56"/>
              <a:gd name="T31" fmla="*/ 36110 h 71"/>
              <a:gd name="T32" fmla="*/ 51282 w 56"/>
              <a:gd name="T33" fmla="*/ 9503 h 71"/>
              <a:gd name="T34" fmla="*/ 47483 w 56"/>
              <a:gd name="T35" fmla="*/ 15204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 h="71">
                <a:moveTo>
                  <a:pt x="25" y="8"/>
                </a:moveTo>
                <a:cubicBezTo>
                  <a:pt x="23" y="11"/>
                  <a:pt x="19" y="12"/>
                  <a:pt x="19" y="10"/>
                </a:cubicBezTo>
                <a:cubicBezTo>
                  <a:pt x="18" y="9"/>
                  <a:pt x="15" y="15"/>
                  <a:pt x="14" y="12"/>
                </a:cubicBezTo>
                <a:cubicBezTo>
                  <a:pt x="13" y="9"/>
                  <a:pt x="15" y="8"/>
                  <a:pt x="12" y="5"/>
                </a:cubicBezTo>
                <a:cubicBezTo>
                  <a:pt x="10" y="2"/>
                  <a:pt x="5" y="0"/>
                  <a:pt x="0" y="0"/>
                </a:cubicBezTo>
                <a:cubicBezTo>
                  <a:pt x="0" y="0"/>
                  <a:pt x="0" y="1"/>
                  <a:pt x="1" y="1"/>
                </a:cubicBezTo>
                <a:cubicBezTo>
                  <a:pt x="3" y="5"/>
                  <a:pt x="3" y="17"/>
                  <a:pt x="4" y="22"/>
                </a:cubicBezTo>
                <a:cubicBezTo>
                  <a:pt x="6" y="27"/>
                  <a:pt x="9" y="34"/>
                  <a:pt x="10" y="37"/>
                </a:cubicBezTo>
                <a:cubicBezTo>
                  <a:pt x="12" y="39"/>
                  <a:pt x="14" y="43"/>
                  <a:pt x="16" y="48"/>
                </a:cubicBezTo>
                <a:cubicBezTo>
                  <a:pt x="18" y="52"/>
                  <a:pt x="23" y="55"/>
                  <a:pt x="30" y="60"/>
                </a:cubicBezTo>
                <a:cubicBezTo>
                  <a:pt x="36" y="64"/>
                  <a:pt x="43" y="69"/>
                  <a:pt x="46" y="70"/>
                </a:cubicBezTo>
                <a:cubicBezTo>
                  <a:pt x="49" y="71"/>
                  <a:pt x="54" y="70"/>
                  <a:pt x="55" y="69"/>
                </a:cubicBezTo>
                <a:cubicBezTo>
                  <a:pt x="56" y="68"/>
                  <a:pt x="56" y="68"/>
                  <a:pt x="54" y="64"/>
                </a:cubicBezTo>
                <a:cubicBezTo>
                  <a:pt x="52" y="60"/>
                  <a:pt x="47" y="55"/>
                  <a:pt x="45" y="51"/>
                </a:cubicBezTo>
                <a:cubicBezTo>
                  <a:pt x="43" y="47"/>
                  <a:pt x="41" y="38"/>
                  <a:pt x="42" y="34"/>
                </a:cubicBezTo>
                <a:cubicBezTo>
                  <a:pt x="43" y="30"/>
                  <a:pt x="45" y="23"/>
                  <a:pt x="42" y="19"/>
                </a:cubicBezTo>
                <a:cubicBezTo>
                  <a:pt x="39" y="15"/>
                  <a:pt x="31" y="9"/>
                  <a:pt x="27" y="5"/>
                </a:cubicBezTo>
                <a:cubicBezTo>
                  <a:pt x="26" y="6"/>
                  <a:pt x="25" y="7"/>
                  <a:pt x="25" y="8"/>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216" name="Freeform 809"/>
          <p:cNvSpPr>
            <a:spLocks/>
          </p:cNvSpPr>
          <p:nvPr/>
        </p:nvSpPr>
        <p:spPr bwMode="auto">
          <a:xfrm>
            <a:off x="3065160" y="2353671"/>
            <a:ext cx="1759304" cy="1256413"/>
          </a:xfrm>
          <a:custGeom>
            <a:avLst/>
            <a:gdLst>
              <a:gd name="T0" fmla="*/ 1394616 w 788"/>
              <a:gd name="T1" fmla="*/ 171674 h 511"/>
              <a:gd name="T2" fmla="*/ 1278239 w 788"/>
              <a:gd name="T3" fmla="*/ 28612 h 511"/>
              <a:gd name="T4" fmla="*/ 1142784 w 788"/>
              <a:gd name="T5" fmla="*/ 55317 h 511"/>
              <a:gd name="T6" fmla="*/ 1022591 w 788"/>
              <a:gd name="T7" fmla="*/ 171674 h 511"/>
              <a:gd name="T8" fmla="*/ 1104628 w 788"/>
              <a:gd name="T9" fmla="*/ 196471 h 511"/>
              <a:gd name="T10" fmla="*/ 990158 w 788"/>
              <a:gd name="T11" fmla="*/ 268955 h 511"/>
              <a:gd name="T12" fmla="*/ 866150 w 788"/>
              <a:gd name="T13" fmla="*/ 358607 h 511"/>
              <a:gd name="T14" fmla="*/ 663921 w 788"/>
              <a:gd name="T15" fmla="*/ 350977 h 511"/>
              <a:gd name="T16" fmla="*/ 475047 w 788"/>
              <a:gd name="T17" fmla="*/ 278493 h 511"/>
              <a:gd name="T18" fmla="*/ 408273 w 788"/>
              <a:gd name="T19" fmla="*/ 202193 h 511"/>
              <a:gd name="T20" fmla="*/ 335776 w 788"/>
              <a:gd name="T21" fmla="*/ 144969 h 511"/>
              <a:gd name="T22" fmla="*/ 295712 w 788"/>
              <a:gd name="T23" fmla="*/ 209823 h 511"/>
              <a:gd name="T24" fmla="*/ 219399 w 788"/>
              <a:gd name="T25" fmla="*/ 257511 h 511"/>
              <a:gd name="T26" fmla="*/ 167888 w 788"/>
              <a:gd name="T27" fmla="*/ 303290 h 511"/>
              <a:gd name="T28" fmla="*/ 110654 w 788"/>
              <a:gd name="T29" fmla="*/ 394849 h 511"/>
              <a:gd name="T30" fmla="*/ 41972 w 788"/>
              <a:gd name="T31" fmla="*/ 415832 h 511"/>
              <a:gd name="T32" fmla="*/ 30525 w 788"/>
              <a:gd name="T33" fmla="*/ 473056 h 511"/>
              <a:gd name="T34" fmla="*/ 97299 w 788"/>
              <a:gd name="T35" fmla="*/ 564616 h 511"/>
              <a:gd name="T36" fmla="*/ 164073 w 788"/>
              <a:gd name="T37" fmla="*/ 574153 h 511"/>
              <a:gd name="T38" fmla="*/ 129732 w 788"/>
              <a:gd name="T39" fmla="*/ 646638 h 511"/>
              <a:gd name="T40" fmla="*/ 162165 w 788"/>
              <a:gd name="T41" fmla="*/ 694325 h 511"/>
              <a:gd name="T42" fmla="*/ 248017 w 788"/>
              <a:gd name="T43" fmla="*/ 736289 h 511"/>
              <a:gd name="T44" fmla="*/ 316698 w 788"/>
              <a:gd name="T45" fmla="*/ 766809 h 511"/>
              <a:gd name="T46" fmla="*/ 402550 w 788"/>
              <a:gd name="T47" fmla="*/ 762994 h 511"/>
              <a:gd name="T48" fmla="*/ 497941 w 788"/>
              <a:gd name="T49" fmla="*/ 730567 h 511"/>
              <a:gd name="T50" fmla="*/ 568530 w 788"/>
              <a:gd name="T51" fmla="*/ 755364 h 511"/>
              <a:gd name="T52" fmla="*/ 589516 w 788"/>
              <a:gd name="T53" fmla="*/ 827849 h 511"/>
              <a:gd name="T54" fmla="*/ 599055 w 788"/>
              <a:gd name="T55" fmla="*/ 873628 h 511"/>
              <a:gd name="T56" fmla="*/ 625765 w 788"/>
              <a:gd name="T57" fmla="*/ 936575 h 511"/>
              <a:gd name="T58" fmla="*/ 673460 w 788"/>
              <a:gd name="T59" fmla="*/ 915593 h 511"/>
              <a:gd name="T60" fmla="*/ 730695 w 788"/>
              <a:gd name="T61" fmla="*/ 909870 h 511"/>
              <a:gd name="T62" fmla="*/ 803192 w 788"/>
              <a:gd name="T63" fmla="*/ 930853 h 511"/>
              <a:gd name="T64" fmla="*/ 856611 w 788"/>
              <a:gd name="T65" fmla="*/ 942298 h 511"/>
              <a:gd name="T66" fmla="*/ 883321 w 788"/>
              <a:gd name="T67" fmla="*/ 955650 h 511"/>
              <a:gd name="T68" fmla="*/ 959633 w 788"/>
              <a:gd name="T69" fmla="*/ 921315 h 511"/>
              <a:gd name="T70" fmla="*/ 1016868 w 788"/>
              <a:gd name="T71" fmla="*/ 911778 h 511"/>
              <a:gd name="T72" fmla="*/ 1056932 w 788"/>
              <a:gd name="T73" fmla="*/ 885073 h 511"/>
              <a:gd name="T74" fmla="*/ 1114167 w 788"/>
              <a:gd name="T75" fmla="*/ 833571 h 511"/>
              <a:gd name="T76" fmla="*/ 1144692 w 788"/>
              <a:gd name="T77" fmla="*/ 776347 h 511"/>
              <a:gd name="T78" fmla="*/ 1167586 w 788"/>
              <a:gd name="T79" fmla="*/ 734382 h 511"/>
              <a:gd name="T80" fmla="*/ 1158047 w 788"/>
              <a:gd name="T81" fmla="*/ 705770 h 511"/>
              <a:gd name="T82" fmla="*/ 1163770 w 788"/>
              <a:gd name="T83" fmla="*/ 677157 h 511"/>
              <a:gd name="T84" fmla="*/ 1154231 w 788"/>
              <a:gd name="T85" fmla="*/ 661897 h 511"/>
              <a:gd name="T86" fmla="*/ 1127522 w 788"/>
              <a:gd name="T87" fmla="*/ 593228 h 511"/>
              <a:gd name="T88" fmla="*/ 1146600 w 788"/>
              <a:gd name="T89" fmla="*/ 532188 h 511"/>
              <a:gd name="T90" fmla="*/ 1161862 w 788"/>
              <a:gd name="T91" fmla="*/ 501669 h 511"/>
              <a:gd name="T92" fmla="*/ 1066471 w 788"/>
              <a:gd name="T93" fmla="*/ 469241 h 511"/>
              <a:gd name="T94" fmla="*/ 1167586 w 788"/>
              <a:gd name="T95" fmla="*/ 406294 h 511"/>
              <a:gd name="T96" fmla="*/ 1159954 w 788"/>
              <a:gd name="T97" fmla="*/ 463519 h 511"/>
              <a:gd name="T98" fmla="*/ 1232452 w 788"/>
              <a:gd name="T99" fmla="*/ 434907 h 511"/>
              <a:gd name="T100" fmla="*/ 1356460 w 788"/>
              <a:gd name="T101" fmla="*/ 366237 h 511"/>
              <a:gd name="T102" fmla="*/ 1407971 w 788"/>
              <a:gd name="T103" fmla="*/ 341440 h 511"/>
              <a:gd name="T104" fmla="*/ 1459482 w 788"/>
              <a:gd name="T105" fmla="*/ 268955 h 5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88" h="511">
                <a:moveTo>
                  <a:pt x="785" y="95"/>
                </a:moveTo>
                <a:cubicBezTo>
                  <a:pt x="785" y="93"/>
                  <a:pt x="781" y="92"/>
                  <a:pt x="777" y="93"/>
                </a:cubicBezTo>
                <a:cubicBezTo>
                  <a:pt x="773" y="94"/>
                  <a:pt x="769" y="96"/>
                  <a:pt x="765" y="97"/>
                </a:cubicBezTo>
                <a:cubicBezTo>
                  <a:pt x="760" y="97"/>
                  <a:pt x="760" y="99"/>
                  <a:pt x="758" y="101"/>
                </a:cubicBezTo>
                <a:cubicBezTo>
                  <a:pt x="756" y="102"/>
                  <a:pt x="742" y="102"/>
                  <a:pt x="737" y="101"/>
                </a:cubicBezTo>
                <a:cubicBezTo>
                  <a:pt x="732" y="100"/>
                  <a:pt x="733" y="93"/>
                  <a:pt x="731" y="90"/>
                </a:cubicBezTo>
                <a:cubicBezTo>
                  <a:pt x="729" y="86"/>
                  <a:pt x="730" y="84"/>
                  <a:pt x="727" y="82"/>
                </a:cubicBezTo>
                <a:cubicBezTo>
                  <a:pt x="724" y="80"/>
                  <a:pt x="719" y="76"/>
                  <a:pt x="715" y="75"/>
                </a:cubicBezTo>
                <a:cubicBezTo>
                  <a:pt x="712" y="73"/>
                  <a:pt x="705" y="71"/>
                  <a:pt x="701" y="71"/>
                </a:cubicBezTo>
                <a:cubicBezTo>
                  <a:pt x="698" y="70"/>
                  <a:pt x="692" y="68"/>
                  <a:pt x="691" y="66"/>
                </a:cubicBezTo>
                <a:cubicBezTo>
                  <a:pt x="690" y="63"/>
                  <a:pt x="690" y="53"/>
                  <a:pt x="687" y="49"/>
                </a:cubicBezTo>
                <a:cubicBezTo>
                  <a:pt x="685" y="45"/>
                  <a:pt x="675" y="21"/>
                  <a:pt x="670" y="15"/>
                </a:cubicBezTo>
                <a:cubicBezTo>
                  <a:pt x="666" y="9"/>
                  <a:pt x="657" y="6"/>
                  <a:pt x="653" y="6"/>
                </a:cubicBezTo>
                <a:cubicBezTo>
                  <a:pt x="650" y="6"/>
                  <a:pt x="644" y="3"/>
                  <a:pt x="638" y="1"/>
                </a:cubicBezTo>
                <a:cubicBezTo>
                  <a:pt x="632" y="0"/>
                  <a:pt x="624" y="2"/>
                  <a:pt x="613" y="3"/>
                </a:cubicBezTo>
                <a:cubicBezTo>
                  <a:pt x="602" y="5"/>
                  <a:pt x="594" y="13"/>
                  <a:pt x="593" y="14"/>
                </a:cubicBezTo>
                <a:cubicBezTo>
                  <a:pt x="592" y="16"/>
                  <a:pt x="596" y="17"/>
                  <a:pt x="599" y="18"/>
                </a:cubicBezTo>
                <a:cubicBezTo>
                  <a:pt x="601" y="19"/>
                  <a:pt x="601" y="26"/>
                  <a:pt x="599" y="29"/>
                </a:cubicBezTo>
                <a:cubicBezTo>
                  <a:pt x="597" y="31"/>
                  <a:pt x="592" y="37"/>
                  <a:pt x="590" y="40"/>
                </a:cubicBezTo>
                <a:cubicBezTo>
                  <a:pt x="588" y="44"/>
                  <a:pt x="581" y="53"/>
                  <a:pt x="583" y="57"/>
                </a:cubicBezTo>
                <a:cubicBezTo>
                  <a:pt x="586" y="60"/>
                  <a:pt x="581" y="63"/>
                  <a:pt x="578" y="64"/>
                </a:cubicBezTo>
                <a:cubicBezTo>
                  <a:pt x="574" y="64"/>
                  <a:pt x="563" y="70"/>
                  <a:pt x="562" y="70"/>
                </a:cubicBezTo>
                <a:cubicBezTo>
                  <a:pt x="561" y="70"/>
                  <a:pt x="554" y="67"/>
                  <a:pt x="548" y="64"/>
                </a:cubicBezTo>
                <a:cubicBezTo>
                  <a:pt x="548" y="64"/>
                  <a:pt x="537" y="88"/>
                  <a:pt x="536" y="90"/>
                </a:cubicBezTo>
                <a:cubicBezTo>
                  <a:pt x="536" y="93"/>
                  <a:pt x="533" y="95"/>
                  <a:pt x="534" y="97"/>
                </a:cubicBezTo>
                <a:cubicBezTo>
                  <a:pt x="534" y="99"/>
                  <a:pt x="537" y="102"/>
                  <a:pt x="538" y="101"/>
                </a:cubicBezTo>
                <a:cubicBezTo>
                  <a:pt x="540" y="100"/>
                  <a:pt x="540" y="97"/>
                  <a:pt x="546" y="99"/>
                </a:cubicBezTo>
                <a:cubicBezTo>
                  <a:pt x="553" y="100"/>
                  <a:pt x="555" y="103"/>
                  <a:pt x="557" y="101"/>
                </a:cubicBezTo>
                <a:cubicBezTo>
                  <a:pt x="559" y="100"/>
                  <a:pt x="562" y="97"/>
                  <a:pt x="565" y="97"/>
                </a:cubicBezTo>
                <a:cubicBezTo>
                  <a:pt x="569" y="97"/>
                  <a:pt x="574" y="97"/>
                  <a:pt x="579" y="103"/>
                </a:cubicBezTo>
                <a:cubicBezTo>
                  <a:pt x="585" y="109"/>
                  <a:pt x="592" y="120"/>
                  <a:pt x="589" y="120"/>
                </a:cubicBezTo>
                <a:cubicBezTo>
                  <a:pt x="587" y="120"/>
                  <a:pt x="582" y="118"/>
                  <a:pt x="576" y="118"/>
                </a:cubicBezTo>
                <a:cubicBezTo>
                  <a:pt x="571" y="118"/>
                  <a:pt x="550" y="123"/>
                  <a:pt x="547" y="124"/>
                </a:cubicBezTo>
                <a:cubicBezTo>
                  <a:pt x="545" y="126"/>
                  <a:pt x="545" y="131"/>
                  <a:pt x="543" y="133"/>
                </a:cubicBezTo>
                <a:cubicBezTo>
                  <a:pt x="540" y="135"/>
                  <a:pt x="535" y="140"/>
                  <a:pt x="531" y="140"/>
                </a:cubicBezTo>
                <a:cubicBezTo>
                  <a:pt x="528" y="140"/>
                  <a:pt x="522" y="139"/>
                  <a:pt x="519" y="141"/>
                </a:cubicBezTo>
                <a:cubicBezTo>
                  <a:pt x="517" y="143"/>
                  <a:pt x="510" y="151"/>
                  <a:pt x="504" y="150"/>
                </a:cubicBezTo>
                <a:cubicBezTo>
                  <a:pt x="498" y="149"/>
                  <a:pt x="492" y="144"/>
                  <a:pt x="487" y="145"/>
                </a:cubicBezTo>
                <a:cubicBezTo>
                  <a:pt x="482" y="146"/>
                  <a:pt x="479" y="153"/>
                  <a:pt x="479" y="156"/>
                </a:cubicBezTo>
                <a:cubicBezTo>
                  <a:pt x="480" y="159"/>
                  <a:pt x="485" y="163"/>
                  <a:pt x="485" y="165"/>
                </a:cubicBezTo>
                <a:cubicBezTo>
                  <a:pt x="485" y="167"/>
                  <a:pt x="479" y="169"/>
                  <a:pt x="474" y="172"/>
                </a:cubicBezTo>
                <a:cubicBezTo>
                  <a:pt x="470" y="174"/>
                  <a:pt x="466" y="187"/>
                  <a:pt x="454" y="188"/>
                </a:cubicBezTo>
                <a:cubicBezTo>
                  <a:pt x="441" y="189"/>
                  <a:pt x="419" y="187"/>
                  <a:pt x="406" y="195"/>
                </a:cubicBezTo>
                <a:cubicBezTo>
                  <a:pt x="393" y="202"/>
                  <a:pt x="394" y="201"/>
                  <a:pt x="392" y="201"/>
                </a:cubicBezTo>
                <a:cubicBezTo>
                  <a:pt x="390" y="200"/>
                  <a:pt x="387" y="197"/>
                  <a:pt x="385" y="197"/>
                </a:cubicBezTo>
                <a:cubicBezTo>
                  <a:pt x="382" y="197"/>
                  <a:pt x="380" y="199"/>
                  <a:pt x="374" y="197"/>
                </a:cubicBezTo>
                <a:cubicBezTo>
                  <a:pt x="368" y="194"/>
                  <a:pt x="362" y="194"/>
                  <a:pt x="359" y="192"/>
                </a:cubicBezTo>
                <a:cubicBezTo>
                  <a:pt x="355" y="190"/>
                  <a:pt x="351" y="185"/>
                  <a:pt x="348" y="184"/>
                </a:cubicBezTo>
                <a:cubicBezTo>
                  <a:pt x="345" y="184"/>
                  <a:pt x="331" y="182"/>
                  <a:pt x="329" y="182"/>
                </a:cubicBezTo>
                <a:cubicBezTo>
                  <a:pt x="327" y="182"/>
                  <a:pt x="313" y="184"/>
                  <a:pt x="306" y="184"/>
                </a:cubicBezTo>
                <a:cubicBezTo>
                  <a:pt x="299" y="183"/>
                  <a:pt x="286" y="184"/>
                  <a:pt x="285" y="181"/>
                </a:cubicBezTo>
                <a:cubicBezTo>
                  <a:pt x="283" y="179"/>
                  <a:pt x="280" y="176"/>
                  <a:pt x="277" y="169"/>
                </a:cubicBezTo>
                <a:cubicBezTo>
                  <a:pt x="273" y="162"/>
                  <a:pt x="265" y="158"/>
                  <a:pt x="263" y="157"/>
                </a:cubicBezTo>
                <a:cubicBezTo>
                  <a:pt x="262" y="155"/>
                  <a:pt x="254" y="147"/>
                  <a:pt x="249" y="146"/>
                </a:cubicBezTo>
                <a:cubicBezTo>
                  <a:pt x="243" y="145"/>
                  <a:pt x="232" y="146"/>
                  <a:pt x="226" y="143"/>
                </a:cubicBezTo>
                <a:cubicBezTo>
                  <a:pt x="221" y="141"/>
                  <a:pt x="216" y="140"/>
                  <a:pt x="218" y="136"/>
                </a:cubicBezTo>
                <a:cubicBezTo>
                  <a:pt x="220" y="133"/>
                  <a:pt x="222" y="130"/>
                  <a:pt x="221" y="128"/>
                </a:cubicBezTo>
                <a:cubicBezTo>
                  <a:pt x="220" y="126"/>
                  <a:pt x="220" y="125"/>
                  <a:pt x="220" y="124"/>
                </a:cubicBezTo>
                <a:cubicBezTo>
                  <a:pt x="220" y="123"/>
                  <a:pt x="223" y="121"/>
                  <a:pt x="221" y="118"/>
                </a:cubicBezTo>
                <a:cubicBezTo>
                  <a:pt x="219" y="116"/>
                  <a:pt x="217" y="110"/>
                  <a:pt x="214" y="106"/>
                </a:cubicBezTo>
                <a:cubicBezTo>
                  <a:pt x="212" y="101"/>
                  <a:pt x="209" y="98"/>
                  <a:pt x="203" y="96"/>
                </a:cubicBezTo>
                <a:cubicBezTo>
                  <a:pt x="198" y="94"/>
                  <a:pt x="187" y="90"/>
                  <a:pt x="184" y="84"/>
                </a:cubicBezTo>
                <a:cubicBezTo>
                  <a:pt x="182" y="78"/>
                  <a:pt x="182" y="75"/>
                  <a:pt x="182" y="75"/>
                </a:cubicBezTo>
                <a:cubicBezTo>
                  <a:pt x="182" y="75"/>
                  <a:pt x="182" y="75"/>
                  <a:pt x="182" y="75"/>
                </a:cubicBezTo>
                <a:cubicBezTo>
                  <a:pt x="182" y="75"/>
                  <a:pt x="182" y="75"/>
                  <a:pt x="182" y="75"/>
                </a:cubicBezTo>
                <a:cubicBezTo>
                  <a:pt x="180" y="76"/>
                  <a:pt x="178" y="76"/>
                  <a:pt x="176" y="76"/>
                </a:cubicBezTo>
                <a:cubicBezTo>
                  <a:pt x="175" y="76"/>
                  <a:pt x="175" y="76"/>
                  <a:pt x="174" y="76"/>
                </a:cubicBezTo>
                <a:cubicBezTo>
                  <a:pt x="171" y="80"/>
                  <a:pt x="171" y="80"/>
                  <a:pt x="171" y="80"/>
                </a:cubicBezTo>
                <a:cubicBezTo>
                  <a:pt x="170" y="80"/>
                  <a:pt x="169" y="87"/>
                  <a:pt x="166" y="88"/>
                </a:cubicBezTo>
                <a:cubicBezTo>
                  <a:pt x="163" y="90"/>
                  <a:pt x="158" y="88"/>
                  <a:pt x="156" y="93"/>
                </a:cubicBezTo>
                <a:cubicBezTo>
                  <a:pt x="154" y="97"/>
                  <a:pt x="154" y="102"/>
                  <a:pt x="156" y="104"/>
                </a:cubicBezTo>
                <a:cubicBezTo>
                  <a:pt x="159" y="106"/>
                  <a:pt x="158" y="108"/>
                  <a:pt x="155" y="110"/>
                </a:cubicBezTo>
                <a:cubicBezTo>
                  <a:pt x="153" y="112"/>
                  <a:pt x="147" y="115"/>
                  <a:pt x="146" y="115"/>
                </a:cubicBezTo>
                <a:cubicBezTo>
                  <a:pt x="145" y="115"/>
                  <a:pt x="144" y="113"/>
                  <a:pt x="142" y="113"/>
                </a:cubicBezTo>
                <a:cubicBezTo>
                  <a:pt x="139" y="113"/>
                  <a:pt x="137" y="115"/>
                  <a:pt x="133" y="113"/>
                </a:cubicBezTo>
                <a:cubicBezTo>
                  <a:pt x="130" y="112"/>
                  <a:pt x="126" y="107"/>
                  <a:pt x="125" y="108"/>
                </a:cubicBezTo>
                <a:cubicBezTo>
                  <a:pt x="123" y="110"/>
                  <a:pt x="122" y="118"/>
                  <a:pt x="120" y="121"/>
                </a:cubicBezTo>
                <a:cubicBezTo>
                  <a:pt x="118" y="124"/>
                  <a:pt x="114" y="133"/>
                  <a:pt x="115" y="135"/>
                </a:cubicBezTo>
                <a:cubicBezTo>
                  <a:pt x="115" y="137"/>
                  <a:pt x="119" y="140"/>
                  <a:pt x="119" y="141"/>
                </a:cubicBezTo>
                <a:cubicBezTo>
                  <a:pt x="119" y="142"/>
                  <a:pt x="113" y="145"/>
                  <a:pt x="110" y="143"/>
                </a:cubicBezTo>
                <a:cubicBezTo>
                  <a:pt x="107" y="142"/>
                  <a:pt x="105" y="141"/>
                  <a:pt x="103" y="141"/>
                </a:cubicBezTo>
                <a:cubicBezTo>
                  <a:pt x="101" y="141"/>
                  <a:pt x="84" y="145"/>
                  <a:pt x="83" y="146"/>
                </a:cubicBezTo>
                <a:cubicBezTo>
                  <a:pt x="82" y="146"/>
                  <a:pt x="84" y="146"/>
                  <a:pt x="86" y="148"/>
                </a:cubicBezTo>
                <a:cubicBezTo>
                  <a:pt x="87" y="149"/>
                  <a:pt x="88" y="156"/>
                  <a:pt x="88" y="159"/>
                </a:cubicBezTo>
                <a:cubicBezTo>
                  <a:pt x="89" y="163"/>
                  <a:pt x="97" y="173"/>
                  <a:pt x="96" y="174"/>
                </a:cubicBezTo>
                <a:cubicBezTo>
                  <a:pt x="94" y="176"/>
                  <a:pt x="87" y="180"/>
                  <a:pt x="86" y="185"/>
                </a:cubicBezTo>
                <a:cubicBezTo>
                  <a:pt x="85" y="189"/>
                  <a:pt x="87" y="192"/>
                  <a:pt x="86" y="193"/>
                </a:cubicBezTo>
                <a:cubicBezTo>
                  <a:pt x="84" y="194"/>
                  <a:pt x="77" y="196"/>
                  <a:pt x="74" y="198"/>
                </a:cubicBezTo>
                <a:cubicBezTo>
                  <a:pt x="72" y="199"/>
                  <a:pt x="65" y="203"/>
                  <a:pt x="64" y="205"/>
                </a:cubicBezTo>
                <a:cubicBezTo>
                  <a:pt x="62" y="206"/>
                  <a:pt x="60" y="207"/>
                  <a:pt x="58" y="207"/>
                </a:cubicBezTo>
                <a:cubicBezTo>
                  <a:pt x="57" y="207"/>
                  <a:pt x="47" y="207"/>
                  <a:pt x="44" y="211"/>
                </a:cubicBezTo>
                <a:cubicBezTo>
                  <a:pt x="40" y="214"/>
                  <a:pt x="40" y="218"/>
                  <a:pt x="38" y="218"/>
                </a:cubicBezTo>
                <a:cubicBezTo>
                  <a:pt x="37" y="218"/>
                  <a:pt x="37" y="216"/>
                  <a:pt x="35" y="218"/>
                </a:cubicBezTo>
                <a:cubicBezTo>
                  <a:pt x="33" y="219"/>
                  <a:pt x="31" y="220"/>
                  <a:pt x="30" y="220"/>
                </a:cubicBezTo>
                <a:cubicBezTo>
                  <a:pt x="29" y="219"/>
                  <a:pt x="30" y="216"/>
                  <a:pt x="27" y="217"/>
                </a:cubicBezTo>
                <a:cubicBezTo>
                  <a:pt x="25" y="218"/>
                  <a:pt x="24" y="218"/>
                  <a:pt x="22" y="218"/>
                </a:cubicBezTo>
                <a:cubicBezTo>
                  <a:pt x="19" y="218"/>
                  <a:pt x="19" y="217"/>
                  <a:pt x="17" y="218"/>
                </a:cubicBezTo>
                <a:cubicBezTo>
                  <a:pt x="15" y="219"/>
                  <a:pt x="10" y="223"/>
                  <a:pt x="8" y="224"/>
                </a:cubicBezTo>
                <a:cubicBezTo>
                  <a:pt x="6" y="225"/>
                  <a:pt x="7" y="228"/>
                  <a:pt x="5" y="230"/>
                </a:cubicBezTo>
                <a:cubicBezTo>
                  <a:pt x="4" y="233"/>
                  <a:pt x="0" y="238"/>
                  <a:pt x="1" y="241"/>
                </a:cubicBezTo>
                <a:cubicBezTo>
                  <a:pt x="2" y="243"/>
                  <a:pt x="8" y="247"/>
                  <a:pt x="11" y="247"/>
                </a:cubicBezTo>
                <a:cubicBezTo>
                  <a:pt x="14" y="247"/>
                  <a:pt x="16" y="245"/>
                  <a:pt x="16" y="248"/>
                </a:cubicBezTo>
                <a:cubicBezTo>
                  <a:pt x="16" y="252"/>
                  <a:pt x="17" y="256"/>
                  <a:pt x="19" y="258"/>
                </a:cubicBezTo>
                <a:cubicBezTo>
                  <a:pt x="20" y="261"/>
                  <a:pt x="22" y="263"/>
                  <a:pt x="21" y="265"/>
                </a:cubicBezTo>
                <a:cubicBezTo>
                  <a:pt x="20" y="266"/>
                  <a:pt x="17" y="269"/>
                  <a:pt x="19" y="270"/>
                </a:cubicBezTo>
                <a:cubicBezTo>
                  <a:pt x="21" y="271"/>
                  <a:pt x="31" y="275"/>
                  <a:pt x="31" y="279"/>
                </a:cubicBezTo>
                <a:cubicBezTo>
                  <a:pt x="32" y="282"/>
                  <a:pt x="33" y="287"/>
                  <a:pt x="37" y="289"/>
                </a:cubicBezTo>
                <a:cubicBezTo>
                  <a:pt x="39" y="290"/>
                  <a:pt x="46" y="293"/>
                  <a:pt x="51" y="296"/>
                </a:cubicBezTo>
                <a:cubicBezTo>
                  <a:pt x="51" y="296"/>
                  <a:pt x="51" y="296"/>
                  <a:pt x="51" y="296"/>
                </a:cubicBezTo>
                <a:cubicBezTo>
                  <a:pt x="52" y="295"/>
                  <a:pt x="54" y="294"/>
                  <a:pt x="55" y="294"/>
                </a:cubicBezTo>
                <a:cubicBezTo>
                  <a:pt x="61" y="294"/>
                  <a:pt x="57" y="294"/>
                  <a:pt x="61" y="292"/>
                </a:cubicBezTo>
                <a:cubicBezTo>
                  <a:pt x="65" y="289"/>
                  <a:pt x="67" y="287"/>
                  <a:pt x="73" y="288"/>
                </a:cubicBezTo>
                <a:cubicBezTo>
                  <a:pt x="80" y="289"/>
                  <a:pt x="80" y="291"/>
                  <a:pt x="83" y="294"/>
                </a:cubicBezTo>
                <a:cubicBezTo>
                  <a:pt x="86" y="297"/>
                  <a:pt x="86" y="297"/>
                  <a:pt x="86" y="301"/>
                </a:cubicBezTo>
                <a:cubicBezTo>
                  <a:pt x="87" y="305"/>
                  <a:pt x="81" y="306"/>
                  <a:pt x="79" y="308"/>
                </a:cubicBezTo>
                <a:cubicBezTo>
                  <a:pt x="77" y="310"/>
                  <a:pt x="78" y="312"/>
                  <a:pt x="76" y="315"/>
                </a:cubicBezTo>
                <a:cubicBezTo>
                  <a:pt x="75" y="318"/>
                  <a:pt x="69" y="317"/>
                  <a:pt x="68" y="320"/>
                </a:cubicBezTo>
                <a:cubicBezTo>
                  <a:pt x="68" y="324"/>
                  <a:pt x="72" y="325"/>
                  <a:pt x="76" y="328"/>
                </a:cubicBezTo>
                <a:cubicBezTo>
                  <a:pt x="80" y="332"/>
                  <a:pt x="77" y="333"/>
                  <a:pt x="77" y="336"/>
                </a:cubicBezTo>
                <a:cubicBezTo>
                  <a:pt x="77" y="338"/>
                  <a:pt x="71" y="340"/>
                  <a:pt x="68" y="339"/>
                </a:cubicBezTo>
                <a:cubicBezTo>
                  <a:pt x="65" y="337"/>
                  <a:pt x="62" y="337"/>
                  <a:pt x="61" y="339"/>
                </a:cubicBezTo>
                <a:cubicBezTo>
                  <a:pt x="61" y="340"/>
                  <a:pt x="63" y="341"/>
                  <a:pt x="66" y="344"/>
                </a:cubicBezTo>
                <a:cubicBezTo>
                  <a:pt x="69" y="348"/>
                  <a:pt x="67" y="350"/>
                  <a:pt x="68" y="353"/>
                </a:cubicBezTo>
                <a:cubicBezTo>
                  <a:pt x="68" y="355"/>
                  <a:pt x="69" y="353"/>
                  <a:pt x="74" y="355"/>
                </a:cubicBezTo>
                <a:cubicBezTo>
                  <a:pt x="79" y="358"/>
                  <a:pt x="76" y="359"/>
                  <a:pt x="79" y="360"/>
                </a:cubicBezTo>
                <a:cubicBezTo>
                  <a:pt x="83" y="361"/>
                  <a:pt x="81" y="360"/>
                  <a:pt x="85" y="364"/>
                </a:cubicBezTo>
                <a:cubicBezTo>
                  <a:pt x="89" y="367"/>
                  <a:pt x="95" y="371"/>
                  <a:pt x="97" y="372"/>
                </a:cubicBezTo>
                <a:cubicBezTo>
                  <a:pt x="100" y="374"/>
                  <a:pt x="101" y="373"/>
                  <a:pt x="101" y="370"/>
                </a:cubicBezTo>
                <a:cubicBezTo>
                  <a:pt x="101" y="367"/>
                  <a:pt x="104" y="367"/>
                  <a:pt x="107" y="367"/>
                </a:cubicBezTo>
                <a:cubicBezTo>
                  <a:pt x="111" y="367"/>
                  <a:pt x="112" y="372"/>
                  <a:pt x="115" y="375"/>
                </a:cubicBezTo>
                <a:cubicBezTo>
                  <a:pt x="117" y="377"/>
                  <a:pt x="120" y="379"/>
                  <a:pt x="124" y="383"/>
                </a:cubicBezTo>
                <a:cubicBezTo>
                  <a:pt x="127" y="386"/>
                  <a:pt x="127" y="386"/>
                  <a:pt x="130" y="386"/>
                </a:cubicBezTo>
                <a:cubicBezTo>
                  <a:pt x="134" y="386"/>
                  <a:pt x="134" y="387"/>
                  <a:pt x="136" y="390"/>
                </a:cubicBezTo>
                <a:cubicBezTo>
                  <a:pt x="139" y="394"/>
                  <a:pt x="145" y="395"/>
                  <a:pt x="145" y="395"/>
                </a:cubicBezTo>
                <a:cubicBezTo>
                  <a:pt x="145" y="395"/>
                  <a:pt x="147" y="397"/>
                  <a:pt x="149" y="400"/>
                </a:cubicBezTo>
                <a:cubicBezTo>
                  <a:pt x="150" y="403"/>
                  <a:pt x="154" y="398"/>
                  <a:pt x="155" y="398"/>
                </a:cubicBezTo>
                <a:cubicBezTo>
                  <a:pt x="156" y="398"/>
                  <a:pt x="159" y="401"/>
                  <a:pt x="161" y="402"/>
                </a:cubicBezTo>
                <a:cubicBezTo>
                  <a:pt x="163" y="404"/>
                  <a:pt x="164" y="402"/>
                  <a:pt x="166" y="402"/>
                </a:cubicBezTo>
                <a:cubicBezTo>
                  <a:pt x="168" y="401"/>
                  <a:pt x="168" y="401"/>
                  <a:pt x="170" y="404"/>
                </a:cubicBezTo>
                <a:cubicBezTo>
                  <a:pt x="172" y="406"/>
                  <a:pt x="181" y="405"/>
                  <a:pt x="184" y="405"/>
                </a:cubicBezTo>
                <a:cubicBezTo>
                  <a:pt x="186" y="405"/>
                  <a:pt x="189" y="404"/>
                  <a:pt x="193" y="403"/>
                </a:cubicBezTo>
                <a:cubicBezTo>
                  <a:pt x="196" y="402"/>
                  <a:pt x="193" y="411"/>
                  <a:pt x="194" y="409"/>
                </a:cubicBezTo>
                <a:cubicBezTo>
                  <a:pt x="196" y="407"/>
                  <a:pt x="204" y="400"/>
                  <a:pt x="205" y="399"/>
                </a:cubicBezTo>
                <a:cubicBezTo>
                  <a:pt x="207" y="398"/>
                  <a:pt x="208" y="398"/>
                  <a:pt x="211" y="400"/>
                </a:cubicBezTo>
                <a:cubicBezTo>
                  <a:pt x="214" y="401"/>
                  <a:pt x="215" y="404"/>
                  <a:pt x="218" y="404"/>
                </a:cubicBezTo>
                <a:cubicBezTo>
                  <a:pt x="220" y="405"/>
                  <a:pt x="225" y="402"/>
                  <a:pt x="228" y="403"/>
                </a:cubicBezTo>
                <a:cubicBezTo>
                  <a:pt x="231" y="404"/>
                  <a:pt x="233" y="403"/>
                  <a:pt x="235" y="403"/>
                </a:cubicBezTo>
                <a:cubicBezTo>
                  <a:pt x="238" y="403"/>
                  <a:pt x="241" y="399"/>
                  <a:pt x="243" y="397"/>
                </a:cubicBezTo>
                <a:cubicBezTo>
                  <a:pt x="245" y="395"/>
                  <a:pt x="246" y="392"/>
                  <a:pt x="250" y="392"/>
                </a:cubicBezTo>
                <a:cubicBezTo>
                  <a:pt x="254" y="392"/>
                  <a:pt x="259" y="384"/>
                  <a:pt x="261" y="383"/>
                </a:cubicBezTo>
                <a:cubicBezTo>
                  <a:pt x="262" y="383"/>
                  <a:pt x="266" y="385"/>
                  <a:pt x="270" y="387"/>
                </a:cubicBezTo>
                <a:cubicBezTo>
                  <a:pt x="273" y="389"/>
                  <a:pt x="277" y="383"/>
                  <a:pt x="278" y="383"/>
                </a:cubicBezTo>
                <a:cubicBezTo>
                  <a:pt x="280" y="383"/>
                  <a:pt x="281" y="385"/>
                  <a:pt x="285" y="388"/>
                </a:cubicBezTo>
                <a:cubicBezTo>
                  <a:pt x="288" y="391"/>
                  <a:pt x="284" y="395"/>
                  <a:pt x="282" y="397"/>
                </a:cubicBezTo>
                <a:cubicBezTo>
                  <a:pt x="281" y="398"/>
                  <a:pt x="290" y="399"/>
                  <a:pt x="292" y="399"/>
                </a:cubicBezTo>
                <a:cubicBezTo>
                  <a:pt x="295" y="400"/>
                  <a:pt x="296" y="398"/>
                  <a:pt x="298" y="396"/>
                </a:cubicBezTo>
                <a:cubicBezTo>
                  <a:pt x="301" y="395"/>
                  <a:pt x="304" y="405"/>
                  <a:pt x="305" y="408"/>
                </a:cubicBezTo>
                <a:cubicBezTo>
                  <a:pt x="307" y="412"/>
                  <a:pt x="307" y="409"/>
                  <a:pt x="310" y="409"/>
                </a:cubicBezTo>
                <a:cubicBezTo>
                  <a:pt x="313" y="409"/>
                  <a:pt x="312" y="410"/>
                  <a:pt x="312" y="413"/>
                </a:cubicBezTo>
                <a:cubicBezTo>
                  <a:pt x="312" y="415"/>
                  <a:pt x="310" y="415"/>
                  <a:pt x="310" y="417"/>
                </a:cubicBezTo>
                <a:cubicBezTo>
                  <a:pt x="309" y="420"/>
                  <a:pt x="312" y="420"/>
                  <a:pt x="311" y="424"/>
                </a:cubicBezTo>
                <a:cubicBezTo>
                  <a:pt x="310" y="428"/>
                  <a:pt x="311" y="431"/>
                  <a:pt x="309" y="434"/>
                </a:cubicBezTo>
                <a:cubicBezTo>
                  <a:pt x="307" y="437"/>
                  <a:pt x="306" y="437"/>
                  <a:pt x="303" y="441"/>
                </a:cubicBezTo>
                <a:cubicBezTo>
                  <a:pt x="300" y="444"/>
                  <a:pt x="299" y="445"/>
                  <a:pt x="297" y="447"/>
                </a:cubicBezTo>
                <a:cubicBezTo>
                  <a:pt x="295" y="450"/>
                  <a:pt x="297" y="451"/>
                  <a:pt x="297" y="452"/>
                </a:cubicBezTo>
                <a:cubicBezTo>
                  <a:pt x="297" y="454"/>
                  <a:pt x="297" y="456"/>
                  <a:pt x="295" y="459"/>
                </a:cubicBezTo>
                <a:cubicBezTo>
                  <a:pt x="293" y="462"/>
                  <a:pt x="299" y="459"/>
                  <a:pt x="302" y="459"/>
                </a:cubicBezTo>
                <a:cubicBezTo>
                  <a:pt x="305" y="459"/>
                  <a:pt x="310" y="457"/>
                  <a:pt x="314" y="458"/>
                </a:cubicBezTo>
                <a:cubicBezTo>
                  <a:pt x="318" y="458"/>
                  <a:pt x="314" y="460"/>
                  <a:pt x="312" y="462"/>
                </a:cubicBezTo>
                <a:cubicBezTo>
                  <a:pt x="309" y="464"/>
                  <a:pt x="312" y="468"/>
                  <a:pt x="313" y="470"/>
                </a:cubicBezTo>
                <a:cubicBezTo>
                  <a:pt x="315" y="472"/>
                  <a:pt x="317" y="472"/>
                  <a:pt x="321" y="472"/>
                </a:cubicBezTo>
                <a:cubicBezTo>
                  <a:pt x="325" y="472"/>
                  <a:pt x="319" y="483"/>
                  <a:pt x="319" y="484"/>
                </a:cubicBezTo>
                <a:cubicBezTo>
                  <a:pt x="320" y="486"/>
                  <a:pt x="321" y="486"/>
                  <a:pt x="327" y="487"/>
                </a:cubicBezTo>
                <a:cubicBezTo>
                  <a:pt x="333" y="488"/>
                  <a:pt x="327" y="487"/>
                  <a:pt x="328" y="491"/>
                </a:cubicBezTo>
                <a:cubicBezTo>
                  <a:pt x="330" y="496"/>
                  <a:pt x="332" y="494"/>
                  <a:pt x="335" y="494"/>
                </a:cubicBezTo>
                <a:cubicBezTo>
                  <a:pt x="338" y="494"/>
                  <a:pt x="338" y="492"/>
                  <a:pt x="341" y="492"/>
                </a:cubicBezTo>
                <a:cubicBezTo>
                  <a:pt x="345" y="492"/>
                  <a:pt x="342" y="495"/>
                  <a:pt x="349" y="498"/>
                </a:cubicBezTo>
                <a:cubicBezTo>
                  <a:pt x="357" y="501"/>
                  <a:pt x="352" y="496"/>
                  <a:pt x="352" y="491"/>
                </a:cubicBezTo>
                <a:cubicBezTo>
                  <a:pt x="352" y="486"/>
                  <a:pt x="350" y="486"/>
                  <a:pt x="349" y="483"/>
                </a:cubicBezTo>
                <a:cubicBezTo>
                  <a:pt x="348" y="479"/>
                  <a:pt x="351" y="480"/>
                  <a:pt x="353" y="480"/>
                </a:cubicBezTo>
                <a:cubicBezTo>
                  <a:pt x="356" y="480"/>
                  <a:pt x="357" y="479"/>
                  <a:pt x="360" y="477"/>
                </a:cubicBezTo>
                <a:cubicBezTo>
                  <a:pt x="363" y="476"/>
                  <a:pt x="362" y="478"/>
                  <a:pt x="364" y="479"/>
                </a:cubicBezTo>
                <a:cubicBezTo>
                  <a:pt x="367" y="480"/>
                  <a:pt x="370" y="476"/>
                  <a:pt x="370" y="478"/>
                </a:cubicBezTo>
                <a:cubicBezTo>
                  <a:pt x="370" y="480"/>
                  <a:pt x="373" y="478"/>
                  <a:pt x="375" y="476"/>
                </a:cubicBezTo>
                <a:cubicBezTo>
                  <a:pt x="377" y="475"/>
                  <a:pt x="377" y="478"/>
                  <a:pt x="379" y="480"/>
                </a:cubicBezTo>
                <a:cubicBezTo>
                  <a:pt x="380" y="483"/>
                  <a:pt x="382" y="480"/>
                  <a:pt x="383" y="477"/>
                </a:cubicBezTo>
                <a:cubicBezTo>
                  <a:pt x="385" y="475"/>
                  <a:pt x="385" y="476"/>
                  <a:pt x="388" y="476"/>
                </a:cubicBezTo>
                <a:cubicBezTo>
                  <a:pt x="391" y="476"/>
                  <a:pt x="391" y="470"/>
                  <a:pt x="394" y="468"/>
                </a:cubicBezTo>
                <a:cubicBezTo>
                  <a:pt x="398" y="466"/>
                  <a:pt x="399" y="468"/>
                  <a:pt x="402" y="471"/>
                </a:cubicBezTo>
                <a:cubicBezTo>
                  <a:pt x="405" y="473"/>
                  <a:pt x="413" y="474"/>
                  <a:pt x="416" y="475"/>
                </a:cubicBezTo>
                <a:cubicBezTo>
                  <a:pt x="419" y="476"/>
                  <a:pt x="416" y="478"/>
                  <a:pt x="414" y="480"/>
                </a:cubicBezTo>
                <a:cubicBezTo>
                  <a:pt x="412" y="482"/>
                  <a:pt x="415" y="483"/>
                  <a:pt x="421" y="488"/>
                </a:cubicBezTo>
                <a:cubicBezTo>
                  <a:pt x="424" y="491"/>
                  <a:pt x="428" y="492"/>
                  <a:pt x="431" y="493"/>
                </a:cubicBezTo>
                <a:cubicBezTo>
                  <a:pt x="431" y="493"/>
                  <a:pt x="431" y="493"/>
                  <a:pt x="431" y="493"/>
                </a:cubicBezTo>
                <a:cubicBezTo>
                  <a:pt x="432" y="493"/>
                  <a:pt x="433" y="493"/>
                  <a:pt x="433" y="492"/>
                </a:cubicBezTo>
                <a:cubicBezTo>
                  <a:pt x="437" y="491"/>
                  <a:pt x="439" y="493"/>
                  <a:pt x="440" y="491"/>
                </a:cubicBezTo>
                <a:cubicBezTo>
                  <a:pt x="442" y="489"/>
                  <a:pt x="440" y="487"/>
                  <a:pt x="443" y="489"/>
                </a:cubicBezTo>
                <a:cubicBezTo>
                  <a:pt x="446" y="491"/>
                  <a:pt x="446" y="493"/>
                  <a:pt x="449" y="494"/>
                </a:cubicBezTo>
                <a:cubicBezTo>
                  <a:pt x="451" y="494"/>
                  <a:pt x="454" y="493"/>
                  <a:pt x="455" y="493"/>
                </a:cubicBezTo>
                <a:cubicBezTo>
                  <a:pt x="456" y="494"/>
                  <a:pt x="458" y="495"/>
                  <a:pt x="457" y="497"/>
                </a:cubicBezTo>
                <a:cubicBezTo>
                  <a:pt x="456" y="499"/>
                  <a:pt x="454" y="501"/>
                  <a:pt x="456" y="503"/>
                </a:cubicBezTo>
                <a:cubicBezTo>
                  <a:pt x="458" y="506"/>
                  <a:pt x="460" y="511"/>
                  <a:pt x="462" y="511"/>
                </a:cubicBezTo>
                <a:cubicBezTo>
                  <a:pt x="464" y="510"/>
                  <a:pt x="469" y="509"/>
                  <a:pt x="467" y="507"/>
                </a:cubicBezTo>
                <a:cubicBezTo>
                  <a:pt x="465" y="505"/>
                  <a:pt x="461" y="504"/>
                  <a:pt x="463" y="501"/>
                </a:cubicBezTo>
                <a:cubicBezTo>
                  <a:pt x="464" y="499"/>
                  <a:pt x="466" y="497"/>
                  <a:pt x="469" y="495"/>
                </a:cubicBezTo>
                <a:cubicBezTo>
                  <a:pt x="473" y="493"/>
                  <a:pt x="481" y="492"/>
                  <a:pt x="483" y="490"/>
                </a:cubicBezTo>
                <a:cubicBezTo>
                  <a:pt x="485" y="488"/>
                  <a:pt x="486" y="488"/>
                  <a:pt x="488" y="489"/>
                </a:cubicBezTo>
                <a:cubicBezTo>
                  <a:pt x="489" y="489"/>
                  <a:pt x="490" y="488"/>
                  <a:pt x="492" y="487"/>
                </a:cubicBezTo>
                <a:cubicBezTo>
                  <a:pt x="493" y="487"/>
                  <a:pt x="497" y="489"/>
                  <a:pt x="499" y="487"/>
                </a:cubicBezTo>
                <a:cubicBezTo>
                  <a:pt x="500" y="484"/>
                  <a:pt x="501" y="483"/>
                  <a:pt x="503" y="483"/>
                </a:cubicBezTo>
                <a:cubicBezTo>
                  <a:pt x="505" y="483"/>
                  <a:pt x="506" y="483"/>
                  <a:pt x="506" y="482"/>
                </a:cubicBezTo>
                <a:cubicBezTo>
                  <a:pt x="505" y="480"/>
                  <a:pt x="505" y="476"/>
                  <a:pt x="506" y="478"/>
                </a:cubicBezTo>
                <a:cubicBezTo>
                  <a:pt x="508" y="480"/>
                  <a:pt x="508" y="480"/>
                  <a:pt x="511" y="480"/>
                </a:cubicBezTo>
                <a:cubicBezTo>
                  <a:pt x="513" y="480"/>
                  <a:pt x="515" y="478"/>
                  <a:pt x="518" y="477"/>
                </a:cubicBezTo>
                <a:cubicBezTo>
                  <a:pt x="521" y="476"/>
                  <a:pt x="520" y="478"/>
                  <a:pt x="524" y="478"/>
                </a:cubicBezTo>
                <a:cubicBezTo>
                  <a:pt x="528" y="478"/>
                  <a:pt x="530" y="478"/>
                  <a:pt x="533" y="478"/>
                </a:cubicBezTo>
                <a:cubicBezTo>
                  <a:pt x="536" y="478"/>
                  <a:pt x="536" y="476"/>
                  <a:pt x="538" y="475"/>
                </a:cubicBezTo>
                <a:cubicBezTo>
                  <a:pt x="540" y="474"/>
                  <a:pt x="542" y="474"/>
                  <a:pt x="543" y="474"/>
                </a:cubicBezTo>
                <a:cubicBezTo>
                  <a:pt x="544" y="473"/>
                  <a:pt x="544" y="472"/>
                  <a:pt x="546" y="471"/>
                </a:cubicBezTo>
                <a:cubicBezTo>
                  <a:pt x="547" y="469"/>
                  <a:pt x="550" y="467"/>
                  <a:pt x="550" y="465"/>
                </a:cubicBezTo>
                <a:cubicBezTo>
                  <a:pt x="550" y="465"/>
                  <a:pt x="550" y="465"/>
                  <a:pt x="550" y="465"/>
                </a:cubicBezTo>
                <a:cubicBezTo>
                  <a:pt x="550" y="465"/>
                  <a:pt x="551" y="465"/>
                  <a:pt x="554" y="464"/>
                </a:cubicBezTo>
                <a:cubicBezTo>
                  <a:pt x="559" y="462"/>
                  <a:pt x="560" y="461"/>
                  <a:pt x="562" y="459"/>
                </a:cubicBezTo>
                <a:cubicBezTo>
                  <a:pt x="564" y="457"/>
                  <a:pt x="565" y="456"/>
                  <a:pt x="564" y="455"/>
                </a:cubicBezTo>
                <a:cubicBezTo>
                  <a:pt x="564" y="454"/>
                  <a:pt x="567" y="453"/>
                  <a:pt x="571" y="452"/>
                </a:cubicBezTo>
                <a:cubicBezTo>
                  <a:pt x="574" y="451"/>
                  <a:pt x="574" y="450"/>
                  <a:pt x="575" y="448"/>
                </a:cubicBezTo>
                <a:cubicBezTo>
                  <a:pt x="577" y="446"/>
                  <a:pt x="579" y="445"/>
                  <a:pt x="580" y="443"/>
                </a:cubicBezTo>
                <a:cubicBezTo>
                  <a:pt x="581" y="441"/>
                  <a:pt x="584" y="439"/>
                  <a:pt x="584" y="437"/>
                </a:cubicBezTo>
                <a:cubicBezTo>
                  <a:pt x="584" y="434"/>
                  <a:pt x="586" y="433"/>
                  <a:pt x="583" y="432"/>
                </a:cubicBezTo>
                <a:cubicBezTo>
                  <a:pt x="580" y="431"/>
                  <a:pt x="579" y="430"/>
                  <a:pt x="581" y="430"/>
                </a:cubicBezTo>
                <a:cubicBezTo>
                  <a:pt x="583" y="430"/>
                  <a:pt x="588" y="430"/>
                  <a:pt x="588" y="427"/>
                </a:cubicBezTo>
                <a:cubicBezTo>
                  <a:pt x="588" y="423"/>
                  <a:pt x="584" y="424"/>
                  <a:pt x="585" y="422"/>
                </a:cubicBezTo>
                <a:cubicBezTo>
                  <a:pt x="586" y="421"/>
                  <a:pt x="589" y="422"/>
                  <a:pt x="590" y="421"/>
                </a:cubicBezTo>
                <a:cubicBezTo>
                  <a:pt x="592" y="420"/>
                  <a:pt x="600" y="410"/>
                  <a:pt x="600" y="407"/>
                </a:cubicBezTo>
                <a:cubicBezTo>
                  <a:pt x="600" y="404"/>
                  <a:pt x="596" y="405"/>
                  <a:pt x="601" y="403"/>
                </a:cubicBezTo>
                <a:cubicBezTo>
                  <a:pt x="605" y="402"/>
                  <a:pt x="609" y="400"/>
                  <a:pt x="609" y="397"/>
                </a:cubicBezTo>
                <a:cubicBezTo>
                  <a:pt x="610" y="394"/>
                  <a:pt x="610" y="396"/>
                  <a:pt x="608" y="394"/>
                </a:cubicBezTo>
                <a:cubicBezTo>
                  <a:pt x="606" y="392"/>
                  <a:pt x="609" y="392"/>
                  <a:pt x="610" y="392"/>
                </a:cubicBezTo>
                <a:cubicBezTo>
                  <a:pt x="612" y="391"/>
                  <a:pt x="612" y="392"/>
                  <a:pt x="612" y="389"/>
                </a:cubicBezTo>
                <a:cubicBezTo>
                  <a:pt x="611" y="385"/>
                  <a:pt x="610" y="384"/>
                  <a:pt x="612" y="385"/>
                </a:cubicBezTo>
                <a:cubicBezTo>
                  <a:pt x="613" y="386"/>
                  <a:pt x="614" y="388"/>
                  <a:pt x="615" y="387"/>
                </a:cubicBezTo>
                <a:cubicBezTo>
                  <a:pt x="615" y="386"/>
                  <a:pt x="620" y="385"/>
                  <a:pt x="617" y="383"/>
                </a:cubicBezTo>
                <a:cubicBezTo>
                  <a:pt x="614" y="380"/>
                  <a:pt x="612" y="381"/>
                  <a:pt x="614" y="379"/>
                </a:cubicBezTo>
                <a:cubicBezTo>
                  <a:pt x="616" y="378"/>
                  <a:pt x="622" y="374"/>
                  <a:pt x="620" y="374"/>
                </a:cubicBezTo>
                <a:cubicBezTo>
                  <a:pt x="618" y="374"/>
                  <a:pt x="616" y="377"/>
                  <a:pt x="613" y="375"/>
                </a:cubicBezTo>
                <a:cubicBezTo>
                  <a:pt x="610" y="372"/>
                  <a:pt x="609" y="369"/>
                  <a:pt x="607" y="370"/>
                </a:cubicBezTo>
                <a:cubicBezTo>
                  <a:pt x="605" y="371"/>
                  <a:pt x="605" y="372"/>
                  <a:pt x="602" y="373"/>
                </a:cubicBezTo>
                <a:cubicBezTo>
                  <a:pt x="600" y="374"/>
                  <a:pt x="598" y="371"/>
                  <a:pt x="596" y="371"/>
                </a:cubicBezTo>
                <a:cubicBezTo>
                  <a:pt x="593" y="371"/>
                  <a:pt x="597" y="371"/>
                  <a:pt x="599" y="370"/>
                </a:cubicBezTo>
                <a:cubicBezTo>
                  <a:pt x="602" y="368"/>
                  <a:pt x="605" y="365"/>
                  <a:pt x="608" y="364"/>
                </a:cubicBezTo>
                <a:cubicBezTo>
                  <a:pt x="612" y="362"/>
                  <a:pt x="616" y="363"/>
                  <a:pt x="614" y="360"/>
                </a:cubicBezTo>
                <a:cubicBezTo>
                  <a:pt x="613" y="357"/>
                  <a:pt x="614" y="357"/>
                  <a:pt x="610" y="355"/>
                </a:cubicBezTo>
                <a:cubicBezTo>
                  <a:pt x="606" y="353"/>
                  <a:pt x="607" y="353"/>
                  <a:pt x="604" y="350"/>
                </a:cubicBezTo>
                <a:cubicBezTo>
                  <a:pt x="601" y="347"/>
                  <a:pt x="601" y="346"/>
                  <a:pt x="598" y="346"/>
                </a:cubicBezTo>
                <a:cubicBezTo>
                  <a:pt x="595" y="346"/>
                  <a:pt x="593" y="348"/>
                  <a:pt x="590" y="345"/>
                </a:cubicBezTo>
                <a:cubicBezTo>
                  <a:pt x="588" y="343"/>
                  <a:pt x="586" y="340"/>
                  <a:pt x="588" y="342"/>
                </a:cubicBezTo>
                <a:cubicBezTo>
                  <a:pt x="591" y="343"/>
                  <a:pt x="592" y="346"/>
                  <a:pt x="595" y="345"/>
                </a:cubicBezTo>
                <a:cubicBezTo>
                  <a:pt x="598" y="345"/>
                  <a:pt x="602" y="345"/>
                  <a:pt x="605" y="347"/>
                </a:cubicBezTo>
                <a:cubicBezTo>
                  <a:pt x="608" y="349"/>
                  <a:pt x="609" y="350"/>
                  <a:pt x="611" y="350"/>
                </a:cubicBezTo>
                <a:cubicBezTo>
                  <a:pt x="613" y="350"/>
                  <a:pt x="617" y="350"/>
                  <a:pt x="615" y="348"/>
                </a:cubicBezTo>
                <a:cubicBezTo>
                  <a:pt x="613" y="346"/>
                  <a:pt x="610" y="343"/>
                  <a:pt x="607" y="340"/>
                </a:cubicBezTo>
                <a:cubicBezTo>
                  <a:pt x="603" y="337"/>
                  <a:pt x="602" y="336"/>
                  <a:pt x="601" y="334"/>
                </a:cubicBezTo>
                <a:cubicBezTo>
                  <a:pt x="601" y="332"/>
                  <a:pt x="599" y="325"/>
                  <a:pt x="597" y="320"/>
                </a:cubicBezTo>
                <a:cubicBezTo>
                  <a:pt x="595" y="314"/>
                  <a:pt x="597" y="314"/>
                  <a:pt x="591" y="311"/>
                </a:cubicBezTo>
                <a:cubicBezTo>
                  <a:pt x="585" y="308"/>
                  <a:pt x="579" y="307"/>
                  <a:pt x="581" y="303"/>
                </a:cubicBezTo>
                <a:cubicBezTo>
                  <a:pt x="583" y="299"/>
                  <a:pt x="588" y="294"/>
                  <a:pt x="590" y="291"/>
                </a:cubicBezTo>
                <a:cubicBezTo>
                  <a:pt x="592" y="288"/>
                  <a:pt x="594" y="287"/>
                  <a:pt x="592" y="286"/>
                </a:cubicBezTo>
                <a:cubicBezTo>
                  <a:pt x="591" y="285"/>
                  <a:pt x="590" y="284"/>
                  <a:pt x="594" y="284"/>
                </a:cubicBezTo>
                <a:cubicBezTo>
                  <a:pt x="598" y="285"/>
                  <a:pt x="600" y="285"/>
                  <a:pt x="600" y="283"/>
                </a:cubicBezTo>
                <a:cubicBezTo>
                  <a:pt x="600" y="282"/>
                  <a:pt x="598" y="281"/>
                  <a:pt x="601" y="279"/>
                </a:cubicBezTo>
                <a:cubicBezTo>
                  <a:pt x="603" y="278"/>
                  <a:pt x="604" y="278"/>
                  <a:pt x="607" y="276"/>
                </a:cubicBezTo>
                <a:cubicBezTo>
                  <a:pt x="611" y="274"/>
                  <a:pt x="620" y="271"/>
                  <a:pt x="620" y="273"/>
                </a:cubicBezTo>
                <a:cubicBezTo>
                  <a:pt x="619" y="274"/>
                  <a:pt x="619" y="276"/>
                  <a:pt x="621" y="274"/>
                </a:cubicBezTo>
                <a:cubicBezTo>
                  <a:pt x="624" y="273"/>
                  <a:pt x="627" y="272"/>
                  <a:pt x="626" y="269"/>
                </a:cubicBezTo>
                <a:cubicBezTo>
                  <a:pt x="625" y="267"/>
                  <a:pt x="623" y="264"/>
                  <a:pt x="620" y="264"/>
                </a:cubicBezTo>
                <a:cubicBezTo>
                  <a:pt x="618" y="265"/>
                  <a:pt x="613" y="265"/>
                  <a:pt x="609" y="263"/>
                </a:cubicBezTo>
                <a:cubicBezTo>
                  <a:pt x="605" y="260"/>
                  <a:pt x="604" y="259"/>
                  <a:pt x="601" y="261"/>
                </a:cubicBezTo>
                <a:cubicBezTo>
                  <a:pt x="598" y="262"/>
                  <a:pt x="592" y="268"/>
                  <a:pt x="588" y="269"/>
                </a:cubicBezTo>
                <a:cubicBezTo>
                  <a:pt x="583" y="270"/>
                  <a:pt x="579" y="269"/>
                  <a:pt x="578" y="267"/>
                </a:cubicBezTo>
                <a:cubicBezTo>
                  <a:pt x="577" y="266"/>
                  <a:pt x="580" y="261"/>
                  <a:pt x="579" y="259"/>
                </a:cubicBezTo>
                <a:cubicBezTo>
                  <a:pt x="578" y="257"/>
                  <a:pt x="575" y="255"/>
                  <a:pt x="570" y="255"/>
                </a:cubicBezTo>
                <a:cubicBezTo>
                  <a:pt x="565" y="255"/>
                  <a:pt x="559" y="250"/>
                  <a:pt x="559" y="246"/>
                </a:cubicBezTo>
                <a:cubicBezTo>
                  <a:pt x="559" y="242"/>
                  <a:pt x="563" y="238"/>
                  <a:pt x="565" y="239"/>
                </a:cubicBezTo>
                <a:cubicBezTo>
                  <a:pt x="568" y="239"/>
                  <a:pt x="569" y="240"/>
                  <a:pt x="573" y="239"/>
                </a:cubicBezTo>
                <a:cubicBezTo>
                  <a:pt x="576" y="238"/>
                  <a:pt x="577" y="238"/>
                  <a:pt x="581" y="235"/>
                </a:cubicBezTo>
                <a:cubicBezTo>
                  <a:pt x="584" y="231"/>
                  <a:pt x="588" y="227"/>
                  <a:pt x="591" y="226"/>
                </a:cubicBezTo>
                <a:cubicBezTo>
                  <a:pt x="595" y="224"/>
                  <a:pt x="600" y="216"/>
                  <a:pt x="603" y="215"/>
                </a:cubicBezTo>
                <a:cubicBezTo>
                  <a:pt x="606" y="213"/>
                  <a:pt x="607" y="211"/>
                  <a:pt x="612" y="213"/>
                </a:cubicBezTo>
                <a:cubicBezTo>
                  <a:pt x="617" y="214"/>
                  <a:pt x="622" y="214"/>
                  <a:pt x="620" y="217"/>
                </a:cubicBezTo>
                <a:cubicBezTo>
                  <a:pt x="619" y="220"/>
                  <a:pt x="616" y="227"/>
                  <a:pt x="613" y="228"/>
                </a:cubicBezTo>
                <a:cubicBezTo>
                  <a:pt x="611" y="229"/>
                  <a:pt x="605" y="234"/>
                  <a:pt x="608" y="234"/>
                </a:cubicBezTo>
                <a:cubicBezTo>
                  <a:pt x="612" y="234"/>
                  <a:pt x="613" y="235"/>
                  <a:pt x="615" y="235"/>
                </a:cubicBezTo>
                <a:cubicBezTo>
                  <a:pt x="617" y="234"/>
                  <a:pt x="615" y="235"/>
                  <a:pt x="614" y="236"/>
                </a:cubicBezTo>
                <a:cubicBezTo>
                  <a:pt x="612" y="237"/>
                  <a:pt x="609" y="241"/>
                  <a:pt x="608" y="243"/>
                </a:cubicBezTo>
                <a:cubicBezTo>
                  <a:pt x="607" y="244"/>
                  <a:pt x="607" y="245"/>
                  <a:pt x="609" y="244"/>
                </a:cubicBezTo>
                <a:cubicBezTo>
                  <a:pt x="611" y="243"/>
                  <a:pt x="614" y="241"/>
                  <a:pt x="616" y="239"/>
                </a:cubicBezTo>
                <a:cubicBezTo>
                  <a:pt x="619" y="238"/>
                  <a:pt x="623" y="234"/>
                  <a:pt x="627" y="232"/>
                </a:cubicBezTo>
                <a:cubicBezTo>
                  <a:pt x="631" y="230"/>
                  <a:pt x="639" y="227"/>
                  <a:pt x="645" y="228"/>
                </a:cubicBezTo>
                <a:cubicBezTo>
                  <a:pt x="646" y="228"/>
                  <a:pt x="646" y="228"/>
                  <a:pt x="646" y="228"/>
                </a:cubicBezTo>
                <a:cubicBezTo>
                  <a:pt x="646" y="228"/>
                  <a:pt x="646" y="228"/>
                  <a:pt x="646" y="228"/>
                </a:cubicBezTo>
                <a:cubicBezTo>
                  <a:pt x="650" y="220"/>
                  <a:pt x="665" y="215"/>
                  <a:pt x="668" y="213"/>
                </a:cubicBezTo>
                <a:cubicBezTo>
                  <a:pt x="671" y="211"/>
                  <a:pt x="679" y="200"/>
                  <a:pt x="679" y="200"/>
                </a:cubicBezTo>
                <a:cubicBezTo>
                  <a:pt x="680" y="200"/>
                  <a:pt x="683" y="199"/>
                  <a:pt x="687" y="203"/>
                </a:cubicBezTo>
                <a:cubicBezTo>
                  <a:pt x="692" y="206"/>
                  <a:pt x="698" y="203"/>
                  <a:pt x="700" y="203"/>
                </a:cubicBezTo>
                <a:cubicBezTo>
                  <a:pt x="701" y="202"/>
                  <a:pt x="700" y="198"/>
                  <a:pt x="698" y="195"/>
                </a:cubicBezTo>
                <a:cubicBezTo>
                  <a:pt x="697" y="193"/>
                  <a:pt x="709" y="192"/>
                  <a:pt x="711" y="192"/>
                </a:cubicBezTo>
                <a:cubicBezTo>
                  <a:pt x="713" y="192"/>
                  <a:pt x="713" y="187"/>
                  <a:pt x="716" y="188"/>
                </a:cubicBezTo>
                <a:cubicBezTo>
                  <a:pt x="719" y="188"/>
                  <a:pt x="719" y="187"/>
                  <a:pt x="720" y="185"/>
                </a:cubicBezTo>
                <a:cubicBezTo>
                  <a:pt x="722" y="182"/>
                  <a:pt x="720" y="180"/>
                  <a:pt x="723" y="179"/>
                </a:cubicBezTo>
                <a:cubicBezTo>
                  <a:pt x="726" y="178"/>
                  <a:pt x="731" y="186"/>
                  <a:pt x="731" y="186"/>
                </a:cubicBezTo>
                <a:cubicBezTo>
                  <a:pt x="731" y="186"/>
                  <a:pt x="731" y="186"/>
                  <a:pt x="731" y="186"/>
                </a:cubicBezTo>
                <a:cubicBezTo>
                  <a:pt x="731" y="181"/>
                  <a:pt x="735" y="180"/>
                  <a:pt x="738" y="179"/>
                </a:cubicBezTo>
                <a:cubicBezTo>
                  <a:pt x="741" y="177"/>
                  <a:pt x="739" y="172"/>
                  <a:pt x="740" y="169"/>
                </a:cubicBezTo>
                <a:cubicBezTo>
                  <a:pt x="741" y="165"/>
                  <a:pt x="740" y="161"/>
                  <a:pt x="738" y="156"/>
                </a:cubicBezTo>
                <a:cubicBezTo>
                  <a:pt x="736" y="151"/>
                  <a:pt x="735" y="149"/>
                  <a:pt x="738" y="149"/>
                </a:cubicBezTo>
                <a:cubicBezTo>
                  <a:pt x="740" y="149"/>
                  <a:pt x="747" y="143"/>
                  <a:pt x="749" y="142"/>
                </a:cubicBezTo>
                <a:cubicBezTo>
                  <a:pt x="750" y="141"/>
                  <a:pt x="756" y="144"/>
                  <a:pt x="759" y="146"/>
                </a:cubicBezTo>
                <a:cubicBezTo>
                  <a:pt x="762" y="148"/>
                  <a:pt x="764" y="144"/>
                  <a:pt x="765" y="141"/>
                </a:cubicBezTo>
                <a:cubicBezTo>
                  <a:pt x="766" y="137"/>
                  <a:pt x="772" y="132"/>
                  <a:pt x="774" y="127"/>
                </a:cubicBezTo>
                <a:cubicBezTo>
                  <a:pt x="775" y="123"/>
                  <a:pt x="778" y="113"/>
                  <a:pt x="780" y="111"/>
                </a:cubicBezTo>
                <a:cubicBezTo>
                  <a:pt x="782" y="108"/>
                  <a:pt x="785" y="105"/>
                  <a:pt x="787" y="104"/>
                </a:cubicBezTo>
                <a:cubicBezTo>
                  <a:pt x="788" y="102"/>
                  <a:pt x="785" y="97"/>
                  <a:pt x="785"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7" name="Freeform 810"/>
          <p:cNvSpPr>
            <a:spLocks/>
          </p:cNvSpPr>
          <p:nvPr/>
        </p:nvSpPr>
        <p:spPr bwMode="auto">
          <a:xfrm>
            <a:off x="3518452" y="2424894"/>
            <a:ext cx="915880" cy="433810"/>
          </a:xfrm>
          <a:custGeom>
            <a:avLst/>
            <a:gdLst>
              <a:gd name="T0" fmla="*/ 3818 w 410"/>
              <a:gd name="T1" fmla="*/ 110909 h 176"/>
              <a:gd name="T2" fmla="*/ 61084 w 410"/>
              <a:gd name="T3" fmla="*/ 152977 h 176"/>
              <a:gd name="T4" fmla="*/ 72537 w 410"/>
              <a:gd name="T5" fmla="*/ 187397 h 176"/>
              <a:gd name="T6" fmla="*/ 68719 w 410"/>
              <a:gd name="T7" fmla="*/ 210344 h 176"/>
              <a:gd name="T8" fmla="*/ 127895 w 410"/>
              <a:gd name="T9" fmla="*/ 229466 h 176"/>
              <a:gd name="T10" fmla="*/ 181343 w 410"/>
              <a:gd name="T11" fmla="*/ 273447 h 176"/>
              <a:gd name="T12" fmla="*/ 236700 w 410"/>
              <a:gd name="T13" fmla="*/ 302130 h 176"/>
              <a:gd name="T14" fmla="*/ 316873 w 410"/>
              <a:gd name="T15" fmla="*/ 302130 h 176"/>
              <a:gd name="T16" fmla="*/ 366504 w 410"/>
              <a:gd name="T17" fmla="*/ 326989 h 176"/>
              <a:gd name="T18" fmla="*/ 400863 w 410"/>
              <a:gd name="T19" fmla="*/ 334638 h 176"/>
              <a:gd name="T20" fmla="*/ 519214 w 410"/>
              <a:gd name="T21" fmla="*/ 309779 h 176"/>
              <a:gd name="T22" fmla="*/ 578389 w 410"/>
              <a:gd name="T23" fmla="*/ 265798 h 176"/>
              <a:gd name="T24" fmla="*/ 582206 w 410"/>
              <a:gd name="T25" fmla="*/ 227554 h 176"/>
              <a:gd name="T26" fmla="*/ 643290 w 410"/>
              <a:gd name="T27" fmla="*/ 219905 h 176"/>
              <a:gd name="T28" fmla="*/ 689103 w 410"/>
              <a:gd name="T29" fmla="*/ 204607 h 176"/>
              <a:gd name="T30" fmla="*/ 752096 w 410"/>
              <a:gd name="T31" fmla="*/ 175924 h 176"/>
              <a:gd name="T32" fmla="*/ 757823 w 410"/>
              <a:gd name="T33" fmla="*/ 147241 h 176"/>
              <a:gd name="T34" fmla="*/ 715827 w 410"/>
              <a:gd name="T35" fmla="*/ 143416 h 176"/>
              <a:gd name="T36" fmla="*/ 679559 w 410"/>
              <a:gd name="T37" fmla="*/ 143416 h 176"/>
              <a:gd name="T38" fmla="*/ 675741 w 410"/>
              <a:gd name="T39" fmla="*/ 122382 h 176"/>
              <a:gd name="T40" fmla="*/ 689103 w 410"/>
              <a:gd name="T41" fmla="*/ 66928 h 176"/>
              <a:gd name="T42" fmla="*/ 633746 w 410"/>
              <a:gd name="T43" fmla="*/ 65015 h 176"/>
              <a:gd name="T44" fmla="*/ 544029 w 410"/>
              <a:gd name="T45" fmla="*/ 97523 h 176"/>
              <a:gd name="T46" fmla="*/ 482945 w 410"/>
              <a:gd name="T47" fmla="*/ 78401 h 176"/>
              <a:gd name="T48" fmla="*/ 446676 w 410"/>
              <a:gd name="T49" fmla="*/ 61191 h 176"/>
              <a:gd name="T50" fmla="*/ 379866 w 410"/>
              <a:gd name="T51" fmla="*/ 65015 h 176"/>
              <a:gd name="T52" fmla="*/ 337871 w 410"/>
              <a:gd name="T53" fmla="*/ 32508 h 176"/>
              <a:gd name="T54" fmla="*/ 301602 w 410"/>
              <a:gd name="T55" fmla="*/ 13386 h 176"/>
              <a:gd name="T56" fmla="*/ 257698 w 410"/>
              <a:gd name="T57" fmla="*/ 1912 h 176"/>
              <a:gd name="T58" fmla="*/ 236700 w 410"/>
              <a:gd name="T59" fmla="*/ 57366 h 176"/>
              <a:gd name="T60" fmla="*/ 192796 w 410"/>
              <a:gd name="T61" fmla="*/ 70752 h 176"/>
              <a:gd name="T62" fmla="*/ 154619 w 410"/>
              <a:gd name="T63" fmla="*/ 63103 h 176"/>
              <a:gd name="T64" fmla="*/ 112624 w 410"/>
              <a:gd name="T65" fmla="*/ 42069 h 176"/>
              <a:gd name="T66" fmla="*/ 45813 w 410"/>
              <a:gd name="T67" fmla="*/ 74576 h 176"/>
              <a:gd name="T68" fmla="*/ 0 w 410"/>
              <a:gd name="T69" fmla="*/ 93699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0" h="176">
                <a:moveTo>
                  <a:pt x="0" y="49"/>
                </a:moveTo>
                <a:cubicBezTo>
                  <a:pt x="0" y="49"/>
                  <a:pt x="0" y="52"/>
                  <a:pt x="2" y="58"/>
                </a:cubicBezTo>
                <a:cubicBezTo>
                  <a:pt x="5" y="64"/>
                  <a:pt x="16" y="68"/>
                  <a:pt x="21" y="70"/>
                </a:cubicBezTo>
                <a:cubicBezTo>
                  <a:pt x="27" y="72"/>
                  <a:pt x="30" y="75"/>
                  <a:pt x="32" y="80"/>
                </a:cubicBezTo>
                <a:cubicBezTo>
                  <a:pt x="35" y="84"/>
                  <a:pt x="37" y="90"/>
                  <a:pt x="39" y="92"/>
                </a:cubicBezTo>
                <a:cubicBezTo>
                  <a:pt x="41" y="95"/>
                  <a:pt x="38" y="97"/>
                  <a:pt x="38" y="98"/>
                </a:cubicBezTo>
                <a:cubicBezTo>
                  <a:pt x="38" y="99"/>
                  <a:pt x="38" y="100"/>
                  <a:pt x="39" y="102"/>
                </a:cubicBezTo>
                <a:cubicBezTo>
                  <a:pt x="40" y="104"/>
                  <a:pt x="38" y="107"/>
                  <a:pt x="36" y="110"/>
                </a:cubicBezTo>
                <a:cubicBezTo>
                  <a:pt x="34" y="114"/>
                  <a:pt x="39" y="115"/>
                  <a:pt x="44" y="117"/>
                </a:cubicBezTo>
                <a:cubicBezTo>
                  <a:pt x="50" y="120"/>
                  <a:pt x="61" y="119"/>
                  <a:pt x="67" y="120"/>
                </a:cubicBezTo>
                <a:cubicBezTo>
                  <a:pt x="72" y="121"/>
                  <a:pt x="80" y="129"/>
                  <a:pt x="81" y="131"/>
                </a:cubicBezTo>
                <a:cubicBezTo>
                  <a:pt x="83" y="132"/>
                  <a:pt x="91" y="136"/>
                  <a:pt x="95" y="143"/>
                </a:cubicBezTo>
                <a:cubicBezTo>
                  <a:pt x="98" y="150"/>
                  <a:pt x="101" y="153"/>
                  <a:pt x="103" y="155"/>
                </a:cubicBezTo>
                <a:cubicBezTo>
                  <a:pt x="104" y="158"/>
                  <a:pt x="117" y="157"/>
                  <a:pt x="124" y="158"/>
                </a:cubicBezTo>
                <a:cubicBezTo>
                  <a:pt x="131" y="158"/>
                  <a:pt x="145" y="156"/>
                  <a:pt x="147" y="156"/>
                </a:cubicBezTo>
                <a:cubicBezTo>
                  <a:pt x="149" y="156"/>
                  <a:pt x="163" y="158"/>
                  <a:pt x="166" y="158"/>
                </a:cubicBezTo>
                <a:cubicBezTo>
                  <a:pt x="169" y="159"/>
                  <a:pt x="173" y="164"/>
                  <a:pt x="177" y="166"/>
                </a:cubicBezTo>
                <a:cubicBezTo>
                  <a:pt x="180" y="168"/>
                  <a:pt x="186" y="168"/>
                  <a:pt x="192" y="171"/>
                </a:cubicBezTo>
                <a:cubicBezTo>
                  <a:pt x="198" y="173"/>
                  <a:pt x="200" y="171"/>
                  <a:pt x="203" y="171"/>
                </a:cubicBezTo>
                <a:cubicBezTo>
                  <a:pt x="205" y="171"/>
                  <a:pt x="208" y="174"/>
                  <a:pt x="210" y="175"/>
                </a:cubicBezTo>
                <a:cubicBezTo>
                  <a:pt x="212" y="175"/>
                  <a:pt x="211" y="176"/>
                  <a:pt x="224" y="169"/>
                </a:cubicBezTo>
                <a:cubicBezTo>
                  <a:pt x="237" y="161"/>
                  <a:pt x="259" y="163"/>
                  <a:pt x="272" y="162"/>
                </a:cubicBezTo>
                <a:cubicBezTo>
                  <a:pt x="284" y="161"/>
                  <a:pt x="288" y="148"/>
                  <a:pt x="292" y="146"/>
                </a:cubicBezTo>
                <a:cubicBezTo>
                  <a:pt x="297" y="143"/>
                  <a:pt x="303" y="141"/>
                  <a:pt x="303" y="139"/>
                </a:cubicBezTo>
                <a:cubicBezTo>
                  <a:pt x="303" y="137"/>
                  <a:pt x="298" y="133"/>
                  <a:pt x="297" y="130"/>
                </a:cubicBezTo>
                <a:cubicBezTo>
                  <a:pt x="297" y="127"/>
                  <a:pt x="300" y="120"/>
                  <a:pt x="305" y="119"/>
                </a:cubicBezTo>
                <a:cubicBezTo>
                  <a:pt x="310" y="118"/>
                  <a:pt x="316" y="123"/>
                  <a:pt x="322" y="124"/>
                </a:cubicBezTo>
                <a:cubicBezTo>
                  <a:pt x="328" y="125"/>
                  <a:pt x="335" y="117"/>
                  <a:pt x="337" y="115"/>
                </a:cubicBezTo>
                <a:cubicBezTo>
                  <a:pt x="340" y="113"/>
                  <a:pt x="346" y="114"/>
                  <a:pt x="349" y="114"/>
                </a:cubicBezTo>
                <a:cubicBezTo>
                  <a:pt x="353" y="114"/>
                  <a:pt x="358" y="109"/>
                  <a:pt x="361" y="107"/>
                </a:cubicBezTo>
                <a:cubicBezTo>
                  <a:pt x="363" y="105"/>
                  <a:pt x="363" y="100"/>
                  <a:pt x="365" y="98"/>
                </a:cubicBezTo>
                <a:cubicBezTo>
                  <a:pt x="368" y="97"/>
                  <a:pt x="389" y="92"/>
                  <a:pt x="394" y="92"/>
                </a:cubicBezTo>
                <a:cubicBezTo>
                  <a:pt x="400" y="92"/>
                  <a:pt x="405" y="94"/>
                  <a:pt x="407" y="94"/>
                </a:cubicBezTo>
                <a:cubicBezTo>
                  <a:pt x="410" y="94"/>
                  <a:pt x="403" y="83"/>
                  <a:pt x="397" y="77"/>
                </a:cubicBezTo>
                <a:cubicBezTo>
                  <a:pt x="392" y="71"/>
                  <a:pt x="387" y="71"/>
                  <a:pt x="383" y="71"/>
                </a:cubicBezTo>
                <a:cubicBezTo>
                  <a:pt x="380" y="71"/>
                  <a:pt x="377" y="74"/>
                  <a:pt x="375" y="75"/>
                </a:cubicBezTo>
                <a:cubicBezTo>
                  <a:pt x="373" y="77"/>
                  <a:pt x="371" y="74"/>
                  <a:pt x="364" y="73"/>
                </a:cubicBezTo>
                <a:cubicBezTo>
                  <a:pt x="358" y="71"/>
                  <a:pt x="358" y="74"/>
                  <a:pt x="356" y="75"/>
                </a:cubicBezTo>
                <a:cubicBezTo>
                  <a:pt x="355" y="76"/>
                  <a:pt x="352" y="73"/>
                  <a:pt x="352" y="71"/>
                </a:cubicBezTo>
                <a:cubicBezTo>
                  <a:pt x="351" y="69"/>
                  <a:pt x="354" y="67"/>
                  <a:pt x="354" y="64"/>
                </a:cubicBezTo>
                <a:cubicBezTo>
                  <a:pt x="355" y="62"/>
                  <a:pt x="366" y="38"/>
                  <a:pt x="366" y="38"/>
                </a:cubicBezTo>
                <a:cubicBezTo>
                  <a:pt x="364" y="37"/>
                  <a:pt x="362" y="36"/>
                  <a:pt x="361" y="35"/>
                </a:cubicBezTo>
                <a:cubicBezTo>
                  <a:pt x="357" y="33"/>
                  <a:pt x="354" y="39"/>
                  <a:pt x="348" y="37"/>
                </a:cubicBezTo>
                <a:cubicBezTo>
                  <a:pt x="343" y="35"/>
                  <a:pt x="336" y="32"/>
                  <a:pt x="332" y="34"/>
                </a:cubicBezTo>
                <a:cubicBezTo>
                  <a:pt x="328" y="35"/>
                  <a:pt x="321" y="41"/>
                  <a:pt x="315" y="43"/>
                </a:cubicBezTo>
                <a:cubicBezTo>
                  <a:pt x="309" y="45"/>
                  <a:pt x="289" y="51"/>
                  <a:pt x="285" y="51"/>
                </a:cubicBezTo>
                <a:cubicBezTo>
                  <a:pt x="281" y="51"/>
                  <a:pt x="273" y="48"/>
                  <a:pt x="268" y="48"/>
                </a:cubicBezTo>
                <a:cubicBezTo>
                  <a:pt x="264" y="48"/>
                  <a:pt x="255" y="43"/>
                  <a:pt x="253" y="41"/>
                </a:cubicBezTo>
                <a:cubicBezTo>
                  <a:pt x="251" y="39"/>
                  <a:pt x="249" y="37"/>
                  <a:pt x="244" y="37"/>
                </a:cubicBezTo>
                <a:cubicBezTo>
                  <a:pt x="240" y="37"/>
                  <a:pt x="236" y="32"/>
                  <a:pt x="234" y="32"/>
                </a:cubicBezTo>
                <a:cubicBezTo>
                  <a:pt x="232" y="32"/>
                  <a:pt x="225" y="29"/>
                  <a:pt x="219" y="29"/>
                </a:cubicBezTo>
                <a:cubicBezTo>
                  <a:pt x="212" y="28"/>
                  <a:pt x="203" y="33"/>
                  <a:pt x="199" y="34"/>
                </a:cubicBezTo>
                <a:cubicBezTo>
                  <a:pt x="195" y="34"/>
                  <a:pt x="189" y="31"/>
                  <a:pt x="184" y="29"/>
                </a:cubicBezTo>
                <a:cubicBezTo>
                  <a:pt x="178" y="28"/>
                  <a:pt x="177" y="21"/>
                  <a:pt x="177" y="17"/>
                </a:cubicBezTo>
                <a:cubicBezTo>
                  <a:pt x="176" y="14"/>
                  <a:pt x="175" y="14"/>
                  <a:pt x="171" y="12"/>
                </a:cubicBezTo>
                <a:cubicBezTo>
                  <a:pt x="167" y="10"/>
                  <a:pt x="162" y="8"/>
                  <a:pt x="158" y="7"/>
                </a:cubicBezTo>
                <a:cubicBezTo>
                  <a:pt x="153" y="5"/>
                  <a:pt x="149" y="7"/>
                  <a:pt x="145" y="5"/>
                </a:cubicBezTo>
                <a:cubicBezTo>
                  <a:pt x="142" y="3"/>
                  <a:pt x="137" y="0"/>
                  <a:pt x="135" y="1"/>
                </a:cubicBezTo>
                <a:cubicBezTo>
                  <a:pt x="132" y="1"/>
                  <a:pt x="119" y="13"/>
                  <a:pt x="119" y="16"/>
                </a:cubicBezTo>
                <a:cubicBezTo>
                  <a:pt x="118" y="19"/>
                  <a:pt x="123" y="27"/>
                  <a:pt x="124" y="30"/>
                </a:cubicBezTo>
                <a:cubicBezTo>
                  <a:pt x="125" y="33"/>
                  <a:pt x="118" y="37"/>
                  <a:pt x="115" y="40"/>
                </a:cubicBezTo>
                <a:cubicBezTo>
                  <a:pt x="112" y="43"/>
                  <a:pt x="106" y="40"/>
                  <a:pt x="101" y="37"/>
                </a:cubicBezTo>
                <a:cubicBezTo>
                  <a:pt x="96" y="33"/>
                  <a:pt x="95" y="36"/>
                  <a:pt x="91" y="36"/>
                </a:cubicBezTo>
                <a:cubicBezTo>
                  <a:pt x="87" y="36"/>
                  <a:pt x="84" y="34"/>
                  <a:pt x="81" y="33"/>
                </a:cubicBezTo>
                <a:cubicBezTo>
                  <a:pt x="79" y="32"/>
                  <a:pt x="80" y="27"/>
                  <a:pt x="75" y="26"/>
                </a:cubicBezTo>
                <a:cubicBezTo>
                  <a:pt x="71" y="24"/>
                  <a:pt x="62" y="23"/>
                  <a:pt x="59" y="22"/>
                </a:cubicBezTo>
                <a:cubicBezTo>
                  <a:pt x="55" y="21"/>
                  <a:pt x="45" y="27"/>
                  <a:pt x="40" y="29"/>
                </a:cubicBezTo>
                <a:cubicBezTo>
                  <a:pt x="36" y="32"/>
                  <a:pt x="27" y="35"/>
                  <a:pt x="24" y="39"/>
                </a:cubicBezTo>
                <a:cubicBezTo>
                  <a:pt x="21" y="42"/>
                  <a:pt x="10" y="44"/>
                  <a:pt x="7" y="46"/>
                </a:cubicBezTo>
                <a:cubicBezTo>
                  <a:pt x="5" y="47"/>
                  <a:pt x="3" y="49"/>
                  <a:pt x="0" y="49"/>
                </a:cubicBezTo>
                <a:cubicBezTo>
                  <a:pt x="0" y="49"/>
                  <a:pt x="0" y="49"/>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8" name="Freeform 811"/>
          <p:cNvSpPr>
            <a:spLocks/>
          </p:cNvSpPr>
          <p:nvPr/>
        </p:nvSpPr>
        <p:spPr bwMode="auto">
          <a:xfrm>
            <a:off x="1296567" y="1579783"/>
            <a:ext cx="367837" cy="695734"/>
          </a:xfrm>
          <a:custGeom>
            <a:avLst/>
            <a:gdLst>
              <a:gd name="T0" fmla="*/ 308610 w 165"/>
              <a:gd name="T1" fmla="*/ 102991 h 283"/>
              <a:gd name="T2" fmla="*/ 304800 w 165"/>
              <a:gd name="T3" fmla="*/ 76290 h 283"/>
              <a:gd name="T4" fmla="*/ 293370 w 165"/>
              <a:gd name="T5" fmla="*/ 40052 h 283"/>
              <a:gd name="T6" fmla="*/ 228600 w 165"/>
              <a:gd name="T7" fmla="*/ 0 h 283"/>
              <a:gd name="T8" fmla="*/ 217170 w 165"/>
              <a:gd name="T9" fmla="*/ 1907 h 283"/>
              <a:gd name="T10" fmla="*/ 211455 w 165"/>
              <a:gd name="T11" fmla="*/ 30516 h 283"/>
              <a:gd name="T12" fmla="*/ 169545 w 165"/>
              <a:gd name="T13" fmla="*/ 45774 h 283"/>
              <a:gd name="T14" fmla="*/ 129540 w 165"/>
              <a:gd name="T15" fmla="*/ 62939 h 283"/>
              <a:gd name="T16" fmla="*/ 125730 w 165"/>
              <a:gd name="T17" fmla="*/ 87733 h 283"/>
              <a:gd name="T18" fmla="*/ 97155 w 165"/>
              <a:gd name="T19" fmla="*/ 125878 h 283"/>
              <a:gd name="T20" fmla="*/ 70485 w 165"/>
              <a:gd name="T21" fmla="*/ 177374 h 283"/>
              <a:gd name="T22" fmla="*/ 72390 w 165"/>
              <a:gd name="T23" fmla="*/ 205982 h 283"/>
              <a:gd name="T24" fmla="*/ 34290 w 165"/>
              <a:gd name="T25" fmla="*/ 223148 h 283"/>
              <a:gd name="T26" fmla="*/ 26670 w 165"/>
              <a:gd name="T27" fmla="*/ 263200 h 283"/>
              <a:gd name="T28" fmla="*/ 26670 w 165"/>
              <a:gd name="T29" fmla="*/ 307066 h 283"/>
              <a:gd name="T30" fmla="*/ 40005 w 165"/>
              <a:gd name="T31" fmla="*/ 329953 h 283"/>
              <a:gd name="T32" fmla="*/ 34290 w 165"/>
              <a:gd name="T33" fmla="*/ 371913 h 283"/>
              <a:gd name="T34" fmla="*/ 13335 w 165"/>
              <a:gd name="T35" fmla="*/ 411965 h 283"/>
              <a:gd name="T36" fmla="*/ 0 w 165"/>
              <a:gd name="T37" fmla="*/ 410057 h 283"/>
              <a:gd name="T38" fmla="*/ 17145 w 165"/>
              <a:gd name="T39" fmla="*/ 438666 h 283"/>
              <a:gd name="T40" fmla="*/ 30480 w 165"/>
              <a:gd name="T41" fmla="*/ 482533 h 283"/>
              <a:gd name="T42" fmla="*/ 41910 w 165"/>
              <a:gd name="T43" fmla="*/ 509234 h 283"/>
              <a:gd name="T44" fmla="*/ 53340 w 165"/>
              <a:gd name="T45" fmla="*/ 534028 h 283"/>
              <a:gd name="T46" fmla="*/ 81915 w 165"/>
              <a:gd name="T47" fmla="*/ 513049 h 283"/>
              <a:gd name="T48" fmla="*/ 114300 w 165"/>
              <a:gd name="T49" fmla="*/ 509234 h 283"/>
              <a:gd name="T50" fmla="*/ 133350 w 165"/>
              <a:gd name="T51" fmla="*/ 452017 h 283"/>
              <a:gd name="T52" fmla="*/ 131445 w 165"/>
              <a:gd name="T53" fmla="*/ 421501 h 283"/>
              <a:gd name="T54" fmla="*/ 160020 w 165"/>
              <a:gd name="T55" fmla="*/ 404336 h 283"/>
              <a:gd name="T56" fmla="*/ 173355 w 165"/>
              <a:gd name="T57" fmla="*/ 392892 h 283"/>
              <a:gd name="T58" fmla="*/ 184785 w 165"/>
              <a:gd name="T59" fmla="*/ 371913 h 283"/>
              <a:gd name="T60" fmla="*/ 144780 w 165"/>
              <a:gd name="T61" fmla="*/ 335675 h 283"/>
              <a:gd name="T62" fmla="*/ 150495 w 165"/>
              <a:gd name="T63" fmla="*/ 282272 h 283"/>
              <a:gd name="T64" fmla="*/ 169545 w 165"/>
              <a:gd name="T65" fmla="*/ 255571 h 283"/>
              <a:gd name="T66" fmla="*/ 219075 w 165"/>
              <a:gd name="T67" fmla="*/ 223148 h 283"/>
              <a:gd name="T68" fmla="*/ 247650 w 165"/>
              <a:gd name="T69" fmla="*/ 194539 h 283"/>
              <a:gd name="T70" fmla="*/ 241935 w 165"/>
              <a:gd name="T71" fmla="*/ 173559 h 283"/>
              <a:gd name="T72" fmla="*/ 259080 w 165"/>
              <a:gd name="T73" fmla="*/ 150672 h 283"/>
              <a:gd name="T74" fmla="*/ 289560 w 165"/>
              <a:gd name="T75" fmla="*/ 137322 h 283"/>
              <a:gd name="T76" fmla="*/ 314325 w 165"/>
              <a:gd name="T77" fmla="*/ 139229 h 283"/>
              <a:gd name="T78" fmla="*/ 302895 w 165"/>
              <a:gd name="T79" fmla="*/ 123971 h 2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5" h="283">
                <a:moveTo>
                  <a:pt x="159" y="65"/>
                </a:moveTo>
                <a:cubicBezTo>
                  <a:pt x="158" y="62"/>
                  <a:pt x="161" y="56"/>
                  <a:pt x="162" y="54"/>
                </a:cubicBezTo>
                <a:cubicBezTo>
                  <a:pt x="163" y="53"/>
                  <a:pt x="160" y="49"/>
                  <a:pt x="159" y="47"/>
                </a:cubicBezTo>
                <a:cubicBezTo>
                  <a:pt x="158" y="45"/>
                  <a:pt x="159" y="43"/>
                  <a:pt x="160" y="40"/>
                </a:cubicBezTo>
                <a:cubicBezTo>
                  <a:pt x="161" y="36"/>
                  <a:pt x="155" y="32"/>
                  <a:pt x="156" y="30"/>
                </a:cubicBezTo>
                <a:cubicBezTo>
                  <a:pt x="158" y="28"/>
                  <a:pt x="156" y="25"/>
                  <a:pt x="154" y="21"/>
                </a:cubicBezTo>
                <a:cubicBezTo>
                  <a:pt x="152" y="17"/>
                  <a:pt x="143" y="14"/>
                  <a:pt x="139" y="14"/>
                </a:cubicBezTo>
                <a:cubicBezTo>
                  <a:pt x="136" y="14"/>
                  <a:pt x="126" y="5"/>
                  <a:pt x="120" y="0"/>
                </a:cubicBezTo>
                <a:cubicBezTo>
                  <a:pt x="120" y="0"/>
                  <a:pt x="120" y="0"/>
                  <a:pt x="120" y="0"/>
                </a:cubicBezTo>
                <a:cubicBezTo>
                  <a:pt x="118" y="0"/>
                  <a:pt x="114" y="1"/>
                  <a:pt x="114" y="1"/>
                </a:cubicBezTo>
                <a:cubicBezTo>
                  <a:pt x="114" y="1"/>
                  <a:pt x="115" y="6"/>
                  <a:pt x="115" y="8"/>
                </a:cubicBezTo>
                <a:cubicBezTo>
                  <a:pt x="115" y="10"/>
                  <a:pt x="113" y="16"/>
                  <a:pt x="111" y="16"/>
                </a:cubicBezTo>
                <a:cubicBezTo>
                  <a:pt x="109" y="16"/>
                  <a:pt x="90" y="12"/>
                  <a:pt x="90" y="12"/>
                </a:cubicBezTo>
                <a:cubicBezTo>
                  <a:pt x="89" y="24"/>
                  <a:pt x="89" y="24"/>
                  <a:pt x="89" y="24"/>
                </a:cubicBezTo>
                <a:cubicBezTo>
                  <a:pt x="89" y="24"/>
                  <a:pt x="78" y="22"/>
                  <a:pt x="75" y="24"/>
                </a:cubicBezTo>
                <a:cubicBezTo>
                  <a:pt x="72" y="26"/>
                  <a:pt x="71" y="31"/>
                  <a:pt x="68" y="33"/>
                </a:cubicBezTo>
                <a:cubicBezTo>
                  <a:pt x="66" y="36"/>
                  <a:pt x="63" y="37"/>
                  <a:pt x="64" y="40"/>
                </a:cubicBezTo>
                <a:cubicBezTo>
                  <a:pt x="65" y="42"/>
                  <a:pt x="67" y="46"/>
                  <a:pt x="66" y="46"/>
                </a:cubicBezTo>
                <a:cubicBezTo>
                  <a:pt x="64" y="47"/>
                  <a:pt x="54" y="57"/>
                  <a:pt x="53" y="60"/>
                </a:cubicBezTo>
                <a:cubicBezTo>
                  <a:pt x="52" y="64"/>
                  <a:pt x="55" y="66"/>
                  <a:pt x="51" y="66"/>
                </a:cubicBezTo>
                <a:cubicBezTo>
                  <a:pt x="46" y="66"/>
                  <a:pt x="44" y="69"/>
                  <a:pt x="45" y="72"/>
                </a:cubicBezTo>
                <a:cubicBezTo>
                  <a:pt x="45" y="74"/>
                  <a:pt x="42" y="89"/>
                  <a:pt x="37" y="93"/>
                </a:cubicBezTo>
                <a:cubicBezTo>
                  <a:pt x="33" y="97"/>
                  <a:pt x="33" y="99"/>
                  <a:pt x="34" y="100"/>
                </a:cubicBezTo>
                <a:cubicBezTo>
                  <a:pt x="34" y="101"/>
                  <a:pt x="39" y="106"/>
                  <a:pt x="38" y="108"/>
                </a:cubicBezTo>
                <a:cubicBezTo>
                  <a:pt x="36" y="111"/>
                  <a:pt x="36" y="112"/>
                  <a:pt x="32" y="112"/>
                </a:cubicBezTo>
                <a:cubicBezTo>
                  <a:pt x="29" y="111"/>
                  <a:pt x="22" y="113"/>
                  <a:pt x="18" y="117"/>
                </a:cubicBezTo>
                <a:cubicBezTo>
                  <a:pt x="13" y="120"/>
                  <a:pt x="12" y="123"/>
                  <a:pt x="13" y="129"/>
                </a:cubicBezTo>
                <a:cubicBezTo>
                  <a:pt x="14" y="134"/>
                  <a:pt x="14" y="136"/>
                  <a:pt x="14" y="138"/>
                </a:cubicBezTo>
                <a:cubicBezTo>
                  <a:pt x="14" y="140"/>
                  <a:pt x="17" y="147"/>
                  <a:pt x="16" y="151"/>
                </a:cubicBezTo>
                <a:cubicBezTo>
                  <a:pt x="15" y="154"/>
                  <a:pt x="12" y="158"/>
                  <a:pt x="14" y="161"/>
                </a:cubicBezTo>
                <a:cubicBezTo>
                  <a:pt x="15" y="163"/>
                  <a:pt x="19" y="164"/>
                  <a:pt x="21" y="166"/>
                </a:cubicBezTo>
                <a:cubicBezTo>
                  <a:pt x="23" y="168"/>
                  <a:pt x="24" y="173"/>
                  <a:pt x="21" y="173"/>
                </a:cubicBezTo>
                <a:cubicBezTo>
                  <a:pt x="17" y="174"/>
                  <a:pt x="16" y="178"/>
                  <a:pt x="18" y="181"/>
                </a:cubicBezTo>
                <a:cubicBezTo>
                  <a:pt x="20" y="184"/>
                  <a:pt x="20" y="193"/>
                  <a:pt x="18" y="195"/>
                </a:cubicBezTo>
                <a:cubicBezTo>
                  <a:pt x="16" y="196"/>
                  <a:pt x="11" y="197"/>
                  <a:pt x="10" y="201"/>
                </a:cubicBezTo>
                <a:cubicBezTo>
                  <a:pt x="9" y="205"/>
                  <a:pt x="8" y="218"/>
                  <a:pt x="7" y="216"/>
                </a:cubicBezTo>
                <a:cubicBezTo>
                  <a:pt x="6" y="214"/>
                  <a:pt x="3" y="213"/>
                  <a:pt x="0" y="215"/>
                </a:cubicBezTo>
                <a:cubicBezTo>
                  <a:pt x="0" y="215"/>
                  <a:pt x="0" y="215"/>
                  <a:pt x="0" y="215"/>
                </a:cubicBezTo>
                <a:cubicBezTo>
                  <a:pt x="1" y="218"/>
                  <a:pt x="2" y="217"/>
                  <a:pt x="2" y="221"/>
                </a:cubicBezTo>
                <a:cubicBezTo>
                  <a:pt x="2" y="224"/>
                  <a:pt x="9" y="227"/>
                  <a:pt x="9" y="230"/>
                </a:cubicBezTo>
                <a:cubicBezTo>
                  <a:pt x="10" y="233"/>
                  <a:pt x="8" y="233"/>
                  <a:pt x="9" y="236"/>
                </a:cubicBezTo>
                <a:cubicBezTo>
                  <a:pt x="11" y="239"/>
                  <a:pt x="15" y="252"/>
                  <a:pt x="16" y="253"/>
                </a:cubicBezTo>
                <a:cubicBezTo>
                  <a:pt x="18" y="254"/>
                  <a:pt x="23" y="257"/>
                  <a:pt x="22" y="259"/>
                </a:cubicBezTo>
                <a:cubicBezTo>
                  <a:pt x="22" y="261"/>
                  <a:pt x="21" y="266"/>
                  <a:pt x="22" y="267"/>
                </a:cubicBezTo>
                <a:cubicBezTo>
                  <a:pt x="22" y="269"/>
                  <a:pt x="23" y="273"/>
                  <a:pt x="24" y="275"/>
                </a:cubicBezTo>
                <a:cubicBezTo>
                  <a:pt x="25" y="278"/>
                  <a:pt x="22" y="280"/>
                  <a:pt x="28" y="280"/>
                </a:cubicBezTo>
                <a:cubicBezTo>
                  <a:pt x="33" y="280"/>
                  <a:pt x="41" y="283"/>
                  <a:pt x="40" y="279"/>
                </a:cubicBezTo>
                <a:cubicBezTo>
                  <a:pt x="39" y="275"/>
                  <a:pt x="39" y="270"/>
                  <a:pt x="43" y="269"/>
                </a:cubicBezTo>
                <a:cubicBezTo>
                  <a:pt x="46" y="269"/>
                  <a:pt x="46" y="267"/>
                  <a:pt x="50" y="267"/>
                </a:cubicBezTo>
                <a:cubicBezTo>
                  <a:pt x="53" y="267"/>
                  <a:pt x="58" y="270"/>
                  <a:pt x="60" y="267"/>
                </a:cubicBezTo>
                <a:cubicBezTo>
                  <a:pt x="63" y="265"/>
                  <a:pt x="63" y="262"/>
                  <a:pt x="64" y="260"/>
                </a:cubicBezTo>
                <a:cubicBezTo>
                  <a:pt x="66" y="257"/>
                  <a:pt x="70" y="241"/>
                  <a:pt x="70" y="237"/>
                </a:cubicBezTo>
                <a:cubicBezTo>
                  <a:pt x="70" y="233"/>
                  <a:pt x="70" y="229"/>
                  <a:pt x="69" y="226"/>
                </a:cubicBezTo>
                <a:cubicBezTo>
                  <a:pt x="68" y="224"/>
                  <a:pt x="65" y="221"/>
                  <a:pt x="69" y="221"/>
                </a:cubicBezTo>
                <a:cubicBezTo>
                  <a:pt x="72" y="221"/>
                  <a:pt x="81" y="217"/>
                  <a:pt x="83" y="215"/>
                </a:cubicBezTo>
                <a:cubicBezTo>
                  <a:pt x="85" y="213"/>
                  <a:pt x="84" y="213"/>
                  <a:pt x="84" y="212"/>
                </a:cubicBezTo>
                <a:cubicBezTo>
                  <a:pt x="83" y="211"/>
                  <a:pt x="86" y="212"/>
                  <a:pt x="89" y="211"/>
                </a:cubicBezTo>
                <a:cubicBezTo>
                  <a:pt x="91" y="210"/>
                  <a:pt x="93" y="208"/>
                  <a:pt x="91" y="206"/>
                </a:cubicBezTo>
                <a:cubicBezTo>
                  <a:pt x="89" y="205"/>
                  <a:pt x="88" y="205"/>
                  <a:pt x="91" y="203"/>
                </a:cubicBezTo>
                <a:cubicBezTo>
                  <a:pt x="94" y="201"/>
                  <a:pt x="100" y="198"/>
                  <a:pt x="97" y="195"/>
                </a:cubicBezTo>
                <a:cubicBezTo>
                  <a:pt x="95" y="192"/>
                  <a:pt x="87" y="185"/>
                  <a:pt x="82" y="182"/>
                </a:cubicBezTo>
                <a:cubicBezTo>
                  <a:pt x="78" y="179"/>
                  <a:pt x="77" y="179"/>
                  <a:pt x="76" y="176"/>
                </a:cubicBezTo>
                <a:cubicBezTo>
                  <a:pt x="75" y="172"/>
                  <a:pt x="75" y="161"/>
                  <a:pt x="78" y="155"/>
                </a:cubicBezTo>
                <a:cubicBezTo>
                  <a:pt x="81" y="149"/>
                  <a:pt x="82" y="149"/>
                  <a:pt x="79" y="148"/>
                </a:cubicBezTo>
                <a:cubicBezTo>
                  <a:pt x="77" y="146"/>
                  <a:pt x="75" y="145"/>
                  <a:pt x="79" y="143"/>
                </a:cubicBezTo>
                <a:cubicBezTo>
                  <a:pt x="82" y="141"/>
                  <a:pt x="86" y="139"/>
                  <a:pt x="89" y="134"/>
                </a:cubicBezTo>
                <a:cubicBezTo>
                  <a:pt x="93" y="129"/>
                  <a:pt x="95" y="128"/>
                  <a:pt x="100" y="126"/>
                </a:cubicBezTo>
                <a:cubicBezTo>
                  <a:pt x="105" y="124"/>
                  <a:pt x="112" y="120"/>
                  <a:pt x="115" y="117"/>
                </a:cubicBezTo>
                <a:cubicBezTo>
                  <a:pt x="119" y="114"/>
                  <a:pt x="121" y="113"/>
                  <a:pt x="124" y="110"/>
                </a:cubicBezTo>
                <a:cubicBezTo>
                  <a:pt x="128" y="108"/>
                  <a:pt x="130" y="104"/>
                  <a:pt x="130" y="102"/>
                </a:cubicBezTo>
                <a:cubicBezTo>
                  <a:pt x="130" y="101"/>
                  <a:pt x="129" y="101"/>
                  <a:pt x="126" y="97"/>
                </a:cubicBezTo>
                <a:cubicBezTo>
                  <a:pt x="124" y="94"/>
                  <a:pt x="126" y="92"/>
                  <a:pt x="127" y="91"/>
                </a:cubicBezTo>
                <a:cubicBezTo>
                  <a:pt x="129" y="90"/>
                  <a:pt x="136" y="89"/>
                  <a:pt x="134" y="86"/>
                </a:cubicBezTo>
                <a:cubicBezTo>
                  <a:pt x="131" y="83"/>
                  <a:pt x="131" y="81"/>
                  <a:pt x="136" y="79"/>
                </a:cubicBezTo>
                <a:cubicBezTo>
                  <a:pt x="141" y="77"/>
                  <a:pt x="141" y="75"/>
                  <a:pt x="145" y="73"/>
                </a:cubicBezTo>
                <a:cubicBezTo>
                  <a:pt x="148" y="71"/>
                  <a:pt x="149" y="71"/>
                  <a:pt x="152" y="72"/>
                </a:cubicBezTo>
                <a:cubicBezTo>
                  <a:pt x="154" y="74"/>
                  <a:pt x="153" y="74"/>
                  <a:pt x="156" y="73"/>
                </a:cubicBezTo>
                <a:cubicBezTo>
                  <a:pt x="159" y="71"/>
                  <a:pt x="159" y="71"/>
                  <a:pt x="165" y="73"/>
                </a:cubicBezTo>
                <a:cubicBezTo>
                  <a:pt x="165" y="73"/>
                  <a:pt x="165" y="73"/>
                  <a:pt x="165" y="73"/>
                </a:cubicBezTo>
                <a:cubicBezTo>
                  <a:pt x="164" y="68"/>
                  <a:pt x="161" y="67"/>
                  <a:pt x="159"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19" name="Freeform 812"/>
          <p:cNvSpPr>
            <a:spLocks/>
          </p:cNvSpPr>
          <p:nvPr/>
        </p:nvSpPr>
        <p:spPr bwMode="auto">
          <a:xfrm>
            <a:off x="1564297" y="1520442"/>
            <a:ext cx="319537" cy="540217"/>
          </a:xfrm>
          <a:custGeom>
            <a:avLst/>
            <a:gdLst>
              <a:gd name="T0" fmla="*/ 231042 w 143"/>
              <a:gd name="T1" fmla="*/ 266700 h 220"/>
              <a:gd name="T2" fmla="*/ 232952 w 143"/>
              <a:gd name="T3" fmla="*/ 238125 h 220"/>
              <a:gd name="T4" fmla="*/ 231042 w 143"/>
              <a:gd name="T5" fmla="*/ 213360 h 220"/>
              <a:gd name="T6" fmla="*/ 229133 w 143"/>
              <a:gd name="T7" fmla="*/ 177165 h 220"/>
              <a:gd name="T8" fmla="*/ 227223 w 143"/>
              <a:gd name="T9" fmla="*/ 106680 h 220"/>
              <a:gd name="T10" fmla="*/ 189035 w 143"/>
              <a:gd name="T11" fmla="*/ 72390 h 220"/>
              <a:gd name="T12" fmla="*/ 194763 w 143"/>
              <a:gd name="T13" fmla="*/ 49530 h 220"/>
              <a:gd name="T14" fmla="*/ 213857 w 143"/>
              <a:gd name="T15" fmla="*/ 36195 h 220"/>
              <a:gd name="T16" fmla="*/ 187125 w 143"/>
              <a:gd name="T17" fmla="*/ 7620 h 220"/>
              <a:gd name="T18" fmla="*/ 164212 w 143"/>
              <a:gd name="T19" fmla="*/ 5715 h 220"/>
              <a:gd name="T20" fmla="*/ 126023 w 143"/>
              <a:gd name="T21" fmla="*/ 34290 h 220"/>
              <a:gd name="T22" fmla="*/ 112657 w 143"/>
              <a:gd name="T23" fmla="*/ 57150 h 220"/>
              <a:gd name="T24" fmla="*/ 84015 w 143"/>
              <a:gd name="T25" fmla="*/ 57150 h 220"/>
              <a:gd name="T26" fmla="*/ 42008 w 143"/>
              <a:gd name="T27" fmla="*/ 59055 h 220"/>
              <a:gd name="T28" fmla="*/ 1909 w 143"/>
              <a:gd name="T29" fmla="*/ 45720 h 220"/>
              <a:gd name="T30" fmla="*/ 0 w 143"/>
              <a:gd name="T31" fmla="*/ 45720 h 220"/>
              <a:gd name="T32" fmla="*/ 64921 w 143"/>
              <a:gd name="T33" fmla="*/ 85725 h 220"/>
              <a:gd name="T34" fmla="*/ 76378 w 143"/>
              <a:gd name="T35" fmla="*/ 121920 h 220"/>
              <a:gd name="T36" fmla="*/ 80197 w 143"/>
              <a:gd name="T37" fmla="*/ 148590 h 220"/>
              <a:gd name="T38" fmla="*/ 85925 w 143"/>
              <a:gd name="T39" fmla="*/ 184785 h 220"/>
              <a:gd name="T40" fmla="*/ 110748 w 143"/>
              <a:gd name="T41" fmla="*/ 196215 h 220"/>
              <a:gd name="T42" fmla="*/ 114566 w 143"/>
              <a:gd name="T43" fmla="*/ 222885 h 220"/>
              <a:gd name="T44" fmla="*/ 99291 w 143"/>
              <a:gd name="T45" fmla="*/ 222885 h 220"/>
              <a:gd name="T46" fmla="*/ 72559 w 143"/>
              <a:gd name="T47" fmla="*/ 255270 h 220"/>
              <a:gd name="T48" fmla="*/ 42008 w 143"/>
              <a:gd name="T49" fmla="*/ 280035 h 220"/>
              <a:gd name="T50" fmla="*/ 19094 w 143"/>
              <a:gd name="T51" fmla="*/ 297180 h 220"/>
              <a:gd name="T52" fmla="*/ 15276 w 143"/>
              <a:gd name="T53" fmla="*/ 335280 h 220"/>
              <a:gd name="T54" fmla="*/ 19094 w 143"/>
              <a:gd name="T55" fmla="*/ 382905 h 220"/>
              <a:gd name="T56" fmla="*/ 34370 w 143"/>
              <a:gd name="T57" fmla="*/ 400050 h 220"/>
              <a:gd name="T58" fmla="*/ 42008 w 143"/>
              <a:gd name="T59" fmla="*/ 396240 h 220"/>
              <a:gd name="T60" fmla="*/ 45827 w 143"/>
              <a:gd name="T61" fmla="*/ 413385 h 220"/>
              <a:gd name="T62" fmla="*/ 61102 w 143"/>
              <a:gd name="T63" fmla="*/ 417195 h 220"/>
              <a:gd name="T64" fmla="*/ 137480 w 143"/>
              <a:gd name="T65" fmla="*/ 398145 h 220"/>
              <a:gd name="T66" fmla="*/ 198582 w 143"/>
              <a:gd name="T67" fmla="*/ 373380 h 220"/>
              <a:gd name="T68" fmla="*/ 267322 w 143"/>
              <a:gd name="T69" fmla="*/ 299085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220">
                <a:moveTo>
                  <a:pt x="140" y="157"/>
                </a:moveTo>
                <a:cubicBezTo>
                  <a:pt x="137" y="150"/>
                  <a:pt x="115" y="145"/>
                  <a:pt x="121" y="140"/>
                </a:cubicBezTo>
                <a:cubicBezTo>
                  <a:pt x="127" y="136"/>
                  <a:pt x="131" y="136"/>
                  <a:pt x="128" y="133"/>
                </a:cubicBezTo>
                <a:cubicBezTo>
                  <a:pt x="125" y="130"/>
                  <a:pt x="122" y="127"/>
                  <a:pt x="122" y="125"/>
                </a:cubicBezTo>
                <a:cubicBezTo>
                  <a:pt x="122" y="123"/>
                  <a:pt x="118" y="119"/>
                  <a:pt x="117" y="117"/>
                </a:cubicBezTo>
                <a:cubicBezTo>
                  <a:pt x="115" y="115"/>
                  <a:pt x="124" y="115"/>
                  <a:pt x="121" y="112"/>
                </a:cubicBezTo>
                <a:cubicBezTo>
                  <a:pt x="118" y="108"/>
                  <a:pt x="115" y="102"/>
                  <a:pt x="116" y="100"/>
                </a:cubicBezTo>
                <a:cubicBezTo>
                  <a:pt x="117" y="97"/>
                  <a:pt x="121" y="98"/>
                  <a:pt x="120" y="93"/>
                </a:cubicBezTo>
                <a:cubicBezTo>
                  <a:pt x="118" y="88"/>
                  <a:pt x="106" y="77"/>
                  <a:pt x="109" y="72"/>
                </a:cubicBezTo>
                <a:cubicBezTo>
                  <a:pt x="113" y="67"/>
                  <a:pt x="124" y="60"/>
                  <a:pt x="119" y="56"/>
                </a:cubicBezTo>
                <a:cubicBezTo>
                  <a:pt x="115" y="51"/>
                  <a:pt x="114" y="48"/>
                  <a:pt x="110" y="47"/>
                </a:cubicBezTo>
                <a:cubicBezTo>
                  <a:pt x="107" y="46"/>
                  <a:pt x="99" y="41"/>
                  <a:pt x="99" y="38"/>
                </a:cubicBezTo>
                <a:cubicBezTo>
                  <a:pt x="99" y="34"/>
                  <a:pt x="107" y="34"/>
                  <a:pt x="104" y="31"/>
                </a:cubicBezTo>
                <a:cubicBezTo>
                  <a:pt x="100" y="28"/>
                  <a:pt x="100" y="26"/>
                  <a:pt x="102" y="26"/>
                </a:cubicBezTo>
                <a:cubicBezTo>
                  <a:pt x="104" y="26"/>
                  <a:pt x="109" y="22"/>
                  <a:pt x="110" y="20"/>
                </a:cubicBezTo>
                <a:cubicBezTo>
                  <a:pt x="111" y="20"/>
                  <a:pt x="111" y="19"/>
                  <a:pt x="112" y="19"/>
                </a:cubicBezTo>
                <a:cubicBezTo>
                  <a:pt x="112" y="16"/>
                  <a:pt x="111" y="13"/>
                  <a:pt x="109" y="11"/>
                </a:cubicBezTo>
                <a:cubicBezTo>
                  <a:pt x="107" y="8"/>
                  <a:pt x="100" y="7"/>
                  <a:pt x="98" y="4"/>
                </a:cubicBezTo>
                <a:cubicBezTo>
                  <a:pt x="95" y="2"/>
                  <a:pt x="93" y="0"/>
                  <a:pt x="92" y="0"/>
                </a:cubicBezTo>
                <a:cubicBezTo>
                  <a:pt x="90" y="0"/>
                  <a:pt x="89" y="3"/>
                  <a:pt x="86" y="3"/>
                </a:cubicBezTo>
                <a:cubicBezTo>
                  <a:pt x="84" y="3"/>
                  <a:pt x="78" y="3"/>
                  <a:pt x="75" y="6"/>
                </a:cubicBezTo>
                <a:cubicBezTo>
                  <a:pt x="73" y="9"/>
                  <a:pt x="67" y="13"/>
                  <a:pt x="66" y="18"/>
                </a:cubicBezTo>
                <a:cubicBezTo>
                  <a:pt x="66" y="22"/>
                  <a:pt x="67" y="27"/>
                  <a:pt x="65" y="28"/>
                </a:cubicBezTo>
                <a:cubicBezTo>
                  <a:pt x="63" y="28"/>
                  <a:pt x="61" y="29"/>
                  <a:pt x="59" y="30"/>
                </a:cubicBezTo>
                <a:cubicBezTo>
                  <a:pt x="57" y="32"/>
                  <a:pt x="57" y="35"/>
                  <a:pt x="54" y="34"/>
                </a:cubicBezTo>
                <a:cubicBezTo>
                  <a:pt x="51" y="33"/>
                  <a:pt x="46" y="29"/>
                  <a:pt x="44" y="30"/>
                </a:cubicBezTo>
                <a:cubicBezTo>
                  <a:pt x="42" y="30"/>
                  <a:pt x="36" y="33"/>
                  <a:pt x="35" y="33"/>
                </a:cubicBezTo>
                <a:cubicBezTo>
                  <a:pt x="33" y="33"/>
                  <a:pt x="24" y="34"/>
                  <a:pt x="22" y="31"/>
                </a:cubicBezTo>
                <a:cubicBezTo>
                  <a:pt x="20" y="28"/>
                  <a:pt x="15" y="19"/>
                  <a:pt x="11" y="19"/>
                </a:cubicBezTo>
                <a:cubicBezTo>
                  <a:pt x="7" y="19"/>
                  <a:pt x="3" y="24"/>
                  <a:pt x="1" y="24"/>
                </a:cubicBezTo>
                <a:cubicBezTo>
                  <a:pt x="0" y="24"/>
                  <a:pt x="0" y="24"/>
                  <a:pt x="0" y="24"/>
                </a:cubicBezTo>
                <a:cubicBezTo>
                  <a:pt x="0" y="24"/>
                  <a:pt x="0" y="24"/>
                  <a:pt x="0" y="24"/>
                </a:cubicBezTo>
                <a:cubicBezTo>
                  <a:pt x="6" y="29"/>
                  <a:pt x="16" y="38"/>
                  <a:pt x="19" y="38"/>
                </a:cubicBezTo>
                <a:cubicBezTo>
                  <a:pt x="23" y="38"/>
                  <a:pt x="32" y="41"/>
                  <a:pt x="34" y="45"/>
                </a:cubicBezTo>
                <a:cubicBezTo>
                  <a:pt x="36" y="49"/>
                  <a:pt x="38" y="52"/>
                  <a:pt x="36" y="54"/>
                </a:cubicBezTo>
                <a:cubicBezTo>
                  <a:pt x="35" y="56"/>
                  <a:pt x="41" y="60"/>
                  <a:pt x="40" y="64"/>
                </a:cubicBezTo>
                <a:cubicBezTo>
                  <a:pt x="39" y="67"/>
                  <a:pt x="38" y="69"/>
                  <a:pt x="39" y="71"/>
                </a:cubicBezTo>
                <a:cubicBezTo>
                  <a:pt x="40" y="73"/>
                  <a:pt x="43" y="77"/>
                  <a:pt x="42" y="78"/>
                </a:cubicBezTo>
                <a:cubicBezTo>
                  <a:pt x="41" y="80"/>
                  <a:pt x="38" y="86"/>
                  <a:pt x="39" y="89"/>
                </a:cubicBezTo>
                <a:cubicBezTo>
                  <a:pt x="41" y="91"/>
                  <a:pt x="44" y="92"/>
                  <a:pt x="45" y="97"/>
                </a:cubicBezTo>
                <a:cubicBezTo>
                  <a:pt x="45" y="97"/>
                  <a:pt x="45" y="97"/>
                  <a:pt x="45" y="97"/>
                </a:cubicBezTo>
                <a:cubicBezTo>
                  <a:pt x="50" y="98"/>
                  <a:pt x="55" y="102"/>
                  <a:pt x="58" y="103"/>
                </a:cubicBezTo>
                <a:cubicBezTo>
                  <a:pt x="60" y="103"/>
                  <a:pt x="56" y="110"/>
                  <a:pt x="59" y="112"/>
                </a:cubicBezTo>
                <a:cubicBezTo>
                  <a:pt x="62" y="114"/>
                  <a:pt x="63" y="117"/>
                  <a:pt x="60" y="117"/>
                </a:cubicBezTo>
                <a:cubicBezTo>
                  <a:pt x="58" y="117"/>
                  <a:pt x="55" y="118"/>
                  <a:pt x="55" y="117"/>
                </a:cubicBezTo>
                <a:cubicBezTo>
                  <a:pt x="54" y="115"/>
                  <a:pt x="54" y="115"/>
                  <a:pt x="52" y="117"/>
                </a:cubicBezTo>
                <a:cubicBezTo>
                  <a:pt x="51" y="119"/>
                  <a:pt x="48" y="122"/>
                  <a:pt x="46" y="125"/>
                </a:cubicBezTo>
                <a:cubicBezTo>
                  <a:pt x="43" y="127"/>
                  <a:pt x="42" y="133"/>
                  <a:pt x="38" y="134"/>
                </a:cubicBezTo>
                <a:cubicBezTo>
                  <a:pt x="35" y="135"/>
                  <a:pt x="35" y="135"/>
                  <a:pt x="33" y="138"/>
                </a:cubicBezTo>
                <a:cubicBezTo>
                  <a:pt x="31" y="140"/>
                  <a:pt x="25" y="144"/>
                  <a:pt x="22" y="147"/>
                </a:cubicBezTo>
                <a:cubicBezTo>
                  <a:pt x="19" y="150"/>
                  <a:pt x="17" y="151"/>
                  <a:pt x="13" y="151"/>
                </a:cubicBezTo>
                <a:cubicBezTo>
                  <a:pt x="9" y="151"/>
                  <a:pt x="13" y="152"/>
                  <a:pt x="10" y="156"/>
                </a:cubicBezTo>
                <a:cubicBezTo>
                  <a:pt x="7" y="159"/>
                  <a:pt x="5" y="159"/>
                  <a:pt x="7" y="165"/>
                </a:cubicBezTo>
                <a:cubicBezTo>
                  <a:pt x="8" y="172"/>
                  <a:pt x="6" y="172"/>
                  <a:pt x="8" y="176"/>
                </a:cubicBezTo>
                <a:cubicBezTo>
                  <a:pt x="11" y="180"/>
                  <a:pt x="14" y="176"/>
                  <a:pt x="13" y="181"/>
                </a:cubicBezTo>
                <a:cubicBezTo>
                  <a:pt x="12" y="186"/>
                  <a:pt x="11" y="196"/>
                  <a:pt x="10" y="201"/>
                </a:cubicBezTo>
                <a:cubicBezTo>
                  <a:pt x="9" y="206"/>
                  <a:pt x="7" y="204"/>
                  <a:pt x="12" y="206"/>
                </a:cubicBezTo>
                <a:cubicBezTo>
                  <a:pt x="17" y="208"/>
                  <a:pt x="20" y="209"/>
                  <a:pt x="18" y="210"/>
                </a:cubicBezTo>
                <a:cubicBezTo>
                  <a:pt x="16" y="211"/>
                  <a:pt x="11" y="217"/>
                  <a:pt x="15" y="215"/>
                </a:cubicBezTo>
                <a:cubicBezTo>
                  <a:pt x="20" y="213"/>
                  <a:pt x="21" y="206"/>
                  <a:pt x="22" y="208"/>
                </a:cubicBezTo>
                <a:cubicBezTo>
                  <a:pt x="24" y="210"/>
                  <a:pt x="24" y="214"/>
                  <a:pt x="23" y="215"/>
                </a:cubicBezTo>
                <a:cubicBezTo>
                  <a:pt x="21" y="216"/>
                  <a:pt x="19" y="220"/>
                  <a:pt x="24" y="217"/>
                </a:cubicBezTo>
                <a:cubicBezTo>
                  <a:pt x="28" y="214"/>
                  <a:pt x="30" y="210"/>
                  <a:pt x="31" y="213"/>
                </a:cubicBezTo>
                <a:cubicBezTo>
                  <a:pt x="32" y="216"/>
                  <a:pt x="27" y="219"/>
                  <a:pt x="32" y="219"/>
                </a:cubicBezTo>
                <a:cubicBezTo>
                  <a:pt x="36" y="218"/>
                  <a:pt x="43" y="218"/>
                  <a:pt x="49" y="215"/>
                </a:cubicBezTo>
                <a:cubicBezTo>
                  <a:pt x="54" y="212"/>
                  <a:pt x="65" y="210"/>
                  <a:pt x="72" y="209"/>
                </a:cubicBezTo>
                <a:cubicBezTo>
                  <a:pt x="78" y="208"/>
                  <a:pt x="89" y="207"/>
                  <a:pt x="94" y="206"/>
                </a:cubicBezTo>
                <a:cubicBezTo>
                  <a:pt x="97" y="202"/>
                  <a:pt x="101" y="198"/>
                  <a:pt x="104" y="196"/>
                </a:cubicBezTo>
                <a:cubicBezTo>
                  <a:pt x="109" y="193"/>
                  <a:pt x="117" y="183"/>
                  <a:pt x="124" y="178"/>
                </a:cubicBezTo>
                <a:cubicBezTo>
                  <a:pt x="131" y="172"/>
                  <a:pt x="143" y="163"/>
                  <a:pt x="140"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0" name="Freeform 813"/>
          <p:cNvSpPr>
            <a:spLocks/>
          </p:cNvSpPr>
          <p:nvPr/>
        </p:nvSpPr>
        <p:spPr bwMode="auto">
          <a:xfrm>
            <a:off x="1116360" y="1461099"/>
            <a:ext cx="750538" cy="689594"/>
          </a:xfrm>
          <a:custGeom>
            <a:avLst/>
            <a:gdLst>
              <a:gd name="T0" fmla="*/ 194696 w 336"/>
              <a:gd name="T1" fmla="*/ 408883 h 280"/>
              <a:gd name="T2" fmla="*/ 215692 w 336"/>
              <a:gd name="T3" fmla="*/ 305707 h 280"/>
              <a:gd name="T4" fmla="*/ 255776 w 336"/>
              <a:gd name="T5" fmla="*/ 206352 h 280"/>
              <a:gd name="T6" fmla="*/ 326401 w 336"/>
              <a:gd name="T7" fmla="*/ 114640 h 280"/>
              <a:gd name="T8" fmla="*/ 425658 w 336"/>
              <a:gd name="T9" fmla="*/ 105087 h 280"/>
              <a:gd name="T10" fmla="*/ 509644 w 336"/>
              <a:gd name="T11" fmla="*/ 80248 h 280"/>
              <a:gd name="T12" fmla="*/ 597448 w 336"/>
              <a:gd name="T13" fmla="*/ 82159 h 280"/>
              <a:gd name="T14" fmla="*/ 605083 w 336"/>
              <a:gd name="T15" fmla="*/ 63052 h 280"/>
              <a:gd name="T16" fmla="*/ 635624 w 336"/>
              <a:gd name="T17" fmla="*/ 36303 h 280"/>
              <a:gd name="T18" fmla="*/ 568816 w 336"/>
              <a:gd name="T19" fmla="*/ 22928 h 280"/>
              <a:gd name="T20" fmla="*/ 553546 w 336"/>
              <a:gd name="T21" fmla="*/ 15285 h 280"/>
              <a:gd name="T22" fmla="*/ 492465 w 336"/>
              <a:gd name="T23" fmla="*/ 36303 h 280"/>
              <a:gd name="T24" fmla="*/ 486739 w 336"/>
              <a:gd name="T25" fmla="*/ 9553 h 280"/>
              <a:gd name="T26" fmla="*/ 469560 w 336"/>
              <a:gd name="T27" fmla="*/ 30571 h 280"/>
              <a:gd name="T28" fmla="*/ 452381 w 336"/>
              <a:gd name="T29" fmla="*/ 40124 h 280"/>
              <a:gd name="T30" fmla="*/ 423749 w 336"/>
              <a:gd name="T31" fmla="*/ 43945 h 280"/>
              <a:gd name="T32" fmla="*/ 418023 w 336"/>
              <a:gd name="T33" fmla="*/ 63052 h 280"/>
              <a:gd name="T34" fmla="*/ 385574 w 336"/>
              <a:gd name="T35" fmla="*/ 74516 h 280"/>
              <a:gd name="T36" fmla="*/ 356942 w 336"/>
              <a:gd name="T37" fmla="*/ 76427 h 280"/>
              <a:gd name="T38" fmla="*/ 341672 w 336"/>
              <a:gd name="T39" fmla="*/ 63052 h 280"/>
              <a:gd name="T40" fmla="*/ 347398 w 336"/>
              <a:gd name="T41" fmla="*/ 72605 h 280"/>
              <a:gd name="T42" fmla="*/ 295861 w 336"/>
              <a:gd name="T43" fmla="*/ 82159 h 280"/>
              <a:gd name="T44" fmla="*/ 311131 w 336"/>
              <a:gd name="T45" fmla="*/ 99355 h 280"/>
              <a:gd name="T46" fmla="*/ 282499 w 336"/>
              <a:gd name="T47" fmla="*/ 97444 h 280"/>
              <a:gd name="T48" fmla="*/ 257685 w 336"/>
              <a:gd name="T49" fmla="*/ 101265 h 280"/>
              <a:gd name="T50" fmla="*/ 257685 w 336"/>
              <a:gd name="T51" fmla="*/ 112729 h 280"/>
              <a:gd name="T52" fmla="*/ 253868 w 336"/>
              <a:gd name="T53" fmla="*/ 122283 h 280"/>
              <a:gd name="T54" fmla="*/ 288226 w 336"/>
              <a:gd name="T55" fmla="*/ 114640 h 280"/>
              <a:gd name="T56" fmla="*/ 293952 w 336"/>
              <a:gd name="T57" fmla="*/ 126104 h 280"/>
              <a:gd name="T58" fmla="*/ 267229 w 336"/>
              <a:gd name="T59" fmla="*/ 141389 h 280"/>
              <a:gd name="T60" fmla="*/ 263412 w 336"/>
              <a:gd name="T61" fmla="*/ 152853 h 280"/>
              <a:gd name="T62" fmla="*/ 244324 w 336"/>
              <a:gd name="T63" fmla="*/ 166228 h 280"/>
              <a:gd name="T64" fmla="*/ 240506 w 336"/>
              <a:gd name="T65" fmla="*/ 175781 h 280"/>
              <a:gd name="T66" fmla="*/ 219510 w 336"/>
              <a:gd name="T67" fmla="*/ 194888 h 280"/>
              <a:gd name="T68" fmla="*/ 211875 w 336"/>
              <a:gd name="T69" fmla="*/ 215905 h 280"/>
              <a:gd name="T70" fmla="*/ 188969 w 336"/>
              <a:gd name="T71" fmla="*/ 221637 h 280"/>
              <a:gd name="T72" fmla="*/ 192787 w 336"/>
              <a:gd name="T73" fmla="*/ 242655 h 280"/>
              <a:gd name="T74" fmla="*/ 183243 w 336"/>
              <a:gd name="T75" fmla="*/ 261761 h 280"/>
              <a:gd name="T76" fmla="*/ 179425 w 336"/>
              <a:gd name="T77" fmla="*/ 269404 h 280"/>
              <a:gd name="T78" fmla="*/ 131706 w 336"/>
              <a:gd name="T79" fmla="*/ 301886 h 280"/>
              <a:gd name="T80" fmla="*/ 135523 w 336"/>
              <a:gd name="T81" fmla="*/ 322903 h 280"/>
              <a:gd name="T82" fmla="*/ 145067 w 336"/>
              <a:gd name="T83" fmla="*/ 330546 h 280"/>
              <a:gd name="T84" fmla="*/ 106892 w 336"/>
              <a:gd name="T85" fmla="*/ 336278 h 280"/>
              <a:gd name="T86" fmla="*/ 82078 w 336"/>
              <a:gd name="T87" fmla="*/ 351563 h 280"/>
              <a:gd name="T88" fmla="*/ 70625 w 336"/>
              <a:gd name="T89" fmla="*/ 359206 h 280"/>
              <a:gd name="T90" fmla="*/ 57263 w 336"/>
              <a:gd name="T91" fmla="*/ 363027 h 280"/>
              <a:gd name="T92" fmla="*/ 40084 w 336"/>
              <a:gd name="T93" fmla="*/ 372580 h 280"/>
              <a:gd name="T94" fmla="*/ 28632 w 336"/>
              <a:gd name="T95" fmla="*/ 384044 h 280"/>
              <a:gd name="T96" fmla="*/ 1909 w 336"/>
              <a:gd name="T97" fmla="*/ 401240 h 280"/>
              <a:gd name="T98" fmla="*/ 19088 w 336"/>
              <a:gd name="T99" fmla="*/ 418436 h 280"/>
              <a:gd name="T100" fmla="*/ 17179 w 336"/>
              <a:gd name="T101" fmla="*/ 445186 h 280"/>
              <a:gd name="T102" fmla="*/ 28632 w 336"/>
              <a:gd name="T103" fmla="*/ 458560 h 280"/>
              <a:gd name="T104" fmla="*/ 20997 w 336"/>
              <a:gd name="T105" fmla="*/ 462382 h 280"/>
              <a:gd name="T106" fmla="*/ 22905 w 336"/>
              <a:gd name="T107" fmla="*/ 477667 h 280"/>
              <a:gd name="T108" fmla="*/ 11453 w 336"/>
              <a:gd name="T109" fmla="*/ 489131 h 280"/>
              <a:gd name="T110" fmla="*/ 34358 w 336"/>
              <a:gd name="T111" fmla="*/ 487220 h 280"/>
              <a:gd name="T112" fmla="*/ 17179 w 336"/>
              <a:gd name="T113" fmla="*/ 512059 h 280"/>
              <a:gd name="T114" fmla="*/ 108800 w 336"/>
              <a:gd name="T115" fmla="*/ 512059 h 280"/>
              <a:gd name="T116" fmla="*/ 154611 w 336"/>
              <a:gd name="T117" fmla="*/ 502506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6" h="280">
                <a:moveTo>
                  <a:pt x="88" y="264"/>
                </a:moveTo>
                <a:cubicBezTo>
                  <a:pt x="89" y="266"/>
                  <a:pt x="90" y="253"/>
                  <a:pt x="91" y="249"/>
                </a:cubicBezTo>
                <a:cubicBezTo>
                  <a:pt x="92" y="245"/>
                  <a:pt x="97" y="244"/>
                  <a:pt x="99" y="243"/>
                </a:cubicBezTo>
                <a:cubicBezTo>
                  <a:pt x="101" y="241"/>
                  <a:pt x="101" y="232"/>
                  <a:pt x="99" y="229"/>
                </a:cubicBezTo>
                <a:cubicBezTo>
                  <a:pt x="97" y="226"/>
                  <a:pt x="98" y="222"/>
                  <a:pt x="102" y="221"/>
                </a:cubicBezTo>
                <a:cubicBezTo>
                  <a:pt x="105" y="221"/>
                  <a:pt x="104" y="216"/>
                  <a:pt x="102" y="214"/>
                </a:cubicBezTo>
                <a:cubicBezTo>
                  <a:pt x="100" y="212"/>
                  <a:pt x="96" y="211"/>
                  <a:pt x="95" y="209"/>
                </a:cubicBezTo>
                <a:cubicBezTo>
                  <a:pt x="93" y="206"/>
                  <a:pt x="96" y="202"/>
                  <a:pt x="97" y="199"/>
                </a:cubicBezTo>
                <a:cubicBezTo>
                  <a:pt x="98" y="195"/>
                  <a:pt x="95" y="188"/>
                  <a:pt x="95" y="186"/>
                </a:cubicBezTo>
                <a:cubicBezTo>
                  <a:pt x="95" y="184"/>
                  <a:pt x="95" y="182"/>
                  <a:pt x="94" y="177"/>
                </a:cubicBezTo>
                <a:cubicBezTo>
                  <a:pt x="93" y="171"/>
                  <a:pt x="94" y="168"/>
                  <a:pt x="99" y="165"/>
                </a:cubicBezTo>
                <a:cubicBezTo>
                  <a:pt x="103" y="161"/>
                  <a:pt x="110" y="159"/>
                  <a:pt x="113" y="160"/>
                </a:cubicBezTo>
                <a:cubicBezTo>
                  <a:pt x="117" y="160"/>
                  <a:pt x="117" y="159"/>
                  <a:pt x="119" y="156"/>
                </a:cubicBezTo>
                <a:cubicBezTo>
                  <a:pt x="120" y="154"/>
                  <a:pt x="115" y="149"/>
                  <a:pt x="115" y="148"/>
                </a:cubicBezTo>
                <a:cubicBezTo>
                  <a:pt x="114" y="147"/>
                  <a:pt x="114" y="145"/>
                  <a:pt x="118" y="141"/>
                </a:cubicBezTo>
                <a:cubicBezTo>
                  <a:pt x="123" y="137"/>
                  <a:pt x="126" y="122"/>
                  <a:pt x="126" y="120"/>
                </a:cubicBezTo>
                <a:cubicBezTo>
                  <a:pt x="125" y="117"/>
                  <a:pt x="127" y="114"/>
                  <a:pt x="132" y="114"/>
                </a:cubicBezTo>
                <a:cubicBezTo>
                  <a:pt x="136" y="114"/>
                  <a:pt x="133" y="112"/>
                  <a:pt x="134" y="108"/>
                </a:cubicBezTo>
                <a:cubicBezTo>
                  <a:pt x="135" y="105"/>
                  <a:pt x="145" y="95"/>
                  <a:pt x="147" y="94"/>
                </a:cubicBezTo>
                <a:cubicBezTo>
                  <a:pt x="148" y="94"/>
                  <a:pt x="146" y="90"/>
                  <a:pt x="145" y="88"/>
                </a:cubicBezTo>
                <a:cubicBezTo>
                  <a:pt x="144" y="85"/>
                  <a:pt x="147" y="84"/>
                  <a:pt x="149" y="81"/>
                </a:cubicBezTo>
                <a:cubicBezTo>
                  <a:pt x="152" y="79"/>
                  <a:pt x="153" y="74"/>
                  <a:pt x="156" y="72"/>
                </a:cubicBezTo>
                <a:cubicBezTo>
                  <a:pt x="159" y="70"/>
                  <a:pt x="170" y="72"/>
                  <a:pt x="170" y="72"/>
                </a:cubicBezTo>
                <a:cubicBezTo>
                  <a:pt x="171" y="60"/>
                  <a:pt x="171" y="60"/>
                  <a:pt x="171" y="60"/>
                </a:cubicBezTo>
                <a:cubicBezTo>
                  <a:pt x="171" y="60"/>
                  <a:pt x="190" y="64"/>
                  <a:pt x="192" y="64"/>
                </a:cubicBezTo>
                <a:cubicBezTo>
                  <a:pt x="194" y="64"/>
                  <a:pt x="196" y="58"/>
                  <a:pt x="196" y="56"/>
                </a:cubicBezTo>
                <a:cubicBezTo>
                  <a:pt x="196" y="54"/>
                  <a:pt x="195" y="49"/>
                  <a:pt x="195" y="49"/>
                </a:cubicBezTo>
                <a:cubicBezTo>
                  <a:pt x="195" y="49"/>
                  <a:pt x="199" y="48"/>
                  <a:pt x="202" y="48"/>
                </a:cubicBezTo>
                <a:cubicBezTo>
                  <a:pt x="204" y="48"/>
                  <a:pt x="208" y="43"/>
                  <a:pt x="212" y="43"/>
                </a:cubicBezTo>
                <a:cubicBezTo>
                  <a:pt x="216" y="43"/>
                  <a:pt x="221" y="52"/>
                  <a:pt x="223" y="55"/>
                </a:cubicBezTo>
                <a:cubicBezTo>
                  <a:pt x="225" y="58"/>
                  <a:pt x="234" y="57"/>
                  <a:pt x="236" y="57"/>
                </a:cubicBezTo>
                <a:cubicBezTo>
                  <a:pt x="237" y="57"/>
                  <a:pt x="243" y="54"/>
                  <a:pt x="245" y="54"/>
                </a:cubicBezTo>
                <a:cubicBezTo>
                  <a:pt x="247" y="53"/>
                  <a:pt x="252" y="57"/>
                  <a:pt x="255" y="58"/>
                </a:cubicBezTo>
                <a:cubicBezTo>
                  <a:pt x="258" y="59"/>
                  <a:pt x="258" y="56"/>
                  <a:pt x="260" y="54"/>
                </a:cubicBezTo>
                <a:cubicBezTo>
                  <a:pt x="262" y="53"/>
                  <a:pt x="264" y="52"/>
                  <a:pt x="266" y="52"/>
                </a:cubicBezTo>
                <a:cubicBezTo>
                  <a:pt x="268" y="51"/>
                  <a:pt x="267" y="46"/>
                  <a:pt x="267" y="42"/>
                </a:cubicBezTo>
                <a:cubicBezTo>
                  <a:pt x="268" y="37"/>
                  <a:pt x="274" y="33"/>
                  <a:pt x="276" y="30"/>
                </a:cubicBezTo>
                <a:cubicBezTo>
                  <a:pt x="279" y="27"/>
                  <a:pt x="285" y="27"/>
                  <a:pt x="287" y="27"/>
                </a:cubicBezTo>
                <a:cubicBezTo>
                  <a:pt x="290" y="27"/>
                  <a:pt x="291" y="24"/>
                  <a:pt x="293" y="24"/>
                </a:cubicBezTo>
                <a:cubicBezTo>
                  <a:pt x="294" y="24"/>
                  <a:pt x="296" y="26"/>
                  <a:pt x="299" y="28"/>
                </a:cubicBezTo>
                <a:cubicBezTo>
                  <a:pt x="301" y="31"/>
                  <a:pt x="308" y="32"/>
                  <a:pt x="310" y="35"/>
                </a:cubicBezTo>
                <a:cubicBezTo>
                  <a:pt x="312" y="37"/>
                  <a:pt x="313" y="40"/>
                  <a:pt x="313" y="43"/>
                </a:cubicBezTo>
                <a:cubicBezTo>
                  <a:pt x="313" y="43"/>
                  <a:pt x="313" y="43"/>
                  <a:pt x="313" y="43"/>
                </a:cubicBezTo>
                <a:cubicBezTo>
                  <a:pt x="315" y="42"/>
                  <a:pt x="319" y="43"/>
                  <a:pt x="322" y="40"/>
                </a:cubicBezTo>
                <a:cubicBezTo>
                  <a:pt x="323" y="39"/>
                  <a:pt x="325" y="36"/>
                  <a:pt x="328" y="33"/>
                </a:cubicBezTo>
                <a:cubicBezTo>
                  <a:pt x="327" y="31"/>
                  <a:pt x="326" y="28"/>
                  <a:pt x="326" y="30"/>
                </a:cubicBezTo>
                <a:cubicBezTo>
                  <a:pt x="326" y="32"/>
                  <a:pt x="325" y="34"/>
                  <a:pt x="323" y="33"/>
                </a:cubicBezTo>
                <a:cubicBezTo>
                  <a:pt x="322" y="33"/>
                  <a:pt x="319" y="33"/>
                  <a:pt x="317" y="33"/>
                </a:cubicBezTo>
                <a:cubicBezTo>
                  <a:pt x="316" y="33"/>
                  <a:pt x="316" y="33"/>
                  <a:pt x="316" y="33"/>
                </a:cubicBezTo>
                <a:cubicBezTo>
                  <a:pt x="316" y="33"/>
                  <a:pt x="317" y="33"/>
                  <a:pt x="318" y="32"/>
                </a:cubicBezTo>
                <a:cubicBezTo>
                  <a:pt x="320" y="30"/>
                  <a:pt x="321" y="30"/>
                  <a:pt x="317" y="28"/>
                </a:cubicBezTo>
                <a:cubicBezTo>
                  <a:pt x="313" y="26"/>
                  <a:pt x="304" y="24"/>
                  <a:pt x="308" y="24"/>
                </a:cubicBezTo>
                <a:cubicBezTo>
                  <a:pt x="312" y="24"/>
                  <a:pt x="317" y="27"/>
                  <a:pt x="323" y="25"/>
                </a:cubicBezTo>
                <a:cubicBezTo>
                  <a:pt x="329" y="23"/>
                  <a:pt x="331" y="21"/>
                  <a:pt x="333" y="19"/>
                </a:cubicBezTo>
                <a:cubicBezTo>
                  <a:pt x="334" y="18"/>
                  <a:pt x="336" y="16"/>
                  <a:pt x="331" y="14"/>
                </a:cubicBezTo>
                <a:cubicBezTo>
                  <a:pt x="326" y="11"/>
                  <a:pt x="319" y="10"/>
                  <a:pt x="316" y="8"/>
                </a:cubicBezTo>
                <a:cubicBezTo>
                  <a:pt x="313" y="6"/>
                  <a:pt x="311" y="5"/>
                  <a:pt x="309" y="6"/>
                </a:cubicBezTo>
                <a:cubicBezTo>
                  <a:pt x="307" y="8"/>
                  <a:pt x="304" y="11"/>
                  <a:pt x="303" y="14"/>
                </a:cubicBezTo>
                <a:cubicBezTo>
                  <a:pt x="302" y="16"/>
                  <a:pt x="300" y="19"/>
                  <a:pt x="299" y="18"/>
                </a:cubicBezTo>
                <a:cubicBezTo>
                  <a:pt x="298" y="16"/>
                  <a:pt x="301" y="12"/>
                  <a:pt x="298" y="12"/>
                </a:cubicBezTo>
                <a:cubicBezTo>
                  <a:pt x="295" y="12"/>
                  <a:pt x="292" y="11"/>
                  <a:pt x="296" y="10"/>
                </a:cubicBezTo>
                <a:cubicBezTo>
                  <a:pt x="300" y="10"/>
                  <a:pt x="302" y="10"/>
                  <a:pt x="299" y="9"/>
                </a:cubicBezTo>
                <a:cubicBezTo>
                  <a:pt x="295" y="8"/>
                  <a:pt x="290" y="9"/>
                  <a:pt x="295" y="7"/>
                </a:cubicBezTo>
                <a:cubicBezTo>
                  <a:pt x="301" y="6"/>
                  <a:pt x="305" y="7"/>
                  <a:pt x="301" y="4"/>
                </a:cubicBezTo>
                <a:cubicBezTo>
                  <a:pt x="297" y="1"/>
                  <a:pt x="290" y="0"/>
                  <a:pt x="288" y="2"/>
                </a:cubicBezTo>
                <a:cubicBezTo>
                  <a:pt x="287" y="5"/>
                  <a:pt x="292" y="7"/>
                  <a:pt x="290" y="8"/>
                </a:cubicBezTo>
                <a:cubicBezTo>
                  <a:pt x="287" y="9"/>
                  <a:pt x="284" y="13"/>
                  <a:pt x="282" y="14"/>
                </a:cubicBezTo>
                <a:cubicBezTo>
                  <a:pt x="280" y="16"/>
                  <a:pt x="278" y="19"/>
                  <a:pt x="278" y="16"/>
                </a:cubicBezTo>
                <a:cubicBezTo>
                  <a:pt x="278" y="13"/>
                  <a:pt x="277" y="10"/>
                  <a:pt x="278" y="8"/>
                </a:cubicBezTo>
                <a:cubicBezTo>
                  <a:pt x="279" y="6"/>
                  <a:pt x="279" y="5"/>
                  <a:pt x="277" y="5"/>
                </a:cubicBezTo>
                <a:cubicBezTo>
                  <a:pt x="275" y="6"/>
                  <a:pt x="263" y="23"/>
                  <a:pt x="261" y="23"/>
                </a:cubicBezTo>
                <a:cubicBezTo>
                  <a:pt x="259" y="23"/>
                  <a:pt x="258" y="22"/>
                  <a:pt x="258" y="19"/>
                </a:cubicBezTo>
                <a:cubicBezTo>
                  <a:pt x="259" y="16"/>
                  <a:pt x="266" y="10"/>
                  <a:pt x="267" y="8"/>
                </a:cubicBezTo>
                <a:cubicBezTo>
                  <a:pt x="269" y="5"/>
                  <a:pt x="270" y="5"/>
                  <a:pt x="269" y="3"/>
                </a:cubicBezTo>
                <a:cubicBezTo>
                  <a:pt x="268" y="1"/>
                  <a:pt x="267" y="0"/>
                  <a:pt x="264" y="1"/>
                </a:cubicBezTo>
                <a:cubicBezTo>
                  <a:pt x="261" y="1"/>
                  <a:pt x="260" y="2"/>
                  <a:pt x="262" y="2"/>
                </a:cubicBezTo>
                <a:cubicBezTo>
                  <a:pt x="265" y="2"/>
                  <a:pt x="266" y="3"/>
                  <a:pt x="263" y="4"/>
                </a:cubicBezTo>
                <a:cubicBezTo>
                  <a:pt x="259" y="4"/>
                  <a:pt x="256" y="6"/>
                  <a:pt x="255" y="5"/>
                </a:cubicBezTo>
                <a:cubicBezTo>
                  <a:pt x="255" y="3"/>
                  <a:pt x="255" y="0"/>
                  <a:pt x="254" y="1"/>
                </a:cubicBezTo>
                <a:cubicBezTo>
                  <a:pt x="252" y="2"/>
                  <a:pt x="251" y="5"/>
                  <a:pt x="249" y="6"/>
                </a:cubicBezTo>
                <a:cubicBezTo>
                  <a:pt x="248" y="7"/>
                  <a:pt x="251" y="10"/>
                  <a:pt x="251" y="12"/>
                </a:cubicBezTo>
                <a:cubicBezTo>
                  <a:pt x="252" y="13"/>
                  <a:pt x="251" y="14"/>
                  <a:pt x="250" y="13"/>
                </a:cubicBezTo>
                <a:cubicBezTo>
                  <a:pt x="248" y="11"/>
                  <a:pt x="248" y="10"/>
                  <a:pt x="247" y="13"/>
                </a:cubicBezTo>
                <a:cubicBezTo>
                  <a:pt x="247" y="15"/>
                  <a:pt x="248" y="18"/>
                  <a:pt x="246" y="16"/>
                </a:cubicBezTo>
                <a:cubicBezTo>
                  <a:pt x="245" y="14"/>
                  <a:pt x="246" y="13"/>
                  <a:pt x="243" y="14"/>
                </a:cubicBezTo>
                <a:cubicBezTo>
                  <a:pt x="240" y="15"/>
                  <a:pt x="238" y="16"/>
                  <a:pt x="240" y="14"/>
                </a:cubicBezTo>
                <a:cubicBezTo>
                  <a:pt x="242" y="12"/>
                  <a:pt x="246" y="10"/>
                  <a:pt x="243" y="10"/>
                </a:cubicBezTo>
                <a:cubicBezTo>
                  <a:pt x="240" y="10"/>
                  <a:pt x="238" y="13"/>
                  <a:pt x="235" y="14"/>
                </a:cubicBezTo>
                <a:cubicBezTo>
                  <a:pt x="233" y="15"/>
                  <a:pt x="230" y="13"/>
                  <a:pt x="231" y="15"/>
                </a:cubicBezTo>
                <a:cubicBezTo>
                  <a:pt x="233" y="18"/>
                  <a:pt x="235" y="21"/>
                  <a:pt x="237" y="21"/>
                </a:cubicBezTo>
                <a:cubicBezTo>
                  <a:pt x="239" y="20"/>
                  <a:pt x="240" y="21"/>
                  <a:pt x="238" y="22"/>
                </a:cubicBezTo>
                <a:cubicBezTo>
                  <a:pt x="236" y="23"/>
                  <a:pt x="237" y="28"/>
                  <a:pt x="235" y="26"/>
                </a:cubicBezTo>
                <a:cubicBezTo>
                  <a:pt x="233" y="24"/>
                  <a:pt x="232" y="23"/>
                  <a:pt x="230" y="23"/>
                </a:cubicBezTo>
                <a:cubicBezTo>
                  <a:pt x="229" y="23"/>
                  <a:pt x="228" y="22"/>
                  <a:pt x="228" y="21"/>
                </a:cubicBezTo>
                <a:cubicBezTo>
                  <a:pt x="227" y="19"/>
                  <a:pt x="228" y="18"/>
                  <a:pt x="226" y="21"/>
                </a:cubicBezTo>
                <a:cubicBezTo>
                  <a:pt x="224" y="24"/>
                  <a:pt x="224" y="24"/>
                  <a:pt x="222" y="23"/>
                </a:cubicBezTo>
                <a:cubicBezTo>
                  <a:pt x="221" y="21"/>
                  <a:pt x="222" y="20"/>
                  <a:pt x="220" y="20"/>
                </a:cubicBezTo>
                <a:cubicBezTo>
                  <a:pt x="218" y="19"/>
                  <a:pt x="214" y="21"/>
                  <a:pt x="211" y="21"/>
                </a:cubicBezTo>
                <a:cubicBezTo>
                  <a:pt x="207" y="21"/>
                  <a:pt x="208" y="20"/>
                  <a:pt x="213" y="22"/>
                </a:cubicBezTo>
                <a:cubicBezTo>
                  <a:pt x="218" y="23"/>
                  <a:pt x="222" y="26"/>
                  <a:pt x="220" y="26"/>
                </a:cubicBezTo>
                <a:cubicBezTo>
                  <a:pt x="218" y="26"/>
                  <a:pt x="218" y="26"/>
                  <a:pt x="218" y="28"/>
                </a:cubicBezTo>
                <a:cubicBezTo>
                  <a:pt x="218" y="31"/>
                  <a:pt x="221" y="34"/>
                  <a:pt x="219" y="33"/>
                </a:cubicBezTo>
                <a:cubicBezTo>
                  <a:pt x="217" y="31"/>
                  <a:pt x="212" y="30"/>
                  <a:pt x="211" y="29"/>
                </a:cubicBezTo>
                <a:cubicBezTo>
                  <a:pt x="210" y="28"/>
                  <a:pt x="209" y="29"/>
                  <a:pt x="209" y="30"/>
                </a:cubicBezTo>
                <a:cubicBezTo>
                  <a:pt x="209" y="32"/>
                  <a:pt x="207" y="32"/>
                  <a:pt x="206" y="31"/>
                </a:cubicBezTo>
                <a:cubicBezTo>
                  <a:pt x="205" y="29"/>
                  <a:pt x="206" y="27"/>
                  <a:pt x="205" y="29"/>
                </a:cubicBezTo>
                <a:cubicBezTo>
                  <a:pt x="204" y="31"/>
                  <a:pt x="200" y="33"/>
                  <a:pt x="202" y="35"/>
                </a:cubicBezTo>
                <a:cubicBezTo>
                  <a:pt x="203" y="37"/>
                  <a:pt x="205" y="39"/>
                  <a:pt x="202" y="39"/>
                </a:cubicBezTo>
                <a:cubicBezTo>
                  <a:pt x="199" y="39"/>
                  <a:pt x="198" y="39"/>
                  <a:pt x="198" y="36"/>
                </a:cubicBezTo>
                <a:cubicBezTo>
                  <a:pt x="198" y="33"/>
                  <a:pt x="199" y="30"/>
                  <a:pt x="197" y="31"/>
                </a:cubicBezTo>
                <a:cubicBezTo>
                  <a:pt x="194" y="31"/>
                  <a:pt x="197" y="32"/>
                  <a:pt x="193" y="33"/>
                </a:cubicBezTo>
                <a:cubicBezTo>
                  <a:pt x="189" y="34"/>
                  <a:pt x="190" y="35"/>
                  <a:pt x="192" y="36"/>
                </a:cubicBezTo>
                <a:cubicBezTo>
                  <a:pt x="194" y="36"/>
                  <a:pt x="193" y="35"/>
                  <a:pt x="191" y="37"/>
                </a:cubicBezTo>
                <a:cubicBezTo>
                  <a:pt x="189" y="40"/>
                  <a:pt x="186" y="43"/>
                  <a:pt x="187" y="40"/>
                </a:cubicBezTo>
                <a:cubicBezTo>
                  <a:pt x="188" y="36"/>
                  <a:pt x="190" y="36"/>
                  <a:pt x="188" y="34"/>
                </a:cubicBezTo>
                <a:cubicBezTo>
                  <a:pt x="186" y="33"/>
                  <a:pt x="180" y="31"/>
                  <a:pt x="183" y="31"/>
                </a:cubicBezTo>
                <a:cubicBezTo>
                  <a:pt x="186" y="31"/>
                  <a:pt x="190" y="31"/>
                  <a:pt x="186" y="28"/>
                </a:cubicBezTo>
                <a:cubicBezTo>
                  <a:pt x="182" y="26"/>
                  <a:pt x="182" y="27"/>
                  <a:pt x="179" y="26"/>
                </a:cubicBezTo>
                <a:cubicBezTo>
                  <a:pt x="176" y="26"/>
                  <a:pt x="178" y="26"/>
                  <a:pt x="178" y="28"/>
                </a:cubicBezTo>
                <a:cubicBezTo>
                  <a:pt x="179" y="31"/>
                  <a:pt x="181" y="33"/>
                  <a:pt x="179" y="33"/>
                </a:cubicBezTo>
                <a:cubicBezTo>
                  <a:pt x="178" y="34"/>
                  <a:pt x="177" y="34"/>
                  <a:pt x="175" y="34"/>
                </a:cubicBezTo>
                <a:cubicBezTo>
                  <a:pt x="173" y="34"/>
                  <a:pt x="170" y="36"/>
                  <a:pt x="173" y="36"/>
                </a:cubicBezTo>
                <a:cubicBezTo>
                  <a:pt x="177" y="36"/>
                  <a:pt x="179" y="35"/>
                  <a:pt x="177" y="36"/>
                </a:cubicBezTo>
                <a:cubicBezTo>
                  <a:pt x="175" y="36"/>
                  <a:pt x="173" y="36"/>
                  <a:pt x="176" y="38"/>
                </a:cubicBezTo>
                <a:cubicBezTo>
                  <a:pt x="180" y="39"/>
                  <a:pt x="180" y="40"/>
                  <a:pt x="181" y="38"/>
                </a:cubicBezTo>
                <a:cubicBezTo>
                  <a:pt x="181" y="37"/>
                  <a:pt x="182" y="36"/>
                  <a:pt x="182" y="38"/>
                </a:cubicBezTo>
                <a:cubicBezTo>
                  <a:pt x="181" y="40"/>
                  <a:pt x="181" y="43"/>
                  <a:pt x="180" y="42"/>
                </a:cubicBezTo>
                <a:cubicBezTo>
                  <a:pt x="179" y="41"/>
                  <a:pt x="177" y="40"/>
                  <a:pt x="175" y="39"/>
                </a:cubicBezTo>
                <a:cubicBezTo>
                  <a:pt x="173" y="38"/>
                  <a:pt x="173" y="35"/>
                  <a:pt x="171" y="36"/>
                </a:cubicBezTo>
                <a:cubicBezTo>
                  <a:pt x="169" y="37"/>
                  <a:pt x="166" y="40"/>
                  <a:pt x="165" y="38"/>
                </a:cubicBezTo>
                <a:cubicBezTo>
                  <a:pt x="165" y="37"/>
                  <a:pt x="164" y="36"/>
                  <a:pt x="161" y="38"/>
                </a:cubicBezTo>
                <a:cubicBezTo>
                  <a:pt x="159" y="40"/>
                  <a:pt x="155" y="41"/>
                  <a:pt x="155" y="43"/>
                </a:cubicBezTo>
                <a:cubicBezTo>
                  <a:pt x="156" y="45"/>
                  <a:pt x="158" y="46"/>
                  <a:pt x="156" y="46"/>
                </a:cubicBezTo>
                <a:cubicBezTo>
                  <a:pt x="155" y="47"/>
                  <a:pt x="154" y="50"/>
                  <a:pt x="157" y="49"/>
                </a:cubicBezTo>
                <a:cubicBezTo>
                  <a:pt x="160" y="48"/>
                  <a:pt x="160" y="45"/>
                  <a:pt x="162" y="46"/>
                </a:cubicBezTo>
                <a:cubicBezTo>
                  <a:pt x="163" y="46"/>
                  <a:pt x="163" y="49"/>
                  <a:pt x="165" y="47"/>
                </a:cubicBezTo>
                <a:cubicBezTo>
                  <a:pt x="168" y="45"/>
                  <a:pt x="169" y="46"/>
                  <a:pt x="167" y="48"/>
                </a:cubicBezTo>
                <a:cubicBezTo>
                  <a:pt x="164" y="49"/>
                  <a:pt x="163" y="50"/>
                  <a:pt x="163" y="52"/>
                </a:cubicBezTo>
                <a:cubicBezTo>
                  <a:pt x="163" y="54"/>
                  <a:pt x="163" y="59"/>
                  <a:pt x="162" y="58"/>
                </a:cubicBezTo>
                <a:cubicBezTo>
                  <a:pt x="160" y="57"/>
                  <a:pt x="158" y="54"/>
                  <a:pt x="157" y="55"/>
                </a:cubicBezTo>
                <a:cubicBezTo>
                  <a:pt x="155" y="56"/>
                  <a:pt x="153" y="60"/>
                  <a:pt x="153" y="57"/>
                </a:cubicBezTo>
                <a:cubicBezTo>
                  <a:pt x="154" y="55"/>
                  <a:pt x="154" y="54"/>
                  <a:pt x="152" y="55"/>
                </a:cubicBezTo>
                <a:cubicBezTo>
                  <a:pt x="150" y="56"/>
                  <a:pt x="149" y="59"/>
                  <a:pt x="149" y="56"/>
                </a:cubicBezTo>
                <a:cubicBezTo>
                  <a:pt x="149" y="53"/>
                  <a:pt x="150" y="49"/>
                  <a:pt x="148" y="51"/>
                </a:cubicBezTo>
                <a:cubicBezTo>
                  <a:pt x="146" y="53"/>
                  <a:pt x="145" y="59"/>
                  <a:pt x="144" y="57"/>
                </a:cubicBezTo>
                <a:cubicBezTo>
                  <a:pt x="142" y="54"/>
                  <a:pt x="142" y="51"/>
                  <a:pt x="142" y="49"/>
                </a:cubicBezTo>
                <a:cubicBezTo>
                  <a:pt x="143" y="47"/>
                  <a:pt x="147" y="42"/>
                  <a:pt x="144" y="44"/>
                </a:cubicBezTo>
                <a:cubicBezTo>
                  <a:pt x="141" y="45"/>
                  <a:pt x="136" y="48"/>
                  <a:pt x="137" y="49"/>
                </a:cubicBezTo>
                <a:cubicBezTo>
                  <a:pt x="139" y="51"/>
                  <a:pt x="142" y="53"/>
                  <a:pt x="139" y="52"/>
                </a:cubicBezTo>
                <a:cubicBezTo>
                  <a:pt x="136" y="51"/>
                  <a:pt x="135" y="50"/>
                  <a:pt x="135" y="53"/>
                </a:cubicBezTo>
                <a:cubicBezTo>
                  <a:pt x="135" y="56"/>
                  <a:pt x="134" y="56"/>
                  <a:pt x="133" y="55"/>
                </a:cubicBezTo>
                <a:cubicBezTo>
                  <a:pt x="132" y="53"/>
                  <a:pt x="132" y="52"/>
                  <a:pt x="130" y="54"/>
                </a:cubicBezTo>
                <a:cubicBezTo>
                  <a:pt x="128" y="55"/>
                  <a:pt x="125" y="58"/>
                  <a:pt x="129" y="57"/>
                </a:cubicBezTo>
                <a:cubicBezTo>
                  <a:pt x="132" y="57"/>
                  <a:pt x="135" y="58"/>
                  <a:pt x="134" y="58"/>
                </a:cubicBezTo>
                <a:cubicBezTo>
                  <a:pt x="132" y="58"/>
                  <a:pt x="131" y="59"/>
                  <a:pt x="133" y="59"/>
                </a:cubicBezTo>
                <a:cubicBezTo>
                  <a:pt x="135" y="59"/>
                  <a:pt x="135" y="57"/>
                  <a:pt x="135" y="59"/>
                </a:cubicBezTo>
                <a:cubicBezTo>
                  <a:pt x="136" y="60"/>
                  <a:pt x="136" y="62"/>
                  <a:pt x="134" y="62"/>
                </a:cubicBezTo>
                <a:cubicBezTo>
                  <a:pt x="131" y="62"/>
                  <a:pt x="131" y="58"/>
                  <a:pt x="128" y="60"/>
                </a:cubicBezTo>
                <a:cubicBezTo>
                  <a:pt x="125" y="63"/>
                  <a:pt x="125" y="67"/>
                  <a:pt x="122" y="67"/>
                </a:cubicBezTo>
                <a:cubicBezTo>
                  <a:pt x="119" y="67"/>
                  <a:pt x="111" y="68"/>
                  <a:pt x="115" y="69"/>
                </a:cubicBezTo>
                <a:cubicBezTo>
                  <a:pt x="118" y="70"/>
                  <a:pt x="121" y="70"/>
                  <a:pt x="124" y="68"/>
                </a:cubicBezTo>
                <a:cubicBezTo>
                  <a:pt x="128" y="67"/>
                  <a:pt x="130" y="64"/>
                  <a:pt x="133" y="64"/>
                </a:cubicBezTo>
                <a:cubicBezTo>
                  <a:pt x="136" y="65"/>
                  <a:pt x="135" y="65"/>
                  <a:pt x="138" y="64"/>
                </a:cubicBezTo>
                <a:cubicBezTo>
                  <a:pt x="140" y="62"/>
                  <a:pt x="140" y="64"/>
                  <a:pt x="143" y="63"/>
                </a:cubicBezTo>
                <a:cubicBezTo>
                  <a:pt x="146" y="62"/>
                  <a:pt x="144" y="61"/>
                  <a:pt x="142" y="59"/>
                </a:cubicBezTo>
                <a:cubicBezTo>
                  <a:pt x="140" y="57"/>
                  <a:pt x="145" y="60"/>
                  <a:pt x="145" y="60"/>
                </a:cubicBezTo>
                <a:cubicBezTo>
                  <a:pt x="145" y="60"/>
                  <a:pt x="145" y="62"/>
                  <a:pt x="146" y="62"/>
                </a:cubicBezTo>
                <a:cubicBezTo>
                  <a:pt x="148" y="62"/>
                  <a:pt x="152" y="58"/>
                  <a:pt x="151" y="60"/>
                </a:cubicBezTo>
                <a:cubicBezTo>
                  <a:pt x="150" y="62"/>
                  <a:pt x="147" y="62"/>
                  <a:pt x="148" y="64"/>
                </a:cubicBezTo>
                <a:cubicBezTo>
                  <a:pt x="148" y="65"/>
                  <a:pt x="148" y="65"/>
                  <a:pt x="147" y="65"/>
                </a:cubicBezTo>
                <a:cubicBezTo>
                  <a:pt x="147" y="65"/>
                  <a:pt x="147" y="65"/>
                  <a:pt x="147" y="65"/>
                </a:cubicBezTo>
                <a:cubicBezTo>
                  <a:pt x="151" y="65"/>
                  <a:pt x="154" y="64"/>
                  <a:pt x="152" y="65"/>
                </a:cubicBezTo>
                <a:cubicBezTo>
                  <a:pt x="150" y="66"/>
                  <a:pt x="145" y="70"/>
                  <a:pt x="148" y="69"/>
                </a:cubicBezTo>
                <a:cubicBezTo>
                  <a:pt x="152" y="68"/>
                  <a:pt x="152" y="68"/>
                  <a:pt x="154" y="66"/>
                </a:cubicBezTo>
                <a:cubicBezTo>
                  <a:pt x="157" y="64"/>
                  <a:pt x="160" y="67"/>
                  <a:pt x="157" y="67"/>
                </a:cubicBezTo>
                <a:cubicBezTo>
                  <a:pt x="154" y="66"/>
                  <a:pt x="151" y="70"/>
                  <a:pt x="149" y="70"/>
                </a:cubicBezTo>
                <a:cubicBezTo>
                  <a:pt x="147" y="71"/>
                  <a:pt x="148" y="72"/>
                  <a:pt x="147" y="73"/>
                </a:cubicBezTo>
                <a:cubicBezTo>
                  <a:pt x="146" y="75"/>
                  <a:pt x="145" y="76"/>
                  <a:pt x="143" y="74"/>
                </a:cubicBezTo>
                <a:cubicBezTo>
                  <a:pt x="141" y="71"/>
                  <a:pt x="143" y="67"/>
                  <a:pt x="141" y="70"/>
                </a:cubicBezTo>
                <a:cubicBezTo>
                  <a:pt x="139" y="72"/>
                  <a:pt x="141" y="76"/>
                  <a:pt x="140" y="74"/>
                </a:cubicBezTo>
                <a:cubicBezTo>
                  <a:pt x="138" y="72"/>
                  <a:pt x="137" y="70"/>
                  <a:pt x="136" y="71"/>
                </a:cubicBezTo>
                <a:cubicBezTo>
                  <a:pt x="134" y="72"/>
                  <a:pt x="132" y="75"/>
                  <a:pt x="131" y="76"/>
                </a:cubicBezTo>
                <a:cubicBezTo>
                  <a:pt x="129" y="78"/>
                  <a:pt x="127" y="80"/>
                  <a:pt x="129" y="80"/>
                </a:cubicBezTo>
                <a:cubicBezTo>
                  <a:pt x="132" y="80"/>
                  <a:pt x="134" y="75"/>
                  <a:pt x="134" y="77"/>
                </a:cubicBezTo>
                <a:cubicBezTo>
                  <a:pt x="134" y="78"/>
                  <a:pt x="134" y="79"/>
                  <a:pt x="136" y="79"/>
                </a:cubicBezTo>
                <a:cubicBezTo>
                  <a:pt x="138" y="79"/>
                  <a:pt x="141" y="80"/>
                  <a:pt x="138" y="80"/>
                </a:cubicBezTo>
                <a:cubicBezTo>
                  <a:pt x="135" y="80"/>
                  <a:pt x="134" y="79"/>
                  <a:pt x="132" y="80"/>
                </a:cubicBezTo>
                <a:cubicBezTo>
                  <a:pt x="129" y="82"/>
                  <a:pt x="132" y="83"/>
                  <a:pt x="135" y="83"/>
                </a:cubicBezTo>
                <a:cubicBezTo>
                  <a:pt x="138" y="82"/>
                  <a:pt x="140" y="84"/>
                  <a:pt x="139" y="85"/>
                </a:cubicBezTo>
                <a:cubicBezTo>
                  <a:pt x="138" y="87"/>
                  <a:pt x="140" y="87"/>
                  <a:pt x="137" y="85"/>
                </a:cubicBezTo>
                <a:cubicBezTo>
                  <a:pt x="134" y="83"/>
                  <a:pt x="134" y="84"/>
                  <a:pt x="132" y="84"/>
                </a:cubicBezTo>
                <a:cubicBezTo>
                  <a:pt x="129" y="84"/>
                  <a:pt x="130" y="86"/>
                  <a:pt x="128" y="87"/>
                </a:cubicBezTo>
                <a:cubicBezTo>
                  <a:pt x="126" y="88"/>
                  <a:pt x="121" y="89"/>
                  <a:pt x="124" y="89"/>
                </a:cubicBezTo>
                <a:cubicBezTo>
                  <a:pt x="128" y="89"/>
                  <a:pt x="132" y="87"/>
                  <a:pt x="134" y="89"/>
                </a:cubicBezTo>
                <a:cubicBezTo>
                  <a:pt x="137" y="90"/>
                  <a:pt x="137" y="93"/>
                  <a:pt x="134" y="91"/>
                </a:cubicBezTo>
                <a:cubicBezTo>
                  <a:pt x="130" y="89"/>
                  <a:pt x="132" y="90"/>
                  <a:pt x="129" y="90"/>
                </a:cubicBezTo>
                <a:cubicBezTo>
                  <a:pt x="127" y="90"/>
                  <a:pt x="126" y="91"/>
                  <a:pt x="128" y="91"/>
                </a:cubicBezTo>
                <a:cubicBezTo>
                  <a:pt x="130" y="91"/>
                  <a:pt x="129" y="93"/>
                  <a:pt x="126" y="92"/>
                </a:cubicBezTo>
                <a:cubicBezTo>
                  <a:pt x="123" y="91"/>
                  <a:pt x="123" y="89"/>
                  <a:pt x="120" y="91"/>
                </a:cubicBezTo>
                <a:cubicBezTo>
                  <a:pt x="117" y="93"/>
                  <a:pt x="118" y="93"/>
                  <a:pt x="121" y="93"/>
                </a:cubicBezTo>
                <a:cubicBezTo>
                  <a:pt x="124" y="93"/>
                  <a:pt x="125" y="94"/>
                  <a:pt x="122" y="94"/>
                </a:cubicBezTo>
                <a:cubicBezTo>
                  <a:pt x="118" y="95"/>
                  <a:pt x="116" y="96"/>
                  <a:pt x="116" y="98"/>
                </a:cubicBezTo>
                <a:cubicBezTo>
                  <a:pt x="115" y="100"/>
                  <a:pt x="116" y="100"/>
                  <a:pt x="116" y="101"/>
                </a:cubicBezTo>
                <a:cubicBezTo>
                  <a:pt x="117" y="102"/>
                  <a:pt x="117" y="102"/>
                  <a:pt x="115" y="102"/>
                </a:cubicBezTo>
                <a:cubicBezTo>
                  <a:pt x="112" y="102"/>
                  <a:pt x="112" y="103"/>
                  <a:pt x="110" y="104"/>
                </a:cubicBezTo>
                <a:cubicBezTo>
                  <a:pt x="108" y="106"/>
                  <a:pt x="109" y="107"/>
                  <a:pt x="109" y="107"/>
                </a:cubicBezTo>
                <a:cubicBezTo>
                  <a:pt x="110" y="107"/>
                  <a:pt x="110" y="108"/>
                  <a:pt x="109" y="108"/>
                </a:cubicBezTo>
                <a:cubicBezTo>
                  <a:pt x="107" y="108"/>
                  <a:pt x="105" y="110"/>
                  <a:pt x="108" y="110"/>
                </a:cubicBezTo>
                <a:cubicBezTo>
                  <a:pt x="110" y="110"/>
                  <a:pt x="111" y="109"/>
                  <a:pt x="110" y="111"/>
                </a:cubicBezTo>
                <a:cubicBezTo>
                  <a:pt x="109" y="112"/>
                  <a:pt x="108" y="113"/>
                  <a:pt x="111" y="113"/>
                </a:cubicBezTo>
                <a:cubicBezTo>
                  <a:pt x="115" y="113"/>
                  <a:pt x="116" y="112"/>
                  <a:pt x="118" y="113"/>
                </a:cubicBezTo>
                <a:cubicBezTo>
                  <a:pt x="120" y="113"/>
                  <a:pt x="117" y="113"/>
                  <a:pt x="116" y="114"/>
                </a:cubicBezTo>
                <a:cubicBezTo>
                  <a:pt x="115" y="114"/>
                  <a:pt x="115" y="116"/>
                  <a:pt x="112" y="115"/>
                </a:cubicBezTo>
                <a:cubicBezTo>
                  <a:pt x="109" y="115"/>
                  <a:pt x="109" y="115"/>
                  <a:pt x="107" y="115"/>
                </a:cubicBezTo>
                <a:cubicBezTo>
                  <a:pt x="105" y="115"/>
                  <a:pt x="104" y="115"/>
                  <a:pt x="102" y="115"/>
                </a:cubicBezTo>
                <a:cubicBezTo>
                  <a:pt x="99" y="115"/>
                  <a:pt x="97" y="116"/>
                  <a:pt x="99" y="116"/>
                </a:cubicBezTo>
                <a:cubicBezTo>
                  <a:pt x="101" y="117"/>
                  <a:pt x="103" y="119"/>
                  <a:pt x="101" y="119"/>
                </a:cubicBezTo>
                <a:cubicBezTo>
                  <a:pt x="99" y="119"/>
                  <a:pt x="96" y="120"/>
                  <a:pt x="99" y="120"/>
                </a:cubicBezTo>
                <a:cubicBezTo>
                  <a:pt x="103" y="120"/>
                  <a:pt x="105" y="118"/>
                  <a:pt x="105" y="119"/>
                </a:cubicBezTo>
                <a:cubicBezTo>
                  <a:pt x="105" y="121"/>
                  <a:pt x="105" y="121"/>
                  <a:pt x="103" y="121"/>
                </a:cubicBezTo>
                <a:cubicBezTo>
                  <a:pt x="101" y="121"/>
                  <a:pt x="101" y="124"/>
                  <a:pt x="99" y="125"/>
                </a:cubicBezTo>
                <a:cubicBezTo>
                  <a:pt x="97" y="127"/>
                  <a:pt x="101" y="125"/>
                  <a:pt x="101" y="127"/>
                </a:cubicBezTo>
                <a:cubicBezTo>
                  <a:pt x="101" y="128"/>
                  <a:pt x="99" y="127"/>
                  <a:pt x="97" y="128"/>
                </a:cubicBezTo>
                <a:cubicBezTo>
                  <a:pt x="95" y="129"/>
                  <a:pt x="98" y="129"/>
                  <a:pt x="100" y="129"/>
                </a:cubicBezTo>
                <a:cubicBezTo>
                  <a:pt x="101" y="130"/>
                  <a:pt x="101" y="130"/>
                  <a:pt x="98" y="130"/>
                </a:cubicBezTo>
                <a:cubicBezTo>
                  <a:pt x="96" y="130"/>
                  <a:pt x="95" y="130"/>
                  <a:pt x="96" y="133"/>
                </a:cubicBezTo>
                <a:cubicBezTo>
                  <a:pt x="98" y="136"/>
                  <a:pt x="101" y="136"/>
                  <a:pt x="101" y="136"/>
                </a:cubicBezTo>
                <a:cubicBezTo>
                  <a:pt x="101" y="136"/>
                  <a:pt x="99" y="137"/>
                  <a:pt x="96" y="137"/>
                </a:cubicBezTo>
                <a:cubicBezTo>
                  <a:pt x="92" y="137"/>
                  <a:pt x="91" y="137"/>
                  <a:pt x="89" y="139"/>
                </a:cubicBezTo>
                <a:cubicBezTo>
                  <a:pt x="87" y="142"/>
                  <a:pt x="89" y="143"/>
                  <a:pt x="85" y="142"/>
                </a:cubicBezTo>
                <a:cubicBezTo>
                  <a:pt x="81" y="142"/>
                  <a:pt x="76" y="141"/>
                  <a:pt x="79" y="142"/>
                </a:cubicBezTo>
                <a:cubicBezTo>
                  <a:pt x="82" y="144"/>
                  <a:pt x="85" y="145"/>
                  <a:pt x="87" y="145"/>
                </a:cubicBezTo>
                <a:cubicBezTo>
                  <a:pt x="89" y="145"/>
                  <a:pt x="90" y="142"/>
                  <a:pt x="93" y="141"/>
                </a:cubicBezTo>
                <a:cubicBezTo>
                  <a:pt x="96" y="140"/>
                  <a:pt x="97" y="140"/>
                  <a:pt x="94" y="141"/>
                </a:cubicBezTo>
                <a:cubicBezTo>
                  <a:pt x="91" y="142"/>
                  <a:pt x="91" y="145"/>
                  <a:pt x="90" y="145"/>
                </a:cubicBezTo>
                <a:cubicBezTo>
                  <a:pt x="88" y="145"/>
                  <a:pt x="85" y="145"/>
                  <a:pt x="86" y="147"/>
                </a:cubicBezTo>
                <a:cubicBezTo>
                  <a:pt x="86" y="150"/>
                  <a:pt x="88" y="150"/>
                  <a:pt x="87" y="151"/>
                </a:cubicBezTo>
                <a:cubicBezTo>
                  <a:pt x="85" y="152"/>
                  <a:pt x="84" y="153"/>
                  <a:pt x="82" y="152"/>
                </a:cubicBezTo>
                <a:cubicBezTo>
                  <a:pt x="80" y="150"/>
                  <a:pt x="78" y="150"/>
                  <a:pt x="77" y="150"/>
                </a:cubicBezTo>
                <a:cubicBezTo>
                  <a:pt x="75" y="151"/>
                  <a:pt x="71" y="156"/>
                  <a:pt x="69" y="158"/>
                </a:cubicBezTo>
                <a:cubicBezTo>
                  <a:pt x="67" y="160"/>
                  <a:pt x="65" y="161"/>
                  <a:pt x="67" y="161"/>
                </a:cubicBezTo>
                <a:cubicBezTo>
                  <a:pt x="70" y="161"/>
                  <a:pt x="70" y="162"/>
                  <a:pt x="69" y="162"/>
                </a:cubicBezTo>
                <a:cubicBezTo>
                  <a:pt x="67" y="163"/>
                  <a:pt x="66" y="164"/>
                  <a:pt x="65" y="164"/>
                </a:cubicBezTo>
                <a:cubicBezTo>
                  <a:pt x="63" y="165"/>
                  <a:pt x="59" y="165"/>
                  <a:pt x="62" y="166"/>
                </a:cubicBezTo>
                <a:cubicBezTo>
                  <a:pt x="64" y="167"/>
                  <a:pt x="65" y="167"/>
                  <a:pt x="65" y="169"/>
                </a:cubicBezTo>
                <a:cubicBezTo>
                  <a:pt x="65" y="172"/>
                  <a:pt x="68" y="170"/>
                  <a:pt x="71" y="169"/>
                </a:cubicBezTo>
                <a:cubicBezTo>
                  <a:pt x="75" y="168"/>
                  <a:pt x="81" y="168"/>
                  <a:pt x="80" y="166"/>
                </a:cubicBezTo>
                <a:cubicBezTo>
                  <a:pt x="80" y="165"/>
                  <a:pt x="79" y="166"/>
                  <a:pt x="78" y="164"/>
                </a:cubicBezTo>
                <a:cubicBezTo>
                  <a:pt x="77" y="161"/>
                  <a:pt x="78" y="161"/>
                  <a:pt x="80" y="163"/>
                </a:cubicBezTo>
                <a:cubicBezTo>
                  <a:pt x="83" y="165"/>
                  <a:pt x="86" y="166"/>
                  <a:pt x="84" y="166"/>
                </a:cubicBezTo>
                <a:cubicBezTo>
                  <a:pt x="82" y="167"/>
                  <a:pt x="84" y="168"/>
                  <a:pt x="81" y="169"/>
                </a:cubicBezTo>
                <a:cubicBezTo>
                  <a:pt x="78" y="171"/>
                  <a:pt x="77" y="172"/>
                  <a:pt x="76" y="173"/>
                </a:cubicBezTo>
                <a:cubicBezTo>
                  <a:pt x="75" y="173"/>
                  <a:pt x="73" y="174"/>
                  <a:pt x="72" y="173"/>
                </a:cubicBezTo>
                <a:cubicBezTo>
                  <a:pt x="71" y="172"/>
                  <a:pt x="70" y="171"/>
                  <a:pt x="69" y="173"/>
                </a:cubicBezTo>
                <a:cubicBezTo>
                  <a:pt x="68" y="174"/>
                  <a:pt x="66" y="175"/>
                  <a:pt x="65" y="174"/>
                </a:cubicBezTo>
                <a:cubicBezTo>
                  <a:pt x="63" y="174"/>
                  <a:pt x="63" y="173"/>
                  <a:pt x="62" y="172"/>
                </a:cubicBezTo>
                <a:cubicBezTo>
                  <a:pt x="62" y="171"/>
                  <a:pt x="61" y="168"/>
                  <a:pt x="59" y="170"/>
                </a:cubicBezTo>
                <a:cubicBezTo>
                  <a:pt x="58" y="172"/>
                  <a:pt x="58" y="176"/>
                  <a:pt x="56" y="176"/>
                </a:cubicBezTo>
                <a:cubicBezTo>
                  <a:pt x="53" y="176"/>
                  <a:pt x="52" y="175"/>
                  <a:pt x="53" y="172"/>
                </a:cubicBezTo>
                <a:cubicBezTo>
                  <a:pt x="54" y="169"/>
                  <a:pt x="53" y="168"/>
                  <a:pt x="52" y="170"/>
                </a:cubicBezTo>
                <a:cubicBezTo>
                  <a:pt x="51" y="173"/>
                  <a:pt x="51" y="173"/>
                  <a:pt x="50" y="176"/>
                </a:cubicBezTo>
                <a:cubicBezTo>
                  <a:pt x="49" y="178"/>
                  <a:pt x="52" y="180"/>
                  <a:pt x="48" y="179"/>
                </a:cubicBezTo>
                <a:cubicBezTo>
                  <a:pt x="44" y="178"/>
                  <a:pt x="43" y="178"/>
                  <a:pt x="42" y="180"/>
                </a:cubicBezTo>
                <a:cubicBezTo>
                  <a:pt x="41" y="181"/>
                  <a:pt x="43" y="182"/>
                  <a:pt x="43" y="184"/>
                </a:cubicBezTo>
                <a:cubicBezTo>
                  <a:pt x="43" y="186"/>
                  <a:pt x="41" y="186"/>
                  <a:pt x="41" y="184"/>
                </a:cubicBezTo>
                <a:cubicBezTo>
                  <a:pt x="40" y="181"/>
                  <a:pt x="42" y="181"/>
                  <a:pt x="40" y="181"/>
                </a:cubicBezTo>
                <a:cubicBezTo>
                  <a:pt x="38" y="180"/>
                  <a:pt x="36" y="181"/>
                  <a:pt x="34" y="182"/>
                </a:cubicBezTo>
                <a:cubicBezTo>
                  <a:pt x="32" y="183"/>
                  <a:pt x="29" y="181"/>
                  <a:pt x="29" y="184"/>
                </a:cubicBezTo>
                <a:cubicBezTo>
                  <a:pt x="29" y="187"/>
                  <a:pt x="28" y="188"/>
                  <a:pt x="31" y="188"/>
                </a:cubicBezTo>
                <a:cubicBezTo>
                  <a:pt x="33" y="188"/>
                  <a:pt x="35" y="189"/>
                  <a:pt x="37" y="188"/>
                </a:cubicBezTo>
                <a:cubicBezTo>
                  <a:pt x="40" y="187"/>
                  <a:pt x="41" y="186"/>
                  <a:pt x="43" y="187"/>
                </a:cubicBezTo>
                <a:cubicBezTo>
                  <a:pt x="44" y="188"/>
                  <a:pt x="46" y="189"/>
                  <a:pt x="47" y="187"/>
                </a:cubicBezTo>
                <a:cubicBezTo>
                  <a:pt x="48" y="186"/>
                  <a:pt x="51" y="185"/>
                  <a:pt x="49" y="187"/>
                </a:cubicBezTo>
                <a:cubicBezTo>
                  <a:pt x="46" y="189"/>
                  <a:pt x="46" y="189"/>
                  <a:pt x="44" y="189"/>
                </a:cubicBezTo>
                <a:cubicBezTo>
                  <a:pt x="41" y="188"/>
                  <a:pt x="39" y="188"/>
                  <a:pt x="37" y="189"/>
                </a:cubicBezTo>
                <a:cubicBezTo>
                  <a:pt x="34" y="190"/>
                  <a:pt x="33" y="191"/>
                  <a:pt x="30" y="190"/>
                </a:cubicBezTo>
                <a:cubicBezTo>
                  <a:pt x="26" y="190"/>
                  <a:pt x="20" y="189"/>
                  <a:pt x="20" y="191"/>
                </a:cubicBezTo>
                <a:cubicBezTo>
                  <a:pt x="19" y="193"/>
                  <a:pt x="21" y="192"/>
                  <a:pt x="23" y="193"/>
                </a:cubicBezTo>
                <a:cubicBezTo>
                  <a:pt x="26" y="194"/>
                  <a:pt x="29" y="195"/>
                  <a:pt x="29" y="198"/>
                </a:cubicBezTo>
                <a:cubicBezTo>
                  <a:pt x="29" y="201"/>
                  <a:pt x="28" y="204"/>
                  <a:pt x="28" y="201"/>
                </a:cubicBezTo>
                <a:cubicBezTo>
                  <a:pt x="27" y="197"/>
                  <a:pt x="28" y="195"/>
                  <a:pt x="25" y="195"/>
                </a:cubicBezTo>
                <a:cubicBezTo>
                  <a:pt x="22" y="194"/>
                  <a:pt x="21" y="193"/>
                  <a:pt x="21" y="195"/>
                </a:cubicBezTo>
                <a:cubicBezTo>
                  <a:pt x="20" y="197"/>
                  <a:pt x="20" y="202"/>
                  <a:pt x="20" y="199"/>
                </a:cubicBezTo>
                <a:cubicBezTo>
                  <a:pt x="19" y="196"/>
                  <a:pt x="20" y="195"/>
                  <a:pt x="19" y="194"/>
                </a:cubicBezTo>
                <a:cubicBezTo>
                  <a:pt x="18" y="192"/>
                  <a:pt x="19" y="188"/>
                  <a:pt x="18" y="191"/>
                </a:cubicBezTo>
                <a:cubicBezTo>
                  <a:pt x="16" y="193"/>
                  <a:pt x="15" y="194"/>
                  <a:pt x="15" y="195"/>
                </a:cubicBezTo>
                <a:cubicBezTo>
                  <a:pt x="15" y="197"/>
                  <a:pt x="14" y="200"/>
                  <a:pt x="15" y="200"/>
                </a:cubicBezTo>
                <a:cubicBezTo>
                  <a:pt x="16" y="200"/>
                  <a:pt x="16" y="202"/>
                  <a:pt x="15" y="201"/>
                </a:cubicBezTo>
                <a:cubicBezTo>
                  <a:pt x="13" y="200"/>
                  <a:pt x="13" y="200"/>
                  <a:pt x="12" y="197"/>
                </a:cubicBezTo>
                <a:cubicBezTo>
                  <a:pt x="11" y="195"/>
                  <a:pt x="11" y="196"/>
                  <a:pt x="10" y="198"/>
                </a:cubicBezTo>
                <a:cubicBezTo>
                  <a:pt x="8" y="199"/>
                  <a:pt x="9" y="202"/>
                  <a:pt x="6" y="202"/>
                </a:cubicBezTo>
                <a:cubicBezTo>
                  <a:pt x="3" y="202"/>
                  <a:pt x="1" y="203"/>
                  <a:pt x="1" y="204"/>
                </a:cubicBezTo>
                <a:cubicBezTo>
                  <a:pt x="2" y="205"/>
                  <a:pt x="2" y="206"/>
                  <a:pt x="1" y="207"/>
                </a:cubicBezTo>
                <a:cubicBezTo>
                  <a:pt x="0" y="207"/>
                  <a:pt x="0" y="210"/>
                  <a:pt x="1" y="210"/>
                </a:cubicBezTo>
                <a:cubicBezTo>
                  <a:pt x="2" y="210"/>
                  <a:pt x="5" y="209"/>
                  <a:pt x="6" y="211"/>
                </a:cubicBezTo>
                <a:cubicBezTo>
                  <a:pt x="8" y="212"/>
                  <a:pt x="11" y="214"/>
                  <a:pt x="8" y="213"/>
                </a:cubicBezTo>
                <a:cubicBezTo>
                  <a:pt x="6" y="212"/>
                  <a:pt x="6" y="214"/>
                  <a:pt x="4" y="214"/>
                </a:cubicBezTo>
                <a:cubicBezTo>
                  <a:pt x="2" y="215"/>
                  <a:pt x="0" y="217"/>
                  <a:pt x="1" y="218"/>
                </a:cubicBezTo>
                <a:cubicBezTo>
                  <a:pt x="2" y="219"/>
                  <a:pt x="4" y="220"/>
                  <a:pt x="5" y="220"/>
                </a:cubicBezTo>
                <a:cubicBezTo>
                  <a:pt x="7" y="220"/>
                  <a:pt x="8" y="220"/>
                  <a:pt x="10" y="219"/>
                </a:cubicBezTo>
                <a:cubicBezTo>
                  <a:pt x="13" y="218"/>
                  <a:pt x="16" y="219"/>
                  <a:pt x="12" y="220"/>
                </a:cubicBezTo>
                <a:cubicBezTo>
                  <a:pt x="8" y="220"/>
                  <a:pt x="10" y="221"/>
                  <a:pt x="6" y="222"/>
                </a:cubicBezTo>
                <a:cubicBezTo>
                  <a:pt x="3" y="222"/>
                  <a:pt x="1" y="224"/>
                  <a:pt x="0" y="225"/>
                </a:cubicBezTo>
                <a:cubicBezTo>
                  <a:pt x="0" y="227"/>
                  <a:pt x="0" y="227"/>
                  <a:pt x="3" y="227"/>
                </a:cubicBezTo>
                <a:cubicBezTo>
                  <a:pt x="6" y="228"/>
                  <a:pt x="9" y="228"/>
                  <a:pt x="10" y="230"/>
                </a:cubicBezTo>
                <a:cubicBezTo>
                  <a:pt x="10" y="232"/>
                  <a:pt x="10" y="236"/>
                  <a:pt x="9" y="233"/>
                </a:cubicBezTo>
                <a:cubicBezTo>
                  <a:pt x="8" y="231"/>
                  <a:pt x="9" y="229"/>
                  <a:pt x="6" y="229"/>
                </a:cubicBezTo>
                <a:cubicBezTo>
                  <a:pt x="3" y="229"/>
                  <a:pt x="4" y="230"/>
                  <a:pt x="2" y="232"/>
                </a:cubicBezTo>
                <a:cubicBezTo>
                  <a:pt x="1" y="233"/>
                  <a:pt x="2" y="236"/>
                  <a:pt x="2" y="237"/>
                </a:cubicBezTo>
                <a:cubicBezTo>
                  <a:pt x="3" y="238"/>
                  <a:pt x="5" y="238"/>
                  <a:pt x="8" y="238"/>
                </a:cubicBezTo>
                <a:cubicBezTo>
                  <a:pt x="10" y="238"/>
                  <a:pt x="10" y="239"/>
                  <a:pt x="11" y="239"/>
                </a:cubicBezTo>
                <a:cubicBezTo>
                  <a:pt x="12" y="240"/>
                  <a:pt x="13" y="240"/>
                  <a:pt x="15" y="240"/>
                </a:cubicBezTo>
                <a:cubicBezTo>
                  <a:pt x="17" y="239"/>
                  <a:pt x="17" y="239"/>
                  <a:pt x="18" y="237"/>
                </a:cubicBezTo>
                <a:cubicBezTo>
                  <a:pt x="19" y="234"/>
                  <a:pt x="20" y="233"/>
                  <a:pt x="21" y="235"/>
                </a:cubicBezTo>
                <a:cubicBezTo>
                  <a:pt x="21" y="235"/>
                  <a:pt x="21" y="235"/>
                  <a:pt x="22" y="235"/>
                </a:cubicBezTo>
                <a:cubicBezTo>
                  <a:pt x="21" y="235"/>
                  <a:pt x="21" y="235"/>
                  <a:pt x="20" y="236"/>
                </a:cubicBezTo>
                <a:cubicBezTo>
                  <a:pt x="18" y="239"/>
                  <a:pt x="16" y="242"/>
                  <a:pt x="15" y="242"/>
                </a:cubicBezTo>
                <a:cubicBezTo>
                  <a:pt x="14" y="242"/>
                  <a:pt x="12" y="242"/>
                  <a:pt x="11" y="242"/>
                </a:cubicBezTo>
                <a:cubicBezTo>
                  <a:pt x="10" y="242"/>
                  <a:pt x="14" y="244"/>
                  <a:pt x="15" y="245"/>
                </a:cubicBezTo>
                <a:cubicBezTo>
                  <a:pt x="17" y="245"/>
                  <a:pt x="16" y="247"/>
                  <a:pt x="14" y="245"/>
                </a:cubicBezTo>
                <a:cubicBezTo>
                  <a:pt x="11" y="243"/>
                  <a:pt x="10" y="244"/>
                  <a:pt x="11" y="247"/>
                </a:cubicBezTo>
                <a:cubicBezTo>
                  <a:pt x="13" y="249"/>
                  <a:pt x="15" y="249"/>
                  <a:pt x="17" y="249"/>
                </a:cubicBezTo>
                <a:cubicBezTo>
                  <a:pt x="18" y="250"/>
                  <a:pt x="22" y="251"/>
                  <a:pt x="18" y="251"/>
                </a:cubicBezTo>
                <a:cubicBezTo>
                  <a:pt x="15" y="251"/>
                  <a:pt x="14" y="250"/>
                  <a:pt x="12" y="250"/>
                </a:cubicBezTo>
                <a:cubicBezTo>
                  <a:pt x="11" y="250"/>
                  <a:pt x="8" y="251"/>
                  <a:pt x="8" y="248"/>
                </a:cubicBezTo>
                <a:cubicBezTo>
                  <a:pt x="7" y="245"/>
                  <a:pt x="8" y="240"/>
                  <a:pt x="6" y="243"/>
                </a:cubicBezTo>
                <a:cubicBezTo>
                  <a:pt x="5" y="245"/>
                  <a:pt x="4" y="247"/>
                  <a:pt x="4" y="249"/>
                </a:cubicBezTo>
                <a:cubicBezTo>
                  <a:pt x="4" y="251"/>
                  <a:pt x="8" y="251"/>
                  <a:pt x="6" y="252"/>
                </a:cubicBezTo>
                <a:cubicBezTo>
                  <a:pt x="5" y="253"/>
                  <a:pt x="4" y="255"/>
                  <a:pt x="4" y="256"/>
                </a:cubicBezTo>
                <a:cubicBezTo>
                  <a:pt x="4" y="258"/>
                  <a:pt x="4" y="258"/>
                  <a:pt x="6" y="256"/>
                </a:cubicBezTo>
                <a:cubicBezTo>
                  <a:pt x="8" y="255"/>
                  <a:pt x="10" y="256"/>
                  <a:pt x="10" y="254"/>
                </a:cubicBezTo>
                <a:cubicBezTo>
                  <a:pt x="11" y="252"/>
                  <a:pt x="12" y="252"/>
                  <a:pt x="12" y="253"/>
                </a:cubicBezTo>
                <a:cubicBezTo>
                  <a:pt x="12" y="254"/>
                  <a:pt x="12" y="255"/>
                  <a:pt x="13" y="255"/>
                </a:cubicBezTo>
                <a:cubicBezTo>
                  <a:pt x="14" y="255"/>
                  <a:pt x="15" y="254"/>
                  <a:pt x="16" y="253"/>
                </a:cubicBezTo>
                <a:cubicBezTo>
                  <a:pt x="17" y="253"/>
                  <a:pt x="18" y="251"/>
                  <a:pt x="18" y="253"/>
                </a:cubicBezTo>
                <a:cubicBezTo>
                  <a:pt x="18" y="255"/>
                  <a:pt x="17" y="253"/>
                  <a:pt x="18" y="255"/>
                </a:cubicBezTo>
                <a:cubicBezTo>
                  <a:pt x="18" y="257"/>
                  <a:pt x="17" y="257"/>
                  <a:pt x="15" y="258"/>
                </a:cubicBezTo>
                <a:cubicBezTo>
                  <a:pt x="14" y="258"/>
                  <a:pt x="13" y="260"/>
                  <a:pt x="15" y="262"/>
                </a:cubicBezTo>
                <a:cubicBezTo>
                  <a:pt x="16" y="263"/>
                  <a:pt x="18" y="264"/>
                  <a:pt x="18" y="262"/>
                </a:cubicBezTo>
                <a:cubicBezTo>
                  <a:pt x="18" y="261"/>
                  <a:pt x="21" y="263"/>
                  <a:pt x="18" y="264"/>
                </a:cubicBezTo>
                <a:cubicBezTo>
                  <a:pt x="16" y="264"/>
                  <a:pt x="16" y="264"/>
                  <a:pt x="13" y="264"/>
                </a:cubicBezTo>
                <a:cubicBezTo>
                  <a:pt x="10" y="264"/>
                  <a:pt x="10" y="266"/>
                  <a:pt x="9" y="268"/>
                </a:cubicBezTo>
                <a:cubicBezTo>
                  <a:pt x="8" y="269"/>
                  <a:pt x="10" y="270"/>
                  <a:pt x="12" y="270"/>
                </a:cubicBezTo>
                <a:cubicBezTo>
                  <a:pt x="13" y="271"/>
                  <a:pt x="16" y="273"/>
                  <a:pt x="20" y="275"/>
                </a:cubicBezTo>
                <a:cubicBezTo>
                  <a:pt x="23" y="277"/>
                  <a:pt x="23" y="274"/>
                  <a:pt x="25" y="276"/>
                </a:cubicBezTo>
                <a:cubicBezTo>
                  <a:pt x="26" y="277"/>
                  <a:pt x="28" y="278"/>
                  <a:pt x="29" y="279"/>
                </a:cubicBezTo>
                <a:cubicBezTo>
                  <a:pt x="31" y="279"/>
                  <a:pt x="39" y="280"/>
                  <a:pt x="41" y="278"/>
                </a:cubicBezTo>
                <a:cubicBezTo>
                  <a:pt x="44" y="277"/>
                  <a:pt x="53" y="270"/>
                  <a:pt x="57" y="268"/>
                </a:cubicBezTo>
                <a:cubicBezTo>
                  <a:pt x="61" y="266"/>
                  <a:pt x="59" y="264"/>
                  <a:pt x="64" y="261"/>
                </a:cubicBezTo>
                <a:cubicBezTo>
                  <a:pt x="68" y="259"/>
                  <a:pt x="71" y="260"/>
                  <a:pt x="72" y="256"/>
                </a:cubicBezTo>
                <a:cubicBezTo>
                  <a:pt x="73" y="253"/>
                  <a:pt x="73" y="250"/>
                  <a:pt x="74" y="249"/>
                </a:cubicBezTo>
                <a:cubicBezTo>
                  <a:pt x="74" y="248"/>
                  <a:pt x="75" y="248"/>
                  <a:pt x="76" y="253"/>
                </a:cubicBezTo>
                <a:cubicBezTo>
                  <a:pt x="77" y="258"/>
                  <a:pt x="81" y="256"/>
                  <a:pt x="81" y="258"/>
                </a:cubicBezTo>
                <a:cubicBezTo>
                  <a:pt x="82" y="260"/>
                  <a:pt x="80" y="259"/>
                  <a:pt x="81" y="263"/>
                </a:cubicBezTo>
                <a:cubicBezTo>
                  <a:pt x="84" y="261"/>
                  <a:pt x="87" y="262"/>
                  <a:pt x="88"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1" name="Freeform 814"/>
          <p:cNvSpPr>
            <a:spLocks noEditPoints="1"/>
          </p:cNvSpPr>
          <p:nvPr/>
        </p:nvSpPr>
        <p:spPr bwMode="auto">
          <a:xfrm>
            <a:off x="1749860" y="1045707"/>
            <a:ext cx="4763316" cy="1817093"/>
          </a:xfrm>
          <a:custGeom>
            <a:avLst/>
            <a:gdLst>
              <a:gd name="T0" fmla="*/ 3946312 w 2133"/>
              <a:gd name="T1" fmla="*/ 541752 h 739"/>
              <a:gd name="T2" fmla="*/ 3650530 w 2133"/>
              <a:gd name="T3" fmla="*/ 389146 h 739"/>
              <a:gd name="T4" fmla="*/ 3492143 w 2133"/>
              <a:gd name="T5" fmla="*/ 396776 h 739"/>
              <a:gd name="T6" fmla="*/ 3099038 w 2133"/>
              <a:gd name="T7" fmla="*/ 341456 h 739"/>
              <a:gd name="T8" fmla="*/ 2940651 w 2133"/>
              <a:gd name="T9" fmla="*/ 305212 h 739"/>
              <a:gd name="T10" fmla="*/ 2787989 w 2133"/>
              <a:gd name="T11" fmla="*/ 267061 h 739"/>
              <a:gd name="T12" fmla="*/ 2732649 w 2133"/>
              <a:gd name="T13" fmla="*/ 316658 h 739"/>
              <a:gd name="T14" fmla="*/ 2511290 w 2133"/>
              <a:gd name="T15" fmla="*/ 265153 h 739"/>
              <a:gd name="T16" fmla="*/ 2377710 w 2133"/>
              <a:gd name="T17" fmla="*/ 223187 h 739"/>
              <a:gd name="T18" fmla="*/ 2137268 w 2133"/>
              <a:gd name="T19" fmla="*/ 227002 h 739"/>
              <a:gd name="T20" fmla="*/ 1975064 w 2133"/>
              <a:gd name="T21" fmla="*/ 232724 h 739"/>
              <a:gd name="T22" fmla="*/ 2118185 w 2133"/>
              <a:gd name="T23" fmla="*/ 114455 h 739"/>
              <a:gd name="T24" fmla="*/ 2007505 w 2133"/>
              <a:gd name="T25" fmla="*/ 55320 h 739"/>
              <a:gd name="T26" fmla="*/ 1894917 w 2133"/>
              <a:gd name="T27" fmla="*/ 1908 h 739"/>
              <a:gd name="T28" fmla="*/ 1725080 w 2133"/>
              <a:gd name="T29" fmla="*/ 89656 h 739"/>
              <a:gd name="T30" fmla="*/ 1564785 w 2133"/>
              <a:gd name="T31" fmla="*/ 120177 h 739"/>
              <a:gd name="T32" fmla="*/ 1501812 w 2133"/>
              <a:gd name="T33" fmla="*/ 177405 h 739"/>
              <a:gd name="T34" fmla="*/ 1289994 w 2133"/>
              <a:gd name="T35" fmla="*/ 268968 h 739"/>
              <a:gd name="T36" fmla="*/ 1303352 w 2133"/>
              <a:gd name="T37" fmla="*/ 337641 h 739"/>
              <a:gd name="T38" fmla="*/ 1169772 w 2133"/>
              <a:gd name="T39" fmla="*/ 320473 h 739"/>
              <a:gd name="T40" fmla="*/ 1282361 w 2133"/>
              <a:gd name="T41" fmla="*/ 476894 h 739"/>
              <a:gd name="T42" fmla="*/ 1183130 w 2133"/>
              <a:gd name="T43" fmla="*/ 495970 h 739"/>
              <a:gd name="T44" fmla="*/ 1120157 w 2133"/>
              <a:gd name="T45" fmla="*/ 522676 h 739"/>
              <a:gd name="T46" fmla="*/ 1152598 w 2133"/>
              <a:gd name="T47" fmla="*/ 276599 h 739"/>
              <a:gd name="T48" fmla="*/ 1019019 w 2133"/>
              <a:gd name="T49" fmla="*/ 394869 h 739"/>
              <a:gd name="T50" fmla="*/ 837733 w 2133"/>
              <a:gd name="T51" fmla="*/ 436835 h 739"/>
              <a:gd name="T52" fmla="*/ 656447 w 2133"/>
              <a:gd name="T53" fmla="*/ 429205 h 739"/>
              <a:gd name="T54" fmla="*/ 419820 w 2133"/>
              <a:gd name="T55" fmla="*/ 436835 h 739"/>
              <a:gd name="T56" fmla="*/ 332040 w 2133"/>
              <a:gd name="T57" fmla="*/ 591349 h 739"/>
              <a:gd name="T58" fmla="*/ 181286 w 2133"/>
              <a:gd name="T59" fmla="*/ 572273 h 739"/>
              <a:gd name="T60" fmla="*/ 291966 w 2133"/>
              <a:gd name="T61" fmla="*/ 543660 h 739"/>
              <a:gd name="T62" fmla="*/ 146937 w 2133"/>
              <a:gd name="T63" fmla="*/ 400591 h 739"/>
              <a:gd name="T64" fmla="*/ 30532 w 2133"/>
              <a:gd name="T65" fmla="*/ 440650 h 739"/>
              <a:gd name="T66" fmla="*/ 24808 w 2133"/>
              <a:gd name="T67" fmla="*/ 761124 h 739"/>
              <a:gd name="T68" fmla="*/ 51523 w 2133"/>
              <a:gd name="T69" fmla="*/ 928990 h 739"/>
              <a:gd name="T70" fmla="*/ 177470 w 2133"/>
              <a:gd name="T71" fmla="*/ 1070151 h 739"/>
              <a:gd name="T72" fmla="*/ 320590 w 2133"/>
              <a:gd name="T73" fmla="*/ 1173160 h 739"/>
              <a:gd name="T74" fmla="*/ 249984 w 2133"/>
              <a:gd name="T75" fmla="*/ 1300968 h 739"/>
              <a:gd name="T76" fmla="*/ 503785 w 2133"/>
              <a:gd name="T77" fmla="*/ 1329582 h 739"/>
              <a:gd name="T78" fmla="*/ 496151 w 2133"/>
              <a:gd name="T79" fmla="*/ 1159807 h 739"/>
              <a:gd name="T80" fmla="*/ 694612 w 2133"/>
              <a:gd name="T81" fmla="*/ 1106395 h 739"/>
              <a:gd name="T82" fmla="*/ 856815 w 2133"/>
              <a:gd name="T83" fmla="*/ 1009109 h 739"/>
              <a:gd name="T84" fmla="*/ 1165956 w 2133"/>
              <a:gd name="T85" fmla="*/ 1014831 h 739"/>
              <a:gd name="T86" fmla="*/ 1486546 w 2133"/>
              <a:gd name="T87" fmla="*/ 1152177 h 739"/>
              <a:gd name="T88" fmla="*/ 1812861 w 2133"/>
              <a:gd name="T89" fmla="*/ 1083504 h 739"/>
              <a:gd name="T90" fmla="*/ 2236498 w 2133"/>
              <a:gd name="T91" fmla="*/ 1154085 h 739"/>
              <a:gd name="T92" fmla="*/ 2551363 w 2133"/>
              <a:gd name="T93" fmla="*/ 1176976 h 739"/>
              <a:gd name="T94" fmla="*/ 2576171 w 2133"/>
              <a:gd name="T95" fmla="*/ 1342935 h 739"/>
              <a:gd name="T96" fmla="*/ 2829971 w 2133"/>
              <a:gd name="T97" fmla="*/ 1049168 h 739"/>
              <a:gd name="T98" fmla="*/ 2723108 w 2133"/>
              <a:gd name="T99" fmla="*/ 1011016 h 739"/>
              <a:gd name="T100" fmla="*/ 2952101 w 2133"/>
              <a:gd name="T101" fmla="*/ 820258 h 739"/>
              <a:gd name="T102" fmla="*/ 3135295 w 2133"/>
              <a:gd name="T103" fmla="*/ 822166 h 739"/>
              <a:gd name="T104" fmla="*/ 3299407 w 2133"/>
              <a:gd name="T105" fmla="*/ 745863 h 739"/>
              <a:gd name="T106" fmla="*/ 3398637 w 2133"/>
              <a:gd name="T107" fmla="*/ 736325 h 739"/>
              <a:gd name="T108" fmla="*/ 3190635 w 2133"/>
              <a:gd name="T109" fmla="*/ 972865 h 739"/>
              <a:gd name="T110" fmla="*/ 3343297 w 2133"/>
              <a:gd name="T111" fmla="*/ 957604 h 739"/>
              <a:gd name="T112" fmla="*/ 3408179 w 2133"/>
              <a:gd name="T113" fmla="*/ 793552 h 739"/>
              <a:gd name="T114" fmla="*/ 3736402 w 2133"/>
              <a:gd name="T115" fmla="*/ 688636 h 739"/>
              <a:gd name="T116" fmla="*/ 3726861 w 2133"/>
              <a:gd name="T117" fmla="*/ 604702 h 739"/>
              <a:gd name="T118" fmla="*/ 3879523 w 2133"/>
              <a:gd name="T119" fmla="*/ 574181 h 739"/>
              <a:gd name="T120" fmla="*/ 3994019 w 2133"/>
              <a:gd name="T121" fmla="*/ 574181 h 739"/>
              <a:gd name="T122" fmla="*/ 1952165 w 2133"/>
              <a:gd name="T123" fmla="*/ 1064428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33" h="739">
                <a:moveTo>
                  <a:pt x="2129" y="290"/>
                </a:moveTo>
                <a:cubicBezTo>
                  <a:pt x="2125" y="288"/>
                  <a:pt x="2115" y="282"/>
                  <a:pt x="2111" y="280"/>
                </a:cubicBezTo>
                <a:cubicBezTo>
                  <a:pt x="2108" y="277"/>
                  <a:pt x="2107" y="273"/>
                  <a:pt x="2103" y="272"/>
                </a:cubicBezTo>
                <a:cubicBezTo>
                  <a:pt x="2099" y="271"/>
                  <a:pt x="2094" y="270"/>
                  <a:pt x="2091" y="269"/>
                </a:cubicBezTo>
                <a:cubicBezTo>
                  <a:pt x="2088" y="268"/>
                  <a:pt x="2088" y="268"/>
                  <a:pt x="2090" y="269"/>
                </a:cubicBezTo>
                <a:cubicBezTo>
                  <a:pt x="2092" y="270"/>
                  <a:pt x="2095" y="272"/>
                  <a:pt x="2090" y="272"/>
                </a:cubicBezTo>
                <a:cubicBezTo>
                  <a:pt x="2085" y="272"/>
                  <a:pt x="2083" y="271"/>
                  <a:pt x="2084" y="270"/>
                </a:cubicBezTo>
                <a:cubicBezTo>
                  <a:pt x="2086" y="269"/>
                  <a:pt x="2087" y="268"/>
                  <a:pt x="2085" y="268"/>
                </a:cubicBezTo>
                <a:cubicBezTo>
                  <a:pt x="2083" y="268"/>
                  <a:pt x="2069" y="267"/>
                  <a:pt x="2068" y="268"/>
                </a:cubicBezTo>
                <a:cubicBezTo>
                  <a:pt x="2066" y="268"/>
                  <a:pt x="2070" y="268"/>
                  <a:pt x="2072" y="270"/>
                </a:cubicBezTo>
                <a:cubicBezTo>
                  <a:pt x="2074" y="273"/>
                  <a:pt x="2072" y="275"/>
                  <a:pt x="2072" y="277"/>
                </a:cubicBezTo>
                <a:cubicBezTo>
                  <a:pt x="2071" y="279"/>
                  <a:pt x="2070" y="278"/>
                  <a:pt x="2073" y="281"/>
                </a:cubicBezTo>
                <a:cubicBezTo>
                  <a:pt x="2075" y="285"/>
                  <a:pt x="2075" y="287"/>
                  <a:pt x="2074" y="286"/>
                </a:cubicBezTo>
                <a:cubicBezTo>
                  <a:pt x="2073" y="284"/>
                  <a:pt x="2071" y="280"/>
                  <a:pt x="2070" y="283"/>
                </a:cubicBezTo>
                <a:cubicBezTo>
                  <a:pt x="2069" y="285"/>
                  <a:pt x="2070" y="287"/>
                  <a:pt x="2068" y="284"/>
                </a:cubicBezTo>
                <a:cubicBezTo>
                  <a:pt x="2066" y="282"/>
                  <a:pt x="2066" y="280"/>
                  <a:pt x="2064" y="279"/>
                </a:cubicBezTo>
                <a:cubicBezTo>
                  <a:pt x="2061" y="277"/>
                  <a:pt x="2061" y="275"/>
                  <a:pt x="2062" y="274"/>
                </a:cubicBezTo>
                <a:cubicBezTo>
                  <a:pt x="2063" y="273"/>
                  <a:pt x="2064" y="272"/>
                  <a:pt x="2062" y="270"/>
                </a:cubicBezTo>
                <a:cubicBezTo>
                  <a:pt x="2061" y="267"/>
                  <a:pt x="2063" y="265"/>
                  <a:pt x="2063" y="264"/>
                </a:cubicBezTo>
                <a:cubicBezTo>
                  <a:pt x="2064" y="263"/>
                  <a:pt x="2063" y="261"/>
                  <a:pt x="2060" y="261"/>
                </a:cubicBezTo>
                <a:cubicBezTo>
                  <a:pt x="2057" y="261"/>
                  <a:pt x="2058" y="261"/>
                  <a:pt x="2057" y="259"/>
                </a:cubicBezTo>
                <a:cubicBezTo>
                  <a:pt x="2056" y="257"/>
                  <a:pt x="2042" y="249"/>
                  <a:pt x="2039" y="248"/>
                </a:cubicBezTo>
                <a:cubicBezTo>
                  <a:pt x="2036" y="246"/>
                  <a:pt x="2033" y="245"/>
                  <a:pt x="2029" y="242"/>
                </a:cubicBezTo>
                <a:cubicBezTo>
                  <a:pt x="2025" y="239"/>
                  <a:pt x="2022" y="238"/>
                  <a:pt x="2019" y="237"/>
                </a:cubicBezTo>
                <a:cubicBezTo>
                  <a:pt x="2015" y="236"/>
                  <a:pt x="2015" y="236"/>
                  <a:pt x="2012" y="233"/>
                </a:cubicBezTo>
                <a:cubicBezTo>
                  <a:pt x="2008" y="230"/>
                  <a:pt x="1996" y="228"/>
                  <a:pt x="1994" y="226"/>
                </a:cubicBezTo>
                <a:cubicBezTo>
                  <a:pt x="1991" y="224"/>
                  <a:pt x="1989" y="221"/>
                  <a:pt x="1983" y="218"/>
                </a:cubicBezTo>
                <a:cubicBezTo>
                  <a:pt x="1978" y="216"/>
                  <a:pt x="1957" y="211"/>
                  <a:pt x="1953" y="209"/>
                </a:cubicBezTo>
                <a:cubicBezTo>
                  <a:pt x="1949" y="208"/>
                  <a:pt x="1949" y="205"/>
                  <a:pt x="1944" y="205"/>
                </a:cubicBezTo>
                <a:cubicBezTo>
                  <a:pt x="1939" y="205"/>
                  <a:pt x="1916" y="205"/>
                  <a:pt x="1913" y="204"/>
                </a:cubicBezTo>
                <a:cubicBezTo>
                  <a:pt x="1909" y="203"/>
                  <a:pt x="1910" y="201"/>
                  <a:pt x="1909" y="203"/>
                </a:cubicBezTo>
                <a:cubicBezTo>
                  <a:pt x="1907" y="204"/>
                  <a:pt x="1908" y="206"/>
                  <a:pt x="1906" y="206"/>
                </a:cubicBezTo>
                <a:cubicBezTo>
                  <a:pt x="1904" y="205"/>
                  <a:pt x="1885" y="201"/>
                  <a:pt x="1880" y="200"/>
                </a:cubicBezTo>
                <a:cubicBezTo>
                  <a:pt x="1874" y="198"/>
                  <a:pt x="1871" y="200"/>
                  <a:pt x="1870" y="202"/>
                </a:cubicBezTo>
                <a:cubicBezTo>
                  <a:pt x="1869" y="204"/>
                  <a:pt x="1867" y="208"/>
                  <a:pt x="1866" y="208"/>
                </a:cubicBezTo>
                <a:cubicBezTo>
                  <a:pt x="1865" y="209"/>
                  <a:pt x="1866" y="210"/>
                  <a:pt x="1868" y="210"/>
                </a:cubicBezTo>
                <a:cubicBezTo>
                  <a:pt x="1870" y="211"/>
                  <a:pt x="1875" y="216"/>
                  <a:pt x="1876" y="219"/>
                </a:cubicBezTo>
                <a:cubicBezTo>
                  <a:pt x="1877" y="221"/>
                  <a:pt x="1878" y="222"/>
                  <a:pt x="1874" y="225"/>
                </a:cubicBezTo>
                <a:cubicBezTo>
                  <a:pt x="1871" y="227"/>
                  <a:pt x="1870" y="229"/>
                  <a:pt x="1867" y="229"/>
                </a:cubicBezTo>
                <a:cubicBezTo>
                  <a:pt x="1863" y="229"/>
                  <a:pt x="1858" y="230"/>
                  <a:pt x="1856" y="227"/>
                </a:cubicBezTo>
                <a:cubicBezTo>
                  <a:pt x="1853" y="223"/>
                  <a:pt x="1856" y="224"/>
                  <a:pt x="1850" y="221"/>
                </a:cubicBezTo>
                <a:cubicBezTo>
                  <a:pt x="1845" y="219"/>
                  <a:pt x="1840" y="220"/>
                  <a:pt x="1840" y="217"/>
                </a:cubicBezTo>
                <a:cubicBezTo>
                  <a:pt x="1840" y="214"/>
                  <a:pt x="1841" y="213"/>
                  <a:pt x="1839" y="212"/>
                </a:cubicBezTo>
                <a:cubicBezTo>
                  <a:pt x="1838" y="210"/>
                  <a:pt x="1837" y="210"/>
                  <a:pt x="1835" y="210"/>
                </a:cubicBezTo>
                <a:cubicBezTo>
                  <a:pt x="1833" y="209"/>
                  <a:pt x="1832" y="207"/>
                  <a:pt x="1830" y="208"/>
                </a:cubicBezTo>
                <a:cubicBezTo>
                  <a:pt x="1828" y="210"/>
                  <a:pt x="1829" y="211"/>
                  <a:pt x="1823" y="212"/>
                </a:cubicBezTo>
                <a:cubicBezTo>
                  <a:pt x="1817" y="213"/>
                  <a:pt x="1810" y="212"/>
                  <a:pt x="1804" y="211"/>
                </a:cubicBezTo>
                <a:cubicBezTo>
                  <a:pt x="1799" y="210"/>
                  <a:pt x="1788" y="210"/>
                  <a:pt x="1781" y="209"/>
                </a:cubicBezTo>
                <a:cubicBezTo>
                  <a:pt x="1774" y="208"/>
                  <a:pt x="1775" y="206"/>
                  <a:pt x="1768" y="208"/>
                </a:cubicBezTo>
                <a:cubicBezTo>
                  <a:pt x="1761" y="209"/>
                  <a:pt x="1756" y="207"/>
                  <a:pt x="1754" y="209"/>
                </a:cubicBezTo>
                <a:cubicBezTo>
                  <a:pt x="1752" y="211"/>
                  <a:pt x="1750" y="210"/>
                  <a:pt x="1750" y="217"/>
                </a:cubicBezTo>
                <a:cubicBezTo>
                  <a:pt x="1750" y="223"/>
                  <a:pt x="1751" y="227"/>
                  <a:pt x="1749" y="225"/>
                </a:cubicBezTo>
                <a:cubicBezTo>
                  <a:pt x="1747" y="223"/>
                  <a:pt x="1745" y="216"/>
                  <a:pt x="1745" y="214"/>
                </a:cubicBezTo>
                <a:cubicBezTo>
                  <a:pt x="1744" y="212"/>
                  <a:pt x="1740" y="210"/>
                  <a:pt x="1737" y="209"/>
                </a:cubicBezTo>
                <a:cubicBezTo>
                  <a:pt x="1734" y="208"/>
                  <a:pt x="1725" y="209"/>
                  <a:pt x="1727" y="204"/>
                </a:cubicBezTo>
                <a:cubicBezTo>
                  <a:pt x="1729" y="200"/>
                  <a:pt x="1730" y="197"/>
                  <a:pt x="1731" y="195"/>
                </a:cubicBezTo>
                <a:cubicBezTo>
                  <a:pt x="1732" y="193"/>
                  <a:pt x="1731" y="190"/>
                  <a:pt x="1727" y="187"/>
                </a:cubicBezTo>
                <a:cubicBezTo>
                  <a:pt x="1722" y="184"/>
                  <a:pt x="1704" y="174"/>
                  <a:pt x="1691" y="175"/>
                </a:cubicBezTo>
                <a:cubicBezTo>
                  <a:pt x="1679" y="176"/>
                  <a:pt x="1656" y="181"/>
                  <a:pt x="1644" y="181"/>
                </a:cubicBezTo>
                <a:cubicBezTo>
                  <a:pt x="1632" y="181"/>
                  <a:pt x="1626" y="181"/>
                  <a:pt x="1624" y="179"/>
                </a:cubicBezTo>
                <a:cubicBezTo>
                  <a:pt x="1623" y="178"/>
                  <a:pt x="1623" y="177"/>
                  <a:pt x="1625" y="177"/>
                </a:cubicBezTo>
                <a:cubicBezTo>
                  <a:pt x="1628" y="176"/>
                  <a:pt x="1627" y="175"/>
                  <a:pt x="1624" y="173"/>
                </a:cubicBezTo>
                <a:cubicBezTo>
                  <a:pt x="1621" y="172"/>
                  <a:pt x="1617" y="168"/>
                  <a:pt x="1612" y="169"/>
                </a:cubicBezTo>
                <a:cubicBezTo>
                  <a:pt x="1606" y="170"/>
                  <a:pt x="1603" y="171"/>
                  <a:pt x="1600" y="171"/>
                </a:cubicBezTo>
                <a:cubicBezTo>
                  <a:pt x="1598" y="171"/>
                  <a:pt x="1601" y="171"/>
                  <a:pt x="1604" y="169"/>
                </a:cubicBezTo>
                <a:cubicBezTo>
                  <a:pt x="1606" y="168"/>
                  <a:pt x="1609" y="165"/>
                  <a:pt x="1605" y="165"/>
                </a:cubicBezTo>
                <a:cubicBezTo>
                  <a:pt x="1600" y="165"/>
                  <a:pt x="1599" y="167"/>
                  <a:pt x="1598" y="166"/>
                </a:cubicBezTo>
                <a:cubicBezTo>
                  <a:pt x="1597" y="164"/>
                  <a:pt x="1597" y="165"/>
                  <a:pt x="1593" y="163"/>
                </a:cubicBezTo>
                <a:cubicBezTo>
                  <a:pt x="1590" y="162"/>
                  <a:pt x="1588" y="162"/>
                  <a:pt x="1586" y="160"/>
                </a:cubicBezTo>
                <a:cubicBezTo>
                  <a:pt x="1584" y="159"/>
                  <a:pt x="1583" y="157"/>
                  <a:pt x="1586" y="157"/>
                </a:cubicBezTo>
                <a:cubicBezTo>
                  <a:pt x="1589" y="157"/>
                  <a:pt x="1598" y="157"/>
                  <a:pt x="1599" y="157"/>
                </a:cubicBezTo>
                <a:cubicBezTo>
                  <a:pt x="1599" y="156"/>
                  <a:pt x="1600" y="154"/>
                  <a:pt x="1597" y="152"/>
                </a:cubicBezTo>
                <a:cubicBezTo>
                  <a:pt x="1593" y="150"/>
                  <a:pt x="1591" y="147"/>
                  <a:pt x="1581" y="146"/>
                </a:cubicBezTo>
                <a:cubicBezTo>
                  <a:pt x="1570" y="146"/>
                  <a:pt x="1563" y="143"/>
                  <a:pt x="1560" y="146"/>
                </a:cubicBezTo>
                <a:cubicBezTo>
                  <a:pt x="1558" y="149"/>
                  <a:pt x="1546" y="159"/>
                  <a:pt x="1541" y="160"/>
                </a:cubicBezTo>
                <a:cubicBezTo>
                  <a:pt x="1536" y="160"/>
                  <a:pt x="1534" y="160"/>
                  <a:pt x="1535" y="158"/>
                </a:cubicBezTo>
                <a:cubicBezTo>
                  <a:pt x="1535" y="156"/>
                  <a:pt x="1534" y="155"/>
                  <a:pt x="1537" y="155"/>
                </a:cubicBezTo>
                <a:cubicBezTo>
                  <a:pt x="1541" y="154"/>
                  <a:pt x="1544" y="155"/>
                  <a:pt x="1543" y="153"/>
                </a:cubicBezTo>
                <a:cubicBezTo>
                  <a:pt x="1542" y="150"/>
                  <a:pt x="1542" y="150"/>
                  <a:pt x="1541" y="148"/>
                </a:cubicBezTo>
                <a:cubicBezTo>
                  <a:pt x="1540" y="147"/>
                  <a:pt x="1541" y="145"/>
                  <a:pt x="1537" y="146"/>
                </a:cubicBezTo>
                <a:cubicBezTo>
                  <a:pt x="1533" y="147"/>
                  <a:pt x="1521" y="148"/>
                  <a:pt x="1522" y="147"/>
                </a:cubicBezTo>
                <a:cubicBezTo>
                  <a:pt x="1523" y="146"/>
                  <a:pt x="1531" y="141"/>
                  <a:pt x="1534" y="142"/>
                </a:cubicBezTo>
                <a:cubicBezTo>
                  <a:pt x="1537" y="143"/>
                  <a:pt x="1535" y="142"/>
                  <a:pt x="1544" y="143"/>
                </a:cubicBezTo>
                <a:cubicBezTo>
                  <a:pt x="1552" y="144"/>
                  <a:pt x="1563" y="146"/>
                  <a:pt x="1556" y="144"/>
                </a:cubicBezTo>
                <a:cubicBezTo>
                  <a:pt x="1548" y="142"/>
                  <a:pt x="1539" y="139"/>
                  <a:pt x="1533" y="139"/>
                </a:cubicBezTo>
                <a:cubicBezTo>
                  <a:pt x="1527" y="139"/>
                  <a:pt x="1503" y="135"/>
                  <a:pt x="1497" y="135"/>
                </a:cubicBezTo>
                <a:cubicBezTo>
                  <a:pt x="1490" y="135"/>
                  <a:pt x="1491" y="135"/>
                  <a:pt x="1487" y="134"/>
                </a:cubicBezTo>
                <a:cubicBezTo>
                  <a:pt x="1483" y="132"/>
                  <a:pt x="1477" y="129"/>
                  <a:pt x="1477" y="131"/>
                </a:cubicBezTo>
                <a:cubicBezTo>
                  <a:pt x="1477" y="133"/>
                  <a:pt x="1481" y="135"/>
                  <a:pt x="1478" y="137"/>
                </a:cubicBezTo>
                <a:cubicBezTo>
                  <a:pt x="1476" y="138"/>
                  <a:pt x="1466" y="138"/>
                  <a:pt x="1461" y="140"/>
                </a:cubicBezTo>
                <a:cubicBezTo>
                  <a:pt x="1457" y="142"/>
                  <a:pt x="1455" y="144"/>
                  <a:pt x="1456" y="146"/>
                </a:cubicBezTo>
                <a:cubicBezTo>
                  <a:pt x="1457" y="148"/>
                  <a:pt x="1457" y="149"/>
                  <a:pt x="1460" y="148"/>
                </a:cubicBezTo>
                <a:cubicBezTo>
                  <a:pt x="1462" y="148"/>
                  <a:pt x="1470" y="145"/>
                  <a:pt x="1468" y="147"/>
                </a:cubicBezTo>
                <a:cubicBezTo>
                  <a:pt x="1465" y="149"/>
                  <a:pt x="1461" y="151"/>
                  <a:pt x="1462" y="153"/>
                </a:cubicBezTo>
                <a:cubicBezTo>
                  <a:pt x="1464" y="155"/>
                  <a:pt x="1462" y="157"/>
                  <a:pt x="1463" y="160"/>
                </a:cubicBezTo>
                <a:cubicBezTo>
                  <a:pt x="1465" y="162"/>
                  <a:pt x="1470" y="165"/>
                  <a:pt x="1466" y="165"/>
                </a:cubicBezTo>
                <a:cubicBezTo>
                  <a:pt x="1462" y="165"/>
                  <a:pt x="1456" y="167"/>
                  <a:pt x="1453" y="165"/>
                </a:cubicBezTo>
                <a:cubicBezTo>
                  <a:pt x="1451" y="164"/>
                  <a:pt x="1452" y="163"/>
                  <a:pt x="1453" y="163"/>
                </a:cubicBezTo>
                <a:cubicBezTo>
                  <a:pt x="1454" y="163"/>
                  <a:pt x="1453" y="161"/>
                  <a:pt x="1450" y="161"/>
                </a:cubicBezTo>
                <a:cubicBezTo>
                  <a:pt x="1447" y="161"/>
                  <a:pt x="1441" y="164"/>
                  <a:pt x="1439" y="164"/>
                </a:cubicBezTo>
                <a:cubicBezTo>
                  <a:pt x="1436" y="163"/>
                  <a:pt x="1429" y="161"/>
                  <a:pt x="1431" y="163"/>
                </a:cubicBezTo>
                <a:cubicBezTo>
                  <a:pt x="1432" y="165"/>
                  <a:pt x="1431" y="164"/>
                  <a:pt x="1436" y="165"/>
                </a:cubicBezTo>
                <a:cubicBezTo>
                  <a:pt x="1441" y="166"/>
                  <a:pt x="1445" y="168"/>
                  <a:pt x="1443" y="170"/>
                </a:cubicBezTo>
                <a:cubicBezTo>
                  <a:pt x="1440" y="172"/>
                  <a:pt x="1437" y="173"/>
                  <a:pt x="1435" y="171"/>
                </a:cubicBezTo>
                <a:cubicBezTo>
                  <a:pt x="1432" y="169"/>
                  <a:pt x="1434" y="167"/>
                  <a:pt x="1432" y="166"/>
                </a:cubicBezTo>
                <a:cubicBezTo>
                  <a:pt x="1431" y="164"/>
                  <a:pt x="1429" y="165"/>
                  <a:pt x="1425" y="164"/>
                </a:cubicBezTo>
                <a:cubicBezTo>
                  <a:pt x="1422" y="164"/>
                  <a:pt x="1415" y="160"/>
                  <a:pt x="1408" y="162"/>
                </a:cubicBezTo>
                <a:cubicBezTo>
                  <a:pt x="1401" y="163"/>
                  <a:pt x="1402" y="162"/>
                  <a:pt x="1398" y="165"/>
                </a:cubicBezTo>
                <a:cubicBezTo>
                  <a:pt x="1395" y="167"/>
                  <a:pt x="1394" y="169"/>
                  <a:pt x="1388" y="167"/>
                </a:cubicBezTo>
                <a:cubicBezTo>
                  <a:pt x="1382" y="165"/>
                  <a:pt x="1377" y="162"/>
                  <a:pt x="1374" y="158"/>
                </a:cubicBezTo>
                <a:cubicBezTo>
                  <a:pt x="1371" y="153"/>
                  <a:pt x="1372" y="153"/>
                  <a:pt x="1370" y="155"/>
                </a:cubicBezTo>
                <a:cubicBezTo>
                  <a:pt x="1368" y="157"/>
                  <a:pt x="1364" y="162"/>
                  <a:pt x="1362" y="165"/>
                </a:cubicBezTo>
                <a:cubicBezTo>
                  <a:pt x="1360" y="168"/>
                  <a:pt x="1358" y="177"/>
                  <a:pt x="1355" y="179"/>
                </a:cubicBezTo>
                <a:cubicBezTo>
                  <a:pt x="1352" y="181"/>
                  <a:pt x="1354" y="182"/>
                  <a:pt x="1349" y="180"/>
                </a:cubicBezTo>
                <a:cubicBezTo>
                  <a:pt x="1344" y="178"/>
                  <a:pt x="1334" y="175"/>
                  <a:pt x="1331" y="171"/>
                </a:cubicBezTo>
                <a:cubicBezTo>
                  <a:pt x="1328" y="166"/>
                  <a:pt x="1319" y="158"/>
                  <a:pt x="1317" y="155"/>
                </a:cubicBezTo>
                <a:cubicBezTo>
                  <a:pt x="1314" y="153"/>
                  <a:pt x="1310" y="149"/>
                  <a:pt x="1311" y="148"/>
                </a:cubicBezTo>
                <a:cubicBezTo>
                  <a:pt x="1313" y="147"/>
                  <a:pt x="1316" y="149"/>
                  <a:pt x="1319" y="149"/>
                </a:cubicBezTo>
                <a:cubicBezTo>
                  <a:pt x="1321" y="149"/>
                  <a:pt x="1331" y="147"/>
                  <a:pt x="1327" y="144"/>
                </a:cubicBezTo>
                <a:cubicBezTo>
                  <a:pt x="1323" y="141"/>
                  <a:pt x="1319" y="140"/>
                  <a:pt x="1316" y="139"/>
                </a:cubicBezTo>
                <a:cubicBezTo>
                  <a:pt x="1314" y="138"/>
                  <a:pt x="1313" y="137"/>
                  <a:pt x="1317" y="137"/>
                </a:cubicBezTo>
                <a:cubicBezTo>
                  <a:pt x="1320" y="136"/>
                  <a:pt x="1324" y="134"/>
                  <a:pt x="1320" y="132"/>
                </a:cubicBezTo>
                <a:cubicBezTo>
                  <a:pt x="1317" y="131"/>
                  <a:pt x="1313" y="131"/>
                  <a:pt x="1316" y="129"/>
                </a:cubicBezTo>
                <a:cubicBezTo>
                  <a:pt x="1319" y="127"/>
                  <a:pt x="1325" y="123"/>
                  <a:pt x="1319" y="121"/>
                </a:cubicBezTo>
                <a:cubicBezTo>
                  <a:pt x="1313" y="119"/>
                  <a:pt x="1315" y="120"/>
                  <a:pt x="1311" y="117"/>
                </a:cubicBezTo>
                <a:cubicBezTo>
                  <a:pt x="1307" y="114"/>
                  <a:pt x="1306" y="114"/>
                  <a:pt x="1301" y="114"/>
                </a:cubicBezTo>
                <a:cubicBezTo>
                  <a:pt x="1296" y="114"/>
                  <a:pt x="1294" y="113"/>
                  <a:pt x="1292" y="115"/>
                </a:cubicBezTo>
                <a:cubicBezTo>
                  <a:pt x="1290" y="117"/>
                  <a:pt x="1290" y="118"/>
                  <a:pt x="1288" y="117"/>
                </a:cubicBezTo>
                <a:cubicBezTo>
                  <a:pt x="1287" y="116"/>
                  <a:pt x="1288" y="115"/>
                  <a:pt x="1285" y="115"/>
                </a:cubicBezTo>
                <a:cubicBezTo>
                  <a:pt x="1282" y="114"/>
                  <a:pt x="1277" y="116"/>
                  <a:pt x="1274" y="113"/>
                </a:cubicBezTo>
                <a:cubicBezTo>
                  <a:pt x="1270" y="110"/>
                  <a:pt x="1266" y="111"/>
                  <a:pt x="1265" y="108"/>
                </a:cubicBezTo>
                <a:cubicBezTo>
                  <a:pt x="1263" y="106"/>
                  <a:pt x="1264" y="105"/>
                  <a:pt x="1260" y="107"/>
                </a:cubicBezTo>
                <a:cubicBezTo>
                  <a:pt x="1257" y="109"/>
                  <a:pt x="1257" y="110"/>
                  <a:pt x="1255" y="110"/>
                </a:cubicBezTo>
                <a:cubicBezTo>
                  <a:pt x="1253" y="110"/>
                  <a:pt x="1253" y="108"/>
                  <a:pt x="1251" y="109"/>
                </a:cubicBezTo>
                <a:cubicBezTo>
                  <a:pt x="1249" y="110"/>
                  <a:pt x="1245" y="114"/>
                  <a:pt x="1246" y="117"/>
                </a:cubicBezTo>
                <a:cubicBezTo>
                  <a:pt x="1247" y="120"/>
                  <a:pt x="1251" y="119"/>
                  <a:pt x="1249" y="123"/>
                </a:cubicBezTo>
                <a:cubicBezTo>
                  <a:pt x="1247" y="126"/>
                  <a:pt x="1249" y="127"/>
                  <a:pt x="1246" y="127"/>
                </a:cubicBezTo>
                <a:cubicBezTo>
                  <a:pt x="1242" y="127"/>
                  <a:pt x="1235" y="127"/>
                  <a:pt x="1237" y="128"/>
                </a:cubicBezTo>
                <a:cubicBezTo>
                  <a:pt x="1239" y="128"/>
                  <a:pt x="1250" y="131"/>
                  <a:pt x="1246" y="131"/>
                </a:cubicBezTo>
                <a:cubicBezTo>
                  <a:pt x="1242" y="131"/>
                  <a:pt x="1242" y="130"/>
                  <a:pt x="1236" y="129"/>
                </a:cubicBezTo>
                <a:cubicBezTo>
                  <a:pt x="1231" y="128"/>
                  <a:pt x="1210" y="128"/>
                  <a:pt x="1208" y="127"/>
                </a:cubicBezTo>
                <a:cubicBezTo>
                  <a:pt x="1205" y="126"/>
                  <a:pt x="1205" y="124"/>
                  <a:pt x="1203" y="124"/>
                </a:cubicBezTo>
                <a:cubicBezTo>
                  <a:pt x="1200" y="124"/>
                  <a:pt x="1198" y="126"/>
                  <a:pt x="1194" y="125"/>
                </a:cubicBezTo>
                <a:cubicBezTo>
                  <a:pt x="1190" y="124"/>
                  <a:pt x="1181" y="122"/>
                  <a:pt x="1182" y="119"/>
                </a:cubicBezTo>
                <a:cubicBezTo>
                  <a:pt x="1183" y="117"/>
                  <a:pt x="1189" y="116"/>
                  <a:pt x="1187" y="115"/>
                </a:cubicBezTo>
                <a:cubicBezTo>
                  <a:pt x="1185" y="113"/>
                  <a:pt x="1184" y="112"/>
                  <a:pt x="1179" y="113"/>
                </a:cubicBezTo>
                <a:cubicBezTo>
                  <a:pt x="1174" y="113"/>
                  <a:pt x="1155" y="111"/>
                  <a:pt x="1149" y="110"/>
                </a:cubicBezTo>
                <a:cubicBezTo>
                  <a:pt x="1142" y="109"/>
                  <a:pt x="1138" y="111"/>
                  <a:pt x="1132" y="111"/>
                </a:cubicBezTo>
                <a:cubicBezTo>
                  <a:pt x="1127" y="112"/>
                  <a:pt x="1117" y="111"/>
                  <a:pt x="1120" y="114"/>
                </a:cubicBezTo>
                <a:cubicBezTo>
                  <a:pt x="1122" y="117"/>
                  <a:pt x="1124" y="120"/>
                  <a:pt x="1120" y="119"/>
                </a:cubicBezTo>
                <a:cubicBezTo>
                  <a:pt x="1115" y="118"/>
                  <a:pt x="1111" y="116"/>
                  <a:pt x="1113" y="113"/>
                </a:cubicBezTo>
                <a:cubicBezTo>
                  <a:pt x="1115" y="110"/>
                  <a:pt x="1112" y="104"/>
                  <a:pt x="1111" y="103"/>
                </a:cubicBezTo>
                <a:cubicBezTo>
                  <a:pt x="1109" y="102"/>
                  <a:pt x="1109" y="106"/>
                  <a:pt x="1107" y="107"/>
                </a:cubicBezTo>
                <a:cubicBezTo>
                  <a:pt x="1105" y="108"/>
                  <a:pt x="1102" y="108"/>
                  <a:pt x="1098" y="108"/>
                </a:cubicBezTo>
                <a:cubicBezTo>
                  <a:pt x="1094" y="108"/>
                  <a:pt x="1093" y="108"/>
                  <a:pt x="1091" y="106"/>
                </a:cubicBezTo>
                <a:cubicBezTo>
                  <a:pt x="1090" y="105"/>
                  <a:pt x="1093" y="101"/>
                  <a:pt x="1089" y="101"/>
                </a:cubicBezTo>
                <a:cubicBezTo>
                  <a:pt x="1086" y="101"/>
                  <a:pt x="1086" y="102"/>
                  <a:pt x="1082" y="102"/>
                </a:cubicBezTo>
                <a:cubicBezTo>
                  <a:pt x="1078" y="102"/>
                  <a:pt x="1074" y="99"/>
                  <a:pt x="1071" y="102"/>
                </a:cubicBezTo>
                <a:cubicBezTo>
                  <a:pt x="1067" y="104"/>
                  <a:pt x="1064" y="107"/>
                  <a:pt x="1065" y="107"/>
                </a:cubicBezTo>
                <a:cubicBezTo>
                  <a:pt x="1066" y="108"/>
                  <a:pt x="1066" y="109"/>
                  <a:pt x="1070" y="109"/>
                </a:cubicBezTo>
                <a:cubicBezTo>
                  <a:pt x="1073" y="109"/>
                  <a:pt x="1075" y="111"/>
                  <a:pt x="1072" y="112"/>
                </a:cubicBezTo>
                <a:cubicBezTo>
                  <a:pt x="1068" y="113"/>
                  <a:pt x="1067" y="113"/>
                  <a:pt x="1063" y="113"/>
                </a:cubicBezTo>
                <a:cubicBezTo>
                  <a:pt x="1059" y="114"/>
                  <a:pt x="1061" y="115"/>
                  <a:pt x="1057" y="117"/>
                </a:cubicBezTo>
                <a:cubicBezTo>
                  <a:pt x="1053" y="118"/>
                  <a:pt x="1053" y="117"/>
                  <a:pt x="1049" y="119"/>
                </a:cubicBezTo>
                <a:cubicBezTo>
                  <a:pt x="1044" y="121"/>
                  <a:pt x="1043" y="122"/>
                  <a:pt x="1035" y="122"/>
                </a:cubicBezTo>
                <a:cubicBezTo>
                  <a:pt x="1028" y="122"/>
                  <a:pt x="1024" y="121"/>
                  <a:pt x="1022" y="124"/>
                </a:cubicBezTo>
                <a:cubicBezTo>
                  <a:pt x="1019" y="127"/>
                  <a:pt x="1021" y="129"/>
                  <a:pt x="1014" y="131"/>
                </a:cubicBezTo>
                <a:cubicBezTo>
                  <a:pt x="1007" y="134"/>
                  <a:pt x="1001" y="132"/>
                  <a:pt x="1006" y="131"/>
                </a:cubicBezTo>
                <a:cubicBezTo>
                  <a:pt x="1010" y="130"/>
                  <a:pt x="1015" y="129"/>
                  <a:pt x="1016" y="125"/>
                </a:cubicBezTo>
                <a:cubicBezTo>
                  <a:pt x="1017" y="121"/>
                  <a:pt x="1019" y="118"/>
                  <a:pt x="1021" y="118"/>
                </a:cubicBezTo>
                <a:cubicBezTo>
                  <a:pt x="1023" y="118"/>
                  <a:pt x="1023" y="119"/>
                  <a:pt x="1025" y="119"/>
                </a:cubicBezTo>
                <a:cubicBezTo>
                  <a:pt x="1026" y="118"/>
                  <a:pt x="1028" y="115"/>
                  <a:pt x="1034" y="113"/>
                </a:cubicBezTo>
                <a:cubicBezTo>
                  <a:pt x="1041" y="110"/>
                  <a:pt x="1048" y="108"/>
                  <a:pt x="1052" y="105"/>
                </a:cubicBezTo>
                <a:cubicBezTo>
                  <a:pt x="1056" y="102"/>
                  <a:pt x="1064" y="100"/>
                  <a:pt x="1066" y="97"/>
                </a:cubicBezTo>
                <a:cubicBezTo>
                  <a:pt x="1069" y="95"/>
                  <a:pt x="1081" y="89"/>
                  <a:pt x="1085" y="86"/>
                </a:cubicBezTo>
                <a:cubicBezTo>
                  <a:pt x="1089" y="84"/>
                  <a:pt x="1101" y="78"/>
                  <a:pt x="1105" y="77"/>
                </a:cubicBezTo>
                <a:cubicBezTo>
                  <a:pt x="1108" y="76"/>
                  <a:pt x="1115" y="71"/>
                  <a:pt x="1117" y="68"/>
                </a:cubicBezTo>
                <a:cubicBezTo>
                  <a:pt x="1119" y="65"/>
                  <a:pt x="1120" y="64"/>
                  <a:pt x="1118" y="62"/>
                </a:cubicBezTo>
                <a:cubicBezTo>
                  <a:pt x="1116" y="60"/>
                  <a:pt x="1114" y="58"/>
                  <a:pt x="1113" y="59"/>
                </a:cubicBezTo>
                <a:cubicBezTo>
                  <a:pt x="1112" y="59"/>
                  <a:pt x="1111" y="62"/>
                  <a:pt x="1110" y="60"/>
                </a:cubicBezTo>
                <a:cubicBezTo>
                  <a:pt x="1108" y="58"/>
                  <a:pt x="1109" y="58"/>
                  <a:pt x="1107" y="57"/>
                </a:cubicBezTo>
                <a:cubicBezTo>
                  <a:pt x="1104" y="55"/>
                  <a:pt x="1101" y="53"/>
                  <a:pt x="1103" y="53"/>
                </a:cubicBezTo>
                <a:cubicBezTo>
                  <a:pt x="1105" y="53"/>
                  <a:pt x="1107" y="53"/>
                  <a:pt x="1109" y="54"/>
                </a:cubicBezTo>
                <a:cubicBezTo>
                  <a:pt x="1111" y="55"/>
                  <a:pt x="1114" y="57"/>
                  <a:pt x="1116" y="56"/>
                </a:cubicBezTo>
                <a:cubicBezTo>
                  <a:pt x="1119" y="56"/>
                  <a:pt x="1124" y="56"/>
                  <a:pt x="1122" y="54"/>
                </a:cubicBezTo>
                <a:cubicBezTo>
                  <a:pt x="1120" y="51"/>
                  <a:pt x="1121" y="53"/>
                  <a:pt x="1119" y="50"/>
                </a:cubicBezTo>
                <a:cubicBezTo>
                  <a:pt x="1117" y="48"/>
                  <a:pt x="1119" y="47"/>
                  <a:pt x="1117" y="45"/>
                </a:cubicBezTo>
                <a:cubicBezTo>
                  <a:pt x="1115" y="43"/>
                  <a:pt x="1115" y="41"/>
                  <a:pt x="1113" y="43"/>
                </a:cubicBezTo>
                <a:cubicBezTo>
                  <a:pt x="1111" y="45"/>
                  <a:pt x="1108" y="51"/>
                  <a:pt x="1108" y="47"/>
                </a:cubicBezTo>
                <a:cubicBezTo>
                  <a:pt x="1107" y="43"/>
                  <a:pt x="1109" y="42"/>
                  <a:pt x="1107" y="41"/>
                </a:cubicBezTo>
                <a:cubicBezTo>
                  <a:pt x="1105" y="39"/>
                  <a:pt x="1105" y="37"/>
                  <a:pt x="1102" y="37"/>
                </a:cubicBezTo>
                <a:cubicBezTo>
                  <a:pt x="1099" y="36"/>
                  <a:pt x="1100" y="34"/>
                  <a:pt x="1097" y="33"/>
                </a:cubicBezTo>
                <a:cubicBezTo>
                  <a:pt x="1094" y="33"/>
                  <a:pt x="1079" y="26"/>
                  <a:pt x="1076" y="27"/>
                </a:cubicBezTo>
                <a:cubicBezTo>
                  <a:pt x="1072" y="29"/>
                  <a:pt x="1072" y="30"/>
                  <a:pt x="1068" y="29"/>
                </a:cubicBezTo>
                <a:cubicBezTo>
                  <a:pt x="1065" y="28"/>
                  <a:pt x="1057" y="29"/>
                  <a:pt x="1052" y="29"/>
                </a:cubicBezTo>
                <a:cubicBezTo>
                  <a:pt x="1047" y="29"/>
                  <a:pt x="1046" y="28"/>
                  <a:pt x="1045" y="29"/>
                </a:cubicBezTo>
                <a:cubicBezTo>
                  <a:pt x="1043" y="31"/>
                  <a:pt x="1043" y="34"/>
                  <a:pt x="1041" y="34"/>
                </a:cubicBezTo>
                <a:cubicBezTo>
                  <a:pt x="1038" y="34"/>
                  <a:pt x="1022" y="36"/>
                  <a:pt x="1024" y="34"/>
                </a:cubicBezTo>
                <a:cubicBezTo>
                  <a:pt x="1027" y="32"/>
                  <a:pt x="1030" y="29"/>
                  <a:pt x="1032" y="28"/>
                </a:cubicBezTo>
                <a:cubicBezTo>
                  <a:pt x="1033" y="26"/>
                  <a:pt x="1037" y="22"/>
                  <a:pt x="1034" y="21"/>
                </a:cubicBezTo>
                <a:cubicBezTo>
                  <a:pt x="1031" y="21"/>
                  <a:pt x="1023" y="21"/>
                  <a:pt x="1020" y="21"/>
                </a:cubicBezTo>
                <a:cubicBezTo>
                  <a:pt x="1016" y="21"/>
                  <a:pt x="1012" y="21"/>
                  <a:pt x="1014" y="19"/>
                </a:cubicBezTo>
                <a:cubicBezTo>
                  <a:pt x="1017" y="17"/>
                  <a:pt x="1018" y="16"/>
                  <a:pt x="1014" y="16"/>
                </a:cubicBezTo>
                <a:cubicBezTo>
                  <a:pt x="1009" y="16"/>
                  <a:pt x="1004" y="18"/>
                  <a:pt x="1000" y="18"/>
                </a:cubicBezTo>
                <a:cubicBezTo>
                  <a:pt x="996" y="18"/>
                  <a:pt x="994" y="17"/>
                  <a:pt x="1000" y="16"/>
                </a:cubicBezTo>
                <a:cubicBezTo>
                  <a:pt x="1006" y="14"/>
                  <a:pt x="1012" y="13"/>
                  <a:pt x="1013" y="12"/>
                </a:cubicBezTo>
                <a:cubicBezTo>
                  <a:pt x="1015" y="10"/>
                  <a:pt x="1019" y="12"/>
                  <a:pt x="1019" y="10"/>
                </a:cubicBezTo>
                <a:cubicBezTo>
                  <a:pt x="1018" y="8"/>
                  <a:pt x="1018" y="6"/>
                  <a:pt x="1014" y="5"/>
                </a:cubicBezTo>
                <a:cubicBezTo>
                  <a:pt x="1010" y="5"/>
                  <a:pt x="1008" y="6"/>
                  <a:pt x="1005" y="5"/>
                </a:cubicBezTo>
                <a:cubicBezTo>
                  <a:pt x="1002" y="4"/>
                  <a:pt x="996" y="0"/>
                  <a:pt x="993" y="1"/>
                </a:cubicBezTo>
                <a:cubicBezTo>
                  <a:pt x="990" y="2"/>
                  <a:pt x="982" y="4"/>
                  <a:pt x="979" y="4"/>
                </a:cubicBezTo>
                <a:cubicBezTo>
                  <a:pt x="975" y="5"/>
                  <a:pt x="964" y="11"/>
                  <a:pt x="961" y="15"/>
                </a:cubicBezTo>
                <a:cubicBezTo>
                  <a:pt x="958" y="18"/>
                  <a:pt x="952" y="22"/>
                  <a:pt x="953" y="24"/>
                </a:cubicBezTo>
                <a:cubicBezTo>
                  <a:pt x="954" y="26"/>
                  <a:pt x="956" y="25"/>
                  <a:pt x="956" y="27"/>
                </a:cubicBezTo>
                <a:cubicBezTo>
                  <a:pt x="956" y="30"/>
                  <a:pt x="954" y="33"/>
                  <a:pt x="957" y="33"/>
                </a:cubicBezTo>
                <a:cubicBezTo>
                  <a:pt x="960" y="34"/>
                  <a:pt x="970" y="38"/>
                  <a:pt x="964" y="37"/>
                </a:cubicBezTo>
                <a:cubicBezTo>
                  <a:pt x="959" y="35"/>
                  <a:pt x="940" y="36"/>
                  <a:pt x="935" y="36"/>
                </a:cubicBezTo>
                <a:cubicBezTo>
                  <a:pt x="931" y="35"/>
                  <a:pt x="927" y="34"/>
                  <a:pt x="929" y="36"/>
                </a:cubicBezTo>
                <a:cubicBezTo>
                  <a:pt x="931" y="37"/>
                  <a:pt x="936" y="42"/>
                  <a:pt x="937" y="44"/>
                </a:cubicBezTo>
                <a:cubicBezTo>
                  <a:pt x="938" y="46"/>
                  <a:pt x="937" y="46"/>
                  <a:pt x="933" y="44"/>
                </a:cubicBezTo>
                <a:cubicBezTo>
                  <a:pt x="928" y="43"/>
                  <a:pt x="924" y="42"/>
                  <a:pt x="922" y="42"/>
                </a:cubicBezTo>
                <a:cubicBezTo>
                  <a:pt x="919" y="43"/>
                  <a:pt x="917" y="42"/>
                  <a:pt x="915" y="44"/>
                </a:cubicBezTo>
                <a:cubicBezTo>
                  <a:pt x="913" y="46"/>
                  <a:pt x="911" y="45"/>
                  <a:pt x="911" y="46"/>
                </a:cubicBezTo>
                <a:cubicBezTo>
                  <a:pt x="910" y="46"/>
                  <a:pt x="910" y="48"/>
                  <a:pt x="908" y="48"/>
                </a:cubicBezTo>
                <a:cubicBezTo>
                  <a:pt x="905" y="48"/>
                  <a:pt x="904" y="48"/>
                  <a:pt x="904" y="47"/>
                </a:cubicBezTo>
                <a:cubicBezTo>
                  <a:pt x="904" y="46"/>
                  <a:pt x="905" y="43"/>
                  <a:pt x="903" y="45"/>
                </a:cubicBezTo>
                <a:cubicBezTo>
                  <a:pt x="902" y="46"/>
                  <a:pt x="900" y="48"/>
                  <a:pt x="897" y="49"/>
                </a:cubicBezTo>
                <a:cubicBezTo>
                  <a:pt x="895" y="49"/>
                  <a:pt x="889" y="52"/>
                  <a:pt x="892" y="50"/>
                </a:cubicBezTo>
                <a:cubicBezTo>
                  <a:pt x="895" y="48"/>
                  <a:pt x="899" y="46"/>
                  <a:pt x="895" y="46"/>
                </a:cubicBezTo>
                <a:cubicBezTo>
                  <a:pt x="892" y="45"/>
                  <a:pt x="888" y="45"/>
                  <a:pt x="883" y="45"/>
                </a:cubicBezTo>
                <a:cubicBezTo>
                  <a:pt x="878" y="45"/>
                  <a:pt x="883" y="44"/>
                  <a:pt x="883" y="43"/>
                </a:cubicBezTo>
                <a:cubicBezTo>
                  <a:pt x="883" y="42"/>
                  <a:pt x="889" y="39"/>
                  <a:pt x="883" y="41"/>
                </a:cubicBezTo>
                <a:cubicBezTo>
                  <a:pt x="877" y="44"/>
                  <a:pt x="873" y="46"/>
                  <a:pt x="869" y="46"/>
                </a:cubicBezTo>
                <a:cubicBezTo>
                  <a:pt x="864" y="47"/>
                  <a:pt x="859" y="47"/>
                  <a:pt x="860" y="48"/>
                </a:cubicBezTo>
                <a:cubicBezTo>
                  <a:pt x="861" y="50"/>
                  <a:pt x="861" y="50"/>
                  <a:pt x="866" y="50"/>
                </a:cubicBezTo>
                <a:cubicBezTo>
                  <a:pt x="871" y="51"/>
                  <a:pt x="871" y="51"/>
                  <a:pt x="867" y="52"/>
                </a:cubicBezTo>
                <a:cubicBezTo>
                  <a:pt x="864" y="52"/>
                  <a:pt x="851" y="55"/>
                  <a:pt x="847" y="56"/>
                </a:cubicBezTo>
                <a:cubicBezTo>
                  <a:pt x="843" y="57"/>
                  <a:pt x="846" y="58"/>
                  <a:pt x="841" y="58"/>
                </a:cubicBezTo>
                <a:cubicBezTo>
                  <a:pt x="836" y="58"/>
                  <a:pt x="832" y="57"/>
                  <a:pt x="829" y="58"/>
                </a:cubicBezTo>
                <a:cubicBezTo>
                  <a:pt x="826" y="59"/>
                  <a:pt x="825" y="62"/>
                  <a:pt x="820" y="63"/>
                </a:cubicBezTo>
                <a:cubicBezTo>
                  <a:pt x="816" y="64"/>
                  <a:pt x="814" y="62"/>
                  <a:pt x="811" y="64"/>
                </a:cubicBezTo>
                <a:cubicBezTo>
                  <a:pt x="809" y="66"/>
                  <a:pt x="804" y="71"/>
                  <a:pt x="801" y="71"/>
                </a:cubicBezTo>
                <a:cubicBezTo>
                  <a:pt x="799" y="71"/>
                  <a:pt x="795" y="71"/>
                  <a:pt x="790" y="71"/>
                </a:cubicBezTo>
                <a:cubicBezTo>
                  <a:pt x="785" y="71"/>
                  <a:pt x="789" y="72"/>
                  <a:pt x="792" y="74"/>
                </a:cubicBezTo>
                <a:cubicBezTo>
                  <a:pt x="796" y="75"/>
                  <a:pt x="797" y="76"/>
                  <a:pt x="793" y="76"/>
                </a:cubicBezTo>
                <a:cubicBezTo>
                  <a:pt x="789" y="76"/>
                  <a:pt x="772" y="77"/>
                  <a:pt x="779" y="77"/>
                </a:cubicBezTo>
                <a:cubicBezTo>
                  <a:pt x="786" y="77"/>
                  <a:pt x="792" y="78"/>
                  <a:pt x="787" y="78"/>
                </a:cubicBezTo>
                <a:cubicBezTo>
                  <a:pt x="782" y="78"/>
                  <a:pt x="780" y="78"/>
                  <a:pt x="783" y="78"/>
                </a:cubicBezTo>
                <a:cubicBezTo>
                  <a:pt x="786" y="79"/>
                  <a:pt x="791" y="81"/>
                  <a:pt x="786" y="81"/>
                </a:cubicBezTo>
                <a:cubicBezTo>
                  <a:pt x="781" y="81"/>
                  <a:pt x="787" y="82"/>
                  <a:pt x="785" y="83"/>
                </a:cubicBezTo>
                <a:cubicBezTo>
                  <a:pt x="783" y="84"/>
                  <a:pt x="783" y="86"/>
                  <a:pt x="780" y="85"/>
                </a:cubicBezTo>
                <a:cubicBezTo>
                  <a:pt x="777" y="83"/>
                  <a:pt x="772" y="83"/>
                  <a:pt x="776" y="85"/>
                </a:cubicBezTo>
                <a:cubicBezTo>
                  <a:pt x="779" y="87"/>
                  <a:pt x="783" y="88"/>
                  <a:pt x="781" y="89"/>
                </a:cubicBezTo>
                <a:cubicBezTo>
                  <a:pt x="780" y="89"/>
                  <a:pt x="776" y="89"/>
                  <a:pt x="779" y="90"/>
                </a:cubicBezTo>
                <a:cubicBezTo>
                  <a:pt x="781" y="91"/>
                  <a:pt x="788" y="93"/>
                  <a:pt x="787" y="93"/>
                </a:cubicBezTo>
                <a:cubicBezTo>
                  <a:pt x="785" y="94"/>
                  <a:pt x="783" y="96"/>
                  <a:pt x="785" y="98"/>
                </a:cubicBezTo>
                <a:cubicBezTo>
                  <a:pt x="787" y="100"/>
                  <a:pt x="789" y="103"/>
                  <a:pt x="788" y="103"/>
                </a:cubicBezTo>
                <a:cubicBezTo>
                  <a:pt x="786" y="104"/>
                  <a:pt x="773" y="104"/>
                  <a:pt x="770" y="106"/>
                </a:cubicBezTo>
                <a:cubicBezTo>
                  <a:pt x="767" y="108"/>
                  <a:pt x="766" y="109"/>
                  <a:pt x="763" y="108"/>
                </a:cubicBezTo>
                <a:cubicBezTo>
                  <a:pt x="759" y="107"/>
                  <a:pt x="757" y="108"/>
                  <a:pt x="751" y="108"/>
                </a:cubicBezTo>
                <a:cubicBezTo>
                  <a:pt x="746" y="109"/>
                  <a:pt x="720" y="110"/>
                  <a:pt x="714" y="111"/>
                </a:cubicBezTo>
                <a:cubicBezTo>
                  <a:pt x="707" y="112"/>
                  <a:pt x="702" y="119"/>
                  <a:pt x="705" y="123"/>
                </a:cubicBezTo>
                <a:cubicBezTo>
                  <a:pt x="708" y="127"/>
                  <a:pt x="709" y="128"/>
                  <a:pt x="708" y="130"/>
                </a:cubicBezTo>
                <a:cubicBezTo>
                  <a:pt x="707" y="132"/>
                  <a:pt x="706" y="139"/>
                  <a:pt x="713" y="142"/>
                </a:cubicBezTo>
                <a:cubicBezTo>
                  <a:pt x="720" y="145"/>
                  <a:pt x="724" y="142"/>
                  <a:pt x="727" y="146"/>
                </a:cubicBezTo>
                <a:cubicBezTo>
                  <a:pt x="730" y="149"/>
                  <a:pt x="735" y="157"/>
                  <a:pt x="733" y="157"/>
                </a:cubicBezTo>
                <a:cubicBezTo>
                  <a:pt x="731" y="157"/>
                  <a:pt x="727" y="158"/>
                  <a:pt x="723" y="158"/>
                </a:cubicBezTo>
                <a:cubicBezTo>
                  <a:pt x="719" y="158"/>
                  <a:pt x="718" y="156"/>
                  <a:pt x="713" y="152"/>
                </a:cubicBezTo>
                <a:cubicBezTo>
                  <a:pt x="708" y="149"/>
                  <a:pt x="692" y="143"/>
                  <a:pt x="688" y="142"/>
                </a:cubicBezTo>
                <a:cubicBezTo>
                  <a:pt x="684" y="142"/>
                  <a:pt x="676" y="143"/>
                  <a:pt x="676" y="141"/>
                </a:cubicBezTo>
                <a:cubicBezTo>
                  <a:pt x="675" y="139"/>
                  <a:pt x="677" y="139"/>
                  <a:pt x="675" y="138"/>
                </a:cubicBezTo>
                <a:cubicBezTo>
                  <a:pt x="673" y="137"/>
                  <a:pt x="665" y="136"/>
                  <a:pt x="663" y="138"/>
                </a:cubicBezTo>
                <a:cubicBezTo>
                  <a:pt x="661" y="140"/>
                  <a:pt x="657" y="141"/>
                  <a:pt x="660" y="142"/>
                </a:cubicBezTo>
                <a:cubicBezTo>
                  <a:pt x="663" y="143"/>
                  <a:pt x="673" y="144"/>
                  <a:pt x="671" y="145"/>
                </a:cubicBezTo>
                <a:cubicBezTo>
                  <a:pt x="668" y="145"/>
                  <a:pt x="664" y="145"/>
                  <a:pt x="665" y="147"/>
                </a:cubicBezTo>
                <a:cubicBezTo>
                  <a:pt x="666" y="148"/>
                  <a:pt x="674" y="147"/>
                  <a:pt x="674" y="150"/>
                </a:cubicBezTo>
                <a:cubicBezTo>
                  <a:pt x="675" y="152"/>
                  <a:pt x="676" y="155"/>
                  <a:pt x="673" y="155"/>
                </a:cubicBezTo>
                <a:cubicBezTo>
                  <a:pt x="671" y="155"/>
                  <a:pt x="667" y="155"/>
                  <a:pt x="664" y="153"/>
                </a:cubicBezTo>
                <a:cubicBezTo>
                  <a:pt x="661" y="152"/>
                  <a:pt x="658" y="150"/>
                  <a:pt x="654" y="151"/>
                </a:cubicBezTo>
                <a:cubicBezTo>
                  <a:pt x="650" y="152"/>
                  <a:pt x="647" y="151"/>
                  <a:pt x="649" y="157"/>
                </a:cubicBezTo>
                <a:cubicBezTo>
                  <a:pt x="651" y="164"/>
                  <a:pt x="654" y="163"/>
                  <a:pt x="660" y="165"/>
                </a:cubicBezTo>
                <a:cubicBezTo>
                  <a:pt x="666" y="167"/>
                  <a:pt x="666" y="166"/>
                  <a:pt x="671" y="168"/>
                </a:cubicBezTo>
                <a:cubicBezTo>
                  <a:pt x="675" y="171"/>
                  <a:pt x="677" y="172"/>
                  <a:pt x="678" y="174"/>
                </a:cubicBezTo>
                <a:cubicBezTo>
                  <a:pt x="679" y="176"/>
                  <a:pt x="682" y="176"/>
                  <a:pt x="683" y="176"/>
                </a:cubicBezTo>
                <a:cubicBezTo>
                  <a:pt x="685" y="175"/>
                  <a:pt x="686" y="177"/>
                  <a:pt x="683" y="177"/>
                </a:cubicBezTo>
                <a:cubicBezTo>
                  <a:pt x="680" y="177"/>
                  <a:pt x="676" y="179"/>
                  <a:pt x="673" y="177"/>
                </a:cubicBezTo>
                <a:cubicBezTo>
                  <a:pt x="671" y="175"/>
                  <a:pt x="668" y="171"/>
                  <a:pt x="664" y="171"/>
                </a:cubicBezTo>
                <a:cubicBezTo>
                  <a:pt x="660" y="170"/>
                  <a:pt x="643" y="170"/>
                  <a:pt x="640" y="168"/>
                </a:cubicBezTo>
                <a:cubicBezTo>
                  <a:pt x="637" y="166"/>
                  <a:pt x="638" y="165"/>
                  <a:pt x="638" y="163"/>
                </a:cubicBezTo>
                <a:cubicBezTo>
                  <a:pt x="639" y="162"/>
                  <a:pt x="641" y="162"/>
                  <a:pt x="639" y="160"/>
                </a:cubicBezTo>
                <a:cubicBezTo>
                  <a:pt x="638" y="157"/>
                  <a:pt x="637" y="157"/>
                  <a:pt x="638" y="154"/>
                </a:cubicBezTo>
                <a:cubicBezTo>
                  <a:pt x="638" y="151"/>
                  <a:pt x="641" y="145"/>
                  <a:pt x="641" y="142"/>
                </a:cubicBezTo>
                <a:cubicBezTo>
                  <a:pt x="641" y="138"/>
                  <a:pt x="641" y="134"/>
                  <a:pt x="638" y="132"/>
                </a:cubicBezTo>
                <a:cubicBezTo>
                  <a:pt x="635" y="130"/>
                  <a:pt x="634" y="130"/>
                  <a:pt x="633" y="131"/>
                </a:cubicBezTo>
                <a:cubicBezTo>
                  <a:pt x="632" y="132"/>
                  <a:pt x="633" y="134"/>
                  <a:pt x="634" y="136"/>
                </a:cubicBezTo>
                <a:cubicBezTo>
                  <a:pt x="634" y="138"/>
                  <a:pt x="634" y="142"/>
                  <a:pt x="633" y="144"/>
                </a:cubicBezTo>
                <a:cubicBezTo>
                  <a:pt x="633" y="147"/>
                  <a:pt x="630" y="150"/>
                  <a:pt x="626" y="152"/>
                </a:cubicBezTo>
                <a:cubicBezTo>
                  <a:pt x="622" y="153"/>
                  <a:pt x="618" y="153"/>
                  <a:pt x="617" y="156"/>
                </a:cubicBezTo>
                <a:cubicBezTo>
                  <a:pt x="615" y="158"/>
                  <a:pt x="609" y="164"/>
                  <a:pt x="609" y="165"/>
                </a:cubicBezTo>
                <a:cubicBezTo>
                  <a:pt x="609" y="167"/>
                  <a:pt x="609" y="165"/>
                  <a:pt x="613" y="168"/>
                </a:cubicBezTo>
                <a:cubicBezTo>
                  <a:pt x="617" y="171"/>
                  <a:pt x="622" y="181"/>
                  <a:pt x="624" y="184"/>
                </a:cubicBezTo>
                <a:cubicBezTo>
                  <a:pt x="626" y="186"/>
                  <a:pt x="625" y="187"/>
                  <a:pt x="623" y="188"/>
                </a:cubicBezTo>
                <a:cubicBezTo>
                  <a:pt x="622" y="190"/>
                  <a:pt x="619" y="196"/>
                  <a:pt x="617" y="200"/>
                </a:cubicBezTo>
                <a:cubicBezTo>
                  <a:pt x="615" y="205"/>
                  <a:pt x="614" y="208"/>
                  <a:pt x="615" y="208"/>
                </a:cubicBezTo>
                <a:cubicBezTo>
                  <a:pt x="616" y="209"/>
                  <a:pt x="617" y="211"/>
                  <a:pt x="617" y="213"/>
                </a:cubicBezTo>
                <a:cubicBezTo>
                  <a:pt x="617" y="215"/>
                  <a:pt x="618" y="221"/>
                  <a:pt x="620" y="220"/>
                </a:cubicBezTo>
                <a:cubicBezTo>
                  <a:pt x="622" y="220"/>
                  <a:pt x="622" y="219"/>
                  <a:pt x="624" y="219"/>
                </a:cubicBezTo>
                <a:cubicBezTo>
                  <a:pt x="627" y="219"/>
                  <a:pt x="626" y="220"/>
                  <a:pt x="629" y="220"/>
                </a:cubicBezTo>
                <a:cubicBezTo>
                  <a:pt x="632" y="220"/>
                  <a:pt x="635" y="216"/>
                  <a:pt x="639" y="216"/>
                </a:cubicBezTo>
                <a:cubicBezTo>
                  <a:pt x="643" y="216"/>
                  <a:pt x="651" y="219"/>
                  <a:pt x="654" y="219"/>
                </a:cubicBezTo>
                <a:cubicBezTo>
                  <a:pt x="657" y="219"/>
                  <a:pt x="662" y="222"/>
                  <a:pt x="665" y="224"/>
                </a:cubicBezTo>
                <a:cubicBezTo>
                  <a:pt x="668" y="226"/>
                  <a:pt x="671" y="232"/>
                  <a:pt x="671" y="233"/>
                </a:cubicBezTo>
                <a:cubicBezTo>
                  <a:pt x="672" y="235"/>
                  <a:pt x="673" y="237"/>
                  <a:pt x="671" y="239"/>
                </a:cubicBezTo>
                <a:cubicBezTo>
                  <a:pt x="670" y="241"/>
                  <a:pt x="666" y="244"/>
                  <a:pt x="666" y="246"/>
                </a:cubicBezTo>
                <a:cubicBezTo>
                  <a:pt x="666" y="248"/>
                  <a:pt x="668" y="248"/>
                  <a:pt x="672" y="250"/>
                </a:cubicBezTo>
                <a:cubicBezTo>
                  <a:pt x="676" y="252"/>
                  <a:pt x="687" y="255"/>
                  <a:pt x="684" y="255"/>
                </a:cubicBezTo>
                <a:cubicBezTo>
                  <a:pt x="680" y="255"/>
                  <a:pt x="671" y="256"/>
                  <a:pt x="668" y="254"/>
                </a:cubicBezTo>
                <a:cubicBezTo>
                  <a:pt x="666" y="253"/>
                  <a:pt x="662" y="252"/>
                  <a:pt x="662" y="252"/>
                </a:cubicBezTo>
                <a:cubicBezTo>
                  <a:pt x="662" y="252"/>
                  <a:pt x="662" y="251"/>
                  <a:pt x="662" y="249"/>
                </a:cubicBezTo>
                <a:cubicBezTo>
                  <a:pt x="662" y="246"/>
                  <a:pt x="659" y="246"/>
                  <a:pt x="660" y="244"/>
                </a:cubicBezTo>
                <a:cubicBezTo>
                  <a:pt x="661" y="242"/>
                  <a:pt x="665" y="238"/>
                  <a:pt x="663" y="235"/>
                </a:cubicBezTo>
                <a:cubicBezTo>
                  <a:pt x="660" y="232"/>
                  <a:pt x="657" y="233"/>
                  <a:pt x="656" y="230"/>
                </a:cubicBezTo>
                <a:cubicBezTo>
                  <a:pt x="654" y="227"/>
                  <a:pt x="655" y="225"/>
                  <a:pt x="651" y="224"/>
                </a:cubicBezTo>
                <a:cubicBezTo>
                  <a:pt x="647" y="223"/>
                  <a:pt x="642" y="226"/>
                  <a:pt x="639" y="225"/>
                </a:cubicBezTo>
                <a:cubicBezTo>
                  <a:pt x="636" y="225"/>
                  <a:pt x="629" y="227"/>
                  <a:pt x="627" y="229"/>
                </a:cubicBezTo>
                <a:cubicBezTo>
                  <a:pt x="625" y="231"/>
                  <a:pt x="630" y="231"/>
                  <a:pt x="628" y="232"/>
                </a:cubicBezTo>
                <a:cubicBezTo>
                  <a:pt x="627" y="233"/>
                  <a:pt x="624" y="237"/>
                  <a:pt x="625" y="238"/>
                </a:cubicBezTo>
                <a:cubicBezTo>
                  <a:pt x="626" y="238"/>
                  <a:pt x="629" y="239"/>
                  <a:pt x="629" y="242"/>
                </a:cubicBezTo>
                <a:cubicBezTo>
                  <a:pt x="630" y="245"/>
                  <a:pt x="631" y="249"/>
                  <a:pt x="629" y="251"/>
                </a:cubicBezTo>
                <a:cubicBezTo>
                  <a:pt x="628" y="253"/>
                  <a:pt x="621" y="258"/>
                  <a:pt x="620" y="260"/>
                </a:cubicBezTo>
                <a:cubicBezTo>
                  <a:pt x="619" y="262"/>
                  <a:pt x="618" y="267"/>
                  <a:pt x="615" y="269"/>
                </a:cubicBezTo>
                <a:cubicBezTo>
                  <a:pt x="613" y="271"/>
                  <a:pt x="599" y="275"/>
                  <a:pt x="599" y="277"/>
                </a:cubicBezTo>
                <a:cubicBezTo>
                  <a:pt x="598" y="280"/>
                  <a:pt x="598" y="283"/>
                  <a:pt x="595" y="283"/>
                </a:cubicBezTo>
                <a:cubicBezTo>
                  <a:pt x="592" y="284"/>
                  <a:pt x="591" y="284"/>
                  <a:pt x="588" y="282"/>
                </a:cubicBezTo>
                <a:cubicBezTo>
                  <a:pt x="584" y="281"/>
                  <a:pt x="579" y="281"/>
                  <a:pt x="576" y="281"/>
                </a:cubicBezTo>
                <a:cubicBezTo>
                  <a:pt x="573" y="282"/>
                  <a:pt x="569" y="281"/>
                  <a:pt x="566" y="279"/>
                </a:cubicBezTo>
                <a:cubicBezTo>
                  <a:pt x="564" y="278"/>
                  <a:pt x="558" y="280"/>
                  <a:pt x="557" y="278"/>
                </a:cubicBezTo>
                <a:cubicBezTo>
                  <a:pt x="556" y="276"/>
                  <a:pt x="556" y="274"/>
                  <a:pt x="555" y="273"/>
                </a:cubicBezTo>
                <a:cubicBezTo>
                  <a:pt x="554" y="271"/>
                  <a:pt x="559" y="271"/>
                  <a:pt x="560" y="272"/>
                </a:cubicBezTo>
                <a:cubicBezTo>
                  <a:pt x="561" y="273"/>
                  <a:pt x="560" y="274"/>
                  <a:pt x="561" y="275"/>
                </a:cubicBezTo>
                <a:cubicBezTo>
                  <a:pt x="563" y="277"/>
                  <a:pt x="565" y="278"/>
                  <a:pt x="566" y="278"/>
                </a:cubicBezTo>
                <a:cubicBezTo>
                  <a:pt x="568" y="278"/>
                  <a:pt x="567" y="275"/>
                  <a:pt x="569" y="274"/>
                </a:cubicBezTo>
                <a:cubicBezTo>
                  <a:pt x="571" y="274"/>
                  <a:pt x="572" y="274"/>
                  <a:pt x="572" y="275"/>
                </a:cubicBezTo>
                <a:cubicBezTo>
                  <a:pt x="573" y="276"/>
                  <a:pt x="573" y="277"/>
                  <a:pt x="575" y="277"/>
                </a:cubicBezTo>
                <a:cubicBezTo>
                  <a:pt x="578" y="277"/>
                  <a:pt x="586" y="276"/>
                  <a:pt x="587" y="274"/>
                </a:cubicBezTo>
                <a:cubicBezTo>
                  <a:pt x="588" y="272"/>
                  <a:pt x="585" y="272"/>
                  <a:pt x="585" y="272"/>
                </a:cubicBezTo>
                <a:cubicBezTo>
                  <a:pt x="585" y="272"/>
                  <a:pt x="585" y="270"/>
                  <a:pt x="587" y="269"/>
                </a:cubicBezTo>
                <a:cubicBezTo>
                  <a:pt x="590" y="268"/>
                  <a:pt x="589" y="268"/>
                  <a:pt x="592" y="266"/>
                </a:cubicBezTo>
                <a:cubicBezTo>
                  <a:pt x="595" y="264"/>
                  <a:pt x="599" y="262"/>
                  <a:pt x="600" y="259"/>
                </a:cubicBezTo>
                <a:cubicBezTo>
                  <a:pt x="601" y="256"/>
                  <a:pt x="600" y="256"/>
                  <a:pt x="603" y="255"/>
                </a:cubicBezTo>
                <a:cubicBezTo>
                  <a:pt x="607" y="254"/>
                  <a:pt x="610" y="252"/>
                  <a:pt x="610" y="248"/>
                </a:cubicBezTo>
                <a:cubicBezTo>
                  <a:pt x="609" y="244"/>
                  <a:pt x="607" y="241"/>
                  <a:pt x="610" y="239"/>
                </a:cubicBezTo>
                <a:cubicBezTo>
                  <a:pt x="613" y="236"/>
                  <a:pt x="616" y="236"/>
                  <a:pt x="614" y="234"/>
                </a:cubicBezTo>
                <a:cubicBezTo>
                  <a:pt x="612" y="232"/>
                  <a:pt x="603" y="231"/>
                  <a:pt x="602" y="222"/>
                </a:cubicBezTo>
                <a:cubicBezTo>
                  <a:pt x="600" y="213"/>
                  <a:pt x="602" y="210"/>
                  <a:pt x="602" y="202"/>
                </a:cubicBezTo>
                <a:cubicBezTo>
                  <a:pt x="601" y="195"/>
                  <a:pt x="600" y="192"/>
                  <a:pt x="601" y="190"/>
                </a:cubicBezTo>
                <a:cubicBezTo>
                  <a:pt x="603" y="188"/>
                  <a:pt x="608" y="182"/>
                  <a:pt x="605" y="178"/>
                </a:cubicBezTo>
                <a:cubicBezTo>
                  <a:pt x="601" y="173"/>
                  <a:pt x="591" y="167"/>
                  <a:pt x="592" y="164"/>
                </a:cubicBezTo>
                <a:cubicBezTo>
                  <a:pt x="593" y="162"/>
                  <a:pt x="597" y="161"/>
                  <a:pt x="599" y="156"/>
                </a:cubicBezTo>
                <a:cubicBezTo>
                  <a:pt x="601" y="151"/>
                  <a:pt x="604" y="149"/>
                  <a:pt x="604" y="145"/>
                </a:cubicBezTo>
                <a:cubicBezTo>
                  <a:pt x="605" y="141"/>
                  <a:pt x="608" y="135"/>
                  <a:pt x="602" y="134"/>
                </a:cubicBezTo>
                <a:cubicBezTo>
                  <a:pt x="595" y="132"/>
                  <a:pt x="592" y="129"/>
                  <a:pt x="586" y="129"/>
                </a:cubicBezTo>
                <a:cubicBezTo>
                  <a:pt x="580" y="129"/>
                  <a:pt x="565" y="128"/>
                  <a:pt x="562" y="128"/>
                </a:cubicBezTo>
                <a:cubicBezTo>
                  <a:pt x="559" y="127"/>
                  <a:pt x="556" y="133"/>
                  <a:pt x="553" y="140"/>
                </a:cubicBezTo>
                <a:cubicBezTo>
                  <a:pt x="550" y="147"/>
                  <a:pt x="548" y="156"/>
                  <a:pt x="543" y="160"/>
                </a:cubicBezTo>
                <a:cubicBezTo>
                  <a:pt x="537" y="164"/>
                  <a:pt x="528" y="169"/>
                  <a:pt x="525" y="171"/>
                </a:cubicBezTo>
                <a:cubicBezTo>
                  <a:pt x="523" y="172"/>
                  <a:pt x="524" y="173"/>
                  <a:pt x="524" y="175"/>
                </a:cubicBezTo>
                <a:cubicBezTo>
                  <a:pt x="523" y="177"/>
                  <a:pt x="523" y="179"/>
                  <a:pt x="524" y="179"/>
                </a:cubicBezTo>
                <a:cubicBezTo>
                  <a:pt x="525" y="179"/>
                  <a:pt x="532" y="177"/>
                  <a:pt x="532" y="179"/>
                </a:cubicBezTo>
                <a:cubicBezTo>
                  <a:pt x="532" y="181"/>
                  <a:pt x="531" y="184"/>
                  <a:pt x="531" y="187"/>
                </a:cubicBezTo>
                <a:cubicBezTo>
                  <a:pt x="531" y="190"/>
                  <a:pt x="529" y="193"/>
                  <a:pt x="529" y="194"/>
                </a:cubicBezTo>
                <a:cubicBezTo>
                  <a:pt x="529" y="195"/>
                  <a:pt x="531" y="196"/>
                  <a:pt x="530" y="198"/>
                </a:cubicBezTo>
                <a:cubicBezTo>
                  <a:pt x="528" y="201"/>
                  <a:pt x="524" y="200"/>
                  <a:pt x="524" y="202"/>
                </a:cubicBezTo>
                <a:cubicBezTo>
                  <a:pt x="523" y="205"/>
                  <a:pt x="525" y="207"/>
                  <a:pt x="527" y="207"/>
                </a:cubicBezTo>
                <a:cubicBezTo>
                  <a:pt x="528" y="207"/>
                  <a:pt x="531" y="206"/>
                  <a:pt x="534" y="207"/>
                </a:cubicBezTo>
                <a:cubicBezTo>
                  <a:pt x="537" y="208"/>
                  <a:pt x="543" y="208"/>
                  <a:pt x="543" y="210"/>
                </a:cubicBezTo>
                <a:cubicBezTo>
                  <a:pt x="543" y="213"/>
                  <a:pt x="543" y="219"/>
                  <a:pt x="547" y="222"/>
                </a:cubicBezTo>
                <a:cubicBezTo>
                  <a:pt x="550" y="225"/>
                  <a:pt x="554" y="224"/>
                  <a:pt x="556" y="224"/>
                </a:cubicBezTo>
                <a:cubicBezTo>
                  <a:pt x="558" y="224"/>
                  <a:pt x="556" y="227"/>
                  <a:pt x="555" y="228"/>
                </a:cubicBezTo>
                <a:cubicBezTo>
                  <a:pt x="553" y="230"/>
                  <a:pt x="549" y="244"/>
                  <a:pt x="545" y="240"/>
                </a:cubicBezTo>
                <a:cubicBezTo>
                  <a:pt x="540" y="235"/>
                  <a:pt x="531" y="229"/>
                  <a:pt x="529" y="227"/>
                </a:cubicBezTo>
                <a:cubicBezTo>
                  <a:pt x="527" y="225"/>
                  <a:pt x="526" y="225"/>
                  <a:pt x="524" y="224"/>
                </a:cubicBezTo>
                <a:cubicBezTo>
                  <a:pt x="521" y="224"/>
                  <a:pt x="509" y="220"/>
                  <a:pt x="504" y="218"/>
                </a:cubicBezTo>
                <a:cubicBezTo>
                  <a:pt x="499" y="216"/>
                  <a:pt x="496" y="213"/>
                  <a:pt x="492" y="210"/>
                </a:cubicBezTo>
                <a:cubicBezTo>
                  <a:pt x="487" y="208"/>
                  <a:pt x="460" y="205"/>
                  <a:pt x="456" y="204"/>
                </a:cubicBezTo>
                <a:cubicBezTo>
                  <a:pt x="452" y="204"/>
                  <a:pt x="447" y="202"/>
                  <a:pt x="445" y="204"/>
                </a:cubicBezTo>
                <a:cubicBezTo>
                  <a:pt x="443" y="206"/>
                  <a:pt x="441" y="206"/>
                  <a:pt x="440" y="208"/>
                </a:cubicBezTo>
                <a:cubicBezTo>
                  <a:pt x="440" y="210"/>
                  <a:pt x="443" y="214"/>
                  <a:pt x="445" y="217"/>
                </a:cubicBezTo>
                <a:cubicBezTo>
                  <a:pt x="446" y="219"/>
                  <a:pt x="449" y="221"/>
                  <a:pt x="446" y="223"/>
                </a:cubicBezTo>
                <a:cubicBezTo>
                  <a:pt x="443" y="226"/>
                  <a:pt x="443" y="229"/>
                  <a:pt x="439" y="229"/>
                </a:cubicBezTo>
                <a:cubicBezTo>
                  <a:pt x="435" y="229"/>
                  <a:pt x="433" y="228"/>
                  <a:pt x="432" y="230"/>
                </a:cubicBezTo>
                <a:cubicBezTo>
                  <a:pt x="432" y="232"/>
                  <a:pt x="436" y="235"/>
                  <a:pt x="434" y="236"/>
                </a:cubicBezTo>
                <a:cubicBezTo>
                  <a:pt x="433" y="236"/>
                  <a:pt x="424" y="235"/>
                  <a:pt x="423" y="234"/>
                </a:cubicBezTo>
                <a:cubicBezTo>
                  <a:pt x="421" y="232"/>
                  <a:pt x="422" y="230"/>
                  <a:pt x="424" y="229"/>
                </a:cubicBezTo>
                <a:cubicBezTo>
                  <a:pt x="425" y="228"/>
                  <a:pt x="427" y="227"/>
                  <a:pt x="426" y="225"/>
                </a:cubicBezTo>
                <a:cubicBezTo>
                  <a:pt x="424" y="223"/>
                  <a:pt x="420" y="220"/>
                  <a:pt x="417" y="222"/>
                </a:cubicBezTo>
                <a:cubicBezTo>
                  <a:pt x="414" y="223"/>
                  <a:pt x="405" y="228"/>
                  <a:pt x="402" y="230"/>
                </a:cubicBezTo>
                <a:cubicBezTo>
                  <a:pt x="399" y="231"/>
                  <a:pt x="396" y="230"/>
                  <a:pt x="391" y="230"/>
                </a:cubicBezTo>
                <a:cubicBezTo>
                  <a:pt x="386" y="229"/>
                  <a:pt x="373" y="233"/>
                  <a:pt x="371" y="235"/>
                </a:cubicBezTo>
                <a:cubicBezTo>
                  <a:pt x="370" y="236"/>
                  <a:pt x="368" y="239"/>
                  <a:pt x="365" y="239"/>
                </a:cubicBezTo>
                <a:cubicBezTo>
                  <a:pt x="362" y="239"/>
                  <a:pt x="346" y="239"/>
                  <a:pt x="347" y="237"/>
                </a:cubicBezTo>
                <a:cubicBezTo>
                  <a:pt x="347" y="235"/>
                  <a:pt x="351" y="236"/>
                  <a:pt x="352" y="235"/>
                </a:cubicBezTo>
                <a:cubicBezTo>
                  <a:pt x="353" y="235"/>
                  <a:pt x="351" y="231"/>
                  <a:pt x="352" y="228"/>
                </a:cubicBezTo>
                <a:cubicBezTo>
                  <a:pt x="354" y="226"/>
                  <a:pt x="360" y="223"/>
                  <a:pt x="357" y="223"/>
                </a:cubicBezTo>
                <a:cubicBezTo>
                  <a:pt x="355" y="222"/>
                  <a:pt x="349" y="223"/>
                  <a:pt x="344" y="225"/>
                </a:cubicBezTo>
                <a:cubicBezTo>
                  <a:pt x="339" y="227"/>
                  <a:pt x="335" y="227"/>
                  <a:pt x="336" y="231"/>
                </a:cubicBezTo>
                <a:cubicBezTo>
                  <a:pt x="337" y="235"/>
                  <a:pt x="337" y="235"/>
                  <a:pt x="335" y="235"/>
                </a:cubicBezTo>
                <a:cubicBezTo>
                  <a:pt x="333" y="235"/>
                  <a:pt x="334" y="234"/>
                  <a:pt x="330" y="233"/>
                </a:cubicBezTo>
                <a:cubicBezTo>
                  <a:pt x="327" y="232"/>
                  <a:pt x="315" y="234"/>
                  <a:pt x="310" y="237"/>
                </a:cubicBezTo>
                <a:cubicBezTo>
                  <a:pt x="304" y="240"/>
                  <a:pt x="291" y="247"/>
                  <a:pt x="289" y="247"/>
                </a:cubicBezTo>
                <a:cubicBezTo>
                  <a:pt x="287" y="248"/>
                  <a:pt x="277" y="249"/>
                  <a:pt x="275" y="252"/>
                </a:cubicBezTo>
                <a:cubicBezTo>
                  <a:pt x="273" y="256"/>
                  <a:pt x="273" y="268"/>
                  <a:pt x="269" y="268"/>
                </a:cubicBezTo>
                <a:cubicBezTo>
                  <a:pt x="264" y="269"/>
                  <a:pt x="250" y="271"/>
                  <a:pt x="249" y="269"/>
                </a:cubicBezTo>
                <a:cubicBezTo>
                  <a:pt x="248" y="267"/>
                  <a:pt x="245" y="262"/>
                  <a:pt x="241" y="260"/>
                </a:cubicBezTo>
                <a:cubicBezTo>
                  <a:pt x="237" y="258"/>
                  <a:pt x="232" y="258"/>
                  <a:pt x="234" y="256"/>
                </a:cubicBezTo>
                <a:cubicBezTo>
                  <a:pt x="236" y="254"/>
                  <a:pt x="237" y="250"/>
                  <a:pt x="240" y="249"/>
                </a:cubicBezTo>
                <a:cubicBezTo>
                  <a:pt x="244" y="247"/>
                  <a:pt x="257" y="248"/>
                  <a:pt x="257" y="246"/>
                </a:cubicBezTo>
                <a:cubicBezTo>
                  <a:pt x="257" y="244"/>
                  <a:pt x="250" y="236"/>
                  <a:pt x="248" y="233"/>
                </a:cubicBezTo>
                <a:cubicBezTo>
                  <a:pt x="246" y="231"/>
                  <a:pt x="241" y="230"/>
                  <a:pt x="235" y="230"/>
                </a:cubicBezTo>
                <a:cubicBezTo>
                  <a:pt x="230" y="230"/>
                  <a:pt x="223" y="230"/>
                  <a:pt x="220" y="229"/>
                </a:cubicBezTo>
                <a:cubicBezTo>
                  <a:pt x="217" y="229"/>
                  <a:pt x="211" y="227"/>
                  <a:pt x="214" y="229"/>
                </a:cubicBezTo>
                <a:cubicBezTo>
                  <a:pt x="216" y="231"/>
                  <a:pt x="224" y="232"/>
                  <a:pt x="224" y="235"/>
                </a:cubicBezTo>
                <a:cubicBezTo>
                  <a:pt x="224" y="238"/>
                  <a:pt x="224" y="246"/>
                  <a:pt x="222" y="248"/>
                </a:cubicBezTo>
                <a:cubicBezTo>
                  <a:pt x="220" y="251"/>
                  <a:pt x="216" y="258"/>
                  <a:pt x="219" y="259"/>
                </a:cubicBezTo>
                <a:cubicBezTo>
                  <a:pt x="221" y="260"/>
                  <a:pt x="230" y="265"/>
                  <a:pt x="228" y="271"/>
                </a:cubicBezTo>
                <a:cubicBezTo>
                  <a:pt x="225" y="276"/>
                  <a:pt x="223" y="280"/>
                  <a:pt x="223" y="283"/>
                </a:cubicBezTo>
                <a:cubicBezTo>
                  <a:pt x="223" y="287"/>
                  <a:pt x="225" y="292"/>
                  <a:pt x="223" y="289"/>
                </a:cubicBezTo>
                <a:cubicBezTo>
                  <a:pt x="221" y="287"/>
                  <a:pt x="220" y="283"/>
                  <a:pt x="217" y="284"/>
                </a:cubicBezTo>
                <a:cubicBezTo>
                  <a:pt x="215" y="286"/>
                  <a:pt x="211" y="288"/>
                  <a:pt x="213" y="285"/>
                </a:cubicBezTo>
                <a:cubicBezTo>
                  <a:pt x="215" y="283"/>
                  <a:pt x="218" y="282"/>
                  <a:pt x="215" y="280"/>
                </a:cubicBezTo>
                <a:cubicBezTo>
                  <a:pt x="212" y="279"/>
                  <a:pt x="203" y="278"/>
                  <a:pt x="201" y="277"/>
                </a:cubicBezTo>
                <a:cubicBezTo>
                  <a:pt x="198" y="276"/>
                  <a:pt x="193" y="280"/>
                  <a:pt x="189" y="283"/>
                </a:cubicBezTo>
                <a:cubicBezTo>
                  <a:pt x="185" y="286"/>
                  <a:pt x="178" y="288"/>
                  <a:pt x="177" y="289"/>
                </a:cubicBezTo>
                <a:cubicBezTo>
                  <a:pt x="175" y="290"/>
                  <a:pt x="168" y="297"/>
                  <a:pt x="165" y="299"/>
                </a:cubicBezTo>
                <a:cubicBezTo>
                  <a:pt x="162" y="301"/>
                  <a:pt x="172" y="306"/>
                  <a:pt x="174" y="310"/>
                </a:cubicBezTo>
                <a:cubicBezTo>
                  <a:pt x="175" y="314"/>
                  <a:pt x="178" y="321"/>
                  <a:pt x="172" y="319"/>
                </a:cubicBezTo>
                <a:cubicBezTo>
                  <a:pt x="166" y="316"/>
                  <a:pt x="151" y="312"/>
                  <a:pt x="148" y="314"/>
                </a:cubicBezTo>
                <a:cubicBezTo>
                  <a:pt x="146" y="315"/>
                  <a:pt x="141" y="316"/>
                  <a:pt x="142" y="314"/>
                </a:cubicBezTo>
                <a:cubicBezTo>
                  <a:pt x="143" y="313"/>
                  <a:pt x="143" y="312"/>
                  <a:pt x="139" y="309"/>
                </a:cubicBezTo>
                <a:cubicBezTo>
                  <a:pt x="134" y="306"/>
                  <a:pt x="130" y="304"/>
                  <a:pt x="129" y="305"/>
                </a:cubicBezTo>
                <a:cubicBezTo>
                  <a:pt x="127" y="306"/>
                  <a:pt x="124" y="310"/>
                  <a:pt x="125" y="312"/>
                </a:cubicBezTo>
                <a:cubicBezTo>
                  <a:pt x="125" y="314"/>
                  <a:pt x="131" y="320"/>
                  <a:pt x="133" y="321"/>
                </a:cubicBezTo>
                <a:cubicBezTo>
                  <a:pt x="134" y="321"/>
                  <a:pt x="143" y="321"/>
                  <a:pt x="143" y="324"/>
                </a:cubicBezTo>
                <a:cubicBezTo>
                  <a:pt x="143" y="326"/>
                  <a:pt x="140" y="331"/>
                  <a:pt x="138" y="332"/>
                </a:cubicBezTo>
                <a:cubicBezTo>
                  <a:pt x="136" y="333"/>
                  <a:pt x="133" y="333"/>
                  <a:pt x="130" y="331"/>
                </a:cubicBezTo>
                <a:cubicBezTo>
                  <a:pt x="127" y="329"/>
                  <a:pt x="123" y="331"/>
                  <a:pt x="121" y="329"/>
                </a:cubicBezTo>
                <a:cubicBezTo>
                  <a:pt x="118" y="328"/>
                  <a:pt x="114" y="324"/>
                  <a:pt x="112" y="322"/>
                </a:cubicBezTo>
                <a:cubicBezTo>
                  <a:pt x="109" y="321"/>
                  <a:pt x="101" y="319"/>
                  <a:pt x="102" y="317"/>
                </a:cubicBezTo>
                <a:cubicBezTo>
                  <a:pt x="102" y="314"/>
                  <a:pt x="100" y="307"/>
                  <a:pt x="98" y="305"/>
                </a:cubicBezTo>
                <a:cubicBezTo>
                  <a:pt x="96" y="303"/>
                  <a:pt x="93" y="302"/>
                  <a:pt x="95" y="300"/>
                </a:cubicBezTo>
                <a:cubicBezTo>
                  <a:pt x="97" y="298"/>
                  <a:pt x="102" y="294"/>
                  <a:pt x="101" y="292"/>
                </a:cubicBezTo>
                <a:cubicBezTo>
                  <a:pt x="101" y="290"/>
                  <a:pt x="98" y="286"/>
                  <a:pt x="96" y="284"/>
                </a:cubicBezTo>
                <a:cubicBezTo>
                  <a:pt x="93" y="282"/>
                  <a:pt x="87" y="280"/>
                  <a:pt x="84" y="279"/>
                </a:cubicBezTo>
                <a:cubicBezTo>
                  <a:pt x="81" y="277"/>
                  <a:pt x="85" y="278"/>
                  <a:pt x="82" y="275"/>
                </a:cubicBezTo>
                <a:cubicBezTo>
                  <a:pt x="79" y="273"/>
                  <a:pt x="76" y="273"/>
                  <a:pt x="76" y="273"/>
                </a:cubicBezTo>
                <a:cubicBezTo>
                  <a:pt x="76" y="273"/>
                  <a:pt x="78" y="273"/>
                  <a:pt x="76" y="270"/>
                </a:cubicBezTo>
                <a:cubicBezTo>
                  <a:pt x="73" y="268"/>
                  <a:pt x="70" y="265"/>
                  <a:pt x="67" y="264"/>
                </a:cubicBezTo>
                <a:cubicBezTo>
                  <a:pt x="64" y="262"/>
                  <a:pt x="61" y="261"/>
                  <a:pt x="65" y="261"/>
                </a:cubicBezTo>
                <a:cubicBezTo>
                  <a:pt x="69" y="261"/>
                  <a:pt x="72" y="261"/>
                  <a:pt x="75" y="264"/>
                </a:cubicBezTo>
                <a:cubicBezTo>
                  <a:pt x="77" y="268"/>
                  <a:pt x="82" y="271"/>
                  <a:pt x="83" y="270"/>
                </a:cubicBezTo>
                <a:cubicBezTo>
                  <a:pt x="84" y="268"/>
                  <a:pt x="86" y="267"/>
                  <a:pt x="86" y="268"/>
                </a:cubicBezTo>
                <a:cubicBezTo>
                  <a:pt x="86" y="270"/>
                  <a:pt x="91" y="271"/>
                  <a:pt x="96" y="272"/>
                </a:cubicBezTo>
                <a:cubicBezTo>
                  <a:pt x="101" y="274"/>
                  <a:pt x="112" y="278"/>
                  <a:pt x="120" y="279"/>
                </a:cubicBezTo>
                <a:cubicBezTo>
                  <a:pt x="127" y="280"/>
                  <a:pt x="130" y="280"/>
                  <a:pt x="134" y="282"/>
                </a:cubicBezTo>
                <a:cubicBezTo>
                  <a:pt x="138" y="284"/>
                  <a:pt x="145" y="287"/>
                  <a:pt x="153" y="285"/>
                </a:cubicBezTo>
                <a:cubicBezTo>
                  <a:pt x="162" y="283"/>
                  <a:pt x="176" y="274"/>
                  <a:pt x="179" y="271"/>
                </a:cubicBezTo>
                <a:cubicBezTo>
                  <a:pt x="183" y="268"/>
                  <a:pt x="187" y="269"/>
                  <a:pt x="186" y="265"/>
                </a:cubicBezTo>
                <a:cubicBezTo>
                  <a:pt x="185" y="261"/>
                  <a:pt x="183" y="258"/>
                  <a:pt x="183" y="254"/>
                </a:cubicBezTo>
                <a:cubicBezTo>
                  <a:pt x="183" y="250"/>
                  <a:pt x="185" y="250"/>
                  <a:pt x="179" y="248"/>
                </a:cubicBezTo>
                <a:cubicBezTo>
                  <a:pt x="172" y="246"/>
                  <a:pt x="171" y="245"/>
                  <a:pt x="169" y="243"/>
                </a:cubicBezTo>
                <a:cubicBezTo>
                  <a:pt x="166" y="240"/>
                  <a:pt x="163" y="241"/>
                  <a:pt x="159" y="238"/>
                </a:cubicBezTo>
                <a:cubicBezTo>
                  <a:pt x="156" y="236"/>
                  <a:pt x="155" y="233"/>
                  <a:pt x="150" y="232"/>
                </a:cubicBezTo>
                <a:cubicBezTo>
                  <a:pt x="146" y="232"/>
                  <a:pt x="143" y="230"/>
                  <a:pt x="140" y="228"/>
                </a:cubicBezTo>
                <a:cubicBezTo>
                  <a:pt x="138" y="227"/>
                  <a:pt x="108" y="213"/>
                  <a:pt x="106" y="214"/>
                </a:cubicBezTo>
                <a:cubicBezTo>
                  <a:pt x="104" y="215"/>
                  <a:pt x="104" y="215"/>
                  <a:pt x="102" y="215"/>
                </a:cubicBezTo>
                <a:cubicBezTo>
                  <a:pt x="99" y="214"/>
                  <a:pt x="94" y="211"/>
                  <a:pt x="91" y="212"/>
                </a:cubicBezTo>
                <a:cubicBezTo>
                  <a:pt x="88" y="212"/>
                  <a:pt x="83" y="218"/>
                  <a:pt x="80" y="219"/>
                </a:cubicBezTo>
                <a:cubicBezTo>
                  <a:pt x="78" y="220"/>
                  <a:pt x="77" y="218"/>
                  <a:pt x="80" y="216"/>
                </a:cubicBezTo>
                <a:cubicBezTo>
                  <a:pt x="83" y="214"/>
                  <a:pt x="84" y="213"/>
                  <a:pt x="82" y="212"/>
                </a:cubicBezTo>
                <a:cubicBezTo>
                  <a:pt x="80" y="210"/>
                  <a:pt x="80" y="210"/>
                  <a:pt x="77" y="210"/>
                </a:cubicBezTo>
                <a:cubicBezTo>
                  <a:pt x="73" y="210"/>
                  <a:pt x="68" y="206"/>
                  <a:pt x="68" y="206"/>
                </a:cubicBezTo>
                <a:cubicBezTo>
                  <a:pt x="68" y="206"/>
                  <a:pt x="63" y="203"/>
                  <a:pt x="68" y="203"/>
                </a:cubicBezTo>
                <a:cubicBezTo>
                  <a:pt x="72" y="204"/>
                  <a:pt x="78" y="207"/>
                  <a:pt x="78" y="205"/>
                </a:cubicBezTo>
                <a:cubicBezTo>
                  <a:pt x="78" y="202"/>
                  <a:pt x="80" y="204"/>
                  <a:pt x="74" y="202"/>
                </a:cubicBezTo>
                <a:cubicBezTo>
                  <a:pt x="69" y="200"/>
                  <a:pt x="67" y="197"/>
                  <a:pt x="65" y="198"/>
                </a:cubicBezTo>
                <a:cubicBezTo>
                  <a:pt x="63" y="199"/>
                  <a:pt x="55" y="206"/>
                  <a:pt x="55" y="205"/>
                </a:cubicBezTo>
                <a:cubicBezTo>
                  <a:pt x="55" y="203"/>
                  <a:pt x="55" y="202"/>
                  <a:pt x="54" y="201"/>
                </a:cubicBezTo>
                <a:cubicBezTo>
                  <a:pt x="53" y="201"/>
                  <a:pt x="48" y="199"/>
                  <a:pt x="47" y="201"/>
                </a:cubicBezTo>
                <a:cubicBezTo>
                  <a:pt x="45" y="203"/>
                  <a:pt x="45" y="206"/>
                  <a:pt x="44" y="204"/>
                </a:cubicBezTo>
                <a:cubicBezTo>
                  <a:pt x="44" y="204"/>
                  <a:pt x="44" y="203"/>
                  <a:pt x="44" y="202"/>
                </a:cubicBezTo>
                <a:cubicBezTo>
                  <a:pt x="41" y="205"/>
                  <a:pt x="39" y="208"/>
                  <a:pt x="38" y="209"/>
                </a:cubicBezTo>
                <a:cubicBezTo>
                  <a:pt x="34" y="212"/>
                  <a:pt x="29" y="211"/>
                  <a:pt x="27" y="213"/>
                </a:cubicBezTo>
                <a:cubicBezTo>
                  <a:pt x="26" y="215"/>
                  <a:pt x="21" y="219"/>
                  <a:pt x="19" y="219"/>
                </a:cubicBezTo>
                <a:cubicBezTo>
                  <a:pt x="17" y="219"/>
                  <a:pt x="17" y="221"/>
                  <a:pt x="21" y="224"/>
                </a:cubicBezTo>
                <a:cubicBezTo>
                  <a:pt x="24" y="227"/>
                  <a:pt x="16" y="227"/>
                  <a:pt x="16" y="231"/>
                </a:cubicBezTo>
                <a:cubicBezTo>
                  <a:pt x="16" y="234"/>
                  <a:pt x="24" y="239"/>
                  <a:pt x="27" y="240"/>
                </a:cubicBezTo>
                <a:cubicBezTo>
                  <a:pt x="31" y="241"/>
                  <a:pt x="32" y="244"/>
                  <a:pt x="36" y="249"/>
                </a:cubicBezTo>
                <a:cubicBezTo>
                  <a:pt x="41" y="253"/>
                  <a:pt x="30" y="260"/>
                  <a:pt x="26" y="265"/>
                </a:cubicBezTo>
                <a:cubicBezTo>
                  <a:pt x="23" y="270"/>
                  <a:pt x="35" y="281"/>
                  <a:pt x="37" y="286"/>
                </a:cubicBezTo>
                <a:cubicBezTo>
                  <a:pt x="38" y="291"/>
                  <a:pt x="34" y="290"/>
                  <a:pt x="33" y="293"/>
                </a:cubicBezTo>
                <a:cubicBezTo>
                  <a:pt x="32" y="295"/>
                  <a:pt x="35" y="301"/>
                  <a:pt x="38" y="305"/>
                </a:cubicBezTo>
                <a:cubicBezTo>
                  <a:pt x="41" y="308"/>
                  <a:pt x="32" y="308"/>
                  <a:pt x="34" y="310"/>
                </a:cubicBezTo>
                <a:cubicBezTo>
                  <a:pt x="35" y="312"/>
                  <a:pt x="39" y="316"/>
                  <a:pt x="39" y="318"/>
                </a:cubicBezTo>
                <a:cubicBezTo>
                  <a:pt x="39" y="320"/>
                  <a:pt x="42" y="323"/>
                  <a:pt x="45" y="326"/>
                </a:cubicBezTo>
                <a:cubicBezTo>
                  <a:pt x="48" y="329"/>
                  <a:pt x="44" y="329"/>
                  <a:pt x="38" y="333"/>
                </a:cubicBezTo>
                <a:cubicBezTo>
                  <a:pt x="32" y="338"/>
                  <a:pt x="54" y="343"/>
                  <a:pt x="57" y="350"/>
                </a:cubicBezTo>
                <a:cubicBezTo>
                  <a:pt x="60" y="356"/>
                  <a:pt x="48" y="365"/>
                  <a:pt x="41" y="371"/>
                </a:cubicBezTo>
                <a:cubicBezTo>
                  <a:pt x="34" y="376"/>
                  <a:pt x="26" y="386"/>
                  <a:pt x="21" y="389"/>
                </a:cubicBezTo>
                <a:cubicBezTo>
                  <a:pt x="18" y="391"/>
                  <a:pt x="14" y="395"/>
                  <a:pt x="11" y="399"/>
                </a:cubicBezTo>
                <a:cubicBezTo>
                  <a:pt x="12" y="399"/>
                  <a:pt x="12" y="399"/>
                  <a:pt x="13" y="399"/>
                </a:cubicBezTo>
                <a:cubicBezTo>
                  <a:pt x="17" y="398"/>
                  <a:pt x="20" y="396"/>
                  <a:pt x="20" y="398"/>
                </a:cubicBezTo>
                <a:cubicBezTo>
                  <a:pt x="20" y="400"/>
                  <a:pt x="21" y="403"/>
                  <a:pt x="24" y="404"/>
                </a:cubicBezTo>
                <a:cubicBezTo>
                  <a:pt x="27" y="406"/>
                  <a:pt x="39" y="408"/>
                  <a:pt x="38" y="409"/>
                </a:cubicBezTo>
                <a:cubicBezTo>
                  <a:pt x="37" y="411"/>
                  <a:pt x="36" y="412"/>
                  <a:pt x="31" y="412"/>
                </a:cubicBezTo>
                <a:cubicBezTo>
                  <a:pt x="26" y="412"/>
                  <a:pt x="17" y="412"/>
                  <a:pt x="14" y="415"/>
                </a:cubicBezTo>
                <a:cubicBezTo>
                  <a:pt x="13" y="416"/>
                  <a:pt x="12" y="417"/>
                  <a:pt x="12" y="418"/>
                </a:cubicBezTo>
                <a:cubicBezTo>
                  <a:pt x="12" y="418"/>
                  <a:pt x="12" y="418"/>
                  <a:pt x="12" y="418"/>
                </a:cubicBezTo>
                <a:cubicBezTo>
                  <a:pt x="13" y="424"/>
                  <a:pt x="6" y="430"/>
                  <a:pt x="4" y="433"/>
                </a:cubicBezTo>
                <a:cubicBezTo>
                  <a:pt x="1" y="437"/>
                  <a:pt x="5" y="439"/>
                  <a:pt x="6" y="444"/>
                </a:cubicBezTo>
                <a:cubicBezTo>
                  <a:pt x="6" y="448"/>
                  <a:pt x="7" y="452"/>
                  <a:pt x="4" y="455"/>
                </a:cubicBezTo>
                <a:cubicBezTo>
                  <a:pt x="0" y="458"/>
                  <a:pt x="6" y="460"/>
                  <a:pt x="9" y="463"/>
                </a:cubicBezTo>
                <a:cubicBezTo>
                  <a:pt x="12" y="466"/>
                  <a:pt x="6" y="467"/>
                  <a:pt x="9" y="472"/>
                </a:cubicBezTo>
                <a:cubicBezTo>
                  <a:pt x="11" y="476"/>
                  <a:pt x="13" y="478"/>
                  <a:pt x="13" y="481"/>
                </a:cubicBezTo>
                <a:cubicBezTo>
                  <a:pt x="13" y="484"/>
                  <a:pt x="19" y="485"/>
                  <a:pt x="21" y="487"/>
                </a:cubicBezTo>
                <a:cubicBezTo>
                  <a:pt x="23" y="490"/>
                  <a:pt x="24" y="487"/>
                  <a:pt x="27" y="487"/>
                </a:cubicBezTo>
                <a:cubicBezTo>
                  <a:pt x="30" y="487"/>
                  <a:pt x="30" y="489"/>
                  <a:pt x="31" y="491"/>
                </a:cubicBezTo>
                <a:cubicBezTo>
                  <a:pt x="33" y="492"/>
                  <a:pt x="36" y="490"/>
                  <a:pt x="38" y="488"/>
                </a:cubicBezTo>
                <a:cubicBezTo>
                  <a:pt x="39" y="487"/>
                  <a:pt x="42" y="489"/>
                  <a:pt x="47" y="493"/>
                </a:cubicBezTo>
                <a:cubicBezTo>
                  <a:pt x="52" y="497"/>
                  <a:pt x="49" y="497"/>
                  <a:pt x="49" y="503"/>
                </a:cubicBezTo>
                <a:cubicBezTo>
                  <a:pt x="49" y="509"/>
                  <a:pt x="49" y="510"/>
                  <a:pt x="52" y="513"/>
                </a:cubicBezTo>
                <a:cubicBezTo>
                  <a:pt x="55" y="517"/>
                  <a:pt x="57" y="521"/>
                  <a:pt x="59" y="524"/>
                </a:cubicBezTo>
                <a:cubicBezTo>
                  <a:pt x="61" y="527"/>
                  <a:pt x="65" y="526"/>
                  <a:pt x="68" y="529"/>
                </a:cubicBezTo>
                <a:cubicBezTo>
                  <a:pt x="71" y="532"/>
                  <a:pt x="73" y="534"/>
                  <a:pt x="68" y="537"/>
                </a:cubicBezTo>
                <a:cubicBezTo>
                  <a:pt x="64" y="541"/>
                  <a:pt x="63" y="540"/>
                  <a:pt x="59" y="539"/>
                </a:cubicBezTo>
                <a:cubicBezTo>
                  <a:pt x="55" y="539"/>
                  <a:pt x="55" y="538"/>
                  <a:pt x="55" y="541"/>
                </a:cubicBezTo>
                <a:cubicBezTo>
                  <a:pt x="55" y="544"/>
                  <a:pt x="58" y="554"/>
                  <a:pt x="62" y="558"/>
                </a:cubicBezTo>
                <a:cubicBezTo>
                  <a:pt x="66" y="562"/>
                  <a:pt x="67" y="556"/>
                  <a:pt x="69" y="553"/>
                </a:cubicBezTo>
                <a:cubicBezTo>
                  <a:pt x="72" y="549"/>
                  <a:pt x="71" y="553"/>
                  <a:pt x="77" y="554"/>
                </a:cubicBezTo>
                <a:cubicBezTo>
                  <a:pt x="82" y="554"/>
                  <a:pt x="83" y="553"/>
                  <a:pt x="86" y="554"/>
                </a:cubicBezTo>
                <a:cubicBezTo>
                  <a:pt x="89" y="554"/>
                  <a:pt x="91" y="558"/>
                  <a:pt x="93" y="561"/>
                </a:cubicBezTo>
                <a:cubicBezTo>
                  <a:pt x="95" y="564"/>
                  <a:pt x="91" y="563"/>
                  <a:pt x="90" y="566"/>
                </a:cubicBezTo>
                <a:cubicBezTo>
                  <a:pt x="89" y="569"/>
                  <a:pt x="91" y="569"/>
                  <a:pt x="93" y="572"/>
                </a:cubicBezTo>
                <a:cubicBezTo>
                  <a:pt x="94" y="575"/>
                  <a:pt x="99" y="574"/>
                  <a:pt x="102" y="574"/>
                </a:cubicBezTo>
                <a:cubicBezTo>
                  <a:pt x="104" y="574"/>
                  <a:pt x="107" y="584"/>
                  <a:pt x="107" y="587"/>
                </a:cubicBezTo>
                <a:cubicBezTo>
                  <a:pt x="108" y="589"/>
                  <a:pt x="112" y="587"/>
                  <a:pt x="115" y="586"/>
                </a:cubicBezTo>
                <a:cubicBezTo>
                  <a:pt x="117" y="586"/>
                  <a:pt x="118" y="588"/>
                  <a:pt x="123" y="592"/>
                </a:cubicBezTo>
                <a:cubicBezTo>
                  <a:pt x="128" y="596"/>
                  <a:pt x="129" y="588"/>
                  <a:pt x="132" y="588"/>
                </a:cubicBezTo>
                <a:cubicBezTo>
                  <a:pt x="134" y="588"/>
                  <a:pt x="136" y="593"/>
                  <a:pt x="139" y="595"/>
                </a:cubicBezTo>
                <a:cubicBezTo>
                  <a:pt x="142" y="598"/>
                  <a:pt x="142" y="595"/>
                  <a:pt x="146" y="595"/>
                </a:cubicBezTo>
                <a:cubicBezTo>
                  <a:pt x="149" y="595"/>
                  <a:pt x="148" y="595"/>
                  <a:pt x="151" y="598"/>
                </a:cubicBezTo>
                <a:cubicBezTo>
                  <a:pt x="155" y="601"/>
                  <a:pt x="154" y="599"/>
                  <a:pt x="157" y="598"/>
                </a:cubicBezTo>
                <a:cubicBezTo>
                  <a:pt x="160" y="597"/>
                  <a:pt x="160" y="600"/>
                  <a:pt x="164" y="602"/>
                </a:cubicBezTo>
                <a:cubicBezTo>
                  <a:pt x="168" y="605"/>
                  <a:pt x="169" y="605"/>
                  <a:pt x="169" y="607"/>
                </a:cubicBezTo>
                <a:cubicBezTo>
                  <a:pt x="169" y="609"/>
                  <a:pt x="168" y="608"/>
                  <a:pt x="164" y="611"/>
                </a:cubicBezTo>
                <a:cubicBezTo>
                  <a:pt x="160" y="614"/>
                  <a:pt x="165" y="614"/>
                  <a:pt x="168" y="615"/>
                </a:cubicBezTo>
                <a:cubicBezTo>
                  <a:pt x="170" y="617"/>
                  <a:pt x="165" y="615"/>
                  <a:pt x="163" y="617"/>
                </a:cubicBezTo>
                <a:cubicBezTo>
                  <a:pt x="160" y="618"/>
                  <a:pt x="163" y="619"/>
                  <a:pt x="165" y="622"/>
                </a:cubicBezTo>
                <a:cubicBezTo>
                  <a:pt x="167" y="625"/>
                  <a:pt x="164" y="626"/>
                  <a:pt x="163" y="629"/>
                </a:cubicBezTo>
                <a:cubicBezTo>
                  <a:pt x="162" y="632"/>
                  <a:pt x="156" y="629"/>
                  <a:pt x="150" y="632"/>
                </a:cubicBezTo>
                <a:cubicBezTo>
                  <a:pt x="145" y="634"/>
                  <a:pt x="143" y="639"/>
                  <a:pt x="142" y="643"/>
                </a:cubicBezTo>
                <a:cubicBezTo>
                  <a:pt x="143" y="643"/>
                  <a:pt x="143" y="642"/>
                  <a:pt x="143" y="642"/>
                </a:cubicBezTo>
                <a:cubicBezTo>
                  <a:pt x="151" y="642"/>
                  <a:pt x="156" y="643"/>
                  <a:pt x="154" y="644"/>
                </a:cubicBezTo>
                <a:cubicBezTo>
                  <a:pt x="151" y="644"/>
                  <a:pt x="143" y="651"/>
                  <a:pt x="141" y="651"/>
                </a:cubicBezTo>
                <a:cubicBezTo>
                  <a:pt x="140" y="651"/>
                  <a:pt x="140" y="652"/>
                  <a:pt x="143" y="654"/>
                </a:cubicBezTo>
                <a:cubicBezTo>
                  <a:pt x="146" y="657"/>
                  <a:pt x="147" y="660"/>
                  <a:pt x="145" y="660"/>
                </a:cubicBezTo>
                <a:cubicBezTo>
                  <a:pt x="142" y="660"/>
                  <a:pt x="137" y="664"/>
                  <a:pt x="135" y="668"/>
                </a:cubicBezTo>
                <a:cubicBezTo>
                  <a:pt x="134" y="671"/>
                  <a:pt x="135" y="672"/>
                  <a:pt x="132" y="673"/>
                </a:cubicBezTo>
                <a:cubicBezTo>
                  <a:pt x="129" y="673"/>
                  <a:pt x="127" y="673"/>
                  <a:pt x="127" y="675"/>
                </a:cubicBezTo>
                <a:cubicBezTo>
                  <a:pt x="126" y="676"/>
                  <a:pt x="124" y="676"/>
                  <a:pt x="128" y="678"/>
                </a:cubicBezTo>
                <a:cubicBezTo>
                  <a:pt x="131" y="679"/>
                  <a:pt x="129" y="681"/>
                  <a:pt x="131" y="682"/>
                </a:cubicBezTo>
                <a:cubicBezTo>
                  <a:pt x="133" y="683"/>
                  <a:pt x="139" y="684"/>
                  <a:pt x="142" y="686"/>
                </a:cubicBezTo>
                <a:cubicBezTo>
                  <a:pt x="145" y="688"/>
                  <a:pt x="154" y="694"/>
                  <a:pt x="159" y="698"/>
                </a:cubicBezTo>
                <a:cubicBezTo>
                  <a:pt x="160" y="700"/>
                  <a:pt x="162" y="701"/>
                  <a:pt x="164" y="703"/>
                </a:cubicBezTo>
                <a:cubicBezTo>
                  <a:pt x="164" y="703"/>
                  <a:pt x="164" y="703"/>
                  <a:pt x="164" y="703"/>
                </a:cubicBezTo>
                <a:cubicBezTo>
                  <a:pt x="167" y="701"/>
                  <a:pt x="171" y="699"/>
                  <a:pt x="174" y="700"/>
                </a:cubicBezTo>
                <a:cubicBezTo>
                  <a:pt x="179" y="702"/>
                  <a:pt x="187" y="708"/>
                  <a:pt x="191" y="708"/>
                </a:cubicBezTo>
                <a:cubicBezTo>
                  <a:pt x="196" y="708"/>
                  <a:pt x="201" y="708"/>
                  <a:pt x="208" y="711"/>
                </a:cubicBezTo>
                <a:cubicBezTo>
                  <a:pt x="216" y="714"/>
                  <a:pt x="217" y="716"/>
                  <a:pt x="221" y="716"/>
                </a:cubicBezTo>
                <a:cubicBezTo>
                  <a:pt x="225" y="716"/>
                  <a:pt x="236" y="714"/>
                  <a:pt x="241" y="717"/>
                </a:cubicBezTo>
                <a:cubicBezTo>
                  <a:pt x="246" y="720"/>
                  <a:pt x="241" y="724"/>
                  <a:pt x="245" y="726"/>
                </a:cubicBezTo>
                <a:cubicBezTo>
                  <a:pt x="249" y="727"/>
                  <a:pt x="253" y="727"/>
                  <a:pt x="257" y="731"/>
                </a:cubicBezTo>
                <a:cubicBezTo>
                  <a:pt x="262" y="734"/>
                  <a:pt x="265" y="739"/>
                  <a:pt x="269" y="737"/>
                </a:cubicBezTo>
                <a:cubicBezTo>
                  <a:pt x="272" y="736"/>
                  <a:pt x="277" y="733"/>
                  <a:pt x="279" y="730"/>
                </a:cubicBezTo>
                <a:cubicBezTo>
                  <a:pt x="274" y="725"/>
                  <a:pt x="265" y="714"/>
                  <a:pt x="264" y="710"/>
                </a:cubicBezTo>
                <a:cubicBezTo>
                  <a:pt x="263" y="706"/>
                  <a:pt x="266" y="698"/>
                  <a:pt x="264" y="697"/>
                </a:cubicBezTo>
                <a:cubicBezTo>
                  <a:pt x="263" y="696"/>
                  <a:pt x="260" y="692"/>
                  <a:pt x="259" y="691"/>
                </a:cubicBezTo>
                <a:cubicBezTo>
                  <a:pt x="257" y="690"/>
                  <a:pt x="253" y="688"/>
                  <a:pt x="255" y="686"/>
                </a:cubicBezTo>
                <a:cubicBezTo>
                  <a:pt x="257" y="684"/>
                  <a:pt x="266" y="671"/>
                  <a:pt x="267" y="669"/>
                </a:cubicBezTo>
                <a:cubicBezTo>
                  <a:pt x="267" y="667"/>
                  <a:pt x="270" y="668"/>
                  <a:pt x="272" y="668"/>
                </a:cubicBezTo>
                <a:cubicBezTo>
                  <a:pt x="274" y="668"/>
                  <a:pt x="277" y="666"/>
                  <a:pt x="280" y="663"/>
                </a:cubicBezTo>
                <a:cubicBezTo>
                  <a:pt x="283" y="660"/>
                  <a:pt x="285" y="661"/>
                  <a:pt x="286" y="660"/>
                </a:cubicBezTo>
                <a:cubicBezTo>
                  <a:pt x="287" y="660"/>
                  <a:pt x="287" y="659"/>
                  <a:pt x="288" y="657"/>
                </a:cubicBezTo>
                <a:cubicBezTo>
                  <a:pt x="288" y="657"/>
                  <a:pt x="288" y="657"/>
                  <a:pt x="288" y="657"/>
                </a:cubicBezTo>
                <a:cubicBezTo>
                  <a:pt x="284" y="655"/>
                  <a:pt x="278" y="652"/>
                  <a:pt x="281" y="651"/>
                </a:cubicBezTo>
                <a:cubicBezTo>
                  <a:pt x="283" y="650"/>
                  <a:pt x="286" y="653"/>
                  <a:pt x="285" y="649"/>
                </a:cubicBezTo>
                <a:cubicBezTo>
                  <a:pt x="283" y="646"/>
                  <a:pt x="279" y="637"/>
                  <a:pt x="274" y="634"/>
                </a:cubicBezTo>
                <a:cubicBezTo>
                  <a:pt x="269" y="632"/>
                  <a:pt x="263" y="634"/>
                  <a:pt x="262" y="631"/>
                </a:cubicBezTo>
                <a:cubicBezTo>
                  <a:pt x="261" y="628"/>
                  <a:pt x="263" y="628"/>
                  <a:pt x="260" y="626"/>
                </a:cubicBezTo>
                <a:cubicBezTo>
                  <a:pt x="257" y="624"/>
                  <a:pt x="250" y="622"/>
                  <a:pt x="253" y="619"/>
                </a:cubicBezTo>
                <a:cubicBezTo>
                  <a:pt x="256" y="615"/>
                  <a:pt x="263" y="612"/>
                  <a:pt x="260" y="608"/>
                </a:cubicBezTo>
                <a:cubicBezTo>
                  <a:pt x="257" y="605"/>
                  <a:pt x="255" y="605"/>
                  <a:pt x="257" y="602"/>
                </a:cubicBezTo>
                <a:cubicBezTo>
                  <a:pt x="258" y="599"/>
                  <a:pt x="264" y="595"/>
                  <a:pt x="265" y="593"/>
                </a:cubicBezTo>
                <a:cubicBezTo>
                  <a:pt x="265" y="591"/>
                  <a:pt x="266" y="587"/>
                  <a:pt x="268" y="588"/>
                </a:cubicBezTo>
                <a:cubicBezTo>
                  <a:pt x="269" y="589"/>
                  <a:pt x="276" y="600"/>
                  <a:pt x="278" y="599"/>
                </a:cubicBezTo>
                <a:cubicBezTo>
                  <a:pt x="281" y="598"/>
                  <a:pt x="284" y="597"/>
                  <a:pt x="283" y="595"/>
                </a:cubicBezTo>
                <a:cubicBezTo>
                  <a:pt x="282" y="593"/>
                  <a:pt x="280" y="586"/>
                  <a:pt x="284" y="585"/>
                </a:cubicBezTo>
                <a:cubicBezTo>
                  <a:pt x="287" y="583"/>
                  <a:pt x="289" y="578"/>
                  <a:pt x="292" y="577"/>
                </a:cubicBezTo>
                <a:cubicBezTo>
                  <a:pt x="295" y="575"/>
                  <a:pt x="299" y="575"/>
                  <a:pt x="301" y="573"/>
                </a:cubicBezTo>
                <a:cubicBezTo>
                  <a:pt x="304" y="571"/>
                  <a:pt x="308" y="566"/>
                  <a:pt x="311" y="567"/>
                </a:cubicBezTo>
                <a:cubicBezTo>
                  <a:pt x="315" y="568"/>
                  <a:pt x="316" y="571"/>
                  <a:pt x="320" y="571"/>
                </a:cubicBezTo>
                <a:cubicBezTo>
                  <a:pt x="323" y="570"/>
                  <a:pt x="325" y="565"/>
                  <a:pt x="329" y="566"/>
                </a:cubicBezTo>
                <a:cubicBezTo>
                  <a:pt x="332" y="568"/>
                  <a:pt x="332" y="570"/>
                  <a:pt x="337" y="570"/>
                </a:cubicBezTo>
                <a:cubicBezTo>
                  <a:pt x="341" y="570"/>
                  <a:pt x="349" y="572"/>
                  <a:pt x="353" y="576"/>
                </a:cubicBezTo>
                <a:cubicBezTo>
                  <a:pt x="357" y="580"/>
                  <a:pt x="358" y="586"/>
                  <a:pt x="359" y="585"/>
                </a:cubicBezTo>
                <a:cubicBezTo>
                  <a:pt x="361" y="584"/>
                  <a:pt x="361" y="578"/>
                  <a:pt x="364" y="580"/>
                </a:cubicBezTo>
                <a:cubicBezTo>
                  <a:pt x="367" y="582"/>
                  <a:pt x="374" y="588"/>
                  <a:pt x="377" y="586"/>
                </a:cubicBezTo>
                <a:cubicBezTo>
                  <a:pt x="379" y="585"/>
                  <a:pt x="385" y="578"/>
                  <a:pt x="388" y="578"/>
                </a:cubicBezTo>
                <a:cubicBezTo>
                  <a:pt x="391" y="578"/>
                  <a:pt x="396" y="581"/>
                  <a:pt x="400" y="580"/>
                </a:cubicBezTo>
                <a:cubicBezTo>
                  <a:pt x="404" y="580"/>
                  <a:pt x="405" y="576"/>
                  <a:pt x="408" y="577"/>
                </a:cubicBezTo>
                <a:cubicBezTo>
                  <a:pt x="411" y="578"/>
                  <a:pt x="415" y="583"/>
                  <a:pt x="418" y="584"/>
                </a:cubicBezTo>
                <a:cubicBezTo>
                  <a:pt x="421" y="585"/>
                  <a:pt x="426" y="589"/>
                  <a:pt x="428" y="588"/>
                </a:cubicBezTo>
                <a:cubicBezTo>
                  <a:pt x="429" y="587"/>
                  <a:pt x="429" y="582"/>
                  <a:pt x="432" y="583"/>
                </a:cubicBezTo>
                <a:cubicBezTo>
                  <a:pt x="435" y="585"/>
                  <a:pt x="445" y="585"/>
                  <a:pt x="448" y="583"/>
                </a:cubicBezTo>
                <a:cubicBezTo>
                  <a:pt x="451" y="582"/>
                  <a:pt x="456" y="577"/>
                  <a:pt x="453" y="574"/>
                </a:cubicBezTo>
                <a:cubicBezTo>
                  <a:pt x="450" y="570"/>
                  <a:pt x="438" y="567"/>
                  <a:pt x="437" y="564"/>
                </a:cubicBezTo>
                <a:cubicBezTo>
                  <a:pt x="436" y="561"/>
                  <a:pt x="437" y="561"/>
                  <a:pt x="441" y="559"/>
                </a:cubicBezTo>
                <a:cubicBezTo>
                  <a:pt x="445" y="557"/>
                  <a:pt x="448" y="556"/>
                  <a:pt x="445" y="553"/>
                </a:cubicBezTo>
                <a:cubicBezTo>
                  <a:pt x="443" y="549"/>
                  <a:pt x="438" y="549"/>
                  <a:pt x="444" y="547"/>
                </a:cubicBezTo>
                <a:cubicBezTo>
                  <a:pt x="450" y="544"/>
                  <a:pt x="465" y="546"/>
                  <a:pt x="459" y="542"/>
                </a:cubicBezTo>
                <a:cubicBezTo>
                  <a:pt x="453" y="538"/>
                  <a:pt x="448" y="534"/>
                  <a:pt x="449" y="529"/>
                </a:cubicBezTo>
                <a:cubicBezTo>
                  <a:pt x="449" y="525"/>
                  <a:pt x="453" y="526"/>
                  <a:pt x="458" y="527"/>
                </a:cubicBezTo>
                <a:cubicBezTo>
                  <a:pt x="463" y="527"/>
                  <a:pt x="479" y="524"/>
                  <a:pt x="486" y="521"/>
                </a:cubicBezTo>
                <a:cubicBezTo>
                  <a:pt x="493" y="518"/>
                  <a:pt x="499" y="520"/>
                  <a:pt x="503" y="518"/>
                </a:cubicBezTo>
                <a:cubicBezTo>
                  <a:pt x="506" y="516"/>
                  <a:pt x="513" y="515"/>
                  <a:pt x="520" y="514"/>
                </a:cubicBezTo>
                <a:cubicBezTo>
                  <a:pt x="526" y="513"/>
                  <a:pt x="540" y="511"/>
                  <a:pt x="545" y="506"/>
                </a:cubicBezTo>
                <a:cubicBezTo>
                  <a:pt x="551" y="502"/>
                  <a:pt x="560" y="502"/>
                  <a:pt x="564" y="503"/>
                </a:cubicBezTo>
                <a:cubicBezTo>
                  <a:pt x="568" y="504"/>
                  <a:pt x="572" y="502"/>
                  <a:pt x="574" y="504"/>
                </a:cubicBezTo>
                <a:cubicBezTo>
                  <a:pt x="576" y="505"/>
                  <a:pt x="580" y="511"/>
                  <a:pt x="581" y="513"/>
                </a:cubicBezTo>
                <a:cubicBezTo>
                  <a:pt x="581" y="516"/>
                  <a:pt x="578" y="521"/>
                  <a:pt x="580" y="523"/>
                </a:cubicBezTo>
                <a:cubicBezTo>
                  <a:pt x="582" y="524"/>
                  <a:pt x="585" y="526"/>
                  <a:pt x="589" y="524"/>
                </a:cubicBezTo>
                <a:cubicBezTo>
                  <a:pt x="592" y="522"/>
                  <a:pt x="596" y="521"/>
                  <a:pt x="597" y="523"/>
                </a:cubicBezTo>
                <a:cubicBezTo>
                  <a:pt x="598" y="525"/>
                  <a:pt x="598" y="528"/>
                  <a:pt x="600" y="527"/>
                </a:cubicBezTo>
                <a:cubicBezTo>
                  <a:pt x="603" y="525"/>
                  <a:pt x="601" y="524"/>
                  <a:pt x="604" y="525"/>
                </a:cubicBezTo>
                <a:cubicBezTo>
                  <a:pt x="607" y="526"/>
                  <a:pt x="610" y="528"/>
                  <a:pt x="612" y="528"/>
                </a:cubicBezTo>
                <a:cubicBezTo>
                  <a:pt x="613" y="528"/>
                  <a:pt x="612" y="530"/>
                  <a:pt x="611" y="532"/>
                </a:cubicBezTo>
                <a:cubicBezTo>
                  <a:pt x="609" y="534"/>
                  <a:pt x="608" y="537"/>
                  <a:pt x="611" y="536"/>
                </a:cubicBezTo>
                <a:cubicBezTo>
                  <a:pt x="615" y="535"/>
                  <a:pt x="621" y="534"/>
                  <a:pt x="624" y="534"/>
                </a:cubicBezTo>
                <a:cubicBezTo>
                  <a:pt x="627" y="534"/>
                  <a:pt x="639" y="527"/>
                  <a:pt x="643" y="524"/>
                </a:cubicBezTo>
                <a:cubicBezTo>
                  <a:pt x="647" y="522"/>
                  <a:pt x="656" y="519"/>
                  <a:pt x="654" y="522"/>
                </a:cubicBezTo>
                <a:cubicBezTo>
                  <a:pt x="651" y="524"/>
                  <a:pt x="651" y="529"/>
                  <a:pt x="654" y="530"/>
                </a:cubicBezTo>
                <a:cubicBezTo>
                  <a:pt x="658" y="532"/>
                  <a:pt x="668" y="537"/>
                  <a:pt x="673" y="546"/>
                </a:cubicBezTo>
                <a:cubicBezTo>
                  <a:pt x="678" y="554"/>
                  <a:pt x="695" y="586"/>
                  <a:pt x="698" y="584"/>
                </a:cubicBezTo>
                <a:cubicBezTo>
                  <a:pt x="701" y="582"/>
                  <a:pt x="704" y="575"/>
                  <a:pt x="707" y="576"/>
                </a:cubicBezTo>
                <a:cubicBezTo>
                  <a:pt x="709" y="577"/>
                  <a:pt x="712" y="582"/>
                  <a:pt x="717" y="584"/>
                </a:cubicBezTo>
                <a:cubicBezTo>
                  <a:pt x="722" y="587"/>
                  <a:pt x="729" y="583"/>
                  <a:pt x="733" y="582"/>
                </a:cubicBezTo>
                <a:cubicBezTo>
                  <a:pt x="736" y="581"/>
                  <a:pt x="741" y="578"/>
                  <a:pt x="745" y="583"/>
                </a:cubicBezTo>
                <a:cubicBezTo>
                  <a:pt x="749" y="587"/>
                  <a:pt x="750" y="594"/>
                  <a:pt x="753" y="594"/>
                </a:cubicBezTo>
                <a:cubicBezTo>
                  <a:pt x="756" y="595"/>
                  <a:pt x="757" y="596"/>
                  <a:pt x="759" y="598"/>
                </a:cubicBezTo>
                <a:cubicBezTo>
                  <a:pt x="760" y="601"/>
                  <a:pt x="761" y="604"/>
                  <a:pt x="767" y="605"/>
                </a:cubicBezTo>
                <a:cubicBezTo>
                  <a:pt x="773" y="605"/>
                  <a:pt x="778" y="602"/>
                  <a:pt x="779" y="604"/>
                </a:cubicBezTo>
                <a:cubicBezTo>
                  <a:pt x="780" y="605"/>
                  <a:pt x="781" y="611"/>
                  <a:pt x="786" y="611"/>
                </a:cubicBezTo>
                <a:cubicBezTo>
                  <a:pt x="791" y="611"/>
                  <a:pt x="796" y="609"/>
                  <a:pt x="799" y="607"/>
                </a:cubicBezTo>
                <a:cubicBezTo>
                  <a:pt x="802" y="605"/>
                  <a:pt x="813" y="603"/>
                  <a:pt x="816" y="600"/>
                </a:cubicBezTo>
                <a:cubicBezTo>
                  <a:pt x="819" y="596"/>
                  <a:pt x="828" y="593"/>
                  <a:pt x="832" y="590"/>
                </a:cubicBezTo>
                <a:cubicBezTo>
                  <a:pt x="837" y="588"/>
                  <a:pt x="847" y="582"/>
                  <a:pt x="851" y="583"/>
                </a:cubicBezTo>
                <a:cubicBezTo>
                  <a:pt x="854" y="584"/>
                  <a:pt x="863" y="585"/>
                  <a:pt x="867" y="587"/>
                </a:cubicBezTo>
                <a:cubicBezTo>
                  <a:pt x="872" y="588"/>
                  <a:pt x="871" y="593"/>
                  <a:pt x="873" y="594"/>
                </a:cubicBezTo>
                <a:cubicBezTo>
                  <a:pt x="876" y="595"/>
                  <a:pt x="879" y="597"/>
                  <a:pt x="883" y="597"/>
                </a:cubicBezTo>
                <a:cubicBezTo>
                  <a:pt x="887" y="597"/>
                  <a:pt x="888" y="594"/>
                  <a:pt x="893" y="598"/>
                </a:cubicBezTo>
                <a:cubicBezTo>
                  <a:pt x="898" y="601"/>
                  <a:pt x="904" y="604"/>
                  <a:pt x="907" y="601"/>
                </a:cubicBezTo>
                <a:cubicBezTo>
                  <a:pt x="910" y="598"/>
                  <a:pt x="917" y="594"/>
                  <a:pt x="916" y="591"/>
                </a:cubicBezTo>
                <a:cubicBezTo>
                  <a:pt x="915" y="588"/>
                  <a:pt x="910" y="580"/>
                  <a:pt x="911" y="577"/>
                </a:cubicBezTo>
                <a:cubicBezTo>
                  <a:pt x="911" y="574"/>
                  <a:pt x="924" y="562"/>
                  <a:pt x="927" y="562"/>
                </a:cubicBezTo>
                <a:cubicBezTo>
                  <a:pt x="929" y="561"/>
                  <a:pt x="934" y="564"/>
                  <a:pt x="937" y="566"/>
                </a:cubicBezTo>
                <a:cubicBezTo>
                  <a:pt x="941" y="568"/>
                  <a:pt x="945" y="566"/>
                  <a:pt x="950" y="568"/>
                </a:cubicBezTo>
                <a:cubicBezTo>
                  <a:pt x="954" y="569"/>
                  <a:pt x="959" y="571"/>
                  <a:pt x="963" y="573"/>
                </a:cubicBezTo>
                <a:cubicBezTo>
                  <a:pt x="967" y="575"/>
                  <a:pt x="968" y="575"/>
                  <a:pt x="969" y="578"/>
                </a:cubicBezTo>
                <a:cubicBezTo>
                  <a:pt x="969" y="582"/>
                  <a:pt x="970" y="589"/>
                  <a:pt x="976" y="590"/>
                </a:cubicBezTo>
                <a:cubicBezTo>
                  <a:pt x="981" y="592"/>
                  <a:pt x="987" y="595"/>
                  <a:pt x="991" y="595"/>
                </a:cubicBezTo>
                <a:cubicBezTo>
                  <a:pt x="995" y="594"/>
                  <a:pt x="1004" y="589"/>
                  <a:pt x="1011" y="590"/>
                </a:cubicBezTo>
                <a:cubicBezTo>
                  <a:pt x="1017" y="590"/>
                  <a:pt x="1024" y="593"/>
                  <a:pt x="1026" y="593"/>
                </a:cubicBezTo>
                <a:cubicBezTo>
                  <a:pt x="1028" y="593"/>
                  <a:pt x="1032" y="598"/>
                  <a:pt x="1036" y="598"/>
                </a:cubicBezTo>
                <a:cubicBezTo>
                  <a:pt x="1041" y="598"/>
                  <a:pt x="1043" y="600"/>
                  <a:pt x="1045" y="602"/>
                </a:cubicBezTo>
                <a:cubicBezTo>
                  <a:pt x="1047" y="604"/>
                  <a:pt x="1056" y="609"/>
                  <a:pt x="1060" y="609"/>
                </a:cubicBezTo>
                <a:cubicBezTo>
                  <a:pt x="1065" y="609"/>
                  <a:pt x="1073" y="612"/>
                  <a:pt x="1077" y="612"/>
                </a:cubicBezTo>
                <a:cubicBezTo>
                  <a:pt x="1081" y="612"/>
                  <a:pt x="1101" y="606"/>
                  <a:pt x="1107" y="604"/>
                </a:cubicBezTo>
                <a:cubicBezTo>
                  <a:pt x="1113" y="602"/>
                  <a:pt x="1120" y="596"/>
                  <a:pt x="1124" y="595"/>
                </a:cubicBezTo>
                <a:cubicBezTo>
                  <a:pt x="1128" y="593"/>
                  <a:pt x="1135" y="596"/>
                  <a:pt x="1140" y="598"/>
                </a:cubicBezTo>
                <a:cubicBezTo>
                  <a:pt x="1146" y="600"/>
                  <a:pt x="1149" y="594"/>
                  <a:pt x="1153" y="596"/>
                </a:cubicBezTo>
                <a:cubicBezTo>
                  <a:pt x="1157" y="599"/>
                  <a:pt x="1171" y="605"/>
                  <a:pt x="1172" y="605"/>
                </a:cubicBezTo>
                <a:cubicBezTo>
                  <a:pt x="1173" y="605"/>
                  <a:pt x="1184" y="599"/>
                  <a:pt x="1188" y="599"/>
                </a:cubicBezTo>
                <a:cubicBezTo>
                  <a:pt x="1191" y="598"/>
                  <a:pt x="1196" y="595"/>
                  <a:pt x="1193" y="592"/>
                </a:cubicBezTo>
                <a:cubicBezTo>
                  <a:pt x="1191" y="588"/>
                  <a:pt x="1198" y="579"/>
                  <a:pt x="1200" y="575"/>
                </a:cubicBezTo>
                <a:cubicBezTo>
                  <a:pt x="1202" y="572"/>
                  <a:pt x="1207" y="566"/>
                  <a:pt x="1209" y="564"/>
                </a:cubicBezTo>
                <a:cubicBezTo>
                  <a:pt x="1211" y="561"/>
                  <a:pt x="1211" y="554"/>
                  <a:pt x="1209" y="553"/>
                </a:cubicBezTo>
                <a:cubicBezTo>
                  <a:pt x="1206" y="552"/>
                  <a:pt x="1202" y="551"/>
                  <a:pt x="1203" y="549"/>
                </a:cubicBezTo>
                <a:cubicBezTo>
                  <a:pt x="1204" y="548"/>
                  <a:pt x="1212" y="540"/>
                  <a:pt x="1223" y="538"/>
                </a:cubicBezTo>
                <a:cubicBezTo>
                  <a:pt x="1234" y="537"/>
                  <a:pt x="1242" y="535"/>
                  <a:pt x="1248" y="536"/>
                </a:cubicBezTo>
                <a:cubicBezTo>
                  <a:pt x="1254" y="538"/>
                  <a:pt x="1260" y="541"/>
                  <a:pt x="1263" y="541"/>
                </a:cubicBezTo>
                <a:cubicBezTo>
                  <a:pt x="1267" y="541"/>
                  <a:pt x="1276" y="544"/>
                  <a:pt x="1280" y="550"/>
                </a:cubicBezTo>
                <a:cubicBezTo>
                  <a:pt x="1285" y="556"/>
                  <a:pt x="1295" y="580"/>
                  <a:pt x="1297" y="584"/>
                </a:cubicBezTo>
                <a:cubicBezTo>
                  <a:pt x="1300" y="588"/>
                  <a:pt x="1300" y="598"/>
                  <a:pt x="1301" y="601"/>
                </a:cubicBezTo>
                <a:cubicBezTo>
                  <a:pt x="1302" y="603"/>
                  <a:pt x="1308" y="605"/>
                  <a:pt x="1311" y="606"/>
                </a:cubicBezTo>
                <a:cubicBezTo>
                  <a:pt x="1315" y="606"/>
                  <a:pt x="1322" y="608"/>
                  <a:pt x="1325" y="610"/>
                </a:cubicBezTo>
                <a:cubicBezTo>
                  <a:pt x="1329" y="611"/>
                  <a:pt x="1334" y="615"/>
                  <a:pt x="1337" y="617"/>
                </a:cubicBezTo>
                <a:cubicBezTo>
                  <a:pt x="1340" y="619"/>
                  <a:pt x="1339" y="621"/>
                  <a:pt x="1341" y="625"/>
                </a:cubicBezTo>
                <a:cubicBezTo>
                  <a:pt x="1343" y="628"/>
                  <a:pt x="1342" y="635"/>
                  <a:pt x="1347" y="636"/>
                </a:cubicBezTo>
                <a:cubicBezTo>
                  <a:pt x="1352" y="637"/>
                  <a:pt x="1366" y="637"/>
                  <a:pt x="1368" y="636"/>
                </a:cubicBezTo>
                <a:cubicBezTo>
                  <a:pt x="1370" y="634"/>
                  <a:pt x="1370" y="632"/>
                  <a:pt x="1375" y="632"/>
                </a:cubicBezTo>
                <a:cubicBezTo>
                  <a:pt x="1379" y="631"/>
                  <a:pt x="1383" y="629"/>
                  <a:pt x="1387" y="628"/>
                </a:cubicBezTo>
                <a:cubicBezTo>
                  <a:pt x="1391" y="627"/>
                  <a:pt x="1395" y="628"/>
                  <a:pt x="1395" y="630"/>
                </a:cubicBezTo>
                <a:cubicBezTo>
                  <a:pt x="1395" y="632"/>
                  <a:pt x="1398" y="637"/>
                  <a:pt x="1397" y="639"/>
                </a:cubicBezTo>
                <a:cubicBezTo>
                  <a:pt x="1395" y="640"/>
                  <a:pt x="1392" y="643"/>
                  <a:pt x="1390" y="646"/>
                </a:cubicBezTo>
                <a:cubicBezTo>
                  <a:pt x="1388" y="648"/>
                  <a:pt x="1385" y="658"/>
                  <a:pt x="1384" y="662"/>
                </a:cubicBezTo>
                <a:cubicBezTo>
                  <a:pt x="1382" y="667"/>
                  <a:pt x="1376" y="672"/>
                  <a:pt x="1375" y="676"/>
                </a:cubicBezTo>
                <a:cubicBezTo>
                  <a:pt x="1374" y="679"/>
                  <a:pt x="1372" y="683"/>
                  <a:pt x="1369" y="681"/>
                </a:cubicBezTo>
                <a:cubicBezTo>
                  <a:pt x="1366" y="679"/>
                  <a:pt x="1360" y="676"/>
                  <a:pt x="1359" y="677"/>
                </a:cubicBezTo>
                <a:cubicBezTo>
                  <a:pt x="1357" y="678"/>
                  <a:pt x="1350" y="684"/>
                  <a:pt x="1348" y="684"/>
                </a:cubicBezTo>
                <a:cubicBezTo>
                  <a:pt x="1345" y="684"/>
                  <a:pt x="1346" y="686"/>
                  <a:pt x="1348" y="691"/>
                </a:cubicBezTo>
                <a:cubicBezTo>
                  <a:pt x="1350" y="696"/>
                  <a:pt x="1351" y="700"/>
                  <a:pt x="1350" y="704"/>
                </a:cubicBezTo>
                <a:cubicBezTo>
                  <a:pt x="1349" y="707"/>
                  <a:pt x="1351" y="712"/>
                  <a:pt x="1348" y="714"/>
                </a:cubicBezTo>
                <a:cubicBezTo>
                  <a:pt x="1345" y="715"/>
                  <a:pt x="1341" y="716"/>
                  <a:pt x="1341" y="721"/>
                </a:cubicBezTo>
                <a:cubicBezTo>
                  <a:pt x="1341" y="721"/>
                  <a:pt x="1341" y="721"/>
                  <a:pt x="1341" y="721"/>
                </a:cubicBezTo>
                <a:cubicBezTo>
                  <a:pt x="1345" y="719"/>
                  <a:pt x="1348" y="721"/>
                  <a:pt x="1351" y="718"/>
                </a:cubicBezTo>
                <a:cubicBezTo>
                  <a:pt x="1354" y="716"/>
                  <a:pt x="1354" y="713"/>
                  <a:pt x="1358" y="713"/>
                </a:cubicBezTo>
                <a:cubicBezTo>
                  <a:pt x="1363" y="712"/>
                  <a:pt x="1363" y="714"/>
                  <a:pt x="1366" y="716"/>
                </a:cubicBezTo>
                <a:cubicBezTo>
                  <a:pt x="1370" y="717"/>
                  <a:pt x="1374" y="720"/>
                  <a:pt x="1381" y="716"/>
                </a:cubicBezTo>
                <a:cubicBezTo>
                  <a:pt x="1388" y="713"/>
                  <a:pt x="1395" y="710"/>
                  <a:pt x="1403" y="701"/>
                </a:cubicBezTo>
                <a:cubicBezTo>
                  <a:pt x="1411" y="693"/>
                  <a:pt x="1417" y="686"/>
                  <a:pt x="1420" y="682"/>
                </a:cubicBezTo>
                <a:cubicBezTo>
                  <a:pt x="1423" y="678"/>
                  <a:pt x="1431" y="672"/>
                  <a:pt x="1440" y="659"/>
                </a:cubicBezTo>
                <a:cubicBezTo>
                  <a:pt x="1449" y="646"/>
                  <a:pt x="1457" y="634"/>
                  <a:pt x="1461" y="630"/>
                </a:cubicBezTo>
                <a:cubicBezTo>
                  <a:pt x="1465" y="626"/>
                  <a:pt x="1470" y="614"/>
                  <a:pt x="1471" y="608"/>
                </a:cubicBezTo>
                <a:cubicBezTo>
                  <a:pt x="1472" y="602"/>
                  <a:pt x="1470" y="587"/>
                  <a:pt x="1471" y="583"/>
                </a:cubicBezTo>
                <a:cubicBezTo>
                  <a:pt x="1473" y="578"/>
                  <a:pt x="1482" y="566"/>
                  <a:pt x="1482" y="561"/>
                </a:cubicBezTo>
                <a:cubicBezTo>
                  <a:pt x="1483" y="556"/>
                  <a:pt x="1485" y="553"/>
                  <a:pt x="1483" y="550"/>
                </a:cubicBezTo>
                <a:cubicBezTo>
                  <a:pt x="1480" y="547"/>
                  <a:pt x="1477" y="546"/>
                  <a:pt x="1478" y="545"/>
                </a:cubicBezTo>
                <a:cubicBezTo>
                  <a:pt x="1479" y="544"/>
                  <a:pt x="1483" y="547"/>
                  <a:pt x="1482" y="544"/>
                </a:cubicBezTo>
                <a:cubicBezTo>
                  <a:pt x="1482" y="541"/>
                  <a:pt x="1482" y="540"/>
                  <a:pt x="1480" y="539"/>
                </a:cubicBezTo>
                <a:cubicBezTo>
                  <a:pt x="1478" y="537"/>
                  <a:pt x="1473" y="534"/>
                  <a:pt x="1470" y="530"/>
                </a:cubicBezTo>
                <a:cubicBezTo>
                  <a:pt x="1466" y="526"/>
                  <a:pt x="1469" y="527"/>
                  <a:pt x="1462" y="526"/>
                </a:cubicBezTo>
                <a:cubicBezTo>
                  <a:pt x="1455" y="524"/>
                  <a:pt x="1452" y="521"/>
                  <a:pt x="1451" y="523"/>
                </a:cubicBezTo>
                <a:cubicBezTo>
                  <a:pt x="1449" y="524"/>
                  <a:pt x="1453" y="528"/>
                  <a:pt x="1449" y="528"/>
                </a:cubicBezTo>
                <a:cubicBezTo>
                  <a:pt x="1446" y="528"/>
                  <a:pt x="1445" y="530"/>
                  <a:pt x="1444" y="532"/>
                </a:cubicBezTo>
                <a:cubicBezTo>
                  <a:pt x="1442" y="534"/>
                  <a:pt x="1438" y="537"/>
                  <a:pt x="1436" y="535"/>
                </a:cubicBezTo>
                <a:cubicBezTo>
                  <a:pt x="1433" y="533"/>
                  <a:pt x="1434" y="532"/>
                  <a:pt x="1435" y="531"/>
                </a:cubicBezTo>
                <a:cubicBezTo>
                  <a:pt x="1435" y="529"/>
                  <a:pt x="1433" y="530"/>
                  <a:pt x="1433" y="528"/>
                </a:cubicBezTo>
                <a:cubicBezTo>
                  <a:pt x="1433" y="525"/>
                  <a:pt x="1437" y="523"/>
                  <a:pt x="1436" y="522"/>
                </a:cubicBezTo>
                <a:cubicBezTo>
                  <a:pt x="1435" y="520"/>
                  <a:pt x="1435" y="522"/>
                  <a:pt x="1433" y="522"/>
                </a:cubicBezTo>
                <a:cubicBezTo>
                  <a:pt x="1431" y="522"/>
                  <a:pt x="1428" y="523"/>
                  <a:pt x="1427" y="525"/>
                </a:cubicBezTo>
                <a:cubicBezTo>
                  <a:pt x="1427" y="527"/>
                  <a:pt x="1431" y="529"/>
                  <a:pt x="1427" y="530"/>
                </a:cubicBezTo>
                <a:cubicBezTo>
                  <a:pt x="1423" y="530"/>
                  <a:pt x="1422" y="531"/>
                  <a:pt x="1422" y="528"/>
                </a:cubicBezTo>
                <a:cubicBezTo>
                  <a:pt x="1422" y="526"/>
                  <a:pt x="1425" y="518"/>
                  <a:pt x="1423" y="517"/>
                </a:cubicBezTo>
                <a:cubicBezTo>
                  <a:pt x="1422" y="516"/>
                  <a:pt x="1422" y="516"/>
                  <a:pt x="1422" y="516"/>
                </a:cubicBezTo>
                <a:cubicBezTo>
                  <a:pt x="1422" y="516"/>
                  <a:pt x="1423" y="517"/>
                  <a:pt x="1418" y="517"/>
                </a:cubicBezTo>
                <a:cubicBezTo>
                  <a:pt x="1412" y="517"/>
                  <a:pt x="1411" y="518"/>
                  <a:pt x="1408" y="515"/>
                </a:cubicBezTo>
                <a:cubicBezTo>
                  <a:pt x="1404" y="513"/>
                  <a:pt x="1402" y="512"/>
                  <a:pt x="1405" y="510"/>
                </a:cubicBezTo>
                <a:cubicBezTo>
                  <a:pt x="1408" y="507"/>
                  <a:pt x="1416" y="504"/>
                  <a:pt x="1419" y="500"/>
                </a:cubicBezTo>
                <a:cubicBezTo>
                  <a:pt x="1423" y="495"/>
                  <a:pt x="1439" y="488"/>
                  <a:pt x="1441" y="483"/>
                </a:cubicBezTo>
                <a:cubicBezTo>
                  <a:pt x="1443" y="477"/>
                  <a:pt x="1454" y="469"/>
                  <a:pt x="1463" y="464"/>
                </a:cubicBezTo>
                <a:cubicBezTo>
                  <a:pt x="1472" y="458"/>
                  <a:pt x="1469" y="457"/>
                  <a:pt x="1473" y="452"/>
                </a:cubicBezTo>
                <a:cubicBezTo>
                  <a:pt x="1477" y="447"/>
                  <a:pt x="1487" y="443"/>
                  <a:pt x="1491" y="438"/>
                </a:cubicBezTo>
                <a:cubicBezTo>
                  <a:pt x="1495" y="434"/>
                  <a:pt x="1500" y="429"/>
                  <a:pt x="1505" y="428"/>
                </a:cubicBezTo>
                <a:cubicBezTo>
                  <a:pt x="1509" y="427"/>
                  <a:pt x="1515" y="426"/>
                  <a:pt x="1525" y="425"/>
                </a:cubicBezTo>
                <a:cubicBezTo>
                  <a:pt x="1535" y="425"/>
                  <a:pt x="1541" y="425"/>
                  <a:pt x="1542" y="427"/>
                </a:cubicBezTo>
                <a:cubicBezTo>
                  <a:pt x="1544" y="430"/>
                  <a:pt x="1544" y="431"/>
                  <a:pt x="1547" y="430"/>
                </a:cubicBezTo>
                <a:cubicBezTo>
                  <a:pt x="1550" y="428"/>
                  <a:pt x="1557" y="426"/>
                  <a:pt x="1559" y="426"/>
                </a:cubicBezTo>
                <a:cubicBezTo>
                  <a:pt x="1560" y="427"/>
                  <a:pt x="1562" y="429"/>
                  <a:pt x="1564" y="429"/>
                </a:cubicBezTo>
                <a:cubicBezTo>
                  <a:pt x="1566" y="429"/>
                  <a:pt x="1571" y="428"/>
                  <a:pt x="1572" y="427"/>
                </a:cubicBezTo>
                <a:cubicBezTo>
                  <a:pt x="1574" y="426"/>
                  <a:pt x="1574" y="429"/>
                  <a:pt x="1577" y="429"/>
                </a:cubicBezTo>
                <a:cubicBezTo>
                  <a:pt x="1581" y="429"/>
                  <a:pt x="1583" y="429"/>
                  <a:pt x="1583" y="427"/>
                </a:cubicBezTo>
                <a:cubicBezTo>
                  <a:pt x="1583" y="425"/>
                  <a:pt x="1584" y="423"/>
                  <a:pt x="1587" y="422"/>
                </a:cubicBezTo>
                <a:cubicBezTo>
                  <a:pt x="1591" y="420"/>
                  <a:pt x="1600" y="420"/>
                  <a:pt x="1603" y="422"/>
                </a:cubicBezTo>
                <a:cubicBezTo>
                  <a:pt x="1606" y="424"/>
                  <a:pt x="1609" y="427"/>
                  <a:pt x="1610" y="426"/>
                </a:cubicBezTo>
                <a:cubicBezTo>
                  <a:pt x="1612" y="424"/>
                  <a:pt x="1618" y="426"/>
                  <a:pt x="1620" y="428"/>
                </a:cubicBezTo>
                <a:cubicBezTo>
                  <a:pt x="1623" y="430"/>
                  <a:pt x="1625" y="432"/>
                  <a:pt x="1623" y="432"/>
                </a:cubicBezTo>
                <a:cubicBezTo>
                  <a:pt x="1621" y="432"/>
                  <a:pt x="1616" y="431"/>
                  <a:pt x="1616" y="433"/>
                </a:cubicBezTo>
                <a:cubicBezTo>
                  <a:pt x="1615" y="434"/>
                  <a:pt x="1612" y="436"/>
                  <a:pt x="1618" y="436"/>
                </a:cubicBezTo>
                <a:cubicBezTo>
                  <a:pt x="1624" y="436"/>
                  <a:pt x="1626" y="435"/>
                  <a:pt x="1628" y="435"/>
                </a:cubicBezTo>
                <a:cubicBezTo>
                  <a:pt x="1631" y="435"/>
                  <a:pt x="1632" y="436"/>
                  <a:pt x="1636" y="435"/>
                </a:cubicBezTo>
                <a:cubicBezTo>
                  <a:pt x="1640" y="434"/>
                  <a:pt x="1640" y="431"/>
                  <a:pt x="1643" y="431"/>
                </a:cubicBezTo>
                <a:cubicBezTo>
                  <a:pt x="1647" y="431"/>
                  <a:pt x="1648" y="434"/>
                  <a:pt x="1651" y="434"/>
                </a:cubicBezTo>
                <a:cubicBezTo>
                  <a:pt x="1654" y="434"/>
                  <a:pt x="1664" y="432"/>
                  <a:pt x="1665" y="430"/>
                </a:cubicBezTo>
                <a:cubicBezTo>
                  <a:pt x="1667" y="429"/>
                  <a:pt x="1668" y="428"/>
                  <a:pt x="1663" y="427"/>
                </a:cubicBezTo>
                <a:cubicBezTo>
                  <a:pt x="1658" y="425"/>
                  <a:pt x="1653" y="427"/>
                  <a:pt x="1654" y="424"/>
                </a:cubicBezTo>
                <a:cubicBezTo>
                  <a:pt x="1655" y="420"/>
                  <a:pt x="1654" y="418"/>
                  <a:pt x="1658" y="414"/>
                </a:cubicBezTo>
                <a:cubicBezTo>
                  <a:pt x="1662" y="410"/>
                  <a:pt x="1661" y="407"/>
                  <a:pt x="1665" y="406"/>
                </a:cubicBezTo>
                <a:cubicBezTo>
                  <a:pt x="1669" y="405"/>
                  <a:pt x="1673" y="399"/>
                  <a:pt x="1678" y="396"/>
                </a:cubicBezTo>
                <a:cubicBezTo>
                  <a:pt x="1682" y="393"/>
                  <a:pt x="1684" y="394"/>
                  <a:pt x="1686" y="390"/>
                </a:cubicBezTo>
                <a:cubicBezTo>
                  <a:pt x="1687" y="386"/>
                  <a:pt x="1687" y="384"/>
                  <a:pt x="1692" y="382"/>
                </a:cubicBezTo>
                <a:cubicBezTo>
                  <a:pt x="1697" y="380"/>
                  <a:pt x="1700" y="381"/>
                  <a:pt x="1705" y="380"/>
                </a:cubicBezTo>
                <a:cubicBezTo>
                  <a:pt x="1710" y="380"/>
                  <a:pt x="1717" y="376"/>
                  <a:pt x="1720" y="378"/>
                </a:cubicBezTo>
                <a:cubicBezTo>
                  <a:pt x="1723" y="381"/>
                  <a:pt x="1723" y="383"/>
                  <a:pt x="1725" y="382"/>
                </a:cubicBezTo>
                <a:cubicBezTo>
                  <a:pt x="1726" y="382"/>
                  <a:pt x="1731" y="378"/>
                  <a:pt x="1733" y="378"/>
                </a:cubicBezTo>
                <a:cubicBezTo>
                  <a:pt x="1734" y="378"/>
                  <a:pt x="1735" y="379"/>
                  <a:pt x="1734" y="382"/>
                </a:cubicBezTo>
                <a:cubicBezTo>
                  <a:pt x="1732" y="384"/>
                  <a:pt x="1729" y="387"/>
                  <a:pt x="1729" y="391"/>
                </a:cubicBezTo>
                <a:cubicBezTo>
                  <a:pt x="1729" y="394"/>
                  <a:pt x="1727" y="394"/>
                  <a:pt x="1730" y="394"/>
                </a:cubicBezTo>
                <a:cubicBezTo>
                  <a:pt x="1733" y="395"/>
                  <a:pt x="1737" y="393"/>
                  <a:pt x="1736" y="395"/>
                </a:cubicBezTo>
                <a:cubicBezTo>
                  <a:pt x="1735" y="397"/>
                  <a:pt x="1730" y="402"/>
                  <a:pt x="1732" y="401"/>
                </a:cubicBezTo>
                <a:cubicBezTo>
                  <a:pt x="1735" y="401"/>
                  <a:pt x="1737" y="401"/>
                  <a:pt x="1742" y="396"/>
                </a:cubicBezTo>
                <a:cubicBezTo>
                  <a:pt x="1748" y="392"/>
                  <a:pt x="1757" y="383"/>
                  <a:pt x="1761" y="383"/>
                </a:cubicBezTo>
                <a:cubicBezTo>
                  <a:pt x="1765" y="382"/>
                  <a:pt x="1769" y="384"/>
                  <a:pt x="1770" y="383"/>
                </a:cubicBezTo>
                <a:cubicBezTo>
                  <a:pt x="1771" y="381"/>
                  <a:pt x="1769" y="378"/>
                  <a:pt x="1770" y="376"/>
                </a:cubicBezTo>
                <a:cubicBezTo>
                  <a:pt x="1771" y="375"/>
                  <a:pt x="1769" y="372"/>
                  <a:pt x="1772" y="369"/>
                </a:cubicBezTo>
                <a:cubicBezTo>
                  <a:pt x="1775" y="366"/>
                  <a:pt x="1772" y="366"/>
                  <a:pt x="1778" y="364"/>
                </a:cubicBezTo>
                <a:cubicBezTo>
                  <a:pt x="1784" y="363"/>
                  <a:pt x="1786" y="361"/>
                  <a:pt x="1788" y="362"/>
                </a:cubicBezTo>
                <a:cubicBezTo>
                  <a:pt x="1791" y="363"/>
                  <a:pt x="1793" y="365"/>
                  <a:pt x="1797" y="365"/>
                </a:cubicBezTo>
                <a:cubicBezTo>
                  <a:pt x="1801" y="365"/>
                  <a:pt x="1799" y="365"/>
                  <a:pt x="1793" y="367"/>
                </a:cubicBezTo>
                <a:cubicBezTo>
                  <a:pt x="1786" y="368"/>
                  <a:pt x="1784" y="370"/>
                  <a:pt x="1784" y="373"/>
                </a:cubicBezTo>
                <a:cubicBezTo>
                  <a:pt x="1783" y="377"/>
                  <a:pt x="1784" y="382"/>
                  <a:pt x="1782" y="383"/>
                </a:cubicBezTo>
                <a:cubicBezTo>
                  <a:pt x="1781" y="383"/>
                  <a:pt x="1780" y="384"/>
                  <a:pt x="1781" y="386"/>
                </a:cubicBezTo>
                <a:cubicBezTo>
                  <a:pt x="1781" y="388"/>
                  <a:pt x="1784" y="387"/>
                  <a:pt x="1782" y="390"/>
                </a:cubicBezTo>
                <a:cubicBezTo>
                  <a:pt x="1780" y="393"/>
                  <a:pt x="1775" y="395"/>
                  <a:pt x="1776" y="396"/>
                </a:cubicBezTo>
                <a:cubicBezTo>
                  <a:pt x="1777" y="397"/>
                  <a:pt x="1780" y="397"/>
                  <a:pt x="1772" y="399"/>
                </a:cubicBezTo>
                <a:cubicBezTo>
                  <a:pt x="1764" y="402"/>
                  <a:pt x="1759" y="407"/>
                  <a:pt x="1757" y="408"/>
                </a:cubicBezTo>
                <a:cubicBezTo>
                  <a:pt x="1755" y="409"/>
                  <a:pt x="1755" y="410"/>
                  <a:pt x="1752" y="413"/>
                </a:cubicBezTo>
                <a:cubicBezTo>
                  <a:pt x="1749" y="415"/>
                  <a:pt x="1746" y="419"/>
                  <a:pt x="1742" y="422"/>
                </a:cubicBezTo>
                <a:cubicBezTo>
                  <a:pt x="1739" y="424"/>
                  <a:pt x="1740" y="421"/>
                  <a:pt x="1736" y="425"/>
                </a:cubicBezTo>
                <a:cubicBezTo>
                  <a:pt x="1732" y="429"/>
                  <a:pt x="1730" y="429"/>
                  <a:pt x="1728" y="433"/>
                </a:cubicBezTo>
                <a:cubicBezTo>
                  <a:pt x="1725" y="436"/>
                  <a:pt x="1722" y="442"/>
                  <a:pt x="1715" y="447"/>
                </a:cubicBezTo>
                <a:cubicBezTo>
                  <a:pt x="1708" y="452"/>
                  <a:pt x="1706" y="455"/>
                  <a:pt x="1701" y="456"/>
                </a:cubicBezTo>
                <a:cubicBezTo>
                  <a:pt x="1696" y="456"/>
                  <a:pt x="1695" y="458"/>
                  <a:pt x="1693" y="458"/>
                </a:cubicBezTo>
                <a:cubicBezTo>
                  <a:pt x="1690" y="458"/>
                  <a:pt x="1688" y="456"/>
                  <a:pt x="1688" y="458"/>
                </a:cubicBezTo>
                <a:cubicBezTo>
                  <a:pt x="1687" y="460"/>
                  <a:pt x="1689" y="468"/>
                  <a:pt x="1686" y="471"/>
                </a:cubicBezTo>
                <a:cubicBezTo>
                  <a:pt x="1683" y="474"/>
                  <a:pt x="1676" y="478"/>
                  <a:pt x="1674" y="483"/>
                </a:cubicBezTo>
                <a:cubicBezTo>
                  <a:pt x="1672" y="487"/>
                  <a:pt x="1669" y="501"/>
                  <a:pt x="1672" y="510"/>
                </a:cubicBezTo>
                <a:cubicBezTo>
                  <a:pt x="1675" y="519"/>
                  <a:pt x="1676" y="540"/>
                  <a:pt x="1677" y="546"/>
                </a:cubicBezTo>
                <a:cubicBezTo>
                  <a:pt x="1678" y="552"/>
                  <a:pt x="1682" y="555"/>
                  <a:pt x="1683" y="559"/>
                </a:cubicBezTo>
                <a:cubicBezTo>
                  <a:pt x="1683" y="563"/>
                  <a:pt x="1684" y="571"/>
                  <a:pt x="1684" y="574"/>
                </a:cubicBezTo>
                <a:cubicBezTo>
                  <a:pt x="1684" y="576"/>
                  <a:pt x="1686" y="573"/>
                  <a:pt x="1686" y="577"/>
                </a:cubicBezTo>
                <a:cubicBezTo>
                  <a:pt x="1686" y="580"/>
                  <a:pt x="1684" y="585"/>
                  <a:pt x="1686" y="583"/>
                </a:cubicBezTo>
                <a:cubicBezTo>
                  <a:pt x="1689" y="581"/>
                  <a:pt x="1698" y="572"/>
                  <a:pt x="1703" y="568"/>
                </a:cubicBezTo>
                <a:cubicBezTo>
                  <a:pt x="1707" y="564"/>
                  <a:pt x="1707" y="560"/>
                  <a:pt x="1709" y="555"/>
                </a:cubicBezTo>
                <a:cubicBezTo>
                  <a:pt x="1711" y="550"/>
                  <a:pt x="1709" y="549"/>
                  <a:pt x="1715" y="547"/>
                </a:cubicBezTo>
                <a:cubicBezTo>
                  <a:pt x="1720" y="544"/>
                  <a:pt x="1724" y="541"/>
                  <a:pt x="1726" y="543"/>
                </a:cubicBezTo>
                <a:cubicBezTo>
                  <a:pt x="1729" y="544"/>
                  <a:pt x="1730" y="545"/>
                  <a:pt x="1730" y="542"/>
                </a:cubicBezTo>
                <a:cubicBezTo>
                  <a:pt x="1730" y="540"/>
                  <a:pt x="1724" y="533"/>
                  <a:pt x="1728" y="527"/>
                </a:cubicBezTo>
                <a:cubicBezTo>
                  <a:pt x="1732" y="521"/>
                  <a:pt x="1736" y="518"/>
                  <a:pt x="1741" y="518"/>
                </a:cubicBezTo>
                <a:cubicBezTo>
                  <a:pt x="1747" y="518"/>
                  <a:pt x="1751" y="519"/>
                  <a:pt x="1754" y="517"/>
                </a:cubicBezTo>
                <a:cubicBezTo>
                  <a:pt x="1758" y="515"/>
                  <a:pt x="1761" y="516"/>
                  <a:pt x="1758" y="512"/>
                </a:cubicBezTo>
                <a:cubicBezTo>
                  <a:pt x="1755" y="508"/>
                  <a:pt x="1752" y="506"/>
                  <a:pt x="1752" y="502"/>
                </a:cubicBezTo>
                <a:cubicBezTo>
                  <a:pt x="1752" y="498"/>
                  <a:pt x="1756" y="493"/>
                  <a:pt x="1759" y="491"/>
                </a:cubicBezTo>
                <a:cubicBezTo>
                  <a:pt x="1762" y="488"/>
                  <a:pt x="1763" y="487"/>
                  <a:pt x="1765" y="489"/>
                </a:cubicBezTo>
                <a:cubicBezTo>
                  <a:pt x="1767" y="490"/>
                  <a:pt x="1769" y="491"/>
                  <a:pt x="1771" y="490"/>
                </a:cubicBezTo>
                <a:cubicBezTo>
                  <a:pt x="1772" y="489"/>
                  <a:pt x="1773" y="487"/>
                  <a:pt x="1773" y="483"/>
                </a:cubicBezTo>
                <a:cubicBezTo>
                  <a:pt x="1772" y="479"/>
                  <a:pt x="1769" y="480"/>
                  <a:pt x="1767" y="477"/>
                </a:cubicBezTo>
                <a:cubicBezTo>
                  <a:pt x="1765" y="473"/>
                  <a:pt x="1765" y="467"/>
                  <a:pt x="1768" y="465"/>
                </a:cubicBezTo>
                <a:cubicBezTo>
                  <a:pt x="1771" y="463"/>
                  <a:pt x="1774" y="461"/>
                  <a:pt x="1772" y="460"/>
                </a:cubicBezTo>
                <a:cubicBezTo>
                  <a:pt x="1771" y="458"/>
                  <a:pt x="1767" y="454"/>
                  <a:pt x="1765" y="454"/>
                </a:cubicBezTo>
                <a:cubicBezTo>
                  <a:pt x="1764" y="455"/>
                  <a:pt x="1764" y="458"/>
                  <a:pt x="1762" y="458"/>
                </a:cubicBezTo>
                <a:cubicBezTo>
                  <a:pt x="1759" y="458"/>
                  <a:pt x="1756" y="456"/>
                  <a:pt x="1756" y="454"/>
                </a:cubicBezTo>
                <a:cubicBezTo>
                  <a:pt x="1756" y="451"/>
                  <a:pt x="1760" y="443"/>
                  <a:pt x="1763" y="440"/>
                </a:cubicBezTo>
                <a:cubicBezTo>
                  <a:pt x="1767" y="437"/>
                  <a:pt x="1769" y="437"/>
                  <a:pt x="1770" y="432"/>
                </a:cubicBezTo>
                <a:cubicBezTo>
                  <a:pt x="1772" y="428"/>
                  <a:pt x="1774" y="422"/>
                  <a:pt x="1776" y="419"/>
                </a:cubicBezTo>
                <a:cubicBezTo>
                  <a:pt x="1778" y="417"/>
                  <a:pt x="1781" y="412"/>
                  <a:pt x="1782" y="415"/>
                </a:cubicBezTo>
                <a:cubicBezTo>
                  <a:pt x="1784" y="417"/>
                  <a:pt x="1784" y="418"/>
                  <a:pt x="1786" y="416"/>
                </a:cubicBezTo>
                <a:cubicBezTo>
                  <a:pt x="1788" y="415"/>
                  <a:pt x="1788" y="412"/>
                  <a:pt x="1791" y="414"/>
                </a:cubicBezTo>
                <a:cubicBezTo>
                  <a:pt x="1794" y="417"/>
                  <a:pt x="1794" y="418"/>
                  <a:pt x="1796" y="417"/>
                </a:cubicBezTo>
                <a:cubicBezTo>
                  <a:pt x="1798" y="416"/>
                  <a:pt x="1802" y="411"/>
                  <a:pt x="1806" y="409"/>
                </a:cubicBezTo>
                <a:cubicBezTo>
                  <a:pt x="1810" y="407"/>
                  <a:pt x="1814" y="406"/>
                  <a:pt x="1813" y="409"/>
                </a:cubicBezTo>
                <a:cubicBezTo>
                  <a:pt x="1812" y="411"/>
                  <a:pt x="1810" y="420"/>
                  <a:pt x="1812" y="418"/>
                </a:cubicBezTo>
                <a:cubicBezTo>
                  <a:pt x="1814" y="417"/>
                  <a:pt x="1823" y="410"/>
                  <a:pt x="1826" y="409"/>
                </a:cubicBezTo>
                <a:cubicBezTo>
                  <a:pt x="1829" y="407"/>
                  <a:pt x="1835" y="405"/>
                  <a:pt x="1839" y="404"/>
                </a:cubicBezTo>
                <a:cubicBezTo>
                  <a:pt x="1843" y="404"/>
                  <a:pt x="1852" y="404"/>
                  <a:pt x="1854" y="405"/>
                </a:cubicBezTo>
                <a:cubicBezTo>
                  <a:pt x="1857" y="407"/>
                  <a:pt x="1862" y="415"/>
                  <a:pt x="1865" y="415"/>
                </a:cubicBezTo>
                <a:cubicBezTo>
                  <a:pt x="1867" y="416"/>
                  <a:pt x="1867" y="413"/>
                  <a:pt x="1869" y="410"/>
                </a:cubicBezTo>
                <a:cubicBezTo>
                  <a:pt x="1871" y="408"/>
                  <a:pt x="1881" y="403"/>
                  <a:pt x="1886" y="398"/>
                </a:cubicBezTo>
                <a:cubicBezTo>
                  <a:pt x="1891" y="393"/>
                  <a:pt x="1898" y="390"/>
                  <a:pt x="1903" y="388"/>
                </a:cubicBezTo>
                <a:cubicBezTo>
                  <a:pt x="1909" y="385"/>
                  <a:pt x="1934" y="374"/>
                  <a:pt x="1942" y="371"/>
                </a:cubicBezTo>
                <a:cubicBezTo>
                  <a:pt x="1950" y="367"/>
                  <a:pt x="1956" y="364"/>
                  <a:pt x="1955" y="362"/>
                </a:cubicBezTo>
                <a:cubicBezTo>
                  <a:pt x="1954" y="360"/>
                  <a:pt x="1956" y="360"/>
                  <a:pt x="1958" y="361"/>
                </a:cubicBezTo>
                <a:cubicBezTo>
                  <a:pt x="1959" y="362"/>
                  <a:pt x="1960" y="365"/>
                  <a:pt x="1963" y="365"/>
                </a:cubicBezTo>
                <a:cubicBezTo>
                  <a:pt x="1966" y="365"/>
                  <a:pt x="1973" y="366"/>
                  <a:pt x="1977" y="368"/>
                </a:cubicBezTo>
                <a:cubicBezTo>
                  <a:pt x="1980" y="370"/>
                  <a:pt x="1982" y="371"/>
                  <a:pt x="1983" y="369"/>
                </a:cubicBezTo>
                <a:cubicBezTo>
                  <a:pt x="1984" y="368"/>
                  <a:pt x="1990" y="362"/>
                  <a:pt x="1988" y="360"/>
                </a:cubicBezTo>
                <a:cubicBezTo>
                  <a:pt x="1986" y="358"/>
                  <a:pt x="1987" y="356"/>
                  <a:pt x="1985" y="353"/>
                </a:cubicBezTo>
                <a:cubicBezTo>
                  <a:pt x="1984" y="351"/>
                  <a:pt x="1981" y="348"/>
                  <a:pt x="1977" y="346"/>
                </a:cubicBezTo>
                <a:cubicBezTo>
                  <a:pt x="1974" y="345"/>
                  <a:pt x="1977" y="343"/>
                  <a:pt x="1977" y="342"/>
                </a:cubicBezTo>
                <a:cubicBezTo>
                  <a:pt x="1977" y="340"/>
                  <a:pt x="1976" y="333"/>
                  <a:pt x="1974" y="331"/>
                </a:cubicBezTo>
                <a:cubicBezTo>
                  <a:pt x="1971" y="329"/>
                  <a:pt x="1972" y="333"/>
                  <a:pt x="1969" y="331"/>
                </a:cubicBezTo>
                <a:cubicBezTo>
                  <a:pt x="1965" y="329"/>
                  <a:pt x="1961" y="326"/>
                  <a:pt x="1961" y="324"/>
                </a:cubicBezTo>
                <a:cubicBezTo>
                  <a:pt x="1960" y="321"/>
                  <a:pt x="1961" y="320"/>
                  <a:pt x="1959" y="320"/>
                </a:cubicBezTo>
                <a:cubicBezTo>
                  <a:pt x="1957" y="320"/>
                  <a:pt x="1957" y="320"/>
                  <a:pt x="1954" y="321"/>
                </a:cubicBezTo>
                <a:cubicBezTo>
                  <a:pt x="1952" y="322"/>
                  <a:pt x="1948" y="322"/>
                  <a:pt x="1947" y="321"/>
                </a:cubicBezTo>
                <a:cubicBezTo>
                  <a:pt x="1945" y="319"/>
                  <a:pt x="1941" y="317"/>
                  <a:pt x="1944" y="317"/>
                </a:cubicBezTo>
                <a:cubicBezTo>
                  <a:pt x="1948" y="316"/>
                  <a:pt x="1956" y="318"/>
                  <a:pt x="1953" y="317"/>
                </a:cubicBezTo>
                <a:cubicBezTo>
                  <a:pt x="1949" y="315"/>
                  <a:pt x="1944" y="315"/>
                  <a:pt x="1947" y="314"/>
                </a:cubicBezTo>
                <a:cubicBezTo>
                  <a:pt x="1950" y="313"/>
                  <a:pt x="1955" y="313"/>
                  <a:pt x="1959" y="314"/>
                </a:cubicBezTo>
                <a:cubicBezTo>
                  <a:pt x="1963" y="316"/>
                  <a:pt x="1964" y="319"/>
                  <a:pt x="1967" y="319"/>
                </a:cubicBezTo>
                <a:cubicBezTo>
                  <a:pt x="1970" y="320"/>
                  <a:pt x="1972" y="322"/>
                  <a:pt x="1979" y="319"/>
                </a:cubicBezTo>
                <a:cubicBezTo>
                  <a:pt x="1986" y="316"/>
                  <a:pt x="2000" y="313"/>
                  <a:pt x="1998" y="311"/>
                </a:cubicBezTo>
                <a:cubicBezTo>
                  <a:pt x="1995" y="310"/>
                  <a:pt x="1992" y="309"/>
                  <a:pt x="1995" y="307"/>
                </a:cubicBezTo>
                <a:cubicBezTo>
                  <a:pt x="1998" y="306"/>
                  <a:pt x="2004" y="305"/>
                  <a:pt x="2003" y="303"/>
                </a:cubicBezTo>
                <a:cubicBezTo>
                  <a:pt x="2003" y="301"/>
                  <a:pt x="1998" y="296"/>
                  <a:pt x="1998" y="294"/>
                </a:cubicBezTo>
                <a:cubicBezTo>
                  <a:pt x="1998" y="292"/>
                  <a:pt x="2004" y="289"/>
                  <a:pt x="2005" y="287"/>
                </a:cubicBezTo>
                <a:cubicBezTo>
                  <a:pt x="2005" y="285"/>
                  <a:pt x="2006" y="288"/>
                  <a:pt x="2009" y="287"/>
                </a:cubicBezTo>
                <a:cubicBezTo>
                  <a:pt x="2012" y="287"/>
                  <a:pt x="2019" y="286"/>
                  <a:pt x="2016" y="288"/>
                </a:cubicBezTo>
                <a:cubicBezTo>
                  <a:pt x="2012" y="290"/>
                  <a:pt x="2008" y="292"/>
                  <a:pt x="2010" y="294"/>
                </a:cubicBezTo>
                <a:cubicBezTo>
                  <a:pt x="2012" y="296"/>
                  <a:pt x="2015" y="299"/>
                  <a:pt x="2015" y="301"/>
                </a:cubicBezTo>
                <a:cubicBezTo>
                  <a:pt x="2014" y="303"/>
                  <a:pt x="2013" y="305"/>
                  <a:pt x="2017" y="304"/>
                </a:cubicBezTo>
                <a:cubicBezTo>
                  <a:pt x="2021" y="303"/>
                  <a:pt x="2028" y="301"/>
                  <a:pt x="2033" y="301"/>
                </a:cubicBezTo>
                <a:cubicBezTo>
                  <a:pt x="2038" y="302"/>
                  <a:pt x="2046" y="303"/>
                  <a:pt x="2049" y="308"/>
                </a:cubicBezTo>
                <a:cubicBezTo>
                  <a:pt x="2052" y="312"/>
                  <a:pt x="2047" y="312"/>
                  <a:pt x="2055" y="316"/>
                </a:cubicBezTo>
                <a:cubicBezTo>
                  <a:pt x="2063" y="320"/>
                  <a:pt x="2071" y="321"/>
                  <a:pt x="2072" y="324"/>
                </a:cubicBezTo>
                <a:cubicBezTo>
                  <a:pt x="2074" y="326"/>
                  <a:pt x="2075" y="327"/>
                  <a:pt x="2078" y="327"/>
                </a:cubicBezTo>
                <a:cubicBezTo>
                  <a:pt x="2081" y="328"/>
                  <a:pt x="2082" y="328"/>
                  <a:pt x="2083" y="325"/>
                </a:cubicBezTo>
                <a:cubicBezTo>
                  <a:pt x="2083" y="325"/>
                  <a:pt x="2083" y="325"/>
                  <a:pt x="2083" y="325"/>
                </a:cubicBezTo>
                <a:cubicBezTo>
                  <a:pt x="2083" y="325"/>
                  <a:pt x="2083" y="327"/>
                  <a:pt x="2084" y="328"/>
                </a:cubicBezTo>
                <a:cubicBezTo>
                  <a:pt x="2085" y="329"/>
                  <a:pt x="2085" y="329"/>
                  <a:pt x="2089" y="328"/>
                </a:cubicBezTo>
                <a:cubicBezTo>
                  <a:pt x="2092" y="326"/>
                  <a:pt x="2098" y="328"/>
                  <a:pt x="2095" y="326"/>
                </a:cubicBezTo>
                <a:cubicBezTo>
                  <a:pt x="2092" y="323"/>
                  <a:pt x="2087" y="321"/>
                  <a:pt x="2087" y="319"/>
                </a:cubicBezTo>
                <a:cubicBezTo>
                  <a:pt x="2088" y="317"/>
                  <a:pt x="2092" y="317"/>
                  <a:pt x="2093" y="318"/>
                </a:cubicBezTo>
                <a:cubicBezTo>
                  <a:pt x="2093" y="319"/>
                  <a:pt x="2096" y="321"/>
                  <a:pt x="2096" y="320"/>
                </a:cubicBezTo>
                <a:cubicBezTo>
                  <a:pt x="2096" y="318"/>
                  <a:pt x="2092" y="317"/>
                  <a:pt x="2094" y="316"/>
                </a:cubicBezTo>
                <a:cubicBezTo>
                  <a:pt x="2096" y="314"/>
                  <a:pt x="2097" y="310"/>
                  <a:pt x="2096" y="307"/>
                </a:cubicBezTo>
                <a:cubicBezTo>
                  <a:pt x="2096" y="304"/>
                  <a:pt x="2095" y="302"/>
                  <a:pt x="2093" y="301"/>
                </a:cubicBezTo>
                <a:cubicBezTo>
                  <a:pt x="2091" y="299"/>
                  <a:pt x="2091" y="297"/>
                  <a:pt x="2094" y="299"/>
                </a:cubicBezTo>
                <a:cubicBezTo>
                  <a:pt x="2096" y="300"/>
                  <a:pt x="2101" y="302"/>
                  <a:pt x="2103" y="302"/>
                </a:cubicBezTo>
                <a:cubicBezTo>
                  <a:pt x="2106" y="303"/>
                  <a:pt x="2114" y="304"/>
                  <a:pt x="2112" y="302"/>
                </a:cubicBezTo>
                <a:cubicBezTo>
                  <a:pt x="2109" y="300"/>
                  <a:pt x="2107" y="299"/>
                  <a:pt x="2109" y="299"/>
                </a:cubicBezTo>
                <a:cubicBezTo>
                  <a:pt x="2110" y="299"/>
                  <a:pt x="2109" y="300"/>
                  <a:pt x="2114" y="300"/>
                </a:cubicBezTo>
                <a:cubicBezTo>
                  <a:pt x="2119" y="301"/>
                  <a:pt x="2119" y="298"/>
                  <a:pt x="2120" y="295"/>
                </a:cubicBezTo>
                <a:cubicBezTo>
                  <a:pt x="2122" y="293"/>
                  <a:pt x="2123" y="291"/>
                  <a:pt x="2126" y="292"/>
                </a:cubicBezTo>
                <a:cubicBezTo>
                  <a:pt x="2128" y="292"/>
                  <a:pt x="2133" y="293"/>
                  <a:pt x="2129" y="290"/>
                </a:cubicBezTo>
                <a:close/>
                <a:moveTo>
                  <a:pt x="1067" y="504"/>
                </a:moveTo>
                <a:cubicBezTo>
                  <a:pt x="1066" y="508"/>
                  <a:pt x="1066" y="515"/>
                  <a:pt x="1064" y="525"/>
                </a:cubicBezTo>
                <a:cubicBezTo>
                  <a:pt x="1061" y="534"/>
                  <a:pt x="1056" y="531"/>
                  <a:pt x="1053" y="534"/>
                </a:cubicBezTo>
                <a:cubicBezTo>
                  <a:pt x="1049" y="536"/>
                  <a:pt x="1053" y="535"/>
                  <a:pt x="1057" y="536"/>
                </a:cubicBezTo>
                <a:cubicBezTo>
                  <a:pt x="1062" y="537"/>
                  <a:pt x="1056" y="538"/>
                  <a:pt x="1052" y="541"/>
                </a:cubicBezTo>
                <a:cubicBezTo>
                  <a:pt x="1047" y="544"/>
                  <a:pt x="1043" y="547"/>
                  <a:pt x="1036" y="551"/>
                </a:cubicBezTo>
                <a:cubicBezTo>
                  <a:pt x="1030" y="556"/>
                  <a:pt x="1027" y="556"/>
                  <a:pt x="1023" y="558"/>
                </a:cubicBezTo>
                <a:cubicBezTo>
                  <a:pt x="1019" y="560"/>
                  <a:pt x="1018" y="565"/>
                  <a:pt x="1016" y="568"/>
                </a:cubicBezTo>
                <a:cubicBezTo>
                  <a:pt x="1013" y="571"/>
                  <a:pt x="1000" y="572"/>
                  <a:pt x="995" y="572"/>
                </a:cubicBezTo>
                <a:cubicBezTo>
                  <a:pt x="990" y="571"/>
                  <a:pt x="991" y="566"/>
                  <a:pt x="996" y="567"/>
                </a:cubicBezTo>
                <a:cubicBezTo>
                  <a:pt x="1000" y="567"/>
                  <a:pt x="1007" y="563"/>
                  <a:pt x="1009" y="562"/>
                </a:cubicBezTo>
                <a:cubicBezTo>
                  <a:pt x="1012" y="560"/>
                  <a:pt x="1013" y="559"/>
                  <a:pt x="1018" y="555"/>
                </a:cubicBezTo>
                <a:cubicBezTo>
                  <a:pt x="1023" y="551"/>
                  <a:pt x="1022" y="552"/>
                  <a:pt x="1027" y="548"/>
                </a:cubicBezTo>
                <a:cubicBezTo>
                  <a:pt x="1032" y="544"/>
                  <a:pt x="1036" y="542"/>
                  <a:pt x="1038" y="540"/>
                </a:cubicBezTo>
                <a:cubicBezTo>
                  <a:pt x="1041" y="538"/>
                  <a:pt x="1039" y="538"/>
                  <a:pt x="1040" y="536"/>
                </a:cubicBezTo>
                <a:cubicBezTo>
                  <a:pt x="1041" y="534"/>
                  <a:pt x="1050" y="523"/>
                  <a:pt x="1053" y="519"/>
                </a:cubicBezTo>
                <a:cubicBezTo>
                  <a:pt x="1056" y="515"/>
                  <a:pt x="1060" y="503"/>
                  <a:pt x="1060" y="501"/>
                </a:cubicBezTo>
                <a:cubicBezTo>
                  <a:pt x="1060" y="498"/>
                  <a:pt x="1065" y="496"/>
                  <a:pt x="1068" y="495"/>
                </a:cubicBezTo>
                <a:cubicBezTo>
                  <a:pt x="1069" y="494"/>
                  <a:pt x="1068" y="501"/>
                  <a:pt x="1067" y="504"/>
                </a:cubicBezTo>
                <a:close/>
              </a:path>
            </a:pathLst>
          </a:custGeom>
          <a:solidFill>
            <a:srgbClr val="FFCC99"/>
          </a:solidFill>
          <a:ln>
            <a:noFill/>
          </a:ln>
        </p:spPr>
        <p:txBody>
          <a:bodyPr/>
          <a:lstStyle/>
          <a:p>
            <a:endParaRPr lang="ja-JP" altLang="en-US" sz="2400" dirty="0" smtClean="0">
              <a:solidFill>
                <a:srgbClr val="000000"/>
              </a:solidFill>
              <a:latin typeface="Times New Roman" charset="0"/>
            </a:endParaRPr>
          </a:p>
        </p:txBody>
      </p:sp>
      <p:sp>
        <p:nvSpPr>
          <p:cNvPr id="222" name="Freeform 815"/>
          <p:cNvSpPr>
            <a:spLocks/>
          </p:cNvSpPr>
          <p:nvPr/>
        </p:nvSpPr>
        <p:spPr bwMode="auto">
          <a:xfrm>
            <a:off x="5062261" y="2329117"/>
            <a:ext cx="83600" cy="206673"/>
          </a:xfrm>
          <a:custGeom>
            <a:avLst/>
            <a:gdLst>
              <a:gd name="T0" fmla="*/ 62037 w 38"/>
              <a:gd name="T1" fmla="*/ 133614 h 84"/>
              <a:gd name="T2" fmla="*/ 46998 w 38"/>
              <a:gd name="T3" fmla="*/ 74442 h 84"/>
              <a:gd name="T4" fmla="*/ 48878 w 38"/>
              <a:gd name="T5" fmla="*/ 55354 h 84"/>
              <a:gd name="T6" fmla="*/ 41358 w 38"/>
              <a:gd name="T7" fmla="*/ 13361 h 84"/>
              <a:gd name="T8" fmla="*/ 35719 w 38"/>
              <a:gd name="T9" fmla="*/ 1909 h 84"/>
              <a:gd name="T10" fmla="*/ 26319 w 38"/>
              <a:gd name="T11" fmla="*/ 5726 h 84"/>
              <a:gd name="T12" fmla="*/ 33839 w 38"/>
              <a:gd name="T13" fmla="*/ 22905 h 84"/>
              <a:gd name="T14" fmla="*/ 22559 w 38"/>
              <a:gd name="T15" fmla="*/ 30540 h 84"/>
              <a:gd name="T16" fmla="*/ 15039 w 38"/>
              <a:gd name="T17" fmla="*/ 36267 h 84"/>
              <a:gd name="T18" fmla="*/ 9400 w 38"/>
              <a:gd name="T19" fmla="*/ 68716 h 84"/>
              <a:gd name="T20" fmla="*/ 5640 w 38"/>
              <a:gd name="T21" fmla="*/ 82077 h 84"/>
              <a:gd name="T22" fmla="*/ 20679 w 38"/>
              <a:gd name="T23" fmla="*/ 104983 h 84"/>
              <a:gd name="T24" fmla="*/ 22559 w 38"/>
              <a:gd name="T25" fmla="*/ 125979 h 84"/>
              <a:gd name="T26" fmla="*/ 22559 w 38"/>
              <a:gd name="T27" fmla="*/ 160337 h 84"/>
              <a:gd name="T28" fmla="*/ 71437 w 38"/>
              <a:gd name="T29" fmla="*/ 160337 h 84"/>
              <a:gd name="T30" fmla="*/ 62037 w 38"/>
              <a:gd name="T31" fmla="*/ 133614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84">
                <a:moveTo>
                  <a:pt x="33" y="70"/>
                </a:moveTo>
                <a:cubicBezTo>
                  <a:pt x="32" y="65"/>
                  <a:pt x="26" y="43"/>
                  <a:pt x="25" y="39"/>
                </a:cubicBezTo>
                <a:cubicBezTo>
                  <a:pt x="24" y="35"/>
                  <a:pt x="26" y="34"/>
                  <a:pt x="26" y="29"/>
                </a:cubicBezTo>
                <a:cubicBezTo>
                  <a:pt x="26" y="25"/>
                  <a:pt x="22" y="11"/>
                  <a:pt x="22" y="7"/>
                </a:cubicBezTo>
                <a:cubicBezTo>
                  <a:pt x="21" y="2"/>
                  <a:pt x="21" y="1"/>
                  <a:pt x="19" y="1"/>
                </a:cubicBez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1" y="69"/>
                  <a:pt x="12" y="78"/>
                  <a:pt x="12" y="84"/>
                </a:cubicBezTo>
                <a:cubicBezTo>
                  <a:pt x="38" y="84"/>
                  <a:pt x="38" y="84"/>
                  <a:pt x="38" y="84"/>
                </a:cubicBezTo>
                <a:cubicBezTo>
                  <a:pt x="36" y="79"/>
                  <a:pt x="33" y="73"/>
                  <a:pt x="33"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3" name="Freeform 816"/>
          <p:cNvSpPr>
            <a:spLocks/>
          </p:cNvSpPr>
          <p:nvPr/>
        </p:nvSpPr>
        <p:spPr bwMode="auto">
          <a:xfrm>
            <a:off x="5075262" y="2535393"/>
            <a:ext cx="89174" cy="151424"/>
          </a:xfrm>
          <a:custGeom>
            <a:avLst/>
            <a:gdLst>
              <a:gd name="T0" fmla="*/ 60960 w 40"/>
              <a:gd name="T1" fmla="*/ 0 h 61"/>
              <a:gd name="T2" fmla="*/ 11430 w 40"/>
              <a:gd name="T3" fmla="*/ 0 h 61"/>
              <a:gd name="T4" fmla="*/ 9525 w 40"/>
              <a:gd name="T5" fmla="*/ 11555 h 61"/>
              <a:gd name="T6" fmla="*/ 7620 w 40"/>
              <a:gd name="T7" fmla="*/ 42368 h 61"/>
              <a:gd name="T8" fmla="*/ 5715 w 40"/>
              <a:gd name="T9" fmla="*/ 69330 h 61"/>
              <a:gd name="T10" fmla="*/ 1905 w 40"/>
              <a:gd name="T11" fmla="*/ 103994 h 61"/>
              <a:gd name="T12" fmla="*/ 7620 w 40"/>
              <a:gd name="T13" fmla="*/ 111698 h 61"/>
              <a:gd name="T14" fmla="*/ 19050 w 40"/>
              <a:gd name="T15" fmla="*/ 96291 h 61"/>
              <a:gd name="T16" fmla="*/ 38100 w 40"/>
              <a:gd name="T17" fmla="*/ 100143 h 61"/>
              <a:gd name="T18" fmla="*/ 43815 w 40"/>
              <a:gd name="T19" fmla="*/ 109772 h 61"/>
              <a:gd name="T20" fmla="*/ 38100 w 40"/>
              <a:gd name="T21" fmla="*/ 86662 h 61"/>
              <a:gd name="T22" fmla="*/ 19050 w 40"/>
              <a:gd name="T23" fmla="*/ 61626 h 61"/>
              <a:gd name="T24" fmla="*/ 20955 w 40"/>
              <a:gd name="T25" fmla="*/ 34665 h 61"/>
              <a:gd name="T26" fmla="*/ 30480 w 40"/>
              <a:gd name="T27" fmla="*/ 19258 h 61"/>
              <a:gd name="T28" fmla="*/ 40005 w 40"/>
              <a:gd name="T29" fmla="*/ 11555 h 61"/>
              <a:gd name="T30" fmla="*/ 60960 w 40"/>
              <a:gd name="T31" fmla="*/ 15407 h 61"/>
              <a:gd name="T32" fmla="*/ 72390 w 40"/>
              <a:gd name="T33" fmla="*/ 25036 h 61"/>
              <a:gd name="T34" fmla="*/ 60960 w 40"/>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61">
                <a:moveTo>
                  <a:pt x="32" y="0"/>
                </a:moveTo>
                <a:cubicBezTo>
                  <a:pt x="6" y="0"/>
                  <a:pt x="6" y="0"/>
                  <a:pt x="6" y="0"/>
                </a:cubicBezTo>
                <a:cubicBezTo>
                  <a:pt x="6" y="3"/>
                  <a:pt x="6" y="5"/>
                  <a:pt x="5" y="6"/>
                </a:cubicBezTo>
                <a:cubicBezTo>
                  <a:pt x="3" y="11"/>
                  <a:pt x="2" y="20"/>
                  <a:pt x="4" y="22"/>
                </a:cubicBezTo>
                <a:cubicBezTo>
                  <a:pt x="5" y="25"/>
                  <a:pt x="4" y="30"/>
                  <a:pt x="3" y="36"/>
                </a:cubicBezTo>
                <a:cubicBezTo>
                  <a:pt x="3" y="42"/>
                  <a:pt x="0" y="48"/>
                  <a:pt x="1" y="54"/>
                </a:cubicBezTo>
                <a:cubicBezTo>
                  <a:pt x="2" y="59"/>
                  <a:pt x="3" y="60"/>
                  <a:pt x="4" y="58"/>
                </a:cubicBezTo>
                <a:cubicBezTo>
                  <a:pt x="5" y="56"/>
                  <a:pt x="4" y="49"/>
                  <a:pt x="10" y="50"/>
                </a:cubicBezTo>
                <a:cubicBezTo>
                  <a:pt x="15" y="51"/>
                  <a:pt x="19" y="48"/>
                  <a:pt x="20" y="52"/>
                </a:cubicBezTo>
                <a:cubicBezTo>
                  <a:pt x="20" y="56"/>
                  <a:pt x="23" y="61"/>
                  <a:pt x="23" y="57"/>
                </a:cubicBezTo>
                <a:cubicBezTo>
                  <a:pt x="23" y="54"/>
                  <a:pt x="25" y="50"/>
                  <a:pt x="20" y="45"/>
                </a:cubicBezTo>
                <a:cubicBezTo>
                  <a:pt x="16" y="41"/>
                  <a:pt x="12" y="38"/>
                  <a:pt x="10" y="32"/>
                </a:cubicBezTo>
                <a:cubicBezTo>
                  <a:pt x="9" y="27"/>
                  <a:pt x="8" y="20"/>
                  <a:pt x="11" y="18"/>
                </a:cubicBezTo>
                <a:cubicBezTo>
                  <a:pt x="13" y="16"/>
                  <a:pt x="16" y="13"/>
                  <a:pt x="16" y="10"/>
                </a:cubicBezTo>
                <a:cubicBezTo>
                  <a:pt x="16" y="8"/>
                  <a:pt x="16" y="8"/>
                  <a:pt x="21" y="6"/>
                </a:cubicBezTo>
                <a:cubicBezTo>
                  <a:pt x="26" y="5"/>
                  <a:pt x="28" y="5"/>
                  <a:pt x="32" y="8"/>
                </a:cubicBezTo>
                <a:cubicBezTo>
                  <a:pt x="37" y="12"/>
                  <a:pt x="40" y="17"/>
                  <a:pt x="38" y="13"/>
                </a:cubicBezTo>
                <a:cubicBezTo>
                  <a:pt x="37" y="11"/>
                  <a:pt x="35" y="5"/>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4" name="Freeform 817"/>
          <p:cNvSpPr>
            <a:spLocks/>
          </p:cNvSpPr>
          <p:nvPr/>
        </p:nvSpPr>
        <p:spPr bwMode="auto">
          <a:xfrm>
            <a:off x="4609178" y="2971647"/>
            <a:ext cx="118897" cy="161655"/>
          </a:xfrm>
          <a:custGeom>
            <a:avLst/>
            <a:gdLst>
              <a:gd name="T0" fmla="*/ 28222 w 54"/>
              <a:gd name="T1" fmla="*/ 7601 h 66"/>
              <a:gd name="T2" fmla="*/ 15052 w 54"/>
              <a:gd name="T3" fmla="*/ 22802 h 66"/>
              <a:gd name="T4" fmla="*/ 16933 w 54"/>
              <a:gd name="T5" fmla="*/ 26603 h 66"/>
              <a:gd name="T6" fmla="*/ 20696 w 54"/>
              <a:gd name="T7" fmla="*/ 38004 h 66"/>
              <a:gd name="T8" fmla="*/ 20696 w 54"/>
              <a:gd name="T9" fmla="*/ 47505 h 66"/>
              <a:gd name="T10" fmla="*/ 5644 w 54"/>
              <a:gd name="T11" fmla="*/ 49405 h 66"/>
              <a:gd name="T12" fmla="*/ 15052 w 54"/>
              <a:gd name="T13" fmla="*/ 57005 h 66"/>
              <a:gd name="T14" fmla="*/ 16933 w 54"/>
              <a:gd name="T15" fmla="*/ 68407 h 66"/>
              <a:gd name="T16" fmla="*/ 15052 w 54"/>
              <a:gd name="T17" fmla="*/ 72207 h 66"/>
              <a:gd name="T18" fmla="*/ 15052 w 54"/>
              <a:gd name="T19" fmla="*/ 79808 h 66"/>
              <a:gd name="T20" fmla="*/ 9407 w 54"/>
              <a:gd name="T21" fmla="*/ 93109 h 66"/>
              <a:gd name="T22" fmla="*/ 7526 w 54"/>
              <a:gd name="T23" fmla="*/ 102610 h 66"/>
              <a:gd name="T24" fmla="*/ 11289 w 54"/>
              <a:gd name="T25" fmla="*/ 104510 h 66"/>
              <a:gd name="T26" fmla="*/ 15052 w 54"/>
              <a:gd name="T27" fmla="*/ 104510 h 66"/>
              <a:gd name="T28" fmla="*/ 13170 w 54"/>
              <a:gd name="T29" fmla="*/ 108310 h 66"/>
              <a:gd name="T30" fmla="*/ 13170 w 54"/>
              <a:gd name="T31" fmla="*/ 110211 h 66"/>
              <a:gd name="T32" fmla="*/ 7526 w 54"/>
              <a:gd name="T33" fmla="*/ 115911 h 66"/>
              <a:gd name="T34" fmla="*/ 3763 w 54"/>
              <a:gd name="T35" fmla="*/ 121612 h 66"/>
              <a:gd name="T36" fmla="*/ 11289 w 54"/>
              <a:gd name="T37" fmla="*/ 115911 h 66"/>
              <a:gd name="T38" fmla="*/ 15052 w 54"/>
              <a:gd name="T39" fmla="*/ 119711 h 66"/>
              <a:gd name="T40" fmla="*/ 26341 w 54"/>
              <a:gd name="T41" fmla="*/ 114011 h 66"/>
              <a:gd name="T42" fmla="*/ 31985 w 54"/>
              <a:gd name="T43" fmla="*/ 110211 h 66"/>
              <a:gd name="T44" fmla="*/ 35748 w 54"/>
              <a:gd name="T45" fmla="*/ 115911 h 66"/>
              <a:gd name="T46" fmla="*/ 41393 w 54"/>
              <a:gd name="T47" fmla="*/ 108310 h 66"/>
              <a:gd name="T48" fmla="*/ 45156 w 54"/>
              <a:gd name="T49" fmla="*/ 108310 h 66"/>
              <a:gd name="T50" fmla="*/ 48919 w 54"/>
              <a:gd name="T51" fmla="*/ 112111 h 66"/>
              <a:gd name="T52" fmla="*/ 52681 w 54"/>
              <a:gd name="T53" fmla="*/ 106410 h 66"/>
              <a:gd name="T54" fmla="*/ 63970 w 54"/>
              <a:gd name="T55" fmla="*/ 108310 h 66"/>
              <a:gd name="T56" fmla="*/ 67733 w 54"/>
              <a:gd name="T57" fmla="*/ 106410 h 66"/>
              <a:gd name="T58" fmla="*/ 69615 w 54"/>
              <a:gd name="T59" fmla="*/ 100710 h 66"/>
              <a:gd name="T60" fmla="*/ 84667 w 54"/>
              <a:gd name="T61" fmla="*/ 96909 h 66"/>
              <a:gd name="T62" fmla="*/ 88430 w 54"/>
              <a:gd name="T63" fmla="*/ 91209 h 66"/>
              <a:gd name="T64" fmla="*/ 95956 w 54"/>
              <a:gd name="T65" fmla="*/ 93109 h 66"/>
              <a:gd name="T66" fmla="*/ 99719 w 54"/>
              <a:gd name="T67" fmla="*/ 96909 h 66"/>
              <a:gd name="T68" fmla="*/ 99719 w 54"/>
              <a:gd name="T69" fmla="*/ 89309 h 66"/>
              <a:gd name="T70" fmla="*/ 88430 w 54"/>
              <a:gd name="T71" fmla="*/ 72207 h 66"/>
              <a:gd name="T72" fmla="*/ 84667 w 54"/>
              <a:gd name="T73" fmla="*/ 64606 h 66"/>
              <a:gd name="T74" fmla="*/ 79022 w 54"/>
              <a:gd name="T75" fmla="*/ 34203 h 66"/>
              <a:gd name="T76" fmla="*/ 62089 w 54"/>
              <a:gd name="T77" fmla="*/ 5701 h 66"/>
              <a:gd name="T78" fmla="*/ 60207 w 54"/>
              <a:gd name="T79" fmla="*/ 0 h 66"/>
              <a:gd name="T80" fmla="*/ 60207 w 54"/>
              <a:gd name="T81" fmla="*/ 0 h 66"/>
              <a:gd name="T82" fmla="*/ 28222 w 54"/>
              <a:gd name="T83" fmla="*/ 7601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 h="66">
                <a:moveTo>
                  <a:pt x="15" y="4"/>
                </a:moveTo>
                <a:cubicBezTo>
                  <a:pt x="14" y="5"/>
                  <a:pt x="10" y="9"/>
                  <a:pt x="8" y="12"/>
                </a:cubicBezTo>
                <a:cubicBezTo>
                  <a:pt x="8" y="12"/>
                  <a:pt x="8" y="13"/>
                  <a:pt x="9" y="14"/>
                </a:cubicBezTo>
                <a:cubicBezTo>
                  <a:pt x="10" y="17"/>
                  <a:pt x="9" y="19"/>
                  <a:pt x="11" y="20"/>
                </a:cubicBezTo>
                <a:cubicBezTo>
                  <a:pt x="12" y="22"/>
                  <a:pt x="14" y="25"/>
                  <a:pt x="11" y="25"/>
                </a:cubicBezTo>
                <a:cubicBezTo>
                  <a:pt x="8" y="25"/>
                  <a:pt x="2" y="24"/>
                  <a:pt x="3" y="26"/>
                </a:cubicBezTo>
                <a:cubicBezTo>
                  <a:pt x="5" y="27"/>
                  <a:pt x="7" y="28"/>
                  <a:pt x="8" y="30"/>
                </a:cubicBezTo>
                <a:cubicBezTo>
                  <a:pt x="9" y="32"/>
                  <a:pt x="10" y="36"/>
                  <a:pt x="9" y="36"/>
                </a:cubicBezTo>
                <a:cubicBezTo>
                  <a:pt x="7" y="36"/>
                  <a:pt x="6" y="37"/>
                  <a:pt x="8" y="38"/>
                </a:cubicBezTo>
                <a:cubicBezTo>
                  <a:pt x="9" y="39"/>
                  <a:pt x="10" y="41"/>
                  <a:pt x="8" y="42"/>
                </a:cubicBezTo>
                <a:cubicBezTo>
                  <a:pt x="7" y="43"/>
                  <a:pt x="7" y="45"/>
                  <a:pt x="5" y="49"/>
                </a:cubicBezTo>
                <a:cubicBezTo>
                  <a:pt x="4" y="53"/>
                  <a:pt x="3" y="55"/>
                  <a:pt x="4" y="54"/>
                </a:cubicBezTo>
                <a:cubicBezTo>
                  <a:pt x="6" y="53"/>
                  <a:pt x="4" y="55"/>
                  <a:pt x="6" y="55"/>
                </a:cubicBezTo>
                <a:cubicBezTo>
                  <a:pt x="8" y="54"/>
                  <a:pt x="9" y="55"/>
                  <a:pt x="8" y="55"/>
                </a:cubicBezTo>
                <a:cubicBezTo>
                  <a:pt x="7" y="56"/>
                  <a:pt x="6" y="57"/>
                  <a:pt x="7" y="57"/>
                </a:cubicBezTo>
                <a:cubicBezTo>
                  <a:pt x="7" y="57"/>
                  <a:pt x="7" y="57"/>
                  <a:pt x="7" y="58"/>
                </a:cubicBezTo>
                <a:cubicBezTo>
                  <a:pt x="6" y="60"/>
                  <a:pt x="5" y="61"/>
                  <a:pt x="4" y="61"/>
                </a:cubicBezTo>
                <a:cubicBezTo>
                  <a:pt x="2" y="61"/>
                  <a:pt x="0" y="66"/>
                  <a:pt x="2" y="64"/>
                </a:cubicBezTo>
                <a:cubicBezTo>
                  <a:pt x="4" y="63"/>
                  <a:pt x="5" y="59"/>
                  <a:pt x="6" y="61"/>
                </a:cubicBezTo>
                <a:cubicBezTo>
                  <a:pt x="6" y="63"/>
                  <a:pt x="6" y="65"/>
                  <a:pt x="8" y="63"/>
                </a:cubicBezTo>
                <a:cubicBezTo>
                  <a:pt x="10" y="61"/>
                  <a:pt x="13" y="62"/>
                  <a:pt x="14" y="60"/>
                </a:cubicBezTo>
                <a:cubicBezTo>
                  <a:pt x="15" y="59"/>
                  <a:pt x="16" y="57"/>
                  <a:pt x="17" y="58"/>
                </a:cubicBezTo>
                <a:cubicBezTo>
                  <a:pt x="17" y="60"/>
                  <a:pt x="18" y="62"/>
                  <a:pt x="19" y="61"/>
                </a:cubicBezTo>
                <a:cubicBezTo>
                  <a:pt x="20" y="60"/>
                  <a:pt x="21" y="58"/>
                  <a:pt x="22" y="57"/>
                </a:cubicBezTo>
                <a:cubicBezTo>
                  <a:pt x="23" y="55"/>
                  <a:pt x="23" y="55"/>
                  <a:pt x="24" y="57"/>
                </a:cubicBezTo>
                <a:cubicBezTo>
                  <a:pt x="25" y="58"/>
                  <a:pt x="25" y="60"/>
                  <a:pt x="26" y="59"/>
                </a:cubicBezTo>
                <a:cubicBezTo>
                  <a:pt x="27" y="57"/>
                  <a:pt x="27" y="56"/>
                  <a:pt x="28" y="56"/>
                </a:cubicBezTo>
                <a:cubicBezTo>
                  <a:pt x="30" y="57"/>
                  <a:pt x="33" y="56"/>
                  <a:pt x="34" y="57"/>
                </a:cubicBezTo>
                <a:cubicBezTo>
                  <a:pt x="35" y="57"/>
                  <a:pt x="37" y="57"/>
                  <a:pt x="36" y="56"/>
                </a:cubicBezTo>
                <a:cubicBezTo>
                  <a:pt x="35" y="54"/>
                  <a:pt x="35" y="53"/>
                  <a:pt x="37" y="53"/>
                </a:cubicBezTo>
                <a:cubicBezTo>
                  <a:pt x="38" y="53"/>
                  <a:pt x="43" y="52"/>
                  <a:pt x="45" y="51"/>
                </a:cubicBezTo>
                <a:cubicBezTo>
                  <a:pt x="46" y="50"/>
                  <a:pt x="45" y="48"/>
                  <a:pt x="47" y="48"/>
                </a:cubicBezTo>
                <a:cubicBezTo>
                  <a:pt x="49" y="48"/>
                  <a:pt x="50" y="46"/>
                  <a:pt x="51" y="49"/>
                </a:cubicBezTo>
                <a:cubicBezTo>
                  <a:pt x="52" y="51"/>
                  <a:pt x="53" y="53"/>
                  <a:pt x="53" y="51"/>
                </a:cubicBezTo>
                <a:cubicBezTo>
                  <a:pt x="53" y="50"/>
                  <a:pt x="54" y="50"/>
                  <a:pt x="53" y="47"/>
                </a:cubicBezTo>
                <a:cubicBezTo>
                  <a:pt x="51" y="45"/>
                  <a:pt x="48" y="40"/>
                  <a:pt x="47" y="38"/>
                </a:cubicBezTo>
                <a:cubicBezTo>
                  <a:pt x="46" y="37"/>
                  <a:pt x="45" y="36"/>
                  <a:pt x="45" y="34"/>
                </a:cubicBezTo>
                <a:cubicBezTo>
                  <a:pt x="45" y="31"/>
                  <a:pt x="45" y="26"/>
                  <a:pt x="42" y="18"/>
                </a:cubicBezTo>
                <a:cubicBezTo>
                  <a:pt x="40" y="10"/>
                  <a:pt x="35" y="7"/>
                  <a:pt x="33" y="3"/>
                </a:cubicBezTo>
                <a:cubicBezTo>
                  <a:pt x="33" y="2"/>
                  <a:pt x="32" y="1"/>
                  <a:pt x="32" y="0"/>
                </a:cubicBezTo>
                <a:cubicBezTo>
                  <a:pt x="32" y="0"/>
                  <a:pt x="32" y="0"/>
                  <a:pt x="32" y="0"/>
                </a:cubicBezTo>
                <a:cubicBezTo>
                  <a:pt x="25" y="7"/>
                  <a:pt x="17" y="4"/>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5" name="Freeform 818"/>
          <p:cNvSpPr>
            <a:spLocks/>
          </p:cNvSpPr>
          <p:nvPr/>
        </p:nvSpPr>
        <p:spPr bwMode="auto">
          <a:xfrm>
            <a:off x="4555086" y="2799760"/>
            <a:ext cx="189492" cy="200535"/>
          </a:xfrm>
          <a:custGeom>
            <a:avLst/>
            <a:gdLst>
              <a:gd name="T0" fmla="*/ 161925 w 85"/>
              <a:gd name="T1" fmla="*/ 15178 h 82"/>
              <a:gd name="T2" fmla="*/ 146685 w 85"/>
              <a:gd name="T3" fmla="*/ 1897 h 82"/>
              <a:gd name="T4" fmla="*/ 140970 w 85"/>
              <a:gd name="T5" fmla="*/ 13281 h 82"/>
              <a:gd name="T6" fmla="*/ 133350 w 85"/>
              <a:gd name="T7" fmla="*/ 18973 h 82"/>
              <a:gd name="T8" fmla="*/ 123825 w 85"/>
              <a:gd name="T9" fmla="*/ 26562 h 82"/>
              <a:gd name="T10" fmla="*/ 99060 w 85"/>
              <a:gd name="T11" fmla="*/ 32253 h 82"/>
              <a:gd name="T12" fmla="*/ 102870 w 85"/>
              <a:gd name="T13" fmla="*/ 47431 h 82"/>
              <a:gd name="T14" fmla="*/ 78105 w 85"/>
              <a:gd name="T15" fmla="*/ 47431 h 82"/>
              <a:gd name="T16" fmla="*/ 62865 w 85"/>
              <a:gd name="T17" fmla="*/ 41740 h 82"/>
              <a:gd name="T18" fmla="*/ 41910 w 85"/>
              <a:gd name="T19" fmla="*/ 66404 h 82"/>
              <a:gd name="T20" fmla="*/ 0 w 85"/>
              <a:gd name="T21" fmla="*/ 94863 h 82"/>
              <a:gd name="T22" fmla="*/ 0 w 85"/>
              <a:gd name="T23" fmla="*/ 94863 h 82"/>
              <a:gd name="T24" fmla="*/ 26670 w 85"/>
              <a:gd name="T25" fmla="*/ 102452 h 82"/>
              <a:gd name="T26" fmla="*/ 30480 w 85"/>
              <a:gd name="T27" fmla="*/ 106246 h 82"/>
              <a:gd name="T28" fmla="*/ 26670 w 85"/>
              <a:gd name="T29" fmla="*/ 123322 h 82"/>
              <a:gd name="T30" fmla="*/ 30480 w 85"/>
              <a:gd name="T31" fmla="*/ 127116 h 82"/>
              <a:gd name="T32" fmla="*/ 28575 w 85"/>
              <a:gd name="T33" fmla="*/ 129013 h 82"/>
              <a:gd name="T34" fmla="*/ 17145 w 85"/>
              <a:gd name="T35" fmla="*/ 140397 h 82"/>
              <a:gd name="T36" fmla="*/ 19050 w 85"/>
              <a:gd name="T37" fmla="*/ 144191 h 82"/>
              <a:gd name="T38" fmla="*/ 22860 w 85"/>
              <a:gd name="T39" fmla="*/ 149883 h 82"/>
              <a:gd name="T40" fmla="*/ 26670 w 85"/>
              <a:gd name="T41" fmla="*/ 147986 h 82"/>
              <a:gd name="T42" fmla="*/ 30480 w 85"/>
              <a:gd name="T43" fmla="*/ 151780 h 82"/>
              <a:gd name="T44" fmla="*/ 30480 w 85"/>
              <a:gd name="T45" fmla="*/ 153678 h 82"/>
              <a:gd name="T46" fmla="*/ 41910 w 85"/>
              <a:gd name="T47" fmla="*/ 149883 h 82"/>
              <a:gd name="T48" fmla="*/ 53340 w 85"/>
              <a:gd name="T49" fmla="*/ 153678 h 82"/>
              <a:gd name="T50" fmla="*/ 60960 w 85"/>
              <a:gd name="T51" fmla="*/ 155575 h 82"/>
              <a:gd name="T52" fmla="*/ 74295 w 85"/>
              <a:gd name="T53" fmla="*/ 140397 h 82"/>
              <a:gd name="T54" fmla="*/ 106680 w 85"/>
              <a:gd name="T55" fmla="*/ 132808 h 82"/>
              <a:gd name="T56" fmla="*/ 106680 w 85"/>
              <a:gd name="T57" fmla="*/ 132808 h 82"/>
              <a:gd name="T58" fmla="*/ 89535 w 85"/>
              <a:gd name="T59" fmla="*/ 115733 h 82"/>
              <a:gd name="T60" fmla="*/ 83820 w 85"/>
              <a:gd name="T61" fmla="*/ 108144 h 82"/>
              <a:gd name="T62" fmla="*/ 91440 w 85"/>
              <a:gd name="T63" fmla="*/ 96760 h 82"/>
              <a:gd name="T64" fmla="*/ 114300 w 85"/>
              <a:gd name="T65" fmla="*/ 83479 h 82"/>
              <a:gd name="T66" fmla="*/ 135255 w 85"/>
              <a:gd name="T67" fmla="*/ 66404 h 82"/>
              <a:gd name="T68" fmla="*/ 139065 w 85"/>
              <a:gd name="T69" fmla="*/ 43637 h 82"/>
              <a:gd name="T70" fmla="*/ 142875 w 85"/>
              <a:gd name="T71" fmla="*/ 34151 h 82"/>
              <a:gd name="T72" fmla="*/ 160020 w 85"/>
              <a:gd name="T73" fmla="*/ 17075 h 82"/>
              <a:gd name="T74" fmla="*/ 161925 w 85"/>
              <a:gd name="T75" fmla="*/ 15178 h 82"/>
              <a:gd name="T76" fmla="*/ 161925 w 85"/>
              <a:gd name="T77" fmla="*/ 15178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2">
                <a:moveTo>
                  <a:pt x="85" y="8"/>
                </a:moveTo>
                <a:cubicBezTo>
                  <a:pt x="85" y="8"/>
                  <a:pt x="80" y="0"/>
                  <a:pt x="77" y="1"/>
                </a:cubicBezTo>
                <a:cubicBezTo>
                  <a:pt x="74" y="2"/>
                  <a:pt x="76" y="4"/>
                  <a:pt x="74" y="7"/>
                </a:cubicBezTo>
                <a:cubicBezTo>
                  <a:pt x="73" y="9"/>
                  <a:pt x="73" y="10"/>
                  <a:pt x="70" y="10"/>
                </a:cubicBezTo>
                <a:cubicBezTo>
                  <a:pt x="67" y="9"/>
                  <a:pt x="67" y="14"/>
                  <a:pt x="65" y="14"/>
                </a:cubicBezTo>
                <a:cubicBezTo>
                  <a:pt x="63" y="14"/>
                  <a:pt x="51" y="15"/>
                  <a:pt x="52" y="17"/>
                </a:cubicBezTo>
                <a:cubicBezTo>
                  <a:pt x="54" y="20"/>
                  <a:pt x="55" y="24"/>
                  <a:pt x="54" y="25"/>
                </a:cubicBezTo>
                <a:cubicBezTo>
                  <a:pt x="52" y="25"/>
                  <a:pt x="46" y="28"/>
                  <a:pt x="41" y="25"/>
                </a:cubicBezTo>
                <a:cubicBezTo>
                  <a:pt x="37" y="21"/>
                  <a:pt x="34" y="22"/>
                  <a:pt x="33" y="22"/>
                </a:cubicBezTo>
                <a:cubicBezTo>
                  <a:pt x="33" y="22"/>
                  <a:pt x="25" y="33"/>
                  <a:pt x="22" y="35"/>
                </a:cubicBezTo>
                <a:cubicBezTo>
                  <a:pt x="19" y="37"/>
                  <a:pt x="4" y="42"/>
                  <a:pt x="0" y="50"/>
                </a:cubicBezTo>
                <a:cubicBezTo>
                  <a:pt x="0" y="50"/>
                  <a:pt x="0" y="50"/>
                  <a:pt x="0" y="50"/>
                </a:cubicBezTo>
                <a:cubicBezTo>
                  <a:pt x="6" y="52"/>
                  <a:pt x="11" y="54"/>
                  <a:pt x="14" y="54"/>
                </a:cubicBezTo>
                <a:cubicBezTo>
                  <a:pt x="16" y="54"/>
                  <a:pt x="17" y="53"/>
                  <a:pt x="16" y="56"/>
                </a:cubicBezTo>
                <a:cubicBezTo>
                  <a:pt x="16" y="59"/>
                  <a:pt x="14" y="64"/>
                  <a:pt x="14" y="65"/>
                </a:cubicBezTo>
                <a:cubicBezTo>
                  <a:pt x="14" y="66"/>
                  <a:pt x="14" y="67"/>
                  <a:pt x="16" y="67"/>
                </a:cubicBezTo>
                <a:cubicBezTo>
                  <a:pt x="18" y="67"/>
                  <a:pt x="18" y="68"/>
                  <a:pt x="15" y="68"/>
                </a:cubicBezTo>
                <a:cubicBezTo>
                  <a:pt x="12" y="68"/>
                  <a:pt x="9" y="72"/>
                  <a:pt x="9" y="74"/>
                </a:cubicBezTo>
                <a:cubicBezTo>
                  <a:pt x="9" y="75"/>
                  <a:pt x="7" y="76"/>
                  <a:pt x="10" y="76"/>
                </a:cubicBezTo>
                <a:cubicBezTo>
                  <a:pt x="12" y="76"/>
                  <a:pt x="12" y="78"/>
                  <a:pt x="12" y="79"/>
                </a:cubicBezTo>
                <a:cubicBezTo>
                  <a:pt x="12" y="80"/>
                  <a:pt x="14" y="79"/>
                  <a:pt x="14" y="78"/>
                </a:cubicBezTo>
                <a:cubicBezTo>
                  <a:pt x="15" y="78"/>
                  <a:pt x="16" y="78"/>
                  <a:pt x="16" y="80"/>
                </a:cubicBezTo>
                <a:cubicBezTo>
                  <a:pt x="16" y="81"/>
                  <a:pt x="13" y="81"/>
                  <a:pt x="16" y="81"/>
                </a:cubicBezTo>
                <a:cubicBezTo>
                  <a:pt x="18" y="81"/>
                  <a:pt x="18" y="78"/>
                  <a:pt x="22" y="79"/>
                </a:cubicBezTo>
                <a:cubicBezTo>
                  <a:pt x="26" y="80"/>
                  <a:pt x="26" y="80"/>
                  <a:pt x="28" y="81"/>
                </a:cubicBezTo>
                <a:cubicBezTo>
                  <a:pt x="30" y="81"/>
                  <a:pt x="31" y="81"/>
                  <a:pt x="32" y="82"/>
                </a:cubicBezTo>
                <a:cubicBezTo>
                  <a:pt x="34" y="79"/>
                  <a:pt x="38" y="75"/>
                  <a:pt x="39" y="74"/>
                </a:cubicBezTo>
                <a:cubicBezTo>
                  <a:pt x="41" y="74"/>
                  <a:pt x="49" y="77"/>
                  <a:pt x="56" y="70"/>
                </a:cubicBezTo>
                <a:cubicBezTo>
                  <a:pt x="56" y="70"/>
                  <a:pt x="56" y="70"/>
                  <a:pt x="56" y="70"/>
                </a:cubicBezTo>
                <a:cubicBezTo>
                  <a:pt x="54" y="67"/>
                  <a:pt x="51" y="63"/>
                  <a:pt x="47" y="61"/>
                </a:cubicBezTo>
                <a:cubicBezTo>
                  <a:pt x="42" y="59"/>
                  <a:pt x="41" y="60"/>
                  <a:pt x="44" y="57"/>
                </a:cubicBezTo>
                <a:cubicBezTo>
                  <a:pt x="47" y="54"/>
                  <a:pt x="44" y="54"/>
                  <a:pt x="48" y="51"/>
                </a:cubicBezTo>
                <a:cubicBezTo>
                  <a:pt x="52" y="48"/>
                  <a:pt x="57" y="48"/>
                  <a:pt x="60" y="44"/>
                </a:cubicBezTo>
                <a:cubicBezTo>
                  <a:pt x="63" y="40"/>
                  <a:pt x="69" y="37"/>
                  <a:pt x="71" y="35"/>
                </a:cubicBezTo>
                <a:cubicBezTo>
                  <a:pt x="74" y="34"/>
                  <a:pt x="74" y="26"/>
                  <a:pt x="73" y="23"/>
                </a:cubicBezTo>
                <a:cubicBezTo>
                  <a:pt x="72" y="21"/>
                  <a:pt x="73" y="20"/>
                  <a:pt x="75" y="18"/>
                </a:cubicBezTo>
                <a:cubicBezTo>
                  <a:pt x="77" y="16"/>
                  <a:pt x="80" y="12"/>
                  <a:pt x="84" y="9"/>
                </a:cubicBezTo>
                <a:cubicBezTo>
                  <a:pt x="85" y="8"/>
                  <a:pt x="85" y="8"/>
                  <a:pt x="85" y="8"/>
                </a:cubicBezTo>
                <a:cubicBezTo>
                  <a:pt x="85" y="8"/>
                  <a:pt x="85" y="8"/>
                  <a:pt x="8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6" name="Freeform 819"/>
          <p:cNvSpPr>
            <a:spLocks/>
          </p:cNvSpPr>
          <p:nvPr/>
        </p:nvSpPr>
        <p:spPr bwMode="auto">
          <a:xfrm>
            <a:off x="657491" y="2288191"/>
            <a:ext cx="137475" cy="161655"/>
          </a:xfrm>
          <a:custGeom>
            <a:avLst/>
            <a:gdLst>
              <a:gd name="T0" fmla="*/ 105920 w 61"/>
              <a:gd name="T1" fmla="*/ 39904 h 66"/>
              <a:gd name="T2" fmla="*/ 107846 w 61"/>
              <a:gd name="T3" fmla="*/ 36103 h 66"/>
              <a:gd name="T4" fmla="*/ 107846 w 61"/>
              <a:gd name="T5" fmla="*/ 36103 h 66"/>
              <a:gd name="T6" fmla="*/ 90514 w 61"/>
              <a:gd name="T7" fmla="*/ 24702 h 66"/>
              <a:gd name="T8" fmla="*/ 82810 w 61"/>
              <a:gd name="T9" fmla="*/ 32303 h 66"/>
              <a:gd name="T10" fmla="*/ 67404 w 61"/>
              <a:gd name="T11" fmla="*/ 22802 h 66"/>
              <a:gd name="T12" fmla="*/ 80884 w 61"/>
              <a:gd name="T13" fmla="*/ 3800 h 66"/>
              <a:gd name="T14" fmla="*/ 80884 w 61"/>
              <a:gd name="T15" fmla="*/ 3800 h 66"/>
              <a:gd name="T16" fmla="*/ 71255 w 61"/>
              <a:gd name="T17" fmla="*/ 1900 h 66"/>
              <a:gd name="T18" fmla="*/ 55849 w 61"/>
              <a:gd name="T19" fmla="*/ 3800 h 66"/>
              <a:gd name="T20" fmla="*/ 55849 w 61"/>
              <a:gd name="T21" fmla="*/ 5701 h 66"/>
              <a:gd name="T22" fmla="*/ 48145 w 61"/>
              <a:gd name="T23" fmla="*/ 11401 h 66"/>
              <a:gd name="T24" fmla="*/ 50071 w 61"/>
              <a:gd name="T25" fmla="*/ 15201 h 66"/>
              <a:gd name="T26" fmla="*/ 59700 w 61"/>
              <a:gd name="T27" fmla="*/ 20902 h 66"/>
              <a:gd name="T28" fmla="*/ 42368 w 61"/>
              <a:gd name="T29" fmla="*/ 26603 h 66"/>
              <a:gd name="T30" fmla="*/ 26961 w 61"/>
              <a:gd name="T31" fmla="*/ 26603 h 66"/>
              <a:gd name="T32" fmla="*/ 13481 w 61"/>
              <a:gd name="T33" fmla="*/ 30403 h 66"/>
              <a:gd name="T34" fmla="*/ 15407 w 61"/>
              <a:gd name="T35" fmla="*/ 34203 h 66"/>
              <a:gd name="T36" fmla="*/ 13481 w 61"/>
              <a:gd name="T37" fmla="*/ 38004 h 66"/>
              <a:gd name="T38" fmla="*/ 11555 w 61"/>
              <a:gd name="T39" fmla="*/ 39904 h 66"/>
              <a:gd name="T40" fmla="*/ 21184 w 61"/>
              <a:gd name="T41" fmla="*/ 47505 h 66"/>
              <a:gd name="T42" fmla="*/ 13481 w 61"/>
              <a:gd name="T43" fmla="*/ 58906 h 66"/>
              <a:gd name="T44" fmla="*/ 30813 w 61"/>
              <a:gd name="T45" fmla="*/ 62706 h 66"/>
              <a:gd name="T46" fmla="*/ 32739 w 61"/>
              <a:gd name="T47" fmla="*/ 68407 h 66"/>
              <a:gd name="T48" fmla="*/ 21184 w 61"/>
              <a:gd name="T49" fmla="*/ 89309 h 66"/>
              <a:gd name="T50" fmla="*/ 9629 w 61"/>
              <a:gd name="T51" fmla="*/ 96909 h 66"/>
              <a:gd name="T52" fmla="*/ 9629 w 61"/>
              <a:gd name="T53" fmla="*/ 98809 h 66"/>
              <a:gd name="T54" fmla="*/ 13481 w 61"/>
              <a:gd name="T55" fmla="*/ 100710 h 66"/>
              <a:gd name="T56" fmla="*/ 5777 w 61"/>
              <a:gd name="T57" fmla="*/ 108310 h 66"/>
              <a:gd name="T58" fmla="*/ 15407 w 61"/>
              <a:gd name="T59" fmla="*/ 106410 h 66"/>
              <a:gd name="T60" fmla="*/ 13481 w 61"/>
              <a:gd name="T61" fmla="*/ 117811 h 66"/>
              <a:gd name="T62" fmla="*/ 23110 w 61"/>
              <a:gd name="T63" fmla="*/ 114011 h 66"/>
              <a:gd name="T64" fmla="*/ 25036 w 61"/>
              <a:gd name="T65" fmla="*/ 121612 h 66"/>
              <a:gd name="T66" fmla="*/ 38516 w 61"/>
              <a:gd name="T67" fmla="*/ 119711 h 66"/>
              <a:gd name="T68" fmla="*/ 75107 w 61"/>
              <a:gd name="T69" fmla="*/ 102610 h 66"/>
              <a:gd name="T70" fmla="*/ 100143 w 61"/>
              <a:gd name="T71" fmla="*/ 98809 h 66"/>
              <a:gd name="T72" fmla="*/ 109772 w 61"/>
              <a:gd name="T73" fmla="*/ 85508 h 66"/>
              <a:gd name="T74" fmla="*/ 115549 w 61"/>
              <a:gd name="T75" fmla="*/ 62706 h 66"/>
              <a:gd name="T76" fmla="*/ 105920 w 61"/>
              <a:gd name="T77" fmla="*/ 39904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1" h="66">
                <a:moveTo>
                  <a:pt x="55" y="21"/>
                </a:moveTo>
                <a:cubicBezTo>
                  <a:pt x="55" y="20"/>
                  <a:pt x="55" y="20"/>
                  <a:pt x="56" y="19"/>
                </a:cubicBezTo>
                <a:cubicBezTo>
                  <a:pt x="56" y="19"/>
                  <a:pt x="56" y="19"/>
                  <a:pt x="56" y="19"/>
                </a:cubicBezTo>
                <a:cubicBezTo>
                  <a:pt x="52" y="17"/>
                  <a:pt x="48" y="13"/>
                  <a:pt x="47" y="13"/>
                </a:cubicBezTo>
                <a:cubicBezTo>
                  <a:pt x="46" y="14"/>
                  <a:pt x="45" y="18"/>
                  <a:pt x="43" y="17"/>
                </a:cubicBezTo>
                <a:cubicBezTo>
                  <a:pt x="41" y="17"/>
                  <a:pt x="34" y="14"/>
                  <a:pt x="35" y="12"/>
                </a:cubicBezTo>
                <a:cubicBezTo>
                  <a:pt x="35" y="11"/>
                  <a:pt x="40" y="8"/>
                  <a:pt x="42" y="2"/>
                </a:cubicBezTo>
                <a:cubicBezTo>
                  <a:pt x="42" y="2"/>
                  <a:pt x="42" y="2"/>
                  <a:pt x="42" y="2"/>
                </a:cubicBezTo>
                <a:cubicBezTo>
                  <a:pt x="41" y="2"/>
                  <a:pt x="39" y="2"/>
                  <a:pt x="37" y="1"/>
                </a:cubicBezTo>
                <a:cubicBezTo>
                  <a:pt x="34" y="0"/>
                  <a:pt x="31" y="2"/>
                  <a:pt x="29" y="2"/>
                </a:cubicBezTo>
                <a:cubicBezTo>
                  <a:pt x="27" y="2"/>
                  <a:pt x="28" y="3"/>
                  <a:pt x="29" y="3"/>
                </a:cubicBezTo>
                <a:cubicBezTo>
                  <a:pt x="31" y="4"/>
                  <a:pt x="26" y="6"/>
                  <a:pt x="25" y="6"/>
                </a:cubicBezTo>
                <a:cubicBezTo>
                  <a:pt x="24" y="6"/>
                  <a:pt x="22" y="8"/>
                  <a:pt x="26" y="8"/>
                </a:cubicBezTo>
                <a:cubicBezTo>
                  <a:pt x="29" y="8"/>
                  <a:pt x="33" y="10"/>
                  <a:pt x="31" y="11"/>
                </a:cubicBezTo>
                <a:cubicBezTo>
                  <a:pt x="29" y="12"/>
                  <a:pt x="24" y="13"/>
                  <a:pt x="22" y="14"/>
                </a:cubicBezTo>
                <a:cubicBezTo>
                  <a:pt x="21" y="14"/>
                  <a:pt x="17" y="15"/>
                  <a:pt x="14" y="14"/>
                </a:cubicBezTo>
                <a:cubicBezTo>
                  <a:pt x="11" y="14"/>
                  <a:pt x="5" y="16"/>
                  <a:pt x="7" y="16"/>
                </a:cubicBezTo>
                <a:cubicBezTo>
                  <a:pt x="9" y="16"/>
                  <a:pt x="10" y="18"/>
                  <a:pt x="8" y="18"/>
                </a:cubicBezTo>
                <a:cubicBezTo>
                  <a:pt x="6" y="18"/>
                  <a:pt x="3" y="20"/>
                  <a:pt x="7" y="20"/>
                </a:cubicBezTo>
                <a:cubicBezTo>
                  <a:pt x="10" y="20"/>
                  <a:pt x="3" y="21"/>
                  <a:pt x="6" y="21"/>
                </a:cubicBezTo>
                <a:cubicBezTo>
                  <a:pt x="8" y="21"/>
                  <a:pt x="13" y="24"/>
                  <a:pt x="11" y="25"/>
                </a:cubicBezTo>
                <a:cubicBezTo>
                  <a:pt x="9" y="26"/>
                  <a:pt x="3" y="30"/>
                  <a:pt x="7" y="31"/>
                </a:cubicBezTo>
                <a:cubicBezTo>
                  <a:pt x="11" y="32"/>
                  <a:pt x="14" y="33"/>
                  <a:pt x="16" y="33"/>
                </a:cubicBezTo>
                <a:cubicBezTo>
                  <a:pt x="17" y="33"/>
                  <a:pt x="19" y="33"/>
                  <a:pt x="17" y="36"/>
                </a:cubicBezTo>
                <a:cubicBezTo>
                  <a:pt x="14" y="39"/>
                  <a:pt x="13" y="44"/>
                  <a:pt x="11" y="47"/>
                </a:cubicBezTo>
                <a:cubicBezTo>
                  <a:pt x="10" y="50"/>
                  <a:pt x="7" y="52"/>
                  <a:pt x="5" y="51"/>
                </a:cubicBezTo>
                <a:cubicBezTo>
                  <a:pt x="3" y="51"/>
                  <a:pt x="1" y="52"/>
                  <a:pt x="5" y="52"/>
                </a:cubicBezTo>
                <a:cubicBezTo>
                  <a:pt x="9" y="52"/>
                  <a:pt x="9" y="53"/>
                  <a:pt x="7" y="53"/>
                </a:cubicBezTo>
                <a:cubicBezTo>
                  <a:pt x="4" y="53"/>
                  <a:pt x="0" y="57"/>
                  <a:pt x="3" y="57"/>
                </a:cubicBezTo>
                <a:cubicBezTo>
                  <a:pt x="5" y="56"/>
                  <a:pt x="10" y="54"/>
                  <a:pt x="8" y="56"/>
                </a:cubicBezTo>
                <a:cubicBezTo>
                  <a:pt x="6" y="57"/>
                  <a:pt x="5" y="63"/>
                  <a:pt x="7" y="62"/>
                </a:cubicBezTo>
                <a:cubicBezTo>
                  <a:pt x="9" y="60"/>
                  <a:pt x="13" y="58"/>
                  <a:pt x="12" y="60"/>
                </a:cubicBezTo>
                <a:cubicBezTo>
                  <a:pt x="11" y="61"/>
                  <a:pt x="13" y="66"/>
                  <a:pt x="13" y="64"/>
                </a:cubicBezTo>
                <a:cubicBezTo>
                  <a:pt x="14" y="63"/>
                  <a:pt x="16" y="64"/>
                  <a:pt x="20" y="63"/>
                </a:cubicBezTo>
                <a:cubicBezTo>
                  <a:pt x="24" y="62"/>
                  <a:pt x="34" y="56"/>
                  <a:pt x="39" y="54"/>
                </a:cubicBezTo>
                <a:cubicBezTo>
                  <a:pt x="45" y="52"/>
                  <a:pt x="49" y="54"/>
                  <a:pt x="52" y="52"/>
                </a:cubicBezTo>
                <a:cubicBezTo>
                  <a:pt x="56" y="50"/>
                  <a:pt x="55" y="48"/>
                  <a:pt x="57" y="45"/>
                </a:cubicBezTo>
                <a:cubicBezTo>
                  <a:pt x="58" y="41"/>
                  <a:pt x="61" y="40"/>
                  <a:pt x="60" y="33"/>
                </a:cubicBezTo>
                <a:cubicBezTo>
                  <a:pt x="59" y="27"/>
                  <a:pt x="55" y="23"/>
                  <a:pt x="5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7" name="Freeform 820"/>
          <p:cNvSpPr>
            <a:spLocks/>
          </p:cNvSpPr>
          <p:nvPr/>
        </p:nvSpPr>
        <p:spPr bwMode="auto">
          <a:xfrm>
            <a:off x="733659" y="2280006"/>
            <a:ext cx="79883" cy="55249"/>
          </a:xfrm>
          <a:custGeom>
            <a:avLst/>
            <a:gdLst>
              <a:gd name="T0" fmla="*/ 1896 w 36"/>
              <a:gd name="T1" fmla="*/ 29224 h 22"/>
              <a:gd name="T2" fmla="*/ 17066 w 36"/>
              <a:gd name="T3" fmla="*/ 38965 h 22"/>
              <a:gd name="T4" fmla="*/ 24650 w 36"/>
              <a:gd name="T5" fmla="*/ 31172 h 22"/>
              <a:gd name="T6" fmla="*/ 41716 w 36"/>
              <a:gd name="T7" fmla="*/ 42862 h 22"/>
              <a:gd name="T8" fmla="*/ 41716 w 36"/>
              <a:gd name="T9" fmla="*/ 42862 h 22"/>
              <a:gd name="T10" fmla="*/ 51197 w 36"/>
              <a:gd name="T11" fmla="*/ 40914 h 22"/>
              <a:gd name="T12" fmla="*/ 64470 w 36"/>
              <a:gd name="T13" fmla="*/ 27276 h 22"/>
              <a:gd name="T14" fmla="*/ 56885 w 36"/>
              <a:gd name="T15" fmla="*/ 21431 h 22"/>
              <a:gd name="T16" fmla="*/ 54989 w 36"/>
              <a:gd name="T17" fmla="*/ 19483 h 22"/>
              <a:gd name="T18" fmla="*/ 49300 w 36"/>
              <a:gd name="T19" fmla="*/ 5845 h 22"/>
              <a:gd name="T20" fmla="*/ 39820 w 36"/>
              <a:gd name="T21" fmla="*/ 1948 h 22"/>
              <a:gd name="T22" fmla="*/ 22754 w 36"/>
              <a:gd name="T23" fmla="*/ 5845 h 22"/>
              <a:gd name="T24" fmla="*/ 15169 w 36"/>
              <a:gd name="T25" fmla="*/ 9741 h 22"/>
              <a:gd name="T26" fmla="*/ 15169 w 36"/>
              <a:gd name="T27" fmla="*/ 9741 h 22"/>
              <a:gd name="T28" fmla="*/ 1896 w 36"/>
              <a:gd name="T29" fmla="*/ 2922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22">
                <a:moveTo>
                  <a:pt x="1" y="15"/>
                </a:moveTo>
                <a:cubicBezTo>
                  <a:pt x="0" y="17"/>
                  <a:pt x="7" y="20"/>
                  <a:pt x="9" y="20"/>
                </a:cubicBezTo>
                <a:cubicBezTo>
                  <a:pt x="11" y="21"/>
                  <a:pt x="12" y="17"/>
                  <a:pt x="13" y="16"/>
                </a:cubicBezTo>
                <a:cubicBezTo>
                  <a:pt x="14" y="16"/>
                  <a:pt x="18" y="20"/>
                  <a:pt x="22" y="22"/>
                </a:cubicBezTo>
                <a:cubicBezTo>
                  <a:pt x="22" y="22"/>
                  <a:pt x="22" y="22"/>
                  <a:pt x="22" y="22"/>
                </a:cubicBezTo>
                <a:cubicBezTo>
                  <a:pt x="22" y="22"/>
                  <a:pt x="24" y="22"/>
                  <a:pt x="27" y="21"/>
                </a:cubicBezTo>
                <a:cubicBezTo>
                  <a:pt x="30" y="18"/>
                  <a:pt x="32" y="15"/>
                  <a:pt x="34" y="14"/>
                </a:cubicBezTo>
                <a:cubicBezTo>
                  <a:pt x="36" y="13"/>
                  <a:pt x="32" y="11"/>
                  <a:pt x="30" y="11"/>
                </a:cubicBezTo>
                <a:cubicBezTo>
                  <a:pt x="28" y="11"/>
                  <a:pt x="29" y="11"/>
                  <a:pt x="29" y="10"/>
                </a:cubicBezTo>
                <a:cubicBezTo>
                  <a:pt x="29" y="8"/>
                  <a:pt x="28" y="4"/>
                  <a:pt x="26" y="3"/>
                </a:cubicBezTo>
                <a:cubicBezTo>
                  <a:pt x="23" y="1"/>
                  <a:pt x="23" y="0"/>
                  <a:pt x="21" y="1"/>
                </a:cubicBezTo>
                <a:cubicBezTo>
                  <a:pt x="18" y="2"/>
                  <a:pt x="15" y="1"/>
                  <a:pt x="12" y="3"/>
                </a:cubicBezTo>
                <a:cubicBezTo>
                  <a:pt x="11" y="4"/>
                  <a:pt x="10" y="4"/>
                  <a:pt x="8" y="5"/>
                </a:cubicBezTo>
                <a:cubicBezTo>
                  <a:pt x="8" y="5"/>
                  <a:pt x="8" y="5"/>
                  <a:pt x="8" y="5"/>
                </a:cubicBezTo>
                <a:cubicBezTo>
                  <a:pt x="6" y="11"/>
                  <a:pt x="1" y="14"/>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8" name="Freeform 821"/>
          <p:cNvSpPr>
            <a:spLocks/>
          </p:cNvSpPr>
          <p:nvPr/>
        </p:nvSpPr>
        <p:spPr bwMode="auto">
          <a:xfrm>
            <a:off x="696630" y="2764973"/>
            <a:ext cx="369695" cy="300803"/>
          </a:xfrm>
          <a:custGeom>
            <a:avLst/>
            <a:gdLst>
              <a:gd name="T0" fmla="*/ 289269 w 166"/>
              <a:gd name="T1" fmla="*/ 43995 h 122"/>
              <a:gd name="T2" fmla="*/ 272141 w 166"/>
              <a:gd name="T3" fmla="*/ 36343 h 122"/>
              <a:gd name="T4" fmla="*/ 253110 w 166"/>
              <a:gd name="T5" fmla="*/ 28692 h 122"/>
              <a:gd name="T6" fmla="*/ 224564 w 166"/>
              <a:gd name="T7" fmla="*/ 28692 h 122"/>
              <a:gd name="T8" fmla="*/ 190308 w 166"/>
              <a:gd name="T9" fmla="*/ 11477 h 122"/>
              <a:gd name="T10" fmla="*/ 184599 w 166"/>
              <a:gd name="T11" fmla="*/ 13390 h 122"/>
              <a:gd name="T12" fmla="*/ 165568 w 166"/>
              <a:gd name="T13" fmla="*/ 9564 h 122"/>
              <a:gd name="T14" fmla="*/ 148441 w 166"/>
              <a:gd name="T15" fmla="*/ 11477 h 122"/>
              <a:gd name="T16" fmla="*/ 98960 w 166"/>
              <a:gd name="T17" fmla="*/ 7651 h 122"/>
              <a:gd name="T18" fmla="*/ 45674 w 166"/>
              <a:gd name="T19" fmla="*/ 1913 h 122"/>
              <a:gd name="T20" fmla="*/ 24740 w 166"/>
              <a:gd name="T21" fmla="*/ 11477 h 122"/>
              <a:gd name="T22" fmla="*/ 5709 w 166"/>
              <a:gd name="T23" fmla="*/ 19128 h 122"/>
              <a:gd name="T24" fmla="*/ 5709 w 166"/>
              <a:gd name="T25" fmla="*/ 30605 h 122"/>
              <a:gd name="T26" fmla="*/ 11419 w 166"/>
              <a:gd name="T27" fmla="*/ 51646 h 122"/>
              <a:gd name="T28" fmla="*/ 11419 w 166"/>
              <a:gd name="T29" fmla="*/ 53559 h 122"/>
              <a:gd name="T30" fmla="*/ 24740 w 166"/>
              <a:gd name="T31" fmla="*/ 49733 h 122"/>
              <a:gd name="T32" fmla="*/ 34256 w 166"/>
              <a:gd name="T33" fmla="*/ 61210 h 122"/>
              <a:gd name="T34" fmla="*/ 57093 w 166"/>
              <a:gd name="T35" fmla="*/ 57384 h 122"/>
              <a:gd name="T36" fmla="*/ 70414 w 166"/>
              <a:gd name="T37" fmla="*/ 59297 h 122"/>
              <a:gd name="T38" fmla="*/ 70414 w 166"/>
              <a:gd name="T39" fmla="*/ 72687 h 122"/>
              <a:gd name="T40" fmla="*/ 62802 w 166"/>
              <a:gd name="T41" fmla="*/ 89902 h 122"/>
              <a:gd name="T42" fmla="*/ 60899 w 166"/>
              <a:gd name="T43" fmla="*/ 110943 h 122"/>
              <a:gd name="T44" fmla="*/ 53286 w 166"/>
              <a:gd name="T45" fmla="*/ 124333 h 122"/>
              <a:gd name="T46" fmla="*/ 55189 w 166"/>
              <a:gd name="T47" fmla="*/ 135810 h 122"/>
              <a:gd name="T48" fmla="*/ 57093 w 166"/>
              <a:gd name="T49" fmla="*/ 149199 h 122"/>
              <a:gd name="T50" fmla="*/ 51383 w 166"/>
              <a:gd name="T51" fmla="*/ 164502 h 122"/>
              <a:gd name="T52" fmla="*/ 53286 w 166"/>
              <a:gd name="T53" fmla="*/ 175979 h 122"/>
              <a:gd name="T54" fmla="*/ 47577 w 166"/>
              <a:gd name="T55" fmla="*/ 195107 h 122"/>
              <a:gd name="T56" fmla="*/ 47577 w 166"/>
              <a:gd name="T57" fmla="*/ 195107 h 122"/>
              <a:gd name="T58" fmla="*/ 60899 w 166"/>
              <a:gd name="T59" fmla="*/ 195107 h 122"/>
              <a:gd name="T60" fmla="*/ 87542 w 166"/>
              <a:gd name="T61" fmla="*/ 229537 h 122"/>
              <a:gd name="T62" fmla="*/ 98960 w 166"/>
              <a:gd name="T63" fmla="*/ 229537 h 122"/>
              <a:gd name="T64" fmla="*/ 110379 w 166"/>
              <a:gd name="T65" fmla="*/ 216148 h 122"/>
              <a:gd name="T66" fmla="*/ 135119 w 166"/>
              <a:gd name="T67" fmla="*/ 210409 h 122"/>
              <a:gd name="T68" fmla="*/ 173181 w 166"/>
              <a:gd name="T69" fmla="*/ 206584 h 122"/>
              <a:gd name="T70" fmla="*/ 188405 w 166"/>
              <a:gd name="T71" fmla="*/ 197020 h 122"/>
              <a:gd name="T72" fmla="*/ 213145 w 166"/>
              <a:gd name="T73" fmla="*/ 177891 h 122"/>
              <a:gd name="T74" fmla="*/ 232176 w 166"/>
              <a:gd name="T75" fmla="*/ 154938 h 122"/>
              <a:gd name="T76" fmla="*/ 235982 w 166"/>
              <a:gd name="T77" fmla="*/ 145374 h 122"/>
              <a:gd name="T78" fmla="*/ 228370 w 166"/>
              <a:gd name="T79" fmla="*/ 124333 h 122"/>
              <a:gd name="T80" fmla="*/ 247401 w 166"/>
              <a:gd name="T81" fmla="*/ 97553 h 122"/>
              <a:gd name="T82" fmla="*/ 255013 w 166"/>
              <a:gd name="T83" fmla="*/ 86077 h 122"/>
              <a:gd name="T84" fmla="*/ 287366 w 166"/>
              <a:gd name="T85" fmla="*/ 70774 h 122"/>
              <a:gd name="T86" fmla="*/ 314009 w 166"/>
              <a:gd name="T87" fmla="*/ 47820 h 122"/>
              <a:gd name="T88" fmla="*/ 312106 w 166"/>
              <a:gd name="T89" fmla="*/ 40169 h 122"/>
              <a:gd name="T90" fmla="*/ 312106 w 166"/>
              <a:gd name="T91" fmla="*/ 40169 h 122"/>
              <a:gd name="T92" fmla="*/ 289269 w 166"/>
              <a:gd name="T93" fmla="*/ 43995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122">
                <a:moveTo>
                  <a:pt x="152" y="23"/>
                </a:moveTo>
                <a:cubicBezTo>
                  <a:pt x="145" y="21"/>
                  <a:pt x="147" y="21"/>
                  <a:pt x="143" y="19"/>
                </a:cubicBezTo>
                <a:cubicBezTo>
                  <a:pt x="138" y="18"/>
                  <a:pt x="137" y="14"/>
                  <a:pt x="133" y="15"/>
                </a:cubicBezTo>
                <a:cubicBezTo>
                  <a:pt x="128" y="16"/>
                  <a:pt x="127" y="18"/>
                  <a:pt x="118" y="15"/>
                </a:cubicBezTo>
                <a:cubicBezTo>
                  <a:pt x="111" y="14"/>
                  <a:pt x="104" y="10"/>
                  <a:pt x="100" y="6"/>
                </a:cubicBezTo>
                <a:cubicBezTo>
                  <a:pt x="99" y="6"/>
                  <a:pt x="98" y="7"/>
                  <a:pt x="97" y="7"/>
                </a:cubicBezTo>
                <a:cubicBezTo>
                  <a:pt x="93" y="7"/>
                  <a:pt x="89" y="4"/>
                  <a:pt x="87" y="5"/>
                </a:cubicBezTo>
                <a:cubicBezTo>
                  <a:pt x="85" y="6"/>
                  <a:pt x="81" y="7"/>
                  <a:pt x="78" y="6"/>
                </a:cubicBezTo>
                <a:cubicBezTo>
                  <a:pt x="75" y="5"/>
                  <a:pt x="60" y="5"/>
                  <a:pt x="52" y="4"/>
                </a:cubicBezTo>
                <a:cubicBezTo>
                  <a:pt x="43" y="3"/>
                  <a:pt x="29" y="3"/>
                  <a:pt x="24" y="1"/>
                </a:cubicBezTo>
                <a:cubicBezTo>
                  <a:pt x="19" y="0"/>
                  <a:pt x="15" y="5"/>
                  <a:pt x="13" y="6"/>
                </a:cubicBezTo>
                <a:cubicBezTo>
                  <a:pt x="12" y="6"/>
                  <a:pt x="6" y="8"/>
                  <a:pt x="3" y="10"/>
                </a:cubicBezTo>
                <a:cubicBezTo>
                  <a:pt x="1" y="11"/>
                  <a:pt x="0" y="14"/>
                  <a:pt x="3" y="16"/>
                </a:cubicBezTo>
                <a:cubicBezTo>
                  <a:pt x="5" y="17"/>
                  <a:pt x="7" y="23"/>
                  <a:pt x="6" y="27"/>
                </a:cubicBezTo>
                <a:cubicBezTo>
                  <a:pt x="6" y="27"/>
                  <a:pt x="6" y="28"/>
                  <a:pt x="6" y="28"/>
                </a:cubicBezTo>
                <a:cubicBezTo>
                  <a:pt x="9" y="28"/>
                  <a:pt x="13" y="27"/>
                  <a:pt x="13" y="26"/>
                </a:cubicBezTo>
                <a:cubicBezTo>
                  <a:pt x="15" y="23"/>
                  <a:pt x="14" y="32"/>
                  <a:pt x="18" y="32"/>
                </a:cubicBezTo>
                <a:cubicBezTo>
                  <a:pt x="21" y="32"/>
                  <a:pt x="27" y="32"/>
                  <a:pt x="30" y="30"/>
                </a:cubicBezTo>
                <a:cubicBezTo>
                  <a:pt x="32" y="28"/>
                  <a:pt x="37" y="28"/>
                  <a:pt x="37" y="31"/>
                </a:cubicBezTo>
                <a:cubicBezTo>
                  <a:pt x="38" y="33"/>
                  <a:pt x="41" y="35"/>
                  <a:pt x="37" y="38"/>
                </a:cubicBezTo>
                <a:cubicBezTo>
                  <a:pt x="34" y="41"/>
                  <a:pt x="32" y="42"/>
                  <a:pt x="33" y="47"/>
                </a:cubicBezTo>
                <a:cubicBezTo>
                  <a:pt x="34" y="52"/>
                  <a:pt x="32" y="53"/>
                  <a:pt x="32" y="58"/>
                </a:cubicBezTo>
                <a:cubicBezTo>
                  <a:pt x="32" y="63"/>
                  <a:pt x="32" y="65"/>
                  <a:pt x="28" y="65"/>
                </a:cubicBezTo>
                <a:cubicBezTo>
                  <a:pt x="23" y="65"/>
                  <a:pt x="25" y="68"/>
                  <a:pt x="29" y="71"/>
                </a:cubicBezTo>
                <a:cubicBezTo>
                  <a:pt x="32" y="75"/>
                  <a:pt x="32" y="75"/>
                  <a:pt x="30" y="78"/>
                </a:cubicBezTo>
                <a:cubicBezTo>
                  <a:pt x="28" y="81"/>
                  <a:pt x="26" y="83"/>
                  <a:pt x="27" y="86"/>
                </a:cubicBezTo>
                <a:cubicBezTo>
                  <a:pt x="29" y="89"/>
                  <a:pt x="30" y="88"/>
                  <a:pt x="28" y="92"/>
                </a:cubicBezTo>
                <a:cubicBezTo>
                  <a:pt x="27" y="95"/>
                  <a:pt x="25" y="98"/>
                  <a:pt x="25" y="102"/>
                </a:cubicBezTo>
                <a:cubicBezTo>
                  <a:pt x="25" y="102"/>
                  <a:pt x="25" y="102"/>
                  <a:pt x="25" y="102"/>
                </a:cubicBezTo>
                <a:cubicBezTo>
                  <a:pt x="28" y="100"/>
                  <a:pt x="30" y="100"/>
                  <a:pt x="32" y="102"/>
                </a:cubicBezTo>
                <a:cubicBezTo>
                  <a:pt x="35" y="104"/>
                  <a:pt x="44" y="119"/>
                  <a:pt x="46" y="120"/>
                </a:cubicBezTo>
                <a:cubicBezTo>
                  <a:pt x="49" y="120"/>
                  <a:pt x="50" y="122"/>
                  <a:pt x="52" y="120"/>
                </a:cubicBezTo>
                <a:cubicBezTo>
                  <a:pt x="54" y="118"/>
                  <a:pt x="54" y="114"/>
                  <a:pt x="58" y="113"/>
                </a:cubicBezTo>
                <a:cubicBezTo>
                  <a:pt x="61" y="113"/>
                  <a:pt x="67" y="110"/>
                  <a:pt x="71" y="110"/>
                </a:cubicBezTo>
                <a:cubicBezTo>
                  <a:pt x="76" y="110"/>
                  <a:pt x="87" y="110"/>
                  <a:pt x="91" y="108"/>
                </a:cubicBezTo>
                <a:cubicBezTo>
                  <a:pt x="95" y="107"/>
                  <a:pt x="98" y="106"/>
                  <a:pt x="99" y="103"/>
                </a:cubicBezTo>
                <a:cubicBezTo>
                  <a:pt x="99" y="100"/>
                  <a:pt x="111" y="97"/>
                  <a:pt x="112" y="93"/>
                </a:cubicBezTo>
                <a:cubicBezTo>
                  <a:pt x="114" y="89"/>
                  <a:pt x="118" y="82"/>
                  <a:pt x="122" y="81"/>
                </a:cubicBezTo>
                <a:cubicBezTo>
                  <a:pt x="126" y="79"/>
                  <a:pt x="125" y="78"/>
                  <a:pt x="124" y="76"/>
                </a:cubicBezTo>
                <a:cubicBezTo>
                  <a:pt x="122" y="73"/>
                  <a:pt x="117" y="69"/>
                  <a:pt x="120" y="65"/>
                </a:cubicBezTo>
                <a:cubicBezTo>
                  <a:pt x="122" y="61"/>
                  <a:pt x="128" y="53"/>
                  <a:pt x="130" y="51"/>
                </a:cubicBezTo>
                <a:cubicBezTo>
                  <a:pt x="132" y="49"/>
                  <a:pt x="133" y="46"/>
                  <a:pt x="134" y="45"/>
                </a:cubicBezTo>
                <a:cubicBezTo>
                  <a:pt x="134" y="44"/>
                  <a:pt x="147" y="40"/>
                  <a:pt x="151" y="37"/>
                </a:cubicBezTo>
                <a:cubicBezTo>
                  <a:pt x="156" y="34"/>
                  <a:pt x="166" y="29"/>
                  <a:pt x="165" y="25"/>
                </a:cubicBezTo>
                <a:cubicBezTo>
                  <a:pt x="165" y="24"/>
                  <a:pt x="164" y="22"/>
                  <a:pt x="164" y="21"/>
                </a:cubicBezTo>
                <a:cubicBezTo>
                  <a:pt x="164" y="21"/>
                  <a:pt x="164" y="21"/>
                  <a:pt x="164" y="21"/>
                </a:cubicBezTo>
                <a:cubicBezTo>
                  <a:pt x="160" y="22"/>
                  <a:pt x="157" y="24"/>
                  <a:pt x="1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29" name="Freeform 822"/>
          <p:cNvSpPr>
            <a:spLocks/>
          </p:cNvSpPr>
          <p:nvPr/>
        </p:nvSpPr>
        <p:spPr bwMode="auto">
          <a:xfrm>
            <a:off x="696668" y="2821871"/>
            <a:ext cx="91029" cy="206674"/>
          </a:xfrm>
          <a:custGeom>
            <a:avLst/>
            <a:gdLst>
              <a:gd name="T0" fmla="*/ 53123 w 41"/>
              <a:gd name="T1" fmla="*/ 131706 h 84"/>
              <a:gd name="T2" fmla="*/ 51226 w 41"/>
              <a:gd name="T3" fmla="*/ 120254 h 84"/>
              <a:gd name="T4" fmla="*/ 56917 w 41"/>
              <a:gd name="T5" fmla="*/ 104983 h 84"/>
              <a:gd name="T6" fmla="*/ 55020 w 41"/>
              <a:gd name="T7" fmla="*/ 91622 h 84"/>
              <a:gd name="T8" fmla="*/ 53123 w 41"/>
              <a:gd name="T9" fmla="*/ 80169 h 84"/>
              <a:gd name="T10" fmla="*/ 60712 w 41"/>
              <a:gd name="T11" fmla="*/ 66808 h 84"/>
              <a:gd name="T12" fmla="*/ 62609 w 41"/>
              <a:gd name="T13" fmla="*/ 45811 h 84"/>
              <a:gd name="T14" fmla="*/ 70198 w 41"/>
              <a:gd name="T15" fmla="*/ 28632 h 84"/>
              <a:gd name="T16" fmla="*/ 70198 w 41"/>
              <a:gd name="T17" fmla="*/ 15270 h 84"/>
              <a:gd name="T18" fmla="*/ 56917 w 41"/>
              <a:gd name="T19" fmla="*/ 13362 h 84"/>
              <a:gd name="T20" fmla="*/ 34150 w 41"/>
              <a:gd name="T21" fmla="*/ 17179 h 84"/>
              <a:gd name="T22" fmla="*/ 24664 w 41"/>
              <a:gd name="T23" fmla="*/ 5726 h 84"/>
              <a:gd name="T24" fmla="*/ 11383 w 41"/>
              <a:gd name="T25" fmla="*/ 9544 h 84"/>
              <a:gd name="T26" fmla="*/ 15178 w 41"/>
              <a:gd name="T27" fmla="*/ 28632 h 84"/>
              <a:gd name="T28" fmla="*/ 7589 w 41"/>
              <a:gd name="T29" fmla="*/ 74443 h 84"/>
              <a:gd name="T30" fmla="*/ 0 w 41"/>
              <a:gd name="T31" fmla="*/ 97348 h 84"/>
              <a:gd name="T32" fmla="*/ 5692 w 41"/>
              <a:gd name="T33" fmla="*/ 112618 h 84"/>
              <a:gd name="T34" fmla="*/ 13281 w 41"/>
              <a:gd name="T35" fmla="*/ 125980 h 84"/>
              <a:gd name="T36" fmla="*/ 13281 w 41"/>
              <a:gd name="T37" fmla="*/ 154612 h 84"/>
              <a:gd name="T38" fmla="*/ 39842 w 41"/>
              <a:gd name="T39" fmla="*/ 154612 h 84"/>
              <a:gd name="T40" fmla="*/ 47431 w 41"/>
              <a:gd name="T41" fmla="*/ 150794 h 84"/>
              <a:gd name="T42" fmla="*/ 47431 w 41"/>
              <a:gd name="T43" fmla="*/ 150794 h 84"/>
              <a:gd name="T44" fmla="*/ 53123 w 41"/>
              <a:gd name="T45" fmla="*/ 131706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 h="84">
                <a:moveTo>
                  <a:pt x="28" y="69"/>
                </a:moveTo>
                <a:cubicBezTo>
                  <a:pt x="30" y="65"/>
                  <a:pt x="29" y="66"/>
                  <a:pt x="27" y="63"/>
                </a:cubicBezTo>
                <a:cubicBezTo>
                  <a:pt x="26" y="60"/>
                  <a:pt x="28" y="58"/>
                  <a:pt x="30" y="55"/>
                </a:cubicBezTo>
                <a:cubicBezTo>
                  <a:pt x="32" y="52"/>
                  <a:pt x="32" y="52"/>
                  <a:pt x="29" y="48"/>
                </a:cubicBezTo>
                <a:cubicBezTo>
                  <a:pt x="25" y="45"/>
                  <a:pt x="23" y="42"/>
                  <a:pt x="28" y="42"/>
                </a:cubicBezTo>
                <a:cubicBezTo>
                  <a:pt x="32" y="42"/>
                  <a:pt x="32" y="40"/>
                  <a:pt x="32" y="35"/>
                </a:cubicBezTo>
                <a:cubicBezTo>
                  <a:pt x="32" y="30"/>
                  <a:pt x="34" y="29"/>
                  <a:pt x="33" y="24"/>
                </a:cubicBezTo>
                <a:cubicBezTo>
                  <a:pt x="32" y="19"/>
                  <a:pt x="34" y="18"/>
                  <a:pt x="37" y="15"/>
                </a:cubicBezTo>
                <a:cubicBezTo>
                  <a:pt x="41" y="12"/>
                  <a:pt x="38" y="10"/>
                  <a:pt x="37" y="8"/>
                </a:cubicBezTo>
                <a:cubicBezTo>
                  <a:pt x="37" y="5"/>
                  <a:pt x="32" y="5"/>
                  <a:pt x="30" y="7"/>
                </a:cubicBezTo>
                <a:cubicBezTo>
                  <a:pt x="27" y="9"/>
                  <a:pt x="21" y="9"/>
                  <a:pt x="18" y="9"/>
                </a:cubicBezTo>
                <a:cubicBezTo>
                  <a:pt x="14" y="9"/>
                  <a:pt x="15" y="0"/>
                  <a:pt x="13" y="3"/>
                </a:cubicBezTo>
                <a:cubicBezTo>
                  <a:pt x="13" y="4"/>
                  <a:pt x="9" y="5"/>
                  <a:pt x="6" y="5"/>
                </a:cubicBezTo>
                <a:cubicBezTo>
                  <a:pt x="6" y="9"/>
                  <a:pt x="8" y="13"/>
                  <a:pt x="8" y="15"/>
                </a:cubicBezTo>
                <a:cubicBezTo>
                  <a:pt x="8" y="16"/>
                  <a:pt x="6" y="34"/>
                  <a:pt x="4" y="39"/>
                </a:cubicBezTo>
                <a:cubicBezTo>
                  <a:pt x="3" y="44"/>
                  <a:pt x="0" y="48"/>
                  <a:pt x="0" y="51"/>
                </a:cubicBezTo>
                <a:cubicBezTo>
                  <a:pt x="0" y="53"/>
                  <a:pt x="2" y="61"/>
                  <a:pt x="3" y="59"/>
                </a:cubicBezTo>
                <a:cubicBezTo>
                  <a:pt x="4" y="57"/>
                  <a:pt x="7" y="61"/>
                  <a:pt x="7" y="66"/>
                </a:cubicBezTo>
                <a:cubicBezTo>
                  <a:pt x="6" y="70"/>
                  <a:pt x="4" y="80"/>
                  <a:pt x="7" y="81"/>
                </a:cubicBezTo>
                <a:cubicBezTo>
                  <a:pt x="9" y="81"/>
                  <a:pt x="17" y="84"/>
                  <a:pt x="21" y="81"/>
                </a:cubicBezTo>
                <a:cubicBezTo>
                  <a:pt x="23" y="80"/>
                  <a:pt x="24" y="79"/>
                  <a:pt x="25" y="79"/>
                </a:cubicBezTo>
                <a:cubicBezTo>
                  <a:pt x="25" y="79"/>
                  <a:pt x="25" y="79"/>
                  <a:pt x="25" y="79"/>
                </a:cubicBezTo>
                <a:cubicBezTo>
                  <a:pt x="25" y="75"/>
                  <a:pt x="27" y="72"/>
                  <a:pt x="28"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0" name="Freeform 823"/>
          <p:cNvSpPr>
            <a:spLocks/>
          </p:cNvSpPr>
          <p:nvPr/>
        </p:nvSpPr>
        <p:spPr bwMode="auto">
          <a:xfrm>
            <a:off x="1829943" y="4610713"/>
            <a:ext cx="308389" cy="556587"/>
          </a:xfrm>
          <a:custGeom>
            <a:avLst/>
            <a:gdLst>
              <a:gd name="T0" fmla="*/ 252067 w 138"/>
              <a:gd name="T1" fmla="*/ 72604 h 226"/>
              <a:gd name="T2" fmla="*/ 248248 w 138"/>
              <a:gd name="T3" fmla="*/ 0 h 226"/>
              <a:gd name="T4" fmla="*/ 217695 w 138"/>
              <a:gd name="T5" fmla="*/ 21017 h 226"/>
              <a:gd name="T6" fmla="*/ 187141 w 138"/>
              <a:gd name="T7" fmla="*/ 30570 h 226"/>
              <a:gd name="T8" fmla="*/ 150859 w 138"/>
              <a:gd name="T9" fmla="*/ 34391 h 226"/>
              <a:gd name="T10" fmla="*/ 118395 w 138"/>
              <a:gd name="T11" fmla="*/ 28659 h 226"/>
              <a:gd name="T12" fmla="*/ 108847 w 138"/>
              <a:gd name="T13" fmla="*/ 28659 h 226"/>
              <a:gd name="T14" fmla="*/ 106938 w 138"/>
              <a:gd name="T15" fmla="*/ 53497 h 226"/>
              <a:gd name="T16" fmla="*/ 118395 w 138"/>
              <a:gd name="T17" fmla="*/ 82157 h 226"/>
              <a:gd name="T18" fmla="*/ 118395 w 138"/>
              <a:gd name="T19" fmla="*/ 89799 h 226"/>
              <a:gd name="T20" fmla="*/ 133672 w 138"/>
              <a:gd name="T21" fmla="*/ 110816 h 226"/>
              <a:gd name="T22" fmla="*/ 133672 w 138"/>
              <a:gd name="T23" fmla="*/ 147118 h 226"/>
              <a:gd name="T24" fmla="*/ 120305 w 138"/>
              <a:gd name="T25" fmla="*/ 168135 h 226"/>
              <a:gd name="T26" fmla="*/ 106938 w 138"/>
              <a:gd name="T27" fmla="*/ 124190 h 226"/>
              <a:gd name="T28" fmla="*/ 82113 w 138"/>
              <a:gd name="T29" fmla="*/ 105084 h 226"/>
              <a:gd name="T30" fmla="*/ 68746 w 138"/>
              <a:gd name="T31" fmla="*/ 93620 h 226"/>
              <a:gd name="T32" fmla="*/ 1910 w 138"/>
              <a:gd name="T33" fmla="*/ 133743 h 226"/>
              <a:gd name="T34" fmla="*/ 22915 w 138"/>
              <a:gd name="T35" fmla="*/ 147118 h 226"/>
              <a:gd name="T36" fmla="*/ 61107 w 138"/>
              <a:gd name="T37" fmla="*/ 166224 h 226"/>
              <a:gd name="T38" fmla="*/ 61107 w 138"/>
              <a:gd name="T39" fmla="*/ 223542 h 226"/>
              <a:gd name="T40" fmla="*/ 51559 w 138"/>
              <a:gd name="T41" fmla="*/ 273219 h 226"/>
              <a:gd name="T42" fmla="*/ 28644 w 138"/>
              <a:gd name="T43" fmla="*/ 336269 h 226"/>
              <a:gd name="T44" fmla="*/ 40102 w 138"/>
              <a:gd name="T45" fmla="*/ 399319 h 226"/>
              <a:gd name="T46" fmla="*/ 42011 w 138"/>
              <a:gd name="T47" fmla="*/ 431800 h 226"/>
              <a:gd name="T48" fmla="*/ 63017 w 138"/>
              <a:gd name="T49" fmla="*/ 418426 h 226"/>
              <a:gd name="T50" fmla="*/ 59198 w 138"/>
              <a:gd name="T51" fmla="*/ 403141 h 226"/>
              <a:gd name="T52" fmla="*/ 110757 w 138"/>
              <a:gd name="T53" fmla="*/ 370660 h 226"/>
              <a:gd name="T54" fmla="*/ 126034 w 138"/>
              <a:gd name="T55" fmla="*/ 324805 h 226"/>
              <a:gd name="T56" fmla="*/ 108847 w 138"/>
              <a:gd name="T57" fmla="*/ 252202 h 226"/>
              <a:gd name="T58" fmla="*/ 122214 w 138"/>
              <a:gd name="T59" fmla="*/ 231185 h 226"/>
              <a:gd name="T60" fmla="*/ 168045 w 138"/>
              <a:gd name="T61" fmla="*/ 183419 h 226"/>
              <a:gd name="T62" fmla="*/ 231062 w 138"/>
              <a:gd name="T63" fmla="*/ 154760 h 2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8" h="226">
                <a:moveTo>
                  <a:pt x="136" y="57"/>
                </a:moveTo>
                <a:cubicBezTo>
                  <a:pt x="135" y="55"/>
                  <a:pt x="132" y="42"/>
                  <a:pt x="132" y="38"/>
                </a:cubicBezTo>
                <a:cubicBezTo>
                  <a:pt x="132" y="33"/>
                  <a:pt x="132" y="14"/>
                  <a:pt x="131" y="8"/>
                </a:cubicBezTo>
                <a:cubicBezTo>
                  <a:pt x="131" y="4"/>
                  <a:pt x="132" y="2"/>
                  <a:pt x="130" y="0"/>
                </a:cubicBezTo>
                <a:cubicBezTo>
                  <a:pt x="130" y="0"/>
                  <a:pt x="130" y="0"/>
                  <a:pt x="130" y="0"/>
                </a:cubicBezTo>
                <a:cubicBezTo>
                  <a:pt x="124" y="4"/>
                  <a:pt x="117" y="9"/>
                  <a:pt x="114" y="11"/>
                </a:cubicBezTo>
                <a:cubicBezTo>
                  <a:pt x="110" y="13"/>
                  <a:pt x="107" y="12"/>
                  <a:pt x="103" y="11"/>
                </a:cubicBezTo>
                <a:cubicBezTo>
                  <a:pt x="98" y="11"/>
                  <a:pt x="100" y="12"/>
                  <a:pt x="98" y="16"/>
                </a:cubicBezTo>
                <a:cubicBezTo>
                  <a:pt x="95" y="19"/>
                  <a:pt x="89" y="18"/>
                  <a:pt x="87" y="16"/>
                </a:cubicBezTo>
                <a:cubicBezTo>
                  <a:pt x="85" y="14"/>
                  <a:pt x="82" y="17"/>
                  <a:pt x="79" y="18"/>
                </a:cubicBezTo>
                <a:cubicBezTo>
                  <a:pt x="76" y="19"/>
                  <a:pt x="75" y="16"/>
                  <a:pt x="71" y="15"/>
                </a:cubicBezTo>
                <a:cubicBezTo>
                  <a:pt x="67" y="14"/>
                  <a:pt x="64" y="17"/>
                  <a:pt x="62" y="15"/>
                </a:cubicBezTo>
                <a:cubicBezTo>
                  <a:pt x="61" y="15"/>
                  <a:pt x="59" y="15"/>
                  <a:pt x="57" y="15"/>
                </a:cubicBezTo>
                <a:cubicBezTo>
                  <a:pt x="57" y="15"/>
                  <a:pt x="57" y="15"/>
                  <a:pt x="57" y="15"/>
                </a:cubicBezTo>
                <a:cubicBezTo>
                  <a:pt x="57" y="16"/>
                  <a:pt x="57" y="17"/>
                  <a:pt x="57" y="19"/>
                </a:cubicBezTo>
                <a:cubicBezTo>
                  <a:pt x="57" y="22"/>
                  <a:pt x="57" y="25"/>
                  <a:pt x="56" y="28"/>
                </a:cubicBezTo>
                <a:cubicBezTo>
                  <a:pt x="56" y="31"/>
                  <a:pt x="56" y="34"/>
                  <a:pt x="58" y="36"/>
                </a:cubicBezTo>
                <a:cubicBezTo>
                  <a:pt x="60" y="38"/>
                  <a:pt x="60" y="43"/>
                  <a:pt x="62" y="43"/>
                </a:cubicBezTo>
                <a:cubicBezTo>
                  <a:pt x="63" y="44"/>
                  <a:pt x="63" y="45"/>
                  <a:pt x="62" y="47"/>
                </a:cubicBezTo>
                <a:cubicBezTo>
                  <a:pt x="62" y="47"/>
                  <a:pt x="62" y="47"/>
                  <a:pt x="62" y="47"/>
                </a:cubicBezTo>
                <a:cubicBezTo>
                  <a:pt x="63" y="48"/>
                  <a:pt x="64" y="49"/>
                  <a:pt x="64" y="50"/>
                </a:cubicBezTo>
                <a:cubicBezTo>
                  <a:pt x="67" y="53"/>
                  <a:pt x="70" y="54"/>
                  <a:pt x="70" y="58"/>
                </a:cubicBezTo>
                <a:cubicBezTo>
                  <a:pt x="70" y="61"/>
                  <a:pt x="72" y="67"/>
                  <a:pt x="72" y="70"/>
                </a:cubicBezTo>
                <a:cubicBezTo>
                  <a:pt x="71" y="73"/>
                  <a:pt x="74" y="77"/>
                  <a:pt x="70" y="77"/>
                </a:cubicBezTo>
                <a:cubicBezTo>
                  <a:pt x="66" y="78"/>
                  <a:pt x="64" y="76"/>
                  <a:pt x="64" y="81"/>
                </a:cubicBezTo>
                <a:cubicBezTo>
                  <a:pt x="64" y="87"/>
                  <a:pt x="63" y="88"/>
                  <a:pt x="63" y="88"/>
                </a:cubicBezTo>
                <a:cubicBezTo>
                  <a:pt x="63" y="88"/>
                  <a:pt x="52" y="78"/>
                  <a:pt x="52" y="74"/>
                </a:cubicBezTo>
                <a:cubicBezTo>
                  <a:pt x="52" y="69"/>
                  <a:pt x="56" y="69"/>
                  <a:pt x="56" y="65"/>
                </a:cubicBezTo>
                <a:cubicBezTo>
                  <a:pt x="56" y="61"/>
                  <a:pt x="57" y="56"/>
                  <a:pt x="53" y="55"/>
                </a:cubicBezTo>
                <a:cubicBezTo>
                  <a:pt x="49" y="54"/>
                  <a:pt x="45" y="57"/>
                  <a:pt x="43" y="55"/>
                </a:cubicBezTo>
                <a:cubicBezTo>
                  <a:pt x="41" y="53"/>
                  <a:pt x="37" y="47"/>
                  <a:pt x="36" y="49"/>
                </a:cubicBezTo>
                <a:cubicBezTo>
                  <a:pt x="36" y="49"/>
                  <a:pt x="36" y="49"/>
                  <a:pt x="36" y="49"/>
                </a:cubicBezTo>
                <a:cubicBezTo>
                  <a:pt x="33" y="50"/>
                  <a:pt x="0" y="63"/>
                  <a:pt x="0" y="63"/>
                </a:cubicBezTo>
                <a:cubicBezTo>
                  <a:pt x="1" y="70"/>
                  <a:pt x="1" y="70"/>
                  <a:pt x="1" y="70"/>
                </a:cubicBezTo>
                <a:cubicBezTo>
                  <a:pt x="2" y="77"/>
                  <a:pt x="2" y="77"/>
                  <a:pt x="2" y="77"/>
                </a:cubicBezTo>
                <a:cubicBezTo>
                  <a:pt x="2" y="77"/>
                  <a:pt x="9" y="75"/>
                  <a:pt x="12" y="77"/>
                </a:cubicBezTo>
                <a:cubicBezTo>
                  <a:pt x="15" y="79"/>
                  <a:pt x="23" y="81"/>
                  <a:pt x="25" y="82"/>
                </a:cubicBezTo>
                <a:cubicBezTo>
                  <a:pt x="27" y="83"/>
                  <a:pt x="31" y="84"/>
                  <a:pt x="32" y="87"/>
                </a:cubicBezTo>
                <a:cubicBezTo>
                  <a:pt x="33" y="90"/>
                  <a:pt x="34" y="102"/>
                  <a:pt x="34" y="106"/>
                </a:cubicBezTo>
                <a:cubicBezTo>
                  <a:pt x="34" y="110"/>
                  <a:pt x="32" y="112"/>
                  <a:pt x="32" y="117"/>
                </a:cubicBezTo>
                <a:cubicBezTo>
                  <a:pt x="33" y="122"/>
                  <a:pt x="35" y="127"/>
                  <a:pt x="35" y="129"/>
                </a:cubicBezTo>
                <a:cubicBezTo>
                  <a:pt x="35" y="131"/>
                  <a:pt x="27" y="139"/>
                  <a:pt x="27" y="143"/>
                </a:cubicBezTo>
                <a:cubicBezTo>
                  <a:pt x="27" y="146"/>
                  <a:pt x="14" y="161"/>
                  <a:pt x="13" y="162"/>
                </a:cubicBezTo>
                <a:cubicBezTo>
                  <a:pt x="14" y="166"/>
                  <a:pt x="15" y="173"/>
                  <a:pt x="15" y="176"/>
                </a:cubicBezTo>
                <a:cubicBezTo>
                  <a:pt x="15" y="180"/>
                  <a:pt x="21" y="187"/>
                  <a:pt x="21" y="191"/>
                </a:cubicBezTo>
                <a:cubicBezTo>
                  <a:pt x="21" y="196"/>
                  <a:pt x="21" y="205"/>
                  <a:pt x="21" y="209"/>
                </a:cubicBezTo>
                <a:cubicBezTo>
                  <a:pt x="21" y="210"/>
                  <a:pt x="21" y="212"/>
                  <a:pt x="21" y="213"/>
                </a:cubicBezTo>
                <a:cubicBezTo>
                  <a:pt x="21" y="218"/>
                  <a:pt x="22" y="225"/>
                  <a:pt x="22" y="226"/>
                </a:cubicBezTo>
                <a:cubicBezTo>
                  <a:pt x="32" y="226"/>
                  <a:pt x="32" y="226"/>
                  <a:pt x="32" y="226"/>
                </a:cubicBezTo>
                <a:cubicBezTo>
                  <a:pt x="33" y="223"/>
                  <a:pt x="33" y="220"/>
                  <a:pt x="33" y="219"/>
                </a:cubicBezTo>
                <a:cubicBezTo>
                  <a:pt x="33" y="213"/>
                  <a:pt x="32" y="216"/>
                  <a:pt x="30" y="215"/>
                </a:cubicBezTo>
                <a:cubicBezTo>
                  <a:pt x="28" y="214"/>
                  <a:pt x="28" y="214"/>
                  <a:pt x="31" y="211"/>
                </a:cubicBezTo>
                <a:cubicBezTo>
                  <a:pt x="33" y="207"/>
                  <a:pt x="33" y="205"/>
                  <a:pt x="38" y="202"/>
                </a:cubicBezTo>
                <a:cubicBezTo>
                  <a:pt x="43" y="199"/>
                  <a:pt x="53" y="197"/>
                  <a:pt x="58" y="194"/>
                </a:cubicBezTo>
                <a:cubicBezTo>
                  <a:pt x="62" y="190"/>
                  <a:pt x="65" y="188"/>
                  <a:pt x="65" y="184"/>
                </a:cubicBezTo>
                <a:cubicBezTo>
                  <a:pt x="65" y="181"/>
                  <a:pt x="64" y="173"/>
                  <a:pt x="66" y="170"/>
                </a:cubicBezTo>
                <a:cubicBezTo>
                  <a:pt x="67" y="166"/>
                  <a:pt x="63" y="152"/>
                  <a:pt x="62" y="148"/>
                </a:cubicBezTo>
                <a:cubicBezTo>
                  <a:pt x="60" y="144"/>
                  <a:pt x="57" y="138"/>
                  <a:pt x="57" y="132"/>
                </a:cubicBezTo>
                <a:cubicBezTo>
                  <a:pt x="56" y="126"/>
                  <a:pt x="51" y="120"/>
                  <a:pt x="55" y="123"/>
                </a:cubicBezTo>
                <a:cubicBezTo>
                  <a:pt x="59" y="125"/>
                  <a:pt x="59" y="127"/>
                  <a:pt x="64" y="121"/>
                </a:cubicBezTo>
                <a:cubicBezTo>
                  <a:pt x="70" y="115"/>
                  <a:pt x="74" y="115"/>
                  <a:pt x="77" y="113"/>
                </a:cubicBezTo>
                <a:cubicBezTo>
                  <a:pt x="81" y="110"/>
                  <a:pt x="85" y="97"/>
                  <a:pt x="88" y="96"/>
                </a:cubicBezTo>
                <a:cubicBezTo>
                  <a:pt x="91" y="95"/>
                  <a:pt x="91" y="98"/>
                  <a:pt x="101" y="93"/>
                </a:cubicBezTo>
                <a:cubicBezTo>
                  <a:pt x="110" y="87"/>
                  <a:pt x="116" y="86"/>
                  <a:pt x="121" y="81"/>
                </a:cubicBezTo>
                <a:cubicBezTo>
                  <a:pt x="127" y="75"/>
                  <a:pt x="138" y="59"/>
                  <a:pt x="13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1" name="Freeform 824"/>
          <p:cNvSpPr>
            <a:spLocks/>
          </p:cNvSpPr>
          <p:nvPr/>
        </p:nvSpPr>
        <p:spPr bwMode="auto">
          <a:xfrm>
            <a:off x="1902195" y="4582065"/>
            <a:ext cx="92888" cy="245553"/>
          </a:xfrm>
          <a:custGeom>
            <a:avLst/>
            <a:gdLst>
              <a:gd name="T0" fmla="*/ 20789 w 42"/>
              <a:gd name="T1" fmla="*/ 127635 h 100"/>
              <a:gd name="T2" fmla="*/ 39688 w 42"/>
              <a:gd name="T3" fmla="*/ 127635 h 100"/>
              <a:gd name="T4" fmla="*/ 45357 w 42"/>
              <a:gd name="T5" fmla="*/ 146685 h 100"/>
              <a:gd name="T6" fmla="*/ 37798 w 42"/>
              <a:gd name="T7" fmla="*/ 163830 h 100"/>
              <a:gd name="T8" fmla="*/ 58586 w 42"/>
              <a:gd name="T9" fmla="*/ 190500 h 100"/>
              <a:gd name="T10" fmla="*/ 60476 w 42"/>
              <a:gd name="T11" fmla="*/ 177165 h 100"/>
              <a:gd name="T12" fmla="*/ 71815 w 42"/>
              <a:gd name="T13" fmla="*/ 169545 h 100"/>
              <a:gd name="T14" fmla="*/ 75595 w 42"/>
              <a:gd name="T15" fmla="*/ 156210 h 100"/>
              <a:gd name="T16" fmla="*/ 71815 w 42"/>
              <a:gd name="T17" fmla="*/ 133350 h 100"/>
              <a:gd name="T18" fmla="*/ 60476 w 42"/>
              <a:gd name="T19" fmla="*/ 118110 h 100"/>
              <a:gd name="T20" fmla="*/ 56696 w 42"/>
              <a:gd name="T21" fmla="*/ 112395 h 100"/>
              <a:gd name="T22" fmla="*/ 56696 w 42"/>
              <a:gd name="T23" fmla="*/ 112395 h 100"/>
              <a:gd name="T24" fmla="*/ 51027 w 42"/>
              <a:gd name="T25" fmla="*/ 118110 h 100"/>
              <a:gd name="T26" fmla="*/ 43467 w 42"/>
              <a:gd name="T27" fmla="*/ 110490 h 100"/>
              <a:gd name="T28" fmla="*/ 39688 w 42"/>
              <a:gd name="T29" fmla="*/ 99060 h 100"/>
              <a:gd name="T30" fmla="*/ 37798 w 42"/>
              <a:gd name="T31" fmla="*/ 85725 h 100"/>
              <a:gd name="T32" fmla="*/ 37798 w 42"/>
              <a:gd name="T33" fmla="*/ 74295 h 100"/>
              <a:gd name="T34" fmla="*/ 32128 w 42"/>
              <a:gd name="T35" fmla="*/ 72390 h 100"/>
              <a:gd name="T36" fmla="*/ 34018 w 42"/>
              <a:gd name="T37" fmla="*/ 60960 h 100"/>
              <a:gd name="T38" fmla="*/ 35908 w 42"/>
              <a:gd name="T39" fmla="*/ 47625 h 100"/>
              <a:gd name="T40" fmla="*/ 35908 w 42"/>
              <a:gd name="T41" fmla="*/ 28575 h 100"/>
              <a:gd name="T42" fmla="*/ 26458 w 42"/>
              <a:gd name="T43" fmla="*/ 9525 h 100"/>
              <a:gd name="T44" fmla="*/ 34018 w 42"/>
              <a:gd name="T45" fmla="*/ 9525 h 100"/>
              <a:gd name="T46" fmla="*/ 28348 w 42"/>
              <a:gd name="T47" fmla="*/ 3810 h 100"/>
              <a:gd name="T48" fmla="*/ 5670 w 42"/>
              <a:gd name="T49" fmla="*/ 0 h 100"/>
              <a:gd name="T50" fmla="*/ 5670 w 42"/>
              <a:gd name="T51" fmla="*/ 0 h 100"/>
              <a:gd name="T52" fmla="*/ 22679 w 42"/>
              <a:gd name="T53" fmla="*/ 24765 h 100"/>
              <a:gd name="T54" fmla="*/ 13229 w 42"/>
              <a:gd name="T55" fmla="*/ 32385 h 100"/>
              <a:gd name="T56" fmla="*/ 13229 w 42"/>
              <a:gd name="T57" fmla="*/ 57150 h 100"/>
              <a:gd name="T58" fmla="*/ 17009 w 42"/>
              <a:gd name="T59" fmla="*/ 72390 h 100"/>
              <a:gd name="T60" fmla="*/ 7560 w 42"/>
              <a:gd name="T61" fmla="*/ 81915 h 100"/>
              <a:gd name="T62" fmla="*/ 5670 w 42"/>
              <a:gd name="T63" fmla="*/ 93345 h 100"/>
              <a:gd name="T64" fmla="*/ 1890 w 42"/>
              <a:gd name="T65" fmla="*/ 104775 h 100"/>
              <a:gd name="T66" fmla="*/ 7560 w 42"/>
              <a:gd name="T67" fmla="*/ 116205 h 100"/>
              <a:gd name="T68" fmla="*/ 7560 w 42"/>
              <a:gd name="T69" fmla="*/ 116205 h 100"/>
              <a:gd name="T70" fmla="*/ 20789 w 42"/>
              <a:gd name="T71" fmla="*/ 127635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 h="100">
                <a:moveTo>
                  <a:pt x="11" y="67"/>
                </a:moveTo>
                <a:cubicBezTo>
                  <a:pt x="13" y="69"/>
                  <a:pt x="17" y="66"/>
                  <a:pt x="21" y="67"/>
                </a:cubicBezTo>
                <a:cubicBezTo>
                  <a:pt x="25" y="68"/>
                  <a:pt x="24" y="73"/>
                  <a:pt x="24" y="77"/>
                </a:cubicBezTo>
                <a:cubicBezTo>
                  <a:pt x="24" y="81"/>
                  <a:pt x="20" y="81"/>
                  <a:pt x="20" y="86"/>
                </a:cubicBezTo>
                <a:cubicBezTo>
                  <a:pt x="20" y="90"/>
                  <a:pt x="31" y="100"/>
                  <a:pt x="31" y="100"/>
                </a:cubicBezTo>
                <a:cubicBezTo>
                  <a:pt x="31" y="100"/>
                  <a:pt x="32" y="99"/>
                  <a:pt x="32" y="93"/>
                </a:cubicBezTo>
                <a:cubicBezTo>
                  <a:pt x="32" y="88"/>
                  <a:pt x="34" y="90"/>
                  <a:pt x="38" y="89"/>
                </a:cubicBezTo>
                <a:cubicBezTo>
                  <a:pt x="42" y="89"/>
                  <a:pt x="39" y="85"/>
                  <a:pt x="40" y="82"/>
                </a:cubicBezTo>
                <a:cubicBezTo>
                  <a:pt x="40" y="79"/>
                  <a:pt x="38" y="73"/>
                  <a:pt x="38" y="70"/>
                </a:cubicBezTo>
                <a:cubicBezTo>
                  <a:pt x="38" y="66"/>
                  <a:pt x="35" y="65"/>
                  <a:pt x="32" y="62"/>
                </a:cubicBezTo>
                <a:cubicBezTo>
                  <a:pt x="32" y="61"/>
                  <a:pt x="31" y="60"/>
                  <a:pt x="30" y="59"/>
                </a:cubicBezTo>
                <a:cubicBezTo>
                  <a:pt x="30" y="59"/>
                  <a:pt x="30" y="59"/>
                  <a:pt x="30" y="59"/>
                </a:cubicBezTo>
                <a:cubicBezTo>
                  <a:pt x="29" y="61"/>
                  <a:pt x="28" y="63"/>
                  <a:pt x="27" y="62"/>
                </a:cubicBezTo>
                <a:cubicBezTo>
                  <a:pt x="25" y="59"/>
                  <a:pt x="24" y="60"/>
                  <a:pt x="23" y="58"/>
                </a:cubicBezTo>
                <a:cubicBezTo>
                  <a:pt x="23" y="55"/>
                  <a:pt x="22" y="55"/>
                  <a:pt x="21" y="52"/>
                </a:cubicBezTo>
                <a:cubicBezTo>
                  <a:pt x="21" y="50"/>
                  <a:pt x="20" y="48"/>
                  <a:pt x="20" y="45"/>
                </a:cubicBezTo>
                <a:cubicBezTo>
                  <a:pt x="20" y="42"/>
                  <a:pt x="21" y="41"/>
                  <a:pt x="20" y="39"/>
                </a:cubicBezTo>
                <a:cubicBezTo>
                  <a:pt x="20" y="37"/>
                  <a:pt x="17" y="41"/>
                  <a:pt x="17" y="38"/>
                </a:cubicBezTo>
                <a:cubicBezTo>
                  <a:pt x="17" y="35"/>
                  <a:pt x="16" y="34"/>
                  <a:pt x="18" y="32"/>
                </a:cubicBezTo>
                <a:cubicBezTo>
                  <a:pt x="19" y="30"/>
                  <a:pt x="19" y="28"/>
                  <a:pt x="19" y="25"/>
                </a:cubicBezTo>
                <a:cubicBezTo>
                  <a:pt x="19" y="23"/>
                  <a:pt x="20" y="19"/>
                  <a:pt x="19" y="15"/>
                </a:cubicBezTo>
                <a:cubicBezTo>
                  <a:pt x="18" y="11"/>
                  <a:pt x="14" y="6"/>
                  <a:pt x="14" y="5"/>
                </a:cubicBezTo>
                <a:cubicBezTo>
                  <a:pt x="13" y="4"/>
                  <a:pt x="16" y="4"/>
                  <a:pt x="18" y="5"/>
                </a:cubicBezTo>
                <a:cubicBezTo>
                  <a:pt x="17" y="4"/>
                  <a:pt x="17" y="3"/>
                  <a:pt x="15" y="2"/>
                </a:cubicBezTo>
                <a:cubicBezTo>
                  <a:pt x="11" y="1"/>
                  <a:pt x="8" y="2"/>
                  <a:pt x="3" y="0"/>
                </a:cubicBezTo>
                <a:cubicBezTo>
                  <a:pt x="3" y="0"/>
                  <a:pt x="3" y="0"/>
                  <a:pt x="3" y="0"/>
                </a:cubicBezTo>
                <a:cubicBezTo>
                  <a:pt x="6" y="5"/>
                  <a:pt x="11" y="12"/>
                  <a:pt x="12" y="13"/>
                </a:cubicBezTo>
                <a:cubicBezTo>
                  <a:pt x="13" y="15"/>
                  <a:pt x="10" y="15"/>
                  <a:pt x="7" y="17"/>
                </a:cubicBezTo>
                <a:cubicBezTo>
                  <a:pt x="4" y="19"/>
                  <a:pt x="7" y="27"/>
                  <a:pt x="7" y="30"/>
                </a:cubicBezTo>
                <a:cubicBezTo>
                  <a:pt x="6" y="34"/>
                  <a:pt x="9" y="37"/>
                  <a:pt x="9" y="38"/>
                </a:cubicBezTo>
                <a:cubicBezTo>
                  <a:pt x="9" y="40"/>
                  <a:pt x="6" y="41"/>
                  <a:pt x="4" y="43"/>
                </a:cubicBezTo>
                <a:cubicBezTo>
                  <a:pt x="2" y="45"/>
                  <a:pt x="4" y="47"/>
                  <a:pt x="3" y="49"/>
                </a:cubicBezTo>
                <a:cubicBezTo>
                  <a:pt x="3" y="50"/>
                  <a:pt x="1" y="53"/>
                  <a:pt x="1" y="55"/>
                </a:cubicBezTo>
                <a:cubicBezTo>
                  <a:pt x="0" y="56"/>
                  <a:pt x="2" y="59"/>
                  <a:pt x="4" y="61"/>
                </a:cubicBezTo>
                <a:cubicBezTo>
                  <a:pt x="4" y="61"/>
                  <a:pt x="4" y="61"/>
                  <a:pt x="4" y="61"/>
                </a:cubicBezTo>
                <a:cubicBezTo>
                  <a:pt x="5" y="59"/>
                  <a:pt x="9" y="65"/>
                  <a:pt x="1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2" name="Freeform 825"/>
          <p:cNvSpPr>
            <a:spLocks/>
          </p:cNvSpPr>
          <p:nvPr/>
        </p:nvSpPr>
        <p:spPr bwMode="auto">
          <a:xfrm>
            <a:off x="1590089" y="4536650"/>
            <a:ext cx="339972" cy="327404"/>
          </a:xfrm>
          <a:custGeom>
            <a:avLst/>
            <a:gdLst>
              <a:gd name="T0" fmla="*/ 273424 w 153"/>
              <a:gd name="T1" fmla="*/ 150872 h 133"/>
              <a:gd name="T2" fmla="*/ 267728 w 153"/>
              <a:gd name="T3" fmla="*/ 139414 h 133"/>
              <a:gd name="T4" fmla="*/ 271525 w 153"/>
              <a:gd name="T5" fmla="*/ 127955 h 133"/>
              <a:gd name="T6" fmla="*/ 273424 w 153"/>
              <a:gd name="T7" fmla="*/ 116496 h 133"/>
              <a:gd name="T8" fmla="*/ 282918 w 153"/>
              <a:gd name="T9" fmla="*/ 106947 h 133"/>
              <a:gd name="T10" fmla="*/ 279120 w 153"/>
              <a:gd name="T11" fmla="*/ 91669 h 133"/>
              <a:gd name="T12" fmla="*/ 279120 w 153"/>
              <a:gd name="T13" fmla="*/ 66842 h 133"/>
              <a:gd name="T14" fmla="*/ 288614 w 153"/>
              <a:gd name="T15" fmla="*/ 59203 h 133"/>
              <a:gd name="T16" fmla="*/ 271525 w 153"/>
              <a:gd name="T17" fmla="*/ 34376 h 133"/>
              <a:gd name="T18" fmla="*/ 271525 w 153"/>
              <a:gd name="T19" fmla="*/ 34376 h 133"/>
              <a:gd name="T20" fmla="*/ 269626 w 153"/>
              <a:gd name="T21" fmla="*/ 34376 h 133"/>
              <a:gd name="T22" fmla="*/ 260133 w 153"/>
              <a:gd name="T23" fmla="*/ 26737 h 133"/>
              <a:gd name="T24" fmla="*/ 243044 w 153"/>
              <a:gd name="T25" fmla="*/ 21008 h 133"/>
              <a:gd name="T26" fmla="*/ 229752 w 153"/>
              <a:gd name="T27" fmla="*/ 11459 h 133"/>
              <a:gd name="T28" fmla="*/ 218359 w 153"/>
              <a:gd name="T29" fmla="*/ 1910 h 133"/>
              <a:gd name="T30" fmla="*/ 212663 w 153"/>
              <a:gd name="T31" fmla="*/ 0 h 133"/>
              <a:gd name="T32" fmla="*/ 174688 w 153"/>
              <a:gd name="T33" fmla="*/ 9549 h 133"/>
              <a:gd name="T34" fmla="*/ 168991 w 153"/>
              <a:gd name="T35" fmla="*/ 21008 h 133"/>
              <a:gd name="T36" fmla="*/ 165194 w 153"/>
              <a:gd name="T37" fmla="*/ 36286 h 133"/>
              <a:gd name="T38" fmla="*/ 165194 w 153"/>
              <a:gd name="T39" fmla="*/ 68752 h 133"/>
              <a:gd name="T40" fmla="*/ 163295 w 153"/>
              <a:gd name="T41" fmla="*/ 91669 h 133"/>
              <a:gd name="T42" fmla="*/ 178485 w 153"/>
              <a:gd name="T43" fmla="*/ 108857 h 133"/>
              <a:gd name="T44" fmla="*/ 193675 w 153"/>
              <a:gd name="T45" fmla="*/ 105038 h 133"/>
              <a:gd name="T46" fmla="*/ 193675 w 153"/>
              <a:gd name="T47" fmla="*/ 131774 h 133"/>
              <a:gd name="T48" fmla="*/ 172789 w 153"/>
              <a:gd name="T49" fmla="*/ 137504 h 133"/>
              <a:gd name="T50" fmla="*/ 157599 w 153"/>
              <a:gd name="T51" fmla="*/ 112677 h 133"/>
              <a:gd name="T52" fmla="*/ 138611 w 153"/>
              <a:gd name="T53" fmla="*/ 103128 h 133"/>
              <a:gd name="T54" fmla="*/ 129117 w 153"/>
              <a:gd name="T55" fmla="*/ 87850 h 133"/>
              <a:gd name="T56" fmla="*/ 119623 w 153"/>
              <a:gd name="T57" fmla="*/ 99308 h 133"/>
              <a:gd name="T58" fmla="*/ 87344 w 153"/>
              <a:gd name="T59" fmla="*/ 87850 h 133"/>
              <a:gd name="T60" fmla="*/ 75951 w 153"/>
              <a:gd name="T61" fmla="*/ 80211 h 133"/>
              <a:gd name="T62" fmla="*/ 62660 w 153"/>
              <a:gd name="T63" fmla="*/ 80211 h 133"/>
              <a:gd name="T64" fmla="*/ 51267 w 153"/>
              <a:gd name="T65" fmla="*/ 70662 h 133"/>
              <a:gd name="T66" fmla="*/ 51267 w 153"/>
              <a:gd name="T67" fmla="*/ 124135 h 133"/>
              <a:gd name="T68" fmla="*/ 0 w 153"/>
              <a:gd name="T69" fmla="*/ 124135 h 133"/>
              <a:gd name="T70" fmla="*/ 0 w 153"/>
              <a:gd name="T71" fmla="*/ 210075 h 133"/>
              <a:gd name="T72" fmla="*/ 32279 w 153"/>
              <a:gd name="T73" fmla="*/ 242541 h 133"/>
              <a:gd name="T74" fmla="*/ 39874 w 153"/>
              <a:gd name="T75" fmla="*/ 240632 h 133"/>
              <a:gd name="T76" fmla="*/ 60761 w 153"/>
              <a:gd name="T77" fmla="*/ 238722 h 133"/>
              <a:gd name="T78" fmla="*/ 75951 w 153"/>
              <a:gd name="T79" fmla="*/ 244451 h 133"/>
              <a:gd name="T80" fmla="*/ 75951 w 153"/>
              <a:gd name="T81" fmla="*/ 250180 h 133"/>
              <a:gd name="T82" fmla="*/ 83546 w 153"/>
              <a:gd name="T83" fmla="*/ 254000 h 133"/>
              <a:gd name="T84" fmla="*/ 83546 w 153"/>
              <a:gd name="T85" fmla="*/ 254000 h 133"/>
              <a:gd name="T86" fmla="*/ 96838 w 153"/>
              <a:gd name="T87" fmla="*/ 250180 h 133"/>
              <a:gd name="T88" fmla="*/ 115825 w 153"/>
              <a:gd name="T89" fmla="*/ 252090 h 133"/>
              <a:gd name="T90" fmla="*/ 132914 w 153"/>
              <a:gd name="T91" fmla="*/ 242541 h 133"/>
              <a:gd name="T92" fmla="*/ 151902 w 153"/>
              <a:gd name="T93" fmla="*/ 219624 h 133"/>
              <a:gd name="T94" fmla="*/ 170890 w 153"/>
              <a:gd name="T95" fmla="*/ 204346 h 133"/>
              <a:gd name="T96" fmla="*/ 191777 w 153"/>
              <a:gd name="T97" fmla="*/ 192887 h 133"/>
              <a:gd name="T98" fmla="*/ 206967 w 153"/>
              <a:gd name="T99" fmla="*/ 190977 h 133"/>
              <a:gd name="T100" fmla="*/ 205068 w 153"/>
              <a:gd name="T101" fmla="*/ 177609 h 133"/>
              <a:gd name="T102" fmla="*/ 273424 w 153"/>
              <a:gd name="T103" fmla="*/ 150872 h 1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 h="133">
                <a:moveTo>
                  <a:pt x="144" y="79"/>
                </a:moveTo>
                <a:cubicBezTo>
                  <a:pt x="142" y="77"/>
                  <a:pt x="140" y="74"/>
                  <a:pt x="141" y="73"/>
                </a:cubicBezTo>
                <a:cubicBezTo>
                  <a:pt x="141" y="71"/>
                  <a:pt x="143" y="68"/>
                  <a:pt x="143" y="67"/>
                </a:cubicBezTo>
                <a:cubicBezTo>
                  <a:pt x="144" y="65"/>
                  <a:pt x="142" y="63"/>
                  <a:pt x="144" y="61"/>
                </a:cubicBezTo>
                <a:cubicBezTo>
                  <a:pt x="146" y="59"/>
                  <a:pt x="149" y="58"/>
                  <a:pt x="149" y="56"/>
                </a:cubicBezTo>
                <a:cubicBezTo>
                  <a:pt x="149" y="55"/>
                  <a:pt x="146" y="52"/>
                  <a:pt x="147" y="48"/>
                </a:cubicBezTo>
                <a:cubicBezTo>
                  <a:pt x="147" y="45"/>
                  <a:pt x="144" y="37"/>
                  <a:pt x="147" y="35"/>
                </a:cubicBezTo>
                <a:cubicBezTo>
                  <a:pt x="150" y="33"/>
                  <a:pt x="153" y="33"/>
                  <a:pt x="152" y="31"/>
                </a:cubicBezTo>
                <a:cubicBezTo>
                  <a:pt x="151" y="30"/>
                  <a:pt x="146" y="23"/>
                  <a:pt x="143" y="18"/>
                </a:cubicBezTo>
                <a:cubicBezTo>
                  <a:pt x="143" y="18"/>
                  <a:pt x="143" y="18"/>
                  <a:pt x="143" y="18"/>
                </a:cubicBezTo>
                <a:cubicBezTo>
                  <a:pt x="143" y="18"/>
                  <a:pt x="143" y="18"/>
                  <a:pt x="142" y="18"/>
                </a:cubicBezTo>
                <a:cubicBezTo>
                  <a:pt x="137" y="16"/>
                  <a:pt x="141" y="15"/>
                  <a:pt x="137" y="14"/>
                </a:cubicBezTo>
                <a:cubicBezTo>
                  <a:pt x="133" y="14"/>
                  <a:pt x="130" y="13"/>
                  <a:pt x="128" y="11"/>
                </a:cubicBezTo>
                <a:cubicBezTo>
                  <a:pt x="126" y="9"/>
                  <a:pt x="123" y="7"/>
                  <a:pt x="121" y="6"/>
                </a:cubicBezTo>
                <a:cubicBezTo>
                  <a:pt x="119" y="5"/>
                  <a:pt x="117" y="3"/>
                  <a:pt x="115" y="1"/>
                </a:cubicBez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cubicBezTo>
                  <a:pt x="42" y="131"/>
                  <a:pt x="44" y="132"/>
                  <a:pt x="44" y="133"/>
                </a:cubicBezTo>
                <a:cubicBezTo>
                  <a:pt x="44" y="133"/>
                  <a:pt x="44" y="133"/>
                  <a:pt x="44" y="133"/>
                </a:cubicBezTo>
                <a:cubicBezTo>
                  <a:pt x="46" y="132"/>
                  <a:pt x="48" y="130"/>
                  <a:pt x="51" y="131"/>
                </a:cubicBezTo>
                <a:cubicBezTo>
                  <a:pt x="55" y="132"/>
                  <a:pt x="56" y="132"/>
                  <a:pt x="61" y="132"/>
                </a:cubicBezTo>
                <a:cubicBezTo>
                  <a:pt x="66" y="132"/>
                  <a:pt x="69" y="130"/>
                  <a:pt x="70" y="127"/>
                </a:cubicBezTo>
                <a:cubicBezTo>
                  <a:pt x="71" y="125"/>
                  <a:pt x="76" y="117"/>
                  <a:pt x="80" y="115"/>
                </a:cubicBezTo>
                <a:cubicBezTo>
                  <a:pt x="84" y="113"/>
                  <a:pt x="89" y="111"/>
                  <a:pt x="90" y="107"/>
                </a:cubicBezTo>
                <a:cubicBezTo>
                  <a:pt x="91" y="103"/>
                  <a:pt x="96" y="101"/>
                  <a:pt x="101" y="101"/>
                </a:cubicBezTo>
                <a:cubicBezTo>
                  <a:pt x="103" y="101"/>
                  <a:pt x="107" y="101"/>
                  <a:pt x="109" y="100"/>
                </a:cubicBezTo>
                <a:cubicBezTo>
                  <a:pt x="108" y="93"/>
                  <a:pt x="108" y="93"/>
                  <a:pt x="108" y="93"/>
                </a:cubicBezTo>
                <a:cubicBezTo>
                  <a:pt x="108" y="93"/>
                  <a:pt x="141" y="80"/>
                  <a:pt x="144"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3" name="Freeform 826"/>
          <p:cNvSpPr>
            <a:spLocks/>
          </p:cNvSpPr>
          <p:nvPr/>
        </p:nvSpPr>
        <p:spPr bwMode="auto">
          <a:xfrm>
            <a:off x="1316999" y="4829268"/>
            <a:ext cx="365980" cy="407208"/>
          </a:xfrm>
          <a:custGeom>
            <a:avLst/>
            <a:gdLst>
              <a:gd name="T0" fmla="*/ 162089 w 164"/>
              <a:gd name="T1" fmla="*/ 22975 h 165"/>
              <a:gd name="T2" fmla="*/ 150648 w 164"/>
              <a:gd name="T3" fmla="*/ 11488 h 165"/>
              <a:gd name="T4" fmla="*/ 47673 w 164"/>
              <a:gd name="T5" fmla="*/ 11488 h 165"/>
              <a:gd name="T6" fmla="*/ 32418 w 164"/>
              <a:gd name="T7" fmla="*/ 1915 h 165"/>
              <a:gd name="T8" fmla="*/ 17162 w 164"/>
              <a:gd name="T9" fmla="*/ 11488 h 165"/>
              <a:gd name="T10" fmla="*/ 0 w 164"/>
              <a:gd name="T11" fmla="*/ 7658 h 165"/>
              <a:gd name="T12" fmla="*/ 0 w 164"/>
              <a:gd name="T13" fmla="*/ 22975 h 165"/>
              <a:gd name="T14" fmla="*/ 24790 w 164"/>
              <a:gd name="T15" fmla="*/ 67012 h 165"/>
              <a:gd name="T16" fmla="*/ 45766 w 164"/>
              <a:gd name="T17" fmla="*/ 114877 h 165"/>
              <a:gd name="T18" fmla="*/ 61022 w 164"/>
              <a:gd name="T19" fmla="*/ 151255 h 165"/>
              <a:gd name="T20" fmla="*/ 64836 w 164"/>
              <a:gd name="T21" fmla="*/ 199120 h 165"/>
              <a:gd name="T22" fmla="*/ 72463 w 164"/>
              <a:gd name="T23" fmla="*/ 252730 h 165"/>
              <a:gd name="T24" fmla="*/ 102974 w 164"/>
              <a:gd name="T25" fmla="*/ 304424 h 165"/>
              <a:gd name="T26" fmla="*/ 104881 w 164"/>
              <a:gd name="T27" fmla="*/ 308254 h 165"/>
              <a:gd name="T28" fmla="*/ 104881 w 164"/>
              <a:gd name="T29" fmla="*/ 308254 h 165"/>
              <a:gd name="T30" fmla="*/ 122044 w 164"/>
              <a:gd name="T31" fmla="*/ 298680 h 165"/>
              <a:gd name="T32" fmla="*/ 135392 w 164"/>
              <a:gd name="T33" fmla="*/ 312083 h 165"/>
              <a:gd name="T34" fmla="*/ 173531 w 164"/>
              <a:gd name="T35" fmla="*/ 313997 h 165"/>
              <a:gd name="T36" fmla="*/ 188786 w 164"/>
              <a:gd name="T37" fmla="*/ 302510 h 165"/>
              <a:gd name="T38" fmla="*/ 188786 w 164"/>
              <a:gd name="T39" fmla="*/ 206779 h 165"/>
              <a:gd name="T40" fmla="*/ 188786 w 164"/>
              <a:gd name="T41" fmla="*/ 132109 h 165"/>
              <a:gd name="T42" fmla="*/ 213576 w 164"/>
              <a:gd name="T43" fmla="*/ 132109 h 165"/>
              <a:gd name="T44" fmla="*/ 213576 w 164"/>
              <a:gd name="T45" fmla="*/ 36378 h 165"/>
              <a:gd name="T46" fmla="*/ 228832 w 164"/>
              <a:gd name="T47" fmla="*/ 34463 h 165"/>
              <a:gd name="T48" fmla="*/ 255529 w 164"/>
              <a:gd name="T49" fmla="*/ 26805 h 165"/>
              <a:gd name="T50" fmla="*/ 266971 w 164"/>
              <a:gd name="T51" fmla="*/ 28719 h 165"/>
              <a:gd name="T52" fmla="*/ 278412 w 164"/>
              <a:gd name="T53" fmla="*/ 36378 h 165"/>
              <a:gd name="T54" fmla="*/ 286040 w 164"/>
              <a:gd name="T55" fmla="*/ 28719 h 165"/>
              <a:gd name="T56" fmla="*/ 308923 w 164"/>
              <a:gd name="T57" fmla="*/ 22975 h 165"/>
              <a:gd name="T58" fmla="*/ 308923 w 164"/>
              <a:gd name="T59" fmla="*/ 22975 h 165"/>
              <a:gd name="T60" fmla="*/ 308923 w 164"/>
              <a:gd name="T61" fmla="*/ 17232 h 165"/>
              <a:gd name="T62" fmla="*/ 293668 w 164"/>
              <a:gd name="T63" fmla="*/ 11488 h 165"/>
              <a:gd name="T64" fmla="*/ 272691 w 164"/>
              <a:gd name="T65" fmla="*/ 13402 h 165"/>
              <a:gd name="T66" fmla="*/ 265064 w 164"/>
              <a:gd name="T67" fmla="*/ 15317 h 165"/>
              <a:gd name="T68" fmla="*/ 219297 w 164"/>
              <a:gd name="T69" fmla="*/ 26805 h 165"/>
              <a:gd name="T70" fmla="*/ 162089 w 164"/>
              <a:gd name="T71" fmla="*/ 22975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65">
                <a:moveTo>
                  <a:pt x="85" y="12"/>
                </a:moveTo>
                <a:cubicBezTo>
                  <a:pt x="83" y="12"/>
                  <a:pt x="79" y="6"/>
                  <a:pt x="79" y="6"/>
                </a:cubicBezTo>
                <a:cubicBezTo>
                  <a:pt x="25" y="6"/>
                  <a:pt x="25" y="6"/>
                  <a:pt x="25" y="6"/>
                </a:cubicBezTo>
                <a:cubicBezTo>
                  <a:pt x="25" y="6"/>
                  <a:pt x="20" y="0"/>
                  <a:pt x="17" y="1"/>
                </a:cubicBezTo>
                <a:cubicBezTo>
                  <a:pt x="14" y="1"/>
                  <a:pt x="11" y="6"/>
                  <a:pt x="9" y="6"/>
                </a:cubicBezTo>
                <a:cubicBezTo>
                  <a:pt x="7" y="6"/>
                  <a:pt x="3" y="5"/>
                  <a:pt x="0" y="4"/>
                </a:cubicBezTo>
                <a:cubicBezTo>
                  <a:pt x="0" y="8"/>
                  <a:pt x="0" y="11"/>
                  <a:pt x="0" y="12"/>
                </a:cubicBezTo>
                <a:cubicBezTo>
                  <a:pt x="0" y="15"/>
                  <a:pt x="11" y="29"/>
                  <a:pt x="13" y="35"/>
                </a:cubicBezTo>
                <a:cubicBezTo>
                  <a:pt x="15" y="40"/>
                  <a:pt x="20" y="54"/>
                  <a:pt x="24" y="60"/>
                </a:cubicBezTo>
                <a:cubicBezTo>
                  <a:pt x="27" y="65"/>
                  <a:pt x="33" y="76"/>
                  <a:pt x="32" y="79"/>
                </a:cubicBezTo>
                <a:cubicBezTo>
                  <a:pt x="31" y="81"/>
                  <a:pt x="32" y="98"/>
                  <a:pt x="34" y="104"/>
                </a:cubicBezTo>
                <a:cubicBezTo>
                  <a:pt x="36" y="110"/>
                  <a:pt x="37" y="124"/>
                  <a:pt x="38" y="132"/>
                </a:cubicBezTo>
                <a:cubicBezTo>
                  <a:pt x="40" y="140"/>
                  <a:pt x="47" y="150"/>
                  <a:pt x="54" y="159"/>
                </a:cubicBezTo>
                <a:cubicBezTo>
                  <a:pt x="54" y="160"/>
                  <a:pt x="55" y="161"/>
                  <a:pt x="55" y="161"/>
                </a:cubicBezTo>
                <a:cubicBezTo>
                  <a:pt x="55" y="161"/>
                  <a:pt x="55" y="161"/>
                  <a:pt x="55" y="161"/>
                </a:cubicBezTo>
                <a:cubicBezTo>
                  <a:pt x="58" y="158"/>
                  <a:pt x="62" y="155"/>
                  <a:pt x="64" y="156"/>
                </a:cubicBezTo>
                <a:cubicBezTo>
                  <a:pt x="67" y="158"/>
                  <a:pt x="69" y="162"/>
                  <a:pt x="71" y="163"/>
                </a:cubicBezTo>
                <a:cubicBezTo>
                  <a:pt x="73" y="164"/>
                  <a:pt x="89" y="165"/>
                  <a:pt x="91" y="164"/>
                </a:cubicBezTo>
                <a:cubicBezTo>
                  <a:pt x="93" y="162"/>
                  <a:pt x="99" y="158"/>
                  <a:pt x="99" y="158"/>
                </a:cubicBezTo>
                <a:cubicBezTo>
                  <a:pt x="99" y="108"/>
                  <a:pt x="99" y="108"/>
                  <a:pt x="99" y="108"/>
                </a:cubicBezTo>
                <a:cubicBezTo>
                  <a:pt x="99" y="69"/>
                  <a:pt x="99" y="69"/>
                  <a:pt x="99" y="69"/>
                </a:cubicBezTo>
                <a:cubicBezTo>
                  <a:pt x="112" y="69"/>
                  <a:pt x="112" y="69"/>
                  <a:pt x="112" y="69"/>
                </a:cubicBezTo>
                <a:cubicBezTo>
                  <a:pt x="112" y="19"/>
                  <a:pt x="112" y="19"/>
                  <a:pt x="112" y="19"/>
                </a:cubicBezTo>
                <a:cubicBezTo>
                  <a:pt x="112" y="19"/>
                  <a:pt x="116" y="20"/>
                  <a:pt x="120" y="18"/>
                </a:cubicBezTo>
                <a:cubicBezTo>
                  <a:pt x="124" y="16"/>
                  <a:pt x="131" y="15"/>
                  <a:pt x="134" y="14"/>
                </a:cubicBezTo>
                <a:cubicBezTo>
                  <a:pt x="137" y="13"/>
                  <a:pt x="136" y="11"/>
                  <a:pt x="140" y="15"/>
                </a:cubicBezTo>
                <a:cubicBezTo>
                  <a:pt x="144" y="19"/>
                  <a:pt x="144" y="22"/>
                  <a:pt x="146" y="19"/>
                </a:cubicBezTo>
                <a:cubicBezTo>
                  <a:pt x="148" y="17"/>
                  <a:pt x="147" y="15"/>
                  <a:pt x="150" y="15"/>
                </a:cubicBezTo>
                <a:cubicBezTo>
                  <a:pt x="153" y="15"/>
                  <a:pt x="160" y="14"/>
                  <a:pt x="162" y="12"/>
                </a:cubicBezTo>
                <a:cubicBezTo>
                  <a:pt x="162" y="12"/>
                  <a:pt x="162" y="12"/>
                  <a:pt x="162" y="12"/>
                </a:cubicBezTo>
                <a:cubicBezTo>
                  <a:pt x="163" y="11"/>
                  <a:pt x="164" y="10"/>
                  <a:pt x="162" y="9"/>
                </a:cubicBezTo>
                <a:cubicBezTo>
                  <a:pt x="160" y="7"/>
                  <a:pt x="156" y="6"/>
                  <a:pt x="154" y="6"/>
                </a:cubicBezTo>
                <a:cubicBezTo>
                  <a:pt x="151" y="6"/>
                  <a:pt x="146" y="6"/>
                  <a:pt x="143" y="7"/>
                </a:cubicBezTo>
                <a:cubicBezTo>
                  <a:pt x="142" y="7"/>
                  <a:pt x="141" y="7"/>
                  <a:pt x="139" y="8"/>
                </a:cubicBezTo>
                <a:cubicBezTo>
                  <a:pt x="133" y="10"/>
                  <a:pt x="119" y="14"/>
                  <a:pt x="115" y="14"/>
                </a:cubicBezTo>
                <a:cubicBezTo>
                  <a:pt x="109" y="13"/>
                  <a:pt x="87" y="12"/>
                  <a:pt x="8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4" name="Freeform 827"/>
          <p:cNvSpPr>
            <a:spLocks/>
          </p:cNvSpPr>
          <p:nvPr/>
        </p:nvSpPr>
        <p:spPr bwMode="auto">
          <a:xfrm>
            <a:off x="1328328" y="4102845"/>
            <a:ext cx="533179" cy="611837"/>
          </a:xfrm>
          <a:custGeom>
            <a:avLst/>
            <a:gdLst>
              <a:gd name="T0" fmla="*/ 442268 w 239"/>
              <a:gd name="T1" fmla="*/ 53376 h 249"/>
              <a:gd name="T2" fmla="*/ 415579 w 239"/>
              <a:gd name="T3" fmla="*/ 19063 h 249"/>
              <a:gd name="T4" fmla="*/ 392703 w 239"/>
              <a:gd name="T5" fmla="*/ 17156 h 249"/>
              <a:gd name="T6" fmla="*/ 354577 w 239"/>
              <a:gd name="T7" fmla="*/ 1906 h 249"/>
              <a:gd name="T8" fmla="*/ 314544 w 239"/>
              <a:gd name="T9" fmla="*/ 0 h 249"/>
              <a:gd name="T10" fmla="*/ 285949 w 239"/>
              <a:gd name="T11" fmla="*/ 7625 h 249"/>
              <a:gd name="T12" fmla="*/ 251635 w 239"/>
              <a:gd name="T13" fmla="*/ 7625 h 249"/>
              <a:gd name="T14" fmla="*/ 192539 w 239"/>
              <a:gd name="T15" fmla="*/ 19063 h 249"/>
              <a:gd name="T16" fmla="*/ 148693 w 239"/>
              <a:gd name="T17" fmla="*/ 26688 h 249"/>
              <a:gd name="T18" fmla="*/ 148693 w 239"/>
              <a:gd name="T19" fmla="*/ 45751 h 249"/>
              <a:gd name="T20" fmla="*/ 120099 w 239"/>
              <a:gd name="T21" fmla="*/ 133439 h 249"/>
              <a:gd name="T22" fmla="*/ 89597 w 239"/>
              <a:gd name="T23" fmla="*/ 226847 h 249"/>
              <a:gd name="T24" fmla="*/ 49564 w 239"/>
              <a:gd name="T25" fmla="*/ 244003 h 249"/>
              <a:gd name="T26" fmla="*/ 20970 w 239"/>
              <a:gd name="T27" fmla="*/ 249722 h 249"/>
              <a:gd name="T28" fmla="*/ 7625 w 239"/>
              <a:gd name="T29" fmla="*/ 278316 h 249"/>
              <a:gd name="T30" fmla="*/ 1906 w 239"/>
              <a:gd name="T31" fmla="*/ 291660 h 249"/>
              <a:gd name="T32" fmla="*/ 1906 w 239"/>
              <a:gd name="T33" fmla="*/ 293567 h 249"/>
              <a:gd name="T34" fmla="*/ 85785 w 239"/>
              <a:gd name="T35" fmla="*/ 282129 h 249"/>
              <a:gd name="T36" fmla="*/ 129630 w 239"/>
              <a:gd name="T37" fmla="*/ 339317 h 249"/>
              <a:gd name="T38" fmla="*/ 171569 w 239"/>
              <a:gd name="T39" fmla="*/ 308817 h 249"/>
              <a:gd name="T40" fmla="*/ 192539 w 239"/>
              <a:gd name="T41" fmla="*/ 318348 h 249"/>
              <a:gd name="T42" fmla="*/ 223040 w 239"/>
              <a:gd name="T43" fmla="*/ 327880 h 249"/>
              <a:gd name="T44" fmla="*/ 224947 w 239"/>
              <a:gd name="T45" fmla="*/ 367911 h 249"/>
              <a:gd name="T46" fmla="*/ 234478 w 239"/>
              <a:gd name="T47" fmla="*/ 413662 h 249"/>
              <a:gd name="T48" fmla="*/ 270698 w 239"/>
              <a:gd name="T49" fmla="*/ 407943 h 249"/>
              <a:gd name="T50" fmla="*/ 285949 w 239"/>
              <a:gd name="T51" fmla="*/ 417475 h 249"/>
              <a:gd name="T52" fmla="*/ 310731 w 239"/>
              <a:gd name="T53" fmla="*/ 425100 h 249"/>
              <a:gd name="T54" fmla="*/ 352670 w 239"/>
              <a:gd name="T55" fmla="*/ 425100 h 249"/>
              <a:gd name="T56" fmla="*/ 381265 w 239"/>
              <a:gd name="T57" fmla="*/ 449881 h 249"/>
              <a:gd name="T58" fmla="*/ 417485 w 239"/>
              <a:gd name="T59" fmla="*/ 468944 h 249"/>
              <a:gd name="T60" fmla="*/ 402235 w 239"/>
              <a:gd name="T61" fmla="*/ 446069 h 249"/>
              <a:gd name="T62" fmla="*/ 388891 w 239"/>
              <a:gd name="T63" fmla="*/ 406037 h 249"/>
              <a:gd name="T64" fmla="*/ 392703 w 239"/>
              <a:gd name="T65" fmla="*/ 358380 h 249"/>
              <a:gd name="T66" fmla="*/ 436549 w 239"/>
              <a:gd name="T67" fmla="*/ 337411 h 249"/>
              <a:gd name="T68" fmla="*/ 425111 w 239"/>
              <a:gd name="T69" fmla="*/ 322161 h 249"/>
              <a:gd name="T70" fmla="*/ 407954 w 239"/>
              <a:gd name="T71" fmla="*/ 299286 h 249"/>
              <a:gd name="T72" fmla="*/ 400329 w 239"/>
              <a:gd name="T73" fmla="*/ 261160 h 249"/>
              <a:gd name="T74" fmla="*/ 402235 w 239"/>
              <a:gd name="T75" fmla="*/ 223034 h 249"/>
              <a:gd name="T76" fmla="*/ 398422 w 239"/>
              <a:gd name="T77" fmla="*/ 203972 h 249"/>
              <a:gd name="T78" fmla="*/ 400329 w 239"/>
              <a:gd name="T79" fmla="*/ 186815 h 249"/>
              <a:gd name="T80" fmla="*/ 411766 w 239"/>
              <a:gd name="T81" fmla="*/ 163940 h 249"/>
              <a:gd name="T82" fmla="*/ 430830 w 239"/>
              <a:gd name="T83" fmla="*/ 104845 h 249"/>
              <a:gd name="T84" fmla="*/ 447987 w 239"/>
              <a:gd name="T85" fmla="*/ 74345 h 2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9" h="249">
                <a:moveTo>
                  <a:pt x="235" y="39"/>
                </a:moveTo>
                <a:cubicBezTo>
                  <a:pt x="232" y="37"/>
                  <a:pt x="232" y="32"/>
                  <a:pt x="232" y="28"/>
                </a:cubicBezTo>
                <a:cubicBezTo>
                  <a:pt x="232" y="27"/>
                  <a:pt x="232" y="25"/>
                  <a:pt x="232" y="24"/>
                </a:cubicBezTo>
                <a:cubicBezTo>
                  <a:pt x="228" y="19"/>
                  <a:pt x="220" y="10"/>
                  <a:pt x="218" y="10"/>
                </a:cubicBezTo>
                <a:cubicBezTo>
                  <a:pt x="214" y="10"/>
                  <a:pt x="215" y="13"/>
                  <a:pt x="212" y="13"/>
                </a:cubicBezTo>
                <a:cubicBezTo>
                  <a:pt x="209" y="13"/>
                  <a:pt x="207" y="9"/>
                  <a:pt x="206" y="9"/>
                </a:cubicBezTo>
                <a:cubicBezTo>
                  <a:pt x="204" y="9"/>
                  <a:pt x="203" y="14"/>
                  <a:pt x="201" y="14"/>
                </a:cubicBezTo>
                <a:cubicBezTo>
                  <a:pt x="199" y="14"/>
                  <a:pt x="190" y="1"/>
                  <a:pt x="186" y="1"/>
                </a:cubicBezTo>
                <a:cubicBezTo>
                  <a:pt x="186" y="1"/>
                  <a:pt x="180" y="4"/>
                  <a:pt x="178" y="4"/>
                </a:cubicBezTo>
                <a:cubicBezTo>
                  <a:pt x="176" y="4"/>
                  <a:pt x="168" y="0"/>
                  <a:pt x="165" y="0"/>
                </a:cubicBezTo>
                <a:cubicBezTo>
                  <a:pt x="162" y="1"/>
                  <a:pt x="160" y="5"/>
                  <a:pt x="157" y="5"/>
                </a:cubicBezTo>
                <a:cubicBezTo>
                  <a:pt x="154" y="5"/>
                  <a:pt x="153" y="3"/>
                  <a:pt x="150" y="4"/>
                </a:cubicBezTo>
                <a:cubicBezTo>
                  <a:pt x="148" y="5"/>
                  <a:pt x="140" y="6"/>
                  <a:pt x="137" y="6"/>
                </a:cubicBezTo>
                <a:cubicBezTo>
                  <a:pt x="134" y="7"/>
                  <a:pt x="134" y="3"/>
                  <a:pt x="132" y="4"/>
                </a:cubicBezTo>
                <a:cubicBezTo>
                  <a:pt x="129" y="5"/>
                  <a:pt x="130" y="15"/>
                  <a:pt x="126" y="16"/>
                </a:cubicBezTo>
                <a:cubicBezTo>
                  <a:pt x="121" y="16"/>
                  <a:pt x="106" y="15"/>
                  <a:pt x="101" y="10"/>
                </a:cubicBezTo>
                <a:cubicBezTo>
                  <a:pt x="97" y="6"/>
                  <a:pt x="92" y="1"/>
                  <a:pt x="88" y="3"/>
                </a:cubicBezTo>
                <a:cubicBezTo>
                  <a:pt x="85" y="4"/>
                  <a:pt x="78" y="11"/>
                  <a:pt x="78" y="14"/>
                </a:cubicBezTo>
                <a:cubicBezTo>
                  <a:pt x="78" y="16"/>
                  <a:pt x="79" y="21"/>
                  <a:pt x="79" y="24"/>
                </a:cubicBezTo>
                <a:cubicBezTo>
                  <a:pt x="79" y="24"/>
                  <a:pt x="79" y="24"/>
                  <a:pt x="78" y="24"/>
                </a:cubicBezTo>
                <a:cubicBezTo>
                  <a:pt x="78" y="28"/>
                  <a:pt x="73" y="36"/>
                  <a:pt x="72" y="41"/>
                </a:cubicBezTo>
                <a:cubicBezTo>
                  <a:pt x="71" y="46"/>
                  <a:pt x="66" y="66"/>
                  <a:pt x="63" y="70"/>
                </a:cubicBezTo>
                <a:cubicBezTo>
                  <a:pt x="60" y="74"/>
                  <a:pt x="47" y="92"/>
                  <a:pt x="47" y="96"/>
                </a:cubicBezTo>
                <a:cubicBezTo>
                  <a:pt x="47" y="99"/>
                  <a:pt x="47" y="115"/>
                  <a:pt x="47" y="119"/>
                </a:cubicBezTo>
                <a:cubicBezTo>
                  <a:pt x="47" y="122"/>
                  <a:pt x="29" y="132"/>
                  <a:pt x="27" y="134"/>
                </a:cubicBezTo>
                <a:cubicBezTo>
                  <a:pt x="25" y="135"/>
                  <a:pt x="29" y="127"/>
                  <a:pt x="26" y="128"/>
                </a:cubicBezTo>
                <a:cubicBezTo>
                  <a:pt x="22" y="129"/>
                  <a:pt x="17" y="136"/>
                  <a:pt x="15" y="135"/>
                </a:cubicBezTo>
                <a:cubicBezTo>
                  <a:pt x="13" y="134"/>
                  <a:pt x="12" y="132"/>
                  <a:pt x="11" y="131"/>
                </a:cubicBezTo>
                <a:cubicBezTo>
                  <a:pt x="9" y="133"/>
                  <a:pt x="4" y="139"/>
                  <a:pt x="4" y="140"/>
                </a:cubicBezTo>
                <a:cubicBezTo>
                  <a:pt x="4" y="142"/>
                  <a:pt x="5" y="145"/>
                  <a:pt x="4" y="146"/>
                </a:cubicBezTo>
                <a:cubicBezTo>
                  <a:pt x="3" y="147"/>
                  <a:pt x="2" y="147"/>
                  <a:pt x="0" y="147"/>
                </a:cubicBezTo>
                <a:cubicBezTo>
                  <a:pt x="0" y="149"/>
                  <a:pt x="0" y="151"/>
                  <a:pt x="1" y="153"/>
                </a:cubicBezTo>
                <a:cubicBezTo>
                  <a:pt x="1" y="153"/>
                  <a:pt x="1" y="154"/>
                  <a:pt x="1" y="154"/>
                </a:cubicBezTo>
                <a:cubicBezTo>
                  <a:pt x="1" y="154"/>
                  <a:pt x="1" y="154"/>
                  <a:pt x="1" y="154"/>
                </a:cubicBezTo>
                <a:cubicBezTo>
                  <a:pt x="5" y="151"/>
                  <a:pt x="11" y="148"/>
                  <a:pt x="11" y="148"/>
                </a:cubicBezTo>
                <a:cubicBezTo>
                  <a:pt x="11" y="148"/>
                  <a:pt x="43" y="148"/>
                  <a:pt x="45" y="148"/>
                </a:cubicBezTo>
                <a:cubicBezTo>
                  <a:pt x="47" y="148"/>
                  <a:pt x="52" y="149"/>
                  <a:pt x="53" y="155"/>
                </a:cubicBezTo>
                <a:cubicBezTo>
                  <a:pt x="54" y="160"/>
                  <a:pt x="64" y="177"/>
                  <a:pt x="68" y="178"/>
                </a:cubicBezTo>
                <a:cubicBezTo>
                  <a:pt x="72" y="179"/>
                  <a:pt x="86" y="176"/>
                  <a:pt x="87" y="175"/>
                </a:cubicBezTo>
                <a:cubicBezTo>
                  <a:pt x="87" y="173"/>
                  <a:pt x="90" y="162"/>
                  <a:pt x="90" y="162"/>
                </a:cubicBezTo>
                <a:cubicBezTo>
                  <a:pt x="101" y="161"/>
                  <a:pt x="101" y="161"/>
                  <a:pt x="101" y="161"/>
                </a:cubicBezTo>
                <a:cubicBezTo>
                  <a:pt x="101" y="167"/>
                  <a:pt x="101" y="167"/>
                  <a:pt x="101" y="167"/>
                </a:cubicBezTo>
                <a:cubicBezTo>
                  <a:pt x="117" y="167"/>
                  <a:pt x="117" y="167"/>
                  <a:pt x="117" y="167"/>
                </a:cubicBezTo>
                <a:cubicBezTo>
                  <a:pt x="117" y="167"/>
                  <a:pt x="117" y="169"/>
                  <a:pt x="117" y="172"/>
                </a:cubicBezTo>
                <a:cubicBezTo>
                  <a:pt x="117" y="175"/>
                  <a:pt x="119" y="178"/>
                  <a:pt x="120" y="182"/>
                </a:cubicBezTo>
                <a:cubicBezTo>
                  <a:pt x="121" y="186"/>
                  <a:pt x="120" y="186"/>
                  <a:pt x="118" y="193"/>
                </a:cubicBezTo>
                <a:cubicBezTo>
                  <a:pt x="116" y="199"/>
                  <a:pt x="122" y="202"/>
                  <a:pt x="123" y="207"/>
                </a:cubicBezTo>
                <a:cubicBezTo>
                  <a:pt x="123" y="211"/>
                  <a:pt x="122" y="214"/>
                  <a:pt x="123" y="217"/>
                </a:cubicBezTo>
                <a:cubicBezTo>
                  <a:pt x="123" y="220"/>
                  <a:pt x="126" y="217"/>
                  <a:pt x="129" y="217"/>
                </a:cubicBezTo>
                <a:cubicBezTo>
                  <a:pt x="133" y="217"/>
                  <a:pt x="139" y="214"/>
                  <a:pt x="142" y="214"/>
                </a:cubicBezTo>
                <a:cubicBezTo>
                  <a:pt x="143" y="214"/>
                  <a:pt x="143" y="214"/>
                  <a:pt x="144" y="214"/>
                </a:cubicBezTo>
                <a:cubicBezTo>
                  <a:pt x="146" y="214"/>
                  <a:pt x="148" y="217"/>
                  <a:pt x="150" y="219"/>
                </a:cubicBezTo>
                <a:cubicBezTo>
                  <a:pt x="153" y="222"/>
                  <a:pt x="154" y="220"/>
                  <a:pt x="157" y="219"/>
                </a:cubicBezTo>
                <a:cubicBezTo>
                  <a:pt x="161" y="219"/>
                  <a:pt x="161" y="221"/>
                  <a:pt x="163" y="223"/>
                </a:cubicBezTo>
                <a:cubicBezTo>
                  <a:pt x="165" y="226"/>
                  <a:pt x="179" y="229"/>
                  <a:pt x="180" y="229"/>
                </a:cubicBezTo>
                <a:cubicBezTo>
                  <a:pt x="182" y="229"/>
                  <a:pt x="185" y="223"/>
                  <a:pt x="185" y="223"/>
                </a:cubicBezTo>
                <a:cubicBezTo>
                  <a:pt x="185" y="223"/>
                  <a:pt x="188" y="228"/>
                  <a:pt x="190" y="231"/>
                </a:cubicBezTo>
                <a:cubicBezTo>
                  <a:pt x="192" y="234"/>
                  <a:pt x="197" y="234"/>
                  <a:pt x="200" y="236"/>
                </a:cubicBezTo>
                <a:cubicBezTo>
                  <a:pt x="204" y="238"/>
                  <a:pt x="208" y="249"/>
                  <a:pt x="208" y="249"/>
                </a:cubicBezTo>
                <a:cubicBezTo>
                  <a:pt x="219" y="246"/>
                  <a:pt x="219" y="246"/>
                  <a:pt x="219" y="246"/>
                </a:cubicBezTo>
                <a:cubicBezTo>
                  <a:pt x="219" y="246"/>
                  <a:pt x="220" y="233"/>
                  <a:pt x="219" y="232"/>
                </a:cubicBezTo>
                <a:cubicBezTo>
                  <a:pt x="218" y="231"/>
                  <a:pt x="214" y="234"/>
                  <a:pt x="211" y="234"/>
                </a:cubicBezTo>
                <a:cubicBezTo>
                  <a:pt x="207" y="234"/>
                  <a:pt x="206" y="227"/>
                  <a:pt x="203" y="225"/>
                </a:cubicBezTo>
                <a:cubicBezTo>
                  <a:pt x="200" y="223"/>
                  <a:pt x="204" y="215"/>
                  <a:pt x="204" y="213"/>
                </a:cubicBezTo>
                <a:cubicBezTo>
                  <a:pt x="205" y="210"/>
                  <a:pt x="206" y="200"/>
                  <a:pt x="204" y="196"/>
                </a:cubicBezTo>
                <a:cubicBezTo>
                  <a:pt x="201" y="192"/>
                  <a:pt x="204" y="189"/>
                  <a:pt x="206" y="188"/>
                </a:cubicBezTo>
                <a:cubicBezTo>
                  <a:pt x="208" y="187"/>
                  <a:pt x="207" y="184"/>
                  <a:pt x="209" y="182"/>
                </a:cubicBezTo>
                <a:cubicBezTo>
                  <a:pt x="210" y="180"/>
                  <a:pt x="223" y="178"/>
                  <a:pt x="229" y="177"/>
                </a:cubicBezTo>
                <a:cubicBezTo>
                  <a:pt x="228" y="177"/>
                  <a:pt x="228" y="177"/>
                  <a:pt x="228" y="177"/>
                </a:cubicBezTo>
                <a:cubicBezTo>
                  <a:pt x="224" y="174"/>
                  <a:pt x="224" y="172"/>
                  <a:pt x="223" y="169"/>
                </a:cubicBezTo>
                <a:cubicBezTo>
                  <a:pt x="223" y="167"/>
                  <a:pt x="223" y="167"/>
                  <a:pt x="221" y="165"/>
                </a:cubicBezTo>
                <a:cubicBezTo>
                  <a:pt x="220" y="164"/>
                  <a:pt x="215" y="160"/>
                  <a:pt x="214" y="157"/>
                </a:cubicBezTo>
                <a:cubicBezTo>
                  <a:pt x="213" y="154"/>
                  <a:pt x="214" y="146"/>
                  <a:pt x="213" y="144"/>
                </a:cubicBezTo>
                <a:cubicBezTo>
                  <a:pt x="212" y="141"/>
                  <a:pt x="210" y="141"/>
                  <a:pt x="210" y="137"/>
                </a:cubicBezTo>
                <a:cubicBezTo>
                  <a:pt x="210" y="133"/>
                  <a:pt x="209" y="114"/>
                  <a:pt x="211" y="117"/>
                </a:cubicBezTo>
                <a:cubicBezTo>
                  <a:pt x="211" y="117"/>
                  <a:pt x="211" y="117"/>
                  <a:pt x="211" y="117"/>
                </a:cubicBezTo>
                <a:cubicBezTo>
                  <a:pt x="211" y="117"/>
                  <a:pt x="211" y="117"/>
                  <a:pt x="211" y="117"/>
                </a:cubicBezTo>
                <a:cubicBezTo>
                  <a:pt x="211" y="112"/>
                  <a:pt x="209" y="108"/>
                  <a:pt x="209" y="107"/>
                </a:cubicBezTo>
                <a:cubicBezTo>
                  <a:pt x="209" y="106"/>
                  <a:pt x="209" y="106"/>
                  <a:pt x="209" y="105"/>
                </a:cubicBezTo>
                <a:cubicBezTo>
                  <a:pt x="209" y="103"/>
                  <a:pt x="210" y="101"/>
                  <a:pt x="210" y="98"/>
                </a:cubicBezTo>
                <a:cubicBezTo>
                  <a:pt x="211" y="95"/>
                  <a:pt x="214" y="89"/>
                  <a:pt x="216" y="87"/>
                </a:cubicBezTo>
                <a:cubicBezTo>
                  <a:pt x="216" y="87"/>
                  <a:pt x="216" y="87"/>
                  <a:pt x="216" y="86"/>
                </a:cubicBezTo>
                <a:cubicBezTo>
                  <a:pt x="218" y="85"/>
                  <a:pt x="218" y="74"/>
                  <a:pt x="218" y="70"/>
                </a:cubicBezTo>
                <a:cubicBezTo>
                  <a:pt x="218" y="65"/>
                  <a:pt x="223" y="56"/>
                  <a:pt x="226" y="55"/>
                </a:cubicBezTo>
                <a:cubicBezTo>
                  <a:pt x="229" y="54"/>
                  <a:pt x="235" y="45"/>
                  <a:pt x="237" y="43"/>
                </a:cubicBezTo>
                <a:cubicBezTo>
                  <a:pt x="239" y="42"/>
                  <a:pt x="237" y="41"/>
                  <a:pt x="23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5" name="Freeform 828"/>
          <p:cNvSpPr>
            <a:spLocks/>
          </p:cNvSpPr>
          <p:nvPr/>
        </p:nvSpPr>
        <p:spPr bwMode="auto">
          <a:xfrm>
            <a:off x="1317214" y="4467474"/>
            <a:ext cx="332539" cy="396977"/>
          </a:xfrm>
          <a:custGeom>
            <a:avLst/>
            <a:gdLst>
              <a:gd name="T0" fmla="*/ 255555 w 149"/>
              <a:gd name="T1" fmla="*/ 131175 h 162"/>
              <a:gd name="T2" fmla="*/ 244112 w 149"/>
              <a:gd name="T3" fmla="*/ 131175 h 162"/>
              <a:gd name="T4" fmla="*/ 244112 w 149"/>
              <a:gd name="T5" fmla="*/ 112164 h 162"/>
              <a:gd name="T6" fmla="*/ 234577 w 149"/>
              <a:gd name="T7" fmla="*/ 85549 h 162"/>
              <a:gd name="T8" fmla="*/ 238391 w 149"/>
              <a:gd name="T9" fmla="*/ 64637 h 162"/>
              <a:gd name="T10" fmla="*/ 232670 w 149"/>
              <a:gd name="T11" fmla="*/ 45626 h 162"/>
              <a:gd name="T12" fmla="*/ 232670 w 149"/>
              <a:gd name="T13" fmla="*/ 36121 h 162"/>
              <a:gd name="T14" fmla="*/ 202156 w 149"/>
              <a:gd name="T15" fmla="*/ 36121 h 162"/>
              <a:gd name="T16" fmla="*/ 202156 w 149"/>
              <a:gd name="T17" fmla="*/ 24714 h 162"/>
              <a:gd name="T18" fmla="*/ 181177 w 149"/>
              <a:gd name="T19" fmla="*/ 26615 h 162"/>
              <a:gd name="T20" fmla="*/ 175456 w 149"/>
              <a:gd name="T21" fmla="*/ 51329 h 162"/>
              <a:gd name="T22" fmla="*/ 139220 w 149"/>
              <a:gd name="T23" fmla="*/ 57032 h 162"/>
              <a:gd name="T24" fmla="*/ 110613 w 149"/>
              <a:gd name="T25" fmla="*/ 13308 h 162"/>
              <a:gd name="T26" fmla="*/ 95356 w 149"/>
              <a:gd name="T27" fmla="*/ 0 h 162"/>
              <a:gd name="T28" fmla="*/ 30514 w 149"/>
              <a:gd name="T29" fmla="*/ 0 h 162"/>
              <a:gd name="T30" fmla="*/ 11443 w 149"/>
              <a:gd name="T31" fmla="*/ 11406 h 162"/>
              <a:gd name="T32" fmla="*/ 11443 w 149"/>
              <a:gd name="T33" fmla="*/ 11406 h 162"/>
              <a:gd name="T34" fmla="*/ 34328 w 149"/>
              <a:gd name="T35" fmla="*/ 57032 h 162"/>
              <a:gd name="T36" fmla="*/ 34328 w 149"/>
              <a:gd name="T37" fmla="*/ 74142 h 162"/>
              <a:gd name="T38" fmla="*/ 32421 w 149"/>
              <a:gd name="T39" fmla="*/ 95054 h 162"/>
              <a:gd name="T40" fmla="*/ 47678 w 149"/>
              <a:gd name="T41" fmla="*/ 144482 h 162"/>
              <a:gd name="T42" fmla="*/ 30514 w 149"/>
              <a:gd name="T43" fmla="*/ 174899 h 162"/>
              <a:gd name="T44" fmla="*/ 19071 w 149"/>
              <a:gd name="T45" fmla="*/ 190108 h 162"/>
              <a:gd name="T46" fmla="*/ 1907 w 149"/>
              <a:gd name="T47" fmla="*/ 250943 h 162"/>
              <a:gd name="T48" fmla="*/ 0 w 149"/>
              <a:gd name="T49" fmla="*/ 288964 h 162"/>
              <a:gd name="T50" fmla="*/ 17164 w 149"/>
              <a:gd name="T51" fmla="*/ 292766 h 162"/>
              <a:gd name="T52" fmla="*/ 32421 w 149"/>
              <a:gd name="T53" fmla="*/ 283261 h 162"/>
              <a:gd name="T54" fmla="*/ 47678 w 149"/>
              <a:gd name="T55" fmla="*/ 292766 h 162"/>
              <a:gd name="T56" fmla="*/ 150663 w 149"/>
              <a:gd name="T57" fmla="*/ 292766 h 162"/>
              <a:gd name="T58" fmla="*/ 162106 w 149"/>
              <a:gd name="T59" fmla="*/ 304173 h 162"/>
              <a:gd name="T60" fmla="*/ 219320 w 149"/>
              <a:gd name="T61" fmla="*/ 307975 h 162"/>
              <a:gd name="T62" fmla="*/ 265091 w 149"/>
              <a:gd name="T63" fmla="*/ 296569 h 162"/>
              <a:gd name="T64" fmla="*/ 232670 w 149"/>
              <a:gd name="T65" fmla="*/ 264250 h 162"/>
              <a:gd name="T66" fmla="*/ 232670 w 149"/>
              <a:gd name="T67" fmla="*/ 178702 h 162"/>
              <a:gd name="T68" fmla="*/ 284162 w 149"/>
              <a:gd name="T69" fmla="*/ 178702 h 162"/>
              <a:gd name="T70" fmla="*/ 284162 w 149"/>
              <a:gd name="T71" fmla="*/ 125471 h 162"/>
              <a:gd name="T72" fmla="*/ 280348 w 149"/>
              <a:gd name="T73" fmla="*/ 125471 h 162"/>
              <a:gd name="T74" fmla="*/ 255555 w 149"/>
              <a:gd name="T75" fmla="*/ 131175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62">
                <a:moveTo>
                  <a:pt x="134" y="69"/>
                </a:moveTo>
                <a:cubicBezTo>
                  <a:pt x="131" y="69"/>
                  <a:pt x="128" y="72"/>
                  <a:pt x="128" y="69"/>
                </a:cubicBezTo>
                <a:cubicBezTo>
                  <a:pt x="127" y="66"/>
                  <a:pt x="128" y="63"/>
                  <a:pt x="128" y="59"/>
                </a:cubicBezTo>
                <a:cubicBezTo>
                  <a:pt x="127" y="54"/>
                  <a:pt x="121" y="51"/>
                  <a:pt x="123" y="45"/>
                </a:cubicBezTo>
                <a:cubicBezTo>
                  <a:pt x="125" y="38"/>
                  <a:pt x="126" y="38"/>
                  <a:pt x="125" y="34"/>
                </a:cubicBezTo>
                <a:cubicBezTo>
                  <a:pt x="124" y="30"/>
                  <a:pt x="122" y="27"/>
                  <a:pt x="122" y="24"/>
                </a:cubicBezTo>
                <a:cubicBezTo>
                  <a:pt x="122" y="21"/>
                  <a:pt x="122" y="19"/>
                  <a:pt x="122" y="19"/>
                </a:cubicBezTo>
                <a:cubicBezTo>
                  <a:pt x="106" y="19"/>
                  <a:pt x="106" y="19"/>
                  <a:pt x="106" y="19"/>
                </a:cubicBezTo>
                <a:cubicBezTo>
                  <a:pt x="106" y="13"/>
                  <a:pt x="106" y="13"/>
                  <a:pt x="106" y="13"/>
                </a:cubicBezTo>
                <a:cubicBezTo>
                  <a:pt x="95" y="14"/>
                  <a:pt x="95" y="14"/>
                  <a:pt x="95" y="14"/>
                </a:cubicBezTo>
                <a:cubicBezTo>
                  <a:pt x="95" y="14"/>
                  <a:pt x="92" y="25"/>
                  <a:pt x="92" y="27"/>
                </a:cubicBezTo>
                <a:cubicBezTo>
                  <a:pt x="91" y="28"/>
                  <a:pt x="77" y="31"/>
                  <a:pt x="73" y="30"/>
                </a:cubicBezTo>
                <a:cubicBezTo>
                  <a:pt x="69" y="29"/>
                  <a:pt x="59" y="12"/>
                  <a:pt x="58" y="7"/>
                </a:cubicBezTo>
                <a:cubicBezTo>
                  <a:pt x="57" y="1"/>
                  <a:pt x="52" y="0"/>
                  <a:pt x="50" y="0"/>
                </a:cubicBezTo>
                <a:cubicBezTo>
                  <a:pt x="48" y="0"/>
                  <a:pt x="16" y="0"/>
                  <a:pt x="16" y="0"/>
                </a:cubicBezTo>
                <a:cubicBezTo>
                  <a:pt x="16" y="0"/>
                  <a:pt x="10" y="3"/>
                  <a:pt x="6" y="6"/>
                </a:cubicBezTo>
                <a:cubicBezTo>
                  <a:pt x="6" y="6"/>
                  <a:pt x="6" y="6"/>
                  <a:pt x="6" y="6"/>
                </a:cubicBezTo>
                <a:cubicBezTo>
                  <a:pt x="9" y="13"/>
                  <a:pt x="16" y="26"/>
                  <a:pt x="18" y="30"/>
                </a:cubicBezTo>
                <a:cubicBezTo>
                  <a:pt x="19" y="35"/>
                  <a:pt x="19" y="37"/>
                  <a:pt x="18" y="39"/>
                </a:cubicBezTo>
                <a:cubicBezTo>
                  <a:pt x="16" y="42"/>
                  <a:pt x="12" y="40"/>
                  <a:pt x="17" y="50"/>
                </a:cubicBezTo>
                <a:cubicBezTo>
                  <a:pt x="23" y="60"/>
                  <a:pt x="27" y="68"/>
                  <a:pt x="25" y="76"/>
                </a:cubicBezTo>
                <a:cubicBezTo>
                  <a:pt x="23" y="85"/>
                  <a:pt x="18" y="89"/>
                  <a:pt x="16" y="92"/>
                </a:cubicBezTo>
                <a:cubicBezTo>
                  <a:pt x="13" y="95"/>
                  <a:pt x="12" y="98"/>
                  <a:pt x="10" y="100"/>
                </a:cubicBezTo>
                <a:cubicBezTo>
                  <a:pt x="8" y="102"/>
                  <a:pt x="4" y="127"/>
                  <a:pt x="1" y="132"/>
                </a:cubicBezTo>
                <a:cubicBezTo>
                  <a:pt x="0" y="135"/>
                  <a:pt x="0" y="145"/>
                  <a:pt x="0" y="152"/>
                </a:cubicBezTo>
                <a:cubicBezTo>
                  <a:pt x="3" y="153"/>
                  <a:pt x="7" y="154"/>
                  <a:pt x="9" y="154"/>
                </a:cubicBezTo>
                <a:cubicBezTo>
                  <a:pt x="11" y="154"/>
                  <a:pt x="14" y="149"/>
                  <a:pt x="17" y="149"/>
                </a:cubicBezTo>
                <a:cubicBezTo>
                  <a:pt x="20" y="148"/>
                  <a:pt x="25" y="154"/>
                  <a:pt x="25" y="154"/>
                </a:cubicBezTo>
                <a:cubicBezTo>
                  <a:pt x="79" y="154"/>
                  <a:pt x="79" y="154"/>
                  <a:pt x="79" y="154"/>
                </a:cubicBezTo>
                <a:cubicBezTo>
                  <a:pt x="79" y="154"/>
                  <a:pt x="83" y="160"/>
                  <a:pt x="85" y="160"/>
                </a:cubicBezTo>
                <a:cubicBezTo>
                  <a:pt x="87" y="160"/>
                  <a:pt x="109" y="161"/>
                  <a:pt x="115" y="162"/>
                </a:cubicBezTo>
                <a:cubicBezTo>
                  <a:pt x="119" y="162"/>
                  <a:pt x="133" y="158"/>
                  <a:pt x="139" y="156"/>
                </a:cubicBezTo>
                <a:cubicBezTo>
                  <a:pt x="122" y="139"/>
                  <a:pt x="122" y="139"/>
                  <a:pt x="122" y="139"/>
                </a:cubicBezTo>
                <a:cubicBezTo>
                  <a:pt x="122" y="94"/>
                  <a:pt x="122" y="94"/>
                  <a:pt x="122" y="94"/>
                </a:cubicBezTo>
                <a:cubicBezTo>
                  <a:pt x="149" y="94"/>
                  <a:pt x="149" y="94"/>
                  <a:pt x="149" y="94"/>
                </a:cubicBezTo>
                <a:cubicBezTo>
                  <a:pt x="149" y="66"/>
                  <a:pt x="149" y="66"/>
                  <a:pt x="149" y="66"/>
                </a:cubicBezTo>
                <a:cubicBezTo>
                  <a:pt x="148" y="66"/>
                  <a:pt x="148" y="66"/>
                  <a:pt x="147" y="66"/>
                </a:cubicBezTo>
                <a:cubicBezTo>
                  <a:pt x="144" y="66"/>
                  <a:pt x="138" y="69"/>
                  <a:pt x="134"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6" name="Freeform 829"/>
          <p:cNvSpPr>
            <a:spLocks/>
          </p:cNvSpPr>
          <p:nvPr/>
        </p:nvSpPr>
        <p:spPr bwMode="auto">
          <a:xfrm>
            <a:off x="1538072" y="4857916"/>
            <a:ext cx="258230" cy="304894"/>
          </a:xfrm>
          <a:custGeom>
            <a:avLst/>
            <a:gdLst>
              <a:gd name="T0" fmla="*/ 119843 w 116"/>
              <a:gd name="T1" fmla="*/ 1908 h 124"/>
              <a:gd name="T2" fmla="*/ 119843 w 116"/>
              <a:gd name="T3" fmla="*/ 1908 h 124"/>
              <a:gd name="T4" fmla="*/ 97016 w 116"/>
              <a:gd name="T5" fmla="*/ 7630 h 124"/>
              <a:gd name="T6" fmla="*/ 89407 w 116"/>
              <a:gd name="T7" fmla="*/ 15260 h 124"/>
              <a:gd name="T8" fmla="*/ 77993 w 116"/>
              <a:gd name="T9" fmla="*/ 7630 h 124"/>
              <a:gd name="T10" fmla="*/ 66579 w 116"/>
              <a:gd name="T11" fmla="*/ 5723 h 124"/>
              <a:gd name="T12" fmla="*/ 39948 w 116"/>
              <a:gd name="T13" fmla="*/ 13353 h 124"/>
              <a:gd name="T14" fmla="*/ 24729 w 116"/>
              <a:gd name="T15" fmla="*/ 15260 h 124"/>
              <a:gd name="T16" fmla="*/ 24729 w 116"/>
              <a:gd name="T17" fmla="*/ 110638 h 124"/>
              <a:gd name="T18" fmla="*/ 0 w 116"/>
              <a:gd name="T19" fmla="*/ 110638 h 124"/>
              <a:gd name="T20" fmla="*/ 0 w 116"/>
              <a:gd name="T21" fmla="*/ 185033 h 124"/>
              <a:gd name="T22" fmla="*/ 19023 w 116"/>
              <a:gd name="T23" fmla="*/ 213646 h 124"/>
              <a:gd name="T24" fmla="*/ 15218 w 116"/>
              <a:gd name="T25" fmla="*/ 230814 h 124"/>
              <a:gd name="T26" fmla="*/ 32339 w 116"/>
              <a:gd name="T27" fmla="*/ 236537 h 124"/>
              <a:gd name="T28" fmla="*/ 58970 w 116"/>
              <a:gd name="T29" fmla="*/ 215554 h 124"/>
              <a:gd name="T30" fmla="*/ 76091 w 116"/>
              <a:gd name="T31" fmla="*/ 196478 h 124"/>
              <a:gd name="T32" fmla="*/ 97016 w 116"/>
              <a:gd name="T33" fmla="*/ 204109 h 124"/>
              <a:gd name="T34" fmla="*/ 125550 w 116"/>
              <a:gd name="T35" fmla="*/ 207924 h 124"/>
              <a:gd name="T36" fmla="*/ 140768 w 116"/>
              <a:gd name="T37" fmla="*/ 183125 h 124"/>
              <a:gd name="T38" fmla="*/ 154084 w 116"/>
              <a:gd name="T39" fmla="*/ 179310 h 124"/>
              <a:gd name="T40" fmla="*/ 169302 w 116"/>
              <a:gd name="T41" fmla="*/ 154512 h 124"/>
              <a:gd name="T42" fmla="*/ 188324 w 116"/>
              <a:gd name="T43" fmla="*/ 141159 h 124"/>
              <a:gd name="T44" fmla="*/ 201640 w 116"/>
              <a:gd name="T45" fmla="*/ 127806 h 124"/>
              <a:gd name="T46" fmla="*/ 216858 w 116"/>
              <a:gd name="T47" fmla="*/ 118269 h 124"/>
              <a:gd name="T48" fmla="*/ 220663 w 116"/>
              <a:gd name="T49" fmla="*/ 116361 h 124"/>
              <a:gd name="T50" fmla="*/ 220663 w 116"/>
              <a:gd name="T51" fmla="*/ 114453 h 124"/>
              <a:gd name="T52" fmla="*/ 209249 w 116"/>
              <a:gd name="T53" fmla="*/ 101100 h 124"/>
              <a:gd name="T54" fmla="*/ 194031 w 116"/>
              <a:gd name="T55" fmla="*/ 101100 h 124"/>
              <a:gd name="T56" fmla="*/ 184520 w 116"/>
              <a:gd name="T57" fmla="*/ 82025 h 124"/>
              <a:gd name="T58" fmla="*/ 186422 w 116"/>
              <a:gd name="T59" fmla="*/ 72487 h 124"/>
              <a:gd name="T60" fmla="*/ 175009 w 116"/>
              <a:gd name="T61" fmla="*/ 64857 h 124"/>
              <a:gd name="T62" fmla="*/ 175009 w 116"/>
              <a:gd name="T63" fmla="*/ 59134 h 124"/>
              <a:gd name="T64" fmla="*/ 152181 w 116"/>
              <a:gd name="T65" fmla="*/ 43874 h 124"/>
              <a:gd name="T66" fmla="*/ 142670 w 116"/>
              <a:gd name="T67" fmla="*/ 28613 h 124"/>
              <a:gd name="T68" fmla="*/ 127452 w 116"/>
              <a:gd name="T69" fmla="*/ 5723 h 124"/>
              <a:gd name="T70" fmla="*/ 127452 w 116"/>
              <a:gd name="T71" fmla="*/ 5723 h 124"/>
              <a:gd name="T72" fmla="*/ 127452 w 116"/>
              <a:gd name="T73" fmla="*/ 5723 h 124"/>
              <a:gd name="T74" fmla="*/ 119843 w 116"/>
              <a:gd name="T75" fmla="*/ 1908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24">
                <a:moveTo>
                  <a:pt x="63" y="1"/>
                </a:move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cubicBezTo>
                  <a:pt x="5" y="99"/>
                  <a:pt x="10" y="108"/>
                  <a:pt x="10" y="112"/>
                </a:cubicBezTo>
                <a:cubicBezTo>
                  <a:pt x="11" y="116"/>
                  <a:pt x="9" y="120"/>
                  <a:pt x="8" y="121"/>
                </a:cubicBezTo>
                <a:cubicBezTo>
                  <a:pt x="7" y="123"/>
                  <a:pt x="13" y="124"/>
                  <a:pt x="17" y="124"/>
                </a:cubicBezTo>
                <a:cubicBezTo>
                  <a:pt x="21" y="124"/>
                  <a:pt x="28" y="114"/>
                  <a:pt x="31" y="113"/>
                </a:cubicBezTo>
                <a:cubicBezTo>
                  <a:pt x="34" y="112"/>
                  <a:pt x="36" y="102"/>
                  <a:pt x="40" y="103"/>
                </a:cubicBezTo>
                <a:cubicBezTo>
                  <a:pt x="43" y="103"/>
                  <a:pt x="47" y="104"/>
                  <a:pt x="51" y="107"/>
                </a:cubicBezTo>
                <a:cubicBezTo>
                  <a:pt x="54" y="110"/>
                  <a:pt x="61" y="109"/>
                  <a:pt x="66" y="109"/>
                </a:cubicBezTo>
                <a:cubicBezTo>
                  <a:pt x="71" y="108"/>
                  <a:pt x="72" y="98"/>
                  <a:pt x="74" y="96"/>
                </a:cubicBezTo>
                <a:cubicBezTo>
                  <a:pt x="75" y="93"/>
                  <a:pt x="77" y="95"/>
                  <a:pt x="81" y="94"/>
                </a:cubicBezTo>
                <a:cubicBezTo>
                  <a:pt x="85" y="93"/>
                  <a:pt x="88" y="83"/>
                  <a:pt x="89" y="81"/>
                </a:cubicBezTo>
                <a:cubicBezTo>
                  <a:pt x="90" y="80"/>
                  <a:pt x="97" y="77"/>
                  <a:pt x="99" y="74"/>
                </a:cubicBezTo>
                <a:cubicBezTo>
                  <a:pt x="101" y="70"/>
                  <a:pt x="104" y="67"/>
                  <a:pt x="106" y="67"/>
                </a:cubicBezTo>
                <a:cubicBezTo>
                  <a:pt x="109" y="67"/>
                  <a:pt x="112" y="65"/>
                  <a:pt x="114" y="62"/>
                </a:cubicBezTo>
                <a:cubicBezTo>
                  <a:pt x="115" y="61"/>
                  <a:pt x="115" y="61"/>
                  <a:pt x="116" y="61"/>
                </a:cubicBezTo>
                <a:cubicBezTo>
                  <a:pt x="116" y="60"/>
                  <a:pt x="116" y="60"/>
                  <a:pt x="116" y="60"/>
                </a:cubicBezTo>
                <a:cubicBezTo>
                  <a:pt x="115" y="58"/>
                  <a:pt x="113" y="53"/>
                  <a:pt x="110" y="53"/>
                </a:cubicBezTo>
                <a:cubicBezTo>
                  <a:pt x="106" y="53"/>
                  <a:pt x="102" y="53"/>
                  <a:pt x="102" y="53"/>
                </a:cubicBezTo>
                <a:cubicBezTo>
                  <a:pt x="102" y="53"/>
                  <a:pt x="96" y="46"/>
                  <a:pt x="97" y="43"/>
                </a:cubicBezTo>
                <a:cubicBezTo>
                  <a:pt x="98" y="39"/>
                  <a:pt x="100" y="40"/>
                  <a:pt x="98" y="38"/>
                </a:cubicBezTo>
                <a:cubicBezTo>
                  <a:pt x="96" y="35"/>
                  <a:pt x="92" y="34"/>
                  <a:pt x="92" y="34"/>
                </a:cubicBezTo>
                <a:cubicBezTo>
                  <a:pt x="92" y="34"/>
                  <a:pt x="94" y="31"/>
                  <a:pt x="92" y="31"/>
                </a:cubicBezTo>
                <a:cubicBezTo>
                  <a:pt x="90" y="30"/>
                  <a:pt x="83" y="27"/>
                  <a:pt x="80" y="23"/>
                </a:cubicBezTo>
                <a:cubicBezTo>
                  <a:pt x="76" y="20"/>
                  <a:pt x="78" y="17"/>
                  <a:pt x="75" y="15"/>
                </a:cubicBezTo>
                <a:cubicBezTo>
                  <a:pt x="73" y="12"/>
                  <a:pt x="66" y="5"/>
                  <a:pt x="67" y="3"/>
                </a:cubicBezTo>
                <a:cubicBezTo>
                  <a:pt x="67" y="3"/>
                  <a:pt x="67" y="3"/>
                  <a:pt x="67" y="3"/>
                </a:cubicBezTo>
                <a:cubicBezTo>
                  <a:pt x="67" y="3"/>
                  <a:pt x="67" y="3"/>
                  <a:pt x="67" y="3"/>
                </a:cubicBezTo>
                <a:cubicBezTo>
                  <a:pt x="67" y="2"/>
                  <a:pt x="65" y="1"/>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7" name="Freeform 830"/>
          <p:cNvSpPr>
            <a:spLocks/>
          </p:cNvSpPr>
          <p:nvPr/>
        </p:nvSpPr>
        <p:spPr bwMode="auto">
          <a:xfrm>
            <a:off x="1684837" y="4784647"/>
            <a:ext cx="222932" cy="233275"/>
          </a:xfrm>
          <a:custGeom>
            <a:avLst/>
            <a:gdLst>
              <a:gd name="T0" fmla="*/ 190500 w 100"/>
              <a:gd name="T1" fmla="*/ 112395 h 95"/>
              <a:gd name="T2" fmla="*/ 184785 w 100"/>
              <a:gd name="T3" fmla="*/ 89535 h 95"/>
              <a:gd name="T4" fmla="*/ 188595 w 100"/>
              <a:gd name="T5" fmla="*/ 68580 h 95"/>
              <a:gd name="T6" fmla="*/ 184785 w 100"/>
              <a:gd name="T7" fmla="*/ 32385 h 95"/>
              <a:gd name="T8" fmla="*/ 171450 w 100"/>
              <a:gd name="T9" fmla="*/ 22860 h 95"/>
              <a:gd name="T10" fmla="*/ 146685 w 100"/>
              <a:gd name="T11" fmla="*/ 13335 h 95"/>
              <a:gd name="T12" fmla="*/ 127635 w 100"/>
              <a:gd name="T13" fmla="*/ 13335 h 95"/>
              <a:gd name="T14" fmla="*/ 125730 w 100"/>
              <a:gd name="T15" fmla="*/ 0 h 95"/>
              <a:gd name="T16" fmla="*/ 110490 w 100"/>
              <a:gd name="T17" fmla="*/ 1905 h 95"/>
              <a:gd name="T18" fmla="*/ 89535 w 100"/>
              <a:gd name="T19" fmla="*/ 13335 h 95"/>
              <a:gd name="T20" fmla="*/ 70485 w 100"/>
              <a:gd name="T21" fmla="*/ 28575 h 95"/>
              <a:gd name="T22" fmla="*/ 51435 w 100"/>
              <a:gd name="T23" fmla="*/ 51435 h 95"/>
              <a:gd name="T24" fmla="*/ 34290 w 100"/>
              <a:gd name="T25" fmla="*/ 60960 h 95"/>
              <a:gd name="T26" fmla="*/ 15240 w 100"/>
              <a:gd name="T27" fmla="*/ 59055 h 95"/>
              <a:gd name="T28" fmla="*/ 1905 w 100"/>
              <a:gd name="T29" fmla="*/ 62865 h 95"/>
              <a:gd name="T30" fmla="*/ 17145 w 100"/>
              <a:gd name="T31" fmla="*/ 85725 h 95"/>
              <a:gd name="T32" fmla="*/ 26670 w 100"/>
              <a:gd name="T33" fmla="*/ 100965 h 95"/>
              <a:gd name="T34" fmla="*/ 49530 w 100"/>
              <a:gd name="T35" fmla="*/ 116205 h 95"/>
              <a:gd name="T36" fmla="*/ 49530 w 100"/>
              <a:gd name="T37" fmla="*/ 121920 h 95"/>
              <a:gd name="T38" fmla="*/ 60960 w 100"/>
              <a:gd name="T39" fmla="*/ 129540 h 95"/>
              <a:gd name="T40" fmla="*/ 59055 w 100"/>
              <a:gd name="T41" fmla="*/ 139065 h 95"/>
              <a:gd name="T42" fmla="*/ 68580 w 100"/>
              <a:gd name="T43" fmla="*/ 158115 h 95"/>
              <a:gd name="T44" fmla="*/ 83820 w 100"/>
              <a:gd name="T45" fmla="*/ 158115 h 95"/>
              <a:gd name="T46" fmla="*/ 95250 w 100"/>
              <a:gd name="T47" fmla="*/ 171450 h 95"/>
              <a:gd name="T48" fmla="*/ 95250 w 100"/>
              <a:gd name="T49" fmla="*/ 173355 h 95"/>
              <a:gd name="T50" fmla="*/ 104775 w 100"/>
              <a:gd name="T51" fmla="*/ 173355 h 95"/>
              <a:gd name="T52" fmla="*/ 120015 w 100"/>
              <a:gd name="T53" fmla="*/ 177165 h 95"/>
              <a:gd name="T54" fmla="*/ 148590 w 100"/>
              <a:gd name="T55" fmla="*/ 175260 h 95"/>
              <a:gd name="T56" fmla="*/ 148590 w 100"/>
              <a:gd name="T57" fmla="*/ 175260 h 95"/>
              <a:gd name="T58" fmla="*/ 148590 w 100"/>
              <a:gd name="T59" fmla="*/ 175260 h 95"/>
              <a:gd name="T60" fmla="*/ 175260 w 100"/>
              <a:gd name="T61" fmla="*/ 139065 h 95"/>
              <a:gd name="T62" fmla="*/ 190500 w 100"/>
              <a:gd name="T63" fmla="*/ 112395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 h="95">
                <a:moveTo>
                  <a:pt x="100" y="59"/>
                </a:move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cubicBezTo>
                  <a:pt x="50" y="91"/>
                  <a:pt x="50" y="91"/>
                  <a:pt x="50" y="91"/>
                </a:cubicBezTo>
                <a:cubicBezTo>
                  <a:pt x="52" y="90"/>
                  <a:pt x="53" y="91"/>
                  <a:pt x="55" y="91"/>
                </a:cubicBezTo>
                <a:cubicBezTo>
                  <a:pt x="59" y="91"/>
                  <a:pt x="61" y="91"/>
                  <a:pt x="63" y="93"/>
                </a:cubicBezTo>
                <a:cubicBezTo>
                  <a:pt x="66" y="95"/>
                  <a:pt x="78" y="92"/>
                  <a:pt x="78" y="92"/>
                </a:cubicBezTo>
                <a:cubicBezTo>
                  <a:pt x="78" y="92"/>
                  <a:pt x="78" y="92"/>
                  <a:pt x="78" y="92"/>
                </a:cubicBezTo>
                <a:cubicBezTo>
                  <a:pt x="78" y="92"/>
                  <a:pt x="78" y="92"/>
                  <a:pt x="78" y="92"/>
                </a:cubicBezTo>
                <a:cubicBezTo>
                  <a:pt x="79" y="91"/>
                  <a:pt x="92" y="76"/>
                  <a:pt x="92" y="73"/>
                </a:cubicBezTo>
                <a:cubicBezTo>
                  <a:pt x="92" y="69"/>
                  <a:pt x="100" y="61"/>
                  <a:pt x="10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8" name="Freeform 831"/>
          <p:cNvSpPr>
            <a:spLocks/>
          </p:cNvSpPr>
          <p:nvPr/>
        </p:nvSpPr>
        <p:spPr bwMode="auto">
          <a:xfrm>
            <a:off x="1840890" y="5125978"/>
            <a:ext cx="39012" cy="55250"/>
          </a:xfrm>
          <a:custGeom>
            <a:avLst/>
            <a:gdLst>
              <a:gd name="T0" fmla="*/ 13727 w 17"/>
              <a:gd name="T1" fmla="*/ 1864 h 23"/>
              <a:gd name="T2" fmla="*/ 0 w 17"/>
              <a:gd name="T3" fmla="*/ 18636 h 23"/>
              <a:gd name="T4" fmla="*/ 7844 w 17"/>
              <a:gd name="T5" fmla="*/ 37272 h 23"/>
              <a:gd name="T6" fmla="*/ 23532 w 17"/>
              <a:gd name="T7" fmla="*/ 42863 h 23"/>
              <a:gd name="T8" fmla="*/ 33337 w 17"/>
              <a:gd name="T9" fmla="*/ 31681 h 23"/>
              <a:gd name="T10" fmla="*/ 31376 w 17"/>
              <a:gd name="T11" fmla="*/ 7454 h 23"/>
              <a:gd name="T12" fmla="*/ 13727 w 17"/>
              <a:gd name="T13" fmla="*/ 186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7" y="1"/>
                </a:moveTo>
                <a:cubicBezTo>
                  <a:pt x="4" y="2"/>
                  <a:pt x="0" y="6"/>
                  <a:pt x="0" y="10"/>
                </a:cubicBezTo>
                <a:cubicBezTo>
                  <a:pt x="1" y="14"/>
                  <a:pt x="2" y="19"/>
                  <a:pt x="4" y="20"/>
                </a:cubicBezTo>
                <a:cubicBezTo>
                  <a:pt x="6" y="21"/>
                  <a:pt x="7" y="23"/>
                  <a:pt x="12" y="23"/>
                </a:cubicBezTo>
                <a:cubicBezTo>
                  <a:pt x="17" y="23"/>
                  <a:pt x="17" y="17"/>
                  <a:pt x="17" y="17"/>
                </a:cubicBezTo>
                <a:cubicBezTo>
                  <a:pt x="17" y="16"/>
                  <a:pt x="16" y="9"/>
                  <a:pt x="16" y="4"/>
                </a:cubicBezTo>
                <a:cubicBezTo>
                  <a:pt x="16" y="4"/>
                  <a:pt x="11"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39" name="Freeform 832"/>
          <p:cNvSpPr>
            <a:spLocks noEditPoints="1"/>
          </p:cNvSpPr>
          <p:nvPr/>
        </p:nvSpPr>
        <p:spPr bwMode="auto">
          <a:xfrm>
            <a:off x="1439618" y="5001156"/>
            <a:ext cx="462583" cy="446088"/>
          </a:xfrm>
          <a:custGeom>
            <a:avLst/>
            <a:gdLst>
              <a:gd name="T0" fmla="*/ 351366 w 207"/>
              <a:gd name="T1" fmla="*/ 133841 h 181"/>
              <a:gd name="T2" fmla="*/ 357095 w 207"/>
              <a:gd name="T3" fmla="*/ 97513 h 181"/>
              <a:gd name="T4" fmla="*/ 374281 w 207"/>
              <a:gd name="T5" fmla="*/ 95601 h 181"/>
              <a:gd name="T6" fmla="*/ 362824 w 207"/>
              <a:gd name="T7" fmla="*/ 32504 h 181"/>
              <a:gd name="T8" fmla="*/ 359005 w 207"/>
              <a:gd name="T9" fmla="*/ 5736 h 181"/>
              <a:gd name="T10" fmla="*/ 315084 w 207"/>
              <a:gd name="T11" fmla="*/ 3824 h 181"/>
              <a:gd name="T12" fmla="*/ 286440 w 207"/>
              <a:gd name="T13" fmla="*/ 15296 h 181"/>
              <a:gd name="T14" fmla="*/ 253977 w 207"/>
              <a:gd name="T15" fmla="*/ 42064 h 181"/>
              <a:gd name="T16" fmla="*/ 225333 w 207"/>
              <a:gd name="T17" fmla="*/ 70745 h 181"/>
              <a:gd name="T18" fmla="*/ 181412 w 207"/>
              <a:gd name="T19" fmla="*/ 91777 h 181"/>
              <a:gd name="T20" fmla="*/ 143220 w 207"/>
              <a:gd name="T21" fmla="*/ 103249 h 181"/>
              <a:gd name="T22" fmla="*/ 99299 w 207"/>
              <a:gd name="T23" fmla="*/ 118545 h 181"/>
              <a:gd name="T24" fmla="*/ 84022 w 207"/>
              <a:gd name="T25" fmla="*/ 72657 h 181"/>
              <a:gd name="T26" fmla="*/ 68746 w 207"/>
              <a:gd name="T27" fmla="*/ 179730 h 181"/>
              <a:gd name="T28" fmla="*/ 17186 w 207"/>
              <a:gd name="T29" fmla="*/ 164433 h 181"/>
              <a:gd name="T30" fmla="*/ 0 w 207"/>
              <a:gd name="T31" fmla="*/ 173994 h 181"/>
              <a:gd name="T32" fmla="*/ 43921 w 207"/>
              <a:gd name="T33" fmla="*/ 267682 h 181"/>
              <a:gd name="T34" fmla="*/ 38192 w 207"/>
              <a:gd name="T35" fmla="*/ 304011 h 181"/>
              <a:gd name="T36" fmla="*/ 45830 w 207"/>
              <a:gd name="T37" fmla="*/ 332691 h 181"/>
              <a:gd name="T38" fmla="*/ 63017 w 207"/>
              <a:gd name="T39" fmla="*/ 336515 h 181"/>
              <a:gd name="T40" fmla="*/ 105028 w 207"/>
              <a:gd name="T41" fmla="*/ 332691 h 181"/>
              <a:gd name="T42" fmla="*/ 143220 w 207"/>
              <a:gd name="T43" fmla="*/ 323131 h 181"/>
              <a:gd name="T44" fmla="*/ 200508 w 207"/>
              <a:gd name="T45" fmla="*/ 317395 h 181"/>
              <a:gd name="T46" fmla="*/ 217694 w 207"/>
              <a:gd name="T47" fmla="*/ 325043 h 181"/>
              <a:gd name="T48" fmla="*/ 255886 w 207"/>
              <a:gd name="T49" fmla="*/ 305923 h 181"/>
              <a:gd name="T50" fmla="*/ 332270 w 207"/>
              <a:gd name="T51" fmla="*/ 233266 h 181"/>
              <a:gd name="T52" fmla="*/ 383829 w 207"/>
              <a:gd name="T53" fmla="*/ 168257 h 181"/>
              <a:gd name="T54" fmla="*/ 376191 w 207"/>
              <a:gd name="T55" fmla="*/ 128105 h 181"/>
              <a:gd name="T56" fmla="*/ 309355 w 207"/>
              <a:gd name="T57" fmla="*/ 196938 h 181"/>
              <a:gd name="T58" fmla="*/ 286440 w 207"/>
              <a:gd name="T59" fmla="*/ 214146 h 181"/>
              <a:gd name="T60" fmla="*/ 255886 w 207"/>
              <a:gd name="T61" fmla="*/ 204586 h 181"/>
              <a:gd name="T62" fmla="*/ 292169 w 207"/>
              <a:gd name="T63" fmla="*/ 175906 h 181"/>
              <a:gd name="T64" fmla="*/ 309355 w 207"/>
              <a:gd name="T65" fmla="*/ 196938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81">
                <a:moveTo>
                  <a:pt x="192" y="73"/>
                </a:move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cubicBezTo>
                  <a:pt x="0" y="91"/>
                  <a:pt x="0" y="91"/>
                  <a:pt x="0" y="91"/>
                </a:cubicBezTo>
                <a:cubicBezTo>
                  <a:pt x="6" y="101"/>
                  <a:pt x="11" y="116"/>
                  <a:pt x="12" y="120"/>
                </a:cubicBezTo>
                <a:cubicBezTo>
                  <a:pt x="14" y="124"/>
                  <a:pt x="23" y="134"/>
                  <a:pt x="23" y="140"/>
                </a:cubicBezTo>
                <a:cubicBezTo>
                  <a:pt x="24" y="146"/>
                  <a:pt x="23" y="150"/>
                  <a:pt x="20" y="151"/>
                </a:cubicBezTo>
                <a:cubicBezTo>
                  <a:pt x="18" y="153"/>
                  <a:pt x="19" y="156"/>
                  <a:pt x="20" y="159"/>
                </a:cubicBezTo>
                <a:cubicBezTo>
                  <a:pt x="22" y="161"/>
                  <a:pt x="24" y="167"/>
                  <a:pt x="24" y="170"/>
                </a:cubicBezTo>
                <a:cubicBezTo>
                  <a:pt x="23" y="172"/>
                  <a:pt x="23" y="175"/>
                  <a:pt x="24" y="174"/>
                </a:cubicBezTo>
                <a:cubicBezTo>
                  <a:pt x="26" y="172"/>
                  <a:pt x="25" y="168"/>
                  <a:pt x="27" y="171"/>
                </a:cubicBezTo>
                <a:cubicBezTo>
                  <a:pt x="29" y="174"/>
                  <a:pt x="30" y="174"/>
                  <a:pt x="33" y="176"/>
                </a:cubicBezTo>
                <a:cubicBezTo>
                  <a:pt x="36" y="178"/>
                  <a:pt x="36" y="179"/>
                  <a:pt x="39" y="180"/>
                </a:cubicBezTo>
                <a:cubicBezTo>
                  <a:pt x="43" y="181"/>
                  <a:pt x="49" y="174"/>
                  <a:pt x="55" y="174"/>
                </a:cubicBezTo>
                <a:cubicBezTo>
                  <a:pt x="61" y="174"/>
                  <a:pt x="63" y="176"/>
                  <a:pt x="66" y="174"/>
                </a:cubicBezTo>
                <a:cubicBezTo>
                  <a:pt x="70" y="171"/>
                  <a:pt x="67" y="169"/>
                  <a:pt x="75" y="169"/>
                </a:cubicBezTo>
                <a:cubicBezTo>
                  <a:pt x="83" y="170"/>
                  <a:pt x="99" y="170"/>
                  <a:pt x="102" y="170"/>
                </a:cubicBezTo>
                <a:cubicBezTo>
                  <a:pt x="105" y="169"/>
                  <a:pt x="104" y="166"/>
                  <a:pt x="105" y="166"/>
                </a:cubicBezTo>
                <a:cubicBezTo>
                  <a:pt x="107" y="165"/>
                  <a:pt x="107" y="162"/>
                  <a:pt x="109" y="166"/>
                </a:cubicBezTo>
                <a:cubicBezTo>
                  <a:pt x="111" y="169"/>
                  <a:pt x="113" y="173"/>
                  <a:pt x="114" y="170"/>
                </a:cubicBezTo>
                <a:cubicBezTo>
                  <a:pt x="115" y="168"/>
                  <a:pt x="112" y="164"/>
                  <a:pt x="117" y="164"/>
                </a:cubicBezTo>
                <a:cubicBezTo>
                  <a:pt x="123" y="164"/>
                  <a:pt x="125" y="168"/>
                  <a:pt x="134" y="160"/>
                </a:cubicBezTo>
                <a:cubicBezTo>
                  <a:pt x="144" y="152"/>
                  <a:pt x="163" y="136"/>
                  <a:pt x="166" y="131"/>
                </a:cubicBezTo>
                <a:cubicBezTo>
                  <a:pt x="169" y="126"/>
                  <a:pt x="170" y="127"/>
                  <a:pt x="174" y="122"/>
                </a:cubicBezTo>
                <a:cubicBezTo>
                  <a:pt x="178" y="117"/>
                  <a:pt x="184" y="102"/>
                  <a:pt x="188" y="98"/>
                </a:cubicBezTo>
                <a:cubicBezTo>
                  <a:pt x="192" y="95"/>
                  <a:pt x="199" y="91"/>
                  <a:pt x="201" y="88"/>
                </a:cubicBezTo>
                <a:cubicBezTo>
                  <a:pt x="203" y="85"/>
                  <a:pt x="206" y="75"/>
                  <a:pt x="207" y="67"/>
                </a:cubicBezTo>
                <a:cubicBezTo>
                  <a:pt x="197" y="67"/>
                  <a:pt x="197" y="67"/>
                  <a:pt x="197" y="67"/>
                </a:cubicBezTo>
                <a:cubicBezTo>
                  <a:pt x="197" y="67"/>
                  <a:pt x="197" y="73"/>
                  <a:pt x="192" y="73"/>
                </a:cubicBezTo>
                <a:close/>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0" name="Freeform 833"/>
          <p:cNvSpPr>
            <a:spLocks/>
          </p:cNvSpPr>
          <p:nvPr/>
        </p:nvSpPr>
        <p:spPr bwMode="auto">
          <a:xfrm>
            <a:off x="1738711" y="5228291"/>
            <a:ext cx="66880" cy="61388"/>
          </a:xfrm>
          <a:custGeom>
            <a:avLst/>
            <a:gdLst>
              <a:gd name="T0" fmla="*/ 51435 w 30"/>
              <a:gd name="T1" fmla="*/ 9525 h 25"/>
              <a:gd name="T2" fmla="*/ 36195 w 30"/>
              <a:gd name="T3" fmla="*/ 0 h 25"/>
              <a:gd name="T4" fmla="*/ 13335 w 30"/>
              <a:gd name="T5" fmla="*/ 7620 h 25"/>
              <a:gd name="T6" fmla="*/ 0 w 30"/>
              <a:gd name="T7" fmla="*/ 28575 h 25"/>
              <a:gd name="T8" fmla="*/ 17145 w 30"/>
              <a:gd name="T9" fmla="*/ 47625 h 25"/>
              <a:gd name="T10" fmla="*/ 30480 w 30"/>
              <a:gd name="T11" fmla="*/ 38100 h 25"/>
              <a:gd name="T12" fmla="*/ 45720 w 30"/>
              <a:gd name="T13" fmla="*/ 34290 h 25"/>
              <a:gd name="T14" fmla="*/ 53340 w 30"/>
              <a:gd name="T15" fmla="*/ 20955 h 25"/>
              <a:gd name="T16" fmla="*/ 51435 w 30"/>
              <a:gd name="T17" fmla="*/ 95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5">
                <a:moveTo>
                  <a:pt x="27" y="5"/>
                </a:moveTo>
                <a:cubicBezTo>
                  <a:pt x="24" y="3"/>
                  <a:pt x="22" y="0"/>
                  <a:pt x="19" y="0"/>
                </a:cubicBezTo>
                <a:cubicBezTo>
                  <a:pt x="15" y="0"/>
                  <a:pt x="9" y="1"/>
                  <a:pt x="7" y="4"/>
                </a:cubicBezTo>
                <a:cubicBezTo>
                  <a:pt x="4" y="7"/>
                  <a:pt x="0" y="13"/>
                  <a:pt x="0" y="15"/>
                </a:cubicBezTo>
                <a:cubicBezTo>
                  <a:pt x="0" y="17"/>
                  <a:pt x="4" y="24"/>
                  <a:pt x="9" y="25"/>
                </a:cubicBezTo>
                <a:cubicBezTo>
                  <a:pt x="13" y="25"/>
                  <a:pt x="12" y="21"/>
                  <a:pt x="16" y="20"/>
                </a:cubicBezTo>
                <a:cubicBezTo>
                  <a:pt x="19" y="20"/>
                  <a:pt x="24" y="21"/>
                  <a:pt x="24" y="18"/>
                </a:cubicBezTo>
                <a:cubicBezTo>
                  <a:pt x="25" y="16"/>
                  <a:pt x="26" y="11"/>
                  <a:pt x="28" y="11"/>
                </a:cubicBezTo>
                <a:cubicBezTo>
                  <a:pt x="30" y="10"/>
                  <a:pt x="29" y="8"/>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1" name="Freeform 834"/>
          <p:cNvSpPr>
            <a:spLocks/>
          </p:cNvSpPr>
          <p:nvPr/>
        </p:nvSpPr>
        <p:spPr bwMode="auto">
          <a:xfrm>
            <a:off x="1326288" y="4422059"/>
            <a:ext cx="26009" cy="40926"/>
          </a:xfrm>
          <a:custGeom>
            <a:avLst/>
            <a:gdLst>
              <a:gd name="T0" fmla="*/ 9260 w 12"/>
              <a:gd name="T1" fmla="*/ 18676 h 17"/>
              <a:gd name="T2" fmla="*/ 22225 w 12"/>
              <a:gd name="T3" fmla="*/ 1868 h 17"/>
              <a:gd name="T4" fmla="*/ 14817 w 12"/>
              <a:gd name="T5" fmla="*/ 0 h 17"/>
              <a:gd name="T6" fmla="*/ 0 w 12"/>
              <a:gd name="T7" fmla="*/ 13074 h 17"/>
              <a:gd name="T8" fmla="*/ 0 w 12"/>
              <a:gd name="T9" fmla="*/ 14941 h 17"/>
              <a:gd name="T10" fmla="*/ 1852 w 12"/>
              <a:gd name="T11" fmla="*/ 31750 h 17"/>
              <a:gd name="T12" fmla="*/ 9260 w 12"/>
              <a:gd name="T13" fmla="*/ 29882 h 17"/>
              <a:gd name="T14" fmla="*/ 9260 w 12"/>
              <a:gd name="T15" fmla="*/ 1867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7">
                <a:moveTo>
                  <a:pt x="5" y="10"/>
                </a:moveTo>
                <a:cubicBezTo>
                  <a:pt x="5" y="9"/>
                  <a:pt x="10" y="3"/>
                  <a:pt x="12" y="1"/>
                </a:cubicBezTo>
                <a:cubicBezTo>
                  <a:pt x="11" y="0"/>
                  <a:pt x="10" y="0"/>
                  <a:pt x="8" y="0"/>
                </a:cubicBezTo>
                <a:cubicBezTo>
                  <a:pt x="6" y="1"/>
                  <a:pt x="3" y="4"/>
                  <a:pt x="0" y="7"/>
                </a:cubicBezTo>
                <a:cubicBezTo>
                  <a:pt x="0" y="7"/>
                  <a:pt x="0" y="8"/>
                  <a:pt x="0" y="8"/>
                </a:cubicBezTo>
                <a:cubicBezTo>
                  <a:pt x="1" y="10"/>
                  <a:pt x="0" y="13"/>
                  <a:pt x="1" y="17"/>
                </a:cubicBezTo>
                <a:cubicBezTo>
                  <a:pt x="3" y="17"/>
                  <a:pt x="4" y="17"/>
                  <a:pt x="5" y="16"/>
                </a:cubicBezTo>
                <a:cubicBezTo>
                  <a:pt x="6" y="15"/>
                  <a:pt x="5" y="12"/>
                  <a:pt x="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2" name="Freeform 835"/>
          <p:cNvSpPr>
            <a:spLocks/>
          </p:cNvSpPr>
          <p:nvPr/>
        </p:nvSpPr>
        <p:spPr bwMode="auto">
          <a:xfrm>
            <a:off x="1296562" y="4153997"/>
            <a:ext cx="206213" cy="284432"/>
          </a:xfrm>
          <a:custGeom>
            <a:avLst/>
            <a:gdLst>
              <a:gd name="T0" fmla="*/ 55545 w 92"/>
              <a:gd name="T1" fmla="*/ 216857 h 116"/>
              <a:gd name="T2" fmla="*/ 76614 w 92"/>
              <a:gd name="T3" fmla="*/ 203542 h 116"/>
              <a:gd name="T4" fmla="*/ 78530 w 92"/>
              <a:gd name="T5" fmla="*/ 214955 h 116"/>
              <a:gd name="T6" fmla="*/ 116837 w 92"/>
              <a:gd name="T7" fmla="*/ 186421 h 116"/>
              <a:gd name="T8" fmla="*/ 116837 w 92"/>
              <a:gd name="T9" fmla="*/ 142669 h 116"/>
              <a:gd name="T10" fmla="*/ 147483 w 92"/>
              <a:gd name="T11" fmla="*/ 93211 h 116"/>
              <a:gd name="T12" fmla="*/ 164721 w 92"/>
              <a:gd name="T13" fmla="*/ 38045 h 116"/>
              <a:gd name="T14" fmla="*/ 176213 w 92"/>
              <a:gd name="T15" fmla="*/ 5707 h 116"/>
              <a:gd name="T16" fmla="*/ 162805 w 92"/>
              <a:gd name="T17" fmla="*/ 5707 h 116"/>
              <a:gd name="T18" fmla="*/ 153229 w 92"/>
              <a:gd name="T19" fmla="*/ 0 h 116"/>
              <a:gd name="T20" fmla="*/ 134075 w 92"/>
              <a:gd name="T21" fmla="*/ 3805 h 116"/>
              <a:gd name="T22" fmla="*/ 120668 w 92"/>
              <a:gd name="T23" fmla="*/ 38045 h 116"/>
              <a:gd name="T24" fmla="*/ 116837 w 92"/>
              <a:gd name="T25" fmla="*/ 41850 h 116"/>
              <a:gd name="T26" fmla="*/ 109175 w 92"/>
              <a:gd name="T27" fmla="*/ 47556 h 116"/>
              <a:gd name="T28" fmla="*/ 80445 w 92"/>
              <a:gd name="T29" fmla="*/ 41850 h 116"/>
              <a:gd name="T30" fmla="*/ 49799 w 92"/>
              <a:gd name="T31" fmla="*/ 38045 h 116"/>
              <a:gd name="T32" fmla="*/ 49799 w 92"/>
              <a:gd name="T33" fmla="*/ 38045 h 116"/>
              <a:gd name="T34" fmla="*/ 53630 w 92"/>
              <a:gd name="T35" fmla="*/ 64677 h 116"/>
              <a:gd name="T36" fmla="*/ 67038 w 92"/>
              <a:gd name="T37" fmla="*/ 60872 h 116"/>
              <a:gd name="T38" fmla="*/ 76614 w 92"/>
              <a:gd name="T39" fmla="*/ 76090 h 116"/>
              <a:gd name="T40" fmla="*/ 68953 w 92"/>
              <a:gd name="T41" fmla="*/ 95113 h 116"/>
              <a:gd name="T42" fmla="*/ 78530 w 92"/>
              <a:gd name="T43" fmla="*/ 114136 h 116"/>
              <a:gd name="T44" fmla="*/ 72784 w 92"/>
              <a:gd name="T45" fmla="*/ 157887 h 116"/>
              <a:gd name="T46" fmla="*/ 61291 w 92"/>
              <a:gd name="T47" fmla="*/ 152181 h 116"/>
              <a:gd name="T48" fmla="*/ 51715 w 92"/>
              <a:gd name="T49" fmla="*/ 157887 h 116"/>
              <a:gd name="T50" fmla="*/ 38307 w 92"/>
              <a:gd name="T51" fmla="*/ 144572 h 116"/>
              <a:gd name="T52" fmla="*/ 28730 w 92"/>
              <a:gd name="T53" fmla="*/ 157887 h 116"/>
              <a:gd name="T54" fmla="*/ 13408 w 92"/>
              <a:gd name="T55" fmla="*/ 159790 h 116"/>
              <a:gd name="T56" fmla="*/ 17238 w 92"/>
              <a:gd name="T57" fmla="*/ 184519 h 116"/>
              <a:gd name="T58" fmla="*/ 0 w 92"/>
              <a:gd name="T59" fmla="*/ 192128 h 116"/>
              <a:gd name="T60" fmla="*/ 24900 w 92"/>
              <a:gd name="T61" fmla="*/ 220662 h 116"/>
              <a:gd name="T62" fmla="*/ 40223 w 92"/>
              <a:gd name="T63" fmla="*/ 207346 h 116"/>
              <a:gd name="T64" fmla="*/ 55545 w 92"/>
              <a:gd name="T65" fmla="*/ 216857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116">
                <a:moveTo>
                  <a:pt x="29" y="114"/>
                </a:moveTo>
                <a:cubicBezTo>
                  <a:pt x="31" y="115"/>
                  <a:pt x="36" y="108"/>
                  <a:pt x="40" y="107"/>
                </a:cubicBezTo>
                <a:cubicBezTo>
                  <a:pt x="43" y="106"/>
                  <a:pt x="39" y="114"/>
                  <a:pt x="41" y="113"/>
                </a:cubicBezTo>
                <a:cubicBezTo>
                  <a:pt x="43" y="111"/>
                  <a:pt x="61" y="101"/>
                  <a:pt x="61" y="98"/>
                </a:cubicBezTo>
                <a:cubicBezTo>
                  <a:pt x="61" y="94"/>
                  <a:pt x="61" y="78"/>
                  <a:pt x="61" y="75"/>
                </a:cubicBezTo>
                <a:cubicBezTo>
                  <a:pt x="61" y="71"/>
                  <a:pt x="74" y="53"/>
                  <a:pt x="77" y="49"/>
                </a:cubicBezTo>
                <a:cubicBezTo>
                  <a:pt x="80" y="45"/>
                  <a:pt x="85" y="25"/>
                  <a:pt x="86" y="20"/>
                </a:cubicBezTo>
                <a:cubicBezTo>
                  <a:pt x="87" y="15"/>
                  <a:pt x="92" y="7"/>
                  <a:pt x="92" y="3"/>
                </a:cubicBezTo>
                <a:cubicBezTo>
                  <a:pt x="90" y="3"/>
                  <a:pt x="86" y="3"/>
                  <a:pt x="85" y="3"/>
                </a:cubicBezTo>
                <a:cubicBezTo>
                  <a:pt x="82" y="3"/>
                  <a:pt x="84" y="0"/>
                  <a:pt x="80" y="0"/>
                </a:cubicBezTo>
                <a:cubicBezTo>
                  <a:pt x="75" y="0"/>
                  <a:pt x="74" y="2"/>
                  <a:pt x="70" y="2"/>
                </a:cubicBezTo>
                <a:cubicBezTo>
                  <a:pt x="66" y="2"/>
                  <a:pt x="65" y="18"/>
                  <a:pt x="63" y="20"/>
                </a:cubicBezTo>
                <a:cubicBezTo>
                  <a:pt x="62" y="20"/>
                  <a:pt x="62" y="21"/>
                  <a:pt x="61" y="22"/>
                </a:cubicBezTo>
                <a:cubicBezTo>
                  <a:pt x="60" y="23"/>
                  <a:pt x="59" y="25"/>
                  <a:pt x="57" y="25"/>
                </a:cubicBezTo>
                <a:cubicBezTo>
                  <a:pt x="55" y="25"/>
                  <a:pt x="47" y="22"/>
                  <a:pt x="42" y="22"/>
                </a:cubicBezTo>
                <a:cubicBezTo>
                  <a:pt x="40" y="22"/>
                  <a:pt x="32" y="21"/>
                  <a:pt x="26" y="20"/>
                </a:cubicBezTo>
                <a:cubicBezTo>
                  <a:pt x="26" y="20"/>
                  <a:pt x="26" y="20"/>
                  <a:pt x="26" y="20"/>
                </a:cubicBezTo>
                <a:cubicBezTo>
                  <a:pt x="26" y="26"/>
                  <a:pt x="26" y="34"/>
                  <a:pt x="28" y="34"/>
                </a:cubicBezTo>
                <a:cubicBezTo>
                  <a:pt x="31" y="34"/>
                  <a:pt x="32" y="32"/>
                  <a:pt x="35" y="32"/>
                </a:cubicBezTo>
                <a:cubicBezTo>
                  <a:pt x="38" y="32"/>
                  <a:pt x="41" y="37"/>
                  <a:pt x="40" y="40"/>
                </a:cubicBezTo>
                <a:cubicBezTo>
                  <a:pt x="38" y="42"/>
                  <a:pt x="35" y="47"/>
                  <a:pt x="36" y="50"/>
                </a:cubicBezTo>
                <a:cubicBezTo>
                  <a:pt x="36" y="53"/>
                  <a:pt x="41" y="56"/>
                  <a:pt x="41" y="60"/>
                </a:cubicBezTo>
                <a:cubicBezTo>
                  <a:pt x="41" y="65"/>
                  <a:pt x="40" y="83"/>
                  <a:pt x="38" y="83"/>
                </a:cubicBezTo>
                <a:cubicBezTo>
                  <a:pt x="37" y="84"/>
                  <a:pt x="34" y="80"/>
                  <a:pt x="32" y="80"/>
                </a:cubicBezTo>
                <a:cubicBezTo>
                  <a:pt x="30" y="80"/>
                  <a:pt x="28" y="83"/>
                  <a:pt x="27" y="83"/>
                </a:cubicBezTo>
                <a:cubicBezTo>
                  <a:pt x="26" y="83"/>
                  <a:pt x="23" y="75"/>
                  <a:pt x="20" y="76"/>
                </a:cubicBezTo>
                <a:cubicBezTo>
                  <a:pt x="17" y="77"/>
                  <a:pt x="18" y="83"/>
                  <a:pt x="15" y="83"/>
                </a:cubicBezTo>
                <a:cubicBezTo>
                  <a:pt x="12" y="83"/>
                  <a:pt x="7" y="81"/>
                  <a:pt x="7" y="84"/>
                </a:cubicBezTo>
                <a:cubicBezTo>
                  <a:pt x="7" y="86"/>
                  <a:pt x="10" y="95"/>
                  <a:pt x="9" y="97"/>
                </a:cubicBezTo>
                <a:cubicBezTo>
                  <a:pt x="8" y="98"/>
                  <a:pt x="5" y="98"/>
                  <a:pt x="0" y="101"/>
                </a:cubicBezTo>
                <a:cubicBezTo>
                  <a:pt x="5" y="107"/>
                  <a:pt x="11" y="113"/>
                  <a:pt x="13" y="116"/>
                </a:cubicBezTo>
                <a:cubicBezTo>
                  <a:pt x="16" y="113"/>
                  <a:pt x="19" y="110"/>
                  <a:pt x="21" y="109"/>
                </a:cubicBezTo>
                <a:cubicBezTo>
                  <a:pt x="25" y="107"/>
                  <a:pt x="26" y="112"/>
                  <a:pt x="29"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3" name="Freeform 836"/>
          <p:cNvSpPr>
            <a:spLocks/>
          </p:cNvSpPr>
          <p:nvPr/>
        </p:nvSpPr>
        <p:spPr bwMode="auto">
          <a:xfrm>
            <a:off x="1391312" y="3918675"/>
            <a:ext cx="351117" cy="288526"/>
          </a:xfrm>
          <a:custGeom>
            <a:avLst/>
            <a:gdLst>
              <a:gd name="T0" fmla="*/ 53171 w 158"/>
              <a:gd name="T1" fmla="*/ 185899 h 118"/>
              <a:gd name="T2" fmla="*/ 72161 w 158"/>
              <a:gd name="T3" fmla="*/ 182105 h 118"/>
              <a:gd name="T4" fmla="*/ 81656 w 158"/>
              <a:gd name="T5" fmla="*/ 187796 h 118"/>
              <a:gd name="T6" fmla="*/ 94948 w 158"/>
              <a:gd name="T7" fmla="*/ 187796 h 118"/>
              <a:gd name="T8" fmla="*/ 96847 w 158"/>
              <a:gd name="T9" fmla="*/ 187796 h 118"/>
              <a:gd name="T10" fmla="*/ 94948 w 158"/>
              <a:gd name="T11" fmla="*/ 168827 h 118"/>
              <a:gd name="T12" fmla="*/ 113938 w 158"/>
              <a:gd name="T13" fmla="*/ 147961 h 118"/>
              <a:gd name="T14" fmla="*/ 138625 w 158"/>
              <a:gd name="T15" fmla="*/ 161239 h 118"/>
              <a:gd name="T16" fmla="*/ 186099 w 158"/>
              <a:gd name="T17" fmla="*/ 172621 h 118"/>
              <a:gd name="T18" fmla="*/ 197493 w 158"/>
              <a:gd name="T19" fmla="*/ 149858 h 118"/>
              <a:gd name="T20" fmla="*/ 206988 w 158"/>
              <a:gd name="T21" fmla="*/ 153652 h 118"/>
              <a:gd name="T22" fmla="*/ 231674 w 158"/>
              <a:gd name="T23" fmla="*/ 149858 h 118"/>
              <a:gd name="T24" fmla="*/ 244967 w 158"/>
              <a:gd name="T25" fmla="*/ 151755 h 118"/>
              <a:gd name="T26" fmla="*/ 260159 w 158"/>
              <a:gd name="T27" fmla="*/ 142270 h 118"/>
              <a:gd name="T28" fmla="*/ 284845 w 158"/>
              <a:gd name="T29" fmla="*/ 149858 h 118"/>
              <a:gd name="T30" fmla="*/ 300037 w 158"/>
              <a:gd name="T31" fmla="*/ 144167 h 118"/>
              <a:gd name="T32" fmla="*/ 298138 w 158"/>
              <a:gd name="T33" fmla="*/ 132785 h 118"/>
              <a:gd name="T34" fmla="*/ 281047 w 158"/>
              <a:gd name="T35" fmla="*/ 111919 h 118"/>
              <a:gd name="T36" fmla="*/ 265856 w 158"/>
              <a:gd name="T37" fmla="*/ 98640 h 118"/>
              <a:gd name="T38" fmla="*/ 252563 w 158"/>
              <a:gd name="T39" fmla="*/ 87259 h 118"/>
              <a:gd name="T40" fmla="*/ 244967 w 158"/>
              <a:gd name="T41" fmla="*/ 72083 h 118"/>
              <a:gd name="T42" fmla="*/ 229775 w 158"/>
              <a:gd name="T43" fmla="*/ 64496 h 118"/>
              <a:gd name="T44" fmla="*/ 216482 w 158"/>
              <a:gd name="T45" fmla="*/ 60702 h 118"/>
              <a:gd name="T46" fmla="*/ 212684 w 158"/>
              <a:gd name="T47" fmla="*/ 47423 h 118"/>
              <a:gd name="T48" fmla="*/ 214583 w 158"/>
              <a:gd name="T49" fmla="*/ 30351 h 118"/>
              <a:gd name="T50" fmla="*/ 201291 w 158"/>
              <a:gd name="T51" fmla="*/ 11382 h 118"/>
              <a:gd name="T52" fmla="*/ 197493 w 158"/>
              <a:gd name="T53" fmla="*/ 0 h 118"/>
              <a:gd name="T54" fmla="*/ 197493 w 158"/>
              <a:gd name="T55" fmla="*/ 0 h 118"/>
              <a:gd name="T56" fmla="*/ 170907 w 158"/>
              <a:gd name="T57" fmla="*/ 13279 h 118"/>
              <a:gd name="T58" fmla="*/ 148120 w 158"/>
              <a:gd name="T59" fmla="*/ 37939 h 118"/>
              <a:gd name="T60" fmla="*/ 108241 w 158"/>
              <a:gd name="T61" fmla="*/ 53114 h 118"/>
              <a:gd name="T62" fmla="*/ 102544 w 158"/>
              <a:gd name="T63" fmla="*/ 62599 h 118"/>
              <a:gd name="T64" fmla="*/ 81656 w 158"/>
              <a:gd name="T65" fmla="*/ 75877 h 118"/>
              <a:gd name="T66" fmla="*/ 55070 w 158"/>
              <a:gd name="T67" fmla="*/ 87259 h 118"/>
              <a:gd name="T68" fmla="*/ 41777 w 158"/>
              <a:gd name="T69" fmla="*/ 81568 h 118"/>
              <a:gd name="T70" fmla="*/ 24687 w 158"/>
              <a:gd name="T71" fmla="*/ 89156 h 118"/>
              <a:gd name="T72" fmla="*/ 24687 w 158"/>
              <a:gd name="T73" fmla="*/ 89156 h 118"/>
              <a:gd name="T74" fmla="*/ 24687 w 158"/>
              <a:gd name="T75" fmla="*/ 89156 h 118"/>
              <a:gd name="T76" fmla="*/ 13293 w 158"/>
              <a:gd name="T77" fmla="*/ 110022 h 118"/>
              <a:gd name="T78" fmla="*/ 1899 w 158"/>
              <a:gd name="T79" fmla="*/ 127094 h 118"/>
              <a:gd name="T80" fmla="*/ 0 w 158"/>
              <a:gd name="T81" fmla="*/ 142270 h 118"/>
              <a:gd name="T82" fmla="*/ 9495 w 158"/>
              <a:gd name="T83" fmla="*/ 166930 h 118"/>
              <a:gd name="T84" fmla="*/ 15192 w 158"/>
              <a:gd name="T85" fmla="*/ 182105 h 118"/>
              <a:gd name="T86" fmla="*/ 22788 w 158"/>
              <a:gd name="T87" fmla="*/ 191590 h 118"/>
              <a:gd name="T88" fmla="*/ 37979 w 158"/>
              <a:gd name="T89" fmla="*/ 212456 h 118"/>
              <a:gd name="T90" fmla="*/ 36080 w 158"/>
              <a:gd name="T91" fmla="*/ 223838 h 118"/>
              <a:gd name="T92" fmla="*/ 39878 w 158"/>
              <a:gd name="T93" fmla="*/ 220044 h 118"/>
              <a:gd name="T94" fmla="*/ 53171 w 158"/>
              <a:gd name="T95" fmla="*/ 185899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8" h="118">
                <a:moveTo>
                  <a:pt x="28" y="98"/>
                </a:moveTo>
                <a:cubicBezTo>
                  <a:pt x="32" y="98"/>
                  <a:pt x="33" y="96"/>
                  <a:pt x="38" y="96"/>
                </a:cubicBezTo>
                <a:cubicBezTo>
                  <a:pt x="42" y="96"/>
                  <a:pt x="40" y="99"/>
                  <a:pt x="43" y="99"/>
                </a:cubicBezTo>
                <a:cubicBezTo>
                  <a:pt x="44" y="99"/>
                  <a:pt x="48" y="99"/>
                  <a:pt x="50" y="99"/>
                </a:cubicBezTo>
                <a:cubicBezTo>
                  <a:pt x="51" y="99"/>
                  <a:pt x="51" y="99"/>
                  <a:pt x="51" y="99"/>
                </a:cubicBezTo>
                <a:cubicBezTo>
                  <a:pt x="51" y="96"/>
                  <a:pt x="50" y="91"/>
                  <a:pt x="50" y="89"/>
                </a:cubicBezTo>
                <a:cubicBezTo>
                  <a:pt x="50" y="86"/>
                  <a:pt x="57" y="79"/>
                  <a:pt x="60" y="78"/>
                </a:cubicBezTo>
                <a:cubicBezTo>
                  <a:pt x="64" y="76"/>
                  <a:pt x="69" y="81"/>
                  <a:pt x="73" y="85"/>
                </a:cubicBezTo>
                <a:cubicBezTo>
                  <a:pt x="78" y="90"/>
                  <a:pt x="93" y="91"/>
                  <a:pt x="98" y="91"/>
                </a:cubicBezTo>
                <a:cubicBezTo>
                  <a:pt x="102" y="90"/>
                  <a:pt x="101" y="80"/>
                  <a:pt x="104" y="79"/>
                </a:cubicBezTo>
                <a:cubicBezTo>
                  <a:pt x="106" y="78"/>
                  <a:pt x="106" y="82"/>
                  <a:pt x="109" y="81"/>
                </a:cubicBezTo>
                <a:cubicBezTo>
                  <a:pt x="112" y="81"/>
                  <a:pt x="120" y="80"/>
                  <a:pt x="122" y="79"/>
                </a:cubicBezTo>
                <a:cubicBezTo>
                  <a:pt x="125" y="78"/>
                  <a:pt x="126" y="80"/>
                  <a:pt x="129" y="80"/>
                </a:cubicBezTo>
                <a:cubicBezTo>
                  <a:pt x="132" y="80"/>
                  <a:pt x="134" y="76"/>
                  <a:pt x="137" y="75"/>
                </a:cubicBezTo>
                <a:cubicBezTo>
                  <a:pt x="140" y="75"/>
                  <a:pt x="148" y="79"/>
                  <a:pt x="150" y="79"/>
                </a:cubicBezTo>
                <a:cubicBezTo>
                  <a:pt x="152" y="79"/>
                  <a:pt x="158" y="76"/>
                  <a:pt x="158" y="76"/>
                </a:cubicBezTo>
                <a:cubicBezTo>
                  <a:pt x="158" y="74"/>
                  <a:pt x="158" y="71"/>
                  <a:pt x="157" y="70"/>
                </a:cubicBezTo>
                <a:cubicBezTo>
                  <a:pt x="156" y="67"/>
                  <a:pt x="148" y="64"/>
                  <a:pt x="148" y="59"/>
                </a:cubicBezTo>
                <a:cubicBezTo>
                  <a:pt x="148" y="53"/>
                  <a:pt x="143" y="54"/>
                  <a:pt x="140" y="52"/>
                </a:cubicBezTo>
                <a:cubicBezTo>
                  <a:pt x="136" y="50"/>
                  <a:pt x="136" y="50"/>
                  <a:pt x="133" y="46"/>
                </a:cubicBezTo>
                <a:cubicBezTo>
                  <a:pt x="131" y="41"/>
                  <a:pt x="134" y="40"/>
                  <a:pt x="129" y="38"/>
                </a:cubicBezTo>
                <a:cubicBezTo>
                  <a:pt x="124" y="35"/>
                  <a:pt x="121" y="36"/>
                  <a:pt x="121" y="34"/>
                </a:cubicBezTo>
                <a:cubicBezTo>
                  <a:pt x="121" y="31"/>
                  <a:pt x="117" y="32"/>
                  <a:pt x="114" y="32"/>
                </a:cubicBezTo>
                <a:cubicBezTo>
                  <a:pt x="111" y="31"/>
                  <a:pt x="111" y="28"/>
                  <a:pt x="112" y="25"/>
                </a:cubicBezTo>
                <a:cubicBezTo>
                  <a:pt x="113" y="22"/>
                  <a:pt x="113" y="20"/>
                  <a:pt x="113" y="16"/>
                </a:cubicBezTo>
                <a:cubicBezTo>
                  <a:pt x="113" y="13"/>
                  <a:pt x="108" y="8"/>
                  <a:pt x="106" y="6"/>
                </a:cubicBezTo>
                <a:cubicBezTo>
                  <a:pt x="104" y="4"/>
                  <a:pt x="104" y="4"/>
                  <a:pt x="104" y="0"/>
                </a:cubicBezTo>
                <a:cubicBezTo>
                  <a:pt x="104" y="0"/>
                  <a:pt x="104" y="0"/>
                  <a:pt x="104" y="0"/>
                </a:cubicBezTo>
                <a:cubicBezTo>
                  <a:pt x="94" y="0"/>
                  <a:pt x="91" y="3"/>
                  <a:pt x="90" y="7"/>
                </a:cubicBezTo>
                <a:cubicBezTo>
                  <a:pt x="89" y="11"/>
                  <a:pt x="85" y="13"/>
                  <a:pt x="78" y="20"/>
                </a:cubicBezTo>
                <a:cubicBezTo>
                  <a:pt x="70" y="26"/>
                  <a:pt x="63" y="27"/>
                  <a:pt x="57" y="28"/>
                </a:cubicBezTo>
                <a:cubicBezTo>
                  <a:pt x="51" y="29"/>
                  <a:pt x="56" y="29"/>
                  <a:pt x="54" y="33"/>
                </a:cubicBezTo>
                <a:cubicBezTo>
                  <a:pt x="53" y="37"/>
                  <a:pt x="48" y="39"/>
                  <a:pt x="43" y="40"/>
                </a:cubicBezTo>
                <a:cubicBezTo>
                  <a:pt x="39" y="41"/>
                  <a:pt x="32" y="45"/>
                  <a:pt x="29" y="46"/>
                </a:cubicBezTo>
                <a:cubicBezTo>
                  <a:pt x="25" y="47"/>
                  <a:pt x="25" y="41"/>
                  <a:pt x="22" y="43"/>
                </a:cubicBezTo>
                <a:cubicBezTo>
                  <a:pt x="19" y="45"/>
                  <a:pt x="15" y="46"/>
                  <a:pt x="13" y="47"/>
                </a:cubicBezTo>
                <a:cubicBezTo>
                  <a:pt x="13" y="47"/>
                  <a:pt x="13" y="47"/>
                  <a:pt x="13" y="47"/>
                </a:cubicBezTo>
                <a:cubicBezTo>
                  <a:pt x="13" y="47"/>
                  <a:pt x="13" y="47"/>
                  <a:pt x="13" y="47"/>
                </a:cubicBezTo>
                <a:cubicBezTo>
                  <a:pt x="13" y="47"/>
                  <a:pt x="8" y="54"/>
                  <a:pt x="7" y="58"/>
                </a:cubicBezTo>
                <a:cubicBezTo>
                  <a:pt x="6" y="62"/>
                  <a:pt x="2" y="63"/>
                  <a:pt x="1" y="67"/>
                </a:cubicBezTo>
                <a:cubicBezTo>
                  <a:pt x="0" y="71"/>
                  <a:pt x="0" y="73"/>
                  <a:pt x="0" y="75"/>
                </a:cubicBezTo>
                <a:cubicBezTo>
                  <a:pt x="0" y="78"/>
                  <a:pt x="3" y="85"/>
                  <a:pt x="5" y="88"/>
                </a:cubicBezTo>
                <a:cubicBezTo>
                  <a:pt x="8" y="90"/>
                  <a:pt x="8" y="93"/>
                  <a:pt x="8" y="96"/>
                </a:cubicBezTo>
                <a:cubicBezTo>
                  <a:pt x="9" y="98"/>
                  <a:pt x="10" y="99"/>
                  <a:pt x="12" y="101"/>
                </a:cubicBezTo>
                <a:cubicBezTo>
                  <a:pt x="15" y="103"/>
                  <a:pt x="20" y="109"/>
                  <a:pt x="20" y="112"/>
                </a:cubicBezTo>
                <a:cubicBezTo>
                  <a:pt x="20" y="114"/>
                  <a:pt x="19" y="116"/>
                  <a:pt x="19" y="118"/>
                </a:cubicBezTo>
                <a:cubicBezTo>
                  <a:pt x="20" y="117"/>
                  <a:pt x="20" y="116"/>
                  <a:pt x="21" y="116"/>
                </a:cubicBezTo>
                <a:cubicBezTo>
                  <a:pt x="23" y="114"/>
                  <a:pt x="24" y="98"/>
                  <a:pt x="28"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4" name="Freeform 837"/>
          <p:cNvSpPr>
            <a:spLocks/>
          </p:cNvSpPr>
          <p:nvPr/>
        </p:nvSpPr>
        <p:spPr bwMode="auto">
          <a:xfrm>
            <a:off x="977027" y="3505330"/>
            <a:ext cx="676228" cy="527939"/>
          </a:xfrm>
          <a:custGeom>
            <a:avLst/>
            <a:gdLst>
              <a:gd name="T0" fmla="*/ 408118 w 303"/>
              <a:gd name="T1" fmla="*/ 407670 h 215"/>
              <a:gd name="T2" fmla="*/ 455796 w 303"/>
              <a:gd name="T3" fmla="*/ 382905 h 215"/>
              <a:gd name="T4" fmla="*/ 501566 w 303"/>
              <a:gd name="T5" fmla="*/ 358140 h 215"/>
              <a:gd name="T6" fmla="*/ 551151 w 303"/>
              <a:gd name="T7" fmla="*/ 320040 h 215"/>
              <a:gd name="T8" fmla="*/ 537801 w 303"/>
              <a:gd name="T9" fmla="*/ 285750 h 215"/>
              <a:gd name="T10" fmla="*/ 532080 w 303"/>
              <a:gd name="T11" fmla="*/ 266700 h 215"/>
              <a:gd name="T12" fmla="*/ 537801 w 303"/>
              <a:gd name="T13" fmla="*/ 236220 h 215"/>
              <a:gd name="T14" fmla="*/ 549244 w 303"/>
              <a:gd name="T15" fmla="*/ 217170 h 215"/>
              <a:gd name="T16" fmla="*/ 577850 w 303"/>
              <a:gd name="T17" fmla="*/ 198120 h 215"/>
              <a:gd name="T18" fmla="*/ 389048 w 303"/>
              <a:gd name="T19" fmla="*/ 0 h 215"/>
              <a:gd name="T20" fmla="*/ 329928 w 303"/>
              <a:gd name="T21" fmla="*/ 9525 h 215"/>
              <a:gd name="T22" fmla="*/ 293693 w 303"/>
              <a:gd name="T23" fmla="*/ 0 h 215"/>
              <a:gd name="T24" fmla="*/ 129683 w 303"/>
              <a:gd name="T25" fmla="*/ 106680 h 215"/>
              <a:gd name="T26" fmla="*/ 102983 w 303"/>
              <a:gd name="T27" fmla="*/ 112395 h 215"/>
              <a:gd name="T28" fmla="*/ 83912 w 303"/>
              <a:gd name="T29" fmla="*/ 209550 h 215"/>
              <a:gd name="T30" fmla="*/ 1907 w 303"/>
              <a:gd name="T31" fmla="*/ 220980 h 215"/>
              <a:gd name="T32" fmla="*/ 5721 w 303"/>
              <a:gd name="T33" fmla="*/ 241935 h 215"/>
              <a:gd name="T34" fmla="*/ 26699 w 303"/>
              <a:gd name="T35" fmla="*/ 276225 h 215"/>
              <a:gd name="T36" fmla="*/ 47677 w 303"/>
              <a:gd name="T37" fmla="*/ 285750 h 215"/>
              <a:gd name="T38" fmla="*/ 64841 w 303"/>
              <a:gd name="T39" fmla="*/ 285750 h 215"/>
              <a:gd name="T40" fmla="*/ 89633 w 303"/>
              <a:gd name="T41" fmla="*/ 295275 h 215"/>
              <a:gd name="T42" fmla="*/ 101076 w 303"/>
              <a:gd name="T43" fmla="*/ 259080 h 215"/>
              <a:gd name="T44" fmla="*/ 148753 w 303"/>
              <a:gd name="T45" fmla="*/ 253365 h 215"/>
              <a:gd name="T46" fmla="*/ 192617 w 303"/>
              <a:gd name="T47" fmla="*/ 264795 h 215"/>
              <a:gd name="T48" fmla="*/ 244108 w 303"/>
              <a:gd name="T49" fmla="*/ 268605 h 215"/>
              <a:gd name="T50" fmla="*/ 307042 w 303"/>
              <a:gd name="T51" fmla="*/ 266700 h 215"/>
              <a:gd name="T52" fmla="*/ 329928 w 303"/>
              <a:gd name="T53" fmla="*/ 240030 h 215"/>
              <a:gd name="T54" fmla="*/ 377605 w 303"/>
              <a:gd name="T55" fmla="*/ 173355 h 215"/>
              <a:gd name="T56" fmla="*/ 385233 w 303"/>
              <a:gd name="T57" fmla="*/ 81915 h 215"/>
              <a:gd name="T58" fmla="*/ 366162 w 303"/>
              <a:gd name="T59" fmla="*/ 9525 h 215"/>
              <a:gd name="T60" fmla="*/ 385233 w 303"/>
              <a:gd name="T61" fmla="*/ 81915 h 215"/>
              <a:gd name="T62" fmla="*/ 377605 w 303"/>
              <a:gd name="T63" fmla="*/ 173355 h 215"/>
              <a:gd name="T64" fmla="*/ 329928 w 303"/>
              <a:gd name="T65" fmla="*/ 240030 h 215"/>
              <a:gd name="T66" fmla="*/ 339463 w 303"/>
              <a:gd name="T67" fmla="*/ 268605 h 215"/>
              <a:gd name="T68" fmla="*/ 366162 w 303"/>
              <a:gd name="T69" fmla="*/ 306705 h 215"/>
              <a:gd name="T70" fmla="*/ 375698 w 303"/>
              <a:gd name="T71" fmla="*/ 348615 h 215"/>
              <a:gd name="T72" fmla="*/ 343277 w 303"/>
              <a:gd name="T73" fmla="*/ 358140 h 215"/>
              <a:gd name="T74" fmla="*/ 377605 w 303"/>
              <a:gd name="T75" fmla="*/ 409575 h 215"/>
              <a:gd name="T76" fmla="*/ 394769 w 303"/>
              <a:gd name="T77" fmla="*/ 401955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15">
                <a:moveTo>
                  <a:pt x="207" y="211"/>
                </a:moveTo>
                <a:cubicBezTo>
                  <a:pt x="210" y="209"/>
                  <a:pt x="210" y="215"/>
                  <a:pt x="214" y="214"/>
                </a:cubicBezTo>
                <a:cubicBezTo>
                  <a:pt x="217" y="213"/>
                  <a:pt x="224" y="209"/>
                  <a:pt x="228" y="208"/>
                </a:cubicBezTo>
                <a:cubicBezTo>
                  <a:pt x="233" y="207"/>
                  <a:pt x="238" y="205"/>
                  <a:pt x="239" y="201"/>
                </a:cubicBezTo>
                <a:cubicBezTo>
                  <a:pt x="241" y="197"/>
                  <a:pt x="236" y="197"/>
                  <a:pt x="242" y="196"/>
                </a:cubicBezTo>
                <a:cubicBezTo>
                  <a:pt x="248" y="195"/>
                  <a:pt x="255" y="194"/>
                  <a:pt x="263" y="188"/>
                </a:cubicBezTo>
                <a:cubicBezTo>
                  <a:pt x="270" y="181"/>
                  <a:pt x="274" y="179"/>
                  <a:pt x="275" y="175"/>
                </a:cubicBezTo>
                <a:cubicBezTo>
                  <a:pt x="276" y="171"/>
                  <a:pt x="279" y="168"/>
                  <a:pt x="289" y="168"/>
                </a:cubicBezTo>
                <a:cubicBezTo>
                  <a:pt x="289" y="164"/>
                  <a:pt x="288" y="162"/>
                  <a:pt x="286" y="160"/>
                </a:cubicBezTo>
                <a:cubicBezTo>
                  <a:pt x="283" y="158"/>
                  <a:pt x="282" y="154"/>
                  <a:pt x="282" y="150"/>
                </a:cubicBezTo>
                <a:cubicBezTo>
                  <a:pt x="282" y="147"/>
                  <a:pt x="281" y="145"/>
                  <a:pt x="278" y="145"/>
                </a:cubicBezTo>
                <a:cubicBezTo>
                  <a:pt x="274" y="145"/>
                  <a:pt x="276" y="142"/>
                  <a:pt x="279" y="140"/>
                </a:cubicBezTo>
                <a:cubicBezTo>
                  <a:pt x="282" y="137"/>
                  <a:pt x="279" y="133"/>
                  <a:pt x="280" y="131"/>
                </a:cubicBezTo>
                <a:cubicBezTo>
                  <a:pt x="280" y="129"/>
                  <a:pt x="280" y="126"/>
                  <a:pt x="282" y="124"/>
                </a:cubicBezTo>
                <a:cubicBezTo>
                  <a:pt x="283" y="123"/>
                  <a:pt x="284" y="121"/>
                  <a:pt x="284" y="118"/>
                </a:cubicBezTo>
                <a:cubicBezTo>
                  <a:pt x="284" y="116"/>
                  <a:pt x="287" y="116"/>
                  <a:pt x="288" y="114"/>
                </a:cubicBezTo>
                <a:cubicBezTo>
                  <a:pt x="290" y="113"/>
                  <a:pt x="290" y="109"/>
                  <a:pt x="291" y="107"/>
                </a:cubicBezTo>
                <a:cubicBezTo>
                  <a:pt x="291" y="105"/>
                  <a:pt x="303" y="104"/>
                  <a:pt x="303" y="104"/>
                </a:cubicBezTo>
                <a:cubicBezTo>
                  <a:pt x="303" y="52"/>
                  <a:pt x="303" y="52"/>
                  <a:pt x="303" y="52"/>
                </a:cubicBezTo>
                <a:cubicBezTo>
                  <a:pt x="204" y="0"/>
                  <a:pt x="204" y="0"/>
                  <a:pt x="204" y="0"/>
                </a:cubicBezTo>
                <a:cubicBezTo>
                  <a:pt x="204" y="0"/>
                  <a:pt x="186" y="8"/>
                  <a:pt x="184" y="11"/>
                </a:cubicBezTo>
                <a:cubicBezTo>
                  <a:pt x="181" y="13"/>
                  <a:pt x="176" y="7"/>
                  <a:pt x="173" y="5"/>
                </a:cubicBezTo>
                <a:cubicBezTo>
                  <a:pt x="171" y="3"/>
                  <a:pt x="155" y="0"/>
                  <a:pt x="155" y="0"/>
                </a:cubicBezTo>
                <a:cubicBezTo>
                  <a:pt x="155" y="0"/>
                  <a:pt x="154" y="0"/>
                  <a:pt x="154" y="0"/>
                </a:cubicBezTo>
                <a:cubicBezTo>
                  <a:pt x="151" y="2"/>
                  <a:pt x="91" y="39"/>
                  <a:pt x="85" y="43"/>
                </a:cubicBezTo>
                <a:cubicBezTo>
                  <a:pt x="79" y="47"/>
                  <a:pt x="73" y="55"/>
                  <a:pt x="68" y="56"/>
                </a:cubicBezTo>
                <a:cubicBezTo>
                  <a:pt x="65" y="57"/>
                  <a:pt x="60" y="57"/>
                  <a:pt x="54" y="59"/>
                </a:cubicBezTo>
                <a:cubicBezTo>
                  <a:pt x="54" y="59"/>
                  <a:pt x="54" y="59"/>
                  <a:pt x="54" y="59"/>
                </a:cubicBezTo>
                <a:cubicBezTo>
                  <a:pt x="54" y="69"/>
                  <a:pt x="54" y="85"/>
                  <a:pt x="54" y="90"/>
                </a:cubicBezTo>
                <a:cubicBezTo>
                  <a:pt x="54" y="100"/>
                  <a:pt x="48" y="108"/>
                  <a:pt x="44" y="110"/>
                </a:cubicBezTo>
                <a:cubicBezTo>
                  <a:pt x="40" y="113"/>
                  <a:pt x="16" y="111"/>
                  <a:pt x="14" y="113"/>
                </a:cubicBezTo>
                <a:cubicBezTo>
                  <a:pt x="13" y="114"/>
                  <a:pt x="4" y="116"/>
                  <a:pt x="1" y="116"/>
                </a:cubicBezTo>
                <a:cubicBezTo>
                  <a:pt x="1" y="116"/>
                  <a:pt x="1" y="116"/>
                  <a:pt x="1" y="116"/>
                </a:cubicBezTo>
                <a:cubicBezTo>
                  <a:pt x="0" y="120"/>
                  <a:pt x="0" y="125"/>
                  <a:pt x="3" y="127"/>
                </a:cubicBezTo>
                <a:cubicBezTo>
                  <a:pt x="6" y="131"/>
                  <a:pt x="9" y="133"/>
                  <a:pt x="9" y="137"/>
                </a:cubicBezTo>
                <a:cubicBezTo>
                  <a:pt x="10" y="142"/>
                  <a:pt x="10" y="141"/>
                  <a:pt x="14" y="145"/>
                </a:cubicBezTo>
                <a:cubicBezTo>
                  <a:pt x="19" y="148"/>
                  <a:pt x="21" y="149"/>
                  <a:pt x="22" y="148"/>
                </a:cubicBezTo>
                <a:cubicBezTo>
                  <a:pt x="24" y="147"/>
                  <a:pt x="24" y="146"/>
                  <a:pt x="25" y="150"/>
                </a:cubicBezTo>
                <a:cubicBezTo>
                  <a:pt x="25" y="152"/>
                  <a:pt x="28" y="153"/>
                  <a:pt x="30" y="155"/>
                </a:cubicBezTo>
                <a:cubicBezTo>
                  <a:pt x="31" y="153"/>
                  <a:pt x="32" y="151"/>
                  <a:pt x="34" y="150"/>
                </a:cubicBezTo>
                <a:cubicBezTo>
                  <a:pt x="35" y="148"/>
                  <a:pt x="41" y="157"/>
                  <a:pt x="46" y="164"/>
                </a:cubicBezTo>
                <a:cubicBezTo>
                  <a:pt x="46" y="159"/>
                  <a:pt x="46" y="156"/>
                  <a:pt x="47" y="155"/>
                </a:cubicBezTo>
                <a:cubicBezTo>
                  <a:pt x="48" y="152"/>
                  <a:pt x="47" y="149"/>
                  <a:pt x="50" y="147"/>
                </a:cubicBezTo>
                <a:cubicBezTo>
                  <a:pt x="52" y="145"/>
                  <a:pt x="51" y="138"/>
                  <a:pt x="53" y="136"/>
                </a:cubicBezTo>
                <a:cubicBezTo>
                  <a:pt x="55" y="134"/>
                  <a:pt x="66" y="130"/>
                  <a:pt x="69" y="130"/>
                </a:cubicBezTo>
                <a:cubicBezTo>
                  <a:pt x="71" y="130"/>
                  <a:pt x="74" y="133"/>
                  <a:pt x="78" y="133"/>
                </a:cubicBezTo>
                <a:cubicBezTo>
                  <a:pt x="81" y="133"/>
                  <a:pt x="84" y="139"/>
                  <a:pt x="88" y="141"/>
                </a:cubicBezTo>
                <a:cubicBezTo>
                  <a:pt x="91" y="143"/>
                  <a:pt x="99" y="140"/>
                  <a:pt x="101" y="139"/>
                </a:cubicBezTo>
                <a:cubicBezTo>
                  <a:pt x="103" y="138"/>
                  <a:pt x="109" y="144"/>
                  <a:pt x="114" y="144"/>
                </a:cubicBezTo>
                <a:cubicBezTo>
                  <a:pt x="118" y="144"/>
                  <a:pt x="125" y="143"/>
                  <a:pt x="128" y="141"/>
                </a:cubicBezTo>
                <a:cubicBezTo>
                  <a:pt x="132" y="139"/>
                  <a:pt x="144" y="138"/>
                  <a:pt x="148" y="138"/>
                </a:cubicBezTo>
                <a:cubicBezTo>
                  <a:pt x="152" y="138"/>
                  <a:pt x="156" y="141"/>
                  <a:pt x="161" y="140"/>
                </a:cubicBezTo>
                <a:cubicBezTo>
                  <a:pt x="164" y="139"/>
                  <a:pt x="171" y="133"/>
                  <a:pt x="175" y="131"/>
                </a:cubicBezTo>
                <a:cubicBezTo>
                  <a:pt x="174" y="129"/>
                  <a:pt x="173" y="128"/>
                  <a:pt x="173" y="126"/>
                </a:cubicBezTo>
                <a:cubicBezTo>
                  <a:pt x="173" y="121"/>
                  <a:pt x="177" y="112"/>
                  <a:pt x="181" y="107"/>
                </a:cubicBezTo>
                <a:cubicBezTo>
                  <a:pt x="186" y="103"/>
                  <a:pt x="198" y="91"/>
                  <a:pt x="198" y="91"/>
                </a:cubicBezTo>
                <a:cubicBezTo>
                  <a:pt x="198" y="91"/>
                  <a:pt x="198" y="74"/>
                  <a:pt x="198" y="67"/>
                </a:cubicBezTo>
                <a:cubicBezTo>
                  <a:pt x="198" y="60"/>
                  <a:pt x="202" y="46"/>
                  <a:pt x="202" y="43"/>
                </a:cubicBezTo>
                <a:cubicBezTo>
                  <a:pt x="202" y="40"/>
                  <a:pt x="193" y="24"/>
                  <a:pt x="193" y="24"/>
                </a:cubicBezTo>
                <a:cubicBezTo>
                  <a:pt x="192" y="5"/>
                  <a:pt x="192" y="5"/>
                  <a:pt x="192" y="5"/>
                </a:cubicBezTo>
                <a:cubicBezTo>
                  <a:pt x="193" y="24"/>
                  <a:pt x="193" y="24"/>
                  <a:pt x="193" y="24"/>
                </a:cubicBezTo>
                <a:cubicBezTo>
                  <a:pt x="193" y="24"/>
                  <a:pt x="202" y="40"/>
                  <a:pt x="202" y="43"/>
                </a:cubicBezTo>
                <a:cubicBezTo>
                  <a:pt x="202" y="46"/>
                  <a:pt x="198" y="60"/>
                  <a:pt x="198" y="67"/>
                </a:cubicBezTo>
                <a:cubicBezTo>
                  <a:pt x="198" y="74"/>
                  <a:pt x="198" y="91"/>
                  <a:pt x="198" y="91"/>
                </a:cubicBezTo>
                <a:cubicBezTo>
                  <a:pt x="198" y="91"/>
                  <a:pt x="186" y="103"/>
                  <a:pt x="181" y="107"/>
                </a:cubicBezTo>
                <a:cubicBezTo>
                  <a:pt x="177" y="112"/>
                  <a:pt x="173" y="121"/>
                  <a:pt x="173" y="126"/>
                </a:cubicBezTo>
                <a:cubicBezTo>
                  <a:pt x="173" y="128"/>
                  <a:pt x="174" y="129"/>
                  <a:pt x="175" y="131"/>
                </a:cubicBezTo>
                <a:cubicBezTo>
                  <a:pt x="176" y="134"/>
                  <a:pt x="178" y="137"/>
                  <a:pt x="178" y="141"/>
                </a:cubicBezTo>
                <a:cubicBezTo>
                  <a:pt x="178" y="140"/>
                  <a:pt x="189" y="146"/>
                  <a:pt x="190" y="148"/>
                </a:cubicBezTo>
                <a:cubicBezTo>
                  <a:pt x="192" y="151"/>
                  <a:pt x="192" y="158"/>
                  <a:pt x="192" y="161"/>
                </a:cubicBezTo>
                <a:cubicBezTo>
                  <a:pt x="192" y="164"/>
                  <a:pt x="191" y="171"/>
                  <a:pt x="193" y="174"/>
                </a:cubicBezTo>
                <a:cubicBezTo>
                  <a:pt x="194" y="177"/>
                  <a:pt x="197" y="183"/>
                  <a:pt x="197" y="183"/>
                </a:cubicBezTo>
                <a:cubicBezTo>
                  <a:pt x="197" y="183"/>
                  <a:pt x="187" y="183"/>
                  <a:pt x="185" y="183"/>
                </a:cubicBezTo>
                <a:cubicBezTo>
                  <a:pt x="182" y="183"/>
                  <a:pt x="179" y="185"/>
                  <a:pt x="180" y="188"/>
                </a:cubicBezTo>
                <a:cubicBezTo>
                  <a:pt x="182" y="191"/>
                  <a:pt x="192" y="197"/>
                  <a:pt x="193" y="200"/>
                </a:cubicBezTo>
                <a:cubicBezTo>
                  <a:pt x="194" y="202"/>
                  <a:pt x="197" y="212"/>
                  <a:pt x="198" y="215"/>
                </a:cubicBezTo>
                <a:cubicBezTo>
                  <a:pt x="198" y="215"/>
                  <a:pt x="198" y="215"/>
                  <a:pt x="198" y="215"/>
                </a:cubicBezTo>
                <a:cubicBezTo>
                  <a:pt x="200" y="214"/>
                  <a:pt x="204" y="213"/>
                  <a:pt x="207"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5" name="Freeform 838"/>
          <p:cNvSpPr>
            <a:spLocks/>
          </p:cNvSpPr>
          <p:nvPr/>
        </p:nvSpPr>
        <p:spPr bwMode="auto">
          <a:xfrm>
            <a:off x="1590089" y="3511467"/>
            <a:ext cx="481163" cy="654808"/>
          </a:xfrm>
          <a:custGeom>
            <a:avLst/>
            <a:gdLst>
              <a:gd name="T0" fmla="*/ 26649 w 216"/>
              <a:gd name="T1" fmla="*/ 211985 h 266"/>
              <a:gd name="T2" fmla="*/ 15228 w 216"/>
              <a:gd name="T3" fmla="*/ 231083 h 266"/>
              <a:gd name="T4" fmla="*/ 9518 w 216"/>
              <a:gd name="T5" fmla="*/ 261639 h 266"/>
              <a:gd name="T6" fmla="*/ 15228 w 216"/>
              <a:gd name="T7" fmla="*/ 280737 h 266"/>
              <a:gd name="T8" fmla="*/ 28553 w 216"/>
              <a:gd name="T9" fmla="*/ 315113 h 266"/>
              <a:gd name="T10" fmla="*/ 45685 w 216"/>
              <a:gd name="T11" fmla="*/ 345669 h 266"/>
              <a:gd name="T12" fmla="*/ 47588 w 216"/>
              <a:gd name="T13" fmla="*/ 376226 h 266"/>
              <a:gd name="T14" fmla="*/ 76141 w 216"/>
              <a:gd name="T15" fmla="*/ 387684 h 266"/>
              <a:gd name="T16" fmla="*/ 97080 w 216"/>
              <a:gd name="T17" fmla="*/ 414421 h 266"/>
              <a:gd name="T18" fmla="*/ 129440 w 216"/>
              <a:gd name="T19" fmla="*/ 448797 h 266"/>
              <a:gd name="T20" fmla="*/ 159897 w 216"/>
              <a:gd name="T21" fmla="*/ 485083 h 266"/>
              <a:gd name="T22" fmla="*/ 180836 w 216"/>
              <a:gd name="T23" fmla="*/ 483173 h 266"/>
              <a:gd name="T24" fmla="*/ 218906 w 216"/>
              <a:gd name="T25" fmla="*/ 504180 h 266"/>
              <a:gd name="T26" fmla="*/ 226520 w 216"/>
              <a:gd name="T27" fmla="*/ 496541 h 266"/>
              <a:gd name="T28" fmla="*/ 256977 w 216"/>
              <a:gd name="T29" fmla="*/ 504180 h 266"/>
              <a:gd name="T30" fmla="*/ 291240 w 216"/>
              <a:gd name="T31" fmla="*/ 492722 h 266"/>
              <a:gd name="T32" fmla="*/ 296951 w 216"/>
              <a:gd name="T33" fmla="*/ 488902 h 266"/>
              <a:gd name="T34" fmla="*/ 302662 w 216"/>
              <a:gd name="T35" fmla="*/ 477444 h 266"/>
              <a:gd name="T36" fmla="*/ 342636 w 216"/>
              <a:gd name="T37" fmla="*/ 473624 h 266"/>
              <a:gd name="T38" fmla="*/ 329311 w 216"/>
              <a:gd name="T39" fmla="*/ 452617 h 266"/>
              <a:gd name="T40" fmla="*/ 304565 w 216"/>
              <a:gd name="T41" fmla="*/ 414421 h 266"/>
              <a:gd name="T42" fmla="*/ 277916 w 216"/>
              <a:gd name="T43" fmla="*/ 385774 h 266"/>
              <a:gd name="T44" fmla="*/ 300758 w 216"/>
              <a:gd name="T45" fmla="*/ 360947 h 266"/>
              <a:gd name="T46" fmla="*/ 323601 w 216"/>
              <a:gd name="T47" fmla="*/ 318932 h 266"/>
              <a:gd name="T48" fmla="*/ 335022 w 216"/>
              <a:gd name="T49" fmla="*/ 275008 h 266"/>
              <a:gd name="T50" fmla="*/ 357864 w 216"/>
              <a:gd name="T51" fmla="*/ 248271 h 266"/>
              <a:gd name="T52" fmla="*/ 369285 w 216"/>
              <a:gd name="T53" fmla="*/ 192887 h 266"/>
              <a:gd name="T54" fmla="*/ 401645 w 216"/>
              <a:gd name="T55" fmla="*/ 148962 h 266"/>
              <a:gd name="T56" fmla="*/ 411163 w 216"/>
              <a:gd name="T57" fmla="*/ 135594 h 266"/>
              <a:gd name="T58" fmla="*/ 378803 w 216"/>
              <a:gd name="T59" fmla="*/ 59203 h 266"/>
              <a:gd name="T60" fmla="*/ 373092 w 216"/>
              <a:gd name="T61" fmla="*/ 40105 h 266"/>
              <a:gd name="T62" fmla="*/ 342636 w 216"/>
              <a:gd name="T63" fmla="*/ 5729 h 266"/>
              <a:gd name="T64" fmla="*/ 340732 w 216"/>
              <a:gd name="T65" fmla="*/ 0 h 266"/>
              <a:gd name="T66" fmla="*/ 317890 w 216"/>
              <a:gd name="T67" fmla="*/ 21008 h 266"/>
              <a:gd name="T68" fmla="*/ 295048 w 216"/>
              <a:gd name="T69" fmla="*/ 38195 h 266"/>
              <a:gd name="T70" fmla="*/ 81852 w 216"/>
              <a:gd name="T71" fmla="*/ 30556 h 266"/>
              <a:gd name="T72" fmla="*/ 55202 w 216"/>
              <a:gd name="T73" fmla="*/ 82120 h 266"/>
              <a:gd name="T74" fmla="*/ 55202 w 216"/>
              <a:gd name="T75" fmla="*/ 192887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 h="266">
                <a:moveTo>
                  <a:pt x="17" y="104"/>
                </a:moveTo>
                <a:cubicBezTo>
                  <a:pt x="16" y="106"/>
                  <a:pt x="16" y="110"/>
                  <a:pt x="14" y="111"/>
                </a:cubicBezTo>
                <a:cubicBezTo>
                  <a:pt x="13" y="113"/>
                  <a:pt x="10" y="113"/>
                  <a:pt x="10" y="115"/>
                </a:cubicBezTo>
                <a:cubicBezTo>
                  <a:pt x="10" y="118"/>
                  <a:pt x="9" y="120"/>
                  <a:pt x="8" y="121"/>
                </a:cubicBezTo>
                <a:cubicBezTo>
                  <a:pt x="6" y="123"/>
                  <a:pt x="6" y="126"/>
                  <a:pt x="6" y="128"/>
                </a:cubicBezTo>
                <a:cubicBezTo>
                  <a:pt x="5" y="130"/>
                  <a:pt x="8" y="134"/>
                  <a:pt x="5" y="137"/>
                </a:cubicBezTo>
                <a:cubicBezTo>
                  <a:pt x="2" y="139"/>
                  <a:pt x="0" y="142"/>
                  <a:pt x="4" y="142"/>
                </a:cubicBezTo>
                <a:cubicBezTo>
                  <a:pt x="7" y="142"/>
                  <a:pt x="8" y="144"/>
                  <a:pt x="8" y="147"/>
                </a:cubicBezTo>
                <a:cubicBezTo>
                  <a:pt x="8" y="151"/>
                  <a:pt x="9" y="155"/>
                  <a:pt x="12" y="157"/>
                </a:cubicBezTo>
                <a:cubicBezTo>
                  <a:pt x="14" y="159"/>
                  <a:pt x="15" y="161"/>
                  <a:pt x="15" y="165"/>
                </a:cubicBezTo>
                <a:cubicBezTo>
                  <a:pt x="15" y="169"/>
                  <a:pt x="15" y="169"/>
                  <a:pt x="17" y="171"/>
                </a:cubicBezTo>
                <a:cubicBezTo>
                  <a:pt x="19" y="173"/>
                  <a:pt x="24" y="178"/>
                  <a:pt x="24" y="181"/>
                </a:cubicBezTo>
                <a:cubicBezTo>
                  <a:pt x="24" y="185"/>
                  <a:pt x="24" y="187"/>
                  <a:pt x="23" y="190"/>
                </a:cubicBezTo>
                <a:cubicBezTo>
                  <a:pt x="22" y="193"/>
                  <a:pt x="22" y="196"/>
                  <a:pt x="25" y="197"/>
                </a:cubicBezTo>
                <a:cubicBezTo>
                  <a:pt x="28" y="197"/>
                  <a:pt x="32" y="196"/>
                  <a:pt x="32" y="199"/>
                </a:cubicBezTo>
                <a:cubicBezTo>
                  <a:pt x="32" y="201"/>
                  <a:pt x="35" y="200"/>
                  <a:pt x="40" y="203"/>
                </a:cubicBezTo>
                <a:cubicBezTo>
                  <a:pt x="45" y="205"/>
                  <a:pt x="42" y="206"/>
                  <a:pt x="44" y="211"/>
                </a:cubicBezTo>
                <a:cubicBezTo>
                  <a:pt x="47" y="215"/>
                  <a:pt x="47" y="215"/>
                  <a:pt x="51" y="217"/>
                </a:cubicBezTo>
                <a:cubicBezTo>
                  <a:pt x="54" y="219"/>
                  <a:pt x="59" y="218"/>
                  <a:pt x="59" y="224"/>
                </a:cubicBezTo>
                <a:cubicBezTo>
                  <a:pt x="59" y="229"/>
                  <a:pt x="67" y="232"/>
                  <a:pt x="68" y="235"/>
                </a:cubicBezTo>
                <a:cubicBezTo>
                  <a:pt x="69" y="236"/>
                  <a:pt x="69" y="239"/>
                  <a:pt x="69" y="241"/>
                </a:cubicBezTo>
                <a:cubicBezTo>
                  <a:pt x="73" y="241"/>
                  <a:pt x="82" y="254"/>
                  <a:pt x="84" y="254"/>
                </a:cubicBezTo>
                <a:cubicBezTo>
                  <a:pt x="86" y="254"/>
                  <a:pt x="87" y="249"/>
                  <a:pt x="89" y="249"/>
                </a:cubicBezTo>
                <a:cubicBezTo>
                  <a:pt x="90" y="249"/>
                  <a:pt x="92" y="253"/>
                  <a:pt x="95" y="253"/>
                </a:cubicBezTo>
                <a:cubicBezTo>
                  <a:pt x="98" y="253"/>
                  <a:pt x="97" y="250"/>
                  <a:pt x="101" y="250"/>
                </a:cubicBezTo>
                <a:cubicBezTo>
                  <a:pt x="103" y="250"/>
                  <a:pt x="111" y="259"/>
                  <a:pt x="115" y="264"/>
                </a:cubicBezTo>
                <a:cubicBezTo>
                  <a:pt x="115" y="264"/>
                  <a:pt x="115" y="264"/>
                  <a:pt x="115" y="264"/>
                </a:cubicBezTo>
                <a:cubicBezTo>
                  <a:pt x="116" y="263"/>
                  <a:pt x="117" y="262"/>
                  <a:pt x="119" y="260"/>
                </a:cubicBezTo>
                <a:cubicBezTo>
                  <a:pt x="123" y="258"/>
                  <a:pt x="124" y="260"/>
                  <a:pt x="128" y="262"/>
                </a:cubicBezTo>
                <a:cubicBezTo>
                  <a:pt x="132" y="264"/>
                  <a:pt x="132" y="266"/>
                  <a:pt x="135" y="264"/>
                </a:cubicBezTo>
                <a:cubicBezTo>
                  <a:pt x="138" y="263"/>
                  <a:pt x="142" y="259"/>
                  <a:pt x="144" y="259"/>
                </a:cubicBezTo>
                <a:cubicBezTo>
                  <a:pt x="145" y="259"/>
                  <a:pt x="150" y="258"/>
                  <a:pt x="153" y="258"/>
                </a:cubicBezTo>
                <a:cubicBezTo>
                  <a:pt x="154" y="258"/>
                  <a:pt x="155" y="257"/>
                  <a:pt x="156" y="256"/>
                </a:cubicBezTo>
                <a:cubicBezTo>
                  <a:pt x="156" y="256"/>
                  <a:pt x="156" y="256"/>
                  <a:pt x="156" y="256"/>
                </a:cubicBezTo>
                <a:cubicBezTo>
                  <a:pt x="156" y="256"/>
                  <a:pt x="156" y="256"/>
                  <a:pt x="156" y="256"/>
                </a:cubicBezTo>
                <a:cubicBezTo>
                  <a:pt x="157" y="254"/>
                  <a:pt x="158" y="252"/>
                  <a:pt x="159" y="250"/>
                </a:cubicBezTo>
                <a:cubicBezTo>
                  <a:pt x="162" y="246"/>
                  <a:pt x="172" y="245"/>
                  <a:pt x="174" y="244"/>
                </a:cubicBezTo>
                <a:cubicBezTo>
                  <a:pt x="176" y="244"/>
                  <a:pt x="180" y="248"/>
                  <a:pt x="180" y="248"/>
                </a:cubicBezTo>
                <a:cubicBezTo>
                  <a:pt x="180" y="248"/>
                  <a:pt x="180" y="243"/>
                  <a:pt x="180" y="240"/>
                </a:cubicBezTo>
                <a:cubicBezTo>
                  <a:pt x="180" y="238"/>
                  <a:pt x="177" y="240"/>
                  <a:pt x="173" y="237"/>
                </a:cubicBezTo>
                <a:cubicBezTo>
                  <a:pt x="170" y="234"/>
                  <a:pt x="166" y="225"/>
                  <a:pt x="165" y="223"/>
                </a:cubicBezTo>
                <a:cubicBezTo>
                  <a:pt x="164" y="221"/>
                  <a:pt x="160" y="220"/>
                  <a:pt x="160" y="217"/>
                </a:cubicBezTo>
                <a:cubicBezTo>
                  <a:pt x="159" y="215"/>
                  <a:pt x="153" y="209"/>
                  <a:pt x="149" y="208"/>
                </a:cubicBezTo>
                <a:cubicBezTo>
                  <a:pt x="145" y="207"/>
                  <a:pt x="145" y="204"/>
                  <a:pt x="146" y="202"/>
                </a:cubicBezTo>
                <a:cubicBezTo>
                  <a:pt x="147" y="199"/>
                  <a:pt x="149" y="199"/>
                  <a:pt x="153" y="199"/>
                </a:cubicBezTo>
                <a:cubicBezTo>
                  <a:pt x="157" y="199"/>
                  <a:pt x="158" y="196"/>
                  <a:pt x="158" y="189"/>
                </a:cubicBezTo>
                <a:cubicBezTo>
                  <a:pt x="158" y="181"/>
                  <a:pt x="161" y="174"/>
                  <a:pt x="163" y="171"/>
                </a:cubicBezTo>
                <a:cubicBezTo>
                  <a:pt x="164" y="167"/>
                  <a:pt x="167" y="168"/>
                  <a:pt x="170" y="167"/>
                </a:cubicBezTo>
                <a:cubicBezTo>
                  <a:pt x="173" y="166"/>
                  <a:pt x="171" y="161"/>
                  <a:pt x="171" y="157"/>
                </a:cubicBezTo>
                <a:cubicBezTo>
                  <a:pt x="171" y="153"/>
                  <a:pt x="176" y="147"/>
                  <a:pt x="176" y="144"/>
                </a:cubicBezTo>
                <a:cubicBezTo>
                  <a:pt x="176" y="142"/>
                  <a:pt x="183" y="143"/>
                  <a:pt x="184" y="142"/>
                </a:cubicBezTo>
                <a:cubicBezTo>
                  <a:pt x="186" y="141"/>
                  <a:pt x="187" y="134"/>
                  <a:pt x="188" y="130"/>
                </a:cubicBezTo>
                <a:cubicBezTo>
                  <a:pt x="190" y="125"/>
                  <a:pt x="189" y="116"/>
                  <a:pt x="189" y="112"/>
                </a:cubicBezTo>
                <a:cubicBezTo>
                  <a:pt x="189" y="109"/>
                  <a:pt x="192" y="104"/>
                  <a:pt x="194" y="101"/>
                </a:cubicBezTo>
                <a:cubicBezTo>
                  <a:pt x="196" y="97"/>
                  <a:pt x="193" y="93"/>
                  <a:pt x="195" y="89"/>
                </a:cubicBezTo>
                <a:cubicBezTo>
                  <a:pt x="198" y="84"/>
                  <a:pt x="205" y="78"/>
                  <a:pt x="211" y="78"/>
                </a:cubicBezTo>
                <a:cubicBezTo>
                  <a:pt x="214" y="78"/>
                  <a:pt x="215" y="74"/>
                  <a:pt x="216" y="71"/>
                </a:cubicBezTo>
                <a:cubicBezTo>
                  <a:pt x="216" y="71"/>
                  <a:pt x="216" y="71"/>
                  <a:pt x="216" y="71"/>
                </a:cubicBezTo>
                <a:cubicBezTo>
                  <a:pt x="211" y="67"/>
                  <a:pt x="203" y="60"/>
                  <a:pt x="201" y="54"/>
                </a:cubicBezTo>
                <a:cubicBezTo>
                  <a:pt x="198" y="48"/>
                  <a:pt x="199" y="32"/>
                  <a:pt x="199" y="31"/>
                </a:cubicBezTo>
                <a:cubicBezTo>
                  <a:pt x="199" y="29"/>
                  <a:pt x="202" y="29"/>
                  <a:pt x="201" y="28"/>
                </a:cubicBezTo>
                <a:cubicBezTo>
                  <a:pt x="200" y="27"/>
                  <a:pt x="196" y="24"/>
                  <a:pt x="196" y="21"/>
                </a:cubicBezTo>
                <a:cubicBezTo>
                  <a:pt x="195" y="19"/>
                  <a:pt x="195" y="17"/>
                  <a:pt x="192" y="13"/>
                </a:cubicBezTo>
                <a:cubicBezTo>
                  <a:pt x="190" y="10"/>
                  <a:pt x="182" y="6"/>
                  <a:pt x="180" y="3"/>
                </a:cubicBezTo>
                <a:cubicBezTo>
                  <a:pt x="180" y="2"/>
                  <a:pt x="180" y="2"/>
                  <a:pt x="179" y="0"/>
                </a:cubicBezTo>
                <a:cubicBezTo>
                  <a:pt x="179" y="0"/>
                  <a:pt x="179" y="0"/>
                  <a:pt x="179" y="0"/>
                </a:cubicBezTo>
                <a:cubicBezTo>
                  <a:pt x="175" y="4"/>
                  <a:pt x="172" y="3"/>
                  <a:pt x="170" y="5"/>
                </a:cubicBezTo>
                <a:cubicBezTo>
                  <a:pt x="168" y="7"/>
                  <a:pt x="169" y="10"/>
                  <a:pt x="167" y="11"/>
                </a:cubicBezTo>
                <a:cubicBezTo>
                  <a:pt x="166" y="13"/>
                  <a:pt x="162" y="11"/>
                  <a:pt x="160" y="13"/>
                </a:cubicBezTo>
                <a:cubicBezTo>
                  <a:pt x="158" y="15"/>
                  <a:pt x="158" y="20"/>
                  <a:pt x="155" y="20"/>
                </a:cubicBezTo>
                <a:cubicBezTo>
                  <a:pt x="153" y="20"/>
                  <a:pt x="147" y="16"/>
                  <a:pt x="147" y="16"/>
                </a:cubicBezTo>
                <a:cubicBezTo>
                  <a:pt x="43" y="16"/>
                  <a:pt x="43" y="16"/>
                  <a:pt x="43" y="16"/>
                </a:cubicBezTo>
                <a:cubicBezTo>
                  <a:pt x="43" y="43"/>
                  <a:pt x="43" y="43"/>
                  <a:pt x="43" y="43"/>
                </a:cubicBezTo>
                <a:cubicBezTo>
                  <a:pt x="29" y="43"/>
                  <a:pt x="29" y="43"/>
                  <a:pt x="29" y="43"/>
                </a:cubicBezTo>
                <a:cubicBezTo>
                  <a:pt x="29" y="49"/>
                  <a:pt x="29" y="49"/>
                  <a:pt x="29" y="49"/>
                </a:cubicBezTo>
                <a:cubicBezTo>
                  <a:pt x="29" y="101"/>
                  <a:pt x="29" y="101"/>
                  <a:pt x="29" y="101"/>
                </a:cubicBezTo>
                <a:cubicBezTo>
                  <a:pt x="29" y="101"/>
                  <a:pt x="17" y="102"/>
                  <a:pt x="17"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6" name="Freeform 839"/>
          <p:cNvSpPr>
            <a:spLocks/>
          </p:cNvSpPr>
          <p:nvPr/>
        </p:nvSpPr>
        <p:spPr bwMode="auto">
          <a:xfrm>
            <a:off x="2011804" y="3687447"/>
            <a:ext cx="187633" cy="186210"/>
          </a:xfrm>
          <a:custGeom>
            <a:avLst/>
            <a:gdLst>
              <a:gd name="T0" fmla="*/ 17179 w 84"/>
              <a:gd name="T1" fmla="*/ 93140 h 76"/>
              <a:gd name="T2" fmla="*/ 32449 w 84"/>
              <a:gd name="T3" fmla="*/ 98842 h 76"/>
              <a:gd name="T4" fmla="*/ 36267 w 84"/>
              <a:gd name="T5" fmla="*/ 81735 h 76"/>
              <a:gd name="T6" fmla="*/ 53446 w 84"/>
              <a:gd name="T7" fmla="*/ 93140 h 76"/>
              <a:gd name="T8" fmla="*/ 62990 w 84"/>
              <a:gd name="T9" fmla="*/ 85537 h 76"/>
              <a:gd name="T10" fmla="*/ 72533 w 84"/>
              <a:gd name="T11" fmla="*/ 91239 h 76"/>
              <a:gd name="T12" fmla="*/ 110709 w 84"/>
              <a:gd name="T13" fmla="*/ 100743 h 76"/>
              <a:gd name="T14" fmla="*/ 148884 w 84"/>
              <a:gd name="T15" fmla="*/ 144462 h 76"/>
              <a:gd name="T16" fmla="*/ 148884 w 84"/>
              <a:gd name="T17" fmla="*/ 144462 h 76"/>
              <a:gd name="T18" fmla="*/ 160337 w 84"/>
              <a:gd name="T19" fmla="*/ 134958 h 76"/>
              <a:gd name="T20" fmla="*/ 160337 w 84"/>
              <a:gd name="T21" fmla="*/ 134958 h 76"/>
              <a:gd name="T22" fmla="*/ 156519 w 84"/>
              <a:gd name="T23" fmla="*/ 131156 h 76"/>
              <a:gd name="T24" fmla="*/ 127888 w 84"/>
              <a:gd name="T25" fmla="*/ 102644 h 76"/>
              <a:gd name="T26" fmla="*/ 108800 w 84"/>
              <a:gd name="T27" fmla="*/ 81735 h 76"/>
              <a:gd name="T28" fmla="*/ 93530 w 84"/>
              <a:gd name="T29" fmla="*/ 77933 h 76"/>
              <a:gd name="T30" fmla="*/ 83986 w 84"/>
              <a:gd name="T31" fmla="*/ 68429 h 76"/>
              <a:gd name="T32" fmla="*/ 83986 w 84"/>
              <a:gd name="T33" fmla="*/ 76033 h 76"/>
              <a:gd name="T34" fmla="*/ 66807 w 84"/>
              <a:gd name="T35" fmla="*/ 34215 h 76"/>
              <a:gd name="T36" fmla="*/ 55354 w 84"/>
              <a:gd name="T37" fmla="*/ 1901 h 76"/>
              <a:gd name="T38" fmla="*/ 51537 w 84"/>
              <a:gd name="T39" fmla="*/ 0 h 76"/>
              <a:gd name="T40" fmla="*/ 51537 w 84"/>
              <a:gd name="T41" fmla="*/ 0 h 76"/>
              <a:gd name="T42" fmla="*/ 41993 w 84"/>
              <a:gd name="T43" fmla="*/ 13306 h 76"/>
              <a:gd name="T44" fmla="*/ 11453 w 84"/>
              <a:gd name="T45" fmla="*/ 34215 h 76"/>
              <a:gd name="T46" fmla="*/ 9544 w 84"/>
              <a:gd name="T47" fmla="*/ 57024 h 76"/>
              <a:gd name="T48" fmla="*/ 0 w 84"/>
              <a:gd name="T49" fmla="*/ 77933 h 76"/>
              <a:gd name="T50" fmla="*/ 0 w 84"/>
              <a:gd name="T51" fmla="*/ 95041 h 76"/>
              <a:gd name="T52" fmla="*/ 0 w 84"/>
              <a:gd name="T53" fmla="*/ 95041 h 76"/>
              <a:gd name="T54" fmla="*/ 17179 w 84"/>
              <a:gd name="T55" fmla="*/ 93140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76">
                <a:moveTo>
                  <a:pt x="9" y="49"/>
                </a:moveTo>
                <a:cubicBezTo>
                  <a:pt x="12" y="49"/>
                  <a:pt x="12" y="52"/>
                  <a:pt x="17" y="52"/>
                </a:cubicBezTo>
                <a:cubicBezTo>
                  <a:pt x="21" y="52"/>
                  <a:pt x="17" y="43"/>
                  <a:pt x="19" y="43"/>
                </a:cubicBezTo>
                <a:cubicBezTo>
                  <a:pt x="22" y="43"/>
                  <a:pt x="26" y="49"/>
                  <a:pt x="28" y="49"/>
                </a:cubicBezTo>
                <a:cubicBezTo>
                  <a:pt x="30" y="49"/>
                  <a:pt x="32" y="45"/>
                  <a:pt x="33" y="45"/>
                </a:cubicBezTo>
                <a:cubicBezTo>
                  <a:pt x="35" y="45"/>
                  <a:pt x="35" y="48"/>
                  <a:pt x="38" y="48"/>
                </a:cubicBezTo>
                <a:cubicBezTo>
                  <a:pt x="41" y="48"/>
                  <a:pt x="55" y="50"/>
                  <a:pt x="58" y="53"/>
                </a:cubicBezTo>
                <a:cubicBezTo>
                  <a:pt x="61" y="56"/>
                  <a:pt x="74" y="71"/>
                  <a:pt x="78" y="76"/>
                </a:cubicBezTo>
                <a:cubicBezTo>
                  <a:pt x="78" y="76"/>
                  <a:pt x="78" y="76"/>
                  <a:pt x="78" y="76"/>
                </a:cubicBezTo>
                <a:cubicBezTo>
                  <a:pt x="78" y="76"/>
                  <a:pt x="81" y="73"/>
                  <a:pt x="84" y="71"/>
                </a:cubicBezTo>
                <a:cubicBezTo>
                  <a:pt x="84" y="71"/>
                  <a:pt x="84" y="71"/>
                  <a:pt x="84" y="71"/>
                </a:cubicBezTo>
                <a:cubicBezTo>
                  <a:pt x="83" y="70"/>
                  <a:pt x="82" y="70"/>
                  <a:pt x="82" y="69"/>
                </a:cubicBezTo>
                <a:cubicBezTo>
                  <a:pt x="78" y="65"/>
                  <a:pt x="71" y="58"/>
                  <a:pt x="67" y="54"/>
                </a:cubicBezTo>
                <a:cubicBezTo>
                  <a:pt x="64" y="50"/>
                  <a:pt x="63" y="45"/>
                  <a:pt x="57" y="43"/>
                </a:cubicBezTo>
                <a:cubicBezTo>
                  <a:pt x="51" y="42"/>
                  <a:pt x="52" y="42"/>
                  <a:pt x="49" y="41"/>
                </a:cubicBezTo>
                <a:cubicBezTo>
                  <a:pt x="47" y="39"/>
                  <a:pt x="44" y="34"/>
                  <a:pt x="44" y="36"/>
                </a:cubicBezTo>
                <a:cubicBezTo>
                  <a:pt x="44" y="38"/>
                  <a:pt x="45" y="41"/>
                  <a:pt x="44" y="40"/>
                </a:cubicBezTo>
                <a:cubicBezTo>
                  <a:pt x="42" y="38"/>
                  <a:pt x="36" y="26"/>
                  <a:pt x="35" y="18"/>
                </a:cubicBezTo>
                <a:cubicBezTo>
                  <a:pt x="34" y="10"/>
                  <a:pt x="33" y="4"/>
                  <a:pt x="29" y="1"/>
                </a:cubicBezTo>
                <a:cubicBezTo>
                  <a:pt x="28" y="1"/>
                  <a:pt x="27" y="0"/>
                  <a:pt x="27" y="0"/>
                </a:cubicBezTo>
                <a:cubicBezTo>
                  <a:pt x="27" y="0"/>
                  <a:pt x="27" y="0"/>
                  <a:pt x="27" y="0"/>
                </a:cubicBezTo>
                <a:cubicBezTo>
                  <a:pt x="26" y="3"/>
                  <a:pt x="25" y="7"/>
                  <a:pt x="22" y="7"/>
                </a:cubicBezTo>
                <a:cubicBezTo>
                  <a:pt x="16" y="7"/>
                  <a:pt x="9" y="13"/>
                  <a:pt x="6" y="18"/>
                </a:cubicBezTo>
                <a:cubicBezTo>
                  <a:pt x="4" y="22"/>
                  <a:pt x="7" y="26"/>
                  <a:pt x="5" y="30"/>
                </a:cubicBezTo>
                <a:cubicBezTo>
                  <a:pt x="3" y="33"/>
                  <a:pt x="0" y="38"/>
                  <a:pt x="0" y="41"/>
                </a:cubicBezTo>
                <a:cubicBezTo>
                  <a:pt x="0" y="43"/>
                  <a:pt x="1" y="47"/>
                  <a:pt x="0" y="50"/>
                </a:cubicBezTo>
                <a:cubicBezTo>
                  <a:pt x="0" y="50"/>
                  <a:pt x="0" y="50"/>
                  <a:pt x="0" y="50"/>
                </a:cubicBezTo>
                <a:cubicBezTo>
                  <a:pt x="3" y="50"/>
                  <a:pt x="7" y="49"/>
                  <a:pt x="9"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7" name="Freeform 840"/>
          <p:cNvSpPr>
            <a:spLocks/>
          </p:cNvSpPr>
          <p:nvPr/>
        </p:nvSpPr>
        <p:spPr bwMode="auto">
          <a:xfrm>
            <a:off x="1913341" y="3791812"/>
            <a:ext cx="434718" cy="374469"/>
          </a:xfrm>
          <a:custGeom>
            <a:avLst/>
            <a:gdLst>
              <a:gd name="T0" fmla="*/ 348615 w 195"/>
              <a:gd name="T1" fmla="*/ 175837 h 152"/>
              <a:gd name="T2" fmla="*/ 260985 w 195"/>
              <a:gd name="T3" fmla="*/ 141434 h 152"/>
              <a:gd name="T4" fmla="*/ 241935 w 195"/>
              <a:gd name="T5" fmla="*/ 107031 h 152"/>
              <a:gd name="T6" fmla="*/ 257175 w 195"/>
              <a:gd name="T7" fmla="*/ 87918 h 152"/>
              <a:gd name="T8" fmla="*/ 257175 w 195"/>
              <a:gd name="T9" fmla="*/ 87918 h 152"/>
              <a:gd name="T10" fmla="*/ 217170 w 195"/>
              <a:gd name="T11" fmla="*/ 99386 h 152"/>
              <a:gd name="T12" fmla="*/ 217170 w 195"/>
              <a:gd name="T13" fmla="*/ 78362 h 152"/>
              <a:gd name="T14" fmla="*/ 232410 w 195"/>
              <a:gd name="T15" fmla="*/ 63072 h 152"/>
              <a:gd name="T16" fmla="*/ 232410 w 195"/>
              <a:gd name="T17" fmla="*/ 63072 h 152"/>
              <a:gd name="T18" fmla="*/ 232410 w 195"/>
              <a:gd name="T19" fmla="*/ 63072 h 152"/>
              <a:gd name="T20" fmla="*/ 194310 w 195"/>
              <a:gd name="T21" fmla="*/ 19113 h 152"/>
              <a:gd name="T22" fmla="*/ 156210 w 195"/>
              <a:gd name="T23" fmla="*/ 9556 h 152"/>
              <a:gd name="T24" fmla="*/ 146685 w 195"/>
              <a:gd name="T25" fmla="*/ 3823 h 152"/>
              <a:gd name="T26" fmla="*/ 137160 w 195"/>
              <a:gd name="T27" fmla="*/ 11468 h 152"/>
              <a:gd name="T28" fmla="*/ 120015 w 195"/>
              <a:gd name="T29" fmla="*/ 0 h 152"/>
              <a:gd name="T30" fmla="*/ 116205 w 195"/>
              <a:gd name="T31" fmla="*/ 17201 h 152"/>
              <a:gd name="T32" fmla="*/ 100965 w 195"/>
              <a:gd name="T33" fmla="*/ 11468 h 152"/>
              <a:gd name="T34" fmla="*/ 83820 w 195"/>
              <a:gd name="T35" fmla="*/ 13379 h 152"/>
              <a:gd name="T36" fmla="*/ 83820 w 195"/>
              <a:gd name="T37" fmla="*/ 13379 h 152"/>
              <a:gd name="T38" fmla="*/ 81915 w 195"/>
              <a:gd name="T39" fmla="*/ 30580 h 152"/>
              <a:gd name="T40" fmla="*/ 74295 w 195"/>
              <a:gd name="T41" fmla="*/ 53516 h 152"/>
              <a:gd name="T42" fmla="*/ 59055 w 195"/>
              <a:gd name="T43" fmla="*/ 57338 h 152"/>
              <a:gd name="T44" fmla="*/ 49530 w 195"/>
              <a:gd name="T45" fmla="*/ 82185 h 152"/>
              <a:gd name="T46" fmla="*/ 47625 w 195"/>
              <a:gd name="T47" fmla="*/ 101297 h 152"/>
              <a:gd name="T48" fmla="*/ 34290 w 195"/>
              <a:gd name="T49" fmla="*/ 108942 h 152"/>
              <a:gd name="T50" fmla="*/ 24765 w 195"/>
              <a:gd name="T51" fmla="*/ 143345 h 152"/>
              <a:gd name="T52" fmla="*/ 15240 w 195"/>
              <a:gd name="T53" fmla="*/ 162458 h 152"/>
              <a:gd name="T54" fmla="*/ 1905 w 195"/>
              <a:gd name="T55" fmla="*/ 168192 h 152"/>
              <a:gd name="T56" fmla="*/ 7620 w 195"/>
              <a:gd name="T57" fmla="*/ 179659 h 152"/>
              <a:gd name="T58" fmla="*/ 28575 w 195"/>
              <a:gd name="T59" fmla="*/ 196861 h 152"/>
              <a:gd name="T60" fmla="*/ 38100 w 195"/>
              <a:gd name="T61" fmla="*/ 208328 h 152"/>
              <a:gd name="T62" fmla="*/ 53340 w 195"/>
              <a:gd name="T63" fmla="*/ 235086 h 152"/>
              <a:gd name="T64" fmla="*/ 66675 w 195"/>
              <a:gd name="T65" fmla="*/ 240820 h 152"/>
              <a:gd name="T66" fmla="*/ 66675 w 195"/>
              <a:gd name="T67" fmla="*/ 256110 h 152"/>
              <a:gd name="T68" fmla="*/ 74295 w 195"/>
              <a:gd name="T69" fmla="*/ 263755 h 152"/>
              <a:gd name="T70" fmla="*/ 99060 w 195"/>
              <a:gd name="T71" fmla="*/ 263755 h 152"/>
              <a:gd name="T72" fmla="*/ 123825 w 195"/>
              <a:gd name="T73" fmla="*/ 282868 h 152"/>
              <a:gd name="T74" fmla="*/ 161925 w 195"/>
              <a:gd name="T75" fmla="*/ 290513 h 152"/>
              <a:gd name="T76" fmla="*/ 184785 w 195"/>
              <a:gd name="T77" fmla="*/ 271400 h 152"/>
              <a:gd name="T78" fmla="*/ 207645 w 195"/>
              <a:gd name="T79" fmla="*/ 275223 h 152"/>
              <a:gd name="T80" fmla="*/ 230505 w 195"/>
              <a:gd name="T81" fmla="*/ 267578 h 152"/>
              <a:gd name="T82" fmla="*/ 264795 w 195"/>
              <a:gd name="T83" fmla="*/ 252288 h 152"/>
              <a:gd name="T84" fmla="*/ 297180 w 195"/>
              <a:gd name="T85" fmla="*/ 252288 h 152"/>
              <a:gd name="T86" fmla="*/ 371475 w 195"/>
              <a:gd name="T87" fmla="*/ 177748 h 152"/>
              <a:gd name="T88" fmla="*/ 348615 w 195"/>
              <a:gd name="T89" fmla="*/ 17583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5" h="152">
                <a:moveTo>
                  <a:pt x="183" y="92"/>
                </a:moveTo>
                <a:cubicBezTo>
                  <a:pt x="183" y="92"/>
                  <a:pt x="142" y="78"/>
                  <a:pt x="137" y="74"/>
                </a:cubicBezTo>
                <a:cubicBezTo>
                  <a:pt x="133" y="69"/>
                  <a:pt x="127" y="58"/>
                  <a:pt x="127" y="56"/>
                </a:cubicBezTo>
                <a:cubicBezTo>
                  <a:pt x="127" y="55"/>
                  <a:pt x="132" y="50"/>
                  <a:pt x="135" y="46"/>
                </a:cubicBezTo>
                <a:cubicBezTo>
                  <a:pt x="135" y="46"/>
                  <a:pt x="135" y="46"/>
                  <a:pt x="135" y="46"/>
                </a:cubicBezTo>
                <a:cubicBezTo>
                  <a:pt x="135" y="46"/>
                  <a:pt x="114" y="55"/>
                  <a:pt x="114" y="52"/>
                </a:cubicBezTo>
                <a:cubicBezTo>
                  <a:pt x="114" y="49"/>
                  <a:pt x="114" y="41"/>
                  <a:pt x="114" y="41"/>
                </a:cubicBezTo>
                <a:cubicBezTo>
                  <a:pt x="122" y="33"/>
                  <a:pt x="122" y="33"/>
                  <a:pt x="122" y="33"/>
                </a:cubicBezTo>
                <a:cubicBezTo>
                  <a:pt x="122" y="33"/>
                  <a:pt x="122" y="33"/>
                  <a:pt x="122" y="33"/>
                </a:cubicBezTo>
                <a:cubicBezTo>
                  <a:pt x="122" y="33"/>
                  <a:pt x="122" y="33"/>
                  <a:pt x="122" y="33"/>
                </a:cubicBezTo>
                <a:cubicBezTo>
                  <a:pt x="118" y="28"/>
                  <a:pt x="105" y="13"/>
                  <a:pt x="102" y="10"/>
                </a:cubicBezTo>
                <a:cubicBezTo>
                  <a:pt x="99" y="7"/>
                  <a:pt x="85" y="5"/>
                  <a:pt x="82" y="5"/>
                </a:cubicBezTo>
                <a:cubicBezTo>
                  <a:pt x="79" y="5"/>
                  <a:pt x="79" y="2"/>
                  <a:pt x="77" y="2"/>
                </a:cubicBezTo>
                <a:cubicBezTo>
                  <a:pt x="76" y="2"/>
                  <a:pt x="74" y="6"/>
                  <a:pt x="72" y="6"/>
                </a:cubicBezTo>
                <a:cubicBezTo>
                  <a:pt x="70" y="6"/>
                  <a:pt x="66" y="0"/>
                  <a:pt x="63" y="0"/>
                </a:cubicBezTo>
                <a:cubicBezTo>
                  <a:pt x="61" y="0"/>
                  <a:pt x="65" y="9"/>
                  <a:pt x="61" y="9"/>
                </a:cubicBezTo>
                <a:cubicBezTo>
                  <a:pt x="56" y="9"/>
                  <a:pt x="56" y="6"/>
                  <a:pt x="53" y="6"/>
                </a:cubicBezTo>
                <a:cubicBezTo>
                  <a:pt x="51" y="6"/>
                  <a:pt x="47" y="7"/>
                  <a:pt x="44" y="7"/>
                </a:cubicBezTo>
                <a:cubicBezTo>
                  <a:pt x="44" y="7"/>
                  <a:pt x="44" y="7"/>
                  <a:pt x="44" y="7"/>
                </a:cubicBezTo>
                <a:cubicBezTo>
                  <a:pt x="44" y="11"/>
                  <a:pt x="44" y="14"/>
                  <a:pt x="43" y="16"/>
                </a:cubicBezTo>
                <a:cubicBezTo>
                  <a:pt x="42" y="20"/>
                  <a:pt x="41" y="27"/>
                  <a:pt x="39" y="28"/>
                </a:cubicBezTo>
                <a:cubicBezTo>
                  <a:pt x="38" y="29"/>
                  <a:pt x="31" y="28"/>
                  <a:pt x="31" y="30"/>
                </a:cubicBezTo>
                <a:cubicBezTo>
                  <a:pt x="31" y="33"/>
                  <a:pt x="26" y="39"/>
                  <a:pt x="26" y="43"/>
                </a:cubicBezTo>
                <a:cubicBezTo>
                  <a:pt x="26" y="47"/>
                  <a:pt x="28" y="52"/>
                  <a:pt x="25" y="53"/>
                </a:cubicBezTo>
                <a:cubicBezTo>
                  <a:pt x="22" y="54"/>
                  <a:pt x="19" y="53"/>
                  <a:pt x="18" y="57"/>
                </a:cubicBezTo>
                <a:cubicBezTo>
                  <a:pt x="16" y="60"/>
                  <a:pt x="13" y="67"/>
                  <a:pt x="13" y="75"/>
                </a:cubicBezTo>
                <a:cubicBezTo>
                  <a:pt x="13" y="82"/>
                  <a:pt x="12" y="85"/>
                  <a:pt x="8" y="85"/>
                </a:cubicBezTo>
                <a:cubicBezTo>
                  <a:pt x="4" y="85"/>
                  <a:pt x="2" y="85"/>
                  <a:pt x="1" y="88"/>
                </a:cubicBezTo>
                <a:cubicBezTo>
                  <a:pt x="0" y="90"/>
                  <a:pt x="0" y="93"/>
                  <a:pt x="4" y="94"/>
                </a:cubicBezTo>
                <a:cubicBezTo>
                  <a:pt x="8" y="95"/>
                  <a:pt x="14" y="101"/>
                  <a:pt x="15" y="103"/>
                </a:cubicBezTo>
                <a:cubicBezTo>
                  <a:pt x="15" y="106"/>
                  <a:pt x="19" y="107"/>
                  <a:pt x="20" y="109"/>
                </a:cubicBezTo>
                <a:cubicBezTo>
                  <a:pt x="21" y="111"/>
                  <a:pt x="25" y="120"/>
                  <a:pt x="28" y="123"/>
                </a:cubicBezTo>
                <a:cubicBezTo>
                  <a:pt x="32" y="126"/>
                  <a:pt x="35" y="124"/>
                  <a:pt x="35" y="126"/>
                </a:cubicBezTo>
                <a:cubicBezTo>
                  <a:pt x="35" y="129"/>
                  <a:pt x="35" y="132"/>
                  <a:pt x="35" y="134"/>
                </a:cubicBezTo>
                <a:cubicBezTo>
                  <a:pt x="39" y="138"/>
                  <a:pt x="39" y="138"/>
                  <a:pt x="39" y="138"/>
                </a:cubicBezTo>
                <a:cubicBezTo>
                  <a:pt x="52" y="138"/>
                  <a:pt x="52" y="138"/>
                  <a:pt x="52" y="138"/>
                </a:cubicBezTo>
                <a:cubicBezTo>
                  <a:pt x="65" y="148"/>
                  <a:pt x="65" y="148"/>
                  <a:pt x="65" y="148"/>
                </a:cubicBezTo>
                <a:cubicBezTo>
                  <a:pt x="65" y="148"/>
                  <a:pt x="82" y="152"/>
                  <a:pt x="85" y="152"/>
                </a:cubicBezTo>
                <a:cubicBezTo>
                  <a:pt x="87" y="152"/>
                  <a:pt x="93" y="142"/>
                  <a:pt x="97" y="142"/>
                </a:cubicBezTo>
                <a:cubicBezTo>
                  <a:pt x="102" y="142"/>
                  <a:pt x="104" y="144"/>
                  <a:pt x="109" y="144"/>
                </a:cubicBezTo>
                <a:cubicBezTo>
                  <a:pt x="114" y="144"/>
                  <a:pt x="119" y="140"/>
                  <a:pt x="121" y="140"/>
                </a:cubicBezTo>
                <a:cubicBezTo>
                  <a:pt x="123" y="140"/>
                  <a:pt x="134" y="132"/>
                  <a:pt x="139" y="132"/>
                </a:cubicBezTo>
                <a:cubicBezTo>
                  <a:pt x="145" y="132"/>
                  <a:pt x="156" y="132"/>
                  <a:pt x="156" y="132"/>
                </a:cubicBezTo>
                <a:cubicBezTo>
                  <a:pt x="195" y="93"/>
                  <a:pt x="195" y="93"/>
                  <a:pt x="195" y="93"/>
                </a:cubicBezTo>
                <a:lnTo>
                  <a:pt x="183"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8" name="Freeform 841"/>
          <p:cNvSpPr>
            <a:spLocks/>
          </p:cNvSpPr>
          <p:nvPr/>
        </p:nvSpPr>
        <p:spPr bwMode="auto">
          <a:xfrm>
            <a:off x="2143919" y="3890034"/>
            <a:ext cx="302817" cy="435857"/>
          </a:xfrm>
          <a:custGeom>
            <a:avLst/>
            <a:gdLst>
              <a:gd name="T0" fmla="*/ 253055 w 136"/>
              <a:gd name="T1" fmla="*/ 5731 h 177"/>
              <a:gd name="T2" fmla="*/ 251152 w 136"/>
              <a:gd name="T3" fmla="*/ 1910 h 177"/>
              <a:gd name="T4" fmla="*/ 235931 w 136"/>
              <a:gd name="T5" fmla="*/ 5731 h 177"/>
              <a:gd name="T6" fmla="*/ 203586 w 136"/>
              <a:gd name="T7" fmla="*/ 15283 h 177"/>
              <a:gd name="T8" fmla="*/ 169338 w 136"/>
              <a:gd name="T9" fmla="*/ 19104 h 177"/>
              <a:gd name="T10" fmla="*/ 157922 w 136"/>
              <a:gd name="T11" fmla="*/ 17193 h 177"/>
              <a:gd name="T12" fmla="*/ 136992 w 136"/>
              <a:gd name="T13" fmla="*/ 30566 h 177"/>
              <a:gd name="T14" fmla="*/ 116063 w 136"/>
              <a:gd name="T15" fmla="*/ 28656 h 177"/>
              <a:gd name="T16" fmla="*/ 89425 w 136"/>
              <a:gd name="T17" fmla="*/ 38208 h 177"/>
              <a:gd name="T18" fmla="*/ 66593 w 136"/>
              <a:gd name="T19" fmla="*/ 22925 h 177"/>
              <a:gd name="T20" fmla="*/ 60885 w 136"/>
              <a:gd name="T21" fmla="*/ 11462 h 177"/>
              <a:gd name="T22" fmla="*/ 45664 w 136"/>
              <a:gd name="T23" fmla="*/ 30566 h 177"/>
              <a:gd name="T24" fmla="*/ 64691 w 136"/>
              <a:gd name="T25" fmla="*/ 64953 h 177"/>
              <a:gd name="T26" fmla="*/ 152214 w 136"/>
              <a:gd name="T27" fmla="*/ 99340 h 177"/>
              <a:gd name="T28" fmla="*/ 175046 w 136"/>
              <a:gd name="T29" fmla="*/ 101250 h 177"/>
              <a:gd name="T30" fmla="*/ 100841 w 136"/>
              <a:gd name="T31" fmla="*/ 175755 h 177"/>
              <a:gd name="T32" fmla="*/ 68496 w 136"/>
              <a:gd name="T33" fmla="*/ 175755 h 177"/>
              <a:gd name="T34" fmla="*/ 34248 w 136"/>
              <a:gd name="T35" fmla="*/ 191038 h 177"/>
              <a:gd name="T36" fmla="*/ 20929 w 136"/>
              <a:gd name="T37" fmla="*/ 196770 h 177"/>
              <a:gd name="T38" fmla="*/ 5708 w 136"/>
              <a:gd name="T39" fmla="*/ 217784 h 177"/>
              <a:gd name="T40" fmla="*/ 0 w 136"/>
              <a:gd name="T41" fmla="*/ 223515 h 177"/>
              <a:gd name="T42" fmla="*/ 1903 w 136"/>
              <a:gd name="T43" fmla="*/ 317124 h 177"/>
              <a:gd name="T44" fmla="*/ 13319 w 136"/>
              <a:gd name="T45" fmla="*/ 338138 h 177"/>
              <a:gd name="T46" fmla="*/ 36151 w 136"/>
              <a:gd name="T47" fmla="*/ 305661 h 177"/>
              <a:gd name="T48" fmla="*/ 95133 w 136"/>
              <a:gd name="T49" fmla="*/ 254081 h 177"/>
              <a:gd name="T50" fmla="*/ 167435 w 136"/>
              <a:gd name="T51" fmla="*/ 192949 h 177"/>
              <a:gd name="T52" fmla="*/ 211196 w 136"/>
              <a:gd name="T53" fmla="*/ 120354 h 177"/>
              <a:gd name="T54" fmla="*/ 243542 w 136"/>
              <a:gd name="T55" fmla="*/ 72595 h 177"/>
              <a:gd name="T56" fmla="*/ 254958 w 136"/>
              <a:gd name="T57" fmla="*/ 30566 h 177"/>
              <a:gd name="T58" fmla="*/ 253055 w 136"/>
              <a:gd name="T59" fmla="*/ 5731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6" h="177">
                <a:moveTo>
                  <a:pt x="133" y="3"/>
                </a:moveTo>
                <a:cubicBezTo>
                  <a:pt x="134" y="2"/>
                  <a:pt x="136" y="1"/>
                  <a:pt x="132" y="1"/>
                </a:cubicBezTo>
                <a:cubicBezTo>
                  <a:pt x="128" y="1"/>
                  <a:pt x="126" y="0"/>
                  <a:pt x="124" y="3"/>
                </a:cubicBezTo>
                <a:cubicBezTo>
                  <a:pt x="121" y="6"/>
                  <a:pt x="118" y="8"/>
                  <a:pt x="107" y="8"/>
                </a:cubicBezTo>
                <a:cubicBezTo>
                  <a:pt x="96" y="9"/>
                  <a:pt x="92" y="11"/>
                  <a:pt x="89" y="10"/>
                </a:cubicBezTo>
                <a:cubicBezTo>
                  <a:pt x="86" y="10"/>
                  <a:pt x="89" y="7"/>
                  <a:pt x="83" y="9"/>
                </a:cubicBezTo>
                <a:cubicBezTo>
                  <a:pt x="76" y="12"/>
                  <a:pt x="77" y="16"/>
                  <a:pt x="72" y="16"/>
                </a:cubicBezTo>
                <a:cubicBezTo>
                  <a:pt x="66" y="16"/>
                  <a:pt x="69" y="11"/>
                  <a:pt x="61" y="15"/>
                </a:cubicBezTo>
                <a:cubicBezTo>
                  <a:pt x="52" y="18"/>
                  <a:pt x="50" y="21"/>
                  <a:pt x="47" y="20"/>
                </a:cubicBezTo>
                <a:cubicBezTo>
                  <a:pt x="43" y="19"/>
                  <a:pt x="37" y="17"/>
                  <a:pt x="35" y="12"/>
                </a:cubicBezTo>
                <a:cubicBezTo>
                  <a:pt x="34" y="10"/>
                  <a:pt x="33" y="8"/>
                  <a:pt x="32" y="6"/>
                </a:cubicBezTo>
                <a:cubicBezTo>
                  <a:pt x="29" y="10"/>
                  <a:pt x="24" y="15"/>
                  <a:pt x="24" y="16"/>
                </a:cubicBezTo>
                <a:cubicBezTo>
                  <a:pt x="24" y="18"/>
                  <a:pt x="30" y="29"/>
                  <a:pt x="34" y="34"/>
                </a:cubicBezTo>
                <a:cubicBezTo>
                  <a:pt x="39" y="38"/>
                  <a:pt x="80" y="52"/>
                  <a:pt x="80" y="52"/>
                </a:cubicBezTo>
                <a:cubicBezTo>
                  <a:pt x="92" y="53"/>
                  <a:pt x="92" y="53"/>
                  <a:pt x="92" y="53"/>
                </a:cubicBezTo>
                <a:cubicBezTo>
                  <a:pt x="53" y="92"/>
                  <a:pt x="53" y="92"/>
                  <a:pt x="53" y="92"/>
                </a:cubicBezTo>
                <a:cubicBezTo>
                  <a:pt x="53" y="92"/>
                  <a:pt x="42" y="92"/>
                  <a:pt x="36" y="92"/>
                </a:cubicBezTo>
                <a:cubicBezTo>
                  <a:pt x="31" y="92"/>
                  <a:pt x="20" y="100"/>
                  <a:pt x="18" y="100"/>
                </a:cubicBezTo>
                <a:cubicBezTo>
                  <a:pt x="17" y="100"/>
                  <a:pt x="14" y="102"/>
                  <a:pt x="11" y="103"/>
                </a:cubicBezTo>
                <a:cubicBezTo>
                  <a:pt x="7" y="108"/>
                  <a:pt x="3" y="113"/>
                  <a:pt x="3" y="114"/>
                </a:cubicBezTo>
                <a:cubicBezTo>
                  <a:pt x="2" y="115"/>
                  <a:pt x="0" y="117"/>
                  <a:pt x="0" y="117"/>
                </a:cubicBezTo>
                <a:cubicBezTo>
                  <a:pt x="1" y="166"/>
                  <a:pt x="1" y="166"/>
                  <a:pt x="1" y="166"/>
                </a:cubicBezTo>
                <a:cubicBezTo>
                  <a:pt x="7" y="177"/>
                  <a:pt x="7" y="177"/>
                  <a:pt x="7" y="177"/>
                </a:cubicBezTo>
                <a:cubicBezTo>
                  <a:pt x="12" y="172"/>
                  <a:pt x="16" y="164"/>
                  <a:pt x="19" y="160"/>
                </a:cubicBezTo>
                <a:cubicBezTo>
                  <a:pt x="25" y="155"/>
                  <a:pt x="39" y="140"/>
                  <a:pt x="50" y="133"/>
                </a:cubicBezTo>
                <a:cubicBezTo>
                  <a:pt x="61" y="127"/>
                  <a:pt x="76" y="118"/>
                  <a:pt x="88" y="101"/>
                </a:cubicBezTo>
                <a:cubicBezTo>
                  <a:pt x="100" y="84"/>
                  <a:pt x="108" y="69"/>
                  <a:pt x="111" y="63"/>
                </a:cubicBezTo>
                <a:cubicBezTo>
                  <a:pt x="114" y="57"/>
                  <a:pt x="126" y="43"/>
                  <a:pt x="128" y="38"/>
                </a:cubicBezTo>
                <a:cubicBezTo>
                  <a:pt x="130" y="32"/>
                  <a:pt x="132" y="23"/>
                  <a:pt x="134" y="16"/>
                </a:cubicBezTo>
                <a:cubicBezTo>
                  <a:pt x="135" y="9"/>
                  <a:pt x="133" y="4"/>
                  <a:pt x="13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49" name="Freeform 842"/>
          <p:cNvSpPr>
            <a:spLocks/>
          </p:cNvSpPr>
          <p:nvPr/>
        </p:nvSpPr>
        <p:spPr bwMode="auto">
          <a:xfrm>
            <a:off x="1937708" y="4111025"/>
            <a:ext cx="230363" cy="315126"/>
          </a:xfrm>
          <a:custGeom>
            <a:avLst/>
            <a:gdLst>
              <a:gd name="T0" fmla="*/ 175827 w 103"/>
              <a:gd name="T1" fmla="*/ 51569 h 128"/>
              <a:gd name="T2" fmla="*/ 181561 w 103"/>
              <a:gd name="T3" fmla="*/ 45839 h 128"/>
              <a:gd name="T4" fmla="*/ 196850 w 103"/>
              <a:gd name="T5" fmla="*/ 24829 h 128"/>
              <a:gd name="T6" fmla="*/ 187294 w 103"/>
              <a:gd name="T7" fmla="*/ 26739 h 128"/>
              <a:gd name="T8" fmla="*/ 164360 w 103"/>
              <a:gd name="T9" fmla="*/ 22920 h 128"/>
              <a:gd name="T10" fmla="*/ 141426 w 103"/>
              <a:gd name="T11" fmla="*/ 42019 h 128"/>
              <a:gd name="T12" fmla="*/ 103203 w 103"/>
              <a:gd name="T13" fmla="*/ 34379 h 128"/>
              <a:gd name="T14" fmla="*/ 78358 w 103"/>
              <a:gd name="T15" fmla="*/ 15280 h 128"/>
              <a:gd name="T16" fmla="*/ 53513 w 103"/>
              <a:gd name="T17" fmla="*/ 15280 h 128"/>
              <a:gd name="T18" fmla="*/ 45868 w 103"/>
              <a:gd name="T19" fmla="*/ 7640 h 128"/>
              <a:gd name="T20" fmla="*/ 45868 w 103"/>
              <a:gd name="T21" fmla="*/ 7640 h 128"/>
              <a:gd name="T22" fmla="*/ 34401 w 103"/>
              <a:gd name="T23" fmla="*/ 0 h 128"/>
              <a:gd name="T24" fmla="*/ 5733 w 103"/>
              <a:gd name="T25" fmla="*/ 11460 h 128"/>
              <a:gd name="T26" fmla="*/ 0 w 103"/>
              <a:gd name="T27" fmla="*/ 22920 h 128"/>
              <a:gd name="T28" fmla="*/ 0 w 103"/>
              <a:gd name="T29" fmla="*/ 22920 h 128"/>
              <a:gd name="T30" fmla="*/ 11467 w 103"/>
              <a:gd name="T31" fmla="*/ 34379 h 128"/>
              <a:gd name="T32" fmla="*/ 19112 w 103"/>
              <a:gd name="T33" fmla="*/ 55389 h 128"/>
              <a:gd name="T34" fmla="*/ 21023 w 103"/>
              <a:gd name="T35" fmla="*/ 91678 h 128"/>
              <a:gd name="T36" fmla="*/ 1911 w 103"/>
              <a:gd name="T37" fmla="*/ 114598 h 128"/>
              <a:gd name="T38" fmla="*/ 0 w 103"/>
              <a:gd name="T39" fmla="*/ 124147 h 128"/>
              <a:gd name="T40" fmla="*/ 0 w 103"/>
              <a:gd name="T41" fmla="*/ 124147 h 128"/>
              <a:gd name="T42" fmla="*/ 5733 w 103"/>
              <a:gd name="T43" fmla="*/ 129877 h 128"/>
              <a:gd name="T44" fmla="*/ 9556 w 103"/>
              <a:gd name="T45" fmla="*/ 133697 h 128"/>
              <a:gd name="T46" fmla="*/ 3822 w 103"/>
              <a:gd name="T47" fmla="*/ 150887 h 128"/>
              <a:gd name="T48" fmla="*/ 1911 w 103"/>
              <a:gd name="T49" fmla="*/ 152797 h 128"/>
              <a:gd name="T50" fmla="*/ 95558 w 103"/>
              <a:gd name="T51" fmla="*/ 204366 h 128"/>
              <a:gd name="T52" fmla="*/ 95558 w 103"/>
              <a:gd name="T53" fmla="*/ 219646 h 128"/>
              <a:gd name="T54" fmla="*/ 129959 w 103"/>
              <a:gd name="T55" fmla="*/ 244475 h 128"/>
              <a:gd name="T56" fmla="*/ 137604 w 103"/>
              <a:gd name="T57" fmla="*/ 233015 h 128"/>
              <a:gd name="T58" fmla="*/ 156716 w 103"/>
              <a:gd name="T59" fmla="*/ 192906 h 128"/>
              <a:gd name="T60" fmla="*/ 168183 w 103"/>
              <a:gd name="T61" fmla="*/ 185266 h 128"/>
              <a:gd name="T62" fmla="*/ 179650 w 103"/>
              <a:gd name="T63" fmla="*/ 173806 h 128"/>
              <a:gd name="T64" fmla="*/ 189205 w 103"/>
              <a:gd name="T65" fmla="*/ 166167 h 128"/>
              <a:gd name="T66" fmla="*/ 177738 w 103"/>
              <a:gd name="T67" fmla="*/ 145157 h 128"/>
              <a:gd name="T68" fmla="*/ 175827 w 103"/>
              <a:gd name="T69" fmla="*/ 51569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 h="128">
                <a:moveTo>
                  <a:pt x="92" y="27"/>
                </a:moveTo>
                <a:cubicBezTo>
                  <a:pt x="92" y="27"/>
                  <a:pt x="94" y="25"/>
                  <a:pt x="95" y="24"/>
                </a:cubicBezTo>
                <a:cubicBezTo>
                  <a:pt x="95" y="23"/>
                  <a:pt x="99" y="18"/>
                  <a:pt x="103" y="13"/>
                </a:cubicBezTo>
                <a:cubicBezTo>
                  <a:pt x="101" y="14"/>
                  <a:pt x="99" y="14"/>
                  <a:pt x="98" y="14"/>
                </a:cubicBezTo>
                <a:cubicBezTo>
                  <a:pt x="93" y="14"/>
                  <a:pt x="91" y="12"/>
                  <a:pt x="86" y="12"/>
                </a:cubicBezTo>
                <a:cubicBezTo>
                  <a:pt x="82" y="12"/>
                  <a:pt x="76" y="22"/>
                  <a:pt x="74" y="22"/>
                </a:cubicBezTo>
                <a:cubicBezTo>
                  <a:pt x="71" y="22"/>
                  <a:pt x="54" y="18"/>
                  <a:pt x="54" y="18"/>
                </a:cubicBezTo>
                <a:cubicBezTo>
                  <a:pt x="41" y="8"/>
                  <a:pt x="41" y="8"/>
                  <a:pt x="41" y="8"/>
                </a:cubicBezTo>
                <a:cubicBezTo>
                  <a:pt x="28" y="8"/>
                  <a:pt x="28" y="8"/>
                  <a:pt x="28" y="8"/>
                </a:cubicBezTo>
                <a:cubicBezTo>
                  <a:pt x="24" y="4"/>
                  <a:pt x="24" y="4"/>
                  <a:pt x="24" y="4"/>
                </a:cubicBezTo>
                <a:cubicBezTo>
                  <a:pt x="24" y="4"/>
                  <a:pt x="24" y="4"/>
                  <a:pt x="24" y="4"/>
                </a:cubicBezTo>
                <a:cubicBezTo>
                  <a:pt x="24" y="4"/>
                  <a:pt x="20" y="0"/>
                  <a:pt x="18" y="0"/>
                </a:cubicBezTo>
                <a:cubicBezTo>
                  <a:pt x="16" y="1"/>
                  <a:pt x="6" y="2"/>
                  <a:pt x="3" y="6"/>
                </a:cubicBezTo>
                <a:cubicBezTo>
                  <a:pt x="2" y="8"/>
                  <a:pt x="1" y="10"/>
                  <a:pt x="0" y="12"/>
                </a:cubicBezTo>
                <a:cubicBezTo>
                  <a:pt x="0" y="12"/>
                  <a:pt x="0" y="12"/>
                  <a:pt x="0" y="12"/>
                </a:cubicBezTo>
                <a:cubicBezTo>
                  <a:pt x="2" y="14"/>
                  <a:pt x="5" y="17"/>
                  <a:pt x="6" y="18"/>
                </a:cubicBezTo>
                <a:cubicBezTo>
                  <a:pt x="9" y="19"/>
                  <a:pt x="5" y="22"/>
                  <a:pt x="10" y="29"/>
                </a:cubicBezTo>
                <a:cubicBezTo>
                  <a:pt x="14" y="36"/>
                  <a:pt x="11" y="44"/>
                  <a:pt x="11" y="48"/>
                </a:cubicBezTo>
                <a:cubicBezTo>
                  <a:pt x="11" y="52"/>
                  <a:pt x="3" y="56"/>
                  <a:pt x="1" y="60"/>
                </a:cubicBezTo>
                <a:cubicBezTo>
                  <a:pt x="0" y="61"/>
                  <a:pt x="0" y="64"/>
                  <a:pt x="0" y="65"/>
                </a:cubicBezTo>
                <a:cubicBezTo>
                  <a:pt x="0" y="65"/>
                  <a:pt x="0" y="65"/>
                  <a:pt x="0" y="65"/>
                </a:cubicBezTo>
                <a:cubicBezTo>
                  <a:pt x="1" y="67"/>
                  <a:pt x="1" y="68"/>
                  <a:pt x="3" y="68"/>
                </a:cubicBezTo>
                <a:cubicBezTo>
                  <a:pt x="5" y="68"/>
                  <a:pt x="8" y="69"/>
                  <a:pt x="5" y="70"/>
                </a:cubicBezTo>
                <a:cubicBezTo>
                  <a:pt x="2" y="72"/>
                  <a:pt x="3" y="76"/>
                  <a:pt x="2" y="79"/>
                </a:cubicBezTo>
                <a:cubicBezTo>
                  <a:pt x="2" y="79"/>
                  <a:pt x="1" y="80"/>
                  <a:pt x="1" y="80"/>
                </a:cubicBezTo>
                <a:cubicBezTo>
                  <a:pt x="50" y="107"/>
                  <a:pt x="50" y="107"/>
                  <a:pt x="50" y="107"/>
                </a:cubicBezTo>
                <a:cubicBezTo>
                  <a:pt x="50" y="115"/>
                  <a:pt x="50" y="115"/>
                  <a:pt x="50" y="115"/>
                </a:cubicBezTo>
                <a:cubicBezTo>
                  <a:pt x="68" y="128"/>
                  <a:pt x="68" y="128"/>
                  <a:pt x="68" y="128"/>
                </a:cubicBezTo>
                <a:cubicBezTo>
                  <a:pt x="69" y="126"/>
                  <a:pt x="71" y="124"/>
                  <a:pt x="72" y="122"/>
                </a:cubicBezTo>
                <a:cubicBezTo>
                  <a:pt x="78" y="113"/>
                  <a:pt x="78" y="105"/>
                  <a:pt x="82" y="101"/>
                </a:cubicBezTo>
                <a:cubicBezTo>
                  <a:pt x="85" y="98"/>
                  <a:pt x="86" y="100"/>
                  <a:pt x="88" y="97"/>
                </a:cubicBezTo>
                <a:cubicBezTo>
                  <a:pt x="90" y="94"/>
                  <a:pt x="88" y="93"/>
                  <a:pt x="94" y="91"/>
                </a:cubicBezTo>
                <a:cubicBezTo>
                  <a:pt x="96" y="90"/>
                  <a:pt x="98" y="89"/>
                  <a:pt x="99" y="87"/>
                </a:cubicBezTo>
                <a:cubicBezTo>
                  <a:pt x="93" y="76"/>
                  <a:pt x="93" y="76"/>
                  <a:pt x="93" y="76"/>
                </a:cubicBezTo>
                <a:lnTo>
                  <a:pt x="9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0" name="Freeform 843"/>
          <p:cNvSpPr>
            <a:spLocks/>
          </p:cNvSpPr>
          <p:nvPr/>
        </p:nvSpPr>
        <p:spPr bwMode="auto">
          <a:xfrm>
            <a:off x="2167856" y="3861382"/>
            <a:ext cx="50158" cy="65481"/>
          </a:xfrm>
          <a:custGeom>
            <a:avLst/>
            <a:gdLst>
              <a:gd name="T0" fmla="*/ 14909 w 23"/>
              <a:gd name="T1" fmla="*/ 9407 h 27"/>
              <a:gd name="T2" fmla="*/ 0 w 23"/>
              <a:gd name="T3" fmla="*/ 24459 h 27"/>
              <a:gd name="T4" fmla="*/ 0 w 23"/>
              <a:gd name="T5" fmla="*/ 45156 h 27"/>
              <a:gd name="T6" fmla="*/ 39135 w 23"/>
              <a:gd name="T7" fmla="*/ 33867 h 27"/>
              <a:gd name="T8" fmla="*/ 29817 w 23"/>
              <a:gd name="T9" fmla="*/ 28222 h 27"/>
              <a:gd name="T10" fmla="*/ 20499 w 23"/>
              <a:gd name="T11" fmla="*/ 26341 h 27"/>
              <a:gd name="T12" fmla="*/ 39135 w 23"/>
              <a:gd name="T13" fmla="*/ 13170 h 27"/>
              <a:gd name="T14" fmla="*/ 26090 w 23"/>
              <a:gd name="T15" fmla="*/ 0 h 27"/>
              <a:gd name="T16" fmla="*/ 26090 w 23"/>
              <a:gd name="T17" fmla="*/ 0 h 27"/>
              <a:gd name="T18" fmla="*/ 14909 w 23"/>
              <a:gd name="T19" fmla="*/ 940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7">
                <a:moveTo>
                  <a:pt x="8" y="5"/>
                </a:moveTo>
                <a:cubicBezTo>
                  <a:pt x="0" y="13"/>
                  <a:pt x="0" y="13"/>
                  <a:pt x="0" y="13"/>
                </a:cubicBezTo>
                <a:cubicBezTo>
                  <a:pt x="0" y="13"/>
                  <a:pt x="0" y="21"/>
                  <a:pt x="0" y="24"/>
                </a:cubicBezTo>
                <a:cubicBezTo>
                  <a:pt x="0" y="27"/>
                  <a:pt x="21" y="18"/>
                  <a:pt x="21" y="18"/>
                </a:cubicBezTo>
                <a:cubicBezTo>
                  <a:pt x="20" y="17"/>
                  <a:pt x="18" y="16"/>
                  <a:pt x="16" y="15"/>
                </a:cubicBezTo>
                <a:cubicBezTo>
                  <a:pt x="11" y="15"/>
                  <a:pt x="6" y="17"/>
                  <a:pt x="11" y="14"/>
                </a:cubicBezTo>
                <a:cubicBezTo>
                  <a:pt x="16" y="12"/>
                  <a:pt x="23" y="9"/>
                  <a:pt x="21" y="7"/>
                </a:cubicBezTo>
                <a:cubicBezTo>
                  <a:pt x="20" y="5"/>
                  <a:pt x="17" y="3"/>
                  <a:pt x="14" y="0"/>
                </a:cubicBezTo>
                <a:cubicBezTo>
                  <a:pt x="14" y="0"/>
                  <a:pt x="14" y="0"/>
                  <a:pt x="14" y="0"/>
                </a:cubicBezTo>
                <a:cubicBezTo>
                  <a:pt x="11" y="2"/>
                  <a:pt x="8" y="5"/>
                  <a:pt x="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1" name="Freeform 844"/>
          <p:cNvSpPr>
            <a:spLocks/>
          </p:cNvSpPr>
          <p:nvPr/>
        </p:nvSpPr>
        <p:spPr bwMode="auto">
          <a:xfrm>
            <a:off x="1811168" y="4141720"/>
            <a:ext cx="157910" cy="180072"/>
          </a:xfrm>
          <a:custGeom>
            <a:avLst/>
            <a:gdLst>
              <a:gd name="T0" fmla="*/ 110230 w 71"/>
              <a:gd name="T1" fmla="*/ 91858 h 73"/>
              <a:gd name="T2" fmla="*/ 129235 w 71"/>
              <a:gd name="T3" fmla="*/ 68893 h 73"/>
              <a:gd name="T4" fmla="*/ 127335 w 71"/>
              <a:gd name="T5" fmla="*/ 32533 h 73"/>
              <a:gd name="T6" fmla="*/ 119733 w 71"/>
              <a:gd name="T7" fmla="*/ 11482 h 73"/>
              <a:gd name="T8" fmla="*/ 108330 w 71"/>
              <a:gd name="T9" fmla="*/ 0 h 73"/>
              <a:gd name="T10" fmla="*/ 102628 w 71"/>
              <a:gd name="T11" fmla="*/ 3827 h 73"/>
              <a:gd name="T12" fmla="*/ 85523 w 71"/>
              <a:gd name="T13" fmla="*/ 5741 h 73"/>
              <a:gd name="T14" fmla="*/ 68419 w 71"/>
              <a:gd name="T15" fmla="*/ 15310 h 73"/>
              <a:gd name="T16" fmla="*/ 55115 w 71"/>
              <a:gd name="T17" fmla="*/ 11482 h 73"/>
              <a:gd name="T18" fmla="*/ 38010 w 71"/>
              <a:gd name="T19" fmla="*/ 7655 h 73"/>
              <a:gd name="T20" fmla="*/ 30408 w 71"/>
              <a:gd name="T21" fmla="*/ 22964 h 73"/>
              <a:gd name="T22" fmla="*/ 36110 w 71"/>
              <a:gd name="T23" fmla="*/ 44015 h 73"/>
              <a:gd name="T24" fmla="*/ 39911 w 71"/>
              <a:gd name="T25" fmla="*/ 51670 h 73"/>
              <a:gd name="T26" fmla="*/ 19005 w 71"/>
              <a:gd name="T27" fmla="*/ 74634 h 73"/>
              <a:gd name="T28" fmla="*/ 3801 w 71"/>
              <a:gd name="T29" fmla="*/ 103340 h 73"/>
              <a:gd name="T30" fmla="*/ 0 w 71"/>
              <a:gd name="T31" fmla="*/ 133959 h 73"/>
              <a:gd name="T32" fmla="*/ 0 w 71"/>
              <a:gd name="T33" fmla="*/ 135873 h 73"/>
              <a:gd name="T34" fmla="*/ 13304 w 71"/>
              <a:gd name="T35" fmla="*/ 137786 h 73"/>
              <a:gd name="T36" fmla="*/ 20906 w 71"/>
              <a:gd name="T37" fmla="*/ 132045 h 73"/>
              <a:gd name="T38" fmla="*/ 43712 w 71"/>
              <a:gd name="T39" fmla="*/ 126304 h 73"/>
              <a:gd name="T40" fmla="*/ 57016 w 71"/>
              <a:gd name="T41" fmla="*/ 128218 h 73"/>
              <a:gd name="T42" fmla="*/ 55115 w 71"/>
              <a:gd name="T43" fmla="*/ 118649 h 73"/>
              <a:gd name="T44" fmla="*/ 62717 w 71"/>
              <a:gd name="T45" fmla="*/ 105253 h 73"/>
              <a:gd name="T46" fmla="*/ 77921 w 71"/>
              <a:gd name="T47" fmla="*/ 99512 h 73"/>
              <a:gd name="T48" fmla="*/ 91225 w 71"/>
              <a:gd name="T49" fmla="*/ 95685 h 73"/>
              <a:gd name="T50" fmla="*/ 104529 w 71"/>
              <a:gd name="T51" fmla="*/ 97599 h 73"/>
              <a:gd name="T52" fmla="*/ 108330 w 71"/>
              <a:gd name="T53" fmla="*/ 101426 h 73"/>
              <a:gd name="T54" fmla="*/ 108330 w 71"/>
              <a:gd name="T55" fmla="*/ 101426 h 73"/>
              <a:gd name="T56" fmla="*/ 110230 w 71"/>
              <a:gd name="T57" fmla="*/ 91858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73">
                <a:moveTo>
                  <a:pt x="58" y="48"/>
                </a:move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cubicBezTo>
                  <a:pt x="2" y="72"/>
                  <a:pt x="5" y="73"/>
                  <a:pt x="7" y="72"/>
                </a:cubicBezTo>
                <a:cubicBezTo>
                  <a:pt x="8" y="71"/>
                  <a:pt x="9" y="70"/>
                  <a:pt x="11" y="69"/>
                </a:cubicBezTo>
                <a:cubicBezTo>
                  <a:pt x="14" y="68"/>
                  <a:pt x="18" y="66"/>
                  <a:pt x="23" y="66"/>
                </a:cubicBezTo>
                <a:cubicBezTo>
                  <a:pt x="25" y="66"/>
                  <a:pt x="28" y="67"/>
                  <a:pt x="30" y="67"/>
                </a:cubicBezTo>
                <a:cubicBezTo>
                  <a:pt x="29" y="64"/>
                  <a:pt x="28" y="65"/>
                  <a:pt x="29" y="62"/>
                </a:cubicBezTo>
                <a:cubicBezTo>
                  <a:pt x="30" y="60"/>
                  <a:pt x="31" y="56"/>
                  <a:pt x="33" y="55"/>
                </a:cubicBezTo>
                <a:cubicBezTo>
                  <a:pt x="34" y="54"/>
                  <a:pt x="39" y="54"/>
                  <a:pt x="41" y="52"/>
                </a:cubicBezTo>
                <a:cubicBezTo>
                  <a:pt x="44" y="50"/>
                  <a:pt x="45" y="49"/>
                  <a:pt x="48" y="50"/>
                </a:cubicBezTo>
                <a:cubicBezTo>
                  <a:pt x="51" y="50"/>
                  <a:pt x="53" y="48"/>
                  <a:pt x="55" y="51"/>
                </a:cubicBezTo>
                <a:cubicBezTo>
                  <a:pt x="56" y="52"/>
                  <a:pt x="56" y="53"/>
                  <a:pt x="57" y="53"/>
                </a:cubicBezTo>
                <a:cubicBezTo>
                  <a:pt x="57" y="53"/>
                  <a:pt x="57" y="53"/>
                  <a:pt x="57" y="53"/>
                </a:cubicBezTo>
                <a:cubicBezTo>
                  <a:pt x="57" y="52"/>
                  <a:pt x="57" y="49"/>
                  <a:pt x="58"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2" name="Freeform 845"/>
          <p:cNvSpPr>
            <a:spLocks/>
          </p:cNvSpPr>
          <p:nvPr/>
        </p:nvSpPr>
        <p:spPr bwMode="auto">
          <a:xfrm>
            <a:off x="1794445" y="4352883"/>
            <a:ext cx="55733" cy="63435"/>
          </a:xfrm>
          <a:custGeom>
            <a:avLst/>
            <a:gdLst>
              <a:gd name="T0" fmla="*/ 3810 w 25"/>
              <a:gd name="T1" fmla="*/ 28392 h 26"/>
              <a:gd name="T2" fmla="*/ 3810 w 25"/>
              <a:gd name="T3" fmla="*/ 28392 h 26"/>
              <a:gd name="T4" fmla="*/ 13335 w 25"/>
              <a:gd name="T5" fmla="*/ 49213 h 26"/>
              <a:gd name="T6" fmla="*/ 45720 w 25"/>
              <a:gd name="T7" fmla="*/ 20821 h 26"/>
              <a:gd name="T8" fmla="*/ 34290 w 25"/>
              <a:gd name="T9" fmla="*/ 9464 h 26"/>
              <a:gd name="T10" fmla="*/ 38100 w 25"/>
              <a:gd name="T11" fmla="*/ 0 h 26"/>
              <a:gd name="T12" fmla="*/ 38100 w 25"/>
              <a:gd name="T13" fmla="*/ 0 h 26"/>
              <a:gd name="T14" fmla="*/ 22860 w 25"/>
              <a:gd name="T15" fmla="*/ 0 h 26"/>
              <a:gd name="T16" fmla="*/ 19050 w 25"/>
              <a:gd name="T17" fmla="*/ 9464 h 26"/>
              <a:gd name="T18" fmla="*/ 0 w 25"/>
              <a:gd name="T19" fmla="*/ 5678 h 26"/>
              <a:gd name="T20" fmla="*/ 0 w 25"/>
              <a:gd name="T21" fmla="*/ 9464 h 26"/>
              <a:gd name="T22" fmla="*/ 3810 w 25"/>
              <a:gd name="T23" fmla="*/ 28392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26">
                <a:moveTo>
                  <a:pt x="2" y="15"/>
                </a:moveTo>
                <a:cubicBezTo>
                  <a:pt x="2" y="15"/>
                  <a:pt x="2" y="15"/>
                  <a:pt x="2" y="15"/>
                </a:cubicBezTo>
                <a:cubicBezTo>
                  <a:pt x="4" y="17"/>
                  <a:pt x="6" y="21"/>
                  <a:pt x="7" y="26"/>
                </a:cubicBezTo>
                <a:cubicBezTo>
                  <a:pt x="13" y="22"/>
                  <a:pt x="25" y="14"/>
                  <a:pt x="24" y="11"/>
                </a:cubicBezTo>
                <a:cubicBezTo>
                  <a:pt x="22" y="5"/>
                  <a:pt x="18" y="10"/>
                  <a:pt x="18" y="5"/>
                </a:cubicBezTo>
                <a:cubicBezTo>
                  <a:pt x="18" y="4"/>
                  <a:pt x="19" y="2"/>
                  <a:pt x="20" y="0"/>
                </a:cubicBezTo>
                <a:cubicBezTo>
                  <a:pt x="20" y="0"/>
                  <a:pt x="20" y="0"/>
                  <a:pt x="20" y="0"/>
                </a:cubicBezTo>
                <a:cubicBezTo>
                  <a:pt x="18" y="0"/>
                  <a:pt x="15" y="0"/>
                  <a:pt x="12" y="0"/>
                </a:cubicBezTo>
                <a:cubicBezTo>
                  <a:pt x="7" y="0"/>
                  <a:pt x="14" y="5"/>
                  <a:pt x="10" y="5"/>
                </a:cubicBezTo>
                <a:cubicBezTo>
                  <a:pt x="7" y="5"/>
                  <a:pt x="3" y="4"/>
                  <a:pt x="0" y="3"/>
                </a:cubicBezTo>
                <a:cubicBezTo>
                  <a:pt x="0" y="4"/>
                  <a:pt x="0" y="4"/>
                  <a:pt x="0" y="5"/>
                </a:cubicBezTo>
                <a:cubicBezTo>
                  <a:pt x="0" y="6"/>
                  <a:pt x="2" y="1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3" name="Freeform 846"/>
          <p:cNvSpPr>
            <a:spLocks/>
          </p:cNvSpPr>
          <p:nvPr/>
        </p:nvSpPr>
        <p:spPr bwMode="auto">
          <a:xfrm>
            <a:off x="1794445" y="4311957"/>
            <a:ext cx="53876" cy="53203"/>
          </a:xfrm>
          <a:custGeom>
            <a:avLst/>
            <a:gdLst>
              <a:gd name="T0" fmla="*/ 13428 w 24"/>
              <a:gd name="T1" fmla="*/ 3752 h 22"/>
              <a:gd name="T2" fmla="*/ 1918 w 24"/>
              <a:gd name="T3" fmla="*/ 24390 h 22"/>
              <a:gd name="T4" fmla="*/ 0 w 24"/>
              <a:gd name="T5" fmla="*/ 37523 h 22"/>
              <a:gd name="T6" fmla="*/ 19183 w 24"/>
              <a:gd name="T7" fmla="*/ 41275 h 22"/>
              <a:gd name="T8" fmla="*/ 23019 w 24"/>
              <a:gd name="T9" fmla="*/ 31894 h 22"/>
              <a:gd name="T10" fmla="*/ 38365 w 24"/>
              <a:gd name="T11" fmla="*/ 31894 h 22"/>
              <a:gd name="T12" fmla="*/ 38365 w 24"/>
              <a:gd name="T13" fmla="*/ 31894 h 22"/>
              <a:gd name="T14" fmla="*/ 46038 w 24"/>
              <a:gd name="T15" fmla="*/ 22514 h 22"/>
              <a:gd name="T16" fmla="*/ 34529 w 24"/>
              <a:gd name="T17" fmla="*/ 0 h 22"/>
              <a:gd name="T18" fmla="*/ 26856 w 24"/>
              <a:gd name="T19" fmla="*/ 5628 h 22"/>
              <a:gd name="T20" fmla="*/ 13428 w 24"/>
              <a:gd name="T21" fmla="*/ 375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2">
                <a:moveTo>
                  <a:pt x="7" y="2"/>
                </a:move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cubicBezTo>
                  <a:pt x="20" y="17"/>
                  <a:pt x="20" y="17"/>
                  <a:pt x="20" y="17"/>
                </a:cubicBezTo>
                <a:cubicBezTo>
                  <a:pt x="22" y="15"/>
                  <a:pt x="24" y="14"/>
                  <a:pt x="24" y="12"/>
                </a:cubicBezTo>
                <a:cubicBezTo>
                  <a:pt x="24" y="10"/>
                  <a:pt x="20" y="3"/>
                  <a:pt x="18" y="0"/>
                </a:cubicBezTo>
                <a:cubicBezTo>
                  <a:pt x="16" y="1"/>
                  <a:pt x="15" y="2"/>
                  <a:pt x="14" y="3"/>
                </a:cubicBezTo>
                <a:cubicBezTo>
                  <a:pt x="12" y="4"/>
                  <a:pt x="9" y="3"/>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4" name="Freeform 847"/>
          <p:cNvSpPr>
            <a:spLocks/>
          </p:cNvSpPr>
          <p:nvPr/>
        </p:nvSpPr>
        <p:spPr bwMode="auto">
          <a:xfrm>
            <a:off x="1811167" y="4303375"/>
            <a:ext cx="310246" cy="354006"/>
          </a:xfrm>
          <a:custGeom>
            <a:avLst/>
            <a:gdLst>
              <a:gd name="T0" fmla="*/ 204079 w 139"/>
              <a:gd name="T1" fmla="*/ 55309 h 144"/>
              <a:gd name="T2" fmla="*/ 110622 w 139"/>
              <a:gd name="T3" fmla="*/ 3814 h 144"/>
              <a:gd name="T4" fmla="*/ 102993 w 139"/>
              <a:gd name="T5" fmla="*/ 17165 h 144"/>
              <a:gd name="T6" fmla="*/ 85828 w 139"/>
              <a:gd name="T7" fmla="*/ 28608 h 144"/>
              <a:gd name="T8" fmla="*/ 82013 w 139"/>
              <a:gd name="T9" fmla="*/ 28608 h 144"/>
              <a:gd name="T10" fmla="*/ 99179 w 139"/>
              <a:gd name="T11" fmla="*/ 32423 h 144"/>
              <a:gd name="T12" fmla="*/ 95364 w 139"/>
              <a:gd name="T13" fmla="*/ 40051 h 144"/>
              <a:gd name="T14" fmla="*/ 72477 w 139"/>
              <a:gd name="T15" fmla="*/ 34330 h 144"/>
              <a:gd name="T16" fmla="*/ 61033 w 139"/>
              <a:gd name="T17" fmla="*/ 38144 h 144"/>
              <a:gd name="T18" fmla="*/ 51497 w 139"/>
              <a:gd name="T19" fmla="*/ 24794 h 144"/>
              <a:gd name="T20" fmla="*/ 57218 w 139"/>
              <a:gd name="T21" fmla="*/ 1907 h 144"/>
              <a:gd name="T22" fmla="*/ 57218 w 139"/>
              <a:gd name="T23" fmla="*/ 1907 h 144"/>
              <a:gd name="T24" fmla="*/ 43867 w 139"/>
              <a:gd name="T25" fmla="*/ 0 h 144"/>
              <a:gd name="T26" fmla="*/ 20980 w 139"/>
              <a:gd name="T27" fmla="*/ 5722 h 144"/>
              <a:gd name="T28" fmla="*/ 32424 w 139"/>
              <a:gd name="T29" fmla="*/ 28608 h 144"/>
              <a:gd name="T30" fmla="*/ 20980 w 139"/>
              <a:gd name="T31" fmla="*/ 47680 h 144"/>
              <a:gd name="T32" fmla="*/ 32424 w 139"/>
              <a:gd name="T33" fmla="*/ 59123 h 144"/>
              <a:gd name="T34" fmla="*/ 0 w 139"/>
              <a:gd name="T35" fmla="*/ 87732 h 144"/>
              <a:gd name="T36" fmla="*/ 0 w 139"/>
              <a:gd name="T37" fmla="*/ 87732 h 144"/>
              <a:gd name="T38" fmla="*/ 3815 w 139"/>
              <a:gd name="T39" fmla="*/ 102989 h 144"/>
              <a:gd name="T40" fmla="*/ 11444 w 139"/>
              <a:gd name="T41" fmla="*/ 133505 h 144"/>
              <a:gd name="T42" fmla="*/ 19073 w 139"/>
              <a:gd name="T43" fmla="*/ 143041 h 144"/>
              <a:gd name="T44" fmla="*/ 20980 w 139"/>
              <a:gd name="T45" fmla="*/ 162113 h 144"/>
              <a:gd name="T46" fmla="*/ 30516 w 139"/>
              <a:gd name="T47" fmla="*/ 183092 h 144"/>
              <a:gd name="T48" fmla="*/ 41960 w 139"/>
              <a:gd name="T49" fmla="*/ 192628 h 144"/>
              <a:gd name="T50" fmla="*/ 55311 w 139"/>
              <a:gd name="T51" fmla="*/ 202164 h 144"/>
              <a:gd name="T52" fmla="*/ 72477 w 139"/>
              <a:gd name="T53" fmla="*/ 207886 h 144"/>
              <a:gd name="T54" fmla="*/ 82013 w 139"/>
              <a:gd name="T55" fmla="*/ 215515 h 144"/>
              <a:gd name="T56" fmla="*/ 106808 w 139"/>
              <a:gd name="T57" fmla="*/ 219329 h 144"/>
              <a:gd name="T58" fmla="*/ 112530 w 139"/>
              <a:gd name="T59" fmla="*/ 225051 h 144"/>
              <a:gd name="T60" fmla="*/ 116344 w 139"/>
              <a:gd name="T61" fmla="*/ 226958 h 144"/>
              <a:gd name="T62" fmla="*/ 122066 w 139"/>
              <a:gd name="T63" fmla="*/ 251752 h 144"/>
              <a:gd name="T64" fmla="*/ 123973 w 139"/>
              <a:gd name="T65" fmla="*/ 263195 h 144"/>
              <a:gd name="T66" fmla="*/ 125881 w 139"/>
              <a:gd name="T67" fmla="*/ 267009 h 144"/>
              <a:gd name="T68" fmla="*/ 125881 w 139"/>
              <a:gd name="T69" fmla="*/ 267009 h 144"/>
              <a:gd name="T70" fmla="*/ 135417 w 139"/>
              <a:gd name="T71" fmla="*/ 267009 h 144"/>
              <a:gd name="T72" fmla="*/ 152582 w 139"/>
              <a:gd name="T73" fmla="*/ 267009 h 144"/>
              <a:gd name="T74" fmla="*/ 167841 w 139"/>
              <a:gd name="T75" fmla="*/ 272731 h 144"/>
              <a:gd name="T76" fmla="*/ 183099 w 139"/>
              <a:gd name="T77" fmla="*/ 268916 h 144"/>
              <a:gd name="T78" fmla="*/ 204079 w 139"/>
              <a:gd name="T79" fmla="*/ 268916 h 144"/>
              <a:gd name="T80" fmla="*/ 213615 w 139"/>
              <a:gd name="T81" fmla="*/ 259380 h 144"/>
              <a:gd name="T82" fmla="*/ 234596 w 139"/>
              <a:gd name="T83" fmla="*/ 259380 h 144"/>
              <a:gd name="T84" fmla="*/ 265112 w 139"/>
              <a:gd name="T85" fmla="*/ 238401 h 144"/>
              <a:gd name="T86" fmla="*/ 265112 w 139"/>
              <a:gd name="T87" fmla="*/ 238401 h 144"/>
              <a:gd name="T88" fmla="*/ 261297 w 139"/>
              <a:gd name="T89" fmla="*/ 236494 h 144"/>
              <a:gd name="T90" fmla="*/ 247946 w 139"/>
              <a:gd name="T91" fmla="*/ 215515 h 144"/>
              <a:gd name="T92" fmla="*/ 242225 w 139"/>
              <a:gd name="T93" fmla="*/ 194535 h 144"/>
              <a:gd name="T94" fmla="*/ 240317 w 139"/>
              <a:gd name="T95" fmla="*/ 171649 h 144"/>
              <a:gd name="T96" fmla="*/ 240317 w 139"/>
              <a:gd name="T97" fmla="*/ 162113 h 144"/>
              <a:gd name="T98" fmla="*/ 242225 w 139"/>
              <a:gd name="T99" fmla="*/ 152577 h 144"/>
              <a:gd name="T100" fmla="*/ 226966 w 139"/>
              <a:gd name="T101" fmla="*/ 125876 h 144"/>
              <a:gd name="T102" fmla="*/ 238410 w 139"/>
              <a:gd name="T103" fmla="*/ 95360 h 144"/>
              <a:gd name="T104" fmla="*/ 204079 w 139"/>
              <a:gd name="T105" fmla="*/ 70567 h 144"/>
              <a:gd name="T106" fmla="*/ 204079 w 139"/>
              <a:gd name="T107" fmla="*/ 55309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 h="144">
                <a:moveTo>
                  <a:pt x="107" y="29"/>
                </a:moveTo>
                <a:cubicBezTo>
                  <a:pt x="58" y="2"/>
                  <a:pt x="58" y="2"/>
                  <a:pt x="58" y="2"/>
                </a:cubicBezTo>
                <a:cubicBezTo>
                  <a:pt x="57" y="5"/>
                  <a:pt x="55" y="7"/>
                  <a:pt x="54" y="9"/>
                </a:cubicBezTo>
                <a:cubicBezTo>
                  <a:pt x="52" y="11"/>
                  <a:pt x="48" y="15"/>
                  <a:pt x="45" y="15"/>
                </a:cubicBezTo>
                <a:cubicBezTo>
                  <a:pt x="44" y="15"/>
                  <a:pt x="42" y="14"/>
                  <a:pt x="43" y="15"/>
                </a:cubicBezTo>
                <a:cubicBezTo>
                  <a:pt x="43" y="16"/>
                  <a:pt x="50" y="17"/>
                  <a:pt x="52" y="17"/>
                </a:cubicBezTo>
                <a:cubicBezTo>
                  <a:pt x="54" y="17"/>
                  <a:pt x="53" y="21"/>
                  <a:pt x="50" y="21"/>
                </a:cubicBezTo>
                <a:cubicBezTo>
                  <a:pt x="46" y="21"/>
                  <a:pt x="42" y="18"/>
                  <a:pt x="38" y="18"/>
                </a:cubicBezTo>
                <a:cubicBezTo>
                  <a:pt x="34" y="19"/>
                  <a:pt x="34" y="22"/>
                  <a:pt x="32" y="20"/>
                </a:cubicBezTo>
                <a:cubicBezTo>
                  <a:pt x="29" y="19"/>
                  <a:pt x="26" y="18"/>
                  <a:pt x="27" y="13"/>
                </a:cubicBezTo>
                <a:cubicBezTo>
                  <a:pt x="28" y="8"/>
                  <a:pt x="31" y="4"/>
                  <a:pt x="30" y="1"/>
                </a:cubicBez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cubicBezTo>
                  <a:pt x="0" y="46"/>
                  <a:pt x="0" y="46"/>
                  <a:pt x="0" y="46"/>
                </a:cubicBezTo>
                <a:cubicBezTo>
                  <a:pt x="1" y="49"/>
                  <a:pt x="2" y="52"/>
                  <a:pt x="2" y="54"/>
                </a:cubicBezTo>
                <a:cubicBezTo>
                  <a:pt x="2" y="58"/>
                  <a:pt x="6" y="67"/>
                  <a:pt x="6" y="70"/>
                </a:cubicBezTo>
                <a:cubicBezTo>
                  <a:pt x="6" y="72"/>
                  <a:pt x="9" y="74"/>
                  <a:pt x="10" y="75"/>
                </a:cubicBezTo>
                <a:cubicBezTo>
                  <a:pt x="10" y="77"/>
                  <a:pt x="10" y="83"/>
                  <a:pt x="11" y="85"/>
                </a:cubicBezTo>
                <a:cubicBezTo>
                  <a:pt x="11" y="87"/>
                  <a:pt x="17" y="94"/>
                  <a:pt x="16" y="96"/>
                </a:cubicBezTo>
                <a:cubicBezTo>
                  <a:pt x="18" y="98"/>
                  <a:pt x="20" y="100"/>
                  <a:pt x="22" y="101"/>
                </a:cubicBezTo>
                <a:cubicBezTo>
                  <a:pt x="24" y="102"/>
                  <a:pt x="27" y="104"/>
                  <a:pt x="29" y="106"/>
                </a:cubicBezTo>
                <a:cubicBezTo>
                  <a:pt x="31" y="108"/>
                  <a:pt x="34" y="109"/>
                  <a:pt x="38" y="109"/>
                </a:cubicBezTo>
                <a:cubicBezTo>
                  <a:pt x="42" y="110"/>
                  <a:pt x="38" y="111"/>
                  <a:pt x="43" y="113"/>
                </a:cubicBezTo>
                <a:cubicBezTo>
                  <a:pt x="48" y="115"/>
                  <a:pt x="51" y="114"/>
                  <a:pt x="56" y="115"/>
                </a:cubicBezTo>
                <a:cubicBezTo>
                  <a:pt x="58" y="116"/>
                  <a:pt x="58" y="117"/>
                  <a:pt x="59" y="118"/>
                </a:cubicBezTo>
                <a:cubicBezTo>
                  <a:pt x="60" y="118"/>
                  <a:pt x="60" y="119"/>
                  <a:pt x="61" y="119"/>
                </a:cubicBezTo>
                <a:cubicBezTo>
                  <a:pt x="62" y="121"/>
                  <a:pt x="63" y="129"/>
                  <a:pt x="64" y="132"/>
                </a:cubicBezTo>
                <a:cubicBezTo>
                  <a:pt x="64" y="134"/>
                  <a:pt x="65" y="135"/>
                  <a:pt x="65" y="138"/>
                </a:cubicBezTo>
                <a:cubicBezTo>
                  <a:pt x="66" y="139"/>
                  <a:pt x="66" y="140"/>
                  <a:pt x="66" y="140"/>
                </a:cubicBezTo>
                <a:cubicBezTo>
                  <a:pt x="66" y="140"/>
                  <a:pt x="66" y="140"/>
                  <a:pt x="66" y="140"/>
                </a:cubicBezTo>
                <a:cubicBezTo>
                  <a:pt x="68" y="140"/>
                  <a:pt x="70" y="140"/>
                  <a:pt x="71" y="140"/>
                </a:cubicBezTo>
                <a:cubicBezTo>
                  <a:pt x="73" y="142"/>
                  <a:pt x="76" y="139"/>
                  <a:pt x="80" y="140"/>
                </a:cubicBezTo>
                <a:cubicBezTo>
                  <a:pt x="84" y="141"/>
                  <a:pt x="85" y="144"/>
                  <a:pt x="88" y="143"/>
                </a:cubicBezTo>
                <a:cubicBezTo>
                  <a:pt x="91" y="142"/>
                  <a:pt x="94" y="139"/>
                  <a:pt x="96" y="141"/>
                </a:cubicBezTo>
                <a:cubicBezTo>
                  <a:pt x="98" y="143"/>
                  <a:pt x="104" y="144"/>
                  <a:pt x="107" y="141"/>
                </a:cubicBezTo>
                <a:cubicBezTo>
                  <a:pt x="109" y="137"/>
                  <a:pt x="107" y="136"/>
                  <a:pt x="112" y="136"/>
                </a:cubicBezTo>
                <a:cubicBezTo>
                  <a:pt x="116" y="137"/>
                  <a:pt x="119" y="138"/>
                  <a:pt x="123" y="136"/>
                </a:cubicBezTo>
                <a:cubicBezTo>
                  <a:pt x="126" y="134"/>
                  <a:pt x="133" y="129"/>
                  <a:pt x="139" y="125"/>
                </a:cubicBezTo>
                <a:cubicBezTo>
                  <a:pt x="139" y="125"/>
                  <a:pt x="139" y="125"/>
                  <a:pt x="139" y="125"/>
                </a:cubicBezTo>
                <a:cubicBezTo>
                  <a:pt x="139" y="125"/>
                  <a:pt x="138" y="124"/>
                  <a:pt x="137" y="124"/>
                </a:cubicBezTo>
                <a:cubicBezTo>
                  <a:pt x="133" y="120"/>
                  <a:pt x="131" y="118"/>
                  <a:pt x="130" y="113"/>
                </a:cubicBezTo>
                <a:cubicBezTo>
                  <a:pt x="129" y="109"/>
                  <a:pt x="127" y="107"/>
                  <a:pt x="127" y="102"/>
                </a:cubicBezTo>
                <a:cubicBezTo>
                  <a:pt x="127" y="98"/>
                  <a:pt x="126" y="91"/>
                  <a:pt x="126" y="90"/>
                </a:cubicBezTo>
                <a:cubicBezTo>
                  <a:pt x="125" y="89"/>
                  <a:pt x="125" y="87"/>
                  <a:pt x="126" y="85"/>
                </a:cubicBezTo>
                <a:cubicBezTo>
                  <a:pt x="128" y="83"/>
                  <a:pt x="130" y="83"/>
                  <a:pt x="127" y="80"/>
                </a:cubicBezTo>
                <a:cubicBezTo>
                  <a:pt x="124" y="76"/>
                  <a:pt x="118" y="74"/>
                  <a:pt x="119" y="66"/>
                </a:cubicBezTo>
                <a:cubicBezTo>
                  <a:pt x="120" y="60"/>
                  <a:pt x="122" y="55"/>
                  <a:pt x="125" y="50"/>
                </a:cubicBezTo>
                <a:cubicBezTo>
                  <a:pt x="107" y="37"/>
                  <a:pt x="107" y="37"/>
                  <a:pt x="107" y="37"/>
                </a:cubicBezTo>
                <a:lnTo>
                  <a:pt x="10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5" name="Freeform 848"/>
          <p:cNvSpPr>
            <a:spLocks/>
          </p:cNvSpPr>
          <p:nvPr/>
        </p:nvSpPr>
        <p:spPr bwMode="auto">
          <a:xfrm>
            <a:off x="1231541" y="4201458"/>
            <a:ext cx="156052" cy="200535"/>
          </a:xfrm>
          <a:custGeom>
            <a:avLst/>
            <a:gdLst>
              <a:gd name="T0" fmla="*/ 72390 w 70"/>
              <a:gd name="T1" fmla="*/ 147986 h 82"/>
              <a:gd name="T2" fmla="*/ 68580 w 70"/>
              <a:gd name="T3" fmla="*/ 123322 h 82"/>
              <a:gd name="T4" fmla="*/ 83820 w 70"/>
              <a:gd name="T5" fmla="*/ 121424 h 82"/>
              <a:gd name="T6" fmla="*/ 93345 w 70"/>
              <a:gd name="T7" fmla="*/ 108144 h 82"/>
              <a:gd name="T8" fmla="*/ 106680 w 70"/>
              <a:gd name="T9" fmla="*/ 121424 h 82"/>
              <a:gd name="T10" fmla="*/ 116205 w 70"/>
              <a:gd name="T11" fmla="*/ 115733 h 82"/>
              <a:gd name="T12" fmla="*/ 127635 w 70"/>
              <a:gd name="T13" fmla="*/ 121424 h 82"/>
              <a:gd name="T14" fmla="*/ 133350 w 70"/>
              <a:gd name="T15" fmla="*/ 77788 h 82"/>
              <a:gd name="T16" fmla="*/ 123825 w 70"/>
              <a:gd name="T17" fmla="*/ 58815 h 82"/>
              <a:gd name="T18" fmla="*/ 131445 w 70"/>
              <a:gd name="T19" fmla="*/ 39842 h 82"/>
              <a:gd name="T20" fmla="*/ 121920 w 70"/>
              <a:gd name="T21" fmla="*/ 24664 h 82"/>
              <a:gd name="T22" fmla="*/ 108585 w 70"/>
              <a:gd name="T23" fmla="*/ 28459 h 82"/>
              <a:gd name="T24" fmla="*/ 104775 w 70"/>
              <a:gd name="T25" fmla="*/ 1897 h 82"/>
              <a:gd name="T26" fmla="*/ 104775 w 70"/>
              <a:gd name="T27" fmla="*/ 1897 h 82"/>
              <a:gd name="T28" fmla="*/ 83820 w 70"/>
              <a:gd name="T29" fmla="*/ 0 h 82"/>
              <a:gd name="T30" fmla="*/ 60960 w 70"/>
              <a:gd name="T31" fmla="*/ 1897 h 82"/>
              <a:gd name="T32" fmla="*/ 60960 w 70"/>
              <a:gd name="T33" fmla="*/ 36048 h 82"/>
              <a:gd name="T34" fmla="*/ 19050 w 70"/>
              <a:gd name="T35" fmla="*/ 36048 h 82"/>
              <a:gd name="T36" fmla="*/ 11430 w 70"/>
              <a:gd name="T37" fmla="*/ 43637 h 82"/>
              <a:gd name="T38" fmla="*/ 15240 w 70"/>
              <a:gd name="T39" fmla="*/ 49329 h 82"/>
              <a:gd name="T40" fmla="*/ 15240 w 70"/>
              <a:gd name="T41" fmla="*/ 55020 h 82"/>
              <a:gd name="T42" fmla="*/ 11430 w 70"/>
              <a:gd name="T43" fmla="*/ 66404 h 82"/>
              <a:gd name="T44" fmla="*/ 1905 w 70"/>
              <a:gd name="T45" fmla="*/ 77788 h 82"/>
              <a:gd name="T46" fmla="*/ 9525 w 70"/>
              <a:gd name="T47" fmla="*/ 98657 h 82"/>
              <a:gd name="T48" fmla="*/ 41910 w 70"/>
              <a:gd name="T49" fmla="*/ 142294 h 82"/>
              <a:gd name="T50" fmla="*/ 55245 w 70"/>
              <a:gd name="T51" fmla="*/ 155575 h 82"/>
              <a:gd name="T52" fmla="*/ 72390 w 70"/>
              <a:gd name="T53" fmla="*/ 147986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82">
                <a:moveTo>
                  <a:pt x="38" y="78"/>
                </a:moveTo>
                <a:cubicBezTo>
                  <a:pt x="39" y="76"/>
                  <a:pt x="36" y="67"/>
                  <a:pt x="36" y="65"/>
                </a:cubicBezTo>
                <a:cubicBezTo>
                  <a:pt x="36" y="62"/>
                  <a:pt x="41" y="64"/>
                  <a:pt x="44" y="64"/>
                </a:cubicBezTo>
                <a:cubicBezTo>
                  <a:pt x="47" y="64"/>
                  <a:pt x="46" y="58"/>
                  <a:pt x="49" y="57"/>
                </a:cubicBezTo>
                <a:cubicBezTo>
                  <a:pt x="52" y="56"/>
                  <a:pt x="55" y="64"/>
                  <a:pt x="56" y="64"/>
                </a:cubicBezTo>
                <a:cubicBezTo>
                  <a:pt x="57" y="64"/>
                  <a:pt x="59" y="61"/>
                  <a:pt x="61" y="61"/>
                </a:cubicBezTo>
                <a:cubicBezTo>
                  <a:pt x="63" y="61"/>
                  <a:pt x="66" y="65"/>
                  <a:pt x="67" y="64"/>
                </a:cubicBezTo>
                <a:cubicBezTo>
                  <a:pt x="69" y="64"/>
                  <a:pt x="70" y="46"/>
                  <a:pt x="70" y="41"/>
                </a:cubicBezTo>
                <a:cubicBezTo>
                  <a:pt x="70" y="37"/>
                  <a:pt x="65" y="34"/>
                  <a:pt x="65" y="31"/>
                </a:cubicBezTo>
                <a:cubicBezTo>
                  <a:pt x="64" y="28"/>
                  <a:pt x="67" y="23"/>
                  <a:pt x="69" y="21"/>
                </a:cubicBezTo>
                <a:cubicBezTo>
                  <a:pt x="70" y="18"/>
                  <a:pt x="67" y="13"/>
                  <a:pt x="64" y="13"/>
                </a:cubicBezTo>
                <a:cubicBezTo>
                  <a:pt x="61" y="13"/>
                  <a:pt x="60" y="15"/>
                  <a:pt x="57" y="15"/>
                </a:cubicBezTo>
                <a:cubicBezTo>
                  <a:pt x="55" y="15"/>
                  <a:pt x="55" y="7"/>
                  <a:pt x="55" y="1"/>
                </a:cubicBezTo>
                <a:cubicBezTo>
                  <a:pt x="55" y="1"/>
                  <a:pt x="55" y="1"/>
                  <a:pt x="55" y="1"/>
                </a:cubicBezTo>
                <a:cubicBezTo>
                  <a:pt x="51" y="0"/>
                  <a:pt x="47" y="0"/>
                  <a:pt x="44" y="0"/>
                </a:cubicBezTo>
                <a:cubicBezTo>
                  <a:pt x="41" y="0"/>
                  <a:pt x="37" y="0"/>
                  <a:pt x="32" y="1"/>
                </a:cubicBezTo>
                <a:cubicBezTo>
                  <a:pt x="32" y="19"/>
                  <a:pt x="32" y="19"/>
                  <a:pt x="32" y="19"/>
                </a:cubicBezTo>
                <a:cubicBezTo>
                  <a:pt x="10" y="19"/>
                  <a:pt x="10" y="19"/>
                  <a:pt x="10" y="19"/>
                </a:cubicBezTo>
                <a:cubicBezTo>
                  <a:pt x="10" y="20"/>
                  <a:pt x="7" y="21"/>
                  <a:pt x="6" y="23"/>
                </a:cubicBezTo>
                <a:cubicBezTo>
                  <a:pt x="6" y="24"/>
                  <a:pt x="7" y="25"/>
                  <a:pt x="8" y="26"/>
                </a:cubicBezTo>
                <a:cubicBezTo>
                  <a:pt x="9" y="27"/>
                  <a:pt x="9" y="28"/>
                  <a:pt x="8" y="29"/>
                </a:cubicBezTo>
                <a:cubicBezTo>
                  <a:pt x="6" y="29"/>
                  <a:pt x="7" y="34"/>
                  <a:pt x="6" y="35"/>
                </a:cubicBezTo>
                <a:cubicBezTo>
                  <a:pt x="4" y="37"/>
                  <a:pt x="2" y="40"/>
                  <a:pt x="1" y="41"/>
                </a:cubicBezTo>
                <a:cubicBezTo>
                  <a:pt x="0" y="43"/>
                  <a:pt x="2" y="48"/>
                  <a:pt x="5" y="52"/>
                </a:cubicBezTo>
                <a:cubicBezTo>
                  <a:pt x="8" y="57"/>
                  <a:pt x="20" y="71"/>
                  <a:pt x="22" y="75"/>
                </a:cubicBezTo>
                <a:cubicBezTo>
                  <a:pt x="23" y="76"/>
                  <a:pt x="26" y="79"/>
                  <a:pt x="29" y="82"/>
                </a:cubicBezTo>
                <a:cubicBezTo>
                  <a:pt x="34" y="79"/>
                  <a:pt x="37" y="79"/>
                  <a:pt x="38"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6" name="Freeform 849"/>
          <p:cNvSpPr>
            <a:spLocks/>
          </p:cNvSpPr>
          <p:nvPr/>
        </p:nvSpPr>
        <p:spPr bwMode="auto">
          <a:xfrm>
            <a:off x="1240833" y="4203108"/>
            <a:ext cx="63164" cy="45018"/>
          </a:xfrm>
          <a:custGeom>
            <a:avLst/>
            <a:gdLst>
              <a:gd name="T0" fmla="*/ 53975 w 28"/>
              <a:gd name="T1" fmla="*/ 34925 h 18"/>
              <a:gd name="T2" fmla="*/ 53975 w 28"/>
              <a:gd name="T3" fmla="*/ 0 h 18"/>
              <a:gd name="T4" fmla="*/ 17349 w 28"/>
              <a:gd name="T5" fmla="*/ 1940 h 18"/>
              <a:gd name="T6" fmla="*/ 15421 w 28"/>
              <a:gd name="T7" fmla="*/ 9701 h 18"/>
              <a:gd name="T8" fmla="*/ 3855 w 28"/>
              <a:gd name="T9" fmla="*/ 25224 h 18"/>
              <a:gd name="T10" fmla="*/ 11566 w 28"/>
              <a:gd name="T11" fmla="*/ 32985 h 18"/>
              <a:gd name="T12" fmla="*/ 11566 w 28"/>
              <a:gd name="T13" fmla="*/ 34925 h 18"/>
              <a:gd name="T14" fmla="*/ 11566 w 28"/>
              <a:gd name="T15" fmla="*/ 34925 h 18"/>
              <a:gd name="T16" fmla="*/ 53975 w 28"/>
              <a:gd name="T17" fmla="*/ 34925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18"/>
                </a:moveTo>
                <a:cubicBezTo>
                  <a:pt x="28" y="0"/>
                  <a:pt x="28" y="0"/>
                  <a:pt x="28" y="0"/>
                </a:cubicBezTo>
                <a:cubicBezTo>
                  <a:pt x="22" y="0"/>
                  <a:pt x="14" y="1"/>
                  <a:pt x="9" y="1"/>
                </a:cubicBezTo>
                <a:cubicBezTo>
                  <a:pt x="9" y="3"/>
                  <a:pt x="10" y="4"/>
                  <a:pt x="8" y="5"/>
                </a:cubicBezTo>
                <a:cubicBezTo>
                  <a:pt x="6" y="8"/>
                  <a:pt x="0" y="12"/>
                  <a:pt x="2" y="13"/>
                </a:cubicBezTo>
                <a:cubicBezTo>
                  <a:pt x="4" y="14"/>
                  <a:pt x="6" y="16"/>
                  <a:pt x="6" y="17"/>
                </a:cubicBezTo>
                <a:cubicBezTo>
                  <a:pt x="6" y="17"/>
                  <a:pt x="6" y="17"/>
                  <a:pt x="6" y="18"/>
                </a:cubicBezTo>
                <a:cubicBezTo>
                  <a:pt x="6" y="18"/>
                  <a:pt x="6" y="18"/>
                  <a:pt x="6" y="18"/>
                </a:cubicBezTo>
                <a:lnTo>
                  <a:pt x="2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7" name="Freeform 850"/>
          <p:cNvSpPr>
            <a:spLocks/>
          </p:cNvSpPr>
          <p:nvPr/>
        </p:nvSpPr>
        <p:spPr bwMode="auto">
          <a:xfrm>
            <a:off x="1222253" y="3849102"/>
            <a:ext cx="213644" cy="366284"/>
          </a:xfrm>
          <a:custGeom>
            <a:avLst/>
            <a:gdLst>
              <a:gd name="T0" fmla="*/ 144129 w 95"/>
              <a:gd name="T1" fmla="*/ 278442 h 149"/>
              <a:gd name="T2" fmla="*/ 172954 w 95"/>
              <a:gd name="T3" fmla="*/ 284163 h 149"/>
              <a:gd name="T4" fmla="*/ 180641 w 95"/>
              <a:gd name="T5" fmla="*/ 278442 h 149"/>
              <a:gd name="T6" fmla="*/ 182563 w 95"/>
              <a:gd name="T7" fmla="*/ 266999 h 149"/>
              <a:gd name="T8" fmla="*/ 167189 w 95"/>
              <a:gd name="T9" fmla="*/ 246020 h 149"/>
              <a:gd name="T10" fmla="*/ 159502 w 95"/>
              <a:gd name="T11" fmla="*/ 236485 h 149"/>
              <a:gd name="T12" fmla="*/ 153737 w 95"/>
              <a:gd name="T13" fmla="*/ 221228 h 149"/>
              <a:gd name="T14" fmla="*/ 144129 w 95"/>
              <a:gd name="T15" fmla="*/ 196435 h 149"/>
              <a:gd name="T16" fmla="*/ 146050 w 95"/>
              <a:gd name="T17" fmla="*/ 181178 h 149"/>
              <a:gd name="T18" fmla="*/ 157581 w 95"/>
              <a:gd name="T19" fmla="*/ 164014 h 149"/>
              <a:gd name="T20" fmla="*/ 169111 w 95"/>
              <a:gd name="T21" fmla="*/ 143035 h 149"/>
              <a:gd name="T22" fmla="*/ 159502 w 95"/>
              <a:gd name="T23" fmla="*/ 114428 h 149"/>
              <a:gd name="T24" fmla="*/ 134520 w 95"/>
              <a:gd name="T25" fmla="*/ 91542 h 149"/>
              <a:gd name="T26" fmla="*/ 144129 w 95"/>
              <a:gd name="T27" fmla="*/ 82007 h 149"/>
              <a:gd name="T28" fmla="*/ 167189 w 95"/>
              <a:gd name="T29" fmla="*/ 82007 h 149"/>
              <a:gd name="T30" fmla="*/ 159502 w 95"/>
              <a:gd name="T31" fmla="*/ 64843 h 149"/>
              <a:gd name="T32" fmla="*/ 157581 w 95"/>
              <a:gd name="T33" fmla="*/ 40050 h 149"/>
              <a:gd name="T34" fmla="*/ 153737 w 95"/>
              <a:gd name="T35" fmla="*/ 15257 h 149"/>
              <a:gd name="T36" fmla="*/ 130677 w 95"/>
              <a:gd name="T37" fmla="*/ 1907 h 149"/>
              <a:gd name="T38" fmla="*/ 140285 w 95"/>
              <a:gd name="T39" fmla="*/ 20978 h 149"/>
              <a:gd name="T40" fmla="*/ 146050 w 95"/>
              <a:gd name="T41" fmla="*/ 32421 h 149"/>
              <a:gd name="T42" fmla="*/ 134520 w 95"/>
              <a:gd name="T43" fmla="*/ 49585 h 149"/>
              <a:gd name="T44" fmla="*/ 111460 w 95"/>
              <a:gd name="T45" fmla="*/ 93450 h 149"/>
              <a:gd name="T46" fmla="*/ 103773 w 95"/>
              <a:gd name="T47" fmla="*/ 114428 h 149"/>
              <a:gd name="T48" fmla="*/ 92242 w 95"/>
              <a:gd name="T49" fmla="*/ 123964 h 149"/>
              <a:gd name="T50" fmla="*/ 71103 w 95"/>
              <a:gd name="T51" fmla="*/ 167828 h 149"/>
              <a:gd name="T52" fmla="*/ 57651 w 95"/>
              <a:gd name="T53" fmla="*/ 165921 h 149"/>
              <a:gd name="T54" fmla="*/ 48043 w 95"/>
              <a:gd name="T55" fmla="*/ 160199 h 149"/>
              <a:gd name="T56" fmla="*/ 24982 w 95"/>
              <a:gd name="T57" fmla="*/ 167828 h 149"/>
              <a:gd name="T58" fmla="*/ 9609 w 95"/>
              <a:gd name="T59" fmla="*/ 188806 h 149"/>
              <a:gd name="T60" fmla="*/ 0 w 95"/>
              <a:gd name="T61" fmla="*/ 211692 h 149"/>
              <a:gd name="T62" fmla="*/ 0 w 95"/>
              <a:gd name="T63" fmla="*/ 211692 h 149"/>
              <a:gd name="T64" fmla="*/ 5765 w 95"/>
              <a:gd name="T65" fmla="*/ 219320 h 149"/>
              <a:gd name="T66" fmla="*/ 15374 w 95"/>
              <a:gd name="T67" fmla="*/ 228856 h 149"/>
              <a:gd name="T68" fmla="*/ 23061 w 95"/>
              <a:gd name="T69" fmla="*/ 226949 h 149"/>
              <a:gd name="T70" fmla="*/ 30747 w 95"/>
              <a:gd name="T71" fmla="*/ 240299 h 149"/>
              <a:gd name="T72" fmla="*/ 32669 w 95"/>
              <a:gd name="T73" fmla="*/ 268906 h 149"/>
              <a:gd name="T74" fmla="*/ 32669 w 95"/>
              <a:gd name="T75" fmla="*/ 276534 h 149"/>
              <a:gd name="T76" fmla="*/ 92242 w 95"/>
              <a:gd name="T77" fmla="*/ 272720 h 149"/>
              <a:gd name="T78" fmla="*/ 144129 w 95"/>
              <a:gd name="T79" fmla="*/ 278442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5" h="149">
                <a:moveTo>
                  <a:pt x="75" y="146"/>
                </a:moveTo>
                <a:cubicBezTo>
                  <a:pt x="80" y="146"/>
                  <a:pt x="88" y="149"/>
                  <a:pt x="90" y="149"/>
                </a:cubicBezTo>
                <a:cubicBezTo>
                  <a:pt x="92" y="149"/>
                  <a:pt x="93" y="147"/>
                  <a:pt x="94" y="146"/>
                </a:cubicBezTo>
                <a:cubicBezTo>
                  <a:pt x="94" y="144"/>
                  <a:pt x="95" y="142"/>
                  <a:pt x="95" y="140"/>
                </a:cubicBezTo>
                <a:cubicBezTo>
                  <a:pt x="95" y="137"/>
                  <a:pt x="90" y="131"/>
                  <a:pt x="87" y="129"/>
                </a:cubicBezTo>
                <a:cubicBezTo>
                  <a:pt x="85" y="127"/>
                  <a:pt x="84" y="126"/>
                  <a:pt x="83" y="124"/>
                </a:cubicBezTo>
                <a:cubicBezTo>
                  <a:pt x="83" y="121"/>
                  <a:pt x="83" y="118"/>
                  <a:pt x="80" y="116"/>
                </a:cubicBezTo>
                <a:cubicBezTo>
                  <a:pt x="78" y="113"/>
                  <a:pt x="75" y="106"/>
                  <a:pt x="75" y="103"/>
                </a:cubicBezTo>
                <a:cubicBezTo>
                  <a:pt x="75" y="101"/>
                  <a:pt x="75" y="99"/>
                  <a:pt x="76" y="95"/>
                </a:cubicBezTo>
                <a:cubicBezTo>
                  <a:pt x="77" y="91"/>
                  <a:pt x="81" y="90"/>
                  <a:pt x="82" y="86"/>
                </a:cubicBezTo>
                <a:cubicBezTo>
                  <a:pt x="83" y="82"/>
                  <a:pt x="88" y="75"/>
                  <a:pt x="88" y="75"/>
                </a:cubicBezTo>
                <a:cubicBezTo>
                  <a:pt x="88" y="75"/>
                  <a:pt x="84" y="62"/>
                  <a:pt x="83" y="60"/>
                </a:cubicBezTo>
                <a:cubicBezTo>
                  <a:pt x="82" y="57"/>
                  <a:pt x="72" y="51"/>
                  <a:pt x="70" y="48"/>
                </a:cubicBezTo>
                <a:cubicBezTo>
                  <a:pt x="69" y="45"/>
                  <a:pt x="72" y="43"/>
                  <a:pt x="75" y="43"/>
                </a:cubicBezTo>
                <a:cubicBezTo>
                  <a:pt x="77" y="43"/>
                  <a:pt x="87" y="43"/>
                  <a:pt x="87" y="43"/>
                </a:cubicBezTo>
                <a:cubicBezTo>
                  <a:pt x="87" y="43"/>
                  <a:pt x="84" y="37"/>
                  <a:pt x="83" y="34"/>
                </a:cubicBezTo>
                <a:cubicBezTo>
                  <a:pt x="81" y="31"/>
                  <a:pt x="82" y="24"/>
                  <a:pt x="82" y="21"/>
                </a:cubicBezTo>
                <a:cubicBezTo>
                  <a:pt x="82" y="18"/>
                  <a:pt x="82" y="11"/>
                  <a:pt x="80" y="8"/>
                </a:cubicBezTo>
                <a:cubicBezTo>
                  <a:pt x="79" y="6"/>
                  <a:pt x="68" y="0"/>
                  <a:pt x="68" y="1"/>
                </a:cubicBezTo>
                <a:cubicBezTo>
                  <a:pt x="68" y="6"/>
                  <a:pt x="73" y="8"/>
                  <a:pt x="73" y="11"/>
                </a:cubicBezTo>
                <a:cubicBezTo>
                  <a:pt x="73" y="13"/>
                  <a:pt x="76" y="11"/>
                  <a:pt x="76" y="17"/>
                </a:cubicBezTo>
                <a:cubicBezTo>
                  <a:pt x="76" y="22"/>
                  <a:pt x="74" y="26"/>
                  <a:pt x="70" y="26"/>
                </a:cubicBezTo>
                <a:cubicBezTo>
                  <a:pt x="65" y="26"/>
                  <a:pt x="60" y="45"/>
                  <a:pt x="58" y="49"/>
                </a:cubicBezTo>
                <a:cubicBezTo>
                  <a:pt x="55" y="52"/>
                  <a:pt x="57" y="58"/>
                  <a:pt x="54" y="60"/>
                </a:cubicBezTo>
                <a:cubicBezTo>
                  <a:pt x="52" y="62"/>
                  <a:pt x="49" y="59"/>
                  <a:pt x="48" y="65"/>
                </a:cubicBezTo>
                <a:cubicBezTo>
                  <a:pt x="47" y="71"/>
                  <a:pt x="40" y="86"/>
                  <a:pt x="37" y="88"/>
                </a:cubicBezTo>
                <a:cubicBezTo>
                  <a:pt x="35" y="90"/>
                  <a:pt x="33" y="91"/>
                  <a:pt x="30" y="87"/>
                </a:cubicBezTo>
                <a:cubicBezTo>
                  <a:pt x="27" y="84"/>
                  <a:pt x="28" y="83"/>
                  <a:pt x="25" y="84"/>
                </a:cubicBezTo>
                <a:cubicBezTo>
                  <a:pt x="23" y="84"/>
                  <a:pt x="16" y="85"/>
                  <a:pt x="13" y="88"/>
                </a:cubicBezTo>
                <a:cubicBezTo>
                  <a:pt x="11" y="91"/>
                  <a:pt x="5" y="96"/>
                  <a:pt x="5" y="99"/>
                </a:cubicBezTo>
                <a:cubicBezTo>
                  <a:pt x="4" y="102"/>
                  <a:pt x="2" y="108"/>
                  <a:pt x="0" y="111"/>
                </a:cubicBezTo>
                <a:cubicBezTo>
                  <a:pt x="0" y="111"/>
                  <a:pt x="0" y="111"/>
                  <a:pt x="0" y="111"/>
                </a:cubicBezTo>
                <a:cubicBezTo>
                  <a:pt x="1" y="113"/>
                  <a:pt x="2" y="114"/>
                  <a:pt x="3" y="115"/>
                </a:cubicBezTo>
                <a:cubicBezTo>
                  <a:pt x="4" y="115"/>
                  <a:pt x="8" y="119"/>
                  <a:pt x="8" y="120"/>
                </a:cubicBezTo>
                <a:cubicBezTo>
                  <a:pt x="9" y="121"/>
                  <a:pt x="10" y="117"/>
                  <a:pt x="12" y="119"/>
                </a:cubicBezTo>
                <a:cubicBezTo>
                  <a:pt x="14" y="121"/>
                  <a:pt x="13" y="123"/>
                  <a:pt x="16" y="126"/>
                </a:cubicBezTo>
                <a:cubicBezTo>
                  <a:pt x="18" y="129"/>
                  <a:pt x="18" y="137"/>
                  <a:pt x="17" y="141"/>
                </a:cubicBezTo>
                <a:cubicBezTo>
                  <a:pt x="17" y="143"/>
                  <a:pt x="17" y="144"/>
                  <a:pt x="17" y="145"/>
                </a:cubicBezTo>
                <a:cubicBezTo>
                  <a:pt x="26" y="145"/>
                  <a:pt x="42" y="143"/>
                  <a:pt x="48" y="143"/>
                </a:cubicBezTo>
                <a:cubicBezTo>
                  <a:pt x="55" y="143"/>
                  <a:pt x="71" y="146"/>
                  <a:pt x="7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8" name="Freeform 851"/>
          <p:cNvSpPr>
            <a:spLocks/>
          </p:cNvSpPr>
          <p:nvPr/>
        </p:nvSpPr>
        <p:spPr bwMode="auto">
          <a:xfrm>
            <a:off x="993962" y="3869564"/>
            <a:ext cx="85457" cy="204628"/>
          </a:xfrm>
          <a:custGeom>
            <a:avLst/>
            <a:gdLst>
              <a:gd name="T0" fmla="*/ 50556 w 39"/>
              <a:gd name="T1" fmla="*/ 3780 h 84"/>
              <a:gd name="T2" fmla="*/ 43066 w 39"/>
              <a:gd name="T3" fmla="*/ 13229 h 84"/>
              <a:gd name="T4" fmla="*/ 44938 w 39"/>
              <a:gd name="T5" fmla="*/ 15119 h 84"/>
              <a:gd name="T6" fmla="*/ 29959 w 39"/>
              <a:gd name="T7" fmla="*/ 28348 h 84"/>
              <a:gd name="T8" fmla="*/ 13107 w 39"/>
              <a:gd name="T9" fmla="*/ 30238 h 84"/>
              <a:gd name="T10" fmla="*/ 3745 w 39"/>
              <a:gd name="T11" fmla="*/ 39688 h 84"/>
              <a:gd name="T12" fmla="*/ 1872 w 39"/>
              <a:gd name="T13" fmla="*/ 47247 h 84"/>
              <a:gd name="T14" fmla="*/ 16852 w 39"/>
              <a:gd name="T15" fmla="*/ 71815 h 84"/>
              <a:gd name="T16" fmla="*/ 20597 w 39"/>
              <a:gd name="T17" fmla="*/ 94494 h 84"/>
              <a:gd name="T18" fmla="*/ 24342 w 39"/>
              <a:gd name="T19" fmla="*/ 158750 h 84"/>
              <a:gd name="T20" fmla="*/ 24342 w 39"/>
              <a:gd name="T21" fmla="*/ 158750 h 84"/>
              <a:gd name="T22" fmla="*/ 41194 w 39"/>
              <a:gd name="T23" fmla="*/ 154970 h 84"/>
              <a:gd name="T24" fmla="*/ 54301 w 39"/>
              <a:gd name="T25" fmla="*/ 153080 h 84"/>
              <a:gd name="T26" fmla="*/ 50556 w 39"/>
              <a:gd name="T27" fmla="*/ 88824 h 84"/>
              <a:gd name="T28" fmla="*/ 67408 w 39"/>
              <a:gd name="T29" fmla="*/ 54807 h 84"/>
              <a:gd name="T30" fmla="*/ 73025 w 39"/>
              <a:gd name="T31" fmla="*/ 30238 h 84"/>
              <a:gd name="T32" fmla="*/ 50556 w 39"/>
              <a:gd name="T33" fmla="*/ 378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84">
                <a:moveTo>
                  <a:pt x="27" y="2"/>
                </a:moveTo>
                <a:cubicBezTo>
                  <a:pt x="25" y="3"/>
                  <a:pt x="24" y="5"/>
                  <a:pt x="23" y="7"/>
                </a:cubicBezTo>
                <a:cubicBezTo>
                  <a:pt x="23" y="7"/>
                  <a:pt x="24" y="7"/>
                  <a:pt x="24" y="8"/>
                </a:cubicBezTo>
                <a:cubicBezTo>
                  <a:pt x="24" y="10"/>
                  <a:pt x="21" y="15"/>
                  <a:pt x="16" y="15"/>
                </a:cubicBezTo>
                <a:cubicBezTo>
                  <a:pt x="11" y="15"/>
                  <a:pt x="10" y="13"/>
                  <a:pt x="7" y="16"/>
                </a:cubicBezTo>
                <a:cubicBezTo>
                  <a:pt x="6" y="18"/>
                  <a:pt x="3" y="20"/>
                  <a:pt x="2" y="21"/>
                </a:cubicBezTo>
                <a:cubicBezTo>
                  <a:pt x="1" y="22"/>
                  <a:pt x="0" y="24"/>
                  <a:pt x="1" y="25"/>
                </a:cubicBezTo>
                <a:cubicBezTo>
                  <a:pt x="2" y="30"/>
                  <a:pt x="7" y="36"/>
                  <a:pt x="9" y="38"/>
                </a:cubicBezTo>
                <a:cubicBezTo>
                  <a:pt x="10" y="39"/>
                  <a:pt x="11" y="42"/>
                  <a:pt x="11" y="50"/>
                </a:cubicBezTo>
                <a:cubicBezTo>
                  <a:pt x="12" y="57"/>
                  <a:pt x="11" y="76"/>
                  <a:pt x="13" y="84"/>
                </a:cubicBezTo>
                <a:cubicBezTo>
                  <a:pt x="13" y="84"/>
                  <a:pt x="13" y="84"/>
                  <a:pt x="13" y="84"/>
                </a:cubicBezTo>
                <a:cubicBezTo>
                  <a:pt x="17" y="83"/>
                  <a:pt x="20" y="83"/>
                  <a:pt x="22" y="82"/>
                </a:cubicBezTo>
                <a:cubicBezTo>
                  <a:pt x="25" y="82"/>
                  <a:pt x="27" y="81"/>
                  <a:pt x="29" y="81"/>
                </a:cubicBezTo>
                <a:cubicBezTo>
                  <a:pt x="29" y="74"/>
                  <a:pt x="27" y="52"/>
                  <a:pt x="27" y="47"/>
                </a:cubicBezTo>
                <a:cubicBezTo>
                  <a:pt x="27" y="42"/>
                  <a:pt x="33" y="35"/>
                  <a:pt x="36" y="29"/>
                </a:cubicBezTo>
                <a:cubicBezTo>
                  <a:pt x="38" y="26"/>
                  <a:pt x="39" y="20"/>
                  <a:pt x="39" y="16"/>
                </a:cubicBezTo>
                <a:cubicBezTo>
                  <a:pt x="34" y="9"/>
                  <a:pt x="28" y="0"/>
                  <a:pt x="2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59" name="Freeform 852"/>
          <p:cNvSpPr>
            <a:spLocks/>
          </p:cNvSpPr>
          <p:nvPr/>
        </p:nvSpPr>
        <p:spPr bwMode="auto">
          <a:xfrm>
            <a:off x="1053411" y="3824553"/>
            <a:ext cx="339971" cy="317173"/>
          </a:xfrm>
          <a:custGeom>
            <a:avLst/>
            <a:gdLst>
              <a:gd name="T0" fmla="*/ 154812 w 152"/>
              <a:gd name="T1" fmla="*/ 207914 h 129"/>
              <a:gd name="T2" fmla="*/ 170102 w 152"/>
              <a:gd name="T3" fmla="*/ 186932 h 129"/>
              <a:gd name="T4" fmla="*/ 193038 w 152"/>
              <a:gd name="T5" fmla="*/ 179302 h 129"/>
              <a:gd name="T6" fmla="*/ 202594 w 152"/>
              <a:gd name="T7" fmla="*/ 185024 h 129"/>
              <a:gd name="T8" fmla="*/ 215973 w 152"/>
              <a:gd name="T9" fmla="*/ 186932 h 129"/>
              <a:gd name="T10" fmla="*/ 236997 w 152"/>
              <a:gd name="T11" fmla="*/ 143060 h 129"/>
              <a:gd name="T12" fmla="*/ 248464 w 152"/>
              <a:gd name="T13" fmla="*/ 133523 h 129"/>
              <a:gd name="T14" fmla="*/ 256109 w 152"/>
              <a:gd name="T15" fmla="*/ 112540 h 129"/>
              <a:gd name="T16" fmla="*/ 279044 w 152"/>
              <a:gd name="T17" fmla="*/ 68669 h 129"/>
              <a:gd name="T18" fmla="*/ 290512 w 152"/>
              <a:gd name="T19" fmla="*/ 51502 h 129"/>
              <a:gd name="T20" fmla="*/ 284778 w 152"/>
              <a:gd name="T21" fmla="*/ 40057 h 129"/>
              <a:gd name="T22" fmla="*/ 275222 w 152"/>
              <a:gd name="T23" fmla="*/ 20982 h 129"/>
              <a:gd name="T24" fmla="*/ 269488 w 152"/>
              <a:gd name="T25" fmla="*/ 1907 h 129"/>
              <a:gd name="T26" fmla="*/ 242730 w 152"/>
              <a:gd name="T27" fmla="*/ 19075 h 129"/>
              <a:gd name="T28" fmla="*/ 217884 w 152"/>
              <a:gd name="T29" fmla="*/ 15260 h 129"/>
              <a:gd name="T30" fmla="*/ 179659 w 152"/>
              <a:gd name="T31" fmla="*/ 20982 h 129"/>
              <a:gd name="T32" fmla="*/ 152901 w 152"/>
              <a:gd name="T33" fmla="*/ 26705 h 129"/>
              <a:gd name="T34" fmla="*/ 128055 w 152"/>
              <a:gd name="T35" fmla="*/ 17167 h 129"/>
              <a:gd name="T36" fmla="*/ 103208 w 152"/>
              <a:gd name="T37" fmla="*/ 20982 h 129"/>
              <a:gd name="T38" fmla="*/ 84096 w 152"/>
              <a:gd name="T39" fmla="*/ 5722 h 129"/>
              <a:gd name="T40" fmla="*/ 66894 w 152"/>
              <a:gd name="T41" fmla="*/ 0 h 129"/>
              <a:gd name="T42" fmla="*/ 36314 w 152"/>
              <a:gd name="T43" fmla="*/ 11445 h 129"/>
              <a:gd name="T44" fmla="*/ 30580 w 152"/>
              <a:gd name="T45" fmla="*/ 32427 h 129"/>
              <a:gd name="T46" fmla="*/ 24846 w 152"/>
              <a:gd name="T47" fmla="*/ 47687 h 129"/>
              <a:gd name="T48" fmla="*/ 17201 w 152"/>
              <a:gd name="T49" fmla="*/ 89651 h 129"/>
              <a:gd name="T50" fmla="*/ 0 w 152"/>
              <a:gd name="T51" fmla="*/ 123985 h 129"/>
              <a:gd name="T52" fmla="*/ 3823 w 152"/>
              <a:gd name="T53" fmla="*/ 188839 h 129"/>
              <a:gd name="T54" fmla="*/ 15290 w 152"/>
              <a:gd name="T55" fmla="*/ 188839 h 129"/>
              <a:gd name="T56" fmla="*/ 40137 w 152"/>
              <a:gd name="T57" fmla="*/ 194561 h 129"/>
              <a:gd name="T58" fmla="*/ 68805 w 152"/>
              <a:gd name="T59" fmla="*/ 213636 h 129"/>
              <a:gd name="T60" fmla="*/ 70717 w 152"/>
              <a:gd name="T61" fmla="*/ 228896 h 129"/>
              <a:gd name="T62" fmla="*/ 87918 w 152"/>
              <a:gd name="T63" fmla="*/ 242248 h 129"/>
              <a:gd name="T64" fmla="*/ 110853 w 152"/>
              <a:gd name="T65" fmla="*/ 232711 h 129"/>
              <a:gd name="T66" fmla="*/ 107031 w 152"/>
              <a:gd name="T67" fmla="*/ 238433 h 129"/>
              <a:gd name="T68" fmla="*/ 124232 w 152"/>
              <a:gd name="T69" fmla="*/ 234618 h 129"/>
              <a:gd name="T70" fmla="*/ 137611 w 152"/>
              <a:gd name="T71" fmla="*/ 230803 h 129"/>
              <a:gd name="T72" fmla="*/ 143345 w 152"/>
              <a:gd name="T73" fmla="*/ 226988 h 129"/>
              <a:gd name="T74" fmla="*/ 145256 w 152"/>
              <a:gd name="T75" fmla="*/ 230803 h 129"/>
              <a:gd name="T76" fmla="*/ 145256 w 152"/>
              <a:gd name="T77" fmla="*/ 230803 h 129"/>
              <a:gd name="T78" fmla="*/ 154812 w 152"/>
              <a:gd name="T79" fmla="*/ 20791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2" h="129">
                <a:moveTo>
                  <a:pt x="81" y="109"/>
                </a:move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cubicBezTo>
                  <a:pt x="4" y="99"/>
                  <a:pt x="6" y="99"/>
                  <a:pt x="8" y="99"/>
                </a:cubicBezTo>
                <a:cubicBezTo>
                  <a:pt x="12" y="99"/>
                  <a:pt x="16" y="99"/>
                  <a:pt x="21" y="102"/>
                </a:cubicBezTo>
                <a:cubicBezTo>
                  <a:pt x="26" y="105"/>
                  <a:pt x="35" y="110"/>
                  <a:pt x="36" y="112"/>
                </a:cubicBezTo>
                <a:cubicBezTo>
                  <a:pt x="36" y="114"/>
                  <a:pt x="32" y="115"/>
                  <a:pt x="37" y="120"/>
                </a:cubicBezTo>
                <a:cubicBezTo>
                  <a:pt x="41" y="125"/>
                  <a:pt x="41" y="129"/>
                  <a:pt x="46" y="127"/>
                </a:cubicBezTo>
                <a:cubicBezTo>
                  <a:pt x="52" y="124"/>
                  <a:pt x="57" y="122"/>
                  <a:pt x="58" y="122"/>
                </a:cubicBezTo>
                <a:cubicBezTo>
                  <a:pt x="58" y="123"/>
                  <a:pt x="54" y="125"/>
                  <a:pt x="56" y="125"/>
                </a:cubicBezTo>
                <a:cubicBezTo>
                  <a:pt x="59" y="125"/>
                  <a:pt x="61" y="123"/>
                  <a:pt x="65" y="123"/>
                </a:cubicBezTo>
                <a:cubicBezTo>
                  <a:pt x="68" y="123"/>
                  <a:pt x="73" y="121"/>
                  <a:pt x="72" y="121"/>
                </a:cubicBezTo>
                <a:cubicBezTo>
                  <a:pt x="71" y="120"/>
                  <a:pt x="74" y="119"/>
                  <a:pt x="75" y="119"/>
                </a:cubicBezTo>
                <a:cubicBezTo>
                  <a:pt x="75" y="119"/>
                  <a:pt x="76" y="120"/>
                  <a:pt x="76" y="121"/>
                </a:cubicBezTo>
                <a:cubicBezTo>
                  <a:pt x="76" y="121"/>
                  <a:pt x="76" y="121"/>
                  <a:pt x="76" y="121"/>
                </a:cubicBezTo>
                <a:cubicBezTo>
                  <a:pt x="78" y="118"/>
                  <a:pt x="80" y="112"/>
                  <a:pt x="81" y="109"/>
                </a:cubicBezTo>
                <a:close/>
              </a:path>
            </a:pathLst>
          </a:custGeom>
          <a:solidFill>
            <a:schemeClr val="bg1"/>
          </a:solidFill>
          <a:ln>
            <a:noFill/>
          </a:ln>
        </p:spPr>
        <p:txBody>
          <a:bodyPr/>
          <a:lstStyle/>
          <a:p>
            <a:endParaRPr lang="ja-JP" altLang="en-US" sz="2400" dirty="0" smtClean="0">
              <a:solidFill>
                <a:srgbClr val="000000"/>
              </a:solidFill>
              <a:latin typeface="Times New Roman" charset="0"/>
            </a:endParaRPr>
          </a:p>
        </p:txBody>
      </p:sp>
      <p:sp>
        <p:nvSpPr>
          <p:cNvPr id="260" name="Freeform 853"/>
          <p:cNvSpPr>
            <a:spLocks/>
          </p:cNvSpPr>
          <p:nvPr/>
        </p:nvSpPr>
        <p:spPr bwMode="auto">
          <a:xfrm>
            <a:off x="806118" y="3779528"/>
            <a:ext cx="239653" cy="194397"/>
          </a:xfrm>
          <a:custGeom>
            <a:avLst/>
            <a:gdLst>
              <a:gd name="T0" fmla="*/ 172553 w 108"/>
              <a:gd name="T1" fmla="*/ 99269 h 79"/>
              <a:gd name="T2" fmla="*/ 189619 w 108"/>
              <a:gd name="T3" fmla="*/ 97360 h 79"/>
              <a:gd name="T4" fmla="*/ 204788 w 108"/>
              <a:gd name="T5" fmla="*/ 83997 h 79"/>
              <a:gd name="T6" fmla="*/ 193411 w 108"/>
              <a:gd name="T7" fmla="*/ 72543 h 79"/>
              <a:gd name="T8" fmla="*/ 187722 w 108"/>
              <a:gd name="T9" fmla="*/ 68725 h 79"/>
              <a:gd name="T10" fmla="*/ 172553 w 108"/>
              <a:gd name="T11" fmla="*/ 62998 h 79"/>
              <a:gd name="T12" fmla="*/ 163072 w 108"/>
              <a:gd name="T13" fmla="*/ 47726 h 79"/>
              <a:gd name="T14" fmla="*/ 151695 w 108"/>
              <a:gd name="T15" fmla="*/ 28635 h 79"/>
              <a:gd name="T16" fmla="*/ 147902 w 108"/>
              <a:gd name="T17" fmla="*/ 7636 h 79"/>
              <a:gd name="T18" fmla="*/ 127044 w 108"/>
              <a:gd name="T19" fmla="*/ 3818 h 79"/>
              <a:gd name="T20" fmla="*/ 104290 w 108"/>
              <a:gd name="T21" fmla="*/ 17181 h 79"/>
              <a:gd name="T22" fmla="*/ 91017 w 108"/>
              <a:gd name="T23" fmla="*/ 26726 h 79"/>
              <a:gd name="T24" fmla="*/ 83432 w 108"/>
              <a:gd name="T25" fmla="*/ 24817 h 79"/>
              <a:gd name="T26" fmla="*/ 68263 w 108"/>
              <a:gd name="T27" fmla="*/ 40090 h 79"/>
              <a:gd name="T28" fmla="*/ 54989 w 108"/>
              <a:gd name="T29" fmla="*/ 49635 h 79"/>
              <a:gd name="T30" fmla="*/ 43612 w 108"/>
              <a:gd name="T31" fmla="*/ 45817 h 79"/>
              <a:gd name="T32" fmla="*/ 36028 w 108"/>
              <a:gd name="T33" fmla="*/ 61089 h 79"/>
              <a:gd name="T34" fmla="*/ 30339 w 108"/>
              <a:gd name="T35" fmla="*/ 78270 h 79"/>
              <a:gd name="T36" fmla="*/ 9481 w 108"/>
              <a:gd name="T37" fmla="*/ 85906 h 79"/>
              <a:gd name="T38" fmla="*/ 11377 w 108"/>
              <a:gd name="T39" fmla="*/ 93542 h 79"/>
              <a:gd name="T40" fmla="*/ 3792 w 108"/>
              <a:gd name="T41" fmla="*/ 114542 h 79"/>
              <a:gd name="T42" fmla="*/ 0 w 108"/>
              <a:gd name="T43" fmla="*/ 120269 h 79"/>
              <a:gd name="T44" fmla="*/ 28443 w 108"/>
              <a:gd name="T45" fmla="*/ 145086 h 79"/>
              <a:gd name="T46" fmla="*/ 51197 w 108"/>
              <a:gd name="T47" fmla="*/ 135541 h 79"/>
              <a:gd name="T48" fmla="*/ 73951 w 108"/>
              <a:gd name="T49" fmla="*/ 150813 h 79"/>
              <a:gd name="T50" fmla="*/ 72055 w 108"/>
              <a:gd name="T51" fmla="*/ 108814 h 79"/>
              <a:gd name="T52" fmla="*/ 142214 w 108"/>
              <a:gd name="T53" fmla="*/ 108814 h 79"/>
              <a:gd name="T54" fmla="*/ 163072 w 108"/>
              <a:gd name="T55" fmla="*/ 108814 h 79"/>
              <a:gd name="T56" fmla="*/ 172553 w 108"/>
              <a:gd name="T57" fmla="*/ 9926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79">
                <a:moveTo>
                  <a:pt x="91" y="52"/>
                </a:moveTo>
                <a:cubicBezTo>
                  <a:pt x="94" y="49"/>
                  <a:pt x="95" y="51"/>
                  <a:pt x="100" y="51"/>
                </a:cubicBezTo>
                <a:cubicBezTo>
                  <a:pt x="105" y="51"/>
                  <a:pt x="108" y="46"/>
                  <a:pt x="108" y="44"/>
                </a:cubicBezTo>
                <a:cubicBezTo>
                  <a:pt x="108" y="42"/>
                  <a:pt x="102" y="41"/>
                  <a:pt x="102" y="38"/>
                </a:cubicBezTo>
                <a:cubicBezTo>
                  <a:pt x="101" y="34"/>
                  <a:pt x="101" y="35"/>
                  <a:pt x="99" y="36"/>
                </a:cubicBezTo>
                <a:cubicBezTo>
                  <a:pt x="98" y="37"/>
                  <a:pt x="96" y="36"/>
                  <a:pt x="91" y="33"/>
                </a:cubicBezTo>
                <a:cubicBezTo>
                  <a:pt x="87" y="29"/>
                  <a:pt x="87" y="30"/>
                  <a:pt x="86" y="25"/>
                </a:cubicBezTo>
                <a:cubicBezTo>
                  <a:pt x="86" y="21"/>
                  <a:pt x="83" y="19"/>
                  <a:pt x="80" y="15"/>
                </a:cubicBezTo>
                <a:cubicBezTo>
                  <a:pt x="77" y="13"/>
                  <a:pt x="77" y="8"/>
                  <a:pt x="78" y="4"/>
                </a:cubicBezTo>
                <a:cubicBezTo>
                  <a:pt x="74" y="4"/>
                  <a:pt x="71" y="3"/>
                  <a:pt x="67" y="2"/>
                </a:cubicBezTo>
                <a:cubicBezTo>
                  <a:pt x="64" y="0"/>
                  <a:pt x="56" y="8"/>
                  <a:pt x="55" y="9"/>
                </a:cubicBezTo>
                <a:cubicBezTo>
                  <a:pt x="53" y="10"/>
                  <a:pt x="48" y="11"/>
                  <a:pt x="48" y="14"/>
                </a:cubicBezTo>
                <a:cubicBezTo>
                  <a:pt x="47" y="16"/>
                  <a:pt x="46" y="13"/>
                  <a:pt x="44" y="13"/>
                </a:cubicBezTo>
                <a:cubicBezTo>
                  <a:pt x="42" y="13"/>
                  <a:pt x="38" y="19"/>
                  <a:pt x="36" y="21"/>
                </a:cubicBezTo>
                <a:cubicBezTo>
                  <a:pt x="34" y="23"/>
                  <a:pt x="31" y="24"/>
                  <a:pt x="29" y="26"/>
                </a:cubicBezTo>
                <a:cubicBezTo>
                  <a:pt x="27" y="28"/>
                  <a:pt x="24" y="25"/>
                  <a:pt x="23" y="24"/>
                </a:cubicBezTo>
                <a:cubicBezTo>
                  <a:pt x="21" y="22"/>
                  <a:pt x="20" y="29"/>
                  <a:pt x="19" y="32"/>
                </a:cubicBezTo>
                <a:cubicBezTo>
                  <a:pt x="18" y="35"/>
                  <a:pt x="17" y="37"/>
                  <a:pt x="16" y="41"/>
                </a:cubicBezTo>
                <a:cubicBezTo>
                  <a:pt x="15" y="45"/>
                  <a:pt x="9" y="43"/>
                  <a:pt x="5" y="45"/>
                </a:cubicBezTo>
                <a:cubicBezTo>
                  <a:pt x="1" y="47"/>
                  <a:pt x="4" y="47"/>
                  <a:pt x="6" y="49"/>
                </a:cubicBezTo>
                <a:cubicBezTo>
                  <a:pt x="7" y="51"/>
                  <a:pt x="4" y="58"/>
                  <a:pt x="2" y="60"/>
                </a:cubicBezTo>
                <a:cubicBezTo>
                  <a:pt x="1" y="61"/>
                  <a:pt x="0" y="62"/>
                  <a:pt x="0" y="63"/>
                </a:cubicBezTo>
                <a:cubicBezTo>
                  <a:pt x="4" y="65"/>
                  <a:pt x="11" y="76"/>
                  <a:pt x="15" y="76"/>
                </a:cubicBezTo>
                <a:cubicBezTo>
                  <a:pt x="20" y="76"/>
                  <a:pt x="20" y="71"/>
                  <a:pt x="27" y="71"/>
                </a:cubicBezTo>
                <a:cubicBezTo>
                  <a:pt x="32" y="71"/>
                  <a:pt x="37" y="75"/>
                  <a:pt x="39" y="79"/>
                </a:cubicBezTo>
                <a:cubicBezTo>
                  <a:pt x="39" y="69"/>
                  <a:pt x="38" y="57"/>
                  <a:pt x="38" y="57"/>
                </a:cubicBezTo>
                <a:cubicBezTo>
                  <a:pt x="75" y="57"/>
                  <a:pt x="75" y="57"/>
                  <a:pt x="75" y="57"/>
                </a:cubicBezTo>
                <a:cubicBezTo>
                  <a:pt x="86" y="57"/>
                  <a:pt x="86" y="57"/>
                  <a:pt x="86" y="57"/>
                </a:cubicBezTo>
                <a:cubicBezTo>
                  <a:pt x="87" y="56"/>
                  <a:pt x="90" y="54"/>
                  <a:pt x="91"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1" name="Freeform 854"/>
          <p:cNvSpPr>
            <a:spLocks/>
          </p:cNvSpPr>
          <p:nvPr/>
        </p:nvSpPr>
        <p:spPr bwMode="auto">
          <a:xfrm>
            <a:off x="971454" y="3920722"/>
            <a:ext cx="50158" cy="159609"/>
          </a:xfrm>
          <a:custGeom>
            <a:avLst/>
            <a:gdLst>
              <a:gd name="T0" fmla="*/ 39135 w 23"/>
              <a:gd name="T1" fmla="*/ 55245 h 65"/>
              <a:gd name="T2" fmla="*/ 35408 w 23"/>
              <a:gd name="T3" fmla="*/ 32385 h 65"/>
              <a:gd name="T4" fmla="*/ 20499 w 23"/>
              <a:gd name="T5" fmla="*/ 7620 h 65"/>
              <a:gd name="T6" fmla="*/ 22363 w 23"/>
              <a:gd name="T7" fmla="*/ 0 h 65"/>
              <a:gd name="T8" fmla="*/ 1864 w 23"/>
              <a:gd name="T9" fmla="*/ 0 h 65"/>
              <a:gd name="T10" fmla="*/ 1864 w 23"/>
              <a:gd name="T11" fmla="*/ 9525 h 65"/>
              <a:gd name="T12" fmla="*/ 9318 w 23"/>
              <a:gd name="T13" fmla="*/ 28575 h 65"/>
              <a:gd name="T14" fmla="*/ 9318 w 23"/>
              <a:gd name="T15" fmla="*/ 68580 h 65"/>
              <a:gd name="T16" fmla="*/ 14909 w 23"/>
              <a:gd name="T17" fmla="*/ 100965 h 65"/>
              <a:gd name="T18" fmla="*/ 29817 w 23"/>
              <a:gd name="T19" fmla="*/ 123825 h 65"/>
              <a:gd name="T20" fmla="*/ 42862 w 23"/>
              <a:gd name="T21" fmla="*/ 120015 h 65"/>
              <a:gd name="T22" fmla="*/ 42862 w 23"/>
              <a:gd name="T23" fmla="*/ 120015 h 65"/>
              <a:gd name="T24" fmla="*/ 39135 w 23"/>
              <a:gd name="T25" fmla="*/ 5524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65">
                <a:moveTo>
                  <a:pt x="21" y="29"/>
                </a:moveTo>
                <a:cubicBezTo>
                  <a:pt x="21" y="21"/>
                  <a:pt x="20" y="18"/>
                  <a:pt x="19" y="17"/>
                </a:cubicBezTo>
                <a:cubicBezTo>
                  <a:pt x="17" y="15"/>
                  <a:pt x="12" y="9"/>
                  <a:pt x="11" y="4"/>
                </a:cubicBezTo>
                <a:cubicBezTo>
                  <a:pt x="10" y="3"/>
                  <a:pt x="11" y="1"/>
                  <a:pt x="12" y="0"/>
                </a:cubicBezTo>
                <a:cubicBezTo>
                  <a:pt x="1" y="0"/>
                  <a:pt x="1" y="0"/>
                  <a:pt x="1" y="0"/>
                </a:cubicBezTo>
                <a:cubicBezTo>
                  <a:pt x="0" y="2"/>
                  <a:pt x="0" y="4"/>
                  <a:pt x="1" y="5"/>
                </a:cubicBezTo>
                <a:cubicBezTo>
                  <a:pt x="2" y="7"/>
                  <a:pt x="5" y="10"/>
                  <a:pt x="5" y="15"/>
                </a:cubicBezTo>
                <a:cubicBezTo>
                  <a:pt x="5" y="21"/>
                  <a:pt x="0" y="32"/>
                  <a:pt x="5" y="36"/>
                </a:cubicBezTo>
                <a:cubicBezTo>
                  <a:pt x="9" y="41"/>
                  <a:pt x="8" y="49"/>
                  <a:pt x="8" y="53"/>
                </a:cubicBezTo>
                <a:cubicBezTo>
                  <a:pt x="8" y="57"/>
                  <a:pt x="13" y="62"/>
                  <a:pt x="16" y="65"/>
                </a:cubicBezTo>
                <a:cubicBezTo>
                  <a:pt x="18" y="65"/>
                  <a:pt x="21" y="64"/>
                  <a:pt x="23" y="63"/>
                </a:cubicBezTo>
                <a:cubicBezTo>
                  <a:pt x="23" y="63"/>
                  <a:pt x="23" y="63"/>
                  <a:pt x="23" y="63"/>
                </a:cubicBezTo>
                <a:cubicBezTo>
                  <a:pt x="21" y="55"/>
                  <a:pt x="22" y="3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2" name="Freeform 855"/>
          <p:cNvSpPr>
            <a:spLocks/>
          </p:cNvSpPr>
          <p:nvPr/>
        </p:nvSpPr>
        <p:spPr bwMode="auto">
          <a:xfrm>
            <a:off x="713224" y="3933000"/>
            <a:ext cx="183920" cy="198488"/>
          </a:xfrm>
          <a:custGeom>
            <a:avLst/>
            <a:gdLst>
              <a:gd name="T0" fmla="*/ 130330 w 82"/>
              <a:gd name="T1" fmla="*/ 17110 h 81"/>
              <a:gd name="T2" fmla="*/ 107331 w 82"/>
              <a:gd name="T3" fmla="*/ 26615 h 81"/>
              <a:gd name="T4" fmla="*/ 78582 w 82"/>
              <a:gd name="T5" fmla="*/ 1901 h 81"/>
              <a:gd name="T6" fmla="*/ 70915 w 82"/>
              <a:gd name="T7" fmla="*/ 5703 h 81"/>
              <a:gd name="T8" fmla="*/ 61332 w 82"/>
              <a:gd name="T9" fmla="*/ 3802 h 81"/>
              <a:gd name="T10" fmla="*/ 44082 w 82"/>
              <a:gd name="T11" fmla="*/ 11406 h 81"/>
              <a:gd name="T12" fmla="*/ 28749 w 82"/>
              <a:gd name="T13" fmla="*/ 5703 h 81"/>
              <a:gd name="T14" fmla="*/ 19166 w 82"/>
              <a:gd name="T15" fmla="*/ 11406 h 81"/>
              <a:gd name="T16" fmla="*/ 17250 w 82"/>
              <a:gd name="T17" fmla="*/ 11406 h 81"/>
              <a:gd name="T18" fmla="*/ 17250 w 82"/>
              <a:gd name="T19" fmla="*/ 11406 h 81"/>
              <a:gd name="T20" fmla="*/ 13416 w 82"/>
              <a:gd name="T21" fmla="*/ 26615 h 81"/>
              <a:gd name="T22" fmla="*/ 22999 w 82"/>
              <a:gd name="T23" fmla="*/ 38021 h 81"/>
              <a:gd name="T24" fmla="*/ 17250 w 82"/>
              <a:gd name="T25" fmla="*/ 47527 h 81"/>
              <a:gd name="T26" fmla="*/ 22999 w 82"/>
              <a:gd name="T27" fmla="*/ 57032 h 81"/>
              <a:gd name="T28" fmla="*/ 15333 w 82"/>
              <a:gd name="T29" fmla="*/ 60834 h 81"/>
              <a:gd name="T30" fmla="*/ 15333 w 82"/>
              <a:gd name="T31" fmla="*/ 76043 h 81"/>
              <a:gd name="T32" fmla="*/ 11500 w 82"/>
              <a:gd name="T33" fmla="*/ 76043 h 81"/>
              <a:gd name="T34" fmla="*/ 11500 w 82"/>
              <a:gd name="T35" fmla="*/ 76043 h 81"/>
              <a:gd name="T36" fmla="*/ 7666 w 82"/>
              <a:gd name="T37" fmla="*/ 100757 h 81"/>
              <a:gd name="T38" fmla="*/ 15333 w 82"/>
              <a:gd name="T39" fmla="*/ 110262 h 81"/>
              <a:gd name="T40" fmla="*/ 36416 w 82"/>
              <a:gd name="T41" fmla="*/ 133075 h 81"/>
              <a:gd name="T42" fmla="*/ 34499 w 82"/>
              <a:gd name="T43" fmla="*/ 153987 h 81"/>
              <a:gd name="T44" fmla="*/ 107331 w 82"/>
              <a:gd name="T45" fmla="*/ 136877 h 81"/>
              <a:gd name="T46" fmla="*/ 149497 w 82"/>
              <a:gd name="T47" fmla="*/ 140679 h 81"/>
              <a:gd name="T48" fmla="*/ 149497 w 82"/>
              <a:gd name="T49" fmla="*/ 140679 h 81"/>
              <a:gd name="T50" fmla="*/ 153330 w 82"/>
              <a:gd name="T51" fmla="*/ 131174 h 81"/>
              <a:gd name="T52" fmla="*/ 141830 w 82"/>
              <a:gd name="T53" fmla="*/ 98856 h 81"/>
              <a:gd name="T54" fmla="*/ 147580 w 82"/>
              <a:gd name="T55" fmla="*/ 76043 h 81"/>
              <a:gd name="T56" fmla="*/ 155246 w 82"/>
              <a:gd name="T57" fmla="*/ 49428 h 81"/>
              <a:gd name="T58" fmla="*/ 153330 w 82"/>
              <a:gd name="T59" fmla="*/ 32318 h 81"/>
              <a:gd name="T60" fmla="*/ 130330 w 82"/>
              <a:gd name="T61" fmla="*/ 1711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 h="81">
                <a:moveTo>
                  <a:pt x="68" y="9"/>
                </a:moveTo>
                <a:cubicBezTo>
                  <a:pt x="61" y="9"/>
                  <a:pt x="61" y="14"/>
                  <a:pt x="56" y="14"/>
                </a:cubicBezTo>
                <a:cubicBezTo>
                  <a:pt x="52" y="14"/>
                  <a:pt x="45" y="3"/>
                  <a:pt x="41" y="1"/>
                </a:cubicBezTo>
                <a:cubicBezTo>
                  <a:pt x="40" y="2"/>
                  <a:pt x="39" y="3"/>
                  <a:pt x="37" y="3"/>
                </a:cubicBezTo>
                <a:cubicBezTo>
                  <a:pt x="33" y="5"/>
                  <a:pt x="35" y="3"/>
                  <a:pt x="32" y="2"/>
                </a:cubicBezTo>
                <a:cubicBezTo>
                  <a:pt x="29" y="0"/>
                  <a:pt x="26" y="5"/>
                  <a:pt x="23" y="6"/>
                </a:cubicBezTo>
                <a:cubicBezTo>
                  <a:pt x="20" y="6"/>
                  <a:pt x="18" y="5"/>
                  <a:pt x="15" y="3"/>
                </a:cubicBezTo>
                <a:cubicBezTo>
                  <a:pt x="12" y="1"/>
                  <a:pt x="12" y="5"/>
                  <a:pt x="10" y="6"/>
                </a:cubicBezTo>
                <a:cubicBezTo>
                  <a:pt x="10" y="6"/>
                  <a:pt x="9" y="6"/>
                  <a:pt x="9" y="6"/>
                </a:cubicBezTo>
                <a:cubicBezTo>
                  <a:pt x="9" y="6"/>
                  <a:pt x="9" y="6"/>
                  <a:pt x="9" y="6"/>
                </a:cubicBezTo>
                <a:cubicBezTo>
                  <a:pt x="8" y="9"/>
                  <a:pt x="6" y="13"/>
                  <a:pt x="7" y="14"/>
                </a:cubicBezTo>
                <a:cubicBezTo>
                  <a:pt x="8" y="17"/>
                  <a:pt x="14" y="17"/>
                  <a:pt x="12" y="20"/>
                </a:cubicBezTo>
                <a:cubicBezTo>
                  <a:pt x="10" y="23"/>
                  <a:pt x="7" y="23"/>
                  <a:pt x="9" y="25"/>
                </a:cubicBezTo>
                <a:cubicBezTo>
                  <a:pt x="11" y="28"/>
                  <a:pt x="15" y="30"/>
                  <a:pt x="12" y="30"/>
                </a:cubicBezTo>
                <a:cubicBezTo>
                  <a:pt x="10" y="30"/>
                  <a:pt x="7" y="30"/>
                  <a:pt x="8" y="32"/>
                </a:cubicBezTo>
                <a:cubicBezTo>
                  <a:pt x="8" y="34"/>
                  <a:pt x="10" y="39"/>
                  <a:pt x="8" y="40"/>
                </a:cubicBezTo>
                <a:cubicBezTo>
                  <a:pt x="7" y="40"/>
                  <a:pt x="7" y="40"/>
                  <a:pt x="6" y="40"/>
                </a:cubicBezTo>
                <a:cubicBezTo>
                  <a:pt x="6" y="40"/>
                  <a:pt x="6" y="40"/>
                  <a:pt x="6" y="40"/>
                </a:cubicBezTo>
                <a:cubicBezTo>
                  <a:pt x="6" y="43"/>
                  <a:pt x="7" y="51"/>
                  <a:pt x="4" y="53"/>
                </a:cubicBezTo>
                <a:cubicBezTo>
                  <a:pt x="0" y="56"/>
                  <a:pt x="3" y="57"/>
                  <a:pt x="8" y="58"/>
                </a:cubicBezTo>
                <a:cubicBezTo>
                  <a:pt x="12" y="60"/>
                  <a:pt x="21" y="65"/>
                  <a:pt x="19" y="70"/>
                </a:cubicBezTo>
                <a:cubicBezTo>
                  <a:pt x="17" y="74"/>
                  <a:pt x="17" y="77"/>
                  <a:pt x="18" y="81"/>
                </a:cubicBezTo>
                <a:cubicBezTo>
                  <a:pt x="26" y="78"/>
                  <a:pt x="39" y="71"/>
                  <a:pt x="56" y="72"/>
                </a:cubicBezTo>
                <a:cubicBezTo>
                  <a:pt x="66" y="72"/>
                  <a:pt x="73" y="73"/>
                  <a:pt x="78" y="74"/>
                </a:cubicBezTo>
                <a:cubicBezTo>
                  <a:pt x="78" y="74"/>
                  <a:pt x="78" y="74"/>
                  <a:pt x="78" y="74"/>
                </a:cubicBezTo>
                <a:cubicBezTo>
                  <a:pt x="79" y="72"/>
                  <a:pt x="80" y="70"/>
                  <a:pt x="80" y="69"/>
                </a:cubicBezTo>
                <a:cubicBezTo>
                  <a:pt x="80" y="66"/>
                  <a:pt x="73" y="56"/>
                  <a:pt x="74" y="52"/>
                </a:cubicBezTo>
                <a:cubicBezTo>
                  <a:pt x="74" y="47"/>
                  <a:pt x="76" y="44"/>
                  <a:pt x="77" y="40"/>
                </a:cubicBezTo>
                <a:cubicBezTo>
                  <a:pt x="78" y="37"/>
                  <a:pt x="82" y="31"/>
                  <a:pt x="81" y="26"/>
                </a:cubicBezTo>
                <a:cubicBezTo>
                  <a:pt x="81" y="25"/>
                  <a:pt x="81" y="21"/>
                  <a:pt x="80" y="17"/>
                </a:cubicBezTo>
                <a:cubicBezTo>
                  <a:pt x="78" y="13"/>
                  <a:pt x="73" y="9"/>
                  <a:pt x="6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3" name="Freeform 856"/>
          <p:cNvSpPr>
            <a:spLocks/>
          </p:cNvSpPr>
          <p:nvPr/>
        </p:nvSpPr>
        <p:spPr bwMode="auto">
          <a:xfrm>
            <a:off x="876708" y="3920724"/>
            <a:ext cx="130043" cy="200535"/>
          </a:xfrm>
          <a:custGeom>
            <a:avLst/>
            <a:gdLst>
              <a:gd name="T0" fmla="*/ 90050 w 58"/>
              <a:gd name="T1" fmla="*/ 68301 h 82"/>
              <a:gd name="T2" fmla="*/ 90050 w 58"/>
              <a:gd name="T3" fmla="*/ 28459 h 82"/>
              <a:gd name="T4" fmla="*/ 82386 w 58"/>
              <a:gd name="T5" fmla="*/ 9486 h 82"/>
              <a:gd name="T6" fmla="*/ 82386 w 58"/>
              <a:gd name="T7" fmla="*/ 0 h 82"/>
              <a:gd name="T8" fmla="*/ 11496 w 58"/>
              <a:gd name="T9" fmla="*/ 0 h 82"/>
              <a:gd name="T10" fmla="*/ 15328 w 58"/>
              <a:gd name="T11" fmla="*/ 58815 h 82"/>
              <a:gd name="T12" fmla="*/ 7664 w 58"/>
              <a:gd name="T13" fmla="*/ 85377 h 82"/>
              <a:gd name="T14" fmla="*/ 1916 w 58"/>
              <a:gd name="T15" fmla="*/ 108144 h 82"/>
              <a:gd name="T16" fmla="*/ 13412 w 58"/>
              <a:gd name="T17" fmla="*/ 140397 h 82"/>
              <a:gd name="T18" fmla="*/ 9580 w 58"/>
              <a:gd name="T19" fmla="*/ 149883 h 82"/>
              <a:gd name="T20" fmla="*/ 9580 w 58"/>
              <a:gd name="T21" fmla="*/ 149883 h 82"/>
              <a:gd name="T22" fmla="*/ 24907 w 58"/>
              <a:gd name="T23" fmla="*/ 153678 h 82"/>
              <a:gd name="T24" fmla="*/ 82386 w 58"/>
              <a:gd name="T25" fmla="*/ 134705 h 82"/>
              <a:gd name="T26" fmla="*/ 111125 w 58"/>
              <a:gd name="T27" fmla="*/ 123322 h 82"/>
              <a:gd name="T28" fmla="*/ 95797 w 58"/>
              <a:gd name="T29" fmla="*/ 100555 h 82"/>
              <a:gd name="T30" fmla="*/ 90050 w 58"/>
              <a:gd name="T31" fmla="*/ 6830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82">
                <a:moveTo>
                  <a:pt x="47" y="36"/>
                </a:move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cubicBezTo>
                  <a:pt x="5" y="79"/>
                  <a:pt x="5" y="79"/>
                  <a:pt x="5" y="79"/>
                </a:cubicBezTo>
                <a:cubicBezTo>
                  <a:pt x="9" y="80"/>
                  <a:pt x="11" y="81"/>
                  <a:pt x="13" y="81"/>
                </a:cubicBezTo>
                <a:cubicBezTo>
                  <a:pt x="17" y="82"/>
                  <a:pt x="32" y="76"/>
                  <a:pt x="43" y="71"/>
                </a:cubicBezTo>
                <a:cubicBezTo>
                  <a:pt x="48" y="69"/>
                  <a:pt x="53" y="67"/>
                  <a:pt x="58" y="65"/>
                </a:cubicBezTo>
                <a:cubicBezTo>
                  <a:pt x="55" y="62"/>
                  <a:pt x="50" y="57"/>
                  <a:pt x="50" y="53"/>
                </a:cubicBezTo>
                <a:cubicBezTo>
                  <a:pt x="50" y="49"/>
                  <a:pt x="51" y="41"/>
                  <a:pt x="4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4" name="Freeform 857"/>
          <p:cNvSpPr>
            <a:spLocks/>
          </p:cNvSpPr>
          <p:nvPr/>
        </p:nvSpPr>
        <p:spPr bwMode="auto">
          <a:xfrm>
            <a:off x="581330" y="3955509"/>
            <a:ext cx="83600" cy="98221"/>
          </a:xfrm>
          <a:custGeom>
            <a:avLst/>
            <a:gdLst>
              <a:gd name="T0" fmla="*/ 59853 w 37"/>
              <a:gd name="T1" fmla="*/ 60960 h 40"/>
              <a:gd name="T2" fmla="*/ 71437 w 37"/>
              <a:gd name="T3" fmla="*/ 47625 h 40"/>
              <a:gd name="T4" fmla="*/ 71437 w 37"/>
              <a:gd name="T5" fmla="*/ 47625 h 40"/>
              <a:gd name="T6" fmla="*/ 69506 w 37"/>
              <a:gd name="T7" fmla="*/ 45720 h 40"/>
              <a:gd name="T8" fmla="*/ 69506 w 37"/>
              <a:gd name="T9" fmla="*/ 22860 h 40"/>
              <a:gd name="T10" fmla="*/ 48268 w 37"/>
              <a:gd name="T11" fmla="*/ 0 h 40"/>
              <a:gd name="T12" fmla="*/ 28961 w 37"/>
              <a:gd name="T13" fmla="*/ 3810 h 40"/>
              <a:gd name="T14" fmla="*/ 13515 w 37"/>
              <a:gd name="T15" fmla="*/ 13335 h 40"/>
              <a:gd name="T16" fmla="*/ 0 w 37"/>
              <a:gd name="T17" fmla="*/ 24765 h 40"/>
              <a:gd name="T18" fmla="*/ 3861 w 37"/>
              <a:gd name="T19" fmla="*/ 34290 h 40"/>
              <a:gd name="T20" fmla="*/ 15446 w 37"/>
              <a:gd name="T21" fmla="*/ 51435 h 40"/>
              <a:gd name="T22" fmla="*/ 27030 w 37"/>
              <a:gd name="T23" fmla="*/ 68580 h 40"/>
              <a:gd name="T24" fmla="*/ 42476 w 37"/>
              <a:gd name="T25" fmla="*/ 76200 h 40"/>
              <a:gd name="T26" fmla="*/ 59853 w 37"/>
              <a:gd name="T27" fmla="*/ 6096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40">
                <a:moveTo>
                  <a:pt x="31" y="32"/>
                </a:moveTo>
                <a:cubicBezTo>
                  <a:pt x="34" y="31"/>
                  <a:pt x="36" y="28"/>
                  <a:pt x="37" y="25"/>
                </a:cubicBezTo>
                <a:cubicBezTo>
                  <a:pt x="37" y="25"/>
                  <a:pt x="37" y="25"/>
                  <a:pt x="37" y="25"/>
                </a:cubicBezTo>
                <a:cubicBezTo>
                  <a:pt x="37" y="25"/>
                  <a:pt x="36" y="25"/>
                  <a:pt x="36" y="24"/>
                </a:cubicBezTo>
                <a:cubicBezTo>
                  <a:pt x="36" y="22"/>
                  <a:pt x="37" y="15"/>
                  <a:pt x="36" y="12"/>
                </a:cubicBezTo>
                <a:cubicBezTo>
                  <a:pt x="34" y="9"/>
                  <a:pt x="30" y="1"/>
                  <a:pt x="25" y="0"/>
                </a:cubicBezTo>
                <a:cubicBezTo>
                  <a:pt x="21" y="0"/>
                  <a:pt x="18" y="2"/>
                  <a:pt x="15" y="2"/>
                </a:cubicBezTo>
                <a:cubicBezTo>
                  <a:pt x="12" y="2"/>
                  <a:pt x="9" y="5"/>
                  <a:pt x="7" y="7"/>
                </a:cubicBezTo>
                <a:cubicBezTo>
                  <a:pt x="5" y="8"/>
                  <a:pt x="2" y="11"/>
                  <a:pt x="0" y="13"/>
                </a:cubicBezTo>
                <a:cubicBezTo>
                  <a:pt x="1" y="15"/>
                  <a:pt x="2" y="17"/>
                  <a:pt x="2" y="18"/>
                </a:cubicBezTo>
                <a:cubicBezTo>
                  <a:pt x="3" y="24"/>
                  <a:pt x="4" y="23"/>
                  <a:pt x="8" y="27"/>
                </a:cubicBezTo>
                <a:cubicBezTo>
                  <a:pt x="12" y="32"/>
                  <a:pt x="9" y="33"/>
                  <a:pt x="14" y="36"/>
                </a:cubicBezTo>
                <a:cubicBezTo>
                  <a:pt x="16" y="37"/>
                  <a:pt x="19" y="39"/>
                  <a:pt x="22" y="40"/>
                </a:cubicBezTo>
                <a:cubicBezTo>
                  <a:pt x="24" y="38"/>
                  <a:pt x="27" y="34"/>
                  <a:pt x="3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5" name="Freeform 858"/>
          <p:cNvSpPr>
            <a:spLocks/>
          </p:cNvSpPr>
          <p:nvPr/>
        </p:nvSpPr>
        <p:spPr bwMode="auto">
          <a:xfrm>
            <a:off x="631486" y="3998480"/>
            <a:ext cx="130043" cy="139147"/>
          </a:xfrm>
          <a:custGeom>
            <a:avLst/>
            <a:gdLst>
              <a:gd name="T0" fmla="*/ 107293 w 58"/>
              <a:gd name="T1" fmla="*/ 82890 h 56"/>
              <a:gd name="T2" fmla="*/ 86218 w 58"/>
              <a:gd name="T3" fmla="*/ 59758 h 56"/>
              <a:gd name="T4" fmla="*/ 78554 w 58"/>
              <a:gd name="T5" fmla="*/ 50120 h 56"/>
              <a:gd name="T6" fmla="*/ 82386 w 58"/>
              <a:gd name="T7" fmla="*/ 25060 h 56"/>
              <a:gd name="T8" fmla="*/ 82386 w 58"/>
              <a:gd name="T9" fmla="*/ 25060 h 56"/>
              <a:gd name="T10" fmla="*/ 74722 w 58"/>
              <a:gd name="T11" fmla="*/ 25060 h 56"/>
              <a:gd name="T12" fmla="*/ 59394 w 58"/>
              <a:gd name="T13" fmla="*/ 34698 h 56"/>
              <a:gd name="T14" fmla="*/ 45983 w 58"/>
              <a:gd name="T15" fmla="*/ 1928 h 56"/>
              <a:gd name="T16" fmla="*/ 28739 w 58"/>
              <a:gd name="T17" fmla="*/ 13494 h 56"/>
              <a:gd name="T18" fmla="*/ 28739 w 58"/>
              <a:gd name="T19" fmla="*/ 13494 h 56"/>
              <a:gd name="T20" fmla="*/ 17244 w 58"/>
              <a:gd name="T21" fmla="*/ 26988 h 56"/>
              <a:gd name="T22" fmla="*/ 0 w 58"/>
              <a:gd name="T23" fmla="*/ 42409 h 56"/>
              <a:gd name="T24" fmla="*/ 22991 w 58"/>
              <a:gd name="T25" fmla="*/ 55903 h 56"/>
              <a:gd name="T26" fmla="*/ 57478 w 58"/>
              <a:gd name="T27" fmla="*/ 86746 h 56"/>
              <a:gd name="T28" fmla="*/ 99629 w 58"/>
              <a:gd name="T29" fmla="*/ 104095 h 56"/>
              <a:gd name="T30" fmla="*/ 105377 w 58"/>
              <a:gd name="T31" fmla="*/ 104095 h 56"/>
              <a:gd name="T32" fmla="*/ 107293 w 58"/>
              <a:gd name="T33" fmla="*/ 8289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6">
                <a:moveTo>
                  <a:pt x="56" y="43"/>
                </a:moveTo>
                <a:cubicBezTo>
                  <a:pt x="58" y="38"/>
                  <a:pt x="49" y="33"/>
                  <a:pt x="45" y="31"/>
                </a:cubicBezTo>
                <a:cubicBezTo>
                  <a:pt x="40" y="30"/>
                  <a:pt x="37" y="29"/>
                  <a:pt x="41" y="26"/>
                </a:cubicBezTo>
                <a:cubicBezTo>
                  <a:pt x="44" y="24"/>
                  <a:pt x="43" y="16"/>
                  <a:pt x="43" y="13"/>
                </a:cubicBezTo>
                <a:cubicBezTo>
                  <a:pt x="43" y="13"/>
                  <a:pt x="43" y="13"/>
                  <a:pt x="43" y="13"/>
                </a:cubicBezTo>
                <a:cubicBezTo>
                  <a:pt x="42" y="13"/>
                  <a:pt x="40" y="13"/>
                  <a:pt x="39" y="13"/>
                </a:cubicBezTo>
                <a:cubicBezTo>
                  <a:pt x="38" y="13"/>
                  <a:pt x="34" y="20"/>
                  <a:pt x="31" y="18"/>
                </a:cubicBezTo>
                <a:cubicBezTo>
                  <a:pt x="29" y="15"/>
                  <a:pt x="28" y="0"/>
                  <a:pt x="24" y="1"/>
                </a:cubicBezTo>
                <a:cubicBezTo>
                  <a:pt x="22" y="1"/>
                  <a:pt x="17" y="7"/>
                  <a:pt x="15" y="7"/>
                </a:cubicBezTo>
                <a:cubicBezTo>
                  <a:pt x="15" y="7"/>
                  <a:pt x="15" y="7"/>
                  <a:pt x="15" y="7"/>
                </a:cubicBezTo>
                <a:cubicBezTo>
                  <a:pt x="14" y="10"/>
                  <a:pt x="12" y="13"/>
                  <a:pt x="9" y="14"/>
                </a:cubicBezTo>
                <a:cubicBezTo>
                  <a:pt x="5" y="16"/>
                  <a:pt x="2" y="20"/>
                  <a:pt x="0" y="22"/>
                </a:cubicBezTo>
                <a:cubicBezTo>
                  <a:pt x="4" y="24"/>
                  <a:pt x="8" y="27"/>
                  <a:pt x="12" y="29"/>
                </a:cubicBezTo>
                <a:cubicBezTo>
                  <a:pt x="18" y="34"/>
                  <a:pt x="24" y="40"/>
                  <a:pt x="30" y="45"/>
                </a:cubicBezTo>
                <a:cubicBezTo>
                  <a:pt x="36" y="49"/>
                  <a:pt x="43" y="56"/>
                  <a:pt x="52" y="54"/>
                </a:cubicBezTo>
                <a:cubicBezTo>
                  <a:pt x="53" y="54"/>
                  <a:pt x="54" y="54"/>
                  <a:pt x="55" y="54"/>
                </a:cubicBezTo>
                <a:cubicBezTo>
                  <a:pt x="54" y="50"/>
                  <a:pt x="54" y="47"/>
                  <a:pt x="56"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6" name="Freeform 859"/>
          <p:cNvSpPr>
            <a:spLocks/>
          </p:cNvSpPr>
          <p:nvPr/>
        </p:nvSpPr>
        <p:spPr bwMode="auto">
          <a:xfrm>
            <a:off x="534884" y="3869567"/>
            <a:ext cx="211785" cy="178027"/>
          </a:xfrm>
          <a:custGeom>
            <a:avLst/>
            <a:gdLst>
              <a:gd name="T0" fmla="*/ 53340 w 95"/>
              <a:gd name="T1" fmla="*/ 79462 h 73"/>
              <a:gd name="T2" fmla="*/ 68580 w 95"/>
              <a:gd name="T3" fmla="*/ 70002 h 73"/>
              <a:gd name="T4" fmla="*/ 87630 w 95"/>
              <a:gd name="T5" fmla="*/ 66219 h 73"/>
              <a:gd name="T6" fmla="*/ 108585 w 95"/>
              <a:gd name="T7" fmla="*/ 88922 h 73"/>
              <a:gd name="T8" fmla="*/ 108585 w 95"/>
              <a:gd name="T9" fmla="*/ 111626 h 73"/>
              <a:gd name="T10" fmla="*/ 127635 w 95"/>
              <a:gd name="T11" fmla="*/ 102166 h 73"/>
              <a:gd name="T12" fmla="*/ 140970 w 95"/>
              <a:gd name="T13" fmla="*/ 134329 h 73"/>
              <a:gd name="T14" fmla="*/ 156210 w 95"/>
              <a:gd name="T15" fmla="*/ 124869 h 73"/>
              <a:gd name="T16" fmla="*/ 167640 w 95"/>
              <a:gd name="T17" fmla="*/ 124869 h 73"/>
              <a:gd name="T18" fmla="*/ 167640 w 95"/>
              <a:gd name="T19" fmla="*/ 109734 h 73"/>
              <a:gd name="T20" fmla="*/ 175260 w 95"/>
              <a:gd name="T21" fmla="*/ 105950 h 73"/>
              <a:gd name="T22" fmla="*/ 169545 w 95"/>
              <a:gd name="T23" fmla="*/ 96490 h 73"/>
              <a:gd name="T24" fmla="*/ 175260 w 95"/>
              <a:gd name="T25" fmla="*/ 87030 h 73"/>
              <a:gd name="T26" fmla="*/ 165735 w 95"/>
              <a:gd name="T27" fmla="*/ 75678 h 73"/>
              <a:gd name="T28" fmla="*/ 169545 w 95"/>
              <a:gd name="T29" fmla="*/ 60543 h 73"/>
              <a:gd name="T30" fmla="*/ 169545 w 95"/>
              <a:gd name="T31" fmla="*/ 60543 h 73"/>
              <a:gd name="T32" fmla="*/ 165735 w 95"/>
              <a:gd name="T33" fmla="*/ 47299 h 73"/>
              <a:gd name="T34" fmla="*/ 158115 w 95"/>
              <a:gd name="T35" fmla="*/ 35947 h 73"/>
              <a:gd name="T36" fmla="*/ 152400 w 95"/>
              <a:gd name="T37" fmla="*/ 24595 h 73"/>
              <a:gd name="T38" fmla="*/ 140970 w 95"/>
              <a:gd name="T39" fmla="*/ 3784 h 73"/>
              <a:gd name="T40" fmla="*/ 125730 w 95"/>
              <a:gd name="T41" fmla="*/ 13244 h 73"/>
              <a:gd name="T42" fmla="*/ 112395 w 95"/>
              <a:gd name="T43" fmla="*/ 13244 h 73"/>
              <a:gd name="T44" fmla="*/ 100965 w 95"/>
              <a:gd name="T45" fmla="*/ 15136 h 73"/>
              <a:gd name="T46" fmla="*/ 93345 w 95"/>
              <a:gd name="T47" fmla="*/ 15136 h 73"/>
              <a:gd name="T48" fmla="*/ 85725 w 95"/>
              <a:gd name="T49" fmla="*/ 7568 h 73"/>
              <a:gd name="T50" fmla="*/ 85725 w 95"/>
              <a:gd name="T51" fmla="*/ 5676 h 73"/>
              <a:gd name="T52" fmla="*/ 62865 w 95"/>
              <a:gd name="T53" fmla="*/ 7568 h 73"/>
              <a:gd name="T54" fmla="*/ 41910 w 95"/>
              <a:gd name="T55" fmla="*/ 0 h 73"/>
              <a:gd name="T56" fmla="*/ 28575 w 95"/>
              <a:gd name="T57" fmla="*/ 0 h 73"/>
              <a:gd name="T58" fmla="*/ 20955 w 95"/>
              <a:gd name="T59" fmla="*/ 13244 h 73"/>
              <a:gd name="T60" fmla="*/ 26670 w 95"/>
              <a:gd name="T61" fmla="*/ 22704 h 73"/>
              <a:gd name="T62" fmla="*/ 9525 w 95"/>
              <a:gd name="T63" fmla="*/ 26487 h 73"/>
              <a:gd name="T64" fmla="*/ 0 w 95"/>
              <a:gd name="T65" fmla="*/ 39731 h 73"/>
              <a:gd name="T66" fmla="*/ 1905 w 95"/>
              <a:gd name="T67" fmla="*/ 43515 h 73"/>
              <a:gd name="T68" fmla="*/ 20955 w 95"/>
              <a:gd name="T69" fmla="*/ 66219 h 73"/>
              <a:gd name="T70" fmla="*/ 40005 w 95"/>
              <a:gd name="T71" fmla="*/ 90814 h 73"/>
              <a:gd name="T72" fmla="*/ 40005 w 95"/>
              <a:gd name="T73" fmla="*/ 90814 h 73"/>
              <a:gd name="T74" fmla="*/ 53340 w 95"/>
              <a:gd name="T75" fmla="*/ 79462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5" h="73">
                <a:moveTo>
                  <a:pt x="28" y="42"/>
                </a:moveTo>
                <a:cubicBezTo>
                  <a:pt x="30" y="40"/>
                  <a:pt x="33" y="37"/>
                  <a:pt x="36" y="37"/>
                </a:cubicBezTo>
                <a:cubicBezTo>
                  <a:pt x="39" y="37"/>
                  <a:pt x="42" y="35"/>
                  <a:pt x="46" y="35"/>
                </a:cubicBezTo>
                <a:cubicBezTo>
                  <a:pt x="51" y="36"/>
                  <a:pt x="55" y="44"/>
                  <a:pt x="57" y="47"/>
                </a:cubicBezTo>
                <a:cubicBezTo>
                  <a:pt x="58" y="50"/>
                  <a:pt x="57" y="57"/>
                  <a:pt x="57" y="59"/>
                </a:cubicBezTo>
                <a:cubicBezTo>
                  <a:pt x="58" y="62"/>
                  <a:pt x="64" y="54"/>
                  <a:pt x="67" y="54"/>
                </a:cubicBezTo>
                <a:cubicBezTo>
                  <a:pt x="71" y="53"/>
                  <a:pt x="72" y="68"/>
                  <a:pt x="74" y="71"/>
                </a:cubicBezTo>
                <a:cubicBezTo>
                  <a:pt x="77" y="73"/>
                  <a:pt x="81" y="66"/>
                  <a:pt x="82" y="66"/>
                </a:cubicBezTo>
                <a:cubicBezTo>
                  <a:pt x="84" y="66"/>
                  <a:pt x="86" y="66"/>
                  <a:pt x="88" y="66"/>
                </a:cubicBezTo>
                <a:cubicBezTo>
                  <a:pt x="90" y="65"/>
                  <a:pt x="88" y="60"/>
                  <a:pt x="88" y="58"/>
                </a:cubicBezTo>
                <a:cubicBezTo>
                  <a:pt x="87" y="56"/>
                  <a:pt x="90" y="56"/>
                  <a:pt x="92" y="56"/>
                </a:cubicBezTo>
                <a:cubicBezTo>
                  <a:pt x="95" y="56"/>
                  <a:pt x="91" y="54"/>
                  <a:pt x="89" y="51"/>
                </a:cubicBezTo>
                <a:cubicBezTo>
                  <a:pt x="87" y="49"/>
                  <a:pt x="90" y="49"/>
                  <a:pt x="92" y="46"/>
                </a:cubicBezTo>
                <a:cubicBezTo>
                  <a:pt x="94" y="43"/>
                  <a:pt x="88" y="43"/>
                  <a:pt x="87" y="40"/>
                </a:cubicBezTo>
                <a:cubicBezTo>
                  <a:pt x="86" y="39"/>
                  <a:pt x="88" y="35"/>
                  <a:pt x="89" y="32"/>
                </a:cubicBezTo>
                <a:cubicBezTo>
                  <a:pt x="89" y="32"/>
                  <a:pt x="89" y="32"/>
                  <a:pt x="89" y="32"/>
                </a:cubicBezTo>
                <a:cubicBezTo>
                  <a:pt x="87" y="32"/>
                  <a:pt x="87" y="27"/>
                  <a:pt x="87" y="25"/>
                </a:cubicBezTo>
                <a:cubicBezTo>
                  <a:pt x="87" y="24"/>
                  <a:pt x="84" y="22"/>
                  <a:pt x="83" y="19"/>
                </a:cubicBezTo>
                <a:cubicBezTo>
                  <a:pt x="83" y="17"/>
                  <a:pt x="82" y="16"/>
                  <a:pt x="80" y="13"/>
                </a:cubicBezTo>
                <a:cubicBezTo>
                  <a:pt x="78" y="10"/>
                  <a:pt x="77" y="4"/>
                  <a:pt x="74" y="2"/>
                </a:cubicBezTo>
                <a:cubicBezTo>
                  <a:pt x="71" y="1"/>
                  <a:pt x="70" y="5"/>
                  <a:pt x="66" y="7"/>
                </a:cubicBezTo>
                <a:cubicBezTo>
                  <a:pt x="63" y="8"/>
                  <a:pt x="61" y="5"/>
                  <a:pt x="59" y="7"/>
                </a:cubicBezTo>
                <a:cubicBezTo>
                  <a:pt x="57" y="8"/>
                  <a:pt x="55" y="9"/>
                  <a:pt x="53" y="8"/>
                </a:cubicBezTo>
                <a:cubicBezTo>
                  <a:pt x="52" y="6"/>
                  <a:pt x="50" y="6"/>
                  <a:pt x="49" y="8"/>
                </a:cubicBezTo>
                <a:cubicBezTo>
                  <a:pt x="48" y="9"/>
                  <a:pt x="45" y="5"/>
                  <a:pt x="45" y="4"/>
                </a:cubicBezTo>
                <a:cubicBezTo>
                  <a:pt x="45" y="4"/>
                  <a:pt x="45" y="4"/>
                  <a:pt x="45" y="3"/>
                </a:cubicBezTo>
                <a:cubicBezTo>
                  <a:pt x="40" y="5"/>
                  <a:pt x="35" y="6"/>
                  <a:pt x="33" y="4"/>
                </a:cubicBezTo>
                <a:cubicBezTo>
                  <a:pt x="30" y="2"/>
                  <a:pt x="24" y="0"/>
                  <a:pt x="22" y="0"/>
                </a:cubicBezTo>
                <a:cubicBezTo>
                  <a:pt x="21" y="0"/>
                  <a:pt x="18" y="0"/>
                  <a:pt x="15" y="0"/>
                </a:cubicBezTo>
                <a:cubicBezTo>
                  <a:pt x="15" y="5"/>
                  <a:pt x="11" y="5"/>
                  <a:pt x="11" y="7"/>
                </a:cubicBezTo>
                <a:cubicBezTo>
                  <a:pt x="11" y="9"/>
                  <a:pt x="14" y="8"/>
                  <a:pt x="14" y="12"/>
                </a:cubicBezTo>
                <a:cubicBezTo>
                  <a:pt x="14" y="16"/>
                  <a:pt x="8" y="14"/>
                  <a:pt x="5" y="14"/>
                </a:cubicBezTo>
                <a:cubicBezTo>
                  <a:pt x="2" y="14"/>
                  <a:pt x="0" y="17"/>
                  <a:pt x="0" y="21"/>
                </a:cubicBezTo>
                <a:cubicBezTo>
                  <a:pt x="0" y="22"/>
                  <a:pt x="1" y="22"/>
                  <a:pt x="1" y="23"/>
                </a:cubicBezTo>
                <a:cubicBezTo>
                  <a:pt x="6" y="26"/>
                  <a:pt x="5" y="30"/>
                  <a:pt x="11" y="35"/>
                </a:cubicBezTo>
                <a:cubicBezTo>
                  <a:pt x="15" y="39"/>
                  <a:pt x="19" y="43"/>
                  <a:pt x="21" y="48"/>
                </a:cubicBezTo>
                <a:cubicBezTo>
                  <a:pt x="21" y="48"/>
                  <a:pt x="21" y="48"/>
                  <a:pt x="21" y="48"/>
                </a:cubicBezTo>
                <a:cubicBezTo>
                  <a:pt x="23" y="46"/>
                  <a:pt x="26" y="43"/>
                  <a:pt x="28"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7" name="Freeform 860"/>
          <p:cNvSpPr>
            <a:spLocks/>
          </p:cNvSpPr>
          <p:nvPr/>
        </p:nvSpPr>
        <p:spPr bwMode="auto">
          <a:xfrm>
            <a:off x="486576" y="3869564"/>
            <a:ext cx="81742" cy="51158"/>
          </a:xfrm>
          <a:custGeom>
            <a:avLst/>
            <a:gdLst>
              <a:gd name="T0" fmla="*/ 50972 w 37"/>
              <a:gd name="T1" fmla="*/ 26459 h 21"/>
              <a:gd name="T2" fmla="*/ 67962 w 37"/>
              <a:gd name="T3" fmla="*/ 22679 h 21"/>
              <a:gd name="T4" fmla="*/ 62299 w 37"/>
              <a:gd name="T5" fmla="*/ 13229 h 21"/>
              <a:gd name="T6" fmla="*/ 69850 w 37"/>
              <a:gd name="T7" fmla="*/ 0 h 21"/>
              <a:gd name="T8" fmla="*/ 32093 w 37"/>
              <a:gd name="T9" fmla="*/ 0 h 21"/>
              <a:gd name="T10" fmla="*/ 20766 w 37"/>
              <a:gd name="T11" fmla="*/ 5670 h 21"/>
              <a:gd name="T12" fmla="*/ 11327 w 37"/>
              <a:gd name="T13" fmla="*/ 1890 h 21"/>
              <a:gd name="T14" fmla="*/ 0 w 37"/>
              <a:gd name="T15" fmla="*/ 5670 h 21"/>
              <a:gd name="T16" fmla="*/ 9439 w 37"/>
              <a:gd name="T17" fmla="*/ 18899 h 21"/>
              <a:gd name="T18" fmla="*/ 33981 w 37"/>
              <a:gd name="T19" fmla="*/ 18899 h 21"/>
              <a:gd name="T20" fmla="*/ 28318 w 37"/>
              <a:gd name="T21" fmla="*/ 24569 h 21"/>
              <a:gd name="T22" fmla="*/ 41532 w 37"/>
              <a:gd name="T23" fmla="*/ 39688 h 21"/>
              <a:gd name="T24" fmla="*/ 50972 w 37"/>
              <a:gd name="T25" fmla="*/ 26459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1">
                <a:moveTo>
                  <a:pt x="27" y="14"/>
                </a:moveTo>
                <a:cubicBezTo>
                  <a:pt x="30" y="14"/>
                  <a:pt x="36" y="16"/>
                  <a:pt x="36" y="12"/>
                </a:cubicBezTo>
                <a:cubicBezTo>
                  <a:pt x="36" y="8"/>
                  <a:pt x="33" y="9"/>
                  <a:pt x="33" y="7"/>
                </a:cubicBezTo>
                <a:cubicBezTo>
                  <a:pt x="33" y="5"/>
                  <a:pt x="37" y="5"/>
                  <a:pt x="37" y="0"/>
                </a:cubicBezTo>
                <a:cubicBezTo>
                  <a:pt x="29" y="0"/>
                  <a:pt x="18" y="0"/>
                  <a:pt x="17" y="0"/>
                </a:cubicBezTo>
                <a:cubicBezTo>
                  <a:pt x="14" y="0"/>
                  <a:pt x="14" y="3"/>
                  <a:pt x="11" y="3"/>
                </a:cubicBezTo>
                <a:cubicBezTo>
                  <a:pt x="8" y="3"/>
                  <a:pt x="6" y="1"/>
                  <a:pt x="6" y="1"/>
                </a:cubicBezTo>
                <a:cubicBezTo>
                  <a:pt x="6" y="1"/>
                  <a:pt x="3" y="2"/>
                  <a:pt x="0" y="3"/>
                </a:cubicBezTo>
                <a:cubicBezTo>
                  <a:pt x="1" y="6"/>
                  <a:pt x="3" y="10"/>
                  <a:pt x="5" y="10"/>
                </a:cubicBezTo>
                <a:cubicBezTo>
                  <a:pt x="8" y="10"/>
                  <a:pt x="16" y="9"/>
                  <a:pt x="18" y="10"/>
                </a:cubicBezTo>
                <a:cubicBezTo>
                  <a:pt x="19" y="10"/>
                  <a:pt x="15" y="10"/>
                  <a:pt x="15" y="13"/>
                </a:cubicBezTo>
                <a:cubicBezTo>
                  <a:pt x="15" y="15"/>
                  <a:pt x="18" y="18"/>
                  <a:pt x="22" y="21"/>
                </a:cubicBezTo>
                <a:cubicBezTo>
                  <a:pt x="22" y="17"/>
                  <a:pt x="24" y="14"/>
                  <a:pt x="2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8" name="Freeform 861"/>
          <p:cNvSpPr>
            <a:spLocks/>
          </p:cNvSpPr>
          <p:nvPr/>
        </p:nvSpPr>
        <p:spPr bwMode="auto">
          <a:xfrm>
            <a:off x="481003" y="3826597"/>
            <a:ext cx="87315" cy="24555"/>
          </a:xfrm>
          <a:custGeom>
            <a:avLst/>
            <a:gdLst>
              <a:gd name="T0" fmla="*/ 19131 w 39"/>
              <a:gd name="T1" fmla="*/ 19050 h 10"/>
              <a:gd name="T2" fmla="*/ 38263 w 39"/>
              <a:gd name="T3" fmla="*/ 11430 h 10"/>
              <a:gd name="T4" fmla="*/ 59307 w 39"/>
              <a:gd name="T5" fmla="*/ 17145 h 10"/>
              <a:gd name="T6" fmla="*/ 70786 w 39"/>
              <a:gd name="T7" fmla="*/ 9525 h 10"/>
              <a:gd name="T8" fmla="*/ 53568 w 39"/>
              <a:gd name="T9" fmla="*/ 7620 h 10"/>
              <a:gd name="T10" fmla="*/ 38263 w 39"/>
              <a:gd name="T11" fmla="*/ 0 h 10"/>
              <a:gd name="T12" fmla="*/ 5739 w 39"/>
              <a:gd name="T13" fmla="*/ 9525 h 10"/>
              <a:gd name="T14" fmla="*/ 0 w 39"/>
              <a:gd name="T15" fmla="*/ 17145 h 10"/>
              <a:gd name="T16" fmla="*/ 0 w 39"/>
              <a:gd name="T17" fmla="*/ 19050 h 10"/>
              <a:gd name="T18" fmla="*/ 19131 w 39"/>
              <a:gd name="T19" fmla="*/ 1905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0">
                <a:moveTo>
                  <a:pt x="10" y="10"/>
                </a:moveTo>
                <a:cubicBezTo>
                  <a:pt x="12" y="9"/>
                  <a:pt x="17" y="5"/>
                  <a:pt x="20" y="6"/>
                </a:cubicBezTo>
                <a:cubicBezTo>
                  <a:pt x="24" y="7"/>
                  <a:pt x="27" y="9"/>
                  <a:pt x="31" y="9"/>
                </a:cubicBezTo>
                <a:cubicBezTo>
                  <a:pt x="35" y="9"/>
                  <a:pt x="39" y="7"/>
                  <a:pt x="37" y="5"/>
                </a:cubicBezTo>
                <a:cubicBezTo>
                  <a:pt x="35" y="4"/>
                  <a:pt x="31" y="6"/>
                  <a:pt x="28" y="4"/>
                </a:cubicBezTo>
                <a:cubicBezTo>
                  <a:pt x="25" y="2"/>
                  <a:pt x="22" y="0"/>
                  <a:pt x="20" y="0"/>
                </a:cubicBezTo>
                <a:cubicBezTo>
                  <a:pt x="19" y="1"/>
                  <a:pt x="19" y="4"/>
                  <a:pt x="3" y="5"/>
                </a:cubicBezTo>
                <a:cubicBezTo>
                  <a:pt x="3" y="6"/>
                  <a:pt x="0" y="8"/>
                  <a:pt x="0" y="9"/>
                </a:cubicBezTo>
                <a:cubicBezTo>
                  <a:pt x="0" y="10"/>
                  <a:pt x="0" y="10"/>
                  <a:pt x="0" y="10"/>
                </a:cubicBezTo>
                <a:cubicBezTo>
                  <a:pt x="3" y="10"/>
                  <a:pt x="8" y="10"/>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69" name="Freeform 862"/>
          <p:cNvSpPr>
            <a:spLocks/>
          </p:cNvSpPr>
          <p:nvPr/>
        </p:nvSpPr>
        <p:spPr bwMode="auto">
          <a:xfrm>
            <a:off x="469859" y="3374366"/>
            <a:ext cx="351117" cy="427672"/>
          </a:xfrm>
          <a:custGeom>
            <a:avLst/>
            <a:gdLst>
              <a:gd name="T0" fmla="*/ 19111 w 157"/>
              <a:gd name="T1" fmla="*/ 284117 h 174"/>
              <a:gd name="T2" fmla="*/ 36310 w 157"/>
              <a:gd name="T3" fmla="*/ 284117 h 174"/>
              <a:gd name="T4" fmla="*/ 59243 w 157"/>
              <a:gd name="T5" fmla="*/ 282210 h 174"/>
              <a:gd name="T6" fmla="*/ 72620 w 157"/>
              <a:gd name="T7" fmla="*/ 287931 h 174"/>
              <a:gd name="T8" fmla="*/ 84087 w 157"/>
              <a:gd name="T9" fmla="*/ 293651 h 174"/>
              <a:gd name="T10" fmla="*/ 97464 w 157"/>
              <a:gd name="T11" fmla="*/ 308906 h 174"/>
              <a:gd name="T12" fmla="*/ 122308 w 157"/>
              <a:gd name="T13" fmla="*/ 329881 h 174"/>
              <a:gd name="T14" fmla="*/ 129952 w 157"/>
              <a:gd name="T15" fmla="*/ 324161 h 174"/>
              <a:gd name="T16" fmla="*/ 137597 w 157"/>
              <a:gd name="T17" fmla="*/ 306999 h 174"/>
              <a:gd name="T18" fmla="*/ 152885 w 157"/>
              <a:gd name="T19" fmla="*/ 318440 h 174"/>
              <a:gd name="T20" fmla="*/ 164351 w 157"/>
              <a:gd name="T21" fmla="*/ 310813 h 174"/>
              <a:gd name="T22" fmla="*/ 185373 w 157"/>
              <a:gd name="T23" fmla="*/ 312720 h 174"/>
              <a:gd name="T24" fmla="*/ 196840 w 157"/>
              <a:gd name="T25" fmla="*/ 306999 h 174"/>
              <a:gd name="T26" fmla="*/ 288571 w 157"/>
              <a:gd name="T27" fmla="*/ 306999 h 174"/>
              <a:gd name="T28" fmla="*/ 288571 w 157"/>
              <a:gd name="T29" fmla="*/ 286024 h 174"/>
              <a:gd name="T30" fmla="*/ 259905 w 157"/>
              <a:gd name="T31" fmla="*/ 59112 h 174"/>
              <a:gd name="T32" fmla="*/ 300037 w 157"/>
              <a:gd name="T33" fmla="*/ 59112 h 174"/>
              <a:gd name="T34" fmla="*/ 210217 w 157"/>
              <a:gd name="T35" fmla="*/ 0 h 174"/>
              <a:gd name="T36" fmla="*/ 210217 w 157"/>
              <a:gd name="T37" fmla="*/ 34323 h 174"/>
              <a:gd name="T38" fmla="*/ 124219 w 157"/>
              <a:gd name="T39" fmla="*/ 34323 h 174"/>
              <a:gd name="T40" fmla="*/ 124219 w 157"/>
              <a:gd name="T41" fmla="*/ 101062 h 174"/>
              <a:gd name="T42" fmla="*/ 97464 w 157"/>
              <a:gd name="T43" fmla="*/ 118223 h 174"/>
              <a:gd name="T44" fmla="*/ 97464 w 157"/>
              <a:gd name="T45" fmla="*/ 158267 h 174"/>
              <a:gd name="T46" fmla="*/ 3822 w 157"/>
              <a:gd name="T47" fmla="*/ 158267 h 174"/>
              <a:gd name="T48" fmla="*/ 0 w 157"/>
              <a:gd name="T49" fmla="*/ 158267 h 174"/>
              <a:gd name="T50" fmla="*/ 0 w 157"/>
              <a:gd name="T51" fmla="*/ 158267 h 174"/>
              <a:gd name="T52" fmla="*/ 9555 w 157"/>
              <a:gd name="T53" fmla="*/ 173521 h 174"/>
              <a:gd name="T54" fmla="*/ 17200 w 157"/>
              <a:gd name="T55" fmla="*/ 190683 h 174"/>
              <a:gd name="T56" fmla="*/ 13377 w 157"/>
              <a:gd name="T57" fmla="*/ 213565 h 174"/>
              <a:gd name="T58" fmla="*/ 26755 w 157"/>
              <a:gd name="T59" fmla="*/ 247888 h 174"/>
              <a:gd name="T60" fmla="*/ 15289 w 157"/>
              <a:gd name="T61" fmla="*/ 282210 h 174"/>
              <a:gd name="T62" fmla="*/ 13377 w 157"/>
              <a:gd name="T63" fmla="*/ 291745 h 174"/>
              <a:gd name="T64" fmla="*/ 19111 w 157"/>
              <a:gd name="T65" fmla="*/ 28411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7" h="174">
                <a:moveTo>
                  <a:pt x="10" y="149"/>
                </a:moveTo>
                <a:cubicBezTo>
                  <a:pt x="10" y="149"/>
                  <a:pt x="15" y="149"/>
                  <a:pt x="19" y="149"/>
                </a:cubicBezTo>
                <a:cubicBezTo>
                  <a:pt x="22" y="149"/>
                  <a:pt x="26" y="148"/>
                  <a:pt x="31" y="148"/>
                </a:cubicBezTo>
                <a:cubicBezTo>
                  <a:pt x="35" y="148"/>
                  <a:pt x="37" y="150"/>
                  <a:pt x="38" y="151"/>
                </a:cubicBezTo>
                <a:cubicBezTo>
                  <a:pt x="40" y="153"/>
                  <a:pt x="43" y="153"/>
                  <a:pt x="44" y="154"/>
                </a:cubicBezTo>
                <a:cubicBezTo>
                  <a:pt x="46" y="155"/>
                  <a:pt x="50" y="159"/>
                  <a:pt x="51" y="162"/>
                </a:cubicBezTo>
                <a:cubicBezTo>
                  <a:pt x="53" y="164"/>
                  <a:pt x="64" y="174"/>
                  <a:pt x="64" y="173"/>
                </a:cubicBezTo>
                <a:cubicBezTo>
                  <a:pt x="65" y="173"/>
                  <a:pt x="68" y="172"/>
                  <a:pt x="68" y="170"/>
                </a:cubicBezTo>
                <a:cubicBezTo>
                  <a:pt x="69" y="169"/>
                  <a:pt x="70" y="161"/>
                  <a:pt x="72" y="161"/>
                </a:cubicBezTo>
                <a:cubicBezTo>
                  <a:pt x="74" y="161"/>
                  <a:pt x="79" y="167"/>
                  <a:pt x="80" y="167"/>
                </a:cubicBezTo>
                <a:cubicBezTo>
                  <a:pt x="81" y="168"/>
                  <a:pt x="84" y="163"/>
                  <a:pt x="86" y="163"/>
                </a:cubicBezTo>
                <a:cubicBezTo>
                  <a:pt x="89" y="163"/>
                  <a:pt x="95" y="164"/>
                  <a:pt x="97" y="164"/>
                </a:cubicBezTo>
                <a:cubicBezTo>
                  <a:pt x="99" y="163"/>
                  <a:pt x="103" y="161"/>
                  <a:pt x="103" y="161"/>
                </a:cubicBezTo>
                <a:cubicBezTo>
                  <a:pt x="151" y="161"/>
                  <a:pt x="151" y="161"/>
                  <a:pt x="151" y="161"/>
                </a:cubicBezTo>
                <a:cubicBezTo>
                  <a:pt x="155" y="159"/>
                  <a:pt x="151" y="150"/>
                  <a:pt x="151" y="150"/>
                </a:cubicBezTo>
                <a:cubicBezTo>
                  <a:pt x="136" y="31"/>
                  <a:pt x="136" y="31"/>
                  <a:pt x="136" y="31"/>
                </a:cubicBezTo>
                <a:cubicBezTo>
                  <a:pt x="157" y="31"/>
                  <a:pt x="157" y="31"/>
                  <a:pt x="157" y="31"/>
                </a:cubicBezTo>
                <a:cubicBezTo>
                  <a:pt x="110" y="0"/>
                  <a:pt x="110" y="0"/>
                  <a:pt x="110" y="0"/>
                </a:cubicBezTo>
                <a:cubicBezTo>
                  <a:pt x="110" y="9"/>
                  <a:pt x="110" y="18"/>
                  <a:pt x="110" y="18"/>
                </a:cubicBezTo>
                <a:cubicBezTo>
                  <a:pt x="65" y="18"/>
                  <a:pt x="65" y="18"/>
                  <a:pt x="65" y="18"/>
                </a:cubicBezTo>
                <a:cubicBezTo>
                  <a:pt x="65" y="53"/>
                  <a:pt x="65" y="53"/>
                  <a:pt x="65" y="53"/>
                </a:cubicBezTo>
                <a:cubicBezTo>
                  <a:pt x="65" y="53"/>
                  <a:pt x="51" y="59"/>
                  <a:pt x="51" y="62"/>
                </a:cubicBezTo>
                <a:cubicBezTo>
                  <a:pt x="51" y="66"/>
                  <a:pt x="51" y="83"/>
                  <a:pt x="51" y="83"/>
                </a:cubicBezTo>
                <a:cubicBezTo>
                  <a:pt x="2" y="83"/>
                  <a:pt x="2" y="83"/>
                  <a:pt x="2" y="83"/>
                </a:cubicBezTo>
                <a:cubicBezTo>
                  <a:pt x="0" y="83"/>
                  <a:pt x="0" y="83"/>
                  <a:pt x="0" y="83"/>
                </a:cubicBezTo>
                <a:cubicBezTo>
                  <a:pt x="0" y="83"/>
                  <a:pt x="0" y="83"/>
                  <a:pt x="0" y="83"/>
                </a:cubicBezTo>
                <a:cubicBezTo>
                  <a:pt x="0" y="88"/>
                  <a:pt x="2" y="88"/>
                  <a:pt x="5" y="91"/>
                </a:cubicBezTo>
                <a:cubicBezTo>
                  <a:pt x="7" y="94"/>
                  <a:pt x="10" y="95"/>
                  <a:pt x="9" y="100"/>
                </a:cubicBezTo>
                <a:cubicBezTo>
                  <a:pt x="9" y="104"/>
                  <a:pt x="6" y="109"/>
                  <a:pt x="7" y="112"/>
                </a:cubicBezTo>
                <a:cubicBezTo>
                  <a:pt x="7" y="114"/>
                  <a:pt x="17" y="123"/>
                  <a:pt x="14" y="130"/>
                </a:cubicBezTo>
                <a:cubicBezTo>
                  <a:pt x="11" y="138"/>
                  <a:pt x="8" y="144"/>
                  <a:pt x="8" y="148"/>
                </a:cubicBezTo>
                <a:cubicBezTo>
                  <a:pt x="7" y="149"/>
                  <a:pt x="7" y="151"/>
                  <a:pt x="7" y="153"/>
                </a:cubicBezTo>
                <a:cubicBezTo>
                  <a:pt x="9" y="153"/>
                  <a:pt x="10" y="149"/>
                  <a:pt x="1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0" name="Freeform 863"/>
          <p:cNvSpPr>
            <a:spLocks/>
          </p:cNvSpPr>
          <p:nvPr/>
        </p:nvSpPr>
        <p:spPr bwMode="auto">
          <a:xfrm>
            <a:off x="466142" y="3738603"/>
            <a:ext cx="169056" cy="145286"/>
          </a:xfrm>
          <a:custGeom>
            <a:avLst/>
            <a:gdLst>
              <a:gd name="T0" fmla="*/ 38016 w 76"/>
              <a:gd name="T1" fmla="*/ 106982 h 59"/>
              <a:gd name="T2" fmla="*/ 49421 w 76"/>
              <a:gd name="T3" fmla="*/ 101251 h 59"/>
              <a:gd name="T4" fmla="*/ 100743 w 76"/>
              <a:gd name="T5" fmla="*/ 101251 h 59"/>
              <a:gd name="T6" fmla="*/ 121652 w 76"/>
              <a:gd name="T7" fmla="*/ 108892 h 59"/>
              <a:gd name="T8" fmla="*/ 144462 w 76"/>
              <a:gd name="T9" fmla="*/ 106982 h 59"/>
              <a:gd name="T10" fmla="*/ 144462 w 76"/>
              <a:gd name="T11" fmla="*/ 106982 h 59"/>
              <a:gd name="T12" fmla="*/ 142561 w 76"/>
              <a:gd name="T13" fmla="*/ 91699 h 59"/>
              <a:gd name="T14" fmla="*/ 129255 w 76"/>
              <a:gd name="T15" fmla="*/ 78326 h 59"/>
              <a:gd name="T16" fmla="*/ 125454 w 76"/>
              <a:gd name="T17" fmla="*/ 63043 h 59"/>
              <a:gd name="T18" fmla="*/ 125454 w 76"/>
              <a:gd name="T19" fmla="*/ 47760 h 59"/>
              <a:gd name="T20" fmla="*/ 125454 w 76"/>
              <a:gd name="T21" fmla="*/ 47760 h 59"/>
              <a:gd name="T22" fmla="*/ 100743 w 76"/>
              <a:gd name="T23" fmla="*/ 26745 h 59"/>
              <a:gd name="T24" fmla="*/ 87438 w 76"/>
              <a:gd name="T25" fmla="*/ 11462 h 59"/>
              <a:gd name="T26" fmla="*/ 76033 w 76"/>
              <a:gd name="T27" fmla="*/ 5731 h 59"/>
              <a:gd name="T28" fmla="*/ 62727 w 76"/>
              <a:gd name="T29" fmla="*/ 0 h 59"/>
              <a:gd name="T30" fmla="*/ 39917 w 76"/>
              <a:gd name="T31" fmla="*/ 1910 h 59"/>
              <a:gd name="T32" fmla="*/ 22810 w 76"/>
              <a:gd name="T33" fmla="*/ 1910 h 59"/>
              <a:gd name="T34" fmla="*/ 17107 w 76"/>
              <a:gd name="T35" fmla="*/ 9552 h 59"/>
              <a:gd name="T36" fmla="*/ 11405 w 76"/>
              <a:gd name="T37" fmla="*/ 24835 h 59"/>
              <a:gd name="T38" fmla="*/ 15207 w 76"/>
              <a:gd name="T39" fmla="*/ 36297 h 59"/>
              <a:gd name="T40" fmla="*/ 9504 w 76"/>
              <a:gd name="T41" fmla="*/ 45849 h 59"/>
              <a:gd name="T42" fmla="*/ 5702 w 76"/>
              <a:gd name="T43" fmla="*/ 53491 h 59"/>
              <a:gd name="T44" fmla="*/ 15207 w 76"/>
              <a:gd name="T45" fmla="*/ 63043 h 59"/>
              <a:gd name="T46" fmla="*/ 11405 w 76"/>
              <a:gd name="T47" fmla="*/ 68774 h 59"/>
              <a:gd name="T48" fmla="*/ 17107 w 76"/>
              <a:gd name="T49" fmla="*/ 74505 h 59"/>
              <a:gd name="T50" fmla="*/ 19008 w 76"/>
              <a:gd name="T51" fmla="*/ 78326 h 59"/>
              <a:gd name="T52" fmla="*/ 51322 w 76"/>
              <a:gd name="T53" fmla="*/ 68774 h 59"/>
              <a:gd name="T54" fmla="*/ 66529 w 76"/>
              <a:gd name="T55" fmla="*/ 76416 h 59"/>
              <a:gd name="T56" fmla="*/ 83636 w 76"/>
              <a:gd name="T57" fmla="*/ 78326 h 59"/>
              <a:gd name="T58" fmla="*/ 72231 w 76"/>
              <a:gd name="T59" fmla="*/ 85968 h 59"/>
              <a:gd name="T60" fmla="*/ 51322 w 76"/>
              <a:gd name="T61" fmla="*/ 80236 h 59"/>
              <a:gd name="T62" fmla="*/ 32314 w 76"/>
              <a:gd name="T63" fmla="*/ 87878 h 59"/>
              <a:gd name="T64" fmla="*/ 13306 w 76"/>
              <a:gd name="T65" fmla="*/ 87878 h 59"/>
              <a:gd name="T66" fmla="*/ 15207 w 76"/>
              <a:gd name="T67" fmla="*/ 103161 h 59"/>
              <a:gd name="T68" fmla="*/ 17107 w 76"/>
              <a:gd name="T69" fmla="*/ 106982 h 59"/>
              <a:gd name="T70" fmla="*/ 28512 w 76"/>
              <a:gd name="T71" fmla="*/ 103161 h 59"/>
              <a:gd name="T72" fmla="*/ 38016 w 76"/>
              <a:gd name="T73" fmla="*/ 106982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 h="59">
                <a:moveTo>
                  <a:pt x="20" y="56"/>
                </a:moveTo>
                <a:cubicBezTo>
                  <a:pt x="23" y="56"/>
                  <a:pt x="23" y="53"/>
                  <a:pt x="26" y="53"/>
                </a:cubicBezTo>
                <a:cubicBezTo>
                  <a:pt x="28" y="53"/>
                  <a:pt x="51" y="53"/>
                  <a:pt x="53" y="53"/>
                </a:cubicBezTo>
                <a:cubicBezTo>
                  <a:pt x="55" y="53"/>
                  <a:pt x="61" y="55"/>
                  <a:pt x="64" y="57"/>
                </a:cubicBezTo>
                <a:cubicBezTo>
                  <a:pt x="66" y="59"/>
                  <a:pt x="71" y="58"/>
                  <a:pt x="76" y="56"/>
                </a:cubicBezTo>
                <a:cubicBezTo>
                  <a:pt x="76" y="56"/>
                  <a:pt x="76" y="56"/>
                  <a:pt x="76" y="56"/>
                </a:cubicBezTo>
                <a:cubicBezTo>
                  <a:pt x="75" y="55"/>
                  <a:pt x="75" y="50"/>
                  <a:pt x="75" y="48"/>
                </a:cubicBezTo>
                <a:cubicBezTo>
                  <a:pt x="75" y="45"/>
                  <a:pt x="71" y="43"/>
                  <a:pt x="68" y="41"/>
                </a:cubicBezTo>
                <a:cubicBezTo>
                  <a:pt x="66" y="40"/>
                  <a:pt x="66" y="35"/>
                  <a:pt x="66" y="33"/>
                </a:cubicBezTo>
                <a:cubicBezTo>
                  <a:pt x="66" y="32"/>
                  <a:pt x="66" y="28"/>
                  <a:pt x="66" y="25"/>
                </a:cubicBezTo>
                <a:cubicBezTo>
                  <a:pt x="66" y="25"/>
                  <a:pt x="66" y="25"/>
                  <a:pt x="66" y="25"/>
                </a:cubicBezTo>
                <a:cubicBezTo>
                  <a:pt x="66" y="26"/>
                  <a:pt x="55" y="16"/>
                  <a:pt x="53" y="14"/>
                </a:cubicBezTo>
                <a:cubicBezTo>
                  <a:pt x="52" y="11"/>
                  <a:pt x="48" y="7"/>
                  <a:pt x="46" y="6"/>
                </a:cubicBezTo>
                <a:cubicBezTo>
                  <a:pt x="45" y="5"/>
                  <a:pt x="42" y="5"/>
                  <a:pt x="40" y="3"/>
                </a:cubicBezTo>
                <a:cubicBezTo>
                  <a:pt x="39" y="2"/>
                  <a:pt x="37" y="0"/>
                  <a:pt x="33" y="0"/>
                </a:cubicBezTo>
                <a:cubicBezTo>
                  <a:pt x="28" y="0"/>
                  <a:pt x="24" y="1"/>
                  <a:pt x="21" y="1"/>
                </a:cubicBezTo>
                <a:cubicBezTo>
                  <a:pt x="17" y="1"/>
                  <a:pt x="12" y="1"/>
                  <a:pt x="12" y="1"/>
                </a:cubicBezTo>
                <a:cubicBezTo>
                  <a:pt x="12" y="1"/>
                  <a:pt x="11" y="5"/>
                  <a:pt x="9" y="5"/>
                </a:cubicBezTo>
                <a:cubicBezTo>
                  <a:pt x="8" y="8"/>
                  <a:pt x="7" y="11"/>
                  <a:pt x="6" y="13"/>
                </a:cubicBezTo>
                <a:cubicBezTo>
                  <a:pt x="5" y="15"/>
                  <a:pt x="8" y="17"/>
                  <a:pt x="8" y="19"/>
                </a:cubicBezTo>
                <a:cubicBezTo>
                  <a:pt x="8" y="21"/>
                  <a:pt x="6" y="22"/>
                  <a:pt x="5" y="24"/>
                </a:cubicBezTo>
                <a:cubicBezTo>
                  <a:pt x="4" y="26"/>
                  <a:pt x="0" y="25"/>
                  <a:pt x="3" y="28"/>
                </a:cubicBezTo>
                <a:cubicBezTo>
                  <a:pt x="6" y="30"/>
                  <a:pt x="10" y="32"/>
                  <a:pt x="8" y="33"/>
                </a:cubicBezTo>
                <a:cubicBezTo>
                  <a:pt x="7" y="35"/>
                  <a:pt x="4" y="34"/>
                  <a:pt x="6" y="36"/>
                </a:cubicBezTo>
                <a:cubicBezTo>
                  <a:pt x="9" y="38"/>
                  <a:pt x="6" y="38"/>
                  <a:pt x="9" y="39"/>
                </a:cubicBezTo>
                <a:cubicBezTo>
                  <a:pt x="10" y="40"/>
                  <a:pt x="10" y="40"/>
                  <a:pt x="10" y="41"/>
                </a:cubicBezTo>
                <a:cubicBezTo>
                  <a:pt x="26" y="40"/>
                  <a:pt x="26" y="37"/>
                  <a:pt x="27" y="36"/>
                </a:cubicBezTo>
                <a:cubicBezTo>
                  <a:pt x="29" y="36"/>
                  <a:pt x="32" y="38"/>
                  <a:pt x="35" y="40"/>
                </a:cubicBezTo>
                <a:cubicBezTo>
                  <a:pt x="38" y="42"/>
                  <a:pt x="42" y="40"/>
                  <a:pt x="44" y="41"/>
                </a:cubicBezTo>
                <a:cubicBezTo>
                  <a:pt x="46" y="43"/>
                  <a:pt x="42" y="45"/>
                  <a:pt x="38" y="45"/>
                </a:cubicBezTo>
                <a:cubicBezTo>
                  <a:pt x="34" y="45"/>
                  <a:pt x="31" y="43"/>
                  <a:pt x="27" y="42"/>
                </a:cubicBezTo>
                <a:cubicBezTo>
                  <a:pt x="24" y="41"/>
                  <a:pt x="19" y="45"/>
                  <a:pt x="17" y="46"/>
                </a:cubicBezTo>
                <a:cubicBezTo>
                  <a:pt x="15" y="46"/>
                  <a:pt x="10" y="46"/>
                  <a:pt x="7" y="46"/>
                </a:cubicBezTo>
                <a:cubicBezTo>
                  <a:pt x="6" y="48"/>
                  <a:pt x="6" y="51"/>
                  <a:pt x="8" y="54"/>
                </a:cubicBezTo>
                <a:cubicBezTo>
                  <a:pt x="8" y="55"/>
                  <a:pt x="8" y="55"/>
                  <a:pt x="9" y="56"/>
                </a:cubicBezTo>
                <a:cubicBezTo>
                  <a:pt x="12" y="55"/>
                  <a:pt x="15" y="54"/>
                  <a:pt x="15" y="54"/>
                </a:cubicBezTo>
                <a:cubicBezTo>
                  <a:pt x="15" y="54"/>
                  <a:pt x="17" y="56"/>
                  <a:pt x="2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1" name="Freeform 865"/>
          <p:cNvSpPr>
            <a:spLocks/>
          </p:cNvSpPr>
          <p:nvPr/>
        </p:nvSpPr>
        <p:spPr bwMode="auto">
          <a:xfrm>
            <a:off x="613039" y="3450079"/>
            <a:ext cx="484877" cy="497244"/>
          </a:xfrm>
          <a:custGeom>
            <a:avLst/>
            <a:gdLst>
              <a:gd name="T0" fmla="*/ 137476 w 217"/>
              <a:gd name="T1" fmla="*/ 0 h 202"/>
              <a:gd name="T2" fmla="*/ 166117 w 217"/>
              <a:gd name="T3" fmla="*/ 227256 h 202"/>
              <a:gd name="T4" fmla="*/ 166117 w 217"/>
              <a:gd name="T5" fmla="*/ 248263 h 202"/>
              <a:gd name="T6" fmla="*/ 74466 w 217"/>
              <a:gd name="T7" fmla="*/ 248263 h 202"/>
              <a:gd name="T8" fmla="*/ 63010 w 217"/>
              <a:gd name="T9" fmla="*/ 253992 h 202"/>
              <a:gd name="T10" fmla="*/ 42007 w 217"/>
              <a:gd name="T11" fmla="*/ 252082 h 202"/>
              <a:gd name="T12" fmla="*/ 30550 w 217"/>
              <a:gd name="T13" fmla="*/ 259721 h 202"/>
              <a:gd name="T14" fmla="*/ 15275 w 217"/>
              <a:gd name="T15" fmla="*/ 248263 h 202"/>
              <a:gd name="T16" fmla="*/ 7638 w 217"/>
              <a:gd name="T17" fmla="*/ 265450 h 202"/>
              <a:gd name="T18" fmla="*/ 0 w 217"/>
              <a:gd name="T19" fmla="*/ 271179 h 202"/>
              <a:gd name="T20" fmla="*/ 0 w 217"/>
              <a:gd name="T21" fmla="*/ 271179 h 202"/>
              <a:gd name="T22" fmla="*/ 0 w 217"/>
              <a:gd name="T23" fmla="*/ 286457 h 202"/>
              <a:gd name="T24" fmla="*/ 3819 w 217"/>
              <a:gd name="T25" fmla="*/ 301735 h 202"/>
              <a:gd name="T26" fmla="*/ 17185 w 217"/>
              <a:gd name="T27" fmla="*/ 315103 h 202"/>
              <a:gd name="T28" fmla="*/ 19094 w 217"/>
              <a:gd name="T29" fmla="*/ 332290 h 202"/>
              <a:gd name="T30" fmla="*/ 26731 w 217"/>
              <a:gd name="T31" fmla="*/ 339929 h 202"/>
              <a:gd name="T32" fmla="*/ 34369 w 217"/>
              <a:gd name="T33" fmla="*/ 339929 h 202"/>
              <a:gd name="T34" fmla="*/ 45825 w 217"/>
              <a:gd name="T35" fmla="*/ 338019 h 202"/>
              <a:gd name="T36" fmla="*/ 59191 w 217"/>
              <a:gd name="T37" fmla="*/ 338019 h 202"/>
              <a:gd name="T38" fmla="*/ 74466 w 217"/>
              <a:gd name="T39" fmla="*/ 328471 h 202"/>
              <a:gd name="T40" fmla="*/ 85923 w 217"/>
              <a:gd name="T41" fmla="*/ 349477 h 202"/>
              <a:gd name="T42" fmla="*/ 91651 w 217"/>
              <a:gd name="T43" fmla="*/ 360936 h 202"/>
              <a:gd name="T44" fmla="*/ 99288 w 217"/>
              <a:gd name="T45" fmla="*/ 372394 h 202"/>
              <a:gd name="T46" fmla="*/ 105017 w 217"/>
              <a:gd name="T47" fmla="*/ 385762 h 202"/>
              <a:gd name="T48" fmla="*/ 114564 w 217"/>
              <a:gd name="T49" fmla="*/ 380033 h 202"/>
              <a:gd name="T50" fmla="*/ 129839 w 217"/>
              <a:gd name="T51" fmla="*/ 385762 h 202"/>
              <a:gd name="T52" fmla="*/ 147023 w 217"/>
              <a:gd name="T53" fmla="*/ 378123 h 202"/>
              <a:gd name="T54" fmla="*/ 156570 w 217"/>
              <a:gd name="T55" fmla="*/ 380033 h 202"/>
              <a:gd name="T56" fmla="*/ 168026 w 217"/>
              <a:gd name="T57" fmla="*/ 370484 h 202"/>
              <a:gd name="T58" fmla="*/ 175664 w 217"/>
              <a:gd name="T59" fmla="*/ 349477 h 202"/>
              <a:gd name="T60" fmla="*/ 173755 w 217"/>
              <a:gd name="T61" fmla="*/ 341839 h 202"/>
              <a:gd name="T62" fmla="*/ 194758 w 217"/>
              <a:gd name="T63" fmla="*/ 334200 h 202"/>
              <a:gd name="T64" fmla="*/ 200486 w 217"/>
              <a:gd name="T65" fmla="*/ 317012 h 202"/>
              <a:gd name="T66" fmla="*/ 208124 w 217"/>
              <a:gd name="T67" fmla="*/ 301735 h 202"/>
              <a:gd name="T68" fmla="*/ 219580 w 217"/>
              <a:gd name="T69" fmla="*/ 305554 h 202"/>
              <a:gd name="T70" fmla="*/ 232946 w 217"/>
              <a:gd name="T71" fmla="*/ 296005 h 202"/>
              <a:gd name="T72" fmla="*/ 248221 w 217"/>
              <a:gd name="T73" fmla="*/ 280728 h 202"/>
              <a:gd name="T74" fmla="*/ 255858 w 217"/>
              <a:gd name="T75" fmla="*/ 282638 h 202"/>
              <a:gd name="T76" fmla="*/ 269224 w 217"/>
              <a:gd name="T77" fmla="*/ 273089 h 202"/>
              <a:gd name="T78" fmla="*/ 292137 w 217"/>
              <a:gd name="T79" fmla="*/ 259721 h 202"/>
              <a:gd name="T80" fmla="*/ 313140 w 217"/>
              <a:gd name="T81" fmla="*/ 263540 h 202"/>
              <a:gd name="T82" fmla="*/ 337962 w 217"/>
              <a:gd name="T83" fmla="*/ 257811 h 202"/>
              <a:gd name="T84" fmla="*/ 395244 w 217"/>
              <a:gd name="T85" fmla="*/ 252082 h 202"/>
              <a:gd name="T86" fmla="*/ 414338 w 217"/>
              <a:gd name="T87" fmla="*/ 213888 h 202"/>
              <a:gd name="T88" fmla="*/ 414338 w 217"/>
              <a:gd name="T89" fmla="*/ 154687 h 202"/>
              <a:gd name="T90" fmla="*/ 414338 w 217"/>
              <a:gd name="T91" fmla="*/ 154687 h 202"/>
              <a:gd name="T92" fmla="*/ 399063 w 217"/>
              <a:gd name="T93" fmla="*/ 158506 h 202"/>
              <a:gd name="T94" fmla="*/ 387607 w 217"/>
              <a:gd name="T95" fmla="*/ 139409 h 202"/>
              <a:gd name="T96" fmla="*/ 362784 w 217"/>
              <a:gd name="T97" fmla="*/ 127951 h 202"/>
              <a:gd name="T98" fmla="*/ 343691 w 217"/>
              <a:gd name="T99" fmla="*/ 120312 h 202"/>
              <a:gd name="T100" fmla="*/ 330325 w 217"/>
              <a:gd name="T101" fmla="*/ 101215 h 202"/>
              <a:gd name="T102" fmla="*/ 177573 w 217"/>
              <a:gd name="T103" fmla="*/ 0 h 202"/>
              <a:gd name="T104" fmla="*/ 177573 w 217"/>
              <a:gd name="T105" fmla="*/ 0 h 202"/>
              <a:gd name="T106" fmla="*/ 137476 w 217"/>
              <a:gd name="T107" fmla="*/ 0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7" h="202">
                <a:moveTo>
                  <a:pt x="72" y="0"/>
                </a:move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cubicBezTo>
                  <a:pt x="217" y="81"/>
                  <a:pt x="217" y="81"/>
                  <a:pt x="217" y="81"/>
                </a:cubicBezTo>
                <a:cubicBezTo>
                  <a:pt x="214" y="81"/>
                  <a:pt x="211" y="82"/>
                  <a:pt x="209" y="83"/>
                </a:cubicBezTo>
                <a:cubicBezTo>
                  <a:pt x="200" y="86"/>
                  <a:pt x="203" y="77"/>
                  <a:pt x="203" y="73"/>
                </a:cubicBezTo>
                <a:cubicBezTo>
                  <a:pt x="203" y="68"/>
                  <a:pt x="196" y="68"/>
                  <a:pt x="190" y="67"/>
                </a:cubicBezTo>
                <a:cubicBezTo>
                  <a:pt x="184" y="66"/>
                  <a:pt x="183" y="66"/>
                  <a:pt x="180" y="63"/>
                </a:cubicBezTo>
                <a:cubicBezTo>
                  <a:pt x="177" y="60"/>
                  <a:pt x="173" y="53"/>
                  <a:pt x="173" y="53"/>
                </a:cubicBezTo>
                <a:cubicBezTo>
                  <a:pt x="93" y="0"/>
                  <a:pt x="93" y="0"/>
                  <a:pt x="93" y="0"/>
                </a:cubicBezTo>
                <a:cubicBezTo>
                  <a:pt x="93" y="0"/>
                  <a:pt x="93" y="0"/>
                  <a:pt x="93" y="0"/>
                </a:cubicBez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2" name="Freeform 866"/>
          <p:cNvSpPr>
            <a:spLocks/>
          </p:cNvSpPr>
          <p:nvPr/>
        </p:nvSpPr>
        <p:spPr bwMode="auto">
          <a:xfrm>
            <a:off x="1675547" y="3213108"/>
            <a:ext cx="317679" cy="347867"/>
          </a:xfrm>
          <a:custGeom>
            <a:avLst/>
            <a:gdLst>
              <a:gd name="T0" fmla="*/ 221759 w 142"/>
              <a:gd name="T1" fmla="*/ 269875 h 142"/>
              <a:gd name="T2" fmla="*/ 231317 w 142"/>
              <a:gd name="T3" fmla="*/ 256571 h 142"/>
              <a:gd name="T4" fmla="*/ 244699 w 142"/>
              <a:gd name="T5" fmla="*/ 252770 h 142"/>
              <a:gd name="T6" fmla="*/ 250434 w 142"/>
              <a:gd name="T7" fmla="*/ 241367 h 142"/>
              <a:gd name="T8" fmla="*/ 267640 w 142"/>
              <a:gd name="T9" fmla="*/ 231864 h 142"/>
              <a:gd name="T10" fmla="*/ 267640 w 142"/>
              <a:gd name="T11" fmla="*/ 231864 h 142"/>
              <a:gd name="T12" fmla="*/ 263816 w 142"/>
              <a:gd name="T13" fmla="*/ 210959 h 142"/>
              <a:gd name="T14" fmla="*/ 269551 w 142"/>
              <a:gd name="T15" fmla="*/ 209058 h 142"/>
              <a:gd name="T16" fmla="*/ 250434 w 142"/>
              <a:gd name="T17" fmla="*/ 182451 h 142"/>
              <a:gd name="T18" fmla="*/ 235140 w 142"/>
              <a:gd name="T19" fmla="*/ 150142 h 142"/>
              <a:gd name="T20" fmla="*/ 219847 w 142"/>
              <a:gd name="T21" fmla="*/ 121634 h 142"/>
              <a:gd name="T22" fmla="*/ 217935 w 142"/>
              <a:gd name="T23" fmla="*/ 110231 h 142"/>
              <a:gd name="T24" fmla="*/ 202641 w 142"/>
              <a:gd name="T25" fmla="*/ 85524 h 142"/>
              <a:gd name="T26" fmla="*/ 193083 w 142"/>
              <a:gd name="T27" fmla="*/ 74121 h 142"/>
              <a:gd name="T28" fmla="*/ 187348 w 142"/>
              <a:gd name="T29" fmla="*/ 53215 h 142"/>
              <a:gd name="T30" fmla="*/ 187348 w 142"/>
              <a:gd name="T31" fmla="*/ 39911 h 142"/>
              <a:gd name="T32" fmla="*/ 210288 w 142"/>
              <a:gd name="T33" fmla="*/ 81723 h 142"/>
              <a:gd name="T34" fmla="*/ 221759 w 142"/>
              <a:gd name="T35" fmla="*/ 98827 h 142"/>
              <a:gd name="T36" fmla="*/ 233229 w 142"/>
              <a:gd name="T37" fmla="*/ 108330 h 142"/>
              <a:gd name="T38" fmla="*/ 240876 w 142"/>
              <a:gd name="T39" fmla="*/ 93126 h 142"/>
              <a:gd name="T40" fmla="*/ 242787 w 142"/>
              <a:gd name="T41" fmla="*/ 87424 h 142"/>
              <a:gd name="T42" fmla="*/ 233229 w 142"/>
              <a:gd name="T43" fmla="*/ 9503 h 142"/>
              <a:gd name="T44" fmla="*/ 225582 w 142"/>
              <a:gd name="T45" fmla="*/ 13304 h 142"/>
              <a:gd name="T46" fmla="*/ 206465 w 142"/>
              <a:gd name="T47" fmla="*/ 15204 h 142"/>
              <a:gd name="T48" fmla="*/ 191171 w 142"/>
              <a:gd name="T49" fmla="*/ 15204 h 142"/>
              <a:gd name="T50" fmla="*/ 158672 w 142"/>
              <a:gd name="T51" fmla="*/ 5702 h 142"/>
              <a:gd name="T52" fmla="*/ 129996 w 142"/>
              <a:gd name="T53" fmla="*/ 13304 h 142"/>
              <a:gd name="T54" fmla="*/ 99409 w 142"/>
              <a:gd name="T55" fmla="*/ 20906 h 142"/>
              <a:gd name="T56" fmla="*/ 24852 w 142"/>
              <a:gd name="T57" fmla="*/ 5702 h 142"/>
              <a:gd name="T58" fmla="*/ 9559 w 142"/>
              <a:gd name="T59" fmla="*/ 0 h 142"/>
              <a:gd name="T60" fmla="*/ 0 w 142"/>
              <a:gd name="T61" fmla="*/ 15204 h 142"/>
              <a:gd name="T62" fmla="*/ 9559 w 142"/>
              <a:gd name="T63" fmla="*/ 28508 h 142"/>
              <a:gd name="T64" fmla="*/ 0 w 142"/>
              <a:gd name="T65" fmla="*/ 43712 h 142"/>
              <a:gd name="T66" fmla="*/ 7647 w 142"/>
              <a:gd name="T67" fmla="*/ 64618 h 142"/>
              <a:gd name="T68" fmla="*/ 7647 w 142"/>
              <a:gd name="T69" fmla="*/ 262273 h 142"/>
              <a:gd name="T70" fmla="*/ 206465 w 142"/>
              <a:gd name="T71" fmla="*/ 262273 h 142"/>
              <a:gd name="T72" fmla="*/ 221759 w 142"/>
              <a:gd name="T73" fmla="*/ 269875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2" h="142">
                <a:moveTo>
                  <a:pt x="116" y="142"/>
                </a:moveTo>
                <a:cubicBezTo>
                  <a:pt x="119" y="142"/>
                  <a:pt x="119" y="137"/>
                  <a:pt x="121" y="135"/>
                </a:cubicBezTo>
                <a:cubicBezTo>
                  <a:pt x="123" y="133"/>
                  <a:pt x="127" y="135"/>
                  <a:pt x="128" y="133"/>
                </a:cubicBezTo>
                <a:cubicBezTo>
                  <a:pt x="130" y="132"/>
                  <a:pt x="129" y="129"/>
                  <a:pt x="131" y="127"/>
                </a:cubicBezTo>
                <a:cubicBezTo>
                  <a:pt x="133" y="125"/>
                  <a:pt x="136" y="126"/>
                  <a:pt x="140" y="122"/>
                </a:cubicBezTo>
                <a:cubicBezTo>
                  <a:pt x="140" y="122"/>
                  <a:pt x="140" y="122"/>
                  <a:pt x="140" y="122"/>
                </a:cubicBezTo>
                <a:cubicBezTo>
                  <a:pt x="139" y="118"/>
                  <a:pt x="138" y="111"/>
                  <a:pt x="138" y="111"/>
                </a:cubicBezTo>
                <a:cubicBezTo>
                  <a:pt x="138" y="110"/>
                  <a:pt x="142" y="112"/>
                  <a:pt x="141" y="110"/>
                </a:cubicBezTo>
                <a:cubicBezTo>
                  <a:pt x="141" y="108"/>
                  <a:pt x="133" y="100"/>
                  <a:pt x="131" y="96"/>
                </a:cubicBezTo>
                <a:cubicBezTo>
                  <a:pt x="130" y="93"/>
                  <a:pt x="126" y="87"/>
                  <a:pt x="123" y="79"/>
                </a:cubicBezTo>
                <a:cubicBezTo>
                  <a:pt x="119" y="71"/>
                  <a:pt x="116" y="66"/>
                  <a:pt x="115" y="64"/>
                </a:cubicBezTo>
                <a:cubicBezTo>
                  <a:pt x="114" y="61"/>
                  <a:pt x="114" y="60"/>
                  <a:pt x="114" y="58"/>
                </a:cubicBezTo>
                <a:cubicBezTo>
                  <a:pt x="113" y="55"/>
                  <a:pt x="107" y="48"/>
                  <a:pt x="106" y="45"/>
                </a:cubicBezTo>
                <a:cubicBezTo>
                  <a:pt x="104" y="43"/>
                  <a:pt x="103" y="42"/>
                  <a:pt x="101" y="39"/>
                </a:cubicBezTo>
                <a:cubicBezTo>
                  <a:pt x="99" y="37"/>
                  <a:pt x="98" y="30"/>
                  <a:pt x="98" y="28"/>
                </a:cubicBezTo>
                <a:cubicBezTo>
                  <a:pt x="98" y="26"/>
                  <a:pt x="97" y="18"/>
                  <a:pt x="98" y="21"/>
                </a:cubicBezTo>
                <a:cubicBezTo>
                  <a:pt x="100" y="23"/>
                  <a:pt x="109" y="40"/>
                  <a:pt x="110" y="43"/>
                </a:cubicBezTo>
                <a:cubicBezTo>
                  <a:pt x="111" y="46"/>
                  <a:pt x="113" y="48"/>
                  <a:pt x="116" y="52"/>
                </a:cubicBezTo>
                <a:cubicBezTo>
                  <a:pt x="120" y="55"/>
                  <a:pt x="121" y="60"/>
                  <a:pt x="122" y="57"/>
                </a:cubicBezTo>
                <a:cubicBezTo>
                  <a:pt x="123" y="54"/>
                  <a:pt x="125" y="52"/>
                  <a:pt x="126" y="49"/>
                </a:cubicBezTo>
                <a:cubicBezTo>
                  <a:pt x="126" y="48"/>
                  <a:pt x="126" y="47"/>
                  <a:pt x="127" y="46"/>
                </a:cubicBezTo>
                <a:cubicBezTo>
                  <a:pt x="125" y="36"/>
                  <a:pt x="123" y="17"/>
                  <a:pt x="122" y="5"/>
                </a:cubicBezTo>
                <a:cubicBezTo>
                  <a:pt x="120" y="6"/>
                  <a:pt x="119" y="7"/>
                  <a:pt x="118" y="7"/>
                </a:cubicBezTo>
                <a:cubicBezTo>
                  <a:pt x="115" y="8"/>
                  <a:pt x="110" y="8"/>
                  <a:pt x="108" y="8"/>
                </a:cubicBezTo>
                <a:cubicBezTo>
                  <a:pt x="105" y="9"/>
                  <a:pt x="101" y="9"/>
                  <a:pt x="100" y="8"/>
                </a:cubicBezTo>
                <a:cubicBezTo>
                  <a:pt x="98" y="6"/>
                  <a:pt x="94" y="4"/>
                  <a:pt x="83" y="3"/>
                </a:cubicBezTo>
                <a:cubicBezTo>
                  <a:pt x="77" y="3"/>
                  <a:pt x="75" y="3"/>
                  <a:pt x="68" y="7"/>
                </a:cubicBezTo>
                <a:cubicBezTo>
                  <a:pt x="61" y="11"/>
                  <a:pt x="57" y="13"/>
                  <a:pt x="52" y="11"/>
                </a:cubicBezTo>
                <a:cubicBezTo>
                  <a:pt x="46" y="9"/>
                  <a:pt x="20" y="4"/>
                  <a:pt x="13" y="3"/>
                </a:cubicBezTo>
                <a:cubicBezTo>
                  <a:pt x="8" y="2"/>
                  <a:pt x="7" y="1"/>
                  <a:pt x="5" y="0"/>
                </a:cubicBezTo>
                <a:cubicBezTo>
                  <a:pt x="3" y="3"/>
                  <a:pt x="0" y="6"/>
                  <a:pt x="0" y="8"/>
                </a:cubicBezTo>
                <a:cubicBezTo>
                  <a:pt x="0" y="11"/>
                  <a:pt x="5" y="12"/>
                  <a:pt x="5" y="15"/>
                </a:cubicBezTo>
                <a:cubicBezTo>
                  <a:pt x="5" y="18"/>
                  <a:pt x="0" y="21"/>
                  <a:pt x="0" y="23"/>
                </a:cubicBezTo>
                <a:cubicBezTo>
                  <a:pt x="0" y="25"/>
                  <a:pt x="4" y="34"/>
                  <a:pt x="4" y="34"/>
                </a:cubicBezTo>
                <a:cubicBezTo>
                  <a:pt x="4" y="138"/>
                  <a:pt x="4" y="138"/>
                  <a:pt x="4" y="138"/>
                </a:cubicBezTo>
                <a:cubicBezTo>
                  <a:pt x="108" y="138"/>
                  <a:pt x="108" y="138"/>
                  <a:pt x="108" y="138"/>
                </a:cubicBezTo>
                <a:cubicBezTo>
                  <a:pt x="108" y="138"/>
                  <a:pt x="114" y="142"/>
                  <a:pt x="116"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3" name="Freeform 867"/>
          <p:cNvSpPr>
            <a:spLocks/>
          </p:cNvSpPr>
          <p:nvPr/>
        </p:nvSpPr>
        <p:spPr bwMode="auto">
          <a:xfrm>
            <a:off x="1187096" y="3010526"/>
            <a:ext cx="122613" cy="255785"/>
          </a:xfrm>
          <a:custGeom>
            <a:avLst/>
            <a:gdLst>
              <a:gd name="T0" fmla="*/ 70485 w 55"/>
              <a:gd name="T1" fmla="*/ 171725 h 104"/>
              <a:gd name="T2" fmla="*/ 74295 w 55"/>
              <a:gd name="T3" fmla="*/ 158369 h 104"/>
              <a:gd name="T4" fmla="*/ 95250 w 55"/>
              <a:gd name="T5" fmla="*/ 145012 h 104"/>
              <a:gd name="T6" fmla="*/ 104775 w 55"/>
              <a:gd name="T7" fmla="*/ 139288 h 104"/>
              <a:gd name="T8" fmla="*/ 104775 w 55"/>
              <a:gd name="T9" fmla="*/ 118300 h 104"/>
              <a:gd name="T10" fmla="*/ 104775 w 55"/>
              <a:gd name="T11" fmla="*/ 118300 h 104"/>
              <a:gd name="T12" fmla="*/ 93345 w 55"/>
              <a:gd name="T13" fmla="*/ 112575 h 104"/>
              <a:gd name="T14" fmla="*/ 85725 w 55"/>
              <a:gd name="T15" fmla="*/ 103035 h 104"/>
              <a:gd name="T16" fmla="*/ 68580 w 55"/>
              <a:gd name="T17" fmla="*/ 99219 h 104"/>
              <a:gd name="T18" fmla="*/ 70485 w 55"/>
              <a:gd name="T19" fmla="*/ 87771 h 104"/>
              <a:gd name="T20" fmla="*/ 91440 w 55"/>
              <a:gd name="T21" fmla="*/ 62966 h 104"/>
              <a:gd name="T22" fmla="*/ 76200 w 55"/>
              <a:gd name="T23" fmla="*/ 32437 h 104"/>
              <a:gd name="T24" fmla="*/ 91440 w 55"/>
              <a:gd name="T25" fmla="*/ 19081 h 104"/>
              <a:gd name="T26" fmla="*/ 87630 w 55"/>
              <a:gd name="T27" fmla="*/ 9540 h 104"/>
              <a:gd name="T28" fmla="*/ 74295 w 55"/>
              <a:gd name="T29" fmla="*/ 17173 h 104"/>
              <a:gd name="T30" fmla="*/ 59055 w 55"/>
              <a:gd name="T31" fmla="*/ 1908 h 104"/>
              <a:gd name="T32" fmla="*/ 28575 w 55"/>
              <a:gd name="T33" fmla="*/ 13356 h 104"/>
              <a:gd name="T34" fmla="*/ 28575 w 55"/>
              <a:gd name="T35" fmla="*/ 13356 h 104"/>
              <a:gd name="T36" fmla="*/ 20955 w 55"/>
              <a:gd name="T37" fmla="*/ 36253 h 104"/>
              <a:gd name="T38" fmla="*/ 20955 w 55"/>
              <a:gd name="T39" fmla="*/ 70598 h 104"/>
              <a:gd name="T40" fmla="*/ 1905 w 55"/>
              <a:gd name="T41" fmla="*/ 95403 h 104"/>
              <a:gd name="T42" fmla="*/ 13335 w 55"/>
              <a:gd name="T43" fmla="*/ 118300 h 104"/>
              <a:gd name="T44" fmla="*/ 24765 w 55"/>
              <a:gd name="T45" fmla="*/ 131656 h 104"/>
              <a:gd name="T46" fmla="*/ 40005 w 55"/>
              <a:gd name="T47" fmla="*/ 146920 h 104"/>
              <a:gd name="T48" fmla="*/ 47625 w 55"/>
              <a:gd name="T49" fmla="*/ 171725 h 104"/>
              <a:gd name="T50" fmla="*/ 51435 w 55"/>
              <a:gd name="T51" fmla="*/ 198438 h 104"/>
              <a:gd name="T52" fmla="*/ 68580 w 55"/>
              <a:gd name="T53" fmla="*/ 190806 h 104"/>
              <a:gd name="T54" fmla="*/ 70485 w 55"/>
              <a:gd name="T55" fmla="*/ 171725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104">
                <a:moveTo>
                  <a:pt x="37" y="90"/>
                </a:moveTo>
                <a:cubicBezTo>
                  <a:pt x="35" y="88"/>
                  <a:pt x="37" y="85"/>
                  <a:pt x="39" y="83"/>
                </a:cubicBezTo>
                <a:cubicBezTo>
                  <a:pt x="40" y="81"/>
                  <a:pt x="47" y="78"/>
                  <a:pt x="50" y="76"/>
                </a:cubicBezTo>
                <a:cubicBezTo>
                  <a:pt x="52" y="73"/>
                  <a:pt x="55" y="73"/>
                  <a:pt x="55" y="73"/>
                </a:cubicBezTo>
                <a:cubicBezTo>
                  <a:pt x="55" y="62"/>
                  <a:pt x="55" y="62"/>
                  <a:pt x="55" y="62"/>
                </a:cubicBezTo>
                <a:cubicBezTo>
                  <a:pt x="55" y="62"/>
                  <a:pt x="55" y="62"/>
                  <a:pt x="55" y="62"/>
                </a:cubicBezTo>
                <a:cubicBezTo>
                  <a:pt x="52" y="61"/>
                  <a:pt x="50" y="61"/>
                  <a:pt x="49" y="59"/>
                </a:cubicBezTo>
                <a:cubicBezTo>
                  <a:pt x="47" y="56"/>
                  <a:pt x="48" y="53"/>
                  <a:pt x="45" y="54"/>
                </a:cubicBezTo>
                <a:cubicBezTo>
                  <a:pt x="42" y="56"/>
                  <a:pt x="38" y="55"/>
                  <a:pt x="36" y="52"/>
                </a:cubicBezTo>
                <a:cubicBezTo>
                  <a:pt x="33" y="50"/>
                  <a:pt x="33" y="48"/>
                  <a:pt x="37" y="46"/>
                </a:cubicBezTo>
                <a:cubicBezTo>
                  <a:pt x="41" y="44"/>
                  <a:pt x="48" y="41"/>
                  <a:pt x="48" y="33"/>
                </a:cubicBezTo>
                <a:cubicBezTo>
                  <a:pt x="48" y="25"/>
                  <a:pt x="38" y="20"/>
                  <a:pt x="40" y="17"/>
                </a:cubicBezTo>
                <a:cubicBezTo>
                  <a:pt x="42" y="14"/>
                  <a:pt x="48" y="14"/>
                  <a:pt x="48" y="10"/>
                </a:cubicBezTo>
                <a:cubicBezTo>
                  <a:pt x="48" y="6"/>
                  <a:pt x="50" y="2"/>
                  <a:pt x="46" y="5"/>
                </a:cubicBezTo>
                <a:cubicBezTo>
                  <a:pt x="43" y="7"/>
                  <a:pt x="39" y="11"/>
                  <a:pt x="39" y="9"/>
                </a:cubicBezTo>
                <a:cubicBezTo>
                  <a:pt x="39" y="6"/>
                  <a:pt x="36" y="1"/>
                  <a:pt x="31" y="1"/>
                </a:cubicBezTo>
                <a:cubicBezTo>
                  <a:pt x="26" y="0"/>
                  <a:pt x="19" y="6"/>
                  <a:pt x="15" y="7"/>
                </a:cubicBezTo>
                <a:cubicBezTo>
                  <a:pt x="15" y="7"/>
                  <a:pt x="15" y="7"/>
                  <a:pt x="15" y="7"/>
                </a:cubicBezTo>
                <a:cubicBezTo>
                  <a:pt x="13" y="11"/>
                  <a:pt x="11" y="17"/>
                  <a:pt x="11" y="19"/>
                </a:cubicBezTo>
                <a:cubicBezTo>
                  <a:pt x="11" y="22"/>
                  <a:pt x="11" y="32"/>
                  <a:pt x="11" y="37"/>
                </a:cubicBezTo>
                <a:cubicBezTo>
                  <a:pt x="10" y="43"/>
                  <a:pt x="3" y="48"/>
                  <a:pt x="1" y="50"/>
                </a:cubicBezTo>
                <a:cubicBezTo>
                  <a:pt x="0" y="51"/>
                  <a:pt x="5" y="60"/>
                  <a:pt x="7" y="62"/>
                </a:cubicBezTo>
                <a:cubicBezTo>
                  <a:pt x="9" y="64"/>
                  <a:pt x="12" y="67"/>
                  <a:pt x="13" y="69"/>
                </a:cubicBezTo>
                <a:cubicBezTo>
                  <a:pt x="13" y="71"/>
                  <a:pt x="19" y="76"/>
                  <a:pt x="21" y="77"/>
                </a:cubicBezTo>
                <a:cubicBezTo>
                  <a:pt x="22" y="78"/>
                  <a:pt x="24" y="84"/>
                  <a:pt x="25" y="90"/>
                </a:cubicBezTo>
                <a:cubicBezTo>
                  <a:pt x="26" y="94"/>
                  <a:pt x="27" y="100"/>
                  <a:pt x="27" y="104"/>
                </a:cubicBezTo>
                <a:cubicBezTo>
                  <a:pt x="30" y="103"/>
                  <a:pt x="35" y="102"/>
                  <a:pt x="36" y="100"/>
                </a:cubicBezTo>
                <a:cubicBezTo>
                  <a:pt x="39" y="98"/>
                  <a:pt x="39" y="92"/>
                  <a:pt x="37"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4" name="Freeform 868"/>
          <p:cNvSpPr>
            <a:spLocks/>
          </p:cNvSpPr>
          <p:nvPr/>
        </p:nvSpPr>
        <p:spPr bwMode="auto">
          <a:xfrm>
            <a:off x="1244547" y="3163600"/>
            <a:ext cx="442148" cy="468596"/>
          </a:xfrm>
          <a:custGeom>
            <a:avLst/>
            <a:gdLst>
              <a:gd name="T0" fmla="*/ 101135 w 198"/>
              <a:gd name="T1" fmla="*/ 274080 h 191"/>
              <a:gd name="T2" fmla="*/ 122125 w 198"/>
              <a:gd name="T3" fmla="*/ 285500 h 191"/>
              <a:gd name="T4" fmla="*/ 160289 w 198"/>
              <a:gd name="T5" fmla="*/ 264564 h 191"/>
              <a:gd name="T6" fmla="*/ 349202 w 198"/>
              <a:gd name="T7" fmla="*/ 363537 h 191"/>
              <a:gd name="T8" fmla="*/ 349202 w 198"/>
              <a:gd name="T9" fmla="*/ 352117 h 191"/>
              <a:gd name="T10" fmla="*/ 375917 w 198"/>
              <a:gd name="T11" fmla="*/ 352117 h 191"/>
              <a:gd name="T12" fmla="*/ 375917 w 198"/>
              <a:gd name="T13" fmla="*/ 102780 h 191"/>
              <a:gd name="T14" fmla="*/ 368284 w 198"/>
              <a:gd name="T15" fmla="*/ 81843 h 191"/>
              <a:gd name="T16" fmla="*/ 377825 w 198"/>
              <a:gd name="T17" fmla="*/ 66617 h 191"/>
              <a:gd name="T18" fmla="*/ 368284 w 198"/>
              <a:gd name="T19" fmla="*/ 53293 h 191"/>
              <a:gd name="T20" fmla="*/ 377825 w 198"/>
              <a:gd name="T21" fmla="*/ 38067 h 191"/>
              <a:gd name="T22" fmla="*/ 372100 w 198"/>
              <a:gd name="T23" fmla="*/ 34260 h 191"/>
              <a:gd name="T24" fmla="*/ 335844 w 198"/>
              <a:gd name="T25" fmla="*/ 24743 h 191"/>
              <a:gd name="T26" fmla="*/ 295772 w 198"/>
              <a:gd name="T27" fmla="*/ 7613 h 191"/>
              <a:gd name="T28" fmla="*/ 249975 w 198"/>
              <a:gd name="T29" fmla="*/ 36163 h 191"/>
              <a:gd name="T30" fmla="*/ 255700 w 198"/>
              <a:gd name="T31" fmla="*/ 57100 h 191"/>
              <a:gd name="T32" fmla="*/ 232801 w 198"/>
              <a:gd name="T33" fmla="*/ 76133 h 191"/>
              <a:gd name="T34" fmla="*/ 181280 w 198"/>
              <a:gd name="T35" fmla="*/ 57100 h 191"/>
              <a:gd name="T36" fmla="*/ 148840 w 198"/>
              <a:gd name="T37" fmla="*/ 45680 h 191"/>
              <a:gd name="T38" fmla="*/ 139299 w 198"/>
              <a:gd name="T39" fmla="*/ 24743 h 191"/>
              <a:gd name="T40" fmla="*/ 110676 w 198"/>
              <a:gd name="T41" fmla="*/ 15227 h 191"/>
              <a:gd name="T42" fmla="*/ 89686 w 198"/>
              <a:gd name="T43" fmla="*/ 7613 h 191"/>
              <a:gd name="T44" fmla="*/ 62971 w 198"/>
              <a:gd name="T45" fmla="*/ 1903 h 191"/>
              <a:gd name="T46" fmla="*/ 55338 w 198"/>
              <a:gd name="T47" fmla="*/ 0 h 191"/>
              <a:gd name="T48" fmla="*/ 55338 w 198"/>
              <a:gd name="T49" fmla="*/ 0 h 191"/>
              <a:gd name="T50" fmla="*/ 55338 w 198"/>
              <a:gd name="T51" fmla="*/ 20937 h 191"/>
              <a:gd name="T52" fmla="*/ 45797 w 198"/>
              <a:gd name="T53" fmla="*/ 26647 h 191"/>
              <a:gd name="T54" fmla="*/ 24807 w 198"/>
              <a:gd name="T55" fmla="*/ 39970 h 191"/>
              <a:gd name="T56" fmla="*/ 20990 w 198"/>
              <a:gd name="T57" fmla="*/ 53293 h 191"/>
              <a:gd name="T58" fmla="*/ 19082 w 198"/>
              <a:gd name="T59" fmla="*/ 72327 h 191"/>
              <a:gd name="T60" fmla="*/ 1908 w 198"/>
              <a:gd name="T61" fmla="*/ 79940 h 191"/>
              <a:gd name="T62" fmla="*/ 1908 w 198"/>
              <a:gd name="T63" fmla="*/ 87553 h 191"/>
              <a:gd name="T64" fmla="*/ 11449 w 198"/>
              <a:gd name="T65" fmla="*/ 102780 h 191"/>
              <a:gd name="T66" fmla="*/ 11449 w 198"/>
              <a:gd name="T67" fmla="*/ 135137 h 191"/>
              <a:gd name="T68" fmla="*/ 15266 w 198"/>
              <a:gd name="T69" fmla="*/ 146557 h 191"/>
              <a:gd name="T70" fmla="*/ 11449 w 198"/>
              <a:gd name="T71" fmla="*/ 163687 h 191"/>
              <a:gd name="T72" fmla="*/ 15266 w 198"/>
              <a:gd name="T73" fmla="*/ 177010 h 191"/>
              <a:gd name="T74" fmla="*/ 1908 w 198"/>
              <a:gd name="T75" fmla="*/ 190334 h 191"/>
              <a:gd name="T76" fmla="*/ 11449 w 198"/>
              <a:gd name="T77" fmla="*/ 207464 h 191"/>
              <a:gd name="T78" fmla="*/ 17174 w 198"/>
              <a:gd name="T79" fmla="*/ 230304 h 191"/>
              <a:gd name="T80" fmla="*/ 51522 w 198"/>
              <a:gd name="T81" fmla="*/ 239820 h 191"/>
              <a:gd name="T82" fmla="*/ 64879 w 198"/>
              <a:gd name="T83" fmla="*/ 264564 h 191"/>
              <a:gd name="T84" fmla="*/ 66787 w 198"/>
              <a:gd name="T85" fmla="*/ 264564 h 191"/>
              <a:gd name="T86" fmla="*/ 101135 w 198"/>
              <a:gd name="T87" fmla="*/ 274080 h 1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8" h="191">
                <a:moveTo>
                  <a:pt x="53" y="144"/>
                </a:moveTo>
                <a:cubicBezTo>
                  <a:pt x="56" y="146"/>
                  <a:pt x="61" y="152"/>
                  <a:pt x="64" y="150"/>
                </a:cubicBezTo>
                <a:cubicBezTo>
                  <a:pt x="66" y="147"/>
                  <a:pt x="84" y="139"/>
                  <a:pt x="84" y="139"/>
                </a:cubicBezTo>
                <a:cubicBezTo>
                  <a:pt x="183" y="191"/>
                  <a:pt x="183" y="191"/>
                  <a:pt x="183" y="191"/>
                </a:cubicBezTo>
                <a:cubicBezTo>
                  <a:pt x="183" y="185"/>
                  <a:pt x="183" y="185"/>
                  <a:pt x="183" y="185"/>
                </a:cubicBezTo>
                <a:cubicBezTo>
                  <a:pt x="197" y="185"/>
                  <a:pt x="197" y="185"/>
                  <a:pt x="197" y="185"/>
                </a:cubicBezTo>
                <a:cubicBezTo>
                  <a:pt x="197" y="54"/>
                  <a:pt x="197" y="54"/>
                  <a:pt x="197" y="54"/>
                </a:cubicBezTo>
                <a:cubicBezTo>
                  <a:pt x="197" y="54"/>
                  <a:pt x="193" y="45"/>
                  <a:pt x="193" y="43"/>
                </a:cubicBezTo>
                <a:cubicBezTo>
                  <a:pt x="193" y="41"/>
                  <a:pt x="198" y="38"/>
                  <a:pt x="198" y="35"/>
                </a:cubicBezTo>
                <a:cubicBezTo>
                  <a:pt x="198" y="32"/>
                  <a:pt x="193" y="31"/>
                  <a:pt x="193" y="28"/>
                </a:cubicBezTo>
                <a:cubicBezTo>
                  <a:pt x="193" y="26"/>
                  <a:pt x="196" y="23"/>
                  <a:pt x="198" y="20"/>
                </a:cubicBezTo>
                <a:cubicBezTo>
                  <a:pt x="198" y="19"/>
                  <a:pt x="197" y="19"/>
                  <a:pt x="195" y="18"/>
                </a:cubicBezTo>
                <a:cubicBezTo>
                  <a:pt x="190" y="16"/>
                  <a:pt x="180" y="16"/>
                  <a:pt x="176" y="13"/>
                </a:cubicBezTo>
                <a:cubicBezTo>
                  <a:pt x="171" y="10"/>
                  <a:pt x="171" y="3"/>
                  <a:pt x="155" y="4"/>
                </a:cubicBezTo>
                <a:cubicBezTo>
                  <a:pt x="140" y="5"/>
                  <a:pt x="132" y="15"/>
                  <a:pt x="131" y="19"/>
                </a:cubicBezTo>
                <a:cubicBezTo>
                  <a:pt x="131" y="23"/>
                  <a:pt x="136" y="27"/>
                  <a:pt x="134" y="30"/>
                </a:cubicBezTo>
                <a:cubicBezTo>
                  <a:pt x="131" y="33"/>
                  <a:pt x="128" y="42"/>
                  <a:pt x="122" y="40"/>
                </a:cubicBezTo>
                <a:cubicBezTo>
                  <a:pt x="116" y="39"/>
                  <a:pt x="104" y="32"/>
                  <a:pt x="95" y="30"/>
                </a:cubicBezTo>
                <a:cubicBezTo>
                  <a:pt x="87" y="27"/>
                  <a:pt x="81" y="30"/>
                  <a:pt x="78" y="24"/>
                </a:cubicBezTo>
                <a:cubicBezTo>
                  <a:pt x="76" y="19"/>
                  <a:pt x="77" y="15"/>
                  <a:pt x="73" y="13"/>
                </a:cubicBezTo>
                <a:cubicBezTo>
                  <a:pt x="69" y="11"/>
                  <a:pt x="63" y="10"/>
                  <a:pt x="58" y="8"/>
                </a:cubicBezTo>
                <a:cubicBezTo>
                  <a:pt x="54" y="6"/>
                  <a:pt x="51" y="4"/>
                  <a:pt x="47" y="4"/>
                </a:cubicBezTo>
                <a:cubicBezTo>
                  <a:pt x="42" y="4"/>
                  <a:pt x="38" y="5"/>
                  <a:pt x="33" y="1"/>
                </a:cubicBezTo>
                <a:cubicBezTo>
                  <a:pt x="32" y="0"/>
                  <a:pt x="30" y="0"/>
                  <a:pt x="29" y="0"/>
                </a:cubicBezTo>
                <a:cubicBezTo>
                  <a:pt x="29" y="0"/>
                  <a:pt x="29" y="0"/>
                  <a:pt x="29" y="0"/>
                </a:cubicBezTo>
                <a:cubicBezTo>
                  <a:pt x="29" y="11"/>
                  <a:pt x="29" y="11"/>
                  <a:pt x="29" y="11"/>
                </a:cubicBezTo>
                <a:cubicBezTo>
                  <a:pt x="29" y="11"/>
                  <a:pt x="26" y="11"/>
                  <a:pt x="24" y="14"/>
                </a:cubicBezTo>
                <a:cubicBezTo>
                  <a:pt x="21" y="16"/>
                  <a:pt x="14" y="19"/>
                  <a:pt x="13" y="21"/>
                </a:cubicBezTo>
                <a:cubicBezTo>
                  <a:pt x="11" y="23"/>
                  <a:pt x="9" y="26"/>
                  <a:pt x="11" y="28"/>
                </a:cubicBezTo>
                <a:cubicBezTo>
                  <a:pt x="13" y="30"/>
                  <a:pt x="13" y="36"/>
                  <a:pt x="10" y="38"/>
                </a:cubicBezTo>
                <a:cubicBezTo>
                  <a:pt x="9" y="40"/>
                  <a:pt x="4" y="41"/>
                  <a:pt x="1" y="42"/>
                </a:cubicBezTo>
                <a:cubicBezTo>
                  <a:pt x="1" y="44"/>
                  <a:pt x="1" y="45"/>
                  <a:pt x="1" y="46"/>
                </a:cubicBezTo>
                <a:cubicBezTo>
                  <a:pt x="0" y="49"/>
                  <a:pt x="4" y="51"/>
                  <a:pt x="6" y="54"/>
                </a:cubicBezTo>
                <a:cubicBezTo>
                  <a:pt x="8" y="57"/>
                  <a:pt x="6" y="70"/>
                  <a:pt x="6" y="71"/>
                </a:cubicBezTo>
                <a:cubicBezTo>
                  <a:pt x="6" y="72"/>
                  <a:pt x="8" y="75"/>
                  <a:pt x="8" y="77"/>
                </a:cubicBezTo>
                <a:cubicBezTo>
                  <a:pt x="8" y="80"/>
                  <a:pt x="7" y="83"/>
                  <a:pt x="6" y="86"/>
                </a:cubicBezTo>
                <a:cubicBezTo>
                  <a:pt x="6" y="90"/>
                  <a:pt x="8" y="90"/>
                  <a:pt x="8" y="93"/>
                </a:cubicBezTo>
                <a:cubicBezTo>
                  <a:pt x="8" y="96"/>
                  <a:pt x="3" y="99"/>
                  <a:pt x="1" y="100"/>
                </a:cubicBezTo>
                <a:cubicBezTo>
                  <a:pt x="0" y="102"/>
                  <a:pt x="3" y="105"/>
                  <a:pt x="6" y="109"/>
                </a:cubicBezTo>
                <a:cubicBezTo>
                  <a:pt x="10" y="112"/>
                  <a:pt x="9" y="118"/>
                  <a:pt x="9" y="121"/>
                </a:cubicBezTo>
                <a:cubicBezTo>
                  <a:pt x="9" y="124"/>
                  <a:pt x="24" y="124"/>
                  <a:pt x="27" y="126"/>
                </a:cubicBezTo>
                <a:cubicBezTo>
                  <a:pt x="28" y="128"/>
                  <a:pt x="32" y="134"/>
                  <a:pt x="34" y="139"/>
                </a:cubicBezTo>
                <a:cubicBezTo>
                  <a:pt x="34" y="139"/>
                  <a:pt x="35" y="139"/>
                  <a:pt x="35" y="139"/>
                </a:cubicBezTo>
                <a:cubicBezTo>
                  <a:pt x="35" y="139"/>
                  <a:pt x="51" y="142"/>
                  <a:pt x="53"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5" name="Freeform 869"/>
          <p:cNvSpPr>
            <a:spLocks/>
          </p:cNvSpPr>
          <p:nvPr/>
        </p:nvSpPr>
        <p:spPr bwMode="auto">
          <a:xfrm>
            <a:off x="469857" y="3360046"/>
            <a:ext cx="247082" cy="218951"/>
          </a:xfrm>
          <a:custGeom>
            <a:avLst/>
            <a:gdLst>
              <a:gd name="T0" fmla="*/ 97891 w 110"/>
              <a:gd name="T1" fmla="*/ 169862 h 89"/>
              <a:gd name="T2" fmla="*/ 97891 w 110"/>
              <a:gd name="T3" fmla="*/ 129782 h 89"/>
              <a:gd name="T4" fmla="*/ 124763 w 110"/>
              <a:gd name="T5" fmla="*/ 112605 h 89"/>
              <a:gd name="T6" fmla="*/ 124763 w 110"/>
              <a:gd name="T7" fmla="*/ 45805 h 89"/>
              <a:gd name="T8" fmla="*/ 211137 w 110"/>
              <a:gd name="T9" fmla="*/ 45805 h 89"/>
              <a:gd name="T10" fmla="*/ 211137 w 110"/>
              <a:gd name="T11" fmla="*/ 11451 h 89"/>
              <a:gd name="T12" fmla="*/ 211137 w 110"/>
              <a:gd name="T13" fmla="*/ 0 h 89"/>
              <a:gd name="T14" fmla="*/ 103649 w 110"/>
              <a:gd name="T15" fmla="*/ 0 h 89"/>
              <a:gd name="T16" fmla="*/ 103649 w 110"/>
              <a:gd name="T17" fmla="*/ 0 h 89"/>
              <a:gd name="T18" fmla="*/ 86374 w 110"/>
              <a:gd name="T19" fmla="*/ 24811 h 89"/>
              <a:gd name="T20" fmla="*/ 59502 w 110"/>
              <a:gd name="T21" fmla="*/ 49623 h 89"/>
              <a:gd name="T22" fmla="*/ 49905 w 110"/>
              <a:gd name="T23" fmla="*/ 85885 h 89"/>
              <a:gd name="T24" fmla="*/ 32630 w 110"/>
              <a:gd name="T25" fmla="*/ 106879 h 89"/>
              <a:gd name="T26" fmla="*/ 11517 w 110"/>
              <a:gd name="T27" fmla="*/ 143142 h 89"/>
              <a:gd name="T28" fmla="*/ 0 w 110"/>
              <a:gd name="T29" fmla="*/ 169862 h 89"/>
              <a:gd name="T30" fmla="*/ 3839 w 110"/>
              <a:gd name="T31" fmla="*/ 169862 h 89"/>
              <a:gd name="T32" fmla="*/ 97891 w 110"/>
              <a:gd name="T33" fmla="*/ 169862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89">
                <a:moveTo>
                  <a:pt x="51" y="89"/>
                </a:moveTo>
                <a:cubicBezTo>
                  <a:pt x="51" y="89"/>
                  <a:pt x="51" y="72"/>
                  <a:pt x="51" y="68"/>
                </a:cubicBezTo>
                <a:cubicBezTo>
                  <a:pt x="51" y="65"/>
                  <a:pt x="65" y="59"/>
                  <a:pt x="65" y="59"/>
                </a:cubicBezTo>
                <a:cubicBezTo>
                  <a:pt x="65" y="24"/>
                  <a:pt x="65" y="24"/>
                  <a:pt x="65" y="24"/>
                </a:cubicBezTo>
                <a:cubicBezTo>
                  <a:pt x="110" y="24"/>
                  <a:pt x="110" y="24"/>
                  <a:pt x="110" y="24"/>
                </a:cubicBezTo>
                <a:cubicBezTo>
                  <a:pt x="110" y="24"/>
                  <a:pt x="110" y="15"/>
                  <a:pt x="110" y="6"/>
                </a:cubicBezTo>
                <a:cubicBezTo>
                  <a:pt x="110" y="4"/>
                  <a:pt x="110" y="2"/>
                  <a:pt x="110" y="0"/>
                </a:cubicBezTo>
                <a:cubicBezTo>
                  <a:pt x="54" y="0"/>
                  <a:pt x="54" y="0"/>
                  <a:pt x="54" y="0"/>
                </a:cubicBezTo>
                <a:cubicBezTo>
                  <a:pt x="54" y="0"/>
                  <a:pt x="54" y="0"/>
                  <a:pt x="54" y="0"/>
                </a:cubicBezTo>
                <a:cubicBezTo>
                  <a:pt x="50" y="4"/>
                  <a:pt x="47" y="11"/>
                  <a:pt x="45" y="13"/>
                </a:cubicBezTo>
                <a:cubicBezTo>
                  <a:pt x="43" y="15"/>
                  <a:pt x="35" y="18"/>
                  <a:pt x="31" y="26"/>
                </a:cubicBezTo>
                <a:cubicBezTo>
                  <a:pt x="27" y="34"/>
                  <a:pt x="28" y="43"/>
                  <a:pt x="26" y="45"/>
                </a:cubicBezTo>
                <a:cubicBezTo>
                  <a:pt x="24" y="47"/>
                  <a:pt x="22" y="48"/>
                  <a:pt x="17" y="56"/>
                </a:cubicBezTo>
                <a:cubicBezTo>
                  <a:pt x="11" y="64"/>
                  <a:pt x="8" y="74"/>
                  <a:pt x="6" y="75"/>
                </a:cubicBezTo>
                <a:cubicBezTo>
                  <a:pt x="4" y="77"/>
                  <a:pt x="1" y="84"/>
                  <a:pt x="0" y="89"/>
                </a:cubicBezTo>
                <a:cubicBezTo>
                  <a:pt x="2" y="89"/>
                  <a:pt x="2" y="89"/>
                  <a:pt x="2" y="89"/>
                </a:cubicBezTo>
                <a:lnTo>
                  <a:pt x="51"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6" name="Freeform 870"/>
          <p:cNvSpPr>
            <a:spLocks/>
          </p:cNvSpPr>
          <p:nvPr/>
        </p:nvSpPr>
        <p:spPr bwMode="auto">
          <a:xfrm>
            <a:off x="590614" y="3065379"/>
            <a:ext cx="347403" cy="294664"/>
          </a:xfrm>
          <a:custGeom>
            <a:avLst/>
            <a:gdLst>
              <a:gd name="T0" fmla="*/ 107254 w 155"/>
              <a:gd name="T1" fmla="*/ 228600 h 120"/>
              <a:gd name="T2" fmla="*/ 107254 w 155"/>
              <a:gd name="T3" fmla="*/ 201930 h 120"/>
              <a:gd name="T4" fmla="*/ 147474 w 155"/>
              <a:gd name="T5" fmla="*/ 175260 h 120"/>
              <a:gd name="T6" fmla="*/ 157050 w 155"/>
              <a:gd name="T7" fmla="*/ 175260 h 120"/>
              <a:gd name="T8" fmla="*/ 185779 w 155"/>
              <a:gd name="T9" fmla="*/ 167640 h 120"/>
              <a:gd name="T10" fmla="*/ 197270 w 155"/>
              <a:gd name="T11" fmla="*/ 150495 h 120"/>
              <a:gd name="T12" fmla="*/ 222168 w 155"/>
              <a:gd name="T13" fmla="*/ 144780 h 120"/>
              <a:gd name="T14" fmla="*/ 229829 w 155"/>
              <a:gd name="T15" fmla="*/ 127635 h 120"/>
              <a:gd name="T16" fmla="*/ 243236 w 155"/>
              <a:gd name="T17" fmla="*/ 118110 h 120"/>
              <a:gd name="T18" fmla="*/ 260473 w 155"/>
              <a:gd name="T19" fmla="*/ 104775 h 120"/>
              <a:gd name="T20" fmla="*/ 289202 w 155"/>
              <a:gd name="T21" fmla="*/ 106680 h 120"/>
              <a:gd name="T22" fmla="*/ 294948 w 155"/>
              <a:gd name="T23" fmla="*/ 97155 h 120"/>
              <a:gd name="T24" fmla="*/ 283456 w 155"/>
              <a:gd name="T25" fmla="*/ 72390 h 120"/>
              <a:gd name="T26" fmla="*/ 279626 w 155"/>
              <a:gd name="T27" fmla="*/ 38100 h 120"/>
              <a:gd name="T28" fmla="*/ 273880 w 155"/>
              <a:gd name="T29" fmla="*/ 22860 h 120"/>
              <a:gd name="T30" fmla="*/ 250897 w 155"/>
              <a:gd name="T31" fmla="*/ 17145 h 120"/>
              <a:gd name="T32" fmla="*/ 239406 w 155"/>
              <a:gd name="T33" fmla="*/ 19050 h 120"/>
              <a:gd name="T34" fmla="*/ 229829 w 155"/>
              <a:gd name="T35" fmla="*/ 15240 h 120"/>
              <a:gd name="T36" fmla="*/ 206846 w 155"/>
              <a:gd name="T37" fmla="*/ 17145 h 120"/>
              <a:gd name="T38" fmla="*/ 189609 w 155"/>
              <a:gd name="T39" fmla="*/ 1905 h 120"/>
              <a:gd name="T40" fmla="*/ 178118 w 155"/>
              <a:gd name="T41" fmla="*/ 1905 h 120"/>
              <a:gd name="T42" fmla="*/ 158965 w 155"/>
              <a:gd name="T43" fmla="*/ 43815 h 120"/>
              <a:gd name="T44" fmla="*/ 122576 w 155"/>
              <a:gd name="T45" fmla="*/ 68580 h 120"/>
              <a:gd name="T46" fmla="*/ 91932 w 155"/>
              <a:gd name="T47" fmla="*/ 93345 h 120"/>
              <a:gd name="T48" fmla="*/ 86186 w 155"/>
              <a:gd name="T49" fmla="*/ 114300 h 120"/>
              <a:gd name="T50" fmla="*/ 78525 w 155"/>
              <a:gd name="T51" fmla="*/ 142875 h 120"/>
              <a:gd name="T52" fmla="*/ 80440 w 155"/>
              <a:gd name="T53" fmla="*/ 158115 h 120"/>
              <a:gd name="T54" fmla="*/ 61288 w 155"/>
              <a:gd name="T55" fmla="*/ 192405 h 120"/>
              <a:gd name="T56" fmla="*/ 38305 w 155"/>
              <a:gd name="T57" fmla="*/ 203835 h 120"/>
              <a:gd name="T58" fmla="*/ 11491 w 155"/>
              <a:gd name="T59" fmla="*/ 219075 h 120"/>
              <a:gd name="T60" fmla="*/ 0 w 155"/>
              <a:gd name="T61" fmla="*/ 228600 h 120"/>
              <a:gd name="T62" fmla="*/ 0 w 155"/>
              <a:gd name="T63" fmla="*/ 228600 h 120"/>
              <a:gd name="T64" fmla="*/ 107254 w 155"/>
              <a:gd name="T65" fmla="*/ 22860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5" h="120">
                <a:moveTo>
                  <a:pt x="56" y="120"/>
                </a:moveTo>
                <a:cubicBezTo>
                  <a:pt x="56" y="113"/>
                  <a:pt x="56" y="107"/>
                  <a:pt x="56" y="106"/>
                </a:cubicBezTo>
                <a:cubicBezTo>
                  <a:pt x="56" y="104"/>
                  <a:pt x="75" y="94"/>
                  <a:pt x="77" y="92"/>
                </a:cubicBezTo>
                <a:cubicBezTo>
                  <a:pt x="78" y="91"/>
                  <a:pt x="81" y="94"/>
                  <a:pt x="82" y="92"/>
                </a:cubicBezTo>
                <a:cubicBezTo>
                  <a:pt x="84" y="91"/>
                  <a:pt x="93" y="90"/>
                  <a:pt x="97" y="88"/>
                </a:cubicBezTo>
                <a:cubicBezTo>
                  <a:pt x="101" y="86"/>
                  <a:pt x="102" y="81"/>
                  <a:pt x="103" y="79"/>
                </a:cubicBezTo>
                <a:cubicBezTo>
                  <a:pt x="105" y="78"/>
                  <a:pt x="113" y="76"/>
                  <a:pt x="116" y="76"/>
                </a:cubicBezTo>
                <a:cubicBezTo>
                  <a:pt x="119" y="76"/>
                  <a:pt x="120" y="69"/>
                  <a:pt x="120" y="67"/>
                </a:cubicBezTo>
                <a:cubicBezTo>
                  <a:pt x="120" y="65"/>
                  <a:pt x="124" y="62"/>
                  <a:pt x="127" y="62"/>
                </a:cubicBezTo>
                <a:cubicBezTo>
                  <a:pt x="130" y="62"/>
                  <a:pt x="133" y="57"/>
                  <a:pt x="136" y="55"/>
                </a:cubicBezTo>
                <a:cubicBezTo>
                  <a:pt x="138" y="53"/>
                  <a:pt x="146" y="56"/>
                  <a:pt x="151" y="56"/>
                </a:cubicBezTo>
                <a:cubicBezTo>
                  <a:pt x="155" y="56"/>
                  <a:pt x="154" y="53"/>
                  <a:pt x="154" y="51"/>
                </a:cubicBezTo>
                <a:cubicBezTo>
                  <a:pt x="154" y="48"/>
                  <a:pt x="149" y="43"/>
                  <a:pt x="148" y="38"/>
                </a:cubicBezTo>
                <a:cubicBezTo>
                  <a:pt x="147" y="33"/>
                  <a:pt x="148" y="25"/>
                  <a:pt x="146" y="20"/>
                </a:cubicBezTo>
                <a:cubicBezTo>
                  <a:pt x="145" y="17"/>
                  <a:pt x="145" y="14"/>
                  <a:pt x="143" y="12"/>
                </a:cubicBezTo>
                <a:cubicBezTo>
                  <a:pt x="138" y="11"/>
                  <a:pt x="132" y="8"/>
                  <a:pt x="131" y="9"/>
                </a:cubicBezTo>
                <a:cubicBezTo>
                  <a:pt x="129" y="9"/>
                  <a:pt x="127" y="10"/>
                  <a:pt x="125" y="10"/>
                </a:cubicBezTo>
                <a:cubicBezTo>
                  <a:pt x="124" y="9"/>
                  <a:pt x="123" y="7"/>
                  <a:pt x="120" y="8"/>
                </a:cubicBezTo>
                <a:cubicBezTo>
                  <a:pt x="118" y="9"/>
                  <a:pt x="112" y="11"/>
                  <a:pt x="108" y="9"/>
                </a:cubicBezTo>
                <a:cubicBezTo>
                  <a:pt x="105" y="7"/>
                  <a:pt x="101" y="2"/>
                  <a:pt x="99" y="1"/>
                </a:cubicBezTo>
                <a:cubicBezTo>
                  <a:pt x="97" y="0"/>
                  <a:pt x="95" y="1"/>
                  <a:pt x="93" y="1"/>
                </a:cubicBezTo>
                <a:cubicBezTo>
                  <a:pt x="91" y="1"/>
                  <a:pt x="89" y="16"/>
                  <a:pt x="83" y="23"/>
                </a:cubicBezTo>
                <a:cubicBezTo>
                  <a:pt x="76" y="30"/>
                  <a:pt x="70" y="35"/>
                  <a:pt x="64" y="36"/>
                </a:cubicBezTo>
                <a:cubicBezTo>
                  <a:pt x="58" y="37"/>
                  <a:pt x="50" y="45"/>
                  <a:pt x="48" y="49"/>
                </a:cubicBezTo>
                <a:cubicBezTo>
                  <a:pt x="46" y="53"/>
                  <a:pt x="46" y="59"/>
                  <a:pt x="45" y="60"/>
                </a:cubicBezTo>
                <a:cubicBezTo>
                  <a:pt x="43" y="61"/>
                  <a:pt x="41" y="73"/>
                  <a:pt x="41" y="75"/>
                </a:cubicBezTo>
                <a:cubicBezTo>
                  <a:pt x="42" y="78"/>
                  <a:pt x="44" y="80"/>
                  <a:pt x="42" y="83"/>
                </a:cubicBezTo>
                <a:cubicBezTo>
                  <a:pt x="40" y="86"/>
                  <a:pt x="36" y="99"/>
                  <a:pt x="32" y="101"/>
                </a:cubicBezTo>
                <a:cubicBezTo>
                  <a:pt x="27" y="102"/>
                  <a:pt x="22" y="105"/>
                  <a:pt x="20" y="107"/>
                </a:cubicBezTo>
                <a:cubicBezTo>
                  <a:pt x="18" y="109"/>
                  <a:pt x="11" y="114"/>
                  <a:pt x="6" y="115"/>
                </a:cubicBezTo>
                <a:cubicBezTo>
                  <a:pt x="4" y="115"/>
                  <a:pt x="2" y="117"/>
                  <a:pt x="0" y="120"/>
                </a:cubicBezTo>
                <a:cubicBezTo>
                  <a:pt x="0" y="120"/>
                  <a:pt x="0" y="120"/>
                  <a:pt x="0" y="120"/>
                </a:cubicBezTo>
                <a:lnTo>
                  <a:pt x="5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7" name="Freeform 871"/>
          <p:cNvSpPr>
            <a:spLocks/>
          </p:cNvSpPr>
          <p:nvPr/>
        </p:nvSpPr>
        <p:spPr bwMode="auto">
          <a:xfrm>
            <a:off x="717000" y="3016665"/>
            <a:ext cx="603775" cy="646623"/>
          </a:xfrm>
          <a:custGeom>
            <a:avLst/>
            <a:gdLst>
              <a:gd name="T0" fmla="*/ 175152 w 271"/>
              <a:gd name="T1" fmla="*/ 110630 h 263"/>
              <a:gd name="T2" fmla="*/ 186575 w 271"/>
              <a:gd name="T3" fmla="*/ 135426 h 263"/>
              <a:gd name="T4" fmla="*/ 180864 w 271"/>
              <a:gd name="T5" fmla="*/ 144963 h 263"/>
              <a:gd name="T6" fmla="*/ 152306 w 271"/>
              <a:gd name="T7" fmla="*/ 143056 h 263"/>
              <a:gd name="T8" fmla="*/ 135172 w 271"/>
              <a:gd name="T9" fmla="*/ 156408 h 263"/>
              <a:gd name="T10" fmla="*/ 121845 w 271"/>
              <a:gd name="T11" fmla="*/ 165945 h 263"/>
              <a:gd name="T12" fmla="*/ 114230 w 271"/>
              <a:gd name="T13" fmla="*/ 183112 h 263"/>
              <a:gd name="T14" fmla="*/ 89480 w 271"/>
              <a:gd name="T15" fmla="*/ 188834 h 263"/>
              <a:gd name="T16" fmla="*/ 78057 w 271"/>
              <a:gd name="T17" fmla="*/ 206001 h 263"/>
              <a:gd name="T18" fmla="*/ 49500 w 271"/>
              <a:gd name="T19" fmla="*/ 213630 h 263"/>
              <a:gd name="T20" fmla="*/ 39980 w 271"/>
              <a:gd name="T21" fmla="*/ 213630 h 263"/>
              <a:gd name="T22" fmla="*/ 0 w 271"/>
              <a:gd name="T23" fmla="*/ 240334 h 263"/>
              <a:gd name="T24" fmla="*/ 0 w 271"/>
              <a:gd name="T25" fmla="*/ 278483 h 263"/>
              <a:gd name="T26" fmla="*/ 241786 w 271"/>
              <a:gd name="T27" fmla="*/ 438705 h 263"/>
              <a:gd name="T28" fmla="*/ 255113 w 271"/>
              <a:gd name="T29" fmla="*/ 457779 h 263"/>
              <a:gd name="T30" fmla="*/ 274152 w 271"/>
              <a:gd name="T31" fmla="*/ 465409 h 263"/>
              <a:gd name="T32" fmla="*/ 298901 w 271"/>
              <a:gd name="T33" fmla="*/ 476854 h 263"/>
              <a:gd name="T34" fmla="*/ 310324 w 271"/>
              <a:gd name="T35" fmla="*/ 495928 h 263"/>
              <a:gd name="T36" fmla="*/ 352209 w 271"/>
              <a:gd name="T37" fmla="*/ 486391 h 263"/>
              <a:gd name="T38" fmla="*/ 384574 w 271"/>
              <a:gd name="T39" fmla="*/ 461594 h 263"/>
              <a:gd name="T40" fmla="*/ 515938 w 271"/>
              <a:gd name="T41" fmla="*/ 379575 h 263"/>
              <a:gd name="T42" fmla="*/ 502611 w 271"/>
              <a:gd name="T43" fmla="*/ 354779 h 263"/>
              <a:gd name="T44" fmla="*/ 468342 w 271"/>
              <a:gd name="T45" fmla="*/ 345242 h 263"/>
              <a:gd name="T46" fmla="*/ 462631 w 271"/>
              <a:gd name="T47" fmla="*/ 322353 h 263"/>
              <a:gd name="T48" fmla="*/ 453112 w 271"/>
              <a:gd name="T49" fmla="*/ 305186 h 263"/>
              <a:gd name="T50" fmla="*/ 466438 w 271"/>
              <a:gd name="T51" fmla="*/ 291834 h 263"/>
              <a:gd name="T52" fmla="*/ 462631 w 271"/>
              <a:gd name="T53" fmla="*/ 278483 h 263"/>
              <a:gd name="T54" fmla="*/ 466438 w 271"/>
              <a:gd name="T55" fmla="*/ 261316 h 263"/>
              <a:gd name="T56" fmla="*/ 462631 w 271"/>
              <a:gd name="T57" fmla="*/ 249871 h 263"/>
              <a:gd name="T58" fmla="*/ 462631 w 271"/>
              <a:gd name="T59" fmla="*/ 217445 h 263"/>
              <a:gd name="T60" fmla="*/ 453112 w 271"/>
              <a:gd name="T61" fmla="*/ 202186 h 263"/>
              <a:gd name="T62" fmla="*/ 449304 w 271"/>
              <a:gd name="T63" fmla="*/ 167852 h 263"/>
              <a:gd name="T64" fmla="*/ 441689 w 271"/>
              <a:gd name="T65" fmla="*/ 143056 h 263"/>
              <a:gd name="T66" fmla="*/ 426458 w 271"/>
              <a:gd name="T67" fmla="*/ 127797 h 263"/>
              <a:gd name="T68" fmla="*/ 415035 w 271"/>
              <a:gd name="T69" fmla="*/ 114445 h 263"/>
              <a:gd name="T70" fmla="*/ 403612 w 271"/>
              <a:gd name="T71" fmla="*/ 91556 h 263"/>
              <a:gd name="T72" fmla="*/ 422650 w 271"/>
              <a:gd name="T73" fmla="*/ 66760 h 263"/>
              <a:gd name="T74" fmla="*/ 422650 w 271"/>
              <a:gd name="T75" fmla="*/ 32426 h 263"/>
              <a:gd name="T76" fmla="*/ 430266 w 271"/>
              <a:gd name="T77" fmla="*/ 9537 h 263"/>
              <a:gd name="T78" fmla="*/ 420746 w 271"/>
              <a:gd name="T79" fmla="*/ 7630 h 263"/>
              <a:gd name="T80" fmla="*/ 413131 w 271"/>
              <a:gd name="T81" fmla="*/ 9537 h 263"/>
              <a:gd name="T82" fmla="*/ 403612 w 271"/>
              <a:gd name="T83" fmla="*/ 1907 h 263"/>
              <a:gd name="T84" fmla="*/ 392189 w 271"/>
              <a:gd name="T85" fmla="*/ 7630 h 263"/>
              <a:gd name="T86" fmla="*/ 378862 w 271"/>
              <a:gd name="T87" fmla="*/ 1907 h 263"/>
              <a:gd name="T88" fmla="*/ 363632 w 271"/>
              <a:gd name="T89" fmla="*/ 11444 h 263"/>
              <a:gd name="T90" fmla="*/ 350305 w 271"/>
              <a:gd name="T91" fmla="*/ 15259 h 263"/>
              <a:gd name="T92" fmla="*/ 338882 w 271"/>
              <a:gd name="T93" fmla="*/ 7630 h 263"/>
              <a:gd name="T94" fmla="*/ 306517 w 271"/>
              <a:gd name="T95" fmla="*/ 9537 h 263"/>
              <a:gd name="T96" fmla="*/ 243690 w 271"/>
              <a:gd name="T97" fmla="*/ 22889 h 263"/>
              <a:gd name="T98" fmla="*/ 220844 w 271"/>
              <a:gd name="T99" fmla="*/ 32426 h 263"/>
              <a:gd name="T100" fmla="*/ 209421 w 271"/>
              <a:gd name="T101" fmla="*/ 38148 h 263"/>
              <a:gd name="T102" fmla="*/ 188479 w 271"/>
              <a:gd name="T103" fmla="*/ 45778 h 263"/>
              <a:gd name="T104" fmla="*/ 169441 w 271"/>
              <a:gd name="T105" fmla="*/ 61037 h 263"/>
              <a:gd name="T106" fmla="*/ 165633 w 271"/>
              <a:gd name="T107" fmla="*/ 61037 h 263"/>
              <a:gd name="T108" fmla="*/ 171345 w 271"/>
              <a:gd name="T109" fmla="*/ 76297 h 263"/>
              <a:gd name="T110" fmla="*/ 175152 w 271"/>
              <a:gd name="T111" fmla="*/ 110630 h 2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1" h="263">
                <a:moveTo>
                  <a:pt x="92" y="58"/>
                </a:move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8" name="Freeform 895"/>
          <p:cNvSpPr>
            <a:spLocks/>
          </p:cNvSpPr>
          <p:nvPr/>
        </p:nvSpPr>
        <p:spPr bwMode="auto">
          <a:xfrm>
            <a:off x="371395" y="720744"/>
            <a:ext cx="31584" cy="24555"/>
          </a:xfrm>
          <a:custGeom>
            <a:avLst/>
            <a:gdLst>
              <a:gd name="T0" fmla="*/ 23133 w 14"/>
              <a:gd name="T1" fmla="*/ 15240 h 10"/>
              <a:gd name="T2" fmla="*/ 5783 w 14"/>
              <a:gd name="T3" fmla="*/ 1905 h 10"/>
              <a:gd name="T4" fmla="*/ 23133 w 14"/>
              <a:gd name="T5" fmla="*/ 15240 h 10"/>
              <a:gd name="T6" fmla="*/ 0 60000 65536"/>
              <a:gd name="T7" fmla="*/ 0 60000 65536"/>
              <a:gd name="T8" fmla="*/ 0 60000 65536"/>
            </a:gdLst>
            <a:ahLst/>
            <a:cxnLst>
              <a:cxn ang="T6">
                <a:pos x="T0" y="T1"/>
              </a:cxn>
              <a:cxn ang="T7">
                <a:pos x="T2" y="T3"/>
              </a:cxn>
              <a:cxn ang="T8">
                <a:pos x="T4" y="T5"/>
              </a:cxn>
            </a:cxnLst>
            <a:rect l="0" t="0" r="r" b="b"/>
            <a:pathLst>
              <a:path w="14" h="10">
                <a:moveTo>
                  <a:pt x="12" y="8"/>
                </a:moveTo>
                <a:cubicBezTo>
                  <a:pt x="9" y="10"/>
                  <a:pt x="0" y="2"/>
                  <a:pt x="3" y="1"/>
                </a:cubicBezTo>
                <a:cubicBezTo>
                  <a:pt x="6" y="0"/>
                  <a:pt x="14" y="6"/>
                  <a:pt x="1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79" name="Freeform 896"/>
          <p:cNvSpPr>
            <a:spLocks/>
          </p:cNvSpPr>
          <p:nvPr/>
        </p:nvSpPr>
        <p:spPr bwMode="auto">
          <a:xfrm>
            <a:off x="421554" y="749392"/>
            <a:ext cx="29725" cy="8185"/>
          </a:xfrm>
          <a:custGeom>
            <a:avLst/>
            <a:gdLst>
              <a:gd name="T0" fmla="*/ 19538 w 13"/>
              <a:gd name="T1" fmla="*/ 4763 h 4"/>
              <a:gd name="T2" fmla="*/ 7815 w 13"/>
              <a:gd name="T3" fmla="*/ 0 h 4"/>
              <a:gd name="T4" fmla="*/ 19538 w 13"/>
              <a:gd name="T5" fmla="*/ 4763 h 4"/>
              <a:gd name="T6" fmla="*/ 0 60000 65536"/>
              <a:gd name="T7" fmla="*/ 0 60000 65536"/>
              <a:gd name="T8" fmla="*/ 0 60000 65536"/>
            </a:gdLst>
            <a:ahLst/>
            <a:cxnLst>
              <a:cxn ang="T6">
                <a:pos x="T0" y="T1"/>
              </a:cxn>
              <a:cxn ang="T7">
                <a:pos x="T2" y="T3"/>
              </a:cxn>
              <a:cxn ang="T8">
                <a:pos x="T4" y="T5"/>
              </a:cxn>
            </a:cxnLst>
            <a:rect l="0" t="0" r="r" b="b"/>
            <a:pathLst>
              <a:path w="13" h="4">
                <a:moveTo>
                  <a:pt x="10" y="3"/>
                </a:moveTo>
                <a:cubicBezTo>
                  <a:pt x="5" y="4"/>
                  <a:pt x="0" y="0"/>
                  <a:pt x="4" y="0"/>
                </a:cubicBezTo>
                <a:cubicBezTo>
                  <a:pt x="8" y="0"/>
                  <a:pt x="13" y="3"/>
                  <a:pt x="1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0" name="Freeform 897"/>
          <p:cNvSpPr>
            <a:spLocks/>
          </p:cNvSpPr>
          <p:nvPr/>
        </p:nvSpPr>
        <p:spPr bwMode="auto">
          <a:xfrm>
            <a:off x="419697" y="1119767"/>
            <a:ext cx="22293" cy="47065"/>
          </a:xfrm>
          <a:custGeom>
            <a:avLst/>
            <a:gdLst>
              <a:gd name="T0" fmla="*/ 9525 w 10"/>
              <a:gd name="T1" fmla="*/ 0 h 19"/>
              <a:gd name="T2" fmla="*/ 17145 w 10"/>
              <a:gd name="T3" fmla="*/ 36513 h 19"/>
              <a:gd name="T4" fmla="*/ 9525 w 10"/>
              <a:gd name="T5" fmla="*/ 0 h 19"/>
              <a:gd name="T6" fmla="*/ 0 60000 65536"/>
              <a:gd name="T7" fmla="*/ 0 60000 65536"/>
              <a:gd name="T8" fmla="*/ 0 60000 65536"/>
            </a:gdLst>
            <a:ahLst/>
            <a:cxnLst>
              <a:cxn ang="T6">
                <a:pos x="T0" y="T1"/>
              </a:cxn>
              <a:cxn ang="T7">
                <a:pos x="T2" y="T3"/>
              </a:cxn>
              <a:cxn ang="T8">
                <a:pos x="T4" y="T5"/>
              </a:cxn>
            </a:cxnLst>
            <a:rect l="0" t="0" r="r" b="b"/>
            <a:pathLst>
              <a:path w="10" h="19">
                <a:moveTo>
                  <a:pt x="5" y="0"/>
                </a:moveTo>
                <a:cubicBezTo>
                  <a:pt x="0" y="0"/>
                  <a:pt x="8" y="19"/>
                  <a:pt x="9" y="19"/>
                </a:cubicBezTo>
                <a:cubicBezTo>
                  <a:pt x="10" y="18"/>
                  <a:pt x="9"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1" name="Freeform 898"/>
          <p:cNvSpPr>
            <a:spLocks/>
          </p:cNvSpPr>
          <p:nvPr/>
        </p:nvSpPr>
        <p:spPr bwMode="auto">
          <a:xfrm>
            <a:off x="428986" y="1203665"/>
            <a:ext cx="37156" cy="26601"/>
          </a:xfrm>
          <a:custGeom>
            <a:avLst/>
            <a:gdLst>
              <a:gd name="T0" fmla="*/ 5603 w 17"/>
              <a:gd name="T1" fmla="*/ 1876 h 11"/>
              <a:gd name="T2" fmla="*/ 5603 w 17"/>
              <a:gd name="T3" fmla="*/ 16885 h 11"/>
              <a:gd name="T4" fmla="*/ 28015 w 17"/>
              <a:gd name="T5" fmla="*/ 16885 h 11"/>
              <a:gd name="T6" fmla="*/ 5603 w 17"/>
              <a:gd name="T7" fmla="*/ 187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1">
                <a:moveTo>
                  <a:pt x="3" y="1"/>
                </a:moveTo>
                <a:cubicBezTo>
                  <a:pt x="2" y="2"/>
                  <a:pt x="0" y="9"/>
                  <a:pt x="3" y="9"/>
                </a:cubicBezTo>
                <a:cubicBezTo>
                  <a:pt x="5" y="10"/>
                  <a:pt x="17" y="11"/>
                  <a:pt x="15" y="9"/>
                </a:cubicBezTo>
                <a:cubicBezTo>
                  <a:pt x="14" y="7"/>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2" name="Freeform 899"/>
          <p:cNvSpPr>
            <a:spLocks/>
          </p:cNvSpPr>
          <p:nvPr/>
        </p:nvSpPr>
        <p:spPr bwMode="auto">
          <a:xfrm>
            <a:off x="265502" y="1352646"/>
            <a:ext cx="78026" cy="55250"/>
          </a:xfrm>
          <a:custGeom>
            <a:avLst/>
            <a:gdLst>
              <a:gd name="T0" fmla="*/ 1905 w 35"/>
              <a:gd name="T1" fmla="*/ 13638 h 22"/>
              <a:gd name="T2" fmla="*/ 20955 w 35"/>
              <a:gd name="T3" fmla="*/ 1948 h 22"/>
              <a:gd name="T4" fmla="*/ 64770 w 35"/>
              <a:gd name="T5" fmla="*/ 7793 h 22"/>
              <a:gd name="T6" fmla="*/ 51435 w 35"/>
              <a:gd name="T7" fmla="*/ 13638 h 22"/>
              <a:gd name="T8" fmla="*/ 43815 w 35"/>
              <a:gd name="T9" fmla="*/ 17535 h 22"/>
              <a:gd name="T10" fmla="*/ 62865 w 35"/>
              <a:gd name="T11" fmla="*/ 27276 h 22"/>
              <a:gd name="T12" fmla="*/ 49530 w 35"/>
              <a:gd name="T13" fmla="*/ 31173 h 22"/>
              <a:gd name="T14" fmla="*/ 57150 w 35"/>
              <a:gd name="T15" fmla="*/ 42863 h 22"/>
              <a:gd name="T16" fmla="*/ 1905 w 35"/>
              <a:gd name="T17" fmla="*/ 1363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2">
                <a:moveTo>
                  <a:pt x="1" y="7"/>
                </a:moveTo>
                <a:cubicBezTo>
                  <a:pt x="1" y="4"/>
                  <a:pt x="5" y="1"/>
                  <a:pt x="11" y="1"/>
                </a:cubicBezTo>
                <a:cubicBezTo>
                  <a:pt x="17" y="0"/>
                  <a:pt x="34" y="3"/>
                  <a:pt x="34" y="4"/>
                </a:cubicBezTo>
                <a:cubicBezTo>
                  <a:pt x="34" y="6"/>
                  <a:pt x="30" y="8"/>
                  <a:pt x="27" y="7"/>
                </a:cubicBezTo>
                <a:cubicBezTo>
                  <a:pt x="24" y="7"/>
                  <a:pt x="19" y="6"/>
                  <a:pt x="23" y="9"/>
                </a:cubicBezTo>
                <a:cubicBezTo>
                  <a:pt x="27" y="12"/>
                  <a:pt x="35" y="14"/>
                  <a:pt x="33" y="14"/>
                </a:cubicBezTo>
                <a:cubicBezTo>
                  <a:pt x="30" y="14"/>
                  <a:pt x="23" y="14"/>
                  <a:pt x="26" y="16"/>
                </a:cubicBezTo>
                <a:cubicBezTo>
                  <a:pt x="29" y="18"/>
                  <a:pt x="32" y="22"/>
                  <a:pt x="30" y="22"/>
                </a:cubicBezTo>
                <a:cubicBezTo>
                  <a:pt x="28" y="22"/>
                  <a:pt x="0" y="15"/>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3" name="Freeform 900"/>
          <p:cNvSpPr>
            <a:spLocks/>
          </p:cNvSpPr>
          <p:nvPr/>
        </p:nvSpPr>
        <p:spPr bwMode="auto">
          <a:xfrm>
            <a:off x="245066" y="1330137"/>
            <a:ext cx="55733" cy="12278"/>
          </a:xfrm>
          <a:custGeom>
            <a:avLst/>
            <a:gdLst>
              <a:gd name="T0" fmla="*/ 43815 w 25"/>
              <a:gd name="T1" fmla="*/ 7620 h 5"/>
              <a:gd name="T2" fmla="*/ 28575 w 25"/>
              <a:gd name="T3" fmla="*/ 0 h 5"/>
              <a:gd name="T4" fmla="*/ 3810 w 25"/>
              <a:gd name="T5" fmla="*/ 1905 h 5"/>
              <a:gd name="T6" fmla="*/ 43815 w 25"/>
              <a:gd name="T7" fmla="*/ 762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
                <a:moveTo>
                  <a:pt x="23" y="4"/>
                </a:moveTo>
                <a:cubicBezTo>
                  <a:pt x="25" y="2"/>
                  <a:pt x="18" y="0"/>
                  <a:pt x="15" y="0"/>
                </a:cubicBezTo>
                <a:cubicBezTo>
                  <a:pt x="12" y="0"/>
                  <a:pt x="0" y="1"/>
                  <a:pt x="2" y="1"/>
                </a:cubicBezTo>
                <a:cubicBezTo>
                  <a:pt x="3" y="1"/>
                  <a:pt x="21" y="5"/>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4" name="Freeform 901"/>
          <p:cNvSpPr>
            <a:spLocks/>
          </p:cNvSpPr>
          <p:nvPr/>
        </p:nvSpPr>
        <p:spPr bwMode="auto">
          <a:xfrm>
            <a:off x="165183" y="1469681"/>
            <a:ext cx="78026" cy="36833"/>
          </a:xfrm>
          <a:custGeom>
            <a:avLst/>
            <a:gdLst>
              <a:gd name="T0" fmla="*/ 62865 w 35"/>
              <a:gd name="T1" fmla="*/ 19050 h 15"/>
              <a:gd name="T2" fmla="*/ 57150 w 35"/>
              <a:gd name="T3" fmla="*/ 3810 h 15"/>
              <a:gd name="T4" fmla="*/ 19050 w 35"/>
              <a:gd name="T5" fmla="*/ 11430 h 15"/>
              <a:gd name="T6" fmla="*/ 1905 w 35"/>
              <a:gd name="T7" fmla="*/ 24765 h 15"/>
              <a:gd name="T8" fmla="*/ 62865 w 35"/>
              <a:gd name="T9" fmla="*/ 1905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5">
                <a:moveTo>
                  <a:pt x="33" y="10"/>
                </a:moveTo>
                <a:cubicBezTo>
                  <a:pt x="35" y="9"/>
                  <a:pt x="35" y="0"/>
                  <a:pt x="30" y="2"/>
                </a:cubicBezTo>
                <a:cubicBezTo>
                  <a:pt x="25" y="3"/>
                  <a:pt x="13" y="5"/>
                  <a:pt x="10" y="6"/>
                </a:cubicBezTo>
                <a:cubicBezTo>
                  <a:pt x="7" y="7"/>
                  <a:pt x="0" y="13"/>
                  <a:pt x="1" y="13"/>
                </a:cubicBezTo>
                <a:cubicBezTo>
                  <a:pt x="2" y="14"/>
                  <a:pt x="25" y="15"/>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5" name="Freeform 904"/>
          <p:cNvSpPr>
            <a:spLocks/>
          </p:cNvSpPr>
          <p:nvPr/>
        </p:nvSpPr>
        <p:spPr bwMode="auto">
          <a:xfrm>
            <a:off x="453140" y="1033431"/>
            <a:ext cx="14861" cy="14325"/>
          </a:xfrm>
          <a:custGeom>
            <a:avLst/>
            <a:gdLst>
              <a:gd name="T0" fmla="*/ 12700 w 7"/>
              <a:gd name="T1" fmla="*/ 5557 h 6"/>
              <a:gd name="T2" fmla="*/ 3629 w 7"/>
              <a:gd name="T3" fmla="*/ 7409 h 6"/>
              <a:gd name="T4" fmla="*/ 12700 w 7"/>
              <a:gd name="T5" fmla="*/ 5557 h 6"/>
              <a:gd name="T6" fmla="*/ 0 60000 65536"/>
              <a:gd name="T7" fmla="*/ 0 60000 65536"/>
              <a:gd name="T8" fmla="*/ 0 60000 65536"/>
            </a:gdLst>
            <a:ahLst/>
            <a:cxnLst>
              <a:cxn ang="T6">
                <a:pos x="T0" y="T1"/>
              </a:cxn>
              <a:cxn ang="T7">
                <a:pos x="T2" y="T3"/>
              </a:cxn>
              <a:cxn ang="T8">
                <a:pos x="T4" y="T5"/>
              </a:cxn>
            </a:cxnLst>
            <a:rect l="0" t="0" r="r" b="b"/>
            <a:pathLst>
              <a:path w="7" h="6">
                <a:moveTo>
                  <a:pt x="7" y="3"/>
                </a:moveTo>
                <a:cubicBezTo>
                  <a:pt x="7" y="0"/>
                  <a:pt x="0" y="3"/>
                  <a:pt x="2" y="4"/>
                </a:cubicBezTo>
                <a:cubicBezTo>
                  <a:pt x="4" y="6"/>
                  <a:pt x="7"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6" name="Freeform 905"/>
          <p:cNvSpPr>
            <a:spLocks/>
          </p:cNvSpPr>
          <p:nvPr/>
        </p:nvSpPr>
        <p:spPr bwMode="auto">
          <a:xfrm>
            <a:off x="404834" y="959763"/>
            <a:ext cx="20436" cy="14325"/>
          </a:xfrm>
          <a:custGeom>
            <a:avLst/>
            <a:gdLst>
              <a:gd name="T0" fmla="*/ 13582 w 9"/>
              <a:gd name="T1" fmla="*/ 3704 h 6"/>
              <a:gd name="T2" fmla="*/ 5821 w 9"/>
              <a:gd name="T3" fmla="*/ 9261 h 6"/>
              <a:gd name="T4" fmla="*/ 13582 w 9"/>
              <a:gd name="T5" fmla="*/ 3704 h 6"/>
              <a:gd name="T6" fmla="*/ 0 60000 65536"/>
              <a:gd name="T7" fmla="*/ 0 60000 65536"/>
              <a:gd name="T8" fmla="*/ 0 60000 65536"/>
            </a:gdLst>
            <a:ahLst/>
            <a:cxnLst>
              <a:cxn ang="T6">
                <a:pos x="T0" y="T1"/>
              </a:cxn>
              <a:cxn ang="T7">
                <a:pos x="T2" y="T3"/>
              </a:cxn>
              <a:cxn ang="T8">
                <a:pos x="T4" y="T5"/>
              </a:cxn>
            </a:cxnLst>
            <a:rect l="0" t="0" r="r" b="b"/>
            <a:pathLst>
              <a:path w="9" h="6">
                <a:moveTo>
                  <a:pt x="7" y="2"/>
                </a:moveTo>
                <a:cubicBezTo>
                  <a:pt x="3" y="0"/>
                  <a:pt x="0" y="4"/>
                  <a:pt x="3" y="5"/>
                </a:cubicBezTo>
                <a:cubicBezTo>
                  <a:pt x="5" y="6"/>
                  <a:pt x="9" y="3"/>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7" name="Freeform 906"/>
          <p:cNvSpPr>
            <a:spLocks/>
          </p:cNvSpPr>
          <p:nvPr/>
        </p:nvSpPr>
        <p:spPr bwMode="auto">
          <a:xfrm>
            <a:off x="453137" y="939298"/>
            <a:ext cx="16720" cy="16370"/>
          </a:xfrm>
          <a:custGeom>
            <a:avLst/>
            <a:gdLst>
              <a:gd name="T0" fmla="*/ 12502 w 8"/>
              <a:gd name="T1" fmla="*/ 2117 h 6"/>
              <a:gd name="T2" fmla="*/ 3572 w 8"/>
              <a:gd name="T3" fmla="*/ 8467 h 6"/>
              <a:gd name="T4" fmla="*/ 12502 w 8"/>
              <a:gd name="T5" fmla="*/ 2117 h 6"/>
              <a:gd name="T6" fmla="*/ 0 60000 65536"/>
              <a:gd name="T7" fmla="*/ 0 60000 65536"/>
              <a:gd name="T8" fmla="*/ 0 60000 65536"/>
            </a:gdLst>
            <a:ahLst/>
            <a:cxnLst>
              <a:cxn ang="T6">
                <a:pos x="T0" y="T1"/>
              </a:cxn>
              <a:cxn ang="T7">
                <a:pos x="T2" y="T3"/>
              </a:cxn>
              <a:cxn ang="T8">
                <a:pos x="T4" y="T5"/>
              </a:cxn>
            </a:cxnLst>
            <a:rect l="0" t="0" r="r" b="b"/>
            <a:pathLst>
              <a:path w="8" h="6">
                <a:moveTo>
                  <a:pt x="7" y="1"/>
                </a:moveTo>
                <a:cubicBezTo>
                  <a:pt x="5" y="0"/>
                  <a:pt x="0" y="2"/>
                  <a:pt x="2" y="4"/>
                </a:cubicBezTo>
                <a:cubicBezTo>
                  <a:pt x="5" y="6"/>
                  <a:pt x="8"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8" name="Freeform 909"/>
          <p:cNvSpPr>
            <a:spLocks/>
          </p:cNvSpPr>
          <p:nvPr/>
        </p:nvSpPr>
        <p:spPr bwMode="auto">
          <a:xfrm>
            <a:off x="94589" y="604106"/>
            <a:ext cx="141191" cy="34787"/>
          </a:xfrm>
          <a:custGeom>
            <a:avLst/>
            <a:gdLst>
              <a:gd name="T0" fmla="*/ 63198 w 63"/>
              <a:gd name="T1" fmla="*/ 26988 h 14"/>
              <a:gd name="T2" fmla="*/ 112990 w 63"/>
              <a:gd name="T3" fmla="*/ 19277 h 14"/>
              <a:gd name="T4" fmla="*/ 65113 w 63"/>
              <a:gd name="T5" fmla="*/ 7711 h 14"/>
              <a:gd name="T6" fmla="*/ 15321 w 63"/>
              <a:gd name="T7" fmla="*/ 1928 h 14"/>
              <a:gd name="T8" fmla="*/ 0 w 63"/>
              <a:gd name="T9" fmla="*/ 0 h 14"/>
              <a:gd name="T10" fmla="*/ 0 w 63"/>
              <a:gd name="T11" fmla="*/ 26988 h 14"/>
              <a:gd name="T12" fmla="*/ 63198 w 63"/>
              <a:gd name="T13" fmla="*/ 26988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4">
                <a:moveTo>
                  <a:pt x="33" y="14"/>
                </a:moveTo>
                <a:cubicBezTo>
                  <a:pt x="42" y="14"/>
                  <a:pt x="63" y="12"/>
                  <a:pt x="59" y="10"/>
                </a:cubicBezTo>
                <a:cubicBezTo>
                  <a:pt x="56" y="8"/>
                  <a:pt x="45" y="3"/>
                  <a:pt x="34" y="4"/>
                </a:cubicBezTo>
                <a:cubicBezTo>
                  <a:pt x="23" y="5"/>
                  <a:pt x="15" y="2"/>
                  <a:pt x="8" y="1"/>
                </a:cubicBezTo>
                <a:cubicBezTo>
                  <a:pt x="6" y="1"/>
                  <a:pt x="4" y="0"/>
                  <a:pt x="0" y="0"/>
                </a:cubicBezTo>
                <a:cubicBezTo>
                  <a:pt x="0" y="14"/>
                  <a:pt x="0" y="14"/>
                  <a:pt x="0" y="14"/>
                </a:cubicBezTo>
                <a:cubicBezTo>
                  <a:pt x="12" y="13"/>
                  <a:pt x="27" y="13"/>
                  <a:pt x="3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89" name="Freeform 910"/>
          <p:cNvSpPr>
            <a:spLocks/>
          </p:cNvSpPr>
          <p:nvPr/>
        </p:nvSpPr>
        <p:spPr bwMode="auto">
          <a:xfrm>
            <a:off x="180045" y="1353043"/>
            <a:ext cx="1858" cy="2047"/>
          </a:xfrm>
          <a:custGeom>
            <a:avLst/>
            <a:gdLst>
              <a:gd name="T0" fmla="*/ 0 w 1587"/>
              <a:gd name="T1" fmla="*/ 0 h 1588"/>
              <a:gd name="T2" fmla="*/ 0 w 1587"/>
              <a:gd name="T3" fmla="*/ 0 h 1588"/>
              <a:gd name="T4" fmla="*/ 0 w 1587"/>
              <a:gd name="T5" fmla="*/ 0 h 1588"/>
              <a:gd name="T6" fmla="*/ 0 60000 65536"/>
              <a:gd name="T7" fmla="*/ 0 60000 65536"/>
              <a:gd name="T8" fmla="*/ 0 60000 65536"/>
            </a:gdLst>
            <a:ahLst/>
            <a:cxnLst>
              <a:cxn ang="T6">
                <a:pos x="T0" y="T1"/>
              </a:cxn>
              <a:cxn ang="T7">
                <a:pos x="T2" y="T3"/>
              </a:cxn>
              <a:cxn ang="T8">
                <a:pos x="T4" y="T5"/>
              </a:cxn>
            </a:cxnLst>
            <a:rect l="0" t="0" r="r" b="b"/>
            <a:pathLst>
              <a:path w="1587" h="1588">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90" name="Freeform 911"/>
          <p:cNvSpPr>
            <a:spLocks/>
          </p:cNvSpPr>
          <p:nvPr/>
        </p:nvSpPr>
        <p:spPr bwMode="auto">
          <a:xfrm>
            <a:off x="94588" y="718300"/>
            <a:ext cx="540609" cy="920824"/>
          </a:xfrm>
          <a:custGeom>
            <a:avLst/>
            <a:gdLst>
              <a:gd name="T0" fmla="*/ 334063 w 242"/>
              <a:gd name="T1" fmla="*/ 19101 h 374"/>
              <a:gd name="T2" fmla="*/ 255797 w 242"/>
              <a:gd name="T3" fmla="*/ 43932 h 374"/>
              <a:gd name="T4" fmla="*/ 173713 w 242"/>
              <a:gd name="T5" fmla="*/ 76404 h 374"/>
              <a:gd name="T6" fmla="*/ 204256 w 242"/>
              <a:gd name="T7" fmla="*/ 17191 h 374"/>
              <a:gd name="T8" fmla="*/ 72539 w 242"/>
              <a:gd name="T9" fmla="*/ 47752 h 374"/>
              <a:gd name="T10" fmla="*/ 28634 w 242"/>
              <a:gd name="T11" fmla="*/ 11461 h 374"/>
              <a:gd name="T12" fmla="*/ 9545 w 242"/>
              <a:gd name="T13" fmla="*/ 712465 h 374"/>
              <a:gd name="T14" fmla="*/ 43905 w 242"/>
              <a:gd name="T15" fmla="*/ 702914 h 374"/>
              <a:gd name="T16" fmla="*/ 204256 w 242"/>
              <a:gd name="T17" fmla="*/ 628421 h 374"/>
              <a:gd name="T18" fmla="*/ 99265 w 242"/>
              <a:gd name="T19" fmla="*/ 624601 h 374"/>
              <a:gd name="T20" fmla="*/ 72539 w 242"/>
              <a:gd name="T21" fmla="*/ 624601 h 374"/>
              <a:gd name="T22" fmla="*/ 34361 w 242"/>
              <a:gd name="T23" fmla="*/ 613140 h 374"/>
              <a:gd name="T24" fmla="*/ 68722 w 242"/>
              <a:gd name="T25" fmla="*/ 586399 h 374"/>
              <a:gd name="T26" fmla="*/ 104991 w 242"/>
              <a:gd name="T27" fmla="*/ 565388 h 374"/>
              <a:gd name="T28" fmla="*/ 164168 w 242"/>
              <a:gd name="T29" fmla="*/ 605500 h 374"/>
              <a:gd name="T30" fmla="*/ 215710 w 242"/>
              <a:gd name="T31" fmla="*/ 582579 h 374"/>
              <a:gd name="T32" fmla="*/ 196620 w 242"/>
              <a:gd name="T33" fmla="*/ 555837 h 374"/>
              <a:gd name="T34" fmla="*/ 122172 w 242"/>
              <a:gd name="T35" fmla="*/ 525276 h 374"/>
              <a:gd name="T36" fmla="*/ 135534 w 242"/>
              <a:gd name="T37" fmla="*/ 506175 h 374"/>
              <a:gd name="T38" fmla="*/ 85902 w 242"/>
              <a:gd name="T39" fmla="*/ 504265 h 374"/>
              <a:gd name="T40" fmla="*/ 106900 w 242"/>
              <a:gd name="T41" fmla="*/ 504265 h 374"/>
              <a:gd name="T42" fmla="*/ 72539 w 242"/>
              <a:gd name="T43" fmla="*/ 492804 h 374"/>
              <a:gd name="T44" fmla="*/ 95447 w 242"/>
              <a:gd name="T45" fmla="*/ 481344 h 374"/>
              <a:gd name="T46" fmla="*/ 125990 w 242"/>
              <a:gd name="T47" fmla="*/ 473703 h 374"/>
              <a:gd name="T48" fmla="*/ 146988 w 242"/>
              <a:gd name="T49" fmla="*/ 464153 h 374"/>
              <a:gd name="T50" fmla="*/ 160350 w 242"/>
              <a:gd name="T51" fmla="*/ 462243 h 374"/>
              <a:gd name="T52" fmla="*/ 244344 w 242"/>
              <a:gd name="T53" fmla="*/ 469883 h 374"/>
              <a:gd name="T54" fmla="*/ 213801 w 242"/>
              <a:gd name="T55" fmla="*/ 456512 h 374"/>
              <a:gd name="T56" fmla="*/ 211892 w 242"/>
              <a:gd name="T57" fmla="*/ 416400 h 374"/>
              <a:gd name="T58" fmla="*/ 263433 w 242"/>
              <a:gd name="T59" fmla="*/ 433591 h 374"/>
              <a:gd name="T60" fmla="*/ 265342 w 242"/>
              <a:gd name="T61" fmla="*/ 416400 h 374"/>
              <a:gd name="T62" fmla="*/ 232890 w 242"/>
              <a:gd name="T63" fmla="*/ 393479 h 374"/>
              <a:gd name="T64" fmla="*/ 238617 w 242"/>
              <a:gd name="T65" fmla="*/ 385839 h 374"/>
              <a:gd name="T66" fmla="*/ 274886 w 242"/>
              <a:gd name="T67" fmla="*/ 374378 h 374"/>
              <a:gd name="T68" fmla="*/ 278704 w 242"/>
              <a:gd name="T69" fmla="*/ 366738 h 374"/>
              <a:gd name="T70" fmla="*/ 253888 w 242"/>
              <a:gd name="T71" fmla="*/ 332356 h 374"/>
              <a:gd name="T72" fmla="*/ 209983 w 242"/>
              <a:gd name="T73" fmla="*/ 313255 h 374"/>
              <a:gd name="T74" fmla="*/ 229072 w 242"/>
              <a:gd name="T75" fmla="*/ 305615 h 374"/>
              <a:gd name="T76" fmla="*/ 292067 w 242"/>
              <a:gd name="T77" fmla="*/ 273143 h 374"/>
              <a:gd name="T78" fmla="*/ 257706 w 242"/>
              <a:gd name="T79" fmla="*/ 257863 h 374"/>
              <a:gd name="T80" fmla="*/ 230981 w 242"/>
              <a:gd name="T81" fmla="*/ 240672 h 374"/>
              <a:gd name="T82" fmla="*/ 227163 w 242"/>
              <a:gd name="T83" fmla="*/ 217751 h 374"/>
              <a:gd name="T84" fmla="*/ 269160 w 242"/>
              <a:gd name="T85" fmla="*/ 177639 h 374"/>
              <a:gd name="T86" fmla="*/ 297794 w 242"/>
              <a:gd name="T87" fmla="*/ 139437 h 374"/>
              <a:gd name="T88" fmla="*/ 255797 w 242"/>
              <a:gd name="T89" fmla="*/ 135617 h 374"/>
              <a:gd name="T90" fmla="*/ 328337 w 242"/>
              <a:gd name="T91" fmla="*/ 112696 h 374"/>
              <a:gd name="T92" fmla="*/ 292067 w 242"/>
              <a:gd name="T93" fmla="*/ 93595 h 374"/>
              <a:gd name="T94" fmla="*/ 328337 w 242"/>
              <a:gd name="T95" fmla="*/ 84044 h 374"/>
              <a:gd name="T96" fmla="*/ 381787 w 242"/>
              <a:gd name="T97" fmla="*/ 63033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 h="374">
                <a:moveTo>
                  <a:pt x="238" y="19"/>
                </a:moveTo>
                <a:cubicBezTo>
                  <a:pt x="233" y="16"/>
                  <a:pt x="211" y="8"/>
                  <a:pt x="204" y="9"/>
                </a:cubicBezTo>
                <a:cubicBezTo>
                  <a:pt x="197" y="9"/>
                  <a:pt x="183" y="5"/>
                  <a:pt x="175" y="10"/>
                </a:cubicBezTo>
                <a:cubicBezTo>
                  <a:pt x="168" y="15"/>
                  <a:pt x="164" y="24"/>
                  <a:pt x="158" y="22"/>
                </a:cubicBezTo>
                <a:cubicBezTo>
                  <a:pt x="152" y="20"/>
                  <a:pt x="146" y="19"/>
                  <a:pt x="144" y="20"/>
                </a:cubicBezTo>
                <a:cubicBezTo>
                  <a:pt x="141" y="21"/>
                  <a:pt x="133" y="26"/>
                  <a:pt x="134" y="23"/>
                </a:cubicBezTo>
                <a:cubicBezTo>
                  <a:pt x="134" y="20"/>
                  <a:pt x="136" y="17"/>
                  <a:pt x="133" y="17"/>
                </a:cubicBezTo>
                <a:cubicBezTo>
                  <a:pt x="130" y="18"/>
                  <a:pt x="119" y="24"/>
                  <a:pt x="115" y="27"/>
                </a:cubicBezTo>
                <a:cubicBezTo>
                  <a:pt x="111" y="30"/>
                  <a:pt x="93" y="37"/>
                  <a:pt x="91" y="40"/>
                </a:cubicBezTo>
                <a:cubicBezTo>
                  <a:pt x="89" y="43"/>
                  <a:pt x="74" y="52"/>
                  <a:pt x="79" y="48"/>
                </a:cubicBezTo>
                <a:cubicBezTo>
                  <a:pt x="84" y="44"/>
                  <a:pt x="90" y="35"/>
                  <a:pt x="96" y="30"/>
                </a:cubicBezTo>
                <a:cubicBezTo>
                  <a:pt x="103" y="25"/>
                  <a:pt x="110" y="13"/>
                  <a:pt x="107" y="9"/>
                </a:cubicBezTo>
                <a:cubicBezTo>
                  <a:pt x="104" y="4"/>
                  <a:pt x="91" y="0"/>
                  <a:pt x="86" y="5"/>
                </a:cubicBezTo>
                <a:cubicBezTo>
                  <a:pt x="81" y="10"/>
                  <a:pt x="82" y="12"/>
                  <a:pt x="78" y="14"/>
                </a:cubicBezTo>
                <a:cubicBezTo>
                  <a:pt x="73" y="16"/>
                  <a:pt x="39" y="26"/>
                  <a:pt x="38" y="25"/>
                </a:cubicBezTo>
                <a:cubicBezTo>
                  <a:pt x="37" y="24"/>
                  <a:pt x="34" y="21"/>
                  <a:pt x="39" y="19"/>
                </a:cubicBezTo>
                <a:cubicBezTo>
                  <a:pt x="44" y="17"/>
                  <a:pt x="68" y="11"/>
                  <a:pt x="66" y="8"/>
                </a:cubicBezTo>
                <a:cubicBezTo>
                  <a:pt x="64" y="6"/>
                  <a:pt x="26" y="5"/>
                  <a:pt x="15" y="6"/>
                </a:cubicBezTo>
                <a:cubicBezTo>
                  <a:pt x="10" y="6"/>
                  <a:pt x="5" y="7"/>
                  <a:pt x="0" y="8"/>
                </a:cubicBezTo>
                <a:cubicBezTo>
                  <a:pt x="0" y="374"/>
                  <a:pt x="0" y="374"/>
                  <a:pt x="0" y="374"/>
                </a:cubicBezTo>
                <a:cubicBezTo>
                  <a:pt x="3" y="374"/>
                  <a:pt x="7" y="374"/>
                  <a:pt x="5" y="373"/>
                </a:cubicBezTo>
                <a:cubicBezTo>
                  <a:pt x="3" y="371"/>
                  <a:pt x="1" y="369"/>
                  <a:pt x="4" y="369"/>
                </a:cubicBezTo>
                <a:cubicBezTo>
                  <a:pt x="7" y="368"/>
                  <a:pt x="6" y="370"/>
                  <a:pt x="10" y="370"/>
                </a:cubicBezTo>
                <a:cubicBezTo>
                  <a:pt x="14" y="370"/>
                  <a:pt x="16" y="370"/>
                  <a:pt x="23" y="368"/>
                </a:cubicBezTo>
                <a:cubicBezTo>
                  <a:pt x="29" y="367"/>
                  <a:pt x="42" y="366"/>
                  <a:pt x="49" y="362"/>
                </a:cubicBezTo>
                <a:cubicBezTo>
                  <a:pt x="56" y="359"/>
                  <a:pt x="75" y="347"/>
                  <a:pt x="81" y="344"/>
                </a:cubicBezTo>
                <a:cubicBezTo>
                  <a:pt x="86" y="340"/>
                  <a:pt x="110" y="329"/>
                  <a:pt x="107" y="329"/>
                </a:cubicBezTo>
                <a:cubicBezTo>
                  <a:pt x="103" y="329"/>
                  <a:pt x="90" y="329"/>
                  <a:pt x="84" y="328"/>
                </a:cubicBezTo>
                <a:cubicBezTo>
                  <a:pt x="78" y="326"/>
                  <a:pt x="71" y="323"/>
                  <a:pt x="66" y="323"/>
                </a:cubicBezTo>
                <a:cubicBezTo>
                  <a:pt x="62" y="323"/>
                  <a:pt x="53" y="328"/>
                  <a:pt x="52" y="327"/>
                </a:cubicBezTo>
                <a:cubicBezTo>
                  <a:pt x="50" y="326"/>
                  <a:pt x="49" y="324"/>
                  <a:pt x="47" y="325"/>
                </a:cubicBezTo>
                <a:cubicBezTo>
                  <a:pt x="45" y="326"/>
                  <a:pt x="41" y="332"/>
                  <a:pt x="39" y="331"/>
                </a:cubicBezTo>
                <a:cubicBezTo>
                  <a:pt x="38" y="331"/>
                  <a:pt x="33" y="329"/>
                  <a:pt x="38" y="327"/>
                </a:cubicBezTo>
                <a:cubicBezTo>
                  <a:pt x="43" y="324"/>
                  <a:pt x="54" y="322"/>
                  <a:pt x="50" y="322"/>
                </a:cubicBezTo>
                <a:cubicBezTo>
                  <a:pt x="46" y="322"/>
                  <a:pt x="30" y="323"/>
                  <a:pt x="27" y="322"/>
                </a:cubicBezTo>
                <a:cubicBezTo>
                  <a:pt x="24" y="321"/>
                  <a:pt x="19" y="321"/>
                  <a:pt x="18" y="321"/>
                </a:cubicBezTo>
                <a:cubicBezTo>
                  <a:pt x="17" y="321"/>
                  <a:pt x="20" y="319"/>
                  <a:pt x="23" y="317"/>
                </a:cubicBezTo>
                <a:cubicBezTo>
                  <a:pt x="27" y="315"/>
                  <a:pt x="30" y="314"/>
                  <a:pt x="31" y="311"/>
                </a:cubicBezTo>
                <a:cubicBezTo>
                  <a:pt x="32" y="309"/>
                  <a:pt x="33" y="307"/>
                  <a:pt x="36" y="307"/>
                </a:cubicBezTo>
                <a:cubicBezTo>
                  <a:pt x="40" y="308"/>
                  <a:pt x="39" y="310"/>
                  <a:pt x="46" y="309"/>
                </a:cubicBezTo>
                <a:cubicBezTo>
                  <a:pt x="52" y="307"/>
                  <a:pt x="70" y="303"/>
                  <a:pt x="67" y="302"/>
                </a:cubicBezTo>
                <a:cubicBezTo>
                  <a:pt x="64" y="301"/>
                  <a:pt x="59" y="297"/>
                  <a:pt x="55" y="296"/>
                </a:cubicBezTo>
                <a:cubicBezTo>
                  <a:pt x="51" y="294"/>
                  <a:pt x="56" y="294"/>
                  <a:pt x="63" y="297"/>
                </a:cubicBezTo>
                <a:cubicBezTo>
                  <a:pt x="70" y="300"/>
                  <a:pt x="79" y="304"/>
                  <a:pt x="80" y="306"/>
                </a:cubicBezTo>
                <a:cubicBezTo>
                  <a:pt x="82" y="308"/>
                  <a:pt x="77" y="313"/>
                  <a:pt x="86" y="317"/>
                </a:cubicBezTo>
                <a:cubicBezTo>
                  <a:pt x="95" y="322"/>
                  <a:pt x="102" y="317"/>
                  <a:pt x="102" y="315"/>
                </a:cubicBezTo>
                <a:cubicBezTo>
                  <a:pt x="102" y="313"/>
                  <a:pt x="104" y="323"/>
                  <a:pt x="107" y="319"/>
                </a:cubicBezTo>
                <a:cubicBezTo>
                  <a:pt x="111" y="315"/>
                  <a:pt x="114" y="311"/>
                  <a:pt x="113" y="305"/>
                </a:cubicBezTo>
                <a:cubicBezTo>
                  <a:pt x="112" y="299"/>
                  <a:pt x="111" y="293"/>
                  <a:pt x="110" y="294"/>
                </a:cubicBezTo>
                <a:cubicBezTo>
                  <a:pt x="108" y="295"/>
                  <a:pt x="105" y="298"/>
                  <a:pt x="105" y="296"/>
                </a:cubicBezTo>
                <a:cubicBezTo>
                  <a:pt x="105" y="294"/>
                  <a:pt x="107" y="293"/>
                  <a:pt x="103" y="291"/>
                </a:cubicBezTo>
                <a:cubicBezTo>
                  <a:pt x="100" y="289"/>
                  <a:pt x="77" y="274"/>
                  <a:pt x="74" y="274"/>
                </a:cubicBezTo>
                <a:cubicBezTo>
                  <a:pt x="71" y="273"/>
                  <a:pt x="66" y="277"/>
                  <a:pt x="65" y="279"/>
                </a:cubicBezTo>
                <a:cubicBezTo>
                  <a:pt x="63" y="280"/>
                  <a:pt x="66" y="276"/>
                  <a:pt x="64" y="275"/>
                </a:cubicBezTo>
                <a:cubicBezTo>
                  <a:pt x="62" y="274"/>
                  <a:pt x="58" y="273"/>
                  <a:pt x="61" y="273"/>
                </a:cubicBezTo>
                <a:cubicBezTo>
                  <a:pt x="64" y="272"/>
                  <a:pt x="70" y="274"/>
                  <a:pt x="71" y="271"/>
                </a:cubicBezTo>
                <a:cubicBezTo>
                  <a:pt x="71" y="269"/>
                  <a:pt x="73" y="267"/>
                  <a:pt x="71" y="265"/>
                </a:cubicBezTo>
                <a:cubicBezTo>
                  <a:pt x="68" y="263"/>
                  <a:pt x="64" y="262"/>
                  <a:pt x="61" y="264"/>
                </a:cubicBezTo>
                <a:cubicBezTo>
                  <a:pt x="59" y="266"/>
                  <a:pt x="56" y="269"/>
                  <a:pt x="53" y="268"/>
                </a:cubicBezTo>
                <a:cubicBezTo>
                  <a:pt x="51" y="267"/>
                  <a:pt x="49" y="263"/>
                  <a:pt x="45" y="264"/>
                </a:cubicBezTo>
                <a:cubicBezTo>
                  <a:pt x="40" y="265"/>
                  <a:pt x="37" y="263"/>
                  <a:pt x="40" y="263"/>
                </a:cubicBezTo>
                <a:cubicBezTo>
                  <a:pt x="42" y="263"/>
                  <a:pt x="47" y="261"/>
                  <a:pt x="49" y="261"/>
                </a:cubicBezTo>
                <a:cubicBezTo>
                  <a:pt x="51" y="262"/>
                  <a:pt x="53" y="266"/>
                  <a:pt x="56" y="264"/>
                </a:cubicBezTo>
                <a:cubicBezTo>
                  <a:pt x="59" y="262"/>
                  <a:pt x="69" y="261"/>
                  <a:pt x="70" y="261"/>
                </a:cubicBezTo>
                <a:cubicBezTo>
                  <a:pt x="70" y="260"/>
                  <a:pt x="63" y="255"/>
                  <a:pt x="58" y="255"/>
                </a:cubicBezTo>
                <a:cubicBezTo>
                  <a:pt x="54" y="255"/>
                  <a:pt x="40" y="256"/>
                  <a:pt x="38" y="258"/>
                </a:cubicBezTo>
                <a:cubicBezTo>
                  <a:pt x="38" y="258"/>
                  <a:pt x="38" y="258"/>
                  <a:pt x="38" y="258"/>
                </a:cubicBezTo>
                <a:cubicBezTo>
                  <a:pt x="38" y="258"/>
                  <a:pt x="38" y="258"/>
                  <a:pt x="38" y="258"/>
                </a:cubicBezTo>
                <a:cubicBezTo>
                  <a:pt x="40" y="256"/>
                  <a:pt x="45" y="252"/>
                  <a:pt x="50" y="252"/>
                </a:cubicBezTo>
                <a:cubicBezTo>
                  <a:pt x="56" y="252"/>
                  <a:pt x="40" y="249"/>
                  <a:pt x="39" y="247"/>
                </a:cubicBezTo>
                <a:cubicBezTo>
                  <a:pt x="39" y="247"/>
                  <a:pt x="53" y="251"/>
                  <a:pt x="60" y="251"/>
                </a:cubicBezTo>
                <a:cubicBezTo>
                  <a:pt x="60" y="251"/>
                  <a:pt x="64" y="248"/>
                  <a:pt x="66" y="248"/>
                </a:cubicBezTo>
                <a:cubicBezTo>
                  <a:pt x="68" y="247"/>
                  <a:pt x="72" y="247"/>
                  <a:pt x="71" y="246"/>
                </a:cubicBezTo>
                <a:cubicBezTo>
                  <a:pt x="70" y="244"/>
                  <a:pt x="61" y="235"/>
                  <a:pt x="63" y="236"/>
                </a:cubicBezTo>
                <a:cubicBezTo>
                  <a:pt x="65" y="238"/>
                  <a:pt x="76" y="244"/>
                  <a:pt x="77" y="243"/>
                </a:cubicBezTo>
                <a:cubicBezTo>
                  <a:pt x="79" y="243"/>
                  <a:pt x="78" y="239"/>
                  <a:pt x="82" y="239"/>
                </a:cubicBezTo>
                <a:cubicBezTo>
                  <a:pt x="86" y="239"/>
                  <a:pt x="107" y="244"/>
                  <a:pt x="104" y="244"/>
                </a:cubicBezTo>
                <a:cubicBezTo>
                  <a:pt x="101" y="244"/>
                  <a:pt x="84" y="239"/>
                  <a:pt x="84" y="242"/>
                </a:cubicBezTo>
                <a:cubicBezTo>
                  <a:pt x="85" y="244"/>
                  <a:pt x="95" y="250"/>
                  <a:pt x="100" y="250"/>
                </a:cubicBezTo>
                <a:cubicBezTo>
                  <a:pt x="104" y="251"/>
                  <a:pt x="115" y="248"/>
                  <a:pt x="118" y="247"/>
                </a:cubicBezTo>
                <a:cubicBezTo>
                  <a:pt x="122" y="246"/>
                  <a:pt x="127" y="249"/>
                  <a:pt x="128" y="246"/>
                </a:cubicBezTo>
                <a:cubicBezTo>
                  <a:pt x="130" y="243"/>
                  <a:pt x="135" y="240"/>
                  <a:pt x="129" y="237"/>
                </a:cubicBezTo>
                <a:cubicBezTo>
                  <a:pt x="123" y="234"/>
                  <a:pt x="112" y="230"/>
                  <a:pt x="112" y="232"/>
                </a:cubicBezTo>
                <a:cubicBezTo>
                  <a:pt x="111" y="234"/>
                  <a:pt x="114" y="243"/>
                  <a:pt x="112" y="239"/>
                </a:cubicBezTo>
                <a:cubicBezTo>
                  <a:pt x="110" y="236"/>
                  <a:pt x="108" y="231"/>
                  <a:pt x="105" y="231"/>
                </a:cubicBezTo>
                <a:cubicBezTo>
                  <a:pt x="101" y="231"/>
                  <a:pt x="110" y="230"/>
                  <a:pt x="107" y="227"/>
                </a:cubicBezTo>
                <a:cubicBezTo>
                  <a:pt x="104" y="223"/>
                  <a:pt x="110" y="225"/>
                  <a:pt x="111" y="218"/>
                </a:cubicBezTo>
                <a:cubicBezTo>
                  <a:pt x="111" y="211"/>
                  <a:pt x="112" y="224"/>
                  <a:pt x="112" y="226"/>
                </a:cubicBezTo>
                <a:cubicBezTo>
                  <a:pt x="113" y="229"/>
                  <a:pt x="113" y="230"/>
                  <a:pt x="120" y="230"/>
                </a:cubicBezTo>
                <a:cubicBezTo>
                  <a:pt x="126" y="230"/>
                  <a:pt x="133" y="227"/>
                  <a:pt x="138" y="227"/>
                </a:cubicBezTo>
                <a:cubicBezTo>
                  <a:pt x="142" y="228"/>
                  <a:pt x="144" y="225"/>
                  <a:pt x="147" y="223"/>
                </a:cubicBezTo>
                <a:cubicBezTo>
                  <a:pt x="149" y="221"/>
                  <a:pt x="147" y="218"/>
                  <a:pt x="144" y="218"/>
                </a:cubicBezTo>
                <a:cubicBezTo>
                  <a:pt x="142" y="217"/>
                  <a:pt x="143" y="218"/>
                  <a:pt x="139" y="218"/>
                </a:cubicBezTo>
                <a:cubicBezTo>
                  <a:pt x="134" y="217"/>
                  <a:pt x="139" y="214"/>
                  <a:pt x="138" y="212"/>
                </a:cubicBezTo>
                <a:cubicBezTo>
                  <a:pt x="137" y="209"/>
                  <a:pt x="134" y="204"/>
                  <a:pt x="132" y="206"/>
                </a:cubicBezTo>
                <a:cubicBezTo>
                  <a:pt x="129" y="208"/>
                  <a:pt x="124" y="205"/>
                  <a:pt x="122" y="206"/>
                </a:cubicBezTo>
                <a:cubicBezTo>
                  <a:pt x="121" y="207"/>
                  <a:pt x="115" y="209"/>
                  <a:pt x="112" y="207"/>
                </a:cubicBezTo>
                <a:cubicBezTo>
                  <a:pt x="109" y="204"/>
                  <a:pt x="112" y="207"/>
                  <a:pt x="116" y="206"/>
                </a:cubicBezTo>
                <a:cubicBezTo>
                  <a:pt x="120" y="205"/>
                  <a:pt x="124" y="203"/>
                  <a:pt x="125" y="202"/>
                </a:cubicBezTo>
                <a:cubicBezTo>
                  <a:pt x="127" y="200"/>
                  <a:pt x="131" y="196"/>
                  <a:pt x="134" y="199"/>
                </a:cubicBezTo>
                <a:cubicBezTo>
                  <a:pt x="137" y="203"/>
                  <a:pt x="138" y="204"/>
                  <a:pt x="141" y="203"/>
                </a:cubicBezTo>
                <a:cubicBezTo>
                  <a:pt x="143" y="201"/>
                  <a:pt x="144" y="198"/>
                  <a:pt x="144" y="196"/>
                </a:cubicBezTo>
                <a:cubicBezTo>
                  <a:pt x="144" y="194"/>
                  <a:pt x="144" y="189"/>
                  <a:pt x="138" y="187"/>
                </a:cubicBezTo>
                <a:cubicBezTo>
                  <a:pt x="133" y="184"/>
                  <a:pt x="139" y="183"/>
                  <a:pt x="142" y="186"/>
                </a:cubicBezTo>
                <a:cubicBezTo>
                  <a:pt x="144" y="189"/>
                  <a:pt x="144" y="194"/>
                  <a:pt x="146" y="192"/>
                </a:cubicBezTo>
                <a:cubicBezTo>
                  <a:pt x="148" y="191"/>
                  <a:pt x="151" y="188"/>
                  <a:pt x="148" y="185"/>
                </a:cubicBezTo>
                <a:cubicBezTo>
                  <a:pt x="145" y="181"/>
                  <a:pt x="142" y="179"/>
                  <a:pt x="139" y="176"/>
                </a:cubicBezTo>
                <a:cubicBezTo>
                  <a:pt x="136" y="173"/>
                  <a:pt x="137" y="174"/>
                  <a:pt x="133" y="174"/>
                </a:cubicBezTo>
                <a:cubicBezTo>
                  <a:pt x="129" y="174"/>
                  <a:pt x="125" y="175"/>
                  <a:pt x="122" y="174"/>
                </a:cubicBezTo>
                <a:cubicBezTo>
                  <a:pt x="119" y="173"/>
                  <a:pt x="116" y="172"/>
                  <a:pt x="115" y="169"/>
                </a:cubicBezTo>
                <a:cubicBezTo>
                  <a:pt x="113" y="166"/>
                  <a:pt x="114" y="164"/>
                  <a:pt x="110" y="164"/>
                </a:cubicBezTo>
                <a:cubicBezTo>
                  <a:pt x="106" y="164"/>
                  <a:pt x="100" y="165"/>
                  <a:pt x="102" y="162"/>
                </a:cubicBezTo>
                <a:cubicBezTo>
                  <a:pt x="104" y="159"/>
                  <a:pt x="105" y="154"/>
                  <a:pt x="109" y="158"/>
                </a:cubicBezTo>
                <a:cubicBezTo>
                  <a:pt x="113" y="162"/>
                  <a:pt x="115" y="163"/>
                  <a:pt x="120" y="160"/>
                </a:cubicBezTo>
                <a:cubicBezTo>
                  <a:pt x="124" y="156"/>
                  <a:pt x="128" y="152"/>
                  <a:pt x="135" y="154"/>
                </a:cubicBezTo>
                <a:cubicBezTo>
                  <a:pt x="143" y="155"/>
                  <a:pt x="153" y="161"/>
                  <a:pt x="157" y="158"/>
                </a:cubicBezTo>
                <a:cubicBezTo>
                  <a:pt x="161" y="155"/>
                  <a:pt x="162" y="142"/>
                  <a:pt x="153" y="143"/>
                </a:cubicBezTo>
                <a:cubicBezTo>
                  <a:pt x="145" y="144"/>
                  <a:pt x="148" y="146"/>
                  <a:pt x="143" y="144"/>
                </a:cubicBezTo>
                <a:cubicBezTo>
                  <a:pt x="138" y="142"/>
                  <a:pt x="133" y="141"/>
                  <a:pt x="129" y="137"/>
                </a:cubicBezTo>
                <a:cubicBezTo>
                  <a:pt x="125" y="134"/>
                  <a:pt x="127" y="133"/>
                  <a:pt x="135" y="135"/>
                </a:cubicBezTo>
                <a:cubicBezTo>
                  <a:pt x="143" y="137"/>
                  <a:pt x="152" y="139"/>
                  <a:pt x="148" y="136"/>
                </a:cubicBezTo>
                <a:cubicBezTo>
                  <a:pt x="144" y="133"/>
                  <a:pt x="131" y="126"/>
                  <a:pt x="128" y="126"/>
                </a:cubicBezTo>
                <a:cubicBezTo>
                  <a:pt x="125" y="125"/>
                  <a:pt x="122" y="124"/>
                  <a:pt x="121" y="126"/>
                </a:cubicBezTo>
                <a:cubicBezTo>
                  <a:pt x="120" y="129"/>
                  <a:pt x="119" y="134"/>
                  <a:pt x="116" y="134"/>
                </a:cubicBezTo>
                <a:cubicBezTo>
                  <a:pt x="114" y="134"/>
                  <a:pt x="109" y="136"/>
                  <a:pt x="111" y="133"/>
                </a:cubicBezTo>
                <a:cubicBezTo>
                  <a:pt x="112" y="130"/>
                  <a:pt x="116" y="118"/>
                  <a:pt x="119" y="114"/>
                </a:cubicBezTo>
                <a:cubicBezTo>
                  <a:pt x="122" y="109"/>
                  <a:pt x="120" y="104"/>
                  <a:pt x="122" y="103"/>
                </a:cubicBezTo>
                <a:cubicBezTo>
                  <a:pt x="124" y="101"/>
                  <a:pt x="135" y="102"/>
                  <a:pt x="136" y="100"/>
                </a:cubicBezTo>
                <a:cubicBezTo>
                  <a:pt x="137" y="97"/>
                  <a:pt x="137" y="95"/>
                  <a:pt x="141" y="93"/>
                </a:cubicBezTo>
                <a:cubicBezTo>
                  <a:pt x="145" y="90"/>
                  <a:pt x="149" y="89"/>
                  <a:pt x="145" y="88"/>
                </a:cubicBezTo>
                <a:cubicBezTo>
                  <a:pt x="141" y="86"/>
                  <a:pt x="142" y="79"/>
                  <a:pt x="143" y="76"/>
                </a:cubicBezTo>
                <a:cubicBezTo>
                  <a:pt x="143" y="73"/>
                  <a:pt x="151" y="75"/>
                  <a:pt x="156" y="73"/>
                </a:cubicBezTo>
                <a:cubicBezTo>
                  <a:pt x="162" y="71"/>
                  <a:pt x="171" y="65"/>
                  <a:pt x="167" y="65"/>
                </a:cubicBezTo>
                <a:cubicBezTo>
                  <a:pt x="163" y="65"/>
                  <a:pt x="151" y="65"/>
                  <a:pt x="147" y="65"/>
                </a:cubicBezTo>
                <a:cubicBezTo>
                  <a:pt x="142" y="65"/>
                  <a:pt x="135" y="68"/>
                  <a:pt x="134" y="71"/>
                </a:cubicBezTo>
                <a:cubicBezTo>
                  <a:pt x="134" y="74"/>
                  <a:pt x="127" y="73"/>
                  <a:pt x="127" y="71"/>
                </a:cubicBezTo>
                <a:cubicBezTo>
                  <a:pt x="127" y="68"/>
                  <a:pt x="130" y="60"/>
                  <a:pt x="137" y="59"/>
                </a:cubicBezTo>
                <a:cubicBezTo>
                  <a:pt x="144" y="57"/>
                  <a:pt x="167" y="61"/>
                  <a:pt x="172" y="59"/>
                </a:cubicBezTo>
                <a:cubicBezTo>
                  <a:pt x="178" y="58"/>
                  <a:pt x="185" y="52"/>
                  <a:pt x="183" y="51"/>
                </a:cubicBezTo>
                <a:cubicBezTo>
                  <a:pt x="180" y="51"/>
                  <a:pt x="173" y="47"/>
                  <a:pt x="169" y="49"/>
                </a:cubicBezTo>
                <a:cubicBezTo>
                  <a:pt x="165" y="51"/>
                  <a:pt x="159" y="50"/>
                  <a:pt x="153" y="49"/>
                </a:cubicBezTo>
                <a:cubicBezTo>
                  <a:pt x="146" y="47"/>
                  <a:pt x="129" y="47"/>
                  <a:pt x="134" y="46"/>
                </a:cubicBezTo>
                <a:cubicBezTo>
                  <a:pt x="140" y="46"/>
                  <a:pt x="153" y="49"/>
                  <a:pt x="158" y="46"/>
                </a:cubicBezTo>
                <a:cubicBezTo>
                  <a:pt x="162" y="44"/>
                  <a:pt x="166" y="44"/>
                  <a:pt x="172" y="44"/>
                </a:cubicBezTo>
                <a:cubicBezTo>
                  <a:pt x="179" y="45"/>
                  <a:pt x="187" y="45"/>
                  <a:pt x="190" y="43"/>
                </a:cubicBezTo>
                <a:cubicBezTo>
                  <a:pt x="193" y="41"/>
                  <a:pt x="202" y="42"/>
                  <a:pt x="203" y="40"/>
                </a:cubicBezTo>
                <a:cubicBezTo>
                  <a:pt x="204" y="37"/>
                  <a:pt x="198" y="33"/>
                  <a:pt x="200" y="33"/>
                </a:cubicBezTo>
                <a:cubicBezTo>
                  <a:pt x="202" y="32"/>
                  <a:pt x="212" y="32"/>
                  <a:pt x="219" y="28"/>
                </a:cubicBezTo>
                <a:cubicBezTo>
                  <a:pt x="226" y="24"/>
                  <a:pt x="242" y="21"/>
                  <a:pt x="238"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91" name="Freeform 912"/>
          <p:cNvSpPr>
            <a:spLocks/>
          </p:cNvSpPr>
          <p:nvPr/>
        </p:nvSpPr>
        <p:spPr bwMode="auto">
          <a:xfrm>
            <a:off x="94591" y="638893"/>
            <a:ext cx="263803" cy="81851"/>
          </a:xfrm>
          <a:custGeom>
            <a:avLst/>
            <a:gdLst>
              <a:gd name="T0" fmla="*/ 24835 w 118"/>
              <a:gd name="T1" fmla="*/ 59765 h 34"/>
              <a:gd name="T2" fmla="*/ 133727 w 118"/>
              <a:gd name="T3" fmla="*/ 61632 h 34"/>
              <a:gd name="T4" fmla="*/ 181486 w 118"/>
              <a:gd name="T5" fmla="*/ 50426 h 34"/>
              <a:gd name="T6" fmla="*/ 221604 w 118"/>
              <a:gd name="T7" fmla="*/ 33618 h 34"/>
              <a:gd name="T8" fmla="*/ 185307 w 118"/>
              <a:gd name="T9" fmla="*/ 22412 h 34"/>
              <a:gd name="T10" fmla="*/ 160472 w 118"/>
              <a:gd name="T11" fmla="*/ 24279 h 34"/>
              <a:gd name="T12" fmla="*/ 147099 w 118"/>
              <a:gd name="T13" fmla="*/ 18676 h 34"/>
              <a:gd name="T14" fmla="*/ 118444 w 118"/>
              <a:gd name="T15" fmla="*/ 24279 h 34"/>
              <a:gd name="T16" fmla="*/ 137547 w 118"/>
              <a:gd name="T17" fmla="*/ 5603 h 34"/>
              <a:gd name="T18" fmla="*/ 82146 w 118"/>
              <a:gd name="T19" fmla="*/ 5603 h 34"/>
              <a:gd name="T20" fmla="*/ 15283 w 118"/>
              <a:gd name="T21" fmla="*/ 1868 h 34"/>
              <a:gd name="T22" fmla="*/ 0 w 118"/>
              <a:gd name="T23" fmla="*/ 5603 h 34"/>
              <a:gd name="T24" fmla="*/ 0 w 118"/>
              <a:gd name="T25" fmla="*/ 61632 h 34"/>
              <a:gd name="T26" fmla="*/ 24835 w 118"/>
              <a:gd name="T27" fmla="*/ 59765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34">
                <a:moveTo>
                  <a:pt x="13" y="32"/>
                </a:moveTo>
                <a:cubicBezTo>
                  <a:pt x="28" y="32"/>
                  <a:pt x="66" y="34"/>
                  <a:pt x="70" y="33"/>
                </a:cubicBezTo>
                <a:cubicBezTo>
                  <a:pt x="73" y="32"/>
                  <a:pt x="87" y="28"/>
                  <a:pt x="95" y="27"/>
                </a:cubicBezTo>
                <a:cubicBezTo>
                  <a:pt x="104" y="26"/>
                  <a:pt x="118" y="21"/>
                  <a:pt x="116" y="18"/>
                </a:cubicBezTo>
                <a:cubicBezTo>
                  <a:pt x="113" y="16"/>
                  <a:pt x="104" y="14"/>
                  <a:pt x="97" y="12"/>
                </a:cubicBezTo>
                <a:cubicBezTo>
                  <a:pt x="89" y="11"/>
                  <a:pt x="87" y="15"/>
                  <a:pt x="84" y="13"/>
                </a:cubicBezTo>
                <a:cubicBezTo>
                  <a:pt x="81" y="11"/>
                  <a:pt x="82" y="10"/>
                  <a:pt x="77" y="10"/>
                </a:cubicBezTo>
                <a:cubicBezTo>
                  <a:pt x="72" y="10"/>
                  <a:pt x="64" y="13"/>
                  <a:pt x="62" y="13"/>
                </a:cubicBezTo>
                <a:cubicBezTo>
                  <a:pt x="61" y="12"/>
                  <a:pt x="74" y="4"/>
                  <a:pt x="72" y="3"/>
                </a:cubicBezTo>
                <a:cubicBezTo>
                  <a:pt x="70" y="1"/>
                  <a:pt x="53" y="2"/>
                  <a:pt x="43" y="3"/>
                </a:cubicBezTo>
                <a:cubicBezTo>
                  <a:pt x="33" y="4"/>
                  <a:pt x="14" y="0"/>
                  <a:pt x="8" y="1"/>
                </a:cubicBezTo>
                <a:cubicBezTo>
                  <a:pt x="6" y="1"/>
                  <a:pt x="4" y="2"/>
                  <a:pt x="0" y="3"/>
                </a:cubicBezTo>
                <a:cubicBezTo>
                  <a:pt x="0" y="33"/>
                  <a:pt x="0" y="33"/>
                  <a:pt x="0" y="33"/>
                </a:cubicBezTo>
                <a:cubicBezTo>
                  <a:pt x="5" y="32"/>
                  <a:pt x="9" y="32"/>
                  <a:pt x="1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292" name="Freeform 919"/>
          <p:cNvSpPr>
            <a:spLocks/>
          </p:cNvSpPr>
          <p:nvPr/>
        </p:nvSpPr>
        <p:spPr bwMode="auto">
          <a:xfrm>
            <a:off x="4216974" y="4630779"/>
            <a:ext cx="1196402" cy="992444"/>
          </a:xfrm>
          <a:custGeom>
            <a:avLst/>
            <a:gdLst>
              <a:gd name="T0" fmla="*/ 476842 w 536"/>
              <a:gd name="T1" fmla="*/ 13341 h 404"/>
              <a:gd name="T2" fmla="*/ 492101 w 536"/>
              <a:gd name="T3" fmla="*/ 40022 h 404"/>
              <a:gd name="T4" fmla="*/ 444417 w 536"/>
              <a:gd name="T5" fmla="*/ 45739 h 404"/>
              <a:gd name="T6" fmla="*/ 421529 w 536"/>
              <a:gd name="T7" fmla="*/ 85760 h 404"/>
              <a:gd name="T8" fmla="*/ 413899 w 536"/>
              <a:gd name="T9" fmla="*/ 110536 h 404"/>
              <a:gd name="T10" fmla="*/ 370030 w 536"/>
              <a:gd name="T11" fmla="*/ 91478 h 404"/>
              <a:gd name="T12" fmla="*/ 345234 w 536"/>
              <a:gd name="T13" fmla="*/ 87666 h 404"/>
              <a:gd name="T14" fmla="*/ 320438 w 536"/>
              <a:gd name="T15" fmla="*/ 95289 h 404"/>
              <a:gd name="T16" fmla="*/ 307086 w 536"/>
              <a:gd name="T17" fmla="*/ 110536 h 404"/>
              <a:gd name="T18" fmla="*/ 301364 w 536"/>
              <a:gd name="T19" fmla="*/ 121970 h 404"/>
              <a:gd name="T20" fmla="*/ 295642 w 536"/>
              <a:gd name="T21" fmla="*/ 148651 h 404"/>
              <a:gd name="T22" fmla="*/ 274661 w 536"/>
              <a:gd name="T23" fmla="*/ 161992 h 404"/>
              <a:gd name="T24" fmla="*/ 259402 w 536"/>
              <a:gd name="T25" fmla="*/ 167709 h 404"/>
              <a:gd name="T26" fmla="*/ 232699 w 536"/>
              <a:gd name="T27" fmla="*/ 184861 h 404"/>
              <a:gd name="T28" fmla="*/ 181200 w 536"/>
              <a:gd name="T29" fmla="*/ 236318 h 404"/>
              <a:gd name="T30" fmla="*/ 118257 w 536"/>
              <a:gd name="T31" fmla="*/ 255375 h 404"/>
              <a:gd name="T32" fmla="*/ 55314 w 536"/>
              <a:gd name="T33" fmla="*/ 282056 h 404"/>
              <a:gd name="T34" fmla="*/ 30518 w 536"/>
              <a:gd name="T35" fmla="*/ 287774 h 404"/>
              <a:gd name="T36" fmla="*/ 15259 w 536"/>
              <a:gd name="T37" fmla="*/ 348759 h 404"/>
              <a:gd name="T38" fmla="*/ 15259 w 536"/>
              <a:gd name="T39" fmla="*/ 390686 h 404"/>
              <a:gd name="T40" fmla="*/ 0 w 536"/>
              <a:gd name="T41" fmla="*/ 390686 h 404"/>
              <a:gd name="T42" fmla="*/ 36240 w 536"/>
              <a:gd name="T43" fmla="*/ 466918 h 404"/>
              <a:gd name="T44" fmla="*/ 70573 w 536"/>
              <a:gd name="T45" fmla="*/ 556490 h 404"/>
              <a:gd name="T46" fmla="*/ 55314 w 536"/>
              <a:gd name="T47" fmla="*/ 607946 h 404"/>
              <a:gd name="T48" fmla="*/ 106813 w 536"/>
              <a:gd name="T49" fmla="*/ 647968 h 404"/>
              <a:gd name="T50" fmla="*/ 175478 w 536"/>
              <a:gd name="T51" fmla="*/ 617475 h 404"/>
              <a:gd name="T52" fmla="*/ 276569 w 536"/>
              <a:gd name="T53" fmla="*/ 598417 h 404"/>
              <a:gd name="T54" fmla="*/ 366215 w 536"/>
              <a:gd name="T55" fmla="*/ 566019 h 404"/>
              <a:gd name="T56" fmla="*/ 490194 w 536"/>
              <a:gd name="T57" fmla="*/ 562207 h 404"/>
              <a:gd name="T58" fmla="*/ 534063 w 536"/>
              <a:gd name="T59" fmla="*/ 592700 h 404"/>
              <a:gd name="T60" fmla="*/ 558859 w 536"/>
              <a:gd name="T61" fmla="*/ 613663 h 404"/>
              <a:gd name="T62" fmla="*/ 576026 w 536"/>
              <a:gd name="T63" fmla="*/ 634627 h 404"/>
              <a:gd name="T64" fmla="*/ 625617 w 536"/>
              <a:gd name="T65" fmla="*/ 581265 h 404"/>
              <a:gd name="T66" fmla="*/ 625617 w 536"/>
              <a:gd name="T67" fmla="*/ 611758 h 404"/>
              <a:gd name="T68" fmla="*/ 608451 w 536"/>
              <a:gd name="T69" fmla="*/ 651779 h 404"/>
              <a:gd name="T70" fmla="*/ 642783 w 536"/>
              <a:gd name="T71" fmla="*/ 646062 h 404"/>
              <a:gd name="T72" fmla="*/ 671394 w 536"/>
              <a:gd name="T73" fmla="*/ 693707 h 404"/>
              <a:gd name="T74" fmla="*/ 717171 w 536"/>
              <a:gd name="T75" fmla="*/ 741351 h 404"/>
              <a:gd name="T76" fmla="*/ 791558 w 536"/>
              <a:gd name="T77" fmla="*/ 741351 h 404"/>
              <a:gd name="T78" fmla="*/ 806817 w 536"/>
              <a:gd name="T79" fmla="*/ 745163 h 404"/>
              <a:gd name="T80" fmla="*/ 841150 w 536"/>
              <a:gd name="T81" fmla="*/ 764221 h 404"/>
              <a:gd name="T82" fmla="*/ 928889 w 536"/>
              <a:gd name="T83" fmla="*/ 718482 h 404"/>
              <a:gd name="T84" fmla="*/ 972758 w 536"/>
              <a:gd name="T85" fmla="*/ 598417 h 404"/>
              <a:gd name="T86" fmla="*/ 1007091 w 536"/>
              <a:gd name="T87" fmla="*/ 518374 h 404"/>
              <a:gd name="T88" fmla="*/ 1018535 w 536"/>
              <a:gd name="T89" fmla="*/ 459295 h 404"/>
              <a:gd name="T90" fmla="*/ 1008998 w 536"/>
              <a:gd name="T91" fmla="*/ 394498 h 404"/>
              <a:gd name="T92" fmla="*/ 997554 w 536"/>
              <a:gd name="T93" fmla="*/ 377346 h 404"/>
              <a:gd name="T94" fmla="*/ 947963 w 536"/>
              <a:gd name="T95" fmla="*/ 306832 h 404"/>
              <a:gd name="T96" fmla="*/ 917445 w 536"/>
              <a:gd name="T97" fmla="*/ 278245 h 404"/>
              <a:gd name="T98" fmla="*/ 888834 w 536"/>
              <a:gd name="T99" fmla="*/ 242035 h 404"/>
              <a:gd name="T100" fmla="*/ 839243 w 536"/>
              <a:gd name="T101" fmla="*/ 215354 h 404"/>
              <a:gd name="T102" fmla="*/ 825891 w 536"/>
              <a:gd name="T103" fmla="*/ 158180 h 404"/>
              <a:gd name="T104" fmla="*/ 793466 w 536"/>
              <a:gd name="T105" fmla="*/ 93384 h 404"/>
              <a:gd name="T106" fmla="*/ 757226 w 536"/>
              <a:gd name="T107" fmla="*/ 36210 h 404"/>
              <a:gd name="T108" fmla="*/ 732430 w 536"/>
              <a:gd name="T109" fmla="*/ 30493 h 404"/>
              <a:gd name="T110" fmla="*/ 720986 w 536"/>
              <a:gd name="T111" fmla="*/ 70514 h 404"/>
              <a:gd name="T112" fmla="*/ 717171 w 536"/>
              <a:gd name="T113" fmla="*/ 131499 h 404"/>
              <a:gd name="T114" fmla="*/ 654228 w 536"/>
              <a:gd name="T115" fmla="*/ 160086 h 404"/>
              <a:gd name="T116" fmla="*/ 587470 w 536"/>
              <a:gd name="T117" fmla="*/ 120065 h 404"/>
              <a:gd name="T118" fmla="*/ 579840 w 536"/>
              <a:gd name="T119" fmla="*/ 83855 h 404"/>
              <a:gd name="T120" fmla="*/ 593192 w 536"/>
              <a:gd name="T121" fmla="*/ 55268 h 404"/>
              <a:gd name="T122" fmla="*/ 583655 w 536"/>
              <a:gd name="T123" fmla="*/ 43833 h 404"/>
              <a:gd name="T124" fmla="*/ 553137 w 536"/>
              <a:gd name="T125" fmla="*/ 4002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3" name="Freeform 920"/>
          <p:cNvSpPr>
            <a:spLocks/>
          </p:cNvSpPr>
          <p:nvPr/>
        </p:nvSpPr>
        <p:spPr bwMode="auto">
          <a:xfrm>
            <a:off x="791465" y="2122442"/>
            <a:ext cx="230363" cy="390839"/>
          </a:xfrm>
          <a:custGeom>
            <a:avLst/>
            <a:gdLst>
              <a:gd name="T0" fmla="*/ 55424 w 103"/>
              <a:gd name="T1" fmla="*/ 1907 h 159"/>
              <a:gd name="T2" fmla="*/ 24845 w 103"/>
              <a:gd name="T3" fmla="*/ 3814 h 159"/>
              <a:gd name="T4" fmla="*/ 21023 w 103"/>
              <a:gd name="T5" fmla="*/ 17163 h 159"/>
              <a:gd name="T6" fmla="*/ 7645 w 103"/>
              <a:gd name="T7" fmla="*/ 36233 h 159"/>
              <a:gd name="T8" fmla="*/ 9556 w 103"/>
              <a:gd name="T9" fmla="*/ 64838 h 159"/>
              <a:gd name="T10" fmla="*/ 22934 w 103"/>
              <a:gd name="T11" fmla="*/ 70559 h 159"/>
              <a:gd name="T12" fmla="*/ 19112 w 103"/>
              <a:gd name="T13" fmla="*/ 78187 h 159"/>
              <a:gd name="T14" fmla="*/ 11467 w 103"/>
              <a:gd name="T15" fmla="*/ 89629 h 159"/>
              <a:gd name="T16" fmla="*/ 1911 w 103"/>
              <a:gd name="T17" fmla="*/ 101071 h 159"/>
              <a:gd name="T18" fmla="*/ 11467 w 103"/>
              <a:gd name="T19" fmla="*/ 108699 h 159"/>
              <a:gd name="T20" fmla="*/ 19112 w 103"/>
              <a:gd name="T21" fmla="*/ 110606 h 159"/>
              <a:gd name="T22" fmla="*/ 22934 w 103"/>
              <a:gd name="T23" fmla="*/ 106792 h 159"/>
              <a:gd name="T24" fmla="*/ 24845 w 103"/>
              <a:gd name="T25" fmla="*/ 99164 h 159"/>
              <a:gd name="T26" fmla="*/ 30579 w 103"/>
              <a:gd name="T27" fmla="*/ 99164 h 159"/>
              <a:gd name="T28" fmla="*/ 30579 w 103"/>
              <a:gd name="T29" fmla="*/ 122048 h 159"/>
              <a:gd name="T30" fmla="*/ 38223 w 103"/>
              <a:gd name="T31" fmla="*/ 137304 h 159"/>
              <a:gd name="T32" fmla="*/ 63068 w 103"/>
              <a:gd name="T33" fmla="*/ 131583 h 159"/>
              <a:gd name="T34" fmla="*/ 66891 w 103"/>
              <a:gd name="T35" fmla="*/ 148746 h 159"/>
              <a:gd name="T36" fmla="*/ 80269 w 103"/>
              <a:gd name="T37" fmla="*/ 162095 h 159"/>
              <a:gd name="T38" fmla="*/ 78358 w 103"/>
              <a:gd name="T39" fmla="*/ 188793 h 159"/>
              <a:gd name="T40" fmla="*/ 43957 w 103"/>
              <a:gd name="T41" fmla="*/ 192607 h 159"/>
              <a:gd name="T42" fmla="*/ 51601 w 103"/>
              <a:gd name="T43" fmla="*/ 205956 h 159"/>
              <a:gd name="T44" fmla="*/ 45868 w 103"/>
              <a:gd name="T45" fmla="*/ 215491 h 159"/>
              <a:gd name="T46" fmla="*/ 24845 w 103"/>
              <a:gd name="T47" fmla="*/ 238375 h 159"/>
              <a:gd name="T48" fmla="*/ 43957 w 103"/>
              <a:gd name="T49" fmla="*/ 240282 h 159"/>
              <a:gd name="T50" fmla="*/ 57335 w 103"/>
              <a:gd name="T51" fmla="*/ 249817 h 159"/>
              <a:gd name="T52" fmla="*/ 87914 w 103"/>
              <a:gd name="T53" fmla="*/ 244096 h 159"/>
              <a:gd name="T54" fmla="*/ 70713 w 103"/>
              <a:gd name="T55" fmla="*/ 261259 h 159"/>
              <a:gd name="T56" fmla="*/ 43957 w 103"/>
              <a:gd name="T57" fmla="*/ 261259 h 159"/>
              <a:gd name="T58" fmla="*/ 34401 w 103"/>
              <a:gd name="T59" fmla="*/ 274608 h 159"/>
              <a:gd name="T60" fmla="*/ 13378 w 103"/>
              <a:gd name="T61" fmla="*/ 295585 h 159"/>
              <a:gd name="T62" fmla="*/ 24845 w 103"/>
              <a:gd name="T63" fmla="*/ 297492 h 159"/>
              <a:gd name="T64" fmla="*/ 53513 w 103"/>
              <a:gd name="T65" fmla="*/ 287957 h 159"/>
              <a:gd name="T66" fmla="*/ 76447 w 103"/>
              <a:gd name="T67" fmla="*/ 274608 h 159"/>
              <a:gd name="T68" fmla="*/ 110848 w 103"/>
              <a:gd name="T69" fmla="*/ 274608 h 159"/>
              <a:gd name="T70" fmla="*/ 152893 w 103"/>
              <a:gd name="T71" fmla="*/ 272701 h 159"/>
              <a:gd name="T72" fmla="*/ 183472 w 103"/>
              <a:gd name="T73" fmla="*/ 255538 h 159"/>
              <a:gd name="T74" fmla="*/ 183472 w 103"/>
              <a:gd name="T75" fmla="*/ 234561 h 159"/>
              <a:gd name="T76" fmla="*/ 177738 w 103"/>
              <a:gd name="T77" fmla="*/ 202142 h 159"/>
              <a:gd name="T78" fmla="*/ 156716 w 103"/>
              <a:gd name="T79" fmla="*/ 198328 h 159"/>
              <a:gd name="T80" fmla="*/ 137604 w 103"/>
              <a:gd name="T81" fmla="*/ 175444 h 159"/>
              <a:gd name="T82" fmla="*/ 145249 w 103"/>
              <a:gd name="T83" fmla="*/ 158281 h 159"/>
              <a:gd name="T84" fmla="*/ 103203 w 103"/>
              <a:gd name="T85" fmla="*/ 106792 h 159"/>
              <a:gd name="T86" fmla="*/ 64980 w 103"/>
              <a:gd name="T87" fmla="*/ 97257 h 159"/>
              <a:gd name="T88" fmla="*/ 82180 w 103"/>
              <a:gd name="T89" fmla="*/ 83908 h 159"/>
              <a:gd name="T90" fmla="*/ 93647 w 103"/>
              <a:gd name="T91" fmla="*/ 66745 h 159"/>
              <a:gd name="T92" fmla="*/ 91736 w 103"/>
              <a:gd name="T93" fmla="*/ 34326 h 159"/>
              <a:gd name="T94" fmla="*/ 47779 w 103"/>
              <a:gd name="T95" fmla="*/ 40047 h 159"/>
              <a:gd name="T96" fmla="*/ 53513 w 103"/>
              <a:gd name="T97" fmla="*/ 32419 h 159"/>
              <a:gd name="T98" fmla="*/ 66891 w 103"/>
              <a:gd name="T99" fmla="*/ 15256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4" name="Freeform 921"/>
          <p:cNvSpPr>
            <a:spLocks/>
          </p:cNvSpPr>
          <p:nvPr/>
        </p:nvSpPr>
        <p:spPr bwMode="auto">
          <a:xfrm>
            <a:off x="657491" y="2279609"/>
            <a:ext cx="156052" cy="169840"/>
          </a:xfrm>
          <a:custGeom>
            <a:avLst/>
            <a:gdLst>
              <a:gd name="T0" fmla="*/ 129540 w 70"/>
              <a:gd name="T1" fmla="*/ 26734 h 69"/>
              <a:gd name="T2" fmla="*/ 121920 w 70"/>
              <a:gd name="T3" fmla="*/ 21006 h 69"/>
              <a:gd name="T4" fmla="*/ 120015 w 70"/>
              <a:gd name="T5" fmla="*/ 19096 h 69"/>
              <a:gd name="T6" fmla="*/ 114300 w 70"/>
              <a:gd name="T7" fmla="*/ 5729 h 69"/>
              <a:gd name="T8" fmla="*/ 104775 w 70"/>
              <a:gd name="T9" fmla="*/ 1910 h 69"/>
              <a:gd name="T10" fmla="*/ 87630 w 70"/>
              <a:gd name="T11" fmla="*/ 5729 h 69"/>
              <a:gd name="T12" fmla="*/ 70485 w 70"/>
              <a:gd name="T13" fmla="*/ 7638 h 69"/>
              <a:gd name="T14" fmla="*/ 55245 w 70"/>
              <a:gd name="T15" fmla="*/ 9548 h 69"/>
              <a:gd name="T16" fmla="*/ 55245 w 70"/>
              <a:gd name="T17" fmla="*/ 11458 h 69"/>
              <a:gd name="T18" fmla="*/ 47625 w 70"/>
              <a:gd name="T19" fmla="*/ 17186 h 69"/>
              <a:gd name="T20" fmla="*/ 49530 w 70"/>
              <a:gd name="T21" fmla="*/ 21006 h 69"/>
              <a:gd name="T22" fmla="*/ 59055 w 70"/>
              <a:gd name="T23" fmla="*/ 26734 h 69"/>
              <a:gd name="T24" fmla="*/ 41910 w 70"/>
              <a:gd name="T25" fmla="*/ 32463 h 69"/>
              <a:gd name="T26" fmla="*/ 26670 w 70"/>
              <a:gd name="T27" fmla="*/ 32463 h 69"/>
              <a:gd name="T28" fmla="*/ 13335 w 70"/>
              <a:gd name="T29" fmla="*/ 36282 h 69"/>
              <a:gd name="T30" fmla="*/ 15240 w 70"/>
              <a:gd name="T31" fmla="*/ 40101 h 69"/>
              <a:gd name="T32" fmla="*/ 13335 w 70"/>
              <a:gd name="T33" fmla="*/ 43921 h 69"/>
              <a:gd name="T34" fmla="*/ 11430 w 70"/>
              <a:gd name="T35" fmla="*/ 45830 h 69"/>
              <a:gd name="T36" fmla="*/ 20955 w 70"/>
              <a:gd name="T37" fmla="*/ 53469 h 69"/>
              <a:gd name="T38" fmla="*/ 13335 w 70"/>
              <a:gd name="T39" fmla="*/ 64926 h 69"/>
              <a:gd name="T40" fmla="*/ 30480 w 70"/>
              <a:gd name="T41" fmla="*/ 68745 h 69"/>
              <a:gd name="T42" fmla="*/ 32385 w 70"/>
              <a:gd name="T43" fmla="*/ 74474 h 69"/>
              <a:gd name="T44" fmla="*/ 20955 w 70"/>
              <a:gd name="T45" fmla="*/ 95480 h 69"/>
              <a:gd name="T46" fmla="*/ 9525 w 70"/>
              <a:gd name="T47" fmla="*/ 103118 h 69"/>
              <a:gd name="T48" fmla="*/ 9525 w 70"/>
              <a:gd name="T49" fmla="*/ 105028 h 69"/>
              <a:gd name="T50" fmla="*/ 13335 w 70"/>
              <a:gd name="T51" fmla="*/ 106937 h 69"/>
              <a:gd name="T52" fmla="*/ 5715 w 70"/>
              <a:gd name="T53" fmla="*/ 114576 h 69"/>
              <a:gd name="T54" fmla="*/ 15240 w 70"/>
              <a:gd name="T55" fmla="*/ 112666 h 69"/>
              <a:gd name="T56" fmla="*/ 13335 w 70"/>
              <a:gd name="T57" fmla="*/ 124124 h 69"/>
              <a:gd name="T58" fmla="*/ 22860 w 70"/>
              <a:gd name="T59" fmla="*/ 120304 h 69"/>
              <a:gd name="T60" fmla="*/ 24765 w 70"/>
              <a:gd name="T61" fmla="*/ 127943 h 69"/>
              <a:gd name="T62" fmla="*/ 38100 w 70"/>
              <a:gd name="T63" fmla="*/ 126033 h 69"/>
              <a:gd name="T64" fmla="*/ 74295 w 70"/>
              <a:gd name="T65" fmla="*/ 108847 h 69"/>
              <a:gd name="T66" fmla="*/ 99060 w 70"/>
              <a:gd name="T67" fmla="*/ 105028 h 69"/>
              <a:gd name="T68" fmla="*/ 108585 w 70"/>
              <a:gd name="T69" fmla="*/ 91661 h 69"/>
              <a:gd name="T70" fmla="*/ 114300 w 70"/>
              <a:gd name="T71" fmla="*/ 68745 h 69"/>
              <a:gd name="T72" fmla="*/ 104775 w 70"/>
              <a:gd name="T73" fmla="*/ 45830 h 69"/>
              <a:gd name="T74" fmla="*/ 116205 w 70"/>
              <a:gd name="T75" fmla="*/ 40101 h 69"/>
              <a:gd name="T76" fmla="*/ 129540 w 70"/>
              <a:gd name="T77" fmla="*/ 26734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69">
                <a:moveTo>
                  <a:pt x="68" y="14"/>
                </a:moveTo>
                <a:cubicBezTo>
                  <a:pt x="70" y="13"/>
                  <a:pt x="66" y="11"/>
                  <a:pt x="64" y="11"/>
                </a:cubicBezTo>
                <a:cubicBezTo>
                  <a:pt x="62" y="11"/>
                  <a:pt x="63" y="11"/>
                  <a:pt x="63" y="10"/>
                </a:cubicBezTo>
                <a:cubicBezTo>
                  <a:pt x="63" y="8"/>
                  <a:pt x="62" y="4"/>
                  <a:pt x="60" y="3"/>
                </a:cubicBezTo>
                <a:cubicBezTo>
                  <a:pt x="57" y="1"/>
                  <a:pt x="57" y="0"/>
                  <a:pt x="55" y="1"/>
                </a:cubicBezTo>
                <a:cubicBezTo>
                  <a:pt x="52" y="2"/>
                  <a:pt x="49" y="1"/>
                  <a:pt x="46" y="3"/>
                </a:cubicBezTo>
                <a:cubicBezTo>
                  <a:pt x="44" y="5"/>
                  <a:pt x="41" y="6"/>
                  <a:pt x="37" y="4"/>
                </a:cubicBezTo>
                <a:cubicBezTo>
                  <a:pt x="34" y="3"/>
                  <a:pt x="31" y="5"/>
                  <a:pt x="29" y="5"/>
                </a:cubicBezTo>
                <a:cubicBezTo>
                  <a:pt x="27" y="5"/>
                  <a:pt x="28" y="6"/>
                  <a:pt x="29" y="6"/>
                </a:cubicBezTo>
                <a:cubicBezTo>
                  <a:pt x="31" y="7"/>
                  <a:pt x="26" y="9"/>
                  <a:pt x="25" y="9"/>
                </a:cubicBezTo>
                <a:cubicBezTo>
                  <a:pt x="24" y="9"/>
                  <a:pt x="22" y="11"/>
                  <a:pt x="26" y="11"/>
                </a:cubicBezTo>
                <a:cubicBezTo>
                  <a:pt x="29" y="11"/>
                  <a:pt x="33" y="13"/>
                  <a:pt x="31" y="14"/>
                </a:cubicBezTo>
                <a:cubicBezTo>
                  <a:pt x="29" y="15"/>
                  <a:pt x="24" y="16"/>
                  <a:pt x="22" y="17"/>
                </a:cubicBezTo>
                <a:cubicBezTo>
                  <a:pt x="21" y="17"/>
                  <a:pt x="17" y="18"/>
                  <a:pt x="14" y="17"/>
                </a:cubicBezTo>
                <a:cubicBezTo>
                  <a:pt x="11" y="17"/>
                  <a:pt x="5" y="19"/>
                  <a:pt x="7" y="19"/>
                </a:cubicBezTo>
                <a:cubicBezTo>
                  <a:pt x="9" y="19"/>
                  <a:pt x="10" y="21"/>
                  <a:pt x="8" y="21"/>
                </a:cubicBezTo>
                <a:cubicBezTo>
                  <a:pt x="6" y="21"/>
                  <a:pt x="3" y="23"/>
                  <a:pt x="7" y="23"/>
                </a:cubicBezTo>
                <a:cubicBezTo>
                  <a:pt x="10" y="23"/>
                  <a:pt x="3" y="24"/>
                  <a:pt x="6" y="24"/>
                </a:cubicBezTo>
                <a:cubicBezTo>
                  <a:pt x="8" y="24"/>
                  <a:pt x="13" y="27"/>
                  <a:pt x="11" y="28"/>
                </a:cubicBezTo>
                <a:cubicBezTo>
                  <a:pt x="9" y="29"/>
                  <a:pt x="3" y="33"/>
                  <a:pt x="7" y="34"/>
                </a:cubicBezTo>
                <a:cubicBezTo>
                  <a:pt x="11" y="35"/>
                  <a:pt x="14" y="36"/>
                  <a:pt x="16" y="36"/>
                </a:cubicBezTo>
                <a:cubicBezTo>
                  <a:pt x="17" y="36"/>
                  <a:pt x="19" y="36"/>
                  <a:pt x="17" y="39"/>
                </a:cubicBezTo>
                <a:cubicBezTo>
                  <a:pt x="14" y="42"/>
                  <a:pt x="13" y="47"/>
                  <a:pt x="11" y="50"/>
                </a:cubicBezTo>
                <a:cubicBezTo>
                  <a:pt x="10" y="53"/>
                  <a:pt x="7" y="55"/>
                  <a:pt x="5" y="54"/>
                </a:cubicBezTo>
                <a:cubicBezTo>
                  <a:pt x="3" y="54"/>
                  <a:pt x="1" y="55"/>
                  <a:pt x="5" y="55"/>
                </a:cubicBezTo>
                <a:cubicBezTo>
                  <a:pt x="9" y="55"/>
                  <a:pt x="9" y="56"/>
                  <a:pt x="7" y="56"/>
                </a:cubicBezTo>
                <a:cubicBezTo>
                  <a:pt x="4" y="56"/>
                  <a:pt x="0" y="60"/>
                  <a:pt x="3" y="60"/>
                </a:cubicBezTo>
                <a:cubicBezTo>
                  <a:pt x="5" y="59"/>
                  <a:pt x="10" y="57"/>
                  <a:pt x="8" y="59"/>
                </a:cubicBezTo>
                <a:cubicBezTo>
                  <a:pt x="6" y="60"/>
                  <a:pt x="5" y="66"/>
                  <a:pt x="7" y="65"/>
                </a:cubicBezTo>
                <a:cubicBezTo>
                  <a:pt x="9" y="63"/>
                  <a:pt x="13" y="61"/>
                  <a:pt x="12" y="63"/>
                </a:cubicBezTo>
                <a:cubicBezTo>
                  <a:pt x="11" y="64"/>
                  <a:pt x="13" y="69"/>
                  <a:pt x="13" y="67"/>
                </a:cubicBezTo>
                <a:cubicBezTo>
                  <a:pt x="14" y="66"/>
                  <a:pt x="16" y="67"/>
                  <a:pt x="20" y="66"/>
                </a:cubicBezTo>
                <a:cubicBezTo>
                  <a:pt x="24" y="65"/>
                  <a:pt x="34" y="59"/>
                  <a:pt x="39" y="57"/>
                </a:cubicBezTo>
                <a:cubicBezTo>
                  <a:pt x="45" y="55"/>
                  <a:pt x="49" y="57"/>
                  <a:pt x="52" y="55"/>
                </a:cubicBezTo>
                <a:cubicBezTo>
                  <a:pt x="56" y="53"/>
                  <a:pt x="55" y="51"/>
                  <a:pt x="57" y="48"/>
                </a:cubicBezTo>
                <a:cubicBezTo>
                  <a:pt x="58" y="44"/>
                  <a:pt x="61" y="43"/>
                  <a:pt x="60" y="36"/>
                </a:cubicBezTo>
                <a:cubicBezTo>
                  <a:pt x="59" y="30"/>
                  <a:pt x="55" y="26"/>
                  <a:pt x="55" y="24"/>
                </a:cubicBezTo>
                <a:cubicBezTo>
                  <a:pt x="55" y="21"/>
                  <a:pt x="57" y="23"/>
                  <a:pt x="61" y="21"/>
                </a:cubicBezTo>
                <a:cubicBezTo>
                  <a:pt x="64" y="18"/>
                  <a:pt x="66" y="15"/>
                  <a:pt x="68"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5" name="Freeform 922"/>
          <p:cNvSpPr>
            <a:spLocks/>
          </p:cNvSpPr>
          <p:nvPr/>
        </p:nvSpPr>
        <p:spPr bwMode="auto">
          <a:xfrm>
            <a:off x="254356" y="1723022"/>
            <a:ext cx="315820" cy="165748"/>
          </a:xfrm>
          <a:custGeom>
            <a:avLst/>
            <a:gdLst>
              <a:gd name="T0" fmla="*/ 248969 w 142"/>
              <a:gd name="T1" fmla="*/ 41602 h 68"/>
              <a:gd name="T2" fmla="*/ 245168 w 142"/>
              <a:gd name="T3" fmla="*/ 35929 h 68"/>
              <a:gd name="T4" fmla="*/ 241367 w 142"/>
              <a:gd name="T5" fmla="*/ 22692 h 68"/>
              <a:gd name="T6" fmla="*/ 239467 w 142"/>
              <a:gd name="T7" fmla="*/ 9455 h 68"/>
              <a:gd name="T8" fmla="*/ 207158 w 142"/>
              <a:gd name="T9" fmla="*/ 3782 h 68"/>
              <a:gd name="T10" fmla="*/ 197655 w 142"/>
              <a:gd name="T11" fmla="*/ 17019 h 68"/>
              <a:gd name="T12" fmla="*/ 182451 w 142"/>
              <a:gd name="T13" fmla="*/ 18910 h 68"/>
              <a:gd name="T14" fmla="*/ 159644 w 142"/>
              <a:gd name="T15" fmla="*/ 18910 h 68"/>
              <a:gd name="T16" fmla="*/ 133037 w 142"/>
              <a:gd name="T17" fmla="*/ 17019 h 68"/>
              <a:gd name="T18" fmla="*/ 125435 w 142"/>
              <a:gd name="T19" fmla="*/ 35929 h 68"/>
              <a:gd name="T20" fmla="*/ 106430 w 142"/>
              <a:gd name="T21" fmla="*/ 20801 h 68"/>
              <a:gd name="T22" fmla="*/ 108330 w 142"/>
              <a:gd name="T23" fmla="*/ 41602 h 68"/>
              <a:gd name="T24" fmla="*/ 85524 w 142"/>
              <a:gd name="T25" fmla="*/ 51057 h 68"/>
              <a:gd name="T26" fmla="*/ 70320 w 142"/>
              <a:gd name="T27" fmla="*/ 35929 h 68"/>
              <a:gd name="T28" fmla="*/ 49414 w 142"/>
              <a:gd name="T29" fmla="*/ 3782 h 68"/>
              <a:gd name="T30" fmla="*/ 45613 w 142"/>
              <a:gd name="T31" fmla="*/ 13237 h 68"/>
              <a:gd name="T32" fmla="*/ 45613 w 142"/>
              <a:gd name="T33" fmla="*/ 18910 h 68"/>
              <a:gd name="T34" fmla="*/ 47513 w 142"/>
              <a:gd name="T35" fmla="*/ 32147 h 68"/>
              <a:gd name="T36" fmla="*/ 28508 w 142"/>
              <a:gd name="T37" fmla="*/ 17019 h 68"/>
              <a:gd name="T38" fmla="*/ 24707 w 142"/>
              <a:gd name="T39" fmla="*/ 24583 h 68"/>
              <a:gd name="T40" fmla="*/ 26607 w 142"/>
              <a:gd name="T41" fmla="*/ 32147 h 68"/>
              <a:gd name="T42" fmla="*/ 13304 w 142"/>
              <a:gd name="T43" fmla="*/ 34038 h 68"/>
              <a:gd name="T44" fmla="*/ 13304 w 142"/>
              <a:gd name="T45" fmla="*/ 45384 h 68"/>
              <a:gd name="T46" fmla="*/ 47513 w 142"/>
              <a:gd name="T47" fmla="*/ 43493 h 68"/>
              <a:gd name="T48" fmla="*/ 62717 w 142"/>
              <a:gd name="T49" fmla="*/ 49166 h 68"/>
              <a:gd name="T50" fmla="*/ 53215 w 142"/>
              <a:gd name="T51" fmla="*/ 62403 h 68"/>
              <a:gd name="T52" fmla="*/ 19005 w 142"/>
              <a:gd name="T53" fmla="*/ 71857 h 68"/>
              <a:gd name="T54" fmla="*/ 58916 w 142"/>
              <a:gd name="T55" fmla="*/ 85094 h 68"/>
              <a:gd name="T56" fmla="*/ 66518 w 142"/>
              <a:gd name="T57" fmla="*/ 88876 h 68"/>
              <a:gd name="T58" fmla="*/ 60817 w 142"/>
              <a:gd name="T59" fmla="*/ 100222 h 68"/>
              <a:gd name="T60" fmla="*/ 58916 w 142"/>
              <a:gd name="T61" fmla="*/ 111568 h 68"/>
              <a:gd name="T62" fmla="*/ 104529 w 142"/>
              <a:gd name="T63" fmla="*/ 113459 h 68"/>
              <a:gd name="T64" fmla="*/ 146341 w 142"/>
              <a:gd name="T65" fmla="*/ 126696 h 68"/>
              <a:gd name="T66" fmla="*/ 197655 w 142"/>
              <a:gd name="T67" fmla="*/ 111568 h 68"/>
              <a:gd name="T68" fmla="*/ 247069 w 142"/>
              <a:gd name="T69" fmla="*/ 81312 h 68"/>
              <a:gd name="T70" fmla="*/ 260372 w 142"/>
              <a:gd name="T71" fmla="*/ 66184 h 68"/>
              <a:gd name="T72" fmla="*/ 266074 w 142"/>
              <a:gd name="T73" fmla="*/ 56730 h 68"/>
              <a:gd name="T74" fmla="*/ 266074 w 142"/>
              <a:gd name="T75" fmla="*/ 43493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 h="68">
                <a:moveTo>
                  <a:pt x="140" y="23"/>
                </a:moveTo>
                <a:cubicBezTo>
                  <a:pt x="136" y="22"/>
                  <a:pt x="132" y="21"/>
                  <a:pt x="131" y="22"/>
                </a:cubicBezTo>
                <a:cubicBezTo>
                  <a:pt x="130" y="23"/>
                  <a:pt x="130" y="22"/>
                  <a:pt x="130" y="20"/>
                </a:cubicBezTo>
                <a:cubicBezTo>
                  <a:pt x="131" y="19"/>
                  <a:pt x="132" y="19"/>
                  <a:pt x="129" y="19"/>
                </a:cubicBezTo>
                <a:cubicBezTo>
                  <a:pt x="125" y="19"/>
                  <a:pt x="125" y="18"/>
                  <a:pt x="127" y="16"/>
                </a:cubicBezTo>
                <a:cubicBezTo>
                  <a:pt x="128" y="14"/>
                  <a:pt x="129" y="13"/>
                  <a:pt x="127" y="12"/>
                </a:cubicBezTo>
                <a:cubicBezTo>
                  <a:pt x="124" y="10"/>
                  <a:pt x="119" y="11"/>
                  <a:pt x="122" y="9"/>
                </a:cubicBezTo>
                <a:cubicBezTo>
                  <a:pt x="125" y="7"/>
                  <a:pt x="128" y="4"/>
                  <a:pt x="126" y="5"/>
                </a:cubicBezTo>
                <a:cubicBezTo>
                  <a:pt x="124" y="6"/>
                  <a:pt x="116" y="9"/>
                  <a:pt x="115" y="8"/>
                </a:cubicBezTo>
                <a:cubicBezTo>
                  <a:pt x="113" y="6"/>
                  <a:pt x="113" y="3"/>
                  <a:pt x="109" y="2"/>
                </a:cubicBezTo>
                <a:cubicBezTo>
                  <a:pt x="105" y="1"/>
                  <a:pt x="102" y="0"/>
                  <a:pt x="103" y="3"/>
                </a:cubicBezTo>
                <a:cubicBezTo>
                  <a:pt x="104" y="5"/>
                  <a:pt x="105" y="8"/>
                  <a:pt x="104" y="9"/>
                </a:cubicBezTo>
                <a:cubicBezTo>
                  <a:pt x="103" y="10"/>
                  <a:pt x="101" y="11"/>
                  <a:pt x="100" y="10"/>
                </a:cubicBezTo>
                <a:cubicBezTo>
                  <a:pt x="98" y="9"/>
                  <a:pt x="97" y="9"/>
                  <a:pt x="96" y="10"/>
                </a:cubicBezTo>
                <a:cubicBezTo>
                  <a:pt x="94" y="12"/>
                  <a:pt x="92" y="14"/>
                  <a:pt x="90" y="13"/>
                </a:cubicBezTo>
                <a:cubicBezTo>
                  <a:pt x="89" y="12"/>
                  <a:pt x="86" y="9"/>
                  <a:pt x="84" y="10"/>
                </a:cubicBezTo>
                <a:cubicBezTo>
                  <a:pt x="82" y="11"/>
                  <a:pt x="87" y="23"/>
                  <a:pt x="86" y="21"/>
                </a:cubicBezTo>
                <a:cubicBezTo>
                  <a:pt x="84" y="18"/>
                  <a:pt x="74" y="7"/>
                  <a:pt x="70" y="9"/>
                </a:cubicBezTo>
                <a:cubicBezTo>
                  <a:pt x="66" y="12"/>
                  <a:pt x="69" y="12"/>
                  <a:pt x="68" y="13"/>
                </a:cubicBezTo>
                <a:cubicBezTo>
                  <a:pt x="67" y="15"/>
                  <a:pt x="69" y="19"/>
                  <a:pt x="66" y="19"/>
                </a:cubicBezTo>
                <a:cubicBezTo>
                  <a:pt x="64" y="19"/>
                  <a:pt x="62" y="15"/>
                  <a:pt x="60" y="14"/>
                </a:cubicBezTo>
                <a:cubicBezTo>
                  <a:pt x="58" y="12"/>
                  <a:pt x="57" y="11"/>
                  <a:pt x="56" y="11"/>
                </a:cubicBezTo>
                <a:cubicBezTo>
                  <a:pt x="55" y="11"/>
                  <a:pt x="56" y="14"/>
                  <a:pt x="56" y="15"/>
                </a:cubicBezTo>
                <a:cubicBezTo>
                  <a:pt x="57" y="17"/>
                  <a:pt x="59" y="21"/>
                  <a:pt x="57" y="22"/>
                </a:cubicBezTo>
                <a:cubicBezTo>
                  <a:pt x="55" y="22"/>
                  <a:pt x="54" y="23"/>
                  <a:pt x="52" y="21"/>
                </a:cubicBezTo>
                <a:cubicBezTo>
                  <a:pt x="50" y="20"/>
                  <a:pt x="47" y="23"/>
                  <a:pt x="45" y="27"/>
                </a:cubicBezTo>
                <a:cubicBezTo>
                  <a:pt x="44" y="31"/>
                  <a:pt x="45" y="28"/>
                  <a:pt x="42" y="24"/>
                </a:cubicBezTo>
                <a:cubicBezTo>
                  <a:pt x="38" y="21"/>
                  <a:pt x="35" y="19"/>
                  <a:pt x="37" y="19"/>
                </a:cubicBezTo>
                <a:cubicBezTo>
                  <a:pt x="39" y="19"/>
                  <a:pt x="44" y="19"/>
                  <a:pt x="42" y="16"/>
                </a:cubicBezTo>
                <a:cubicBezTo>
                  <a:pt x="39" y="13"/>
                  <a:pt x="29" y="3"/>
                  <a:pt x="26" y="2"/>
                </a:cubicBezTo>
                <a:cubicBezTo>
                  <a:pt x="22" y="2"/>
                  <a:pt x="19" y="0"/>
                  <a:pt x="21" y="3"/>
                </a:cubicBezTo>
                <a:cubicBezTo>
                  <a:pt x="22" y="6"/>
                  <a:pt x="23" y="5"/>
                  <a:pt x="24" y="7"/>
                </a:cubicBezTo>
                <a:cubicBezTo>
                  <a:pt x="26" y="8"/>
                  <a:pt x="26" y="9"/>
                  <a:pt x="24" y="9"/>
                </a:cubicBezTo>
                <a:cubicBezTo>
                  <a:pt x="21" y="9"/>
                  <a:pt x="22" y="9"/>
                  <a:pt x="24" y="10"/>
                </a:cubicBezTo>
                <a:cubicBezTo>
                  <a:pt x="26" y="10"/>
                  <a:pt x="27" y="11"/>
                  <a:pt x="26" y="13"/>
                </a:cubicBezTo>
                <a:cubicBezTo>
                  <a:pt x="26" y="15"/>
                  <a:pt x="27" y="20"/>
                  <a:pt x="25" y="17"/>
                </a:cubicBezTo>
                <a:cubicBezTo>
                  <a:pt x="23" y="14"/>
                  <a:pt x="22" y="14"/>
                  <a:pt x="20" y="13"/>
                </a:cubicBezTo>
                <a:cubicBezTo>
                  <a:pt x="18" y="11"/>
                  <a:pt x="17" y="9"/>
                  <a:pt x="15" y="9"/>
                </a:cubicBezTo>
                <a:cubicBezTo>
                  <a:pt x="13" y="9"/>
                  <a:pt x="10" y="9"/>
                  <a:pt x="11" y="11"/>
                </a:cubicBezTo>
                <a:cubicBezTo>
                  <a:pt x="13" y="13"/>
                  <a:pt x="15" y="12"/>
                  <a:pt x="13" y="13"/>
                </a:cubicBezTo>
                <a:cubicBezTo>
                  <a:pt x="10" y="13"/>
                  <a:pt x="6" y="13"/>
                  <a:pt x="9" y="14"/>
                </a:cubicBezTo>
                <a:cubicBezTo>
                  <a:pt x="12" y="16"/>
                  <a:pt x="17" y="17"/>
                  <a:pt x="14" y="17"/>
                </a:cubicBezTo>
                <a:cubicBezTo>
                  <a:pt x="11" y="17"/>
                  <a:pt x="15" y="20"/>
                  <a:pt x="12" y="19"/>
                </a:cubicBezTo>
                <a:cubicBezTo>
                  <a:pt x="9" y="18"/>
                  <a:pt x="9" y="18"/>
                  <a:pt x="7" y="18"/>
                </a:cubicBezTo>
                <a:cubicBezTo>
                  <a:pt x="5" y="18"/>
                  <a:pt x="6" y="22"/>
                  <a:pt x="3" y="22"/>
                </a:cubicBezTo>
                <a:cubicBezTo>
                  <a:pt x="0" y="21"/>
                  <a:pt x="4" y="23"/>
                  <a:pt x="7" y="24"/>
                </a:cubicBezTo>
                <a:cubicBezTo>
                  <a:pt x="11" y="25"/>
                  <a:pt x="12" y="24"/>
                  <a:pt x="16" y="24"/>
                </a:cubicBezTo>
                <a:cubicBezTo>
                  <a:pt x="21" y="23"/>
                  <a:pt x="24" y="23"/>
                  <a:pt x="25" y="23"/>
                </a:cubicBezTo>
                <a:cubicBezTo>
                  <a:pt x="27" y="23"/>
                  <a:pt x="31" y="24"/>
                  <a:pt x="31" y="25"/>
                </a:cubicBezTo>
                <a:cubicBezTo>
                  <a:pt x="32" y="26"/>
                  <a:pt x="38" y="25"/>
                  <a:pt x="33" y="26"/>
                </a:cubicBezTo>
                <a:cubicBezTo>
                  <a:pt x="28" y="28"/>
                  <a:pt x="28" y="30"/>
                  <a:pt x="31" y="32"/>
                </a:cubicBezTo>
                <a:cubicBezTo>
                  <a:pt x="33" y="33"/>
                  <a:pt x="33" y="33"/>
                  <a:pt x="28" y="33"/>
                </a:cubicBezTo>
                <a:cubicBezTo>
                  <a:pt x="23" y="34"/>
                  <a:pt x="23" y="35"/>
                  <a:pt x="17" y="35"/>
                </a:cubicBezTo>
                <a:cubicBezTo>
                  <a:pt x="10" y="35"/>
                  <a:pt x="4" y="38"/>
                  <a:pt x="10" y="38"/>
                </a:cubicBezTo>
                <a:cubicBezTo>
                  <a:pt x="16" y="39"/>
                  <a:pt x="29" y="39"/>
                  <a:pt x="29" y="42"/>
                </a:cubicBezTo>
                <a:cubicBezTo>
                  <a:pt x="29" y="44"/>
                  <a:pt x="30" y="45"/>
                  <a:pt x="31" y="45"/>
                </a:cubicBezTo>
                <a:cubicBezTo>
                  <a:pt x="33" y="44"/>
                  <a:pt x="41" y="41"/>
                  <a:pt x="39" y="43"/>
                </a:cubicBezTo>
                <a:cubicBezTo>
                  <a:pt x="36" y="44"/>
                  <a:pt x="31" y="47"/>
                  <a:pt x="35" y="47"/>
                </a:cubicBezTo>
                <a:cubicBezTo>
                  <a:pt x="38" y="47"/>
                  <a:pt x="43" y="45"/>
                  <a:pt x="40" y="47"/>
                </a:cubicBezTo>
                <a:cubicBezTo>
                  <a:pt x="37" y="50"/>
                  <a:pt x="34" y="52"/>
                  <a:pt x="32" y="53"/>
                </a:cubicBezTo>
                <a:cubicBezTo>
                  <a:pt x="29" y="54"/>
                  <a:pt x="26" y="55"/>
                  <a:pt x="26" y="57"/>
                </a:cubicBezTo>
                <a:cubicBezTo>
                  <a:pt x="25" y="59"/>
                  <a:pt x="25" y="59"/>
                  <a:pt x="31" y="59"/>
                </a:cubicBezTo>
                <a:cubicBezTo>
                  <a:pt x="37" y="59"/>
                  <a:pt x="42" y="57"/>
                  <a:pt x="46" y="58"/>
                </a:cubicBezTo>
                <a:cubicBezTo>
                  <a:pt x="49" y="59"/>
                  <a:pt x="56" y="59"/>
                  <a:pt x="55" y="60"/>
                </a:cubicBezTo>
                <a:cubicBezTo>
                  <a:pt x="53" y="61"/>
                  <a:pt x="53" y="62"/>
                  <a:pt x="55" y="63"/>
                </a:cubicBezTo>
                <a:cubicBezTo>
                  <a:pt x="58" y="64"/>
                  <a:pt x="72" y="68"/>
                  <a:pt x="77" y="67"/>
                </a:cubicBezTo>
                <a:cubicBezTo>
                  <a:pt x="83" y="66"/>
                  <a:pt x="84" y="65"/>
                  <a:pt x="86" y="63"/>
                </a:cubicBezTo>
                <a:cubicBezTo>
                  <a:pt x="87" y="62"/>
                  <a:pt x="98" y="63"/>
                  <a:pt x="104" y="59"/>
                </a:cubicBezTo>
                <a:cubicBezTo>
                  <a:pt x="109" y="54"/>
                  <a:pt x="113" y="49"/>
                  <a:pt x="118" y="49"/>
                </a:cubicBezTo>
                <a:cubicBezTo>
                  <a:pt x="123" y="48"/>
                  <a:pt x="128" y="46"/>
                  <a:pt x="130" y="43"/>
                </a:cubicBezTo>
                <a:cubicBezTo>
                  <a:pt x="131" y="40"/>
                  <a:pt x="134" y="40"/>
                  <a:pt x="136" y="39"/>
                </a:cubicBezTo>
                <a:cubicBezTo>
                  <a:pt x="138" y="39"/>
                  <a:pt x="139" y="37"/>
                  <a:pt x="137" y="35"/>
                </a:cubicBezTo>
                <a:cubicBezTo>
                  <a:pt x="135" y="33"/>
                  <a:pt x="138" y="33"/>
                  <a:pt x="140" y="33"/>
                </a:cubicBezTo>
                <a:cubicBezTo>
                  <a:pt x="142" y="33"/>
                  <a:pt x="142" y="31"/>
                  <a:pt x="140" y="30"/>
                </a:cubicBezTo>
                <a:cubicBezTo>
                  <a:pt x="137" y="29"/>
                  <a:pt x="137" y="28"/>
                  <a:pt x="138" y="27"/>
                </a:cubicBezTo>
                <a:cubicBezTo>
                  <a:pt x="138" y="26"/>
                  <a:pt x="142" y="24"/>
                  <a:pt x="140" y="2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6" name="Freeform 923"/>
          <p:cNvSpPr>
            <a:spLocks/>
          </p:cNvSpPr>
          <p:nvPr/>
        </p:nvSpPr>
        <p:spPr bwMode="auto">
          <a:xfrm>
            <a:off x="1276343" y="869727"/>
            <a:ext cx="319537" cy="255785"/>
          </a:xfrm>
          <a:custGeom>
            <a:avLst/>
            <a:gdLst>
              <a:gd name="T0" fmla="*/ 118385 w 143"/>
              <a:gd name="T1" fmla="*/ 34345 h 104"/>
              <a:gd name="T2" fmla="*/ 91653 w 143"/>
              <a:gd name="T3" fmla="*/ 32437 h 104"/>
              <a:gd name="T4" fmla="*/ 84015 w 143"/>
              <a:gd name="T5" fmla="*/ 43885 h 104"/>
              <a:gd name="T6" fmla="*/ 68740 w 143"/>
              <a:gd name="T7" fmla="*/ 26713 h 104"/>
              <a:gd name="T8" fmla="*/ 64921 w 143"/>
              <a:gd name="T9" fmla="*/ 20989 h 104"/>
              <a:gd name="T10" fmla="*/ 45827 w 143"/>
              <a:gd name="T11" fmla="*/ 26713 h 104"/>
              <a:gd name="T12" fmla="*/ 19094 w 143"/>
              <a:gd name="T13" fmla="*/ 28621 h 104"/>
              <a:gd name="T14" fmla="*/ 11457 w 143"/>
              <a:gd name="T15" fmla="*/ 34345 h 104"/>
              <a:gd name="T16" fmla="*/ 22913 w 143"/>
              <a:gd name="T17" fmla="*/ 55334 h 104"/>
              <a:gd name="T18" fmla="*/ 38189 w 143"/>
              <a:gd name="T19" fmla="*/ 55334 h 104"/>
              <a:gd name="T20" fmla="*/ 34370 w 143"/>
              <a:gd name="T21" fmla="*/ 66782 h 104"/>
              <a:gd name="T22" fmla="*/ 28642 w 143"/>
              <a:gd name="T23" fmla="*/ 80138 h 104"/>
              <a:gd name="T24" fmla="*/ 55374 w 143"/>
              <a:gd name="T25" fmla="*/ 93495 h 104"/>
              <a:gd name="T26" fmla="*/ 74468 w 143"/>
              <a:gd name="T27" fmla="*/ 108759 h 104"/>
              <a:gd name="T28" fmla="*/ 95472 w 143"/>
              <a:gd name="T29" fmla="*/ 80138 h 104"/>
              <a:gd name="T30" fmla="*/ 114566 w 143"/>
              <a:gd name="T31" fmla="*/ 72506 h 104"/>
              <a:gd name="T32" fmla="*/ 114566 w 143"/>
              <a:gd name="T33" fmla="*/ 91587 h 104"/>
              <a:gd name="T34" fmla="*/ 150846 w 143"/>
              <a:gd name="T35" fmla="*/ 82046 h 104"/>
              <a:gd name="T36" fmla="*/ 158484 w 143"/>
              <a:gd name="T37" fmla="*/ 97311 h 104"/>
              <a:gd name="T38" fmla="*/ 106929 w 143"/>
              <a:gd name="T39" fmla="*/ 112575 h 104"/>
              <a:gd name="T40" fmla="*/ 80197 w 143"/>
              <a:gd name="T41" fmla="*/ 131656 h 104"/>
              <a:gd name="T42" fmla="*/ 152755 w 143"/>
              <a:gd name="T43" fmla="*/ 124024 h 104"/>
              <a:gd name="T44" fmla="*/ 122204 w 143"/>
              <a:gd name="T45" fmla="*/ 133564 h 104"/>
              <a:gd name="T46" fmla="*/ 133661 w 143"/>
              <a:gd name="T47" fmla="*/ 143104 h 104"/>
              <a:gd name="T48" fmla="*/ 89744 w 143"/>
              <a:gd name="T49" fmla="*/ 141196 h 104"/>
              <a:gd name="T50" fmla="*/ 106929 w 143"/>
              <a:gd name="T51" fmla="*/ 167909 h 104"/>
              <a:gd name="T52" fmla="*/ 126023 w 143"/>
              <a:gd name="T53" fmla="*/ 173633 h 104"/>
              <a:gd name="T54" fmla="*/ 152755 w 143"/>
              <a:gd name="T55" fmla="*/ 190806 h 104"/>
              <a:gd name="T56" fmla="*/ 177578 w 143"/>
              <a:gd name="T57" fmla="*/ 145012 h 104"/>
              <a:gd name="T58" fmla="*/ 202401 w 143"/>
              <a:gd name="T59" fmla="*/ 116392 h 104"/>
              <a:gd name="T60" fmla="*/ 227223 w 143"/>
              <a:gd name="T61" fmla="*/ 83955 h 104"/>
              <a:gd name="T62" fmla="*/ 267322 w 143"/>
              <a:gd name="T63" fmla="*/ 72506 h 104"/>
              <a:gd name="T64" fmla="*/ 248227 w 143"/>
              <a:gd name="T65" fmla="*/ 57242 h 104"/>
              <a:gd name="T66" fmla="*/ 208129 w 143"/>
              <a:gd name="T67" fmla="*/ 53426 h 104"/>
              <a:gd name="T68" fmla="*/ 190944 w 143"/>
              <a:gd name="T69" fmla="*/ 28621 h 104"/>
              <a:gd name="T70" fmla="*/ 177578 w 143"/>
              <a:gd name="T71" fmla="*/ 26713 h 104"/>
              <a:gd name="T72" fmla="*/ 156574 w 143"/>
              <a:gd name="T73" fmla="*/ 9540 h 104"/>
              <a:gd name="T74" fmla="*/ 139389 w 143"/>
              <a:gd name="T75" fmla="*/ 5724 h 104"/>
              <a:gd name="T76" fmla="*/ 133661 w 143"/>
              <a:gd name="T77" fmla="*/ 17173 h 104"/>
              <a:gd name="T78" fmla="*/ 145117 w 143"/>
              <a:gd name="T79" fmla="*/ 61058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 h="104">
                <a:moveTo>
                  <a:pt x="70" y="30"/>
                </a:moveTo>
                <a:cubicBezTo>
                  <a:pt x="66" y="25"/>
                  <a:pt x="64" y="21"/>
                  <a:pt x="62" y="18"/>
                </a:cubicBezTo>
                <a:cubicBezTo>
                  <a:pt x="60" y="14"/>
                  <a:pt x="56" y="11"/>
                  <a:pt x="54" y="11"/>
                </a:cubicBezTo>
                <a:cubicBezTo>
                  <a:pt x="52" y="12"/>
                  <a:pt x="51" y="16"/>
                  <a:pt x="48" y="17"/>
                </a:cubicBezTo>
                <a:cubicBezTo>
                  <a:pt x="46" y="18"/>
                  <a:pt x="48" y="20"/>
                  <a:pt x="49" y="22"/>
                </a:cubicBezTo>
                <a:cubicBezTo>
                  <a:pt x="51" y="24"/>
                  <a:pt x="49" y="26"/>
                  <a:pt x="44" y="23"/>
                </a:cubicBezTo>
                <a:cubicBezTo>
                  <a:pt x="39" y="19"/>
                  <a:pt x="40" y="17"/>
                  <a:pt x="35" y="16"/>
                </a:cubicBezTo>
                <a:cubicBezTo>
                  <a:pt x="29" y="14"/>
                  <a:pt x="31" y="16"/>
                  <a:pt x="36" y="14"/>
                </a:cubicBezTo>
                <a:cubicBezTo>
                  <a:pt x="42" y="13"/>
                  <a:pt x="49" y="9"/>
                  <a:pt x="45" y="9"/>
                </a:cubicBezTo>
                <a:cubicBezTo>
                  <a:pt x="41" y="9"/>
                  <a:pt x="39" y="11"/>
                  <a:pt x="34" y="11"/>
                </a:cubicBezTo>
                <a:cubicBezTo>
                  <a:pt x="29" y="11"/>
                  <a:pt x="25" y="8"/>
                  <a:pt x="25" y="11"/>
                </a:cubicBezTo>
                <a:cubicBezTo>
                  <a:pt x="24" y="13"/>
                  <a:pt x="28" y="18"/>
                  <a:pt x="24" y="14"/>
                </a:cubicBezTo>
                <a:cubicBezTo>
                  <a:pt x="19" y="11"/>
                  <a:pt x="18" y="9"/>
                  <a:pt x="15" y="11"/>
                </a:cubicBezTo>
                <a:cubicBezTo>
                  <a:pt x="12" y="12"/>
                  <a:pt x="12" y="16"/>
                  <a:pt x="10" y="15"/>
                </a:cubicBezTo>
                <a:cubicBezTo>
                  <a:pt x="8" y="13"/>
                  <a:pt x="5" y="11"/>
                  <a:pt x="6" y="13"/>
                </a:cubicBezTo>
                <a:cubicBezTo>
                  <a:pt x="6" y="16"/>
                  <a:pt x="9" y="17"/>
                  <a:pt x="6" y="18"/>
                </a:cubicBezTo>
                <a:cubicBezTo>
                  <a:pt x="3" y="19"/>
                  <a:pt x="0" y="15"/>
                  <a:pt x="5" y="21"/>
                </a:cubicBezTo>
                <a:cubicBezTo>
                  <a:pt x="9" y="26"/>
                  <a:pt x="10" y="31"/>
                  <a:pt x="12" y="29"/>
                </a:cubicBezTo>
                <a:cubicBezTo>
                  <a:pt x="14" y="28"/>
                  <a:pt x="17" y="23"/>
                  <a:pt x="20" y="25"/>
                </a:cubicBezTo>
                <a:cubicBezTo>
                  <a:pt x="24" y="27"/>
                  <a:pt x="21" y="27"/>
                  <a:pt x="20" y="29"/>
                </a:cubicBezTo>
                <a:cubicBezTo>
                  <a:pt x="19" y="30"/>
                  <a:pt x="21" y="33"/>
                  <a:pt x="23" y="34"/>
                </a:cubicBezTo>
                <a:cubicBezTo>
                  <a:pt x="26" y="36"/>
                  <a:pt x="25" y="36"/>
                  <a:pt x="18" y="35"/>
                </a:cubicBezTo>
                <a:cubicBezTo>
                  <a:pt x="12" y="35"/>
                  <a:pt x="4" y="34"/>
                  <a:pt x="9" y="35"/>
                </a:cubicBezTo>
                <a:cubicBezTo>
                  <a:pt x="13" y="37"/>
                  <a:pt x="12" y="39"/>
                  <a:pt x="15" y="42"/>
                </a:cubicBezTo>
                <a:cubicBezTo>
                  <a:pt x="17" y="44"/>
                  <a:pt x="18" y="44"/>
                  <a:pt x="22" y="44"/>
                </a:cubicBezTo>
                <a:cubicBezTo>
                  <a:pt x="26" y="44"/>
                  <a:pt x="33" y="48"/>
                  <a:pt x="29" y="49"/>
                </a:cubicBezTo>
                <a:cubicBezTo>
                  <a:pt x="26" y="49"/>
                  <a:pt x="20" y="50"/>
                  <a:pt x="25" y="53"/>
                </a:cubicBezTo>
                <a:cubicBezTo>
                  <a:pt x="30" y="56"/>
                  <a:pt x="35" y="57"/>
                  <a:pt x="39" y="57"/>
                </a:cubicBezTo>
                <a:cubicBezTo>
                  <a:pt x="43" y="56"/>
                  <a:pt x="52" y="52"/>
                  <a:pt x="51" y="49"/>
                </a:cubicBezTo>
                <a:cubicBezTo>
                  <a:pt x="49" y="46"/>
                  <a:pt x="48" y="43"/>
                  <a:pt x="50" y="42"/>
                </a:cubicBezTo>
                <a:cubicBezTo>
                  <a:pt x="52" y="41"/>
                  <a:pt x="56" y="44"/>
                  <a:pt x="57" y="43"/>
                </a:cubicBezTo>
                <a:cubicBezTo>
                  <a:pt x="58" y="42"/>
                  <a:pt x="59" y="38"/>
                  <a:pt x="60" y="38"/>
                </a:cubicBezTo>
                <a:cubicBezTo>
                  <a:pt x="62" y="38"/>
                  <a:pt x="64" y="40"/>
                  <a:pt x="62" y="42"/>
                </a:cubicBezTo>
                <a:cubicBezTo>
                  <a:pt x="61" y="44"/>
                  <a:pt x="57" y="48"/>
                  <a:pt x="60" y="48"/>
                </a:cubicBezTo>
                <a:cubicBezTo>
                  <a:pt x="64" y="48"/>
                  <a:pt x="73" y="46"/>
                  <a:pt x="74" y="44"/>
                </a:cubicBezTo>
                <a:cubicBezTo>
                  <a:pt x="75" y="42"/>
                  <a:pt x="79" y="41"/>
                  <a:pt x="79" y="43"/>
                </a:cubicBezTo>
                <a:cubicBezTo>
                  <a:pt x="79" y="46"/>
                  <a:pt x="74" y="51"/>
                  <a:pt x="78" y="51"/>
                </a:cubicBezTo>
                <a:cubicBezTo>
                  <a:pt x="81" y="51"/>
                  <a:pt x="88" y="51"/>
                  <a:pt x="83" y="51"/>
                </a:cubicBezTo>
                <a:cubicBezTo>
                  <a:pt x="78" y="52"/>
                  <a:pt x="71" y="51"/>
                  <a:pt x="68" y="53"/>
                </a:cubicBezTo>
                <a:cubicBezTo>
                  <a:pt x="66" y="54"/>
                  <a:pt x="60" y="58"/>
                  <a:pt x="56" y="59"/>
                </a:cubicBezTo>
                <a:cubicBezTo>
                  <a:pt x="52" y="60"/>
                  <a:pt x="42" y="58"/>
                  <a:pt x="41" y="62"/>
                </a:cubicBezTo>
                <a:cubicBezTo>
                  <a:pt x="39" y="67"/>
                  <a:pt x="37" y="69"/>
                  <a:pt x="42" y="69"/>
                </a:cubicBezTo>
                <a:cubicBezTo>
                  <a:pt x="46" y="68"/>
                  <a:pt x="53" y="67"/>
                  <a:pt x="62" y="66"/>
                </a:cubicBezTo>
                <a:cubicBezTo>
                  <a:pt x="70" y="65"/>
                  <a:pt x="78" y="66"/>
                  <a:pt x="80" y="65"/>
                </a:cubicBezTo>
                <a:cubicBezTo>
                  <a:pt x="81" y="65"/>
                  <a:pt x="81" y="66"/>
                  <a:pt x="77" y="67"/>
                </a:cubicBezTo>
                <a:cubicBezTo>
                  <a:pt x="73" y="68"/>
                  <a:pt x="69" y="69"/>
                  <a:pt x="64" y="70"/>
                </a:cubicBezTo>
                <a:cubicBezTo>
                  <a:pt x="59" y="70"/>
                  <a:pt x="54" y="70"/>
                  <a:pt x="57" y="72"/>
                </a:cubicBezTo>
                <a:cubicBezTo>
                  <a:pt x="59" y="74"/>
                  <a:pt x="68" y="74"/>
                  <a:pt x="70" y="75"/>
                </a:cubicBezTo>
                <a:cubicBezTo>
                  <a:pt x="73" y="76"/>
                  <a:pt x="70" y="77"/>
                  <a:pt x="63" y="76"/>
                </a:cubicBezTo>
                <a:cubicBezTo>
                  <a:pt x="56" y="76"/>
                  <a:pt x="49" y="74"/>
                  <a:pt x="47" y="74"/>
                </a:cubicBezTo>
                <a:cubicBezTo>
                  <a:pt x="44" y="74"/>
                  <a:pt x="42" y="76"/>
                  <a:pt x="45" y="79"/>
                </a:cubicBezTo>
                <a:cubicBezTo>
                  <a:pt x="49" y="81"/>
                  <a:pt x="50" y="88"/>
                  <a:pt x="56" y="88"/>
                </a:cubicBezTo>
                <a:cubicBezTo>
                  <a:pt x="62" y="88"/>
                  <a:pt x="71" y="87"/>
                  <a:pt x="72" y="88"/>
                </a:cubicBezTo>
                <a:cubicBezTo>
                  <a:pt x="73" y="90"/>
                  <a:pt x="68" y="91"/>
                  <a:pt x="66" y="91"/>
                </a:cubicBezTo>
                <a:cubicBezTo>
                  <a:pt x="64" y="92"/>
                  <a:pt x="68" y="93"/>
                  <a:pt x="70" y="95"/>
                </a:cubicBezTo>
                <a:cubicBezTo>
                  <a:pt x="73" y="96"/>
                  <a:pt x="76" y="104"/>
                  <a:pt x="80" y="100"/>
                </a:cubicBezTo>
                <a:cubicBezTo>
                  <a:pt x="83" y="96"/>
                  <a:pt x="81" y="95"/>
                  <a:pt x="84" y="90"/>
                </a:cubicBezTo>
                <a:cubicBezTo>
                  <a:pt x="87" y="86"/>
                  <a:pt x="90" y="78"/>
                  <a:pt x="93" y="76"/>
                </a:cubicBezTo>
                <a:cubicBezTo>
                  <a:pt x="96" y="75"/>
                  <a:pt x="101" y="70"/>
                  <a:pt x="101" y="65"/>
                </a:cubicBezTo>
                <a:cubicBezTo>
                  <a:pt x="101" y="60"/>
                  <a:pt x="104" y="62"/>
                  <a:pt x="106" y="61"/>
                </a:cubicBezTo>
                <a:cubicBezTo>
                  <a:pt x="108" y="60"/>
                  <a:pt x="104" y="55"/>
                  <a:pt x="108" y="52"/>
                </a:cubicBezTo>
                <a:cubicBezTo>
                  <a:pt x="111" y="48"/>
                  <a:pt x="115" y="46"/>
                  <a:pt x="119" y="44"/>
                </a:cubicBezTo>
                <a:cubicBezTo>
                  <a:pt x="122" y="43"/>
                  <a:pt x="128" y="42"/>
                  <a:pt x="133" y="42"/>
                </a:cubicBezTo>
                <a:cubicBezTo>
                  <a:pt x="138" y="42"/>
                  <a:pt x="143" y="40"/>
                  <a:pt x="140" y="38"/>
                </a:cubicBezTo>
                <a:cubicBezTo>
                  <a:pt x="136" y="36"/>
                  <a:pt x="130" y="37"/>
                  <a:pt x="129" y="34"/>
                </a:cubicBezTo>
                <a:cubicBezTo>
                  <a:pt x="128" y="32"/>
                  <a:pt x="131" y="30"/>
                  <a:pt x="130" y="30"/>
                </a:cubicBezTo>
                <a:cubicBezTo>
                  <a:pt x="128" y="30"/>
                  <a:pt x="125" y="33"/>
                  <a:pt x="122" y="31"/>
                </a:cubicBezTo>
                <a:cubicBezTo>
                  <a:pt x="119" y="30"/>
                  <a:pt x="114" y="28"/>
                  <a:pt x="109" y="28"/>
                </a:cubicBezTo>
                <a:cubicBezTo>
                  <a:pt x="104" y="28"/>
                  <a:pt x="107" y="24"/>
                  <a:pt x="105" y="20"/>
                </a:cubicBezTo>
                <a:cubicBezTo>
                  <a:pt x="103" y="16"/>
                  <a:pt x="102" y="15"/>
                  <a:pt x="100" y="15"/>
                </a:cubicBezTo>
                <a:cubicBezTo>
                  <a:pt x="98" y="16"/>
                  <a:pt x="94" y="23"/>
                  <a:pt x="93" y="20"/>
                </a:cubicBezTo>
                <a:cubicBezTo>
                  <a:pt x="92" y="17"/>
                  <a:pt x="93" y="15"/>
                  <a:pt x="93" y="14"/>
                </a:cubicBezTo>
                <a:cubicBezTo>
                  <a:pt x="93" y="12"/>
                  <a:pt x="93" y="10"/>
                  <a:pt x="89" y="7"/>
                </a:cubicBezTo>
                <a:cubicBezTo>
                  <a:pt x="85" y="5"/>
                  <a:pt x="83" y="4"/>
                  <a:pt x="82" y="5"/>
                </a:cubicBezTo>
                <a:cubicBezTo>
                  <a:pt x="80" y="7"/>
                  <a:pt x="83" y="10"/>
                  <a:pt x="79" y="7"/>
                </a:cubicBezTo>
                <a:cubicBezTo>
                  <a:pt x="76" y="4"/>
                  <a:pt x="73" y="0"/>
                  <a:pt x="73" y="3"/>
                </a:cubicBezTo>
                <a:cubicBezTo>
                  <a:pt x="74" y="5"/>
                  <a:pt x="76" y="8"/>
                  <a:pt x="73" y="8"/>
                </a:cubicBezTo>
                <a:cubicBezTo>
                  <a:pt x="71" y="8"/>
                  <a:pt x="70" y="7"/>
                  <a:pt x="70" y="9"/>
                </a:cubicBezTo>
                <a:cubicBezTo>
                  <a:pt x="70" y="12"/>
                  <a:pt x="71" y="14"/>
                  <a:pt x="71" y="17"/>
                </a:cubicBezTo>
                <a:cubicBezTo>
                  <a:pt x="71" y="20"/>
                  <a:pt x="78" y="33"/>
                  <a:pt x="76" y="32"/>
                </a:cubicBezTo>
                <a:cubicBezTo>
                  <a:pt x="74" y="31"/>
                  <a:pt x="72" y="32"/>
                  <a:pt x="70" y="3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7" name="Freeform 924"/>
          <p:cNvSpPr>
            <a:spLocks/>
          </p:cNvSpPr>
          <p:nvPr/>
        </p:nvSpPr>
        <p:spPr bwMode="auto">
          <a:xfrm>
            <a:off x="1543651" y="976131"/>
            <a:ext cx="68736" cy="32740"/>
          </a:xfrm>
          <a:custGeom>
            <a:avLst/>
            <a:gdLst>
              <a:gd name="T0" fmla="*/ 50905 w 30"/>
              <a:gd name="T1" fmla="*/ 1954 h 13"/>
              <a:gd name="T2" fmla="*/ 33284 w 30"/>
              <a:gd name="T3" fmla="*/ 0 h 13"/>
              <a:gd name="T4" fmla="*/ 3916 w 30"/>
              <a:gd name="T5" fmla="*/ 9769 h 13"/>
              <a:gd name="T6" fmla="*/ 21537 w 30"/>
              <a:gd name="T7" fmla="*/ 21492 h 13"/>
              <a:gd name="T8" fmla="*/ 54821 w 30"/>
              <a:gd name="T9" fmla="*/ 21492 h 13"/>
              <a:gd name="T10" fmla="*/ 50905 w 30"/>
              <a:gd name="T11" fmla="*/ 1954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3">
                <a:moveTo>
                  <a:pt x="26" y="1"/>
                </a:moveTo>
                <a:cubicBezTo>
                  <a:pt x="24" y="1"/>
                  <a:pt x="20" y="0"/>
                  <a:pt x="17" y="0"/>
                </a:cubicBezTo>
                <a:cubicBezTo>
                  <a:pt x="14" y="1"/>
                  <a:pt x="0" y="5"/>
                  <a:pt x="2" y="5"/>
                </a:cubicBezTo>
                <a:cubicBezTo>
                  <a:pt x="5" y="6"/>
                  <a:pt x="10" y="11"/>
                  <a:pt x="11" y="11"/>
                </a:cubicBezTo>
                <a:cubicBezTo>
                  <a:pt x="13" y="12"/>
                  <a:pt x="27" y="13"/>
                  <a:pt x="28" y="11"/>
                </a:cubicBezTo>
                <a:cubicBezTo>
                  <a:pt x="30" y="8"/>
                  <a:pt x="28" y="1"/>
                  <a:pt x="26"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8" name="Freeform 925"/>
          <p:cNvSpPr>
            <a:spLocks/>
          </p:cNvSpPr>
          <p:nvPr/>
        </p:nvSpPr>
        <p:spPr bwMode="auto">
          <a:xfrm>
            <a:off x="1567797" y="1006827"/>
            <a:ext cx="117040" cy="65481"/>
          </a:xfrm>
          <a:custGeom>
            <a:avLst/>
            <a:gdLst>
              <a:gd name="T0" fmla="*/ 64159 w 53"/>
              <a:gd name="T1" fmla="*/ 0 h 27"/>
              <a:gd name="T2" fmla="*/ 13209 w 53"/>
              <a:gd name="T3" fmla="*/ 1881 h 27"/>
              <a:gd name="T4" fmla="*/ 9435 w 53"/>
              <a:gd name="T5" fmla="*/ 7526 h 27"/>
              <a:gd name="T6" fmla="*/ 16983 w 53"/>
              <a:gd name="T7" fmla="*/ 16933 h 27"/>
              <a:gd name="T8" fmla="*/ 7548 w 53"/>
              <a:gd name="T9" fmla="*/ 35748 h 27"/>
              <a:gd name="T10" fmla="*/ 35854 w 53"/>
              <a:gd name="T11" fmla="*/ 35748 h 27"/>
              <a:gd name="T12" fmla="*/ 47176 w 53"/>
              <a:gd name="T13" fmla="*/ 37630 h 27"/>
              <a:gd name="T14" fmla="*/ 47176 w 53"/>
              <a:gd name="T15" fmla="*/ 47037 h 27"/>
              <a:gd name="T16" fmla="*/ 77369 w 53"/>
              <a:gd name="T17" fmla="*/ 35748 h 27"/>
              <a:gd name="T18" fmla="*/ 86804 w 53"/>
              <a:gd name="T19" fmla="*/ 24459 h 27"/>
              <a:gd name="T20" fmla="*/ 94352 w 53"/>
              <a:gd name="T21" fmla="*/ 20696 h 27"/>
              <a:gd name="T22" fmla="*/ 60385 w 53"/>
              <a:gd name="T23" fmla="*/ 9407 h 27"/>
              <a:gd name="T24" fmla="*/ 64159 w 53"/>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27">
                <a:moveTo>
                  <a:pt x="34" y="0"/>
                </a:moveTo>
                <a:cubicBezTo>
                  <a:pt x="32" y="0"/>
                  <a:pt x="9" y="1"/>
                  <a:pt x="7" y="1"/>
                </a:cubicBezTo>
                <a:cubicBezTo>
                  <a:pt x="5" y="1"/>
                  <a:pt x="2" y="1"/>
                  <a:pt x="5" y="4"/>
                </a:cubicBezTo>
                <a:cubicBezTo>
                  <a:pt x="8" y="6"/>
                  <a:pt x="11" y="7"/>
                  <a:pt x="9" y="9"/>
                </a:cubicBezTo>
                <a:cubicBezTo>
                  <a:pt x="8" y="10"/>
                  <a:pt x="0" y="19"/>
                  <a:pt x="4" y="19"/>
                </a:cubicBezTo>
                <a:cubicBezTo>
                  <a:pt x="7" y="19"/>
                  <a:pt x="15" y="20"/>
                  <a:pt x="19" y="19"/>
                </a:cubicBezTo>
                <a:cubicBezTo>
                  <a:pt x="24" y="18"/>
                  <a:pt x="26" y="17"/>
                  <a:pt x="25" y="20"/>
                </a:cubicBezTo>
                <a:cubicBezTo>
                  <a:pt x="25" y="22"/>
                  <a:pt x="19" y="27"/>
                  <a:pt x="25" y="25"/>
                </a:cubicBezTo>
                <a:cubicBezTo>
                  <a:pt x="30" y="24"/>
                  <a:pt x="38" y="24"/>
                  <a:pt x="41" y="19"/>
                </a:cubicBezTo>
                <a:cubicBezTo>
                  <a:pt x="44" y="15"/>
                  <a:pt x="41" y="15"/>
                  <a:pt x="46" y="13"/>
                </a:cubicBezTo>
                <a:cubicBezTo>
                  <a:pt x="51" y="12"/>
                  <a:pt x="53" y="11"/>
                  <a:pt x="50" y="11"/>
                </a:cubicBezTo>
                <a:cubicBezTo>
                  <a:pt x="48" y="10"/>
                  <a:pt x="32" y="9"/>
                  <a:pt x="32" y="5"/>
                </a:cubicBezTo>
                <a:cubicBezTo>
                  <a:pt x="32" y="1"/>
                  <a:pt x="37" y="0"/>
                  <a:pt x="34"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299" name="Freeform 926"/>
          <p:cNvSpPr>
            <a:spLocks/>
          </p:cNvSpPr>
          <p:nvPr/>
        </p:nvSpPr>
        <p:spPr bwMode="auto">
          <a:xfrm>
            <a:off x="1473054" y="839031"/>
            <a:ext cx="286095" cy="96174"/>
          </a:xfrm>
          <a:custGeom>
            <a:avLst/>
            <a:gdLst>
              <a:gd name="T0" fmla="*/ 85948 w 128"/>
              <a:gd name="T1" fmla="*/ 15305 h 39"/>
              <a:gd name="T2" fmla="*/ 55389 w 128"/>
              <a:gd name="T3" fmla="*/ 1913 h 39"/>
              <a:gd name="T4" fmla="*/ 53479 w 128"/>
              <a:gd name="T5" fmla="*/ 3826 h 39"/>
              <a:gd name="T6" fmla="*/ 59209 w 128"/>
              <a:gd name="T7" fmla="*/ 9566 h 39"/>
              <a:gd name="T8" fmla="*/ 55389 w 128"/>
              <a:gd name="T9" fmla="*/ 13392 h 39"/>
              <a:gd name="T10" fmla="*/ 40109 w 128"/>
              <a:gd name="T11" fmla="*/ 7653 h 39"/>
              <a:gd name="T12" fmla="*/ 42019 w 128"/>
              <a:gd name="T13" fmla="*/ 13392 h 39"/>
              <a:gd name="T14" fmla="*/ 42019 w 128"/>
              <a:gd name="T15" fmla="*/ 21044 h 39"/>
              <a:gd name="T16" fmla="*/ 30559 w 128"/>
              <a:gd name="T17" fmla="*/ 17218 h 39"/>
              <a:gd name="T18" fmla="*/ 26739 w 128"/>
              <a:gd name="T19" fmla="*/ 13392 h 39"/>
              <a:gd name="T20" fmla="*/ 24829 w 128"/>
              <a:gd name="T21" fmla="*/ 9566 h 39"/>
              <a:gd name="T22" fmla="*/ 17190 w 128"/>
              <a:gd name="T23" fmla="*/ 11479 h 39"/>
              <a:gd name="T24" fmla="*/ 21010 w 128"/>
              <a:gd name="T25" fmla="*/ 17218 h 39"/>
              <a:gd name="T26" fmla="*/ 5730 w 128"/>
              <a:gd name="T27" fmla="*/ 19131 h 39"/>
              <a:gd name="T28" fmla="*/ 24829 w 128"/>
              <a:gd name="T29" fmla="*/ 24871 h 39"/>
              <a:gd name="T30" fmla="*/ 24829 w 128"/>
              <a:gd name="T31" fmla="*/ 32523 h 39"/>
              <a:gd name="T32" fmla="*/ 24829 w 128"/>
              <a:gd name="T33" fmla="*/ 38263 h 39"/>
              <a:gd name="T34" fmla="*/ 55389 w 128"/>
              <a:gd name="T35" fmla="*/ 44002 h 39"/>
              <a:gd name="T36" fmla="*/ 87858 w 128"/>
              <a:gd name="T37" fmla="*/ 40176 h 39"/>
              <a:gd name="T38" fmla="*/ 116508 w 128"/>
              <a:gd name="T39" fmla="*/ 40176 h 39"/>
              <a:gd name="T40" fmla="*/ 89768 w 128"/>
              <a:gd name="T41" fmla="*/ 47828 h 39"/>
              <a:gd name="T42" fmla="*/ 91678 w 128"/>
              <a:gd name="T43" fmla="*/ 53568 h 39"/>
              <a:gd name="T44" fmla="*/ 78308 w 128"/>
              <a:gd name="T45" fmla="*/ 55481 h 39"/>
              <a:gd name="T46" fmla="*/ 68759 w 128"/>
              <a:gd name="T47" fmla="*/ 59307 h 39"/>
              <a:gd name="T48" fmla="*/ 105048 w 128"/>
              <a:gd name="T49" fmla="*/ 65046 h 39"/>
              <a:gd name="T50" fmla="*/ 133697 w 128"/>
              <a:gd name="T51" fmla="*/ 70786 h 39"/>
              <a:gd name="T52" fmla="*/ 168077 w 128"/>
              <a:gd name="T53" fmla="*/ 70786 h 39"/>
              <a:gd name="T54" fmla="*/ 194816 w 128"/>
              <a:gd name="T55" fmla="*/ 63133 h 39"/>
              <a:gd name="T56" fmla="*/ 213916 w 128"/>
              <a:gd name="T57" fmla="*/ 45915 h 39"/>
              <a:gd name="T58" fmla="*/ 242565 w 128"/>
              <a:gd name="T59" fmla="*/ 28697 h 39"/>
              <a:gd name="T60" fmla="*/ 227285 w 128"/>
              <a:gd name="T61" fmla="*/ 19131 h 39"/>
              <a:gd name="T62" fmla="*/ 189086 w 128"/>
              <a:gd name="T63" fmla="*/ 13392 h 39"/>
              <a:gd name="T64" fmla="*/ 164257 w 128"/>
              <a:gd name="T65" fmla="*/ 9566 h 39"/>
              <a:gd name="T66" fmla="*/ 152797 w 128"/>
              <a:gd name="T67" fmla="*/ 17218 h 39"/>
              <a:gd name="T68" fmla="*/ 141337 w 128"/>
              <a:gd name="T69" fmla="*/ 17218 h 39"/>
              <a:gd name="T70" fmla="*/ 145157 w 128"/>
              <a:gd name="T71" fmla="*/ 5739 h 39"/>
              <a:gd name="T72" fmla="*/ 135607 w 128"/>
              <a:gd name="T73" fmla="*/ 3826 h 39"/>
              <a:gd name="T74" fmla="*/ 122238 w 128"/>
              <a:gd name="T75" fmla="*/ 7653 h 39"/>
              <a:gd name="T76" fmla="*/ 126057 w 128"/>
              <a:gd name="T77" fmla="*/ 15305 h 39"/>
              <a:gd name="T78" fmla="*/ 120328 w 128"/>
              <a:gd name="T79" fmla="*/ 28697 h 39"/>
              <a:gd name="T80" fmla="*/ 108868 w 128"/>
              <a:gd name="T81" fmla="*/ 19131 h 39"/>
              <a:gd name="T82" fmla="*/ 103138 w 128"/>
              <a:gd name="T83" fmla="*/ 13392 h 39"/>
              <a:gd name="T84" fmla="*/ 85948 w 128"/>
              <a:gd name="T85" fmla="*/ 1530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39">
                <a:moveTo>
                  <a:pt x="45" y="8"/>
                </a:moveTo>
                <a:cubicBezTo>
                  <a:pt x="43" y="6"/>
                  <a:pt x="32" y="2"/>
                  <a:pt x="29" y="1"/>
                </a:cubicBezTo>
                <a:cubicBezTo>
                  <a:pt x="26" y="0"/>
                  <a:pt x="26" y="2"/>
                  <a:pt x="28" y="2"/>
                </a:cubicBezTo>
                <a:cubicBezTo>
                  <a:pt x="30" y="2"/>
                  <a:pt x="32" y="4"/>
                  <a:pt x="31" y="5"/>
                </a:cubicBezTo>
                <a:cubicBezTo>
                  <a:pt x="31" y="5"/>
                  <a:pt x="32" y="9"/>
                  <a:pt x="29" y="7"/>
                </a:cubicBezTo>
                <a:cubicBezTo>
                  <a:pt x="26" y="6"/>
                  <a:pt x="22" y="4"/>
                  <a:pt x="21" y="4"/>
                </a:cubicBezTo>
                <a:cubicBezTo>
                  <a:pt x="21" y="5"/>
                  <a:pt x="20" y="4"/>
                  <a:pt x="22" y="7"/>
                </a:cubicBezTo>
                <a:cubicBezTo>
                  <a:pt x="24" y="10"/>
                  <a:pt x="24" y="12"/>
                  <a:pt x="22" y="11"/>
                </a:cubicBezTo>
                <a:cubicBezTo>
                  <a:pt x="20" y="10"/>
                  <a:pt x="17" y="9"/>
                  <a:pt x="16" y="9"/>
                </a:cubicBezTo>
                <a:cubicBezTo>
                  <a:pt x="14" y="8"/>
                  <a:pt x="12" y="7"/>
                  <a:pt x="14" y="7"/>
                </a:cubicBezTo>
                <a:cubicBezTo>
                  <a:pt x="17" y="7"/>
                  <a:pt x="16" y="5"/>
                  <a:pt x="13" y="5"/>
                </a:cubicBezTo>
                <a:cubicBezTo>
                  <a:pt x="11" y="5"/>
                  <a:pt x="6" y="5"/>
                  <a:pt x="9" y="6"/>
                </a:cubicBezTo>
                <a:cubicBezTo>
                  <a:pt x="12" y="7"/>
                  <a:pt x="14" y="8"/>
                  <a:pt x="11" y="9"/>
                </a:cubicBezTo>
                <a:cubicBezTo>
                  <a:pt x="9" y="9"/>
                  <a:pt x="0" y="8"/>
                  <a:pt x="3" y="10"/>
                </a:cubicBezTo>
                <a:cubicBezTo>
                  <a:pt x="7" y="11"/>
                  <a:pt x="15" y="12"/>
                  <a:pt x="13" y="13"/>
                </a:cubicBezTo>
                <a:cubicBezTo>
                  <a:pt x="12" y="14"/>
                  <a:pt x="14" y="17"/>
                  <a:pt x="13" y="17"/>
                </a:cubicBezTo>
                <a:cubicBezTo>
                  <a:pt x="11" y="18"/>
                  <a:pt x="9" y="18"/>
                  <a:pt x="13" y="20"/>
                </a:cubicBezTo>
                <a:cubicBezTo>
                  <a:pt x="17" y="22"/>
                  <a:pt x="24" y="23"/>
                  <a:pt x="29" y="23"/>
                </a:cubicBezTo>
                <a:cubicBezTo>
                  <a:pt x="33" y="23"/>
                  <a:pt x="42" y="22"/>
                  <a:pt x="46" y="21"/>
                </a:cubicBezTo>
                <a:cubicBezTo>
                  <a:pt x="49" y="20"/>
                  <a:pt x="63" y="21"/>
                  <a:pt x="61" y="21"/>
                </a:cubicBezTo>
                <a:cubicBezTo>
                  <a:pt x="59" y="22"/>
                  <a:pt x="49" y="24"/>
                  <a:pt x="47" y="25"/>
                </a:cubicBezTo>
                <a:cubicBezTo>
                  <a:pt x="44" y="25"/>
                  <a:pt x="46" y="28"/>
                  <a:pt x="48" y="28"/>
                </a:cubicBezTo>
                <a:cubicBezTo>
                  <a:pt x="50" y="28"/>
                  <a:pt x="50" y="29"/>
                  <a:pt x="41" y="29"/>
                </a:cubicBezTo>
                <a:cubicBezTo>
                  <a:pt x="31" y="28"/>
                  <a:pt x="26" y="27"/>
                  <a:pt x="36" y="31"/>
                </a:cubicBezTo>
                <a:cubicBezTo>
                  <a:pt x="47" y="34"/>
                  <a:pt x="47" y="36"/>
                  <a:pt x="55" y="34"/>
                </a:cubicBezTo>
                <a:cubicBezTo>
                  <a:pt x="64" y="33"/>
                  <a:pt x="63" y="35"/>
                  <a:pt x="70" y="37"/>
                </a:cubicBezTo>
                <a:cubicBezTo>
                  <a:pt x="76" y="39"/>
                  <a:pt x="82" y="39"/>
                  <a:pt x="88" y="37"/>
                </a:cubicBezTo>
                <a:cubicBezTo>
                  <a:pt x="93" y="35"/>
                  <a:pt x="98" y="34"/>
                  <a:pt x="102" y="33"/>
                </a:cubicBezTo>
                <a:cubicBezTo>
                  <a:pt x="106" y="32"/>
                  <a:pt x="109" y="25"/>
                  <a:pt x="112" y="24"/>
                </a:cubicBezTo>
                <a:cubicBezTo>
                  <a:pt x="115" y="23"/>
                  <a:pt x="128" y="18"/>
                  <a:pt x="127" y="15"/>
                </a:cubicBezTo>
                <a:cubicBezTo>
                  <a:pt x="126" y="13"/>
                  <a:pt x="122" y="10"/>
                  <a:pt x="119" y="10"/>
                </a:cubicBezTo>
                <a:cubicBezTo>
                  <a:pt x="115" y="10"/>
                  <a:pt x="104" y="10"/>
                  <a:pt x="99" y="7"/>
                </a:cubicBezTo>
                <a:cubicBezTo>
                  <a:pt x="93" y="5"/>
                  <a:pt x="88" y="3"/>
                  <a:pt x="86" y="5"/>
                </a:cubicBezTo>
                <a:cubicBezTo>
                  <a:pt x="84" y="6"/>
                  <a:pt x="83" y="9"/>
                  <a:pt x="80" y="9"/>
                </a:cubicBezTo>
                <a:cubicBezTo>
                  <a:pt x="77" y="10"/>
                  <a:pt x="75" y="11"/>
                  <a:pt x="74" y="9"/>
                </a:cubicBezTo>
                <a:cubicBezTo>
                  <a:pt x="74" y="8"/>
                  <a:pt x="78" y="5"/>
                  <a:pt x="76" y="3"/>
                </a:cubicBezTo>
                <a:cubicBezTo>
                  <a:pt x="75" y="2"/>
                  <a:pt x="73" y="0"/>
                  <a:pt x="71" y="2"/>
                </a:cubicBezTo>
                <a:cubicBezTo>
                  <a:pt x="69" y="3"/>
                  <a:pt x="62" y="2"/>
                  <a:pt x="64" y="4"/>
                </a:cubicBezTo>
                <a:cubicBezTo>
                  <a:pt x="66" y="6"/>
                  <a:pt x="67" y="6"/>
                  <a:pt x="66" y="8"/>
                </a:cubicBezTo>
                <a:cubicBezTo>
                  <a:pt x="64" y="11"/>
                  <a:pt x="66" y="17"/>
                  <a:pt x="63" y="15"/>
                </a:cubicBezTo>
                <a:cubicBezTo>
                  <a:pt x="60" y="14"/>
                  <a:pt x="57" y="11"/>
                  <a:pt x="57" y="10"/>
                </a:cubicBezTo>
                <a:cubicBezTo>
                  <a:pt x="57" y="9"/>
                  <a:pt x="55" y="7"/>
                  <a:pt x="54" y="7"/>
                </a:cubicBezTo>
                <a:cubicBezTo>
                  <a:pt x="52" y="7"/>
                  <a:pt x="46" y="9"/>
                  <a:pt x="45"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0" name="Freeform 927"/>
          <p:cNvSpPr>
            <a:spLocks/>
          </p:cNvSpPr>
          <p:nvPr/>
        </p:nvSpPr>
        <p:spPr bwMode="auto">
          <a:xfrm>
            <a:off x="1277989" y="959761"/>
            <a:ext cx="52017" cy="47065"/>
          </a:xfrm>
          <a:custGeom>
            <a:avLst/>
            <a:gdLst>
              <a:gd name="T0" fmla="*/ 40585 w 23"/>
              <a:gd name="T1" fmla="*/ 34591 h 19"/>
              <a:gd name="T2" fmla="*/ 19326 w 23"/>
              <a:gd name="T3" fmla="*/ 15374 h 19"/>
              <a:gd name="T4" fmla="*/ 9663 w 23"/>
              <a:gd name="T5" fmla="*/ 3843 h 19"/>
              <a:gd name="T6" fmla="*/ 1933 w 23"/>
              <a:gd name="T7" fmla="*/ 5765 h 19"/>
              <a:gd name="T8" fmla="*/ 15461 w 23"/>
              <a:gd name="T9" fmla="*/ 21139 h 19"/>
              <a:gd name="T10" fmla="*/ 32854 w 23"/>
              <a:gd name="T11" fmla="*/ 32670 h 19"/>
              <a:gd name="T12" fmla="*/ 40585 w 23"/>
              <a:gd name="T13" fmla="*/ 34591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1" y="18"/>
                </a:moveTo>
                <a:cubicBezTo>
                  <a:pt x="19" y="16"/>
                  <a:pt x="11" y="10"/>
                  <a:pt x="10" y="8"/>
                </a:cubicBezTo>
                <a:cubicBezTo>
                  <a:pt x="9" y="6"/>
                  <a:pt x="8" y="3"/>
                  <a:pt x="5" y="2"/>
                </a:cubicBezTo>
                <a:cubicBezTo>
                  <a:pt x="2" y="0"/>
                  <a:pt x="0" y="2"/>
                  <a:pt x="1" y="3"/>
                </a:cubicBezTo>
                <a:cubicBezTo>
                  <a:pt x="2" y="4"/>
                  <a:pt x="6" y="8"/>
                  <a:pt x="8" y="11"/>
                </a:cubicBezTo>
                <a:cubicBezTo>
                  <a:pt x="10" y="13"/>
                  <a:pt x="14" y="16"/>
                  <a:pt x="17" y="17"/>
                </a:cubicBezTo>
                <a:cubicBezTo>
                  <a:pt x="19" y="18"/>
                  <a:pt x="23" y="19"/>
                  <a:pt x="21"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1" name="Freeform 928"/>
          <p:cNvSpPr>
            <a:spLocks/>
          </p:cNvSpPr>
          <p:nvPr/>
        </p:nvSpPr>
        <p:spPr bwMode="auto">
          <a:xfrm>
            <a:off x="2468829" y="1096862"/>
            <a:ext cx="525747" cy="403116"/>
          </a:xfrm>
          <a:custGeom>
            <a:avLst/>
            <a:gdLst>
              <a:gd name="T0" fmla="*/ 397645 w 235"/>
              <a:gd name="T1" fmla="*/ 1907 h 164"/>
              <a:gd name="T2" fmla="*/ 368968 w 235"/>
              <a:gd name="T3" fmla="*/ 19069 h 164"/>
              <a:gd name="T4" fmla="*/ 330733 w 235"/>
              <a:gd name="T5" fmla="*/ 28604 h 164"/>
              <a:gd name="T6" fmla="*/ 246616 w 235"/>
              <a:gd name="T7" fmla="*/ 36232 h 164"/>
              <a:gd name="T8" fmla="*/ 235146 w 235"/>
              <a:gd name="T9" fmla="*/ 45766 h 164"/>
              <a:gd name="T10" fmla="*/ 196911 w 235"/>
              <a:gd name="T11" fmla="*/ 53394 h 164"/>
              <a:gd name="T12" fmla="*/ 172058 w 235"/>
              <a:gd name="T13" fmla="*/ 70557 h 164"/>
              <a:gd name="T14" fmla="*/ 147205 w 235"/>
              <a:gd name="T15" fmla="*/ 81998 h 164"/>
              <a:gd name="T16" fmla="*/ 128087 w 235"/>
              <a:gd name="T17" fmla="*/ 95347 h 164"/>
              <a:gd name="T18" fmla="*/ 120440 w 235"/>
              <a:gd name="T19" fmla="*/ 101067 h 164"/>
              <a:gd name="T20" fmla="*/ 114705 w 235"/>
              <a:gd name="T21" fmla="*/ 112509 h 164"/>
              <a:gd name="T22" fmla="*/ 107058 w 235"/>
              <a:gd name="T23" fmla="*/ 120137 h 164"/>
              <a:gd name="T24" fmla="*/ 110882 w 235"/>
              <a:gd name="T25" fmla="*/ 125858 h 164"/>
              <a:gd name="T26" fmla="*/ 101323 w 235"/>
              <a:gd name="T27" fmla="*/ 139206 h 164"/>
              <a:gd name="T28" fmla="*/ 97499 w 235"/>
              <a:gd name="T29" fmla="*/ 143020 h 164"/>
              <a:gd name="T30" fmla="*/ 68823 w 235"/>
              <a:gd name="T31" fmla="*/ 156369 h 164"/>
              <a:gd name="T32" fmla="*/ 84117 w 235"/>
              <a:gd name="T33" fmla="*/ 163996 h 164"/>
              <a:gd name="T34" fmla="*/ 74558 w 235"/>
              <a:gd name="T35" fmla="*/ 173531 h 164"/>
              <a:gd name="T36" fmla="*/ 61176 w 235"/>
              <a:gd name="T37" fmla="*/ 183066 h 164"/>
              <a:gd name="T38" fmla="*/ 43970 w 235"/>
              <a:gd name="T39" fmla="*/ 200228 h 164"/>
              <a:gd name="T40" fmla="*/ 28676 w 235"/>
              <a:gd name="T41" fmla="*/ 211670 h 164"/>
              <a:gd name="T42" fmla="*/ 30588 w 235"/>
              <a:gd name="T43" fmla="*/ 226925 h 164"/>
              <a:gd name="T44" fmla="*/ 17206 w 235"/>
              <a:gd name="T45" fmla="*/ 238367 h 164"/>
              <a:gd name="T46" fmla="*/ 9559 w 235"/>
              <a:gd name="T47" fmla="*/ 268878 h 164"/>
              <a:gd name="T48" fmla="*/ 36323 w 235"/>
              <a:gd name="T49" fmla="*/ 270784 h 164"/>
              <a:gd name="T50" fmla="*/ 49706 w 235"/>
              <a:gd name="T51" fmla="*/ 270784 h 164"/>
              <a:gd name="T52" fmla="*/ 55441 w 235"/>
              <a:gd name="T53" fmla="*/ 276505 h 164"/>
              <a:gd name="T54" fmla="*/ 57353 w 235"/>
              <a:gd name="T55" fmla="*/ 286040 h 164"/>
              <a:gd name="T56" fmla="*/ 51617 w 235"/>
              <a:gd name="T57" fmla="*/ 299388 h 164"/>
              <a:gd name="T58" fmla="*/ 87941 w 235"/>
              <a:gd name="T59" fmla="*/ 308923 h 164"/>
              <a:gd name="T60" fmla="*/ 129999 w 235"/>
              <a:gd name="T61" fmla="*/ 307016 h 164"/>
              <a:gd name="T62" fmla="*/ 152940 w 235"/>
              <a:gd name="T63" fmla="*/ 307016 h 164"/>
              <a:gd name="T64" fmla="*/ 105146 w 235"/>
              <a:gd name="T65" fmla="*/ 255529 h 164"/>
              <a:gd name="T66" fmla="*/ 97499 w 235"/>
              <a:gd name="T67" fmla="*/ 228832 h 164"/>
              <a:gd name="T68" fmla="*/ 105146 w 235"/>
              <a:gd name="T69" fmla="*/ 213576 h 164"/>
              <a:gd name="T70" fmla="*/ 120440 w 235"/>
              <a:gd name="T71" fmla="*/ 202135 h 164"/>
              <a:gd name="T72" fmla="*/ 128087 w 235"/>
              <a:gd name="T73" fmla="*/ 188786 h 164"/>
              <a:gd name="T74" fmla="*/ 114705 w 235"/>
              <a:gd name="T75" fmla="*/ 181159 h 164"/>
              <a:gd name="T76" fmla="*/ 145293 w 235"/>
              <a:gd name="T77" fmla="*/ 179252 h 164"/>
              <a:gd name="T78" fmla="*/ 152940 w 235"/>
              <a:gd name="T79" fmla="*/ 171624 h 164"/>
              <a:gd name="T80" fmla="*/ 139558 w 235"/>
              <a:gd name="T81" fmla="*/ 156369 h 164"/>
              <a:gd name="T82" fmla="*/ 160587 w 235"/>
              <a:gd name="T83" fmla="*/ 150648 h 164"/>
              <a:gd name="T84" fmla="*/ 177793 w 235"/>
              <a:gd name="T85" fmla="*/ 139206 h 164"/>
              <a:gd name="T86" fmla="*/ 179705 w 235"/>
              <a:gd name="T87" fmla="*/ 127765 h 164"/>
              <a:gd name="T88" fmla="*/ 202646 w 235"/>
              <a:gd name="T89" fmla="*/ 114416 h 164"/>
              <a:gd name="T90" fmla="*/ 210293 w 235"/>
              <a:gd name="T91" fmla="*/ 110602 h 164"/>
              <a:gd name="T92" fmla="*/ 225587 w 235"/>
              <a:gd name="T93" fmla="*/ 101067 h 164"/>
              <a:gd name="T94" fmla="*/ 263822 w 235"/>
              <a:gd name="T95" fmla="*/ 81998 h 164"/>
              <a:gd name="T96" fmla="*/ 414850 w 235"/>
              <a:gd name="T97" fmla="*/ 38139 h 164"/>
              <a:gd name="T98" fmla="*/ 424409 w 235"/>
              <a:gd name="T99" fmla="*/ 3814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5" h="164">
                <a:moveTo>
                  <a:pt x="222" y="2"/>
                </a:moveTo>
                <a:cubicBezTo>
                  <a:pt x="217" y="2"/>
                  <a:pt x="212" y="0"/>
                  <a:pt x="208" y="1"/>
                </a:cubicBezTo>
                <a:cubicBezTo>
                  <a:pt x="204" y="3"/>
                  <a:pt x="196" y="6"/>
                  <a:pt x="194" y="8"/>
                </a:cubicBezTo>
                <a:cubicBezTo>
                  <a:pt x="191" y="9"/>
                  <a:pt x="193" y="10"/>
                  <a:pt x="193" y="10"/>
                </a:cubicBezTo>
                <a:cubicBezTo>
                  <a:pt x="194" y="11"/>
                  <a:pt x="195" y="10"/>
                  <a:pt x="191" y="11"/>
                </a:cubicBezTo>
                <a:cubicBezTo>
                  <a:pt x="187" y="12"/>
                  <a:pt x="178" y="14"/>
                  <a:pt x="173" y="15"/>
                </a:cubicBezTo>
                <a:cubicBezTo>
                  <a:pt x="168" y="16"/>
                  <a:pt x="152" y="22"/>
                  <a:pt x="146" y="21"/>
                </a:cubicBezTo>
                <a:cubicBezTo>
                  <a:pt x="140" y="20"/>
                  <a:pt x="131" y="19"/>
                  <a:pt x="129" y="19"/>
                </a:cubicBezTo>
                <a:cubicBezTo>
                  <a:pt x="128" y="19"/>
                  <a:pt x="119" y="23"/>
                  <a:pt x="123" y="23"/>
                </a:cubicBezTo>
                <a:cubicBezTo>
                  <a:pt x="127" y="23"/>
                  <a:pt x="129" y="24"/>
                  <a:pt x="123" y="24"/>
                </a:cubicBezTo>
                <a:cubicBezTo>
                  <a:pt x="117" y="24"/>
                  <a:pt x="119" y="28"/>
                  <a:pt x="113" y="28"/>
                </a:cubicBezTo>
                <a:cubicBezTo>
                  <a:pt x="107" y="28"/>
                  <a:pt x="105" y="29"/>
                  <a:pt x="103" y="28"/>
                </a:cubicBezTo>
                <a:cubicBezTo>
                  <a:pt x="101" y="27"/>
                  <a:pt x="102" y="27"/>
                  <a:pt x="98" y="30"/>
                </a:cubicBezTo>
                <a:cubicBezTo>
                  <a:pt x="95" y="33"/>
                  <a:pt x="95" y="37"/>
                  <a:pt x="90" y="37"/>
                </a:cubicBezTo>
                <a:cubicBezTo>
                  <a:pt x="85" y="37"/>
                  <a:pt x="83" y="36"/>
                  <a:pt x="82" y="38"/>
                </a:cubicBezTo>
                <a:cubicBezTo>
                  <a:pt x="80" y="41"/>
                  <a:pt x="80" y="43"/>
                  <a:pt x="77" y="43"/>
                </a:cubicBezTo>
                <a:cubicBezTo>
                  <a:pt x="74" y="43"/>
                  <a:pt x="72" y="43"/>
                  <a:pt x="71" y="46"/>
                </a:cubicBezTo>
                <a:cubicBezTo>
                  <a:pt x="69" y="49"/>
                  <a:pt x="71" y="50"/>
                  <a:pt x="67" y="50"/>
                </a:cubicBezTo>
                <a:cubicBezTo>
                  <a:pt x="64" y="50"/>
                  <a:pt x="62" y="47"/>
                  <a:pt x="61" y="49"/>
                </a:cubicBezTo>
                <a:cubicBezTo>
                  <a:pt x="59" y="50"/>
                  <a:pt x="60" y="53"/>
                  <a:pt x="63" y="53"/>
                </a:cubicBezTo>
                <a:cubicBezTo>
                  <a:pt x="65" y="53"/>
                  <a:pt x="72" y="53"/>
                  <a:pt x="68" y="54"/>
                </a:cubicBezTo>
                <a:cubicBezTo>
                  <a:pt x="64" y="55"/>
                  <a:pt x="56" y="59"/>
                  <a:pt x="60" y="59"/>
                </a:cubicBezTo>
                <a:cubicBezTo>
                  <a:pt x="64" y="59"/>
                  <a:pt x="76" y="61"/>
                  <a:pt x="72" y="61"/>
                </a:cubicBezTo>
                <a:cubicBezTo>
                  <a:pt x="68" y="61"/>
                  <a:pt x="57" y="62"/>
                  <a:pt x="56" y="63"/>
                </a:cubicBezTo>
                <a:cubicBezTo>
                  <a:pt x="54" y="63"/>
                  <a:pt x="55" y="64"/>
                  <a:pt x="58" y="65"/>
                </a:cubicBezTo>
                <a:cubicBezTo>
                  <a:pt x="61" y="65"/>
                  <a:pt x="61" y="66"/>
                  <a:pt x="58" y="66"/>
                </a:cubicBezTo>
                <a:cubicBezTo>
                  <a:pt x="55" y="66"/>
                  <a:pt x="49" y="69"/>
                  <a:pt x="53" y="70"/>
                </a:cubicBezTo>
                <a:cubicBezTo>
                  <a:pt x="56" y="72"/>
                  <a:pt x="56" y="73"/>
                  <a:pt x="53" y="73"/>
                </a:cubicBezTo>
                <a:cubicBezTo>
                  <a:pt x="49" y="73"/>
                  <a:pt x="46" y="74"/>
                  <a:pt x="51" y="75"/>
                </a:cubicBezTo>
                <a:cubicBezTo>
                  <a:pt x="55" y="75"/>
                  <a:pt x="57" y="75"/>
                  <a:pt x="51" y="75"/>
                </a:cubicBezTo>
                <a:cubicBezTo>
                  <a:pt x="44" y="76"/>
                  <a:pt x="45" y="77"/>
                  <a:pt x="43" y="80"/>
                </a:cubicBezTo>
                <a:cubicBezTo>
                  <a:pt x="41" y="82"/>
                  <a:pt x="39" y="81"/>
                  <a:pt x="36" y="82"/>
                </a:cubicBezTo>
                <a:cubicBezTo>
                  <a:pt x="33" y="83"/>
                  <a:pt x="32" y="86"/>
                  <a:pt x="34" y="87"/>
                </a:cubicBezTo>
                <a:cubicBezTo>
                  <a:pt x="36" y="87"/>
                  <a:pt x="39" y="86"/>
                  <a:pt x="44" y="86"/>
                </a:cubicBezTo>
                <a:cubicBezTo>
                  <a:pt x="49" y="86"/>
                  <a:pt x="52" y="88"/>
                  <a:pt x="48" y="88"/>
                </a:cubicBezTo>
                <a:cubicBezTo>
                  <a:pt x="43" y="88"/>
                  <a:pt x="41" y="88"/>
                  <a:pt x="39" y="91"/>
                </a:cubicBezTo>
                <a:cubicBezTo>
                  <a:pt x="38" y="94"/>
                  <a:pt x="41" y="94"/>
                  <a:pt x="38" y="96"/>
                </a:cubicBezTo>
                <a:cubicBezTo>
                  <a:pt x="35" y="97"/>
                  <a:pt x="37" y="96"/>
                  <a:pt x="32" y="96"/>
                </a:cubicBezTo>
                <a:cubicBezTo>
                  <a:pt x="28" y="97"/>
                  <a:pt x="23" y="99"/>
                  <a:pt x="23" y="101"/>
                </a:cubicBezTo>
                <a:cubicBezTo>
                  <a:pt x="24" y="104"/>
                  <a:pt x="26" y="105"/>
                  <a:pt x="23" y="105"/>
                </a:cubicBezTo>
                <a:cubicBezTo>
                  <a:pt x="20" y="105"/>
                  <a:pt x="15" y="107"/>
                  <a:pt x="14" y="108"/>
                </a:cubicBezTo>
                <a:cubicBezTo>
                  <a:pt x="13" y="109"/>
                  <a:pt x="11" y="110"/>
                  <a:pt x="15" y="111"/>
                </a:cubicBezTo>
                <a:cubicBezTo>
                  <a:pt x="18" y="112"/>
                  <a:pt x="21" y="109"/>
                  <a:pt x="19" y="113"/>
                </a:cubicBezTo>
                <a:cubicBezTo>
                  <a:pt x="18" y="117"/>
                  <a:pt x="16" y="117"/>
                  <a:pt x="16" y="119"/>
                </a:cubicBezTo>
                <a:cubicBezTo>
                  <a:pt x="16" y="121"/>
                  <a:pt x="16" y="122"/>
                  <a:pt x="14" y="123"/>
                </a:cubicBezTo>
                <a:cubicBezTo>
                  <a:pt x="12" y="125"/>
                  <a:pt x="13" y="125"/>
                  <a:pt x="9" y="125"/>
                </a:cubicBezTo>
                <a:cubicBezTo>
                  <a:pt x="4" y="125"/>
                  <a:pt x="1" y="127"/>
                  <a:pt x="0" y="130"/>
                </a:cubicBezTo>
                <a:cubicBezTo>
                  <a:pt x="0" y="133"/>
                  <a:pt x="0" y="141"/>
                  <a:pt x="5" y="141"/>
                </a:cubicBezTo>
                <a:cubicBezTo>
                  <a:pt x="9" y="141"/>
                  <a:pt x="11" y="139"/>
                  <a:pt x="15" y="140"/>
                </a:cubicBezTo>
                <a:cubicBezTo>
                  <a:pt x="18" y="142"/>
                  <a:pt x="15" y="142"/>
                  <a:pt x="19" y="142"/>
                </a:cubicBezTo>
                <a:cubicBezTo>
                  <a:pt x="23" y="142"/>
                  <a:pt x="24" y="140"/>
                  <a:pt x="24" y="140"/>
                </a:cubicBezTo>
                <a:cubicBezTo>
                  <a:pt x="24" y="140"/>
                  <a:pt x="25" y="140"/>
                  <a:pt x="26" y="142"/>
                </a:cubicBezTo>
                <a:cubicBezTo>
                  <a:pt x="27" y="144"/>
                  <a:pt x="30" y="144"/>
                  <a:pt x="31" y="144"/>
                </a:cubicBezTo>
                <a:cubicBezTo>
                  <a:pt x="33" y="144"/>
                  <a:pt x="31" y="145"/>
                  <a:pt x="29" y="145"/>
                </a:cubicBezTo>
                <a:cubicBezTo>
                  <a:pt x="28" y="146"/>
                  <a:pt x="27" y="147"/>
                  <a:pt x="31" y="147"/>
                </a:cubicBezTo>
                <a:cubicBezTo>
                  <a:pt x="36" y="147"/>
                  <a:pt x="32" y="149"/>
                  <a:pt x="30" y="150"/>
                </a:cubicBezTo>
                <a:cubicBezTo>
                  <a:pt x="28" y="150"/>
                  <a:pt x="28" y="153"/>
                  <a:pt x="28" y="154"/>
                </a:cubicBezTo>
                <a:cubicBezTo>
                  <a:pt x="28" y="156"/>
                  <a:pt x="28" y="157"/>
                  <a:pt x="27" y="157"/>
                </a:cubicBezTo>
                <a:cubicBezTo>
                  <a:pt x="25" y="157"/>
                  <a:pt x="26" y="157"/>
                  <a:pt x="31" y="158"/>
                </a:cubicBezTo>
                <a:cubicBezTo>
                  <a:pt x="37" y="160"/>
                  <a:pt x="42" y="161"/>
                  <a:pt x="46" y="162"/>
                </a:cubicBezTo>
                <a:cubicBezTo>
                  <a:pt x="51" y="164"/>
                  <a:pt x="47" y="162"/>
                  <a:pt x="52" y="162"/>
                </a:cubicBezTo>
                <a:cubicBezTo>
                  <a:pt x="57" y="162"/>
                  <a:pt x="65" y="161"/>
                  <a:pt x="68" y="161"/>
                </a:cubicBezTo>
                <a:cubicBezTo>
                  <a:pt x="70" y="161"/>
                  <a:pt x="70" y="161"/>
                  <a:pt x="74" y="162"/>
                </a:cubicBezTo>
                <a:cubicBezTo>
                  <a:pt x="78" y="163"/>
                  <a:pt x="80" y="163"/>
                  <a:pt x="80" y="161"/>
                </a:cubicBezTo>
                <a:cubicBezTo>
                  <a:pt x="79" y="159"/>
                  <a:pt x="77" y="158"/>
                  <a:pt x="73" y="156"/>
                </a:cubicBezTo>
                <a:cubicBezTo>
                  <a:pt x="69" y="154"/>
                  <a:pt x="55" y="138"/>
                  <a:pt x="55" y="134"/>
                </a:cubicBezTo>
                <a:cubicBezTo>
                  <a:pt x="54" y="130"/>
                  <a:pt x="54" y="129"/>
                  <a:pt x="54" y="127"/>
                </a:cubicBezTo>
                <a:cubicBezTo>
                  <a:pt x="54" y="125"/>
                  <a:pt x="53" y="122"/>
                  <a:pt x="51" y="120"/>
                </a:cubicBezTo>
                <a:cubicBezTo>
                  <a:pt x="48" y="117"/>
                  <a:pt x="49" y="117"/>
                  <a:pt x="50" y="116"/>
                </a:cubicBezTo>
                <a:cubicBezTo>
                  <a:pt x="52" y="115"/>
                  <a:pt x="57" y="113"/>
                  <a:pt x="55" y="112"/>
                </a:cubicBezTo>
                <a:cubicBezTo>
                  <a:pt x="53" y="111"/>
                  <a:pt x="53" y="109"/>
                  <a:pt x="58" y="109"/>
                </a:cubicBezTo>
                <a:cubicBezTo>
                  <a:pt x="62" y="109"/>
                  <a:pt x="67" y="109"/>
                  <a:pt x="63" y="106"/>
                </a:cubicBezTo>
                <a:cubicBezTo>
                  <a:pt x="59" y="104"/>
                  <a:pt x="56" y="105"/>
                  <a:pt x="59" y="103"/>
                </a:cubicBezTo>
                <a:cubicBezTo>
                  <a:pt x="63" y="101"/>
                  <a:pt x="74" y="102"/>
                  <a:pt x="67" y="99"/>
                </a:cubicBezTo>
                <a:cubicBezTo>
                  <a:pt x="61" y="97"/>
                  <a:pt x="60" y="96"/>
                  <a:pt x="57" y="96"/>
                </a:cubicBezTo>
                <a:cubicBezTo>
                  <a:pt x="54" y="95"/>
                  <a:pt x="56" y="93"/>
                  <a:pt x="60" y="95"/>
                </a:cubicBezTo>
                <a:cubicBezTo>
                  <a:pt x="65" y="96"/>
                  <a:pt x="67" y="97"/>
                  <a:pt x="70" y="96"/>
                </a:cubicBezTo>
                <a:cubicBezTo>
                  <a:pt x="74" y="94"/>
                  <a:pt x="78" y="97"/>
                  <a:pt x="76" y="94"/>
                </a:cubicBezTo>
                <a:cubicBezTo>
                  <a:pt x="74" y="91"/>
                  <a:pt x="69" y="88"/>
                  <a:pt x="73" y="88"/>
                </a:cubicBezTo>
                <a:cubicBezTo>
                  <a:pt x="77" y="89"/>
                  <a:pt x="80" y="91"/>
                  <a:pt x="80" y="90"/>
                </a:cubicBezTo>
                <a:cubicBezTo>
                  <a:pt x="80" y="88"/>
                  <a:pt x="84" y="87"/>
                  <a:pt x="79" y="86"/>
                </a:cubicBezTo>
                <a:cubicBezTo>
                  <a:pt x="73" y="84"/>
                  <a:pt x="67" y="82"/>
                  <a:pt x="73" y="82"/>
                </a:cubicBezTo>
                <a:cubicBezTo>
                  <a:pt x="78" y="83"/>
                  <a:pt x="84" y="86"/>
                  <a:pt x="85" y="84"/>
                </a:cubicBezTo>
                <a:cubicBezTo>
                  <a:pt x="85" y="82"/>
                  <a:pt x="87" y="82"/>
                  <a:pt x="84" y="79"/>
                </a:cubicBezTo>
                <a:cubicBezTo>
                  <a:pt x="80" y="76"/>
                  <a:pt x="79" y="74"/>
                  <a:pt x="82" y="76"/>
                </a:cubicBezTo>
                <a:cubicBezTo>
                  <a:pt x="85" y="78"/>
                  <a:pt x="92" y="76"/>
                  <a:pt x="93" y="73"/>
                </a:cubicBezTo>
                <a:cubicBezTo>
                  <a:pt x="94" y="70"/>
                  <a:pt x="101" y="72"/>
                  <a:pt x="98" y="69"/>
                </a:cubicBezTo>
                <a:cubicBezTo>
                  <a:pt x="94" y="67"/>
                  <a:pt x="89" y="67"/>
                  <a:pt x="94" y="67"/>
                </a:cubicBezTo>
                <a:cubicBezTo>
                  <a:pt x="99" y="67"/>
                  <a:pt x="104" y="65"/>
                  <a:pt x="104" y="62"/>
                </a:cubicBezTo>
                <a:cubicBezTo>
                  <a:pt x="103" y="60"/>
                  <a:pt x="105" y="59"/>
                  <a:pt x="106" y="60"/>
                </a:cubicBezTo>
                <a:cubicBezTo>
                  <a:pt x="108" y="62"/>
                  <a:pt x="111" y="65"/>
                  <a:pt x="111" y="62"/>
                </a:cubicBezTo>
                <a:cubicBezTo>
                  <a:pt x="111" y="60"/>
                  <a:pt x="106" y="58"/>
                  <a:pt x="110" y="58"/>
                </a:cubicBezTo>
                <a:cubicBezTo>
                  <a:pt x="114" y="58"/>
                  <a:pt x="119" y="58"/>
                  <a:pt x="120" y="57"/>
                </a:cubicBezTo>
                <a:cubicBezTo>
                  <a:pt x="121" y="55"/>
                  <a:pt x="121" y="53"/>
                  <a:pt x="118" y="53"/>
                </a:cubicBezTo>
                <a:cubicBezTo>
                  <a:pt x="116" y="52"/>
                  <a:pt x="116" y="53"/>
                  <a:pt x="120" y="51"/>
                </a:cubicBezTo>
                <a:cubicBezTo>
                  <a:pt x="124" y="49"/>
                  <a:pt x="132" y="45"/>
                  <a:pt x="138" y="43"/>
                </a:cubicBezTo>
                <a:cubicBezTo>
                  <a:pt x="145" y="41"/>
                  <a:pt x="166" y="36"/>
                  <a:pt x="172" y="34"/>
                </a:cubicBezTo>
                <a:cubicBezTo>
                  <a:pt x="178" y="31"/>
                  <a:pt x="208" y="24"/>
                  <a:pt x="217" y="20"/>
                </a:cubicBezTo>
                <a:cubicBezTo>
                  <a:pt x="225" y="16"/>
                  <a:pt x="235" y="9"/>
                  <a:pt x="233" y="7"/>
                </a:cubicBezTo>
                <a:cubicBezTo>
                  <a:pt x="232" y="4"/>
                  <a:pt x="228" y="1"/>
                  <a:pt x="222"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2" name="Freeform 929"/>
          <p:cNvSpPr>
            <a:spLocks/>
          </p:cNvSpPr>
          <p:nvPr/>
        </p:nvSpPr>
        <p:spPr bwMode="auto">
          <a:xfrm>
            <a:off x="3828878" y="927020"/>
            <a:ext cx="180203" cy="102314"/>
          </a:xfrm>
          <a:custGeom>
            <a:avLst/>
            <a:gdLst>
              <a:gd name="T0" fmla="*/ 81746 w 81"/>
              <a:gd name="T1" fmla="*/ 29040 h 41"/>
              <a:gd name="T2" fmla="*/ 93153 w 81"/>
              <a:gd name="T3" fmla="*/ 5808 h 41"/>
              <a:gd name="T4" fmla="*/ 77944 w 81"/>
              <a:gd name="T5" fmla="*/ 0 h 41"/>
              <a:gd name="T6" fmla="*/ 74142 w 81"/>
              <a:gd name="T7" fmla="*/ 5808 h 41"/>
              <a:gd name="T8" fmla="*/ 72241 w 81"/>
              <a:gd name="T9" fmla="*/ 9680 h 41"/>
              <a:gd name="T10" fmla="*/ 60834 w 81"/>
              <a:gd name="T11" fmla="*/ 3872 h 41"/>
              <a:gd name="T12" fmla="*/ 51329 w 81"/>
              <a:gd name="T13" fmla="*/ 9680 h 41"/>
              <a:gd name="T14" fmla="*/ 45626 w 81"/>
              <a:gd name="T15" fmla="*/ 19360 h 41"/>
              <a:gd name="T16" fmla="*/ 57032 w 81"/>
              <a:gd name="T17" fmla="*/ 21296 h 41"/>
              <a:gd name="T18" fmla="*/ 39923 w 81"/>
              <a:gd name="T19" fmla="*/ 27104 h 41"/>
              <a:gd name="T20" fmla="*/ 38021 w 81"/>
              <a:gd name="T21" fmla="*/ 34848 h 41"/>
              <a:gd name="T22" fmla="*/ 43725 w 81"/>
              <a:gd name="T23" fmla="*/ 36784 h 41"/>
              <a:gd name="T24" fmla="*/ 24714 w 81"/>
              <a:gd name="T25" fmla="*/ 48399 h 41"/>
              <a:gd name="T26" fmla="*/ 9505 w 81"/>
              <a:gd name="T27" fmla="*/ 67759 h 41"/>
              <a:gd name="T28" fmla="*/ 3802 w 81"/>
              <a:gd name="T29" fmla="*/ 77439 h 41"/>
              <a:gd name="T30" fmla="*/ 36120 w 81"/>
              <a:gd name="T31" fmla="*/ 75503 h 41"/>
              <a:gd name="T32" fmla="*/ 58933 w 81"/>
              <a:gd name="T33" fmla="*/ 67759 h 41"/>
              <a:gd name="T34" fmla="*/ 110262 w 81"/>
              <a:gd name="T35" fmla="*/ 65823 h 41"/>
              <a:gd name="T36" fmla="*/ 150185 w 81"/>
              <a:gd name="T37" fmla="*/ 54207 h 41"/>
              <a:gd name="T38" fmla="*/ 148284 w 81"/>
              <a:gd name="T39" fmla="*/ 34848 h 41"/>
              <a:gd name="T40" fmla="*/ 133075 w 81"/>
              <a:gd name="T41" fmla="*/ 27104 h 41"/>
              <a:gd name="T42" fmla="*/ 110262 w 81"/>
              <a:gd name="T43" fmla="*/ 13552 h 41"/>
              <a:gd name="T44" fmla="*/ 81746 w 81"/>
              <a:gd name="T45" fmla="*/ 29040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41">
                <a:moveTo>
                  <a:pt x="43" y="15"/>
                </a:moveTo>
                <a:cubicBezTo>
                  <a:pt x="40" y="15"/>
                  <a:pt x="49" y="5"/>
                  <a:pt x="49" y="3"/>
                </a:cubicBezTo>
                <a:cubicBezTo>
                  <a:pt x="48" y="1"/>
                  <a:pt x="43" y="0"/>
                  <a:pt x="41" y="0"/>
                </a:cubicBezTo>
                <a:cubicBezTo>
                  <a:pt x="39" y="0"/>
                  <a:pt x="39" y="1"/>
                  <a:pt x="39" y="3"/>
                </a:cubicBezTo>
                <a:cubicBezTo>
                  <a:pt x="39" y="4"/>
                  <a:pt x="41" y="7"/>
                  <a:pt x="38" y="5"/>
                </a:cubicBezTo>
                <a:cubicBezTo>
                  <a:pt x="35" y="2"/>
                  <a:pt x="34" y="1"/>
                  <a:pt x="32" y="2"/>
                </a:cubicBezTo>
                <a:cubicBezTo>
                  <a:pt x="29" y="3"/>
                  <a:pt x="28" y="4"/>
                  <a:pt x="27" y="5"/>
                </a:cubicBezTo>
                <a:cubicBezTo>
                  <a:pt x="25" y="7"/>
                  <a:pt x="21" y="9"/>
                  <a:pt x="24" y="10"/>
                </a:cubicBezTo>
                <a:cubicBezTo>
                  <a:pt x="28" y="11"/>
                  <a:pt x="35" y="11"/>
                  <a:pt x="30" y="11"/>
                </a:cubicBezTo>
                <a:cubicBezTo>
                  <a:pt x="26" y="11"/>
                  <a:pt x="22" y="12"/>
                  <a:pt x="21" y="14"/>
                </a:cubicBezTo>
                <a:cubicBezTo>
                  <a:pt x="20" y="15"/>
                  <a:pt x="17" y="16"/>
                  <a:pt x="20" y="18"/>
                </a:cubicBezTo>
                <a:cubicBezTo>
                  <a:pt x="23" y="19"/>
                  <a:pt x="29" y="20"/>
                  <a:pt x="23" y="19"/>
                </a:cubicBezTo>
                <a:cubicBezTo>
                  <a:pt x="17" y="18"/>
                  <a:pt x="15" y="21"/>
                  <a:pt x="13" y="25"/>
                </a:cubicBezTo>
                <a:cubicBezTo>
                  <a:pt x="11" y="28"/>
                  <a:pt x="6" y="34"/>
                  <a:pt x="5" y="35"/>
                </a:cubicBezTo>
                <a:cubicBezTo>
                  <a:pt x="3" y="36"/>
                  <a:pt x="0" y="40"/>
                  <a:pt x="2" y="40"/>
                </a:cubicBezTo>
                <a:cubicBezTo>
                  <a:pt x="5" y="41"/>
                  <a:pt x="15" y="41"/>
                  <a:pt x="19" y="39"/>
                </a:cubicBezTo>
                <a:cubicBezTo>
                  <a:pt x="22" y="37"/>
                  <a:pt x="24" y="36"/>
                  <a:pt x="31" y="35"/>
                </a:cubicBezTo>
                <a:cubicBezTo>
                  <a:pt x="37" y="34"/>
                  <a:pt x="47" y="37"/>
                  <a:pt x="58" y="34"/>
                </a:cubicBezTo>
                <a:cubicBezTo>
                  <a:pt x="69" y="31"/>
                  <a:pt x="78" y="32"/>
                  <a:pt x="79" y="28"/>
                </a:cubicBezTo>
                <a:cubicBezTo>
                  <a:pt x="80" y="24"/>
                  <a:pt x="81" y="21"/>
                  <a:pt x="78" y="18"/>
                </a:cubicBezTo>
                <a:cubicBezTo>
                  <a:pt x="75" y="15"/>
                  <a:pt x="74" y="18"/>
                  <a:pt x="70" y="14"/>
                </a:cubicBezTo>
                <a:cubicBezTo>
                  <a:pt x="66" y="10"/>
                  <a:pt x="61" y="7"/>
                  <a:pt x="58" y="7"/>
                </a:cubicBezTo>
                <a:cubicBezTo>
                  <a:pt x="55" y="8"/>
                  <a:pt x="44" y="15"/>
                  <a:pt x="43"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3" name="Freeform 930"/>
          <p:cNvSpPr>
            <a:spLocks/>
          </p:cNvSpPr>
          <p:nvPr/>
        </p:nvSpPr>
        <p:spPr bwMode="auto">
          <a:xfrm>
            <a:off x="3670789" y="871771"/>
            <a:ext cx="182061" cy="102314"/>
          </a:xfrm>
          <a:custGeom>
            <a:avLst/>
            <a:gdLst>
              <a:gd name="T0" fmla="*/ 132808 w 82"/>
              <a:gd name="T1" fmla="*/ 47247 h 42"/>
              <a:gd name="T2" fmla="*/ 144191 w 82"/>
              <a:gd name="T3" fmla="*/ 47247 h 42"/>
              <a:gd name="T4" fmla="*/ 144191 w 82"/>
              <a:gd name="T5" fmla="*/ 32128 h 42"/>
              <a:gd name="T6" fmla="*/ 149883 w 82"/>
              <a:gd name="T7" fmla="*/ 18899 h 42"/>
              <a:gd name="T8" fmla="*/ 127116 w 82"/>
              <a:gd name="T9" fmla="*/ 7560 h 42"/>
              <a:gd name="T10" fmla="*/ 113835 w 82"/>
              <a:gd name="T11" fmla="*/ 13229 h 42"/>
              <a:gd name="T12" fmla="*/ 98657 w 82"/>
              <a:gd name="T13" fmla="*/ 17009 h 42"/>
              <a:gd name="T14" fmla="*/ 91068 w 82"/>
              <a:gd name="T15" fmla="*/ 18899 h 42"/>
              <a:gd name="T16" fmla="*/ 98657 w 82"/>
              <a:gd name="T17" fmla="*/ 5670 h 42"/>
              <a:gd name="T18" fmla="*/ 81582 w 82"/>
              <a:gd name="T19" fmla="*/ 1890 h 42"/>
              <a:gd name="T20" fmla="*/ 53123 w 82"/>
              <a:gd name="T21" fmla="*/ 7560 h 42"/>
              <a:gd name="T22" fmla="*/ 43637 w 82"/>
              <a:gd name="T23" fmla="*/ 9449 h 42"/>
              <a:gd name="T24" fmla="*/ 34151 w 82"/>
              <a:gd name="T25" fmla="*/ 18899 h 42"/>
              <a:gd name="T26" fmla="*/ 36048 w 82"/>
              <a:gd name="T27" fmla="*/ 20789 h 42"/>
              <a:gd name="T28" fmla="*/ 18973 w 82"/>
              <a:gd name="T29" fmla="*/ 28348 h 42"/>
              <a:gd name="T30" fmla="*/ 5692 w 82"/>
              <a:gd name="T31" fmla="*/ 35908 h 42"/>
              <a:gd name="T32" fmla="*/ 9486 w 82"/>
              <a:gd name="T33" fmla="*/ 37798 h 42"/>
              <a:gd name="T34" fmla="*/ 28459 w 82"/>
              <a:gd name="T35" fmla="*/ 47247 h 42"/>
              <a:gd name="T36" fmla="*/ 43637 w 82"/>
              <a:gd name="T37" fmla="*/ 62366 h 42"/>
              <a:gd name="T38" fmla="*/ 62609 w 82"/>
              <a:gd name="T39" fmla="*/ 64256 h 42"/>
              <a:gd name="T40" fmla="*/ 100555 w 82"/>
              <a:gd name="T41" fmla="*/ 75595 h 42"/>
              <a:gd name="T42" fmla="*/ 147986 w 82"/>
              <a:gd name="T43" fmla="*/ 69926 h 42"/>
              <a:gd name="T44" fmla="*/ 132808 w 82"/>
              <a:gd name="T45" fmla="*/ 4724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 h="42">
                <a:moveTo>
                  <a:pt x="70" y="25"/>
                </a:moveTo>
                <a:cubicBezTo>
                  <a:pt x="73" y="26"/>
                  <a:pt x="76" y="28"/>
                  <a:pt x="76" y="25"/>
                </a:cubicBezTo>
                <a:cubicBezTo>
                  <a:pt x="77" y="23"/>
                  <a:pt x="76" y="19"/>
                  <a:pt x="76" y="17"/>
                </a:cubicBezTo>
                <a:cubicBezTo>
                  <a:pt x="77" y="14"/>
                  <a:pt x="82" y="12"/>
                  <a:pt x="79" y="10"/>
                </a:cubicBezTo>
                <a:cubicBezTo>
                  <a:pt x="75" y="8"/>
                  <a:pt x="71" y="4"/>
                  <a:pt x="67" y="4"/>
                </a:cubicBezTo>
                <a:cubicBezTo>
                  <a:pt x="62" y="4"/>
                  <a:pt x="62" y="6"/>
                  <a:pt x="60" y="7"/>
                </a:cubicBezTo>
                <a:cubicBezTo>
                  <a:pt x="59" y="9"/>
                  <a:pt x="54" y="8"/>
                  <a:pt x="52" y="9"/>
                </a:cubicBezTo>
                <a:cubicBezTo>
                  <a:pt x="50" y="10"/>
                  <a:pt x="46" y="12"/>
                  <a:pt x="48" y="10"/>
                </a:cubicBezTo>
                <a:cubicBezTo>
                  <a:pt x="50" y="7"/>
                  <a:pt x="55" y="4"/>
                  <a:pt x="52" y="3"/>
                </a:cubicBezTo>
                <a:cubicBezTo>
                  <a:pt x="50" y="1"/>
                  <a:pt x="45" y="0"/>
                  <a:pt x="43" y="1"/>
                </a:cubicBezTo>
                <a:cubicBezTo>
                  <a:pt x="40" y="2"/>
                  <a:pt x="29" y="2"/>
                  <a:pt x="28" y="4"/>
                </a:cubicBezTo>
                <a:cubicBezTo>
                  <a:pt x="28" y="5"/>
                  <a:pt x="23" y="4"/>
                  <a:pt x="23" y="5"/>
                </a:cubicBezTo>
                <a:cubicBezTo>
                  <a:pt x="23" y="5"/>
                  <a:pt x="12" y="10"/>
                  <a:pt x="18" y="10"/>
                </a:cubicBezTo>
                <a:cubicBezTo>
                  <a:pt x="23" y="10"/>
                  <a:pt x="22" y="11"/>
                  <a:pt x="19" y="11"/>
                </a:cubicBezTo>
                <a:cubicBezTo>
                  <a:pt x="16" y="11"/>
                  <a:pt x="12" y="14"/>
                  <a:pt x="10" y="15"/>
                </a:cubicBezTo>
                <a:cubicBezTo>
                  <a:pt x="8" y="17"/>
                  <a:pt x="5" y="19"/>
                  <a:pt x="3" y="19"/>
                </a:cubicBezTo>
                <a:cubicBezTo>
                  <a:pt x="2" y="19"/>
                  <a:pt x="0" y="20"/>
                  <a:pt x="5" y="20"/>
                </a:cubicBezTo>
                <a:cubicBezTo>
                  <a:pt x="10" y="21"/>
                  <a:pt x="15" y="22"/>
                  <a:pt x="15" y="25"/>
                </a:cubicBezTo>
                <a:cubicBezTo>
                  <a:pt x="16" y="27"/>
                  <a:pt x="18" y="31"/>
                  <a:pt x="23" y="33"/>
                </a:cubicBezTo>
                <a:cubicBezTo>
                  <a:pt x="28" y="35"/>
                  <a:pt x="27" y="32"/>
                  <a:pt x="33" y="34"/>
                </a:cubicBezTo>
                <a:cubicBezTo>
                  <a:pt x="40" y="36"/>
                  <a:pt x="46" y="40"/>
                  <a:pt x="53" y="40"/>
                </a:cubicBezTo>
                <a:cubicBezTo>
                  <a:pt x="60" y="40"/>
                  <a:pt x="81" y="42"/>
                  <a:pt x="78" y="37"/>
                </a:cubicBezTo>
                <a:cubicBezTo>
                  <a:pt x="76" y="32"/>
                  <a:pt x="68" y="25"/>
                  <a:pt x="70" y="2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4" name="Freeform 931"/>
          <p:cNvSpPr>
            <a:spLocks/>
          </p:cNvSpPr>
          <p:nvPr/>
        </p:nvSpPr>
        <p:spPr bwMode="auto">
          <a:xfrm>
            <a:off x="3620636" y="875864"/>
            <a:ext cx="72452" cy="32740"/>
          </a:xfrm>
          <a:custGeom>
            <a:avLst/>
            <a:gdLst>
              <a:gd name="T0" fmla="*/ 48369 w 32"/>
              <a:gd name="T1" fmla="*/ 7815 h 13"/>
              <a:gd name="T2" fmla="*/ 27087 w 32"/>
              <a:gd name="T3" fmla="*/ 5862 h 13"/>
              <a:gd name="T4" fmla="*/ 1935 w 32"/>
              <a:gd name="T5" fmla="*/ 3908 h 13"/>
              <a:gd name="T6" fmla="*/ 5804 w 32"/>
              <a:gd name="T7" fmla="*/ 17585 h 13"/>
              <a:gd name="T8" fmla="*/ 27087 w 32"/>
              <a:gd name="T9" fmla="*/ 23446 h 13"/>
              <a:gd name="T10" fmla="*/ 48369 w 32"/>
              <a:gd name="T11" fmla="*/ 21492 h 13"/>
              <a:gd name="T12" fmla="*/ 59977 w 32"/>
              <a:gd name="T13" fmla="*/ 13677 h 13"/>
              <a:gd name="T14" fmla="*/ 48369 w 32"/>
              <a:gd name="T15" fmla="*/ 7815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3">
                <a:moveTo>
                  <a:pt x="25" y="4"/>
                </a:moveTo>
                <a:cubicBezTo>
                  <a:pt x="22" y="3"/>
                  <a:pt x="18" y="4"/>
                  <a:pt x="14" y="3"/>
                </a:cubicBezTo>
                <a:cubicBezTo>
                  <a:pt x="9" y="2"/>
                  <a:pt x="0" y="0"/>
                  <a:pt x="1" y="2"/>
                </a:cubicBezTo>
                <a:cubicBezTo>
                  <a:pt x="3" y="5"/>
                  <a:pt x="0" y="8"/>
                  <a:pt x="3" y="9"/>
                </a:cubicBezTo>
                <a:cubicBezTo>
                  <a:pt x="6" y="9"/>
                  <a:pt x="11" y="11"/>
                  <a:pt x="14" y="12"/>
                </a:cubicBezTo>
                <a:cubicBezTo>
                  <a:pt x="16" y="13"/>
                  <a:pt x="22" y="13"/>
                  <a:pt x="25" y="11"/>
                </a:cubicBezTo>
                <a:cubicBezTo>
                  <a:pt x="28" y="9"/>
                  <a:pt x="32" y="8"/>
                  <a:pt x="31" y="7"/>
                </a:cubicBezTo>
                <a:cubicBezTo>
                  <a:pt x="29" y="6"/>
                  <a:pt x="27" y="4"/>
                  <a:pt x="25"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5" name="Freeform 932"/>
          <p:cNvSpPr>
            <a:spLocks/>
          </p:cNvSpPr>
          <p:nvPr/>
        </p:nvSpPr>
        <p:spPr bwMode="auto">
          <a:xfrm>
            <a:off x="3635707" y="781735"/>
            <a:ext cx="152337" cy="106406"/>
          </a:xfrm>
          <a:custGeom>
            <a:avLst/>
            <a:gdLst>
              <a:gd name="T0" fmla="*/ 37732 w 69"/>
              <a:gd name="T1" fmla="*/ 76791 h 43"/>
              <a:gd name="T2" fmla="*/ 18866 w 69"/>
              <a:gd name="T3" fmla="*/ 67192 h 43"/>
              <a:gd name="T4" fmla="*/ 24526 w 69"/>
              <a:gd name="T5" fmla="*/ 63352 h 43"/>
              <a:gd name="T6" fmla="*/ 11320 w 69"/>
              <a:gd name="T7" fmla="*/ 63352 h 43"/>
              <a:gd name="T8" fmla="*/ 13206 w 69"/>
              <a:gd name="T9" fmla="*/ 57593 h 43"/>
              <a:gd name="T10" fmla="*/ 18866 w 69"/>
              <a:gd name="T11" fmla="*/ 53753 h 43"/>
              <a:gd name="T12" fmla="*/ 20753 w 69"/>
              <a:gd name="T13" fmla="*/ 49914 h 43"/>
              <a:gd name="T14" fmla="*/ 32072 w 69"/>
              <a:gd name="T15" fmla="*/ 38395 h 43"/>
              <a:gd name="T16" fmla="*/ 33959 w 69"/>
              <a:gd name="T17" fmla="*/ 32636 h 43"/>
              <a:gd name="T18" fmla="*/ 32072 w 69"/>
              <a:gd name="T19" fmla="*/ 28797 h 43"/>
              <a:gd name="T20" fmla="*/ 54711 w 69"/>
              <a:gd name="T21" fmla="*/ 17278 h 43"/>
              <a:gd name="T22" fmla="*/ 84897 w 69"/>
              <a:gd name="T23" fmla="*/ 5759 h 43"/>
              <a:gd name="T24" fmla="*/ 96216 w 69"/>
              <a:gd name="T25" fmla="*/ 7679 h 43"/>
              <a:gd name="T26" fmla="*/ 101876 w 69"/>
              <a:gd name="T27" fmla="*/ 21117 h 43"/>
              <a:gd name="T28" fmla="*/ 130175 w 69"/>
              <a:gd name="T29" fmla="*/ 38395 h 43"/>
              <a:gd name="T30" fmla="*/ 115082 w 69"/>
              <a:gd name="T31" fmla="*/ 40315 h 43"/>
              <a:gd name="T32" fmla="*/ 109422 w 69"/>
              <a:gd name="T33" fmla="*/ 47994 h 43"/>
              <a:gd name="T34" fmla="*/ 113196 w 69"/>
              <a:gd name="T35" fmla="*/ 61433 h 43"/>
              <a:gd name="T36" fmla="*/ 88670 w 69"/>
              <a:gd name="T37" fmla="*/ 69112 h 43"/>
              <a:gd name="T38" fmla="*/ 66031 w 69"/>
              <a:gd name="T39" fmla="*/ 74871 h 43"/>
              <a:gd name="T40" fmla="*/ 37732 w 69"/>
              <a:gd name="T41" fmla="*/ 7679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43">
                <a:moveTo>
                  <a:pt x="20" y="40"/>
                </a:moveTo>
                <a:cubicBezTo>
                  <a:pt x="18" y="39"/>
                  <a:pt x="11" y="37"/>
                  <a:pt x="10" y="35"/>
                </a:cubicBezTo>
                <a:cubicBezTo>
                  <a:pt x="9" y="33"/>
                  <a:pt x="11" y="33"/>
                  <a:pt x="13" y="33"/>
                </a:cubicBezTo>
                <a:cubicBezTo>
                  <a:pt x="16" y="33"/>
                  <a:pt x="12" y="33"/>
                  <a:pt x="6" y="33"/>
                </a:cubicBezTo>
                <a:cubicBezTo>
                  <a:pt x="0" y="33"/>
                  <a:pt x="3" y="30"/>
                  <a:pt x="7" y="30"/>
                </a:cubicBezTo>
                <a:cubicBezTo>
                  <a:pt x="10" y="30"/>
                  <a:pt x="13" y="28"/>
                  <a:pt x="10" y="28"/>
                </a:cubicBezTo>
                <a:cubicBezTo>
                  <a:pt x="7" y="28"/>
                  <a:pt x="7" y="27"/>
                  <a:pt x="11" y="26"/>
                </a:cubicBezTo>
                <a:cubicBezTo>
                  <a:pt x="15" y="25"/>
                  <a:pt x="15" y="22"/>
                  <a:pt x="17" y="20"/>
                </a:cubicBezTo>
                <a:cubicBezTo>
                  <a:pt x="19" y="18"/>
                  <a:pt x="21" y="17"/>
                  <a:pt x="18" y="17"/>
                </a:cubicBezTo>
                <a:cubicBezTo>
                  <a:pt x="15" y="17"/>
                  <a:pt x="14" y="17"/>
                  <a:pt x="17" y="15"/>
                </a:cubicBezTo>
                <a:cubicBezTo>
                  <a:pt x="19" y="12"/>
                  <a:pt x="24" y="10"/>
                  <a:pt x="29" y="9"/>
                </a:cubicBezTo>
                <a:cubicBezTo>
                  <a:pt x="35" y="8"/>
                  <a:pt x="41" y="4"/>
                  <a:pt x="45" y="3"/>
                </a:cubicBezTo>
                <a:cubicBezTo>
                  <a:pt x="49" y="2"/>
                  <a:pt x="51" y="0"/>
                  <a:pt x="51" y="4"/>
                </a:cubicBezTo>
                <a:cubicBezTo>
                  <a:pt x="52" y="7"/>
                  <a:pt x="49" y="7"/>
                  <a:pt x="54" y="11"/>
                </a:cubicBezTo>
                <a:cubicBezTo>
                  <a:pt x="59" y="15"/>
                  <a:pt x="69" y="18"/>
                  <a:pt x="69" y="20"/>
                </a:cubicBezTo>
                <a:cubicBezTo>
                  <a:pt x="69" y="21"/>
                  <a:pt x="64" y="21"/>
                  <a:pt x="61" y="21"/>
                </a:cubicBezTo>
                <a:cubicBezTo>
                  <a:pt x="59" y="21"/>
                  <a:pt x="55" y="22"/>
                  <a:pt x="58" y="25"/>
                </a:cubicBezTo>
                <a:cubicBezTo>
                  <a:pt x="62" y="28"/>
                  <a:pt x="64" y="32"/>
                  <a:pt x="60" y="32"/>
                </a:cubicBezTo>
                <a:cubicBezTo>
                  <a:pt x="56" y="33"/>
                  <a:pt x="49" y="36"/>
                  <a:pt x="47" y="36"/>
                </a:cubicBezTo>
                <a:cubicBezTo>
                  <a:pt x="45" y="36"/>
                  <a:pt x="38" y="38"/>
                  <a:pt x="35" y="39"/>
                </a:cubicBezTo>
                <a:cubicBezTo>
                  <a:pt x="32" y="40"/>
                  <a:pt x="27" y="43"/>
                  <a:pt x="20" y="4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6" name="Freeform 933"/>
          <p:cNvSpPr>
            <a:spLocks/>
          </p:cNvSpPr>
          <p:nvPr/>
        </p:nvSpPr>
        <p:spPr bwMode="auto">
          <a:xfrm>
            <a:off x="5199737" y="1190990"/>
            <a:ext cx="144906" cy="57296"/>
          </a:xfrm>
          <a:custGeom>
            <a:avLst/>
            <a:gdLst>
              <a:gd name="T0" fmla="*/ 24765 w 65"/>
              <a:gd name="T1" fmla="*/ 13528 h 23"/>
              <a:gd name="T2" fmla="*/ 20955 w 65"/>
              <a:gd name="T3" fmla="*/ 7730 h 23"/>
              <a:gd name="T4" fmla="*/ 15240 w 65"/>
              <a:gd name="T5" fmla="*/ 5798 h 23"/>
              <a:gd name="T6" fmla="*/ 7620 w 65"/>
              <a:gd name="T7" fmla="*/ 21259 h 23"/>
              <a:gd name="T8" fmla="*/ 20955 w 65"/>
              <a:gd name="T9" fmla="*/ 27057 h 23"/>
              <a:gd name="T10" fmla="*/ 34290 w 65"/>
              <a:gd name="T11" fmla="*/ 32854 h 23"/>
              <a:gd name="T12" fmla="*/ 64770 w 65"/>
              <a:gd name="T13" fmla="*/ 42517 h 23"/>
              <a:gd name="T14" fmla="*/ 104775 w 65"/>
              <a:gd name="T15" fmla="*/ 42517 h 23"/>
              <a:gd name="T16" fmla="*/ 121920 w 65"/>
              <a:gd name="T17" fmla="*/ 27057 h 23"/>
              <a:gd name="T18" fmla="*/ 116205 w 65"/>
              <a:gd name="T19" fmla="*/ 30922 h 23"/>
              <a:gd name="T20" fmla="*/ 106680 w 65"/>
              <a:gd name="T21" fmla="*/ 25124 h 23"/>
              <a:gd name="T22" fmla="*/ 83820 w 65"/>
              <a:gd name="T23" fmla="*/ 17393 h 23"/>
              <a:gd name="T24" fmla="*/ 72390 w 65"/>
              <a:gd name="T25" fmla="*/ 19326 h 23"/>
              <a:gd name="T26" fmla="*/ 62865 w 65"/>
              <a:gd name="T27" fmla="*/ 11596 h 23"/>
              <a:gd name="T28" fmla="*/ 40005 w 65"/>
              <a:gd name="T29" fmla="*/ 11596 h 23"/>
              <a:gd name="T30" fmla="*/ 24765 w 65"/>
              <a:gd name="T31" fmla="*/ 13528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7" name="Freeform 934"/>
          <p:cNvSpPr>
            <a:spLocks/>
          </p:cNvSpPr>
          <p:nvPr/>
        </p:nvSpPr>
        <p:spPr bwMode="auto">
          <a:xfrm>
            <a:off x="5021602" y="1299839"/>
            <a:ext cx="118897" cy="49111"/>
          </a:xfrm>
          <a:custGeom>
            <a:avLst/>
            <a:gdLst>
              <a:gd name="T0" fmla="*/ 7668 w 53"/>
              <a:gd name="T1" fmla="*/ 28575 h 20"/>
              <a:gd name="T2" fmla="*/ 34506 w 53"/>
              <a:gd name="T3" fmla="*/ 28575 h 20"/>
              <a:gd name="T4" fmla="*/ 82430 w 53"/>
              <a:gd name="T5" fmla="*/ 36195 h 20"/>
              <a:gd name="T6" fmla="*/ 90098 w 53"/>
              <a:gd name="T7" fmla="*/ 22860 h 20"/>
              <a:gd name="T8" fmla="*/ 46008 w 53"/>
              <a:gd name="T9" fmla="*/ 3810 h 20"/>
              <a:gd name="T10" fmla="*/ 23004 w 53"/>
              <a:gd name="T11" fmla="*/ 11430 h 20"/>
              <a:gd name="T12" fmla="*/ 9585 w 53"/>
              <a:gd name="T13" fmla="*/ 20955 h 20"/>
              <a:gd name="T14" fmla="*/ 7668 w 53"/>
              <a:gd name="T15" fmla="*/ 28575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8" name="Freeform 935"/>
          <p:cNvSpPr>
            <a:spLocks/>
          </p:cNvSpPr>
          <p:nvPr/>
        </p:nvSpPr>
        <p:spPr bwMode="auto">
          <a:xfrm>
            <a:off x="5025106" y="1277331"/>
            <a:ext cx="39012" cy="24555"/>
          </a:xfrm>
          <a:custGeom>
            <a:avLst/>
            <a:gdLst>
              <a:gd name="T0" fmla="*/ 11766 w 17"/>
              <a:gd name="T1" fmla="*/ 19050 h 10"/>
              <a:gd name="T2" fmla="*/ 1961 w 17"/>
              <a:gd name="T3" fmla="*/ 5715 h 10"/>
              <a:gd name="T4" fmla="*/ 13727 w 17"/>
              <a:gd name="T5" fmla="*/ 0 h 10"/>
              <a:gd name="T6" fmla="*/ 31376 w 17"/>
              <a:gd name="T7" fmla="*/ 9525 h 10"/>
              <a:gd name="T8" fmla="*/ 11766 w 17"/>
              <a:gd name="T9" fmla="*/ 1905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09" name="Freeform 936"/>
          <p:cNvSpPr>
            <a:spLocks/>
          </p:cNvSpPr>
          <p:nvPr/>
        </p:nvSpPr>
        <p:spPr bwMode="auto">
          <a:xfrm>
            <a:off x="4891343" y="1181155"/>
            <a:ext cx="20434" cy="34787"/>
          </a:xfrm>
          <a:custGeom>
            <a:avLst/>
            <a:gdLst>
              <a:gd name="T0" fmla="*/ 3880 w 9"/>
              <a:gd name="T1" fmla="*/ 11566 h 14"/>
              <a:gd name="T2" fmla="*/ 9701 w 9"/>
              <a:gd name="T3" fmla="*/ 1928 h 14"/>
              <a:gd name="T4" fmla="*/ 15522 w 9"/>
              <a:gd name="T5" fmla="*/ 13494 h 14"/>
              <a:gd name="T6" fmla="*/ 3880 w 9"/>
              <a:gd name="T7" fmla="*/ 21205 h 14"/>
              <a:gd name="T8" fmla="*/ 3880 w 9"/>
              <a:gd name="T9" fmla="*/ 1156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0" name="Freeform 937"/>
          <p:cNvSpPr>
            <a:spLocks/>
          </p:cNvSpPr>
          <p:nvPr/>
        </p:nvSpPr>
        <p:spPr bwMode="auto">
          <a:xfrm>
            <a:off x="4889484" y="1278980"/>
            <a:ext cx="24152" cy="26602"/>
          </a:xfrm>
          <a:custGeom>
            <a:avLst/>
            <a:gdLst>
              <a:gd name="T0" fmla="*/ 20638 w 11"/>
              <a:gd name="T1" fmla="*/ 16886 h 11"/>
              <a:gd name="T2" fmla="*/ 3752 w 11"/>
              <a:gd name="T3" fmla="*/ 1876 h 11"/>
              <a:gd name="T4" fmla="*/ 20638 w 11"/>
              <a:gd name="T5" fmla="*/ 16886 h 11"/>
              <a:gd name="T6" fmla="*/ 0 60000 65536"/>
              <a:gd name="T7" fmla="*/ 0 60000 65536"/>
              <a:gd name="T8" fmla="*/ 0 60000 65536"/>
            </a:gdLst>
            <a:ahLst/>
            <a:cxnLst>
              <a:cxn ang="T6">
                <a:pos x="T0" y="T1"/>
              </a:cxn>
              <a:cxn ang="T7">
                <a:pos x="T2" y="T3"/>
              </a:cxn>
              <a:cxn ang="T8">
                <a:pos x="T4" y="T5"/>
              </a:cxn>
            </a:cxnLst>
            <a:rect l="0" t="0" r="r" b="b"/>
            <a:pathLst>
              <a:path w="11" h="11">
                <a:moveTo>
                  <a:pt x="11" y="9"/>
                </a:moveTo>
                <a:cubicBezTo>
                  <a:pt x="11" y="7"/>
                  <a:pt x="4" y="0"/>
                  <a:pt x="2" y="1"/>
                </a:cubicBezTo>
                <a:cubicBezTo>
                  <a:pt x="0" y="2"/>
                  <a:pt x="10" y="11"/>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1" name="Freeform 938"/>
          <p:cNvSpPr>
            <a:spLocks/>
          </p:cNvSpPr>
          <p:nvPr/>
        </p:nvSpPr>
        <p:spPr bwMode="auto">
          <a:xfrm>
            <a:off x="5274043" y="1109139"/>
            <a:ext cx="27866" cy="16370"/>
          </a:xfrm>
          <a:custGeom>
            <a:avLst/>
            <a:gdLst>
              <a:gd name="T0" fmla="*/ 21980 w 13"/>
              <a:gd name="T1" fmla="*/ 8467 h 6"/>
              <a:gd name="T2" fmla="*/ 1832 w 13"/>
              <a:gd name="T3" fmla="*/ 10583 h 6"/>
              <a:gd name="T4" fmla="*/ 21980 w 13"/>
              <a:gd name="T5" fmla="*/ 8467 h 6"/>
              <a:gd name="T6" fmla="*/ 0 60000 65536"/>
              <a:gd name="T7" fmla="*/ 0 60000 65536"/>
              <a:gd name="T8" fmla="*/ 0 60000 65536"/>
            </a:gdLst>
            <a:ahLst/>
            <a:cxnLst>
              <a:cxn ang="T6">
                <a:pos x="T0" y="T1"/>
              </a:cxn>
              <a:cxn ang="T7">
                <a:pos x="T2" y="T3"/>
              </a:cxn>
              <a:cxn ang="T8">
                <a:pos x="T4" y="T5"/>
              </a:cxn>
            </a:cxnLst>
            <a:rect l="0" t="0" r="r" b="b"/>
            <a:pathLst>
              <a:path w="13" h="6">
                <a:moveTo>
                  <a:pt x="12" y="4"/>
                </a:moveTo>
                <a:cubicBezTo>
                  <a:pt x="12" y="0"/>
                  <a:pt x="0" y="3"/>
                  <a:pt x="1" y="5"/>
                </a:cubicBezTo>
                <a:cubicBezTo>
                  <a:pt x="1" y="6"/>
                  <a:pt x="13" y="6"/>
                  <a:pt x="12"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2" name="Freeform 939"/>
          <p:cNvSpPr>
            <a:spLocks/>
          </p:cNvSpPr>
          <p:nvPr/>
        </p:nvSpPr>
        <p:spPr bwMode="auto">
          <a:xfrm>
            <a:off x="4935930" y="1150462"/>
            <a:ext cx="245226" cy="104359"/>
          </a:xfrm>
          <a:custGeom>
            <a:avLst/>
            <a:gdLst>
              <a:gd name="T0" fmla="*/ 167640 w 110"/>
              <a:gd name="T1" fmla="*/ 22594 h 43"/>
              <a:gd name="T2" fmla="*/ 152400 w 110"/>
              <a:gd name="T3" fmla="*/ 22594 h 43"/>
              <a:gd name="T4" fmla="*/ 120015 w 110"/>
              <a:gd name="T5" fmla="*/ 7531 h 43"/>
              <a:gd name="T6" fmla="*/ 114300 w 110"/>
              <a:gd name="T7" fmla="*/ 9414 h 43"/>
              <a:gd name="T8" fmla="*/ 102870 w 110"/>
              <a:gd name="T9" fmla="*/ 15063 h 43"/>
              <a:gd name="T10" fmla="*/ 99060 w 110"/>
              <a:gd name="T11" fmla="*/ 32008 h 43"/>
              <a:gd name="T12" fmla="*/ 80010 w 110"/>
              <a:gd name="T13" fmla="*/ 22594 h 43"/>
              <a:gd name="T14" fmla="*/ 62865 w 110"/>
              <a:gd name="T15" fmla="*/ 13180 h 43"/>
              <a:gd name="T16" fmla="*/ 45720 w 110"/>
              <a:gd name="T17" fmla="*/ 3766 h 43"/>
              <a:gd name="T18" fmla="*/ 22860 w 110"/>
              <a:gd name="T19" fmla="*/ 11297 h 43"/>
              <a:gd name="T20" fmla="*/ 15240 w 110"/>
              <a:gd name="T21" fmla="*/ 20711 h 43"/>
              <a:gd name="T22" fmla="*/ 5715 w 110"/>
              <a:gd name="T23" fmla="*/ 26360 h 43"/>
              <a:gd name="T24" fmla="*/ 5715 w 110"/>
              <a:gd name="T25" fmla="*/ 32008 h 43"/>
              <a:gd name="T26" fmla="*/ 3810 w 110"/>
              <a:gd name="T27" fmla="*/ 48954 h 43"/>
              <a:gd name="T28" fmla="*/ 19050 w 110"/>
              <a:gd name="T29" fmla="*/ 64016 h 43"/>
              <a:gd name="T30" fmla="*/ 59055 w 110"/>
              <a:gd name="T31" fmla="*/ 79079 h 43"/>
              <a:gd name="T32" fmla="*/ 68580 w 110"/>
              <a:gd name="T33" fmla="*/ 67782 h 43"/>
              <a:gd name="T34" fmla="*/ 74295 w 110"/>
              <a:gd name="T35" fmla="*/ 73431 h 43"/>
              <a:gd name="T36" fmla="*/ 97155 w 110"/>
              <a:gd name="T37" fmla="*/ 67782 h 43"/>
              <a:gd name="T38" fmla="*/ 125730 w 110"/>
              <a:gd name="T39" fmla="*/ 64016 h 43"/>
              <a:gd name="T40" fmla="*/ 135255 w 110"/>
              <a:gd name="T41" fmla="*/ 71548 h 43"/>
              <a:gd name="T42" fmla="*/ 160020 w 110"/>
              <a:gd name="T43" fmla="*/ 67782 h 43"/>
              <a:gd name="T44" fmla="*/ 163830 w 110"/>
              <a:gd name="T45" fmla="*/ 62134 h 43"/>
              <a:gd name="T46" fmla="*/ 186690 w 110"/>
              <a:gd name="T47" fmla="*/ 60251 h 43"/>
              <a:gd name="T48" fmla="*/ 196215 w 110"/>
              <a:gd name="T49" fmla="*/ 52719 h 43"/>
              <a:gd name="T50" fmla="*/ 196215 w 110"/>
              <a:gd name="T51" fmla="*/ 47071 h 43"/>
              <a:gd name="T52" fmla="*/ 200025 w 110"/>
              <a:gd name="T53" fmla="*/ 43305 h 43"/>
              <a:gd name="T54" fmla="*/ 205740 w 110"/>
              <a:gd name="T55" fmla="*/ 35774 h 43"/>
              <a:gd name="T56" fmla="*/ 167640 w 110"/>
              <a:gd name="T57" fmla="*/ 22594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3" name="Freeform 940"/>
          <p:cNvSpPr>
            <a:spLocks/>
          </p:cNvSpPr>
          <p:nvPr/>
        </p:nvSpPr>
        <p:spPr bwMode="auto">
          <a:xfrm>
            <a:off x="5086456" y="1186898"/>
            <a:ext cx="33439" cy="51156"/>
          </a:xfrm>
          <a:custGeom>
            <a:avLst/>
            <a:gdLst>
              <a:gd name="T0" fmla="*/ 24765 w 15"/>
              <a:gd name="T1" fmla="*/ 28348 h 21"/>
              <a:gd name="T2" fmla="*/ 3810 w 15"/>
              <a:gd name="T3" fmla="*/ 7559 h 21"/>
              <a:gd name="T4" fmla="*/ 20955 w 15"/>
              <a:gd name="T5" fmla="*/ 0 h 21"/>
              <a:gd name="T6" fmla="*/ 13335 w 15"/>
              <a:gd name="T7" fmla="*/ 13229 h 21"/>
              <a:gd name="T8" fmla="*/ 19050 w 15"/>
              <a:gd name="T9" fmla="*/ 22678 h 21"/>
              <a:gd name="T10" fmla="*/ 24765 w 15"/>
              <a:gd name="T11" fmla="*/ 2834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4" name="Freeform 941"/>
          <p:cNvSpPr>
            <a:spLocks/>
          </p:cNvSpPr>
          <p:nvPr/>
        </p:nvSpPr>
        <p:spPr bwMode="auto">
          <a:xfrm>
            <a:off x="5842523" y="1536810"/>
            <a:ext cx="52017" cy="28648"/>
          </a:xfrm>
          <a:custGeom>
            <a:avLst/>
            <a:gdLst>
              <a:gd name="T0" fmla="*/ 15461 w 23"/>
              <a:gd name="T1" fmla="*/ 20205 h 11"/>
              <a:gd name="T2" fmla="*/ 3865 w 23"/>
              <a:gd name="T3" fmla="*/ 10102 h 11"/>
              <a:gd name="T4" fmla="*/ 13528 w 23"/>
              <a:gd name="T5" fmla="*/ 2020 h 11"/>
              <a:gd name="T6" fmla="*/ 40585 w 23"/>
              <a:gd name="T7" fmla="*/ 10102 h 11"/>
              <a:gd name="T8" fmla="*/ 34787 w 23"/>
              <a:gd name="T9" fmla="*/ 20205 h 11"/>
              <a:gd name="T10" fmla="*/ 15461 w 23"/>
              <a:gd name="T11" fmla="*/ 2020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5" name="Freeform 942"/>
          <p:cNvSpPr>
            <a:spLocks/>
          </p:cNvSpPr>
          <p:nvPr/>
        </p:nvSpPr>
        <p:spPr bwMode="auto">
          <a:xfrm>
            <a:off x="6160197" y="1442682"/>
            <a:ext cx="120755" cy="51158"/>
          </a:xfrm>
          <a:custGeom>
            <a:avLst/>
            <a:gdLst>
              <a:gd name="T0" fmla="*/ 43950 w 54"/>
              <a:gd name="T1" fmla="*/ 34018 h 21"/>
              <a:gd name="T2" fmla="*/ 17198 w 54"/>
              <a:gd name="T3" fmla="*/ 37798 h 21"/>
              <a:gd name="T4" fmla="*/ 9554 w 54"/>
              <a:gd name="T5" fmla="*/ 22679 h 21"/>
              <a:gd name="T6" fmla="*/ 59238 w 54"/>
              <a:gd name="T7" fmla="*/ 3780 h 21"/>
              <a:gd name="T8" fmla="*/ 101277 w 54"/>
              <a:gd name="T9" fmla="*/ 17009 h 21"/>
              <a:gd name="T10" fmla="*/ 43950 w 54"/>
              <a:gd name="T11" fmla="*/ 340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6" name="Freeform 944"/>
          <p:cNvSpPr>
            <a:spLocks/>
          </p:cNvSpPr>
          <p:nvPr/>
        </p:nvSpPr>
        <p:spPr bwMode="auto">
          <a:xfrm>
            <a:off x="5714333" y="2108119"/>
            <a:ext cx="44586" cy="26601"/>
          </a:xfrm>
          <a:custGeom>
            <a:avLst/>
            <a:gdLst>
              <a:gd name="T0" fmla="*/ 30480 w 20"/>
              <a:gd name="T1" fmla="*/ 9380 h 11"/>
              <a:gd name="T2" fmla="*/ 24765 w 20"/>
              <a:gd name="T3" fmla="*/ 1876 h 11"/>
              <a:gd name="T4" fmla="*/ 9525 w 20"/>
              <a:gd name="T5" fmla="*/ 7504 h 11"/>
              <a:gd name="T6" fmla="*/ 5715 w 20"/>
              <a:gd name="T7" fmla="*/ 20637 h 11"/>
              <a:gd name="T8" fmla="*/ 30480 w 20"/>
              <a:gd name="T9" fmla="*/ 938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7" name="Freeform 945"/>
          <p:cNvSpPr>
            <a:spLocks/>
          </p:cNvSpPr>
          <p:nvPr/>
        </p:nvSpPr>
        <p:spPr bwMode="auto">
          <a:xfrm>
            <a:off x="4943360" y="2292284"/>
            <a:ext cx="22293" cy="20463"/>
          </a:xfrm>
          <a:custGeom>
            <a:avLst/>
            <a:gdLst>
              <a:gd name="T0" fmla="*/ 11430 w 10"/>
              <a:gd name="T1" fmla="*/ 15875 h 8"/>
              <a:gd name="T2" fmla="*/ 1905 w 10"/>
              <a:gd name="T3" fmla="*/ 5953 h 8"/>
              <a:gd name="T4" fmla="*/ 15240 w 10"/>
              <a:gd name="T5" fmla="*/ 0 h 8"/>
              <a:gd name="T6" fmla="*/ 11430 w 10"/>
              <a:gd name="T7" fmla="*/ 158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6" y="8"/>
                </a:moveTo>
                <a:cubicBezTo>
                  <a:pt x="3" y="8"/>
                  <a:pt x="0" y="6"/>
                  <a:pt x="1" y="3"/>
                </a:cubicBezTo>
                <a:cubicBezTo>
                  <a:pt x="3" y="1"/>
                  <a:pt x="5" y="0"/>
                  <a:pt x="8" y="0"/>
                </a:cubicBezTo>
                <a:cubicBezTo>
                  <a:pt x="10" y="1"/>
                  <a:pt x="8" y="8"/>
                  <a:pt x="6"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8" name="Freeform 946"/>
          <p:cNvSpPr>
            <a:spLocks/>
          </p:cNvSpPr>
          <p:nvPr/>
        </p:nvSpPr>
        <p:spPr bwMode="auto">
          <a:xfrm>
            <a:off x="5062448" y="2328720"/>
            <a:ext cx="102177" cy="358098"/>
          </a:xfrm>
          <a:custGeom>
            <a:avLst/>
            <a:gdLst>
              <a:gd name="T0" fmla="*/ 36064 w 46"/>
              <a:gd name="T1" fmla="*/ 1916 h 145"/>
              <a:gd name="T2" fmla="*/ 26573 w 46"/>
              <a:gd name="T3" fmla="*/ 5748 h 145"/>
              <a:gd name="T4" fmla="*/ 34166 w 46"/>
              <a:gd name="T5" fmla="*/ 22991 h 145"/>
              <a:gd name="T6" fmla="*/ 22777 w 46"/>
              <a:gd name="T7" fmla="*/ 30655 h 145"/>
              <a:gd name="T8" fmla="*/ 15185 w 46"/>
              <a:gd name="T9" fmla="*/ 36403 h 145"/>
              <a:gd name="T10" fmla="*/ 9490 w 46"/>
              <a:gd name="T11" fmla="*/ 68974 h 145"/>
              <a:gd name="T12" fmla="*/ 5694 w 46"/>
              <a:gd name="T13" fmla="*/ 82386 h 145"/>
              <a:gd name="T14" fmla="*/ 20879 w 46"/>
              <a:gd name="T15" fmla="*/ 105377 h 145"/>
              <a:gd name="T16" fmla="*/ 22777 w 46"/>
              <a:gd name="T17" fmla="*/ 126452 h 145"/>
              <a:gd name="T18" fmla="*/ 20879 w 46"/>
              <a:gd name="T19" fmla="*/ 172435 h 145"/>
              <a:gd name="T20" fmla="*/ 18981 w 46"/>
              <a:gd name="T21" fmla="*/ 203090 h 145"/>
              <a:gd name="T22" fmla="*/ 17083 w 46"/>
              <a:gd name="T23" fmla="*/ 229913 h 145"/>
              <a:gd name="T24" fmla="*/ 13287 w 46"/>
              <a:gd name="T25" fmla="*/ 264400 h 145"/>
              <a:gd name="T26" fmla="*/ 18981 w 46"/>
              <a:gd name="T27" fmla="*/ 272064 h 145"/>
              <a:gd name="T28" fmla="*/ 30369 w 46"/>
              <a:gd name="T29" fmla="*/ 256737 h 145"/>
              <a:gd name="T30" fmla="*/ 49350 w 46"/>
              <a:gd name="T31" fmla="*/ 260568 h 145"/>
              <a:gd name="T32" fmla="*/ 55045 w 46"/>
              <a:gd name="T33" fmla="*/ 270148 h 145"/>
              <a:gd name="T34" fmla="*/ 49350 w 46"/>
              <a:gd name="T35" fmla="*/ 247157 h 145"/>
              <a:gd name="T36" fmla="*/ 30369 w 46"/>
              <a:gd name="T37" fmla="*/ 222250 h 145"/>
              <a:gd name="T38" fmla="*/ 32267 w 46"/>
              <a:gd name="T39" fmla="*/ 195426 h 145"/>
              <a:gd name="T40" fmla="*/ 41758 w 46"/>
              <a:gd name="T41" fmla="*/ 180099 h 145"/>
              <a:gd name="T42" fmla="*/ 51248 w 46"/>
              <a:gd name="T43" fmla="*/ 172435 h 145"/>
              <a:gd name="T44" fmla="*/ 72127 w 46"/>
              <a:gd name="T45" fmla="*/ 176267 h 145"/>
              <a:gd name="T46" fmla="*/ 83516 w 46"/>
              <a:gd name="T47" fmla="*/ 185847 h 145"/>
              <a:gd name="T48" fmla="*/ 62637 w 46"/>
              <a:gd name="T49" fmla="*/ 134116 h 145"/>
              <a:gd name="T50" fmla="*/ 47452 w 46"/>
              <a:gd name="T51" fmla="*/ 74722 h 145"/>
              <a:gd name="T52" fmla="*/ 49350 w 46"/>
              <a:gd name="T53" fmla="*/ 55562 h 145"/>
              <a:gd name="T54" fmla="*/ 41758 w 46"/>
              <a:gd name="T55" fmla="*/ 13412 h 145"/>
              <a:gd name="T56" fmla="*/ 36064 w 46"/>
              <a:gd name="T57" fmla="*/ 1916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45">
                <a:moveTo>
                  <a:pt x="19" y="1"/>
                </a:move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0" y="70"/>
                  <a:pt x="14" y="86"/>
                  <a:pt x="11" y="90"/>
                </a:cubicBezTo>
                <a:cubicBezTo>
                  <a:pt x="9" y="95"/>
                  <a:pt x="8" y="104"/>
                  <a:pt x="10" y="106"/>
                </a:cubicBezTo>
                <a:cubicBezTo>
                  <a:pt x="11" y="109"/>
                  <a:pt x="10" y="114"/>
                  <a:pt x="9" y="120"/>
                </a:cubicBezTo>
                <a:cubicBezTo>
                  <a:pt x="9" y="126"/>
                  <a:pt x="6" y="132"/>
                  <a:pt x="7" y="138"/>
                </a:cubicBezTo>
                <a:cubicBezTo>
                  <a:pt x="8" y="143"/>
                  <a:pt x="9" y="144"/>
                  <a:pt x="10" y="142"/>
                </a:cubicBezTo>
                <a:cubicBezTo>
                  <a:pt x="11" y="140"/>
                  <a:pt x="10" y="133"/>
                  <a:pt x="16" y="134"/>
                </a:cubicBezTo>
                <a:cubicBezTo>
                  <a:pt x="21" y="135"/>
                  <a:pt x="25" y="132"/>
                  <a:pt x="26" y="136"/>
                </a:cubicBezTo>
                <a:cubicBezTo>
                  <a:pt x="26" y="140"/>
                  <a:pt x="29" y="145"/>
                  <a:pt x="29" y="141"/>
                </a:cubicBezTo>
                <a:cubicBezTo>
                  <a:pt x="29" y="138"/>
                  <a:pt x="31" y="134"/>
                  <a:pt x="26" y="129"/>
                </a:cubicBezTo>
                <a:cubicBezTo>
                  <a:pt x="22" y="125"/>
                  <a:pt x="18" y="122"/>
                  <a:pt x="16" y="116"/>
                </a:cubicBezTo>
                <a:cubicBezTo>
                  <a:pt x="15" y="111"/>
                  <a:pt x="14" y="104"/>
                  <a:pt x="17" y="102"/>
                </a:cubicBezTo>
                <a:cubicBezTo>
                  <a:pt x="19" y="100"/>
                  <a:pt x="22" y="97"/>
                  <a:pt x="22" y="94"/>
                </a:cubicBezTo>
                <a:cubicBezTo>
                  <a:pt x="22" y="92"/>
                  <a:pt x="22" y="92"/>
                  <a:pt x="27" y="90"/>
                </a:cubicBezTo>
                <a:cubicBezTo>
                  <a:pt x="32" y="89"/>
                  <a:pt x="34" y="89"/>
                  <a:pt x="38" y="92"/>
                </a:cubicBezTo>
                <a:cubicBezTo>
                  <a:pt x="43" y="96"/>
                  <a:pt x="46" y="101"/>
                  <a:pt x="44" y="97"/>
                </a:cubicBezTo>
                <a:cubicBezTo>
                  <a:pt x="42" y="93"/>
                  <a:pt x="34" y="76"/>
                  <a:pt x="33" y="70"/>
                </a:cubicBezTo>
                <a:cubicBezTo>
                  <a:pt x="32" y="65"/>
                  <a:pt x="26" y="43"/>
                  <a:pt x="25" y="39"/>
                </a:cubicBezTo>
                <a:cubicBezTo>
                  <a:pt x="24" y="35"/>
                  <a:pt x="26" y="34"/>
                  <a:pt x="26" y="29"/>
                </a:cubicBezTo>
                <a:cubicBezTo>
                  <a:pt x="26" y="25"/>
                  <a:pt x="22" y="11"/>
                  <a:pt x="22" y="7"/>
                </a:cubicBezTo>
                <a:cubicBezTo>
                  <a:pt x="21" y="2"/>
                  <a:pt x="21" y="1"/>
                  <a:pt x="19"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19" name="Freeform 947"/>
          <p:cNvSpPr>
            <a:spLocks/>
          </p:cNvSpPr>
          <p:nvPr/>
        </p:nvSpPr>
        <p:spPr bwMode="auto">
          <a:xfrm>
            <a:off x="5470965" y="2488329"/>
            <a:ext cx="29725" cy="32740"/>
          </a:xfrm>
          <a:custGeom>
            <a:avLst/>
            <a:gdLst>
              <a:gd name="T0" fmla="*/ 23586 w 14"/>
              <a:gd name="T1" fmla="*/ 1954 h 13"/>
              <a:gd name="T2" fmla="*/ 12700 w 14"/>
              <a:gd name="T3" fmla="*/ 9769 h 13"/>
              <a:gd name="T4" fmla="*/ 5443 w 14"/>
              <a:gd name="T5" fmla="*/ 21492 h 13"/>
              <a:gd name="T6" fmla="*/ 18143 w 14"/>
              <a:gd name="T7" fmla="*/ 11723 h 13"/>
              <a:gd name="T8" fmla="*/ 23586 w 14"/>
              <a:gd name="T9" fmla="*/ 19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0" name="Freeform 948"/>
          <p:cNvSpPr>
            <a:spLocks/>
          </p:cNvSpPr>
          <p:nvPr/>
        </p:nvSpPr>
        <p:spPr bwMode="auto">
          <a:xfrm>
            <a:off x="5448673" y="2535393"/>
            <a:ext cx="13004" cy="12278"/>
          </a:xfrm>
          <a:custGeom>
            <a:avLst/>
            <a:gdLst>
              <a:gd name="T0" fmla="*/ 7408 w 6"/>
              <a:gd name="T1" fmla="*/ 1905 h 5"/>
              <a:gd name="T2" fmla="*/ 3704 w 6"/>
              <a:gd name="T3" fmla="*/ 7620 h 5"/>
              <a:gd name="T4" fmla="*/ 7408 w 6"/>
              <a:gd name="T5" fmla="*/ 1905 h 5"/>
              <a:gd name="T6" fmla="*/ 0 60000 65536"/>
              <a:gd name="T7" fmla="*/ 0 60000 65536"/>
              <a:gd name="T8" fmla="*/ 0 60000 65536"/>
            </a:gdLst>
            <a:ahLst/>
            <a:cxnLst>
              <a:cxn ang="T6">
                <a:pos x="T0" y="T1"/>
              </a:cxn>
              <a:cxn ang="T7">
                <a:pos x="T2" y="T3"/>
              </a:cxn>
              <a:cxn ang="T8">
                <a:pos x="T4" y="T5"/>
              </a:cxn>
            </a:cxnLst>
            <a:rect l="0" t="0" r="r" b="b"/>
            <a:pathLst>
              <a:path w="6" h="5">
                <a:moveTo>
                  <a:pt x="4" y="1"/>
                </a:moveTo>
                <a:cubicBezTo>
                  <a:pt x="3" y="2"/>
                  <a:pt x="0" y="5"/>
                  <a:pt x="2" y="4"/>
                </a:cubicBezTo>
                <a:cubicBezTo>
                  <a:pt x="5" y="3"/>
                  <a:pt x="6" y="0"/>
                  <a:pt x="4"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1" name="Freeform 949"/>
          <p:cNvSpPr>
            <a:spLocks/>
          </p:cNvSpPr>
          <p:nvPr/>
        </p:nvSpPr>
        <p:spPr bwMode="auto">
          <a:xfrm>
            <a:off x="5368789" y="2639753"/>
            <a:ext cx="16720" cy="6138"/>
          </a:xfrm>
          <a:custGeom>
            <a:avLst/>
            <a:gdLst>
              <a:gd name="T0" fmla="*/ 10206 w 7"/>
              <a:gd name="T1" fmla="*/ 0 h 3"/>
              <a:gd name="T2" fmla="*/ 2041 w 7"/>
              <a:gd name="T3" fmla="*/ 4762 h 3"/>
              <a:gd name="T4" fmla="*/ 10206 w 7"/>
              <a:gd name="T5" fmla="*/ 0 h 3"/>
              <a:gd name="T6" fmla="*/ 0 60000 65536"/>
              <a:gd name="T7" fmla="*/ 0 60000 65536"/>
              <a:gd name="T8" fmla="*/ 0 60000 65536"/>
            </a:gdLst>
            <a:ahLst/>
            <a:cxnLst>
              <a:cxn ang="T6">
                <a:pos x="T0" y="T1"/>
              </a:cxn>
              <a:cxn ang="T7">
                <a:pos x="T2" y="T3"/>
              </a:cxn>
              <a:cxn ang="T8">
                <a:pos x="T4" y="T5"/>
              </a:cxn>
            </a:cxnLst>
            <a:rect l="0" t="0" r="r" b="b"/>
            <a:pathLst>
              <a:path w="7" h="3">
                <a:moveTo>
                  <a:pt x="5" y="0"/>
                </a:moveTo>
                <a:cubicBezTo>
                  <a:pt x="3" y="0"/>
                  <a:pt x="0" y="3"/>
                  <a:pt x="1" y="3"/>
                </a:cubicBezTo>
                <a:cubicBezTo>
                  <a:pt x="3" y="3"/>
                  <a:pt x="7" y="0"/>
                  <a:pt x="5"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2" name="Freeform 950"/>
          <p:cNvSpPr>
            <a:spLocks/>
          </p:cNvSpPr>
          <p:nvPr/>
        </p:nvSpPr>
        <p:spPr bwMode="auto">
          <a:xfrm>
            <a:off x="5298193" y="2674937"/>
            <a:ext cx="37156" cy="24555"/>
          </a:xfrm>
          <a:custGeom>
            <a:avLst/>
            <a:gdLst>
              <a:gd name="T0" fmla="*/ 26147 w 17"/>
              <a:gd name="T1" fmla="*/ 1905 h 10"/>
              <a:gd name="T2" fmla="*/ 3735 w 17"/>
              <a:gd name="T3" fmla="*/ 17145 h 10"/>
              <a:gd name="T4" fmla="*/ 26147 w 17"/>
              <a:gd name="T5" fmla="*/ 1905 h 10"/>
              <a:gd name="T6" fmla="*/ 0 60000 65536"/>
              <a:gd name="T7" fmla="*/ 0 60000 65536"/>
              <a:gd name="T8" fmla="*/ 0 60000 65536"/>
            </a:gdLst>
            <a:ahLst/>
            <a:cxnLst>
              <a:cxn ang="T6">
                <a:pos x="T0" y="T1"/>
              </a:cxn>
              <a:cxn ang="T7">
                <a:pos x="T2" y="T3"/>
              </a:cxn>
              <a:cxn ang="T8">
                <a:pos x="T4" y="T5"/>
              </a:cxn>
            </a:cxnLst>
            <a:rect l="0" t="0" r="r" b="b"/>
            <a:pathLst>
              <a:path w="17" h="10">
                <a:moveTo>
                  <a:pt x="14" y="1"/>
                </a:moveTo>
                <a:cubicBezTo>
                  <a:pt x="12" y="0"/>
                  <a:pt x="0" y="7"/>
                  <a:pt x="2" y="9"/>
                </a:cubicBezTo>
                <a:cubicBezTo>
                  <a:pt x="4" y="10"/>
                  <a:pt x="17" y="1"/>
                  <a:pt x="14"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3" name="Freeform 951"/>
          <p:cNvSpPr>
            <a:spLocks/>
          </p:cNvSpPr>
          <p:nvPr/>
        </p:nvSpPr>
        <p:spPr bwMode="auto">
          <a:xfrm>
            <a:off x="5253822" y="2701142"/>
            <a:ext cx="33439" cy="22508"/>
          </a:xfrm>
          <a:custGeom>
            <a:avLst/>
            <a:gdLst>
              <a:gd name="T0" fmla="*/ 24765 w 15"/>
              <a:gd name="T1" fmla="*/ 1940 h 9"/>
              <a:gd name="T2" fmla="*/ 17145 w 15"/>
              <a:gd name="T3" fmla="*/ 5821 h 9"/>
              <a:gd name="T4" fmla="*/ 7620 w 15"/>
              <a:gd name="T5" fmla="*/ 7761 h 9"/>
              <a:gd name="T6" fmla="*/ 5715 w 15"/>
              <a:gd name="T7" fmla="*/ 15522 h 9"/>
              <a:gd name="T8" fmla="*/ 19050 w 15"/>
              <a:gd name="T9" fmla="*/ 9701 h 9"/>
              <a:gd name="T10" fmla="*/ 24765 w 15"/>
              <a:gd name="T11" fmla="*/ 194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13" y="1"/>
                </a:moveTo>
                <a:cubicBezTo>
                  <a:pt x="12" y="1"/>
                  <a:pt x="10" y="3"/>
                  <a:pt x="9" y="3"/>
                </a:cubicBezTo>
                <a:cubicBezTo>
                  <a:pt x="7" y="3"/>
                  <a:pt x="5" y="3"/>
                  <a:pt x="4" y="4"/>
                </a:cubicBezTo>
                <a:cubicBezTo>
                  <a:pt x="3" y="4"/>
                  <a:pt x="0" y="9"/>
                  <a:pt x="3" y="8"/>
                </a:cubicBezTo>
                <a:cubicBezTo>
                  <a:pt x="6" y="6"/>
                  <a:pt x="8" y="6"/>
                  <a:pt x="10" y="5"/>
                </a:cubicBezTo>
                <a:cubicBezTo>
                  <a:pt x="11" y="3"/>
                  <a:pt x="15" y="0"/>
                  <a:pt x="1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4" name="Freeform 952"/>
          <p:cNvSpPr>
            <a:spLocks/>
          </p:cNvSpPr>
          <p:nvPr/>
        </p:nvSpPr>
        <p:spPr bwMode="auto">
          <a:xfrm>
            <a:off x="5220167" y="2717909"/>
            <a:ext cx="31584" cy="30693"/>
          </a:xfrm>
          <a:custGeom>
            <a:avLst/>
            <a:gdLst>
              <a:gd name="T0" fmla="*/ 23133 w 14"/>
              <a:gd name="T1" fmla="*/ 0 h 12"/>
              <a:gd name="T2" fmla="*/ 1928 w 14"/>
              <a:gd name="T3" fmla="*/ 21828 h 12"/>
              <a:gd name="T4" fmla="*/ 7711 w 14"/>
              <a:gd name="T5" fmla="*/ 21828 h 12"/>
              <a:gd name="T6" fmla="*/ 23133 w 14"/>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12" y="0"/>
                </a:moveTo>
                <a:cubicBezTo>
                  <a:pt x="10" y="1"/>
                  <a:pt x="2" y="10"/>
                  <a:pt x="1" y="11"/>
                </a:cubicBezTo>
                <a:cubicBezTo>
                  <a:pt x="0" y="11"/>
                  <a:pt x="2" y="12"/>
                  <a:pt x="4" y="11"/>
                </a:cubicBezTo>
                <a:cubicBezTo>
                  <a:pt x="6" y="10"/>
                  <a:pt x="14" y="0"/>
                  <a:pt x="12"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5" name="Freeform 953"/>
          <p:cNvSpPr>
            <a:spLocks/>
          </p:cNvSpPr>
          <p:nvPr/>
        </p:nvSpPr>
        <p:spPr bwMode="auto">
          <a:xfrm>
            <a:off x="5218344" y="2766623"/>
            <a:ext cx="3715" cy="6138"/>
          </a:xfrm>
          <a:custGeom>
            <a:avLst/>
            <a:gdLst>
              <a:gd name="T0" fmla="*/ 1588 w 2"/>
              <a:gd name="T1" fmla="*/ 0 h 2"/>
              <a:gd name="T2" fmla="*/ 1588 w 2"/>
              <a:gd name="T3" fmla="*/ 4762 h 2"/>
              <a:gd name="T4" fmla="*/ 1588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1" y="0"/>
                </a:moveTo>
                <a:cubicBezTo>
                  <a:pt x="0" y="0"/>
                  <a:pt x="0" y="2"/>
                  <a:pt x="1" y="2"/>
                </a:cubicBezTo>
                <a:cubicBezTo>
                  <a:pt x="2" y="2"/>
                  <a:pt x="2" y="0"/>
                  <a:pt x="1"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6" name="Freeform 954"/>
          <p:cNvSpPr>
            <a:spLocks/>
          </p:cNvSpPr>
          <p:nvPr/>
        </p:nvSpPr>
        <p:spPr bwMode="auto">
          <a:xfrm>
            <a:off x="5179406" y="2740020"/>
            <a:ext cx="33439" cy="32740"/>
          </a:xfrm>
          <a:custGeom>
            <a:avLst/>
            <a:gdLst>
              <a:gd name="T0" fmla="*/ 22860 w 15"/>
              <a:gd name="T1" fmla="*/ 3908 h 13"/>
              <a:gd name="T2" fmla="*/ 11430 w 15"/>
              <a:gd name="T3" fmla="*/ 11723 h 13"/>
              <a:gd name="T4" fmla="*/ 3810 w 15"/>
              <a:gd name="T5" fmla="*/ 21492 h 13"/>
              <a:gd name="T6" fmla="*/ 22860 w 15"/>
              <a:gd name="T7" fmla="*/ 3908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3">
                <a:moveTo>
                  <a:pt x="12" y="2"/>
                </a:moveTo>
                <a:cubicBezTo>
                  <a:pt x="10" y="4"/>
                  <a:pt x="8" y="4"/>
                  <a:pt x="6" y="6"/>
                </a:cubicBezTo>
                <a:cubicBezTo>
                  <a:pt x="4" y="8"/>
                  <a:pt x="0" y="13"/>
                  <a:pt x="2" y="11"/>
                </a:cubicBezTo>
                <a:cubicBezTo>
                  <a:pt x="4" y="9"/>
                  <a:pt x="15" y="0"/>
                  <a:pt x="12"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7" name="Freeform 955"/>
          <p:cNvSpPr>
            <a:spLocks/>
          </p:cNvSpPr>
          <p:nvPr/>
        </p:nvSpPr>
        <p:spPr bwMode="auto">
          <a:xfrm>
            <a:off x="4967513" y="2981481"/>
            <a:ext cx="11146" cy="16370"/>
          </a:xfrm>
          <a:custGeom>
            <a:avLst/>
            <a:gdLst>
              <a:gd name="T0" fmla="*/ 7620 w 5"/>
              <a:gd name="T1" fmla="*/ 0 h 7"/>
              <a:gd name="T2" fmla="*/ 3810 w 5"/>
              <a:gd name="T3" fmla="*/ 12700 h 7"/>
              <a:gd name="T4" fmla="*/ 7620 w 5"/>
              <a:gd name="T5" fmla="*/ 0 h 7"/>
              <a:gd name="T6" fmla="*/ 0 60000 65536"/>
              <a:gd name="T7" fmla="*/ 0 60000 65536"/>
              <a:gd name="T8" fmla="*/ 0 60000 65536"/>
            </a:gdLst>
            <a:ahLst/>
            <a:cxnLst>
              <a:cxn ang="T6">
                <a:pos x="T0" y="T1"/>
              </a:cxn>
              <a:cxn ang="T7">
                <a:pos x="T2" y="T3"/>
              </a:cxn>
              <a:cxn ang="T8">
                <a:pos x="T4" y="T5"/>
              </a:cxn>
            </a:cxnLst>
            <a:rect l="0" t="0" r="r" b="b"/>
            <a:pathLst>
              <a:path w="5" h="7">
                <a:moveTo>
                  <a:pt x="4" y="0"/>
                </a:moveTo>
                <a:cubicBezTo>
                  <a:pt x="3" y="1"/>
                  <a:pt x="0" y="7"/>
                  <a:pt x="2" y="7"/>
                </a:cubicBezTo>
                <a:cubicBezTo>
                  <a:pt x="5" y="7"/>
                  <a:pt x="5" y="0"/>
                  <a:pt x="4"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8" name="Freeform 956"/>
          <p:cNvSpPr>
            <a:spLocks/>
          </p:cNvSpPr>
          <p:nvPr/>
        </p:nvSpPr>
        <p:spPr bwMode="auto">
          <a:xfrm>
            <a:off x="5013959" y="2703584"/>
            <a:ext cx="182061" cy="159609"/>
          </a:xfrm>
          <a:custGeom>
            <a:avLst/>
            <a:gdLst>
              <a:gd name="T0" fmla="*/ 136368 w 81"/>
              <a:gd name="T1" fmla="*/ 47625 h 65"/>
              <a:gd name="T2" fmla="*/ 140210 w 81"/>
              <a:gd name="T3" fmla="*/ 36195 h 65"/>
              <a:gd name="T4" fmla="*/ 126765 w 81"/>
              <a:gd name="T5" fmla="*/ 47625 h 65"/>
              <a:gd name="T6" fmla="*/ 111399 w 81"/>
              <a:gd name="T7" fmla="*/ 41910 h 65"/>
              <a:gd name="T8" fmla="*/ 92193 w 81"/>
              <a:gd name="T9" fmla="*/ 36195 h 65"/>
              <a:gd name="T10" fmla="*/ 53779 w 81"/>
              <a:gd name="T11" fmla="*/ 1905 h 65"/>
              <a:gd name="T12" fmla="*/ 46096 w 81"/>
              <a:gd name="T13" fmla="*/ 15240 h 65"/>
              <a:gd name="T14" fmla="*/ 49938 w 81"/>
              <a:gd name="T15" fmla="*/ 36195 h 65"/>
              <a:gd name="T16" fmla="*/ 40334 w 81"/>
              <a:gd name="T17" fmla="*/ 55245 h 65"/>
              <a:gd name="T18" fmla="*/ 36493 w 81"/>
              <a:gd name="T19" fmla="*/ 70485 h 65"/>
              <a:gd name="T20" fmla="*/ 23048 w 81"/>
              <a:gd name="T21" fmla="*/ 68580 h 65"/>
              <a:gd name="T22" fmla="*/ 17286 w 81"/>
              <a:gd name="T23" fmla="*/ 72390 h 65"/>
              <a:gd name="T24" fmla="*/ 19207 w 81"/>
              <a:gd name="T25" fmla="*/ 80010 h 65"/>
              <a:gd name="T26" fmla="*/ 0 w 81"/>
              <a:gd name="T27" fmla="*/ 93345 h 65"/>
              <a:gd name="T28" fmla="*/ 7683 w 81"/>
              <a:gd name="T29" fmla="*/ 106680 h 65"/>
              <a:gd name="T30" fmla="*/ 3841 w 81"/>
              <a:gd name="T31" fmla="*/ 116205 h 65"/>
              <a:gd name="T32" fmla="*/ 15365 w 81"/>
              <a:gd name="T33" fmla="*/ 121920 h 65"/>
              <a:gd name="T34" fmla="*/ 21127 w 81"/>
              <a:gd name="T35" fmla="*/ 114300 h 65"/>
              <a:gd name="T36" fmla="*/ 32652 w 81"/>
              <a:gd name="T37" fmla="*/ 114300 h 65"/>
              <a:gd name="T38" fmla="*/ 17286 w 81"/>
              <a:gd name="T39" fmla="*/ 97155 h 65"/>
              <a:gd name="T40" fmla="*/ 24969 w 81"/>
              <a:gd name="T41" fmla="*/ 91440 h 65"/>
              <a:gd name="T42" fmla="*/ 30731 w 81"/>
              <a:gd name="T43" fmla="*/ 95250 h 65"/>
              <a:gd name="T44" fmla="*/ 51858 w 81"/>
              <a:gd name="T45" fmla="*/ 87630 h 65"/>
              <a:gd name="T46" fmla="*/ 88351 w 81"/>
              <a:gd name="T47" fmla="*/ 106680 h 65"/>
              <a:gd name="T48" fmla="*/ 105637 w 81"/>
              <a:gd name="T49" fmla="*/ 78105 h 65"/>
              <a:gd name="T50" fmla="*/ 134448 w 81"/>
              <a:gd name="T51" fmla="*/ 76200 h 65"/>
              <a:gd name="T52" fmla="*/ 149813 w 81"/>
              <a:gd name="T53" fmla="*/ 68580 h 65"/>
              <a:gd name="T54" fmla="*/ 138289 w 81"/>
              <a:gd name="T55" fmla="*/ 64770 h 65"/>
              <a:gd name="T56" fmla="*/ 144051 w 81"/>
              <a:gd name="T57" fmla="*/ 55245 h 65"/>
              <a:gd name="T58" fmla="*/ 136368 w 81"/>
              <a:gd name="T59" fmla="*/ 53340 h 65"/>
              <a:gd name="T60" fmla="*/ 136368 w 81"/>
              <a:gd name="T61" fmla="*/ 47625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29" name="Freeform 957"/>
          <p:cNvSpPr>
            <a:spLocks/>
          </p:cNvSpPr>
          <p:nvPr/>
        </p:nvSpPr>
        <p:spPr bwMode="auto">
          <a:xfrm>
            <a:off x="4750152" y="2859101"/>
            <a:ext cx="330683" cy="300803"/>
          </a:xfrm>
          <a:custGeom>
            <a:avLst/>
            <a:gdLst>
              <a:gd name="T0" fmla="*/ 253936 w 148"/>
              <a:gd name="T1" fmla="*/ 1897 h 123"/>
              <a:gd name="T2" fmla="*/ 261573 w 148"/>
              <a:gd name="T3" fmla="*/ 13281 h 123"/>
              <a:gd name="T4" fmla="*/ 248208 w 148"/>
              <a:gd name="T5" fmla="*/ 15178 h 123"/>
              <a:gd name="T6" fmla="*/ 234843 w 148"/>
              <a:gd name="T7" fmla="*/ 18973 h 123"/>
              <a:gd name="T8" fmla="*/ 229115 w 148"/>
              <a:gd name="T9" fmla="*/ 36048 h 123"/>
              <a:gd name="T10" fmla="*/ 229115 w 148"/>
              <a:gd name="T11" fmla="*/ 49329 h 123"/>
              <a:gd name="T12" fmla="*/ 217659 w 148"/>
              <a:gd name="T13" fmla="*/ 89171 h 123"/>
              <a:gd name="T14" fmla="*/ 177564 w 148"/>
              <a:gd name="T15" fmla="*/ 132808 h 123"/>
              <a:gd name="T16" fmla="*/ 154653 w 148"/>
              <a:gd name="T17" fmla="*/ 130911 h 123"/>
              <a:gd name="T18" fmla="*/ 160380 w 148"/>
              <a:gd name="T19" fmla="*/ 117630 h 123"/>
              <a:gd name="T20" fmla="*/ 147015 w 148"/>
              <a:gd name="T21" fmla="*/ 127116 h 123"/>
              <a:gd name="T22" fmla="*/ 127922 w 148"/>
              <a:gd name="T23" fmla="*/ 161267 h 123"/>
              <a:gd name="T24" fmla="*/ 122195 w 148"/>
              <a:gd name="T25" fmla="*/ 172651 h 123"/>
              <a:gd name="T26" fmla="*/ 110739 w 148"/>
              <a:gd name="T27" fmla="*/ 172651 h 123"/>
              <a:gd name="T28" fmla="*/ 66825 w 148"/>
              <a:gd name="T29" fmla="*/ 176445 h 123"/>
              <a:gd name="T30" fmla="*/ 22911 w 148"/>
              <a:gd name="T31" fmla="*/ 197315 h 123"/>
              <a:gd name="T32" fmla="*/ 0 w 148"/>
              <a:gd name="T33" fmla="*/ 214390 h 123"/>
              <a:gd name="T34" fmla="*/ 15274 w 148"/>
              <a:gd name="T35" fmla="*/ 216288 h 123"/>
              <a:gd name="T36" fmla="*/ 36277 w 148"/>
              <a:gd name="T37" fmla="*/ 214390 h 123"/>
              <a:gd name="T38" fmla="*/ 78281 w 148"/>
              <a:gd name="T39" fmla="*/ 203007 h 123"/>
              <a:gd name="T40" fmla="*/ 112648 w 148"/>
              <a:gd name="T41" fmla="*/ 201110 h 123"/>
              <a:gd name="T42" fmla="*/ 108830 w 148"/>
              <a:gd name="T43" fmla="*/ 220082 h 123"/>
              <a:gd name="T44" fmla="*/ 141288 w 148"/>
              <a:gd name="T45" fmla="*/ 210596 h 123"/>
              <a:gd name="T46" fmla="*/ 145106 w 148"/>
              <a:gd name="T47" fmla="*/ 199212 h 123"/>
              <a:gd name="T48" fmla="*/ 158471 w 148"/>
              <a:gd name="T49" fmla="*/ 203007 h 123"/>
              <a:gd name="T50" fmla="*/ 187110 w 148"/>
              <a:gd name="T51" fmla="*/ 195418 h 123"/>
              <a:gd name="T52" fmla="*/ 204294 w 148"/>
              <a:gd name="T53" fmla="*/ 201110 h 123"/>
              <a:gd name="T54" fmla="*/ 223387 w 148"/>
              <a:gd name="T55" fmla="*/ 180240 h 123"/>
              <a:gd name="T56" fmla="*/ 227206 w 148"/>
              <a:gd name="T57" fmla="*/ 189726 h 123"/>
              <a:gd name="T58" fmla="*/ 248208 w 148"/>
              <a:gd name="T59" fmla="*/ 172651 h 123"/>
              <a:gd name="T60" fmla="*/ 246298 w 148"/>
              <a:gd name="T61" fmla="*/ 147986 h 123"/>
              <a:gd name="T62" fmla="*/ 253936 w 148"/>
              <a:gd name="T63" fmla="*/ 102452 h 123"/>
              <a:gd name="T64" fmla="*/ 269210 w 148"/>
              <a:gd name="T65" fmla="*/ 91068 h 123"/>
              <a:gd name="T66" fmla="*/ 274938 w 148"/>
              <a:gd name="T67" fmla="*/ 37945 h 123"/>
              <a:gd name="T68" fmla="*/ 259664 w 148"/>
              <a:gd name="T69" fmla="*/ 5692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0" name="Freeform 958"/>
          <p:cNvSpPr>
            <a:spLocks/>
          </p:cNvSpPr>
          <p:nvPr/>
        </p:nvSpPr>
        <p:spPr bwMode="auto">
          <a:xfrm>
            <a:off x="4863477" y="3118582"/>
            <a:ext cx="11146" cy="12278"/>
          </a:xfrm>
          <a:custGeom>
            <a:avLst/>
            <a:gdLst>
              <a:gd name="T0" fmla="*/ 9525 w 5"/>
              <a:gd name="T1" fmla="*/ 1905 h 5"/>
              <a:gd name="T2" fmla="*/ 1905 w 5"/>
              <a:gd name="T3" fmla="*/ 7620 h 5"/>
              <a:gd name="T4" fmla="*/ 7620 w 5"/>
              <a:gd name="T5" fmla="*/ 9525 h 5"/>
              <a:gd name="T6" fmla="*/ 9525 w 5"/>
              <a:gd name="T7" fmla="*/ 190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1"/>
                </a:moveTo>
                <a:cubicBezTo>
                  <a:pt x="4" y="0"/>
                  <a:pt x="0" y="3"/>
                  <a:pt x="1" y="4"/>
                </a:cubicBezTo>
                <a:cubicBezTo>
                  <a:pt x="1" y="5"/>
                  <a:pt x="4" y="5"/>
                  <a:pt x="4" y="5"/>
                </a:cubicBezTo>
                <a:cubicBezTo>
                  <a:pt x="5" y="4"/>
                  <a:pt x="5" y="1"/>
                  <a:pt x="5"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1" name="Freeform 959"/>
          <p:cNvSpPr>
            <a:spLocks/>
          </p:cNvSpPr>
          <p:nvPr/>
        </p:nvSpPr>
        <p:spPr bwMode="auto">
          <a:xfrm>
            <a:off x="4789165" y="3127164"/>
            <a:ext cx="76169" cy="55249"/>
          </a:xfrm>
          <a:custGeom>
            <a:avLst/>
            <a:gdLst>
              <a:gd name="T0" fmla="*/ 57431 w 34"/>
              <a:gd name="T1" fmla="*/ 7454 h 23"/>
              <a:gd name="T2" fmla="*/ 49773 w 34"/>
              <a:gd name="T3" fmla="*/ 1864 h 23"/>
              <a:gd name="T4" fmla="*/ 38287 w 34"/>
              <a:gd name="T5" fmla="*/ 3727 h 23"/>
              <a:gd name="T6" fmla="*/ 26801 w 34"/>
              <a:gd name="T7" fmla="*/ 13045 h 23"/>
              <a:gd name="T8" fmla="*/ 22972 w 34"/>
              <a:gd name="T9" fmla="*/ 9318 h 23"/>
              <a:gd name="T10" fmla="*/ 9572 w 34"/>
              <a:gd name="T11" fmla="*/ 24226 h 23"/>
              <a:gd name="T12" fmla="*/ 3829 w 34"/>
              <a:gd name="T13" fmla="*/ 26090 h 23"/>
              <a:gd name="T14" fmla="*/ 11486 w 34"/>
              <a:gd name="T15" fmla="*/ 35408 h 23"/>
              <a:gd name="T16" fmla="*/ 19144 w 34"/>
              <a:gd name="T17" fmla="*/ 42862 h 23"/>
              <a:gd name="T18" fmla="*/ 32544 w 34"/>
              <a:gd name="T19" fmla="*/ 26090 h 23"/>
              <a:gd name="T20" fmla="*/ 47859 w 34"/>
              <a:gd name="T21" fmla="*/ 26090 h 23"/>
              <a:gd name="T22" fmla="*/ 53602 w 34"/>
              <a:gd name="T23" fmla="*/ 24226 h 23"/>
              <a:gd name="T24" fmla="*/ 63174 w 34"/>
              <a:gd name="T25" fmla="*/ 14909 h 23"/>
              <a:gd name="T26" fmla="*/ 57431 w 34"/>
              <a:gd name="T27" fmla="*/ 7454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2" name="Freeform 960"/>
          <p:cNvSpPr>
            <a:spLocks/>
          </p:cNvSpPr>
          <p:nvPr/>
        </p:nvSpPr>
        <p:spPr bwMode="auto">
          <a:xfrm>
            <a:off x="4714854" y="3145580"/>
            <a:ext cx="66880" cy="104361"/>
          </a:xfrm>
          <a:custGeom>
            <a:avLst/>
            <a:gdLst>
              <a:gd name="T0" fmla="*/ 34290 w 30"/>
              <a:gd name="T1" fmla="*/ 0 h 42"/>
              <a:gd name="T2" fmla="*/ 28575 w 30"/>
              <a:gd name="T3" fmla="*/ 0 h 42"/>
              <a:gd name="T4" fmla="*/ 19050 w 30"/>
              <a:gd name="T5" fmla="*/ 5783 h 42"/>
              <a:gd name="T6" fmla="*/ 7620 w 30"/>
              <a:gd name="T7" fmla="*/ 9638 h 42"/>
              <a:gd name="T8" fmla="*/ 5715 w 30"/>
              <a:gd name="T9" fmla="*/ 13494 h 42"/>
              <a:gd name="T10" fmla="*/ 0 w 30"/>
              <a:gd name="T11" fmla="*/ 19277 h 42"/>
              <a:gd name="T12" fmla="*/ 1905 w 30"/>
              <a:gd name="T13" fmla="*/ 25060 h 42"/>
              <a:gd name="T14" fmla="*/ 3810 w 30"/>
              <a:gd name="T15" fmla="*/ 32771 h 42"/>
              <a:gd name="T16" fmla="*/ 7620 w 30"/>
              <a:gd name="T17" fmla="*/ 26988 h 42"/>
              <a:gd name="T18" fmla="*/ 13335 w 30"/>
              <a:gd name="T19" fmla="*/ 28915 h 42"/>
              <a:gd name="T20" fmla="*/ 13335 w 30"/>
              <a:gd name="T21" fmla="*/ 21205 h 42"/>
              <a:gd name="T22" fmla="*/ 20955 w 30"/>
              <a:gd name="T23" fmla="*/ 26988 h 42"/>
              <a:gd name="T24" fmla="*/ 20955 w 30"/>
              <a:gd name="T25" fmla="*/ 36626 h 42"/>
              <a:gd name="T26" fmla="*/ 15240 w 30"/>
              <a:gd name="T27" fmla="*/ 52048 h 42"/>
              <a:gd name="T28" fmla="*/ 17145 w 30"/>
              <a:gd name="T29" fmla="*/ 59758 h 42"/>
              <a:gd name="T30" fmla="*/ 17145 w 30"/>
              <a:gd name="T31" fmla="*/ 73252 h 42"/>
              <a:gd name="T32" fmla="*/ 20955 w 30"/>
              <a:gd name="T33" fmla="*/ 69397 h 42"/>
              <a:gd name="T34" fmla="*/ 24765 w 30"/>
              <a:gd name="T35" fmla="*/ 59758 h 42"/>
              <a:gd name="T36" fmla="*/ 24765 w 30"/>
              <a:gd name="T37" fmla="*/ 63614 h 42"/>
              <a:gd name="T38" fmla="*/ 24765 w 30"/>
              <a:gd name="T39" fmla="*/ 67469 h 42"/>
              <a:gd name="T40" fmla="*/ 28575 w 30"/>
              <a:gd name="T41" fmla="*/ 77108 h 42"/>
              <a:gd name="T42" fmla="*/ 32385 w 30"/>
              <a:gd name="T43" fmla="*/ 77108 h 42"/>
              <a:gd name="T44" fmla="*/ 38100 w 30"/>
              <a:gd name="T45" fmla="*/ 67469 h 42"/>
              <a:gd name="T46" fmla="*/ 47625 w 30"/>
              <a:gd name="T47" fmla="*/ 53975 h 42"/>
              <a:gd name="T48" fmla="*/ 55245 w 30"/>
              <a:gd name="T49" fmla="*/ 30843 h 42"/>
              <a:gd name="T50" fmla="*/ 51435 w 30"/>
              <a:gd name="T51" fmla="*/ 15422 h 42"/>
              <a:gd name="T52" fmla="*/ 49530 w 30"/>
              <a:gd name="T53" fmla="*/ 9638 h 42"/>
              <a:gd name="T54" fmla="*/ 38100 w 30"/>
              <a:gd name="T55" fmla="*/ 5783 h 42"/>
              <a:gd name="T56" fmla="*/ 34290 w 30"/>
              <a:gd name="T57" fmla="*/ 0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3" name="Freeform 961"/>
          <p:cNvSpPr>
            <a:spLocks/>
          </p:cNvSpPr>
          <p:nvPr/>
        </p:nvSpPr>
        <p:spPr bwMode="auto">
          <a:xfrm>
            <a:off x="4655406" y="3397272"/>
            <a:ext cx="20436" cy="24555"/>
          </a:xfrm>
          <a:custGeom>
            <a:avLst/>
            <a:gdLst>
              <a:gd name="T0" fmla="*/ 17463 w 9"/>
              <a:gd name="T1" fmla="*/ 0 h 10"/>
              <a:gd name="T2" fmla="*/ 7761 w 9"/>
              <a:gd name="T3" fmla="*/ 3810 h 10"/>
              <a:gd name="T4" fmla="*/ 1940 w 9"/>
              <a:gd name="T5" fmla="*/ 15240 h 10"/>
              <a:gd name="T6" fmla="*/ 11642 w 9"/>
              <a:gd name="T7" fmla="*/ 7620 h 10"/>
              <a:gd name="T8" fmla="*/ 17463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4" name="Freeform 962"/>
          <p:cNvSpPr>
            <a:spLocks/>
          </p:cNvSpPr>
          <p:nvPr/>
        </p:nvSpPr>
        <p:spPr bwMode="auto">
          <a:xfrm>
            <a:off x="4703708" y="3337930"/>
            <a:ext cx="11146" cy="8185"/>
          </a:xfrm>
          <a:custGeom>
            <a:avLst/>
            <a:gdLst>
              <a:gd name="T0" fmla="*/ 9525 w 5"/>
              <a:gd name="T1" fmla="*/ 0 h 3"/>
              <a:gd name="T2" fmla="*/ 0 w 5"/>
              <a:gd name="T3" fmla="*/ 6350 h 3"/>
              <a:gd name="T4" fmla="*/ 9525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5" y="0"/>
                </a:moveTo>
                <a:cubicBezTo>
                  <a:pt x="4" y="0"/>
                  <a:pt x="0" y="2"/>
                  <a:pt x="0" y="3"/>
                </a:cubicBezTo>
                <a:cubicBezTo>
                  <a:pt x="1" y="3"/>
                  <a:pt x="5" y="0"/>
                  <a:pt x="5"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5" name="Freeform 963"/>
          <p:cNvSpPr>
            <a:spLocks/>
          </p:cNvSpPr>
          <p:nvPr/>
        </p:nvSpPr>
        <p:spPr bwMode="auto">
          <a:xfrm>
            <a:off x="4547655" y="3472592"/>
            <a:ext cx="9289" cy="8185"/>
          </a:xfrm>
          <a:custGeom>
            <a:avLst/>
            <a:gdLst>
              <a:gd name="T0" fmla="*/ 5954 w 4"/>
              <a:gd name="T1" fmla="*/ 0 h 3"/>
              <a:gd name="T2" fmla="*/ 3969 w 4"/>
              <a:gd name="T3" fmla="*/ 6350 h 3"/>
              <a:gd name="T4" fmla="*/ 595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3" y="0"/>
                </a:moveTo>
                <a:cubicBezTo>
                  <a:pt x="1" y="0"/>
                  <a:pt x="0" y="3"/>
                  <a:pt x="2" y="3"/>
                </a:cubicBezTo>
                <a:cubicBezTo>
                  <a:pt x="4" y="3"/>
                  <a:pt x="4" y="0"/>
                  <a:pt x="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6" name="Freeform 964"/>
          <p:cNvSpPr>
            <a:spLocks/>
          </p:cNvSpPr>
          <p:nvPr/>
        </p:nvSpPr>
        <p:spPr bwMode="auto">
          <a:xfrm>
            <a:off x="4426902" y="3450079"/>
            <a:ext cx="55733" cy="110499"/>
          </a:xfrm>
          <a:custGeom>
            <a:avLst/>
            <a:gdLst>
              <a:gd name="T0" fmla="*/ 43815 w 25"/>
              <a:gd name="T1" fmla="*/ 0 h 45"/>
              <a:gd name="T2" fmla="*/ 20955 w 25"/>
              <a:gd name="T3" fmla="*/ 15240 h 45"/>
              <a:gd name="T4" fmla="*/ 5715 w 25"/>
              <a:gd name="T5" fmla="*/ 59055 h 45"/>
              <a:gd name="T6" fmla="*/ 20955 w 25"/>
              <a:gd name="T7" fmla="*/ 83820 h 45"/>
              <a:gd name="T8" fmla="*/ 38100 w 25"/>
              <a:gd name="T9" fmla="*/ 49530 h 45"/>
              <a:gd name="T10" fmla="*/ 47625 w 25"/>
              <a:gd name="T11" fmla="*/ 20955 h 45"/>
              <a:gd name="T12" fmla="*/ 43815 w 25"/>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7" name="Freeform 965"/>
          <p:cNvSpPr>
            <a:spLocks/>
          </p:cNvSpPr>
          <p:nvPr/>
        </p:nvSpPr>
        <p:spPr bwMode="auto">
          <a:xfrm>
            <a:off x="4094361" y="3619923"/>
            <a:ext cx="78026" cy="69573"/>
          </a:xfrm>
          <a:custGeom>
            <a:avLst/>
            <a:gdLst>
              <a:gd name="T0" fmla="*/ 59055 w 35"/>
              <a:gd name="T1" fmla="*/ 7711 h 28"/>
              <a:gd name="T2" fmla="*/ 24765 w 35"/>
              <a:gd name="T3" fmla="*/ 7711 h 28"/>
              <a:gd name="T4" fmla="*/ 1905 w 35"/>
              <a:gd name="T5" fmla="*/ 34698 h 28"/>
              <a:gd name="T6" fmla="*/ 28575 w 35"/>
              <a:gd name="T7" fmla="*/ 50120 h 28"/>
              <a:gd name="T8" fmla="*/ 49530 w 35"/>
              <a:gd name="T9" fmla="*/ 30843 h 28"/>
              <a:gd name="T10" fmla="*/ 59055 w 35"/>
              <a:gd name="T11" fmla="*/ 771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8" name="Freeform 966"/>
          <p:cNvSpPr>
            <a:spLocks/>
          </p:cNvSpPr>
          <p:nvPr/>
        </p:nvSpPr>
        <p:spPr bwMode="auto">
          <a:xfrm>
            <a:off x="4423188" y="3677215"/>
            <a:ext cx="107751" cy="180072"/>
          </a:xfrm>
          <a:custGeom>
            <a:avLst/>
            <a:gdLst>
              <a:gd name="T0" fmla="*/ 61383 w 48"/>
              <a:gd name="T1" fmla="*/ 5741 h 73"/>
              <a:gd name="T2" fmla="*/ 49874 w 48"/>
              <a:gd name="T3" fmla="*/ 11482 h 73"/>
              <a:gd name="T4" fmla="*/ 40283 w 48"/>
              <a:gd name="T5" fmla="*/ 1914 h 73"/>
              <a:gd name="T6" fmla="*/ 19182 w 48"/>
              <a:gd name="T7" fmla="*/ 9568 h 73"/>
              <a:gd name="T8" fmla="*/ 17264 w 48"/>
              <a:gd name="T9" fmla="*/ 40188 h 73"/>
              <a:gd name="T10" fmla="*/ 15346 w 48"/>
              <a:gd name="T11" fmla="*/ 59325 h 73"/>
              <a:gd name="T12" fmla="*/ 9591 w 48"/>
              <a:gd name="T13" fmla="*/ 63152 h 73"/>
              <a:gd name="T14" fmla="*/ 0 w 48"/>
              <a:gd name="T15" fmla="*/ 63152 h 73"/>
              <a:gd name="T16" fmla="*/ 9591 w 48"/>
              <a:gd name="T17" fmla="*/ 93771 h 73"/>
              <a:gd name="T18" fmla="*/ 15346 w 48"/>
              <a:gd name="T19" fmla="*/ 105253 h 73"/>
              <a:gd name="T20" fmla="*/ 24937 w 48"/>
              <a:gd name="T21" fmla="*/ 97599 h 73"/>
              <a:gd name="T22" fmla="*/ 32610 w 48"/>
              <a:gd name="T23" fmla="*/ 107167 h 73"/>
              <a:gd name="T24" fmla="*/ 21101 w 48"/>
              <a:gd name="T25" fmla="*/ 112908 h 73"/>
              <a:gd name="T26" fmla="*/ 34528 w 48"/>
              <a:gd name="T27" fmla="*/ 128218 h 73"/>
              <a:gd name="T28" fmla="*/ 49874 w 48"/>
              <a:gd name="T29" fmla="*/ 118649 h 73"/>
              <a:gd name="T30" fmla="*/ 65220 w 48"/>
              <a:gd name="T31" fmla="*/ 128218 h 73"/>
              <a:gd name="T32" fmla="*/ 74811 w 48"/>
              <a:gd name="T33" fmla="*/ 133959 h 73"/>
              <a:gd name="T34" fmla="*/ 69056 w 48"/>
              <a:gd name="T35" fmla="*/ 122477 h 73"/>
              <a:gd name="T36" fmla="*/ 80566 w 48"/>
              <a:gd name="T37" fmla="*/ 130132 h 73"/>
              <a:gd name="T38" fmla="*/ 84402 w 48"/>
              <a:gd name="T39" fmla="*/ 118649 h 73"/>
              <a:gd name="T40" fmla="*/ 67138 w 48"/>
              <a:gd name="T41" fmla="*/ 112908 h 73"/>
              <a:gd name="T42" fmla="*/ 47956 w 48"/>
              <a:gd name="T43" fmla="*/ 109081 h 73"/>
              <a:gd name="T44" fmla="*/ 44119 w 48"/>
              <a:gd name="T45" fmla="*/ 84203 h 73"/>
              <a:gd name="T46" fmla="*/ 47956 w 48"/>
              <a:gd name="T47" fmla="*/ 70807 h 73"/>
              <a:gd name="T48" fmla="*/ 59465 w 48"/>
              <a:gd name="T49" fmla="*/ 61238 h 73"/>
              <a:gd name="T50" fmla="*/ 67138 w 48"/>
              <a:gd name="T51" fmla="*/ 38274 h 73"/>
              <a:gd name="T52" fmla="*/ 61383 w 48"/>
              <a:gd name="T53" fmla="*/ 21051 h 73"/>
              <a:gd name="T54" fmla="*/ 61383 w 48"/>
              <a:gd name="T55" fmla="*/ 5741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39" name="Freeform 967"/>
          <p:cNvSpPr>
            <a:spLocks/>
          </p:cNvSpPr>
          <p:nvPr/>
        </p:nvSpPr>
        <p:spPr bwMode="auto">
          <a:xfrm>
            <a:off x="4517935" y="3828644"/>
            <a:ext cx="35298" cy="47065"/>
          </a:xfrm>
          <a:custGeom>
            <a:avLst/>
            <a:gdLst>
              <a:gd name="T0" fmla="*/ 20109 w 15"/>
              <a:gd name="T1" fmla="*/ 3843 h 19"/>
              <a:gd name="T2" fmla="*/ 10054 w 15"/>
              <a:gd name="T3" fmla="*/ 3843 h 19"/>
              <a:gd name="T4" fmla="*/ 0 w 15"/>
              <a:gd name="T5" fmla="*/ 13452 h 19"/>
              <a:gd name="T6" fmla="*/ 6033 w 15"/>
              <a:gd name="T7" fmla="*/ 17296 h 19"/>
              <a:gd name="T8" fmla="*/ 8043 w 15"/>
              <a:gd name="T9" fmla="*/ 24983 h 19"/>
              <a:gd name="T10" fmla="*/ 16087 w 15"/>
              <a:gd name="T11" fmla="*/ 26904 h 19"/>
              <a:gd name="T12" fmla="*/ 26141 w 15"/>
              <a:gd name="T13" fmla="*/ 34591 h 19"/>
              <a:gd name="T14" fmla="*/ 30163 w 15"/>
              <a:gd name="T15" fmla="*/ 34591 h 19"/>
              <a:gd name="T16" fmla="*/ 26141 w 15"/>
              <a:gd name="T17" fmla="*/ 21139 h 19"/>
              <a:gd name="T18" fmla="*/ 20109 w 15"/>
              <a:gd name="T19" fmla="*/ 17296 h 19"/>
              <a:gd name="T20" fmla="*/ 18098 w 15"/>
              <a:gd name="T21" fmla="*/ 7687 h 19"/>
              <a:gd name="T22" fmla="*/ 20109 w 15"/>
              <a:gd name="T23" fmla="*/ 384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0" name="Freeform 968"/>
          <p:cNvSpPr>
            <a:spLocks/>
          </p:cNvSpPr>
          <p:nvPr/>
        </p:nvSpPr>
        <p:spPr bwMode="auto">
          <a:xfrm>
            <a:off x="4557160" y="3869564"/>
            <a:ext cx="48303" cy="85944"/>
          </a:xfrm>
          <a:custGeom>
            <a:avLst/>
            <a:gdLst>
              <a:gd name="T0" fmla="*/ 11257 w 22"/>
              <a:gd name="T1" fmla="*/ 3810 h 35"/>
              <a:gd name="T2" fmla="*/ 3752 w 22"/>
              <a:gd name="T3" fmla="*/ 5715 h 35"/>
              <a:gd name="T4" fmla="*/ 0 w 22"/>
              <a:gd name="T5" fmla="*/ 11430 h 35"/>
              <a:gd name="T6" fmla="*/ 7505 w 22"/>
              <a:gd name="T7" fmla="*/ 19050 h 35"/>
              <a:gd name="T8" fmla="*/ 11257 w 22"/>
              <a:gd name="T9" fmla="*/ 28575 h 35"/>
              <a:gd name="T10" fmla="*/ 3752 w 22"/>
              <a:gd name="T11" fmla="*/ 32385 h 35"/>
              <a:gd name="T12" fmla="*/ 1876 w 22"/>
              <a:gd name="T13" fmla="*/ 45720 h 35"/>
              <a:gd name="T14" fmla="*/ 9381 w 22"/>
              <a:gd name="T15" fmla="*/ 51435 h 35"/>
              <a:gd name="T16" fmla="*/ 11257 w 22"/>
              <a:gd name="T17" fmla="*/ 64770 h 35"/>
              <a:gd name="T18" fmla="*/ 20638 w 22"/>
              <a:gd name="T19" fmla="*/ 62865 h 35"/>
              <a:gd name="T20" fmla="*/ 16885 w 22"/>
              <a:gd name="T21" fmla="*/ 51435 h 35"/>
              <a:gd name="T22" fmla="*/ 16885 w 22"/>
              <a:gd name="T23" fmla="*/ 40005 h 35"/>
              <a:gd name="T24" fmla="*/ 28142 w 22"/>
              <a:gd name="T25" fmla="*/ 43815 h 35"/>
              <a:gd name="T26" fmla="*/ 31894 w 22"/>
              <a:gd name="T27" fmla="*/ 38100 h 35"/>
              <a:gd name="T28" fmla="*/ 28142 w 22"/>
              <a:gd name="T29" fmla="*/ 30480 h 35"/>
              <a:gd name="T30" fmla="*/ 33770 w 22"/>
              <a:gd name="T31" fmla="*/ 26670 h 35"/>
              <a:gd name="T32" fmla="*/ 22514 w 22"/>
              <a:gd name="T33" fmla="*/ 11430 h 35"/>
              <a:gd name="T34" fmla="*/ 24390 w 22"/>
              <a:gd name="T35" fmla="*/ 3810 h 35"/>
              <a:gd name="T36" fmla="*/ 11257 w 22"/>
              <a:gd name="T37" fmla="*/ 381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1" name="Freeform 969"/>
          <p:cNvSpPr>
            <a:spLocks/>
          </p:cNvSpPr>
          <p:nvPr/>
        </p:nvSpPr>
        <p:spPr bwMode="auto">
          <a:xfrm>
            <a:off x="4438047" y="3840917"/>
            <a:ext cx="35297" cy="42972"/>
          </a:xfrm>
          <a:custGeom>
            <a:avLst/>
            <a:gdLst>
              <a:gd name="T0" fmla="*/ 28277 w 16"/>
              <a:gd name="T1" fmla="*/ 21572 h 17"/>
              <a:gd name="T2" fmla="*/ 24507 w 16"/>
              <a:gd name="T3" fmla="*/ 9805 h 17"/>
              <a:gd name="T4" fmla="*/ 13196 w 16"/>
              <a:gd name="T5" fmla="*/ 1961 h 17"/>
              <a:gd name="T6" fmla="*/ 3770 w 16"/>
              <a:gd name="T7" fmla="*/ 3922 h 17"/>
              <a:gd name="T8" fmla="*/ 15081 w 16"/>
              <a:gd name="T9" fmla="*/ 23533 h 17"/>
              <a:gd name="T10" fmla="*/ 24507 w 16"/>
              <a:gd name="T11" fmla="*/ 33338 h 17"/>
              <a:gd name="T12" fmla="*/ 28277 w 16"/>
              <a:gd name="T13" fmla="*/ 2157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2" name="Freeform 970"/>
          <p:cNvSpPr>
            <a:spLocks/>
          </p:cNvSpPr>
          <p:nvPr/>
        </p:nvSpPr>
        <p:spPr bwMode="auto">
          <a:xfrm>
            <a:off x="4478918" y="3885941"/>
            <a:ext cx="44586" cy="63435"/>
          </a:xfrm>
          <a:custGeom>
            <a:avLst/>
            <a:gdLst>
              <a:gd name="T0" fmla="*/ 13335 w 20"/>
              <a:gd name="T1" fmla="*/ 7571 h 26"/>
              <a:gd name="T2" fmla="*/ 3810 w 20"/>
              <a:gd name="T3" fmla="*/ 11357 h 26"/>
              <a:gd name="T4" fmla="*/ 11430 w 20"/>
              <a:gd name="T5" fmla="*/ 22714 h 26"/>
              <a:gd name="T6" fmla="*/ 5715 w 20"/>
              <a:gd name="T7" fmla="*/ 37856 h 26"/>
              <a:gd name="T8" fmla="*/ 7620 w 20"/>
              <a:gd name="T9" fmla="*/ 45427 h 26"/>
              <a:gd name="T10" fmla="*/ 22860 w 20"/>
              <a:gd name="T11" fmla="*/ 35963 h 26"/>
              <a:gd name="T12" fmla="*/ 30480 w 20"/>
              <a:gd name="T13" fmla="*/ 28392 h 26"/>
              <a:gd name="T14" fmla="*/ 32385 w 20"/>
              <a:gd name="T15" fmla="*/ 20821 h 26"/>
              <a:gd name="T16" fmla="*/ 13335 w 20"/>
              <a:gd name="T17" fmla="*/ 757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3" name="Freeform 971"/>
          <p:cNvSpPr>
            <a:spLocks/>
          </p:cNvSpPr>
          <p:nvPr/>
        </p:nvSpPr>
        <p:spPr bwMode="auto">
          <a:xfrm>
            <a:off x="4495640" y="3926860"/>
            <a:ext cx="35298" cy="61388"/>
          </a:xfrm>
          <a:custGeom>
            <a:avLst/>
            <a:gdLst>
              <a:gd name="T0" fmla="*/ 26141 w 15"/>
              <a:gd name="T1" fmla="*/ 0 h 25"/>
              <a:gd name="T2" fmla="*/ 18098 w 15"/>
              <a:gd name="T3" fmla="*/ 5715 h 25"/>
              <a:gd name="T4" fmla="*/ 12065 w 15"/>
              <a:gd name="T5" fmla="*/ 20955 h 25"/>
              <a:gd name="T6" fmla="*/ 2011 w 15"/>
              <a:gd name="T7" fmla="*/ 30480 h 25"/>
              <a:gd name="T8" fmla="*/ 18098 w 15"/>
              <a:gd name="T9" fmla="*/ 45720 h 25"/>
              <a:gd name="T10" fmla="*/ 24130 w 15"/>
              <a:gd name="T11" fmla="*/ 43815 h 25"/>
              <a:gd name="T12" fmla="*/ 20109 w 15"/>
              <a:gd name="T13" fmla="*/ 32385 h 25"/>
              <a:gd name="T14" fmla="*/ 28152 w 15"/>
              <a:gd name="T15" fmla="*/ 15240 h 25"/>
              <a:gd name="T16" fmla="*/ 26141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4" name="Freeform 972"/>
          <p:cNvSpPr>
            <a:spLocks/>
          </p:cNvSpPr>
          <p:nvPr/>
        </p:nvSpPr>
        <p:spPr bwMode="auto">
          <a:xfrm>
            <a:off x="4523508" y="3920723"/>
            <a:ext cx="26009" cy="53203"/>
          </a:xfrm>
          <a:custGeom>
            <a:avLst/>
            <a:gdLst>
              <a:gd name="T0" fmla="*/ 16669 w 12"/>
              <a:gd name="T1" fmla="*/ 1876 h 22"/>
              <a:gd name="T2" fmla="*/ 1852 w 12"/>
              <a:gd name="T3" fmla="*/ 39399 h 22"/>
              <a:gd name="T4" fmla="*/ 20373 w 12"/>
              <a:gd name="T5" fmla="*/ 16885 h 22"/>
              <a:gd name="T6" fmla="*/ 16669 w 12"/>
              <a:gd name="T7" fmla="*/ 187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2">
                <a:moveTo>
                  <a:pt x="9" y="1"/>
                </a:moveTo>
                <a:cubicBezTo>
                  <a:pt x="8" y="2"/>
                  <a:pt x="0" y="22"/>
                  <a:pt x="1" y="21"/>
                </a:cubicBezTo>
                <a:cubicBezTo>
                  <a:pt x="2" y="19"/>
                  <a:pt x="12" y="12"/>
                  <a:pt x="11" y="9"/>
                </a:cubicBezTo>
                <a:cubicBezTo>
                  <a:pt x="11" y="6"/>
                  <a:pt x="11" y="0"/>
                  <a:pt x="9"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5" name="Freeform 973"/>
          <p:cNvSpPr>
            <a:spLocks/>
          </p:cNvSpPr>
          <p:nvPr/>
        </p:nvSpPr>
        <p:spPr bwMode="auto">
          <a:xfrm>
            <a:off x="4542298" y="3955508"/>
            <a:ext cx="24151" cy="16370"/>
          </a:xfrm>
          <a:custGeom>
            <a:avLst/>
            <a:gdLst>
              <a:gd name="T0" fmla="*/ 5628 w 11"/>
              <a:gd name="T1" fmla="*/ 1814 h 7"/>
              <a:gd name="T2" fmla="*/ 3752 w 11"/>
              <a:gd name="T3" fmla="*/ 12700 h 7"/>
              <a:gd name="T4" fmla="*/ 18761 w 11"/>
              <a:gd name="T5" fmla="*/ 9071 h 7"/>
              <a:gd name="T6" fmla="*/ 5628 w 11"/>
              <a:gd name="T7" fmla="*/ 181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7">
                <a:moveTo>
                  <a:pt x="3" y="1"/>
                </a:moveTo>
                <a:cubicBezTo>
                  <a:pt x="1" y="3"/>
                  <a:pt x="0" y="7"/>
                  <a:pt x="2" y="7"/>
                </a:cubicBezTo>
                <a:cubicBezTo>
                  <a:pt x="4" y="7"/>
                  <a:pt x="11" y="7"/>
                  <a:pt x="10" y="5"/>
                </a:cubicBezTo>
                <a:cubicBezTo>
                  <a:pt x="9" y="2"/>
                  <a:pt x="5" y="0"/>
                  <a:pt x="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6" name="Freeform 974"/>
          <p:cNvSpPr>
            <a:spLocks/>
          </p:cNvSpPr>
          <p:nvPr/>
        </p:nvSpPr>
        <p:spPr bwMode="auto">
          <a:xfrm>
            <a:off x="4543940" y="3969833"/>
            <a:ext cx="79884" cy="135054"/>
          </a:xfrm>
          <a:custGeom>
            <a:avLst/>
            <a:gdLst>
              <a:gd name="T0" fmla="*/ 43612 w 36"/>
              <a:gd name="T1" fmla="*/ 1905 h 55"/>
              <a:gd name="T2" fmla="*/ 39820 w 36"/>
              <a:gd name="T3" fmla="*/ 7620 h 55"/>
              <a:gd name="T4" fmla="*/ 37924 w 36"/>
              <a:gd name="T5" fmla="*/ 17145 h 55"/>
              <a:gd name="T6" fmla="*/ 22754 w 36"/>
              <a:gd name="T7" fmla="*/ 24765 h 55"/>
              <a:gd name="T8" fmla="*/ 11377 w 36"/>
              <a:gd name="T9" fmla="*/ 32385 h 55"/>
              <a:gd name="T10" fmla="*/ 3792 w 36"/>
              <a:gd name="T11" fmla="*/ 40005 h 55"/>
              <a:gd name="T12" fmla="*/ 0 w 36"/>
              <a:gd name="T13" fmla="*/ 47625 h 55"/>
              <a:gd name="T14" fmla="*/ 7585 w 36"/>
              <a:gd name="T15" fmla="*/ 60960 h 55"/>
              <a:gd name="T16" fmla="*/ 3792 w 36"/>
              <a:gd name="T17" fmla="*/ 81915 h 55"/>
              <a:gd name="T18" fmla="*/ 22754 w 36"/>
              <a:gd name="T19" fmla="*/ 93345 h 55"/>
              <a:gd name="T20" fmla="*/ 36028 w 36"/>
              <a:gd name="T21" fmla="*/ 97155 h 55"/>
              <a:gd name="T22" fmla="*/ 45509 w 36"/>
              <a:gd name="T23" fmla="*/ 95250 h 55"/>
              <a:gd name="T24" fmla="*/ 37924 w 36"/>
              <a:gd name="T25" fmla="*/ 74295 h 55"/>
              <a:gd name="T26" fmla="*/ 45509 w 36"/>
              <a:gd name="T27" fmla="*/ 62865 h 55"/>
              <a:gd name="T28" fmla="*/ 56886 w 36"/>
              <a:gd name="T29" fmla="*/ 81915 h 55"/>
              <a:gd name="T30" fmla="*/ 60678 w 36"/>
              <a:gd name="T31" fmla="*/ 68580 h 55"/>
              <a:gd name="T32" fmla="*/ 64471 w 36"/>
              <a:gd name="T33" fmla="*/ 51435 h 55"/>
              <a:gd name="T34" fmla="*/ 58782 w 36"/>
              <a:gd name="T35" fmla="*/ 24765 h 55"/>
              <a:gd name="T36" fmla="*/ 51197 w 36"/>
              <a:gd name="T37" fmla="*/ 7620 h 55"/>
              <a:gd name="T38" fmla="*/ 43612 w 36"/>
              <a:gd name="T39" fmla="*/ 1905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47" name="Freeform 975"/>
          <p:cNvSpPr>
            <a:spLocks/>
          </p:cNvSpPr>
          <p:nvPr/>
        </p:nvSpPr>
        <p:spPr bwMode="auto">
          <a:xfrm>
            <a:off x="4482640" y="3998480"/>
            <a:ext cx="72452" cy="61388"/>
          </a:xfrm>
          <a:custGeom>
            <a:avLst/>
            <a:gdLst>
              <a:gd name="T0" fmla="*/ 46434 w 32"/>
              <a:gd name="T1" fmla="*/ 3810 h 25"/>
              <a:gd name="T2" fmla="*/ 29021 w 32"/>
              <a:gd name="T3" fmla="*/ 9525 h 25"/>
              <a:gd name="T4" fmla="*/ 13543 w 32"/>
              <a:gd name="T5" fmla="*/ 19050 h 25"/>
              <a:gd name="T6" fmla="*/ 3870 w 32"/>
              <a:gd name="T7" fmla="*/ 34290 h 25"/>
              <a:gd name="T8" fmla="*/ 1935 w 32"/>
              <a:gd name="T9" fmla="*/ 45720 h 25"/>
              <a:gd name="T10" fmla="*/ 13543 w 32"/>
              <a:gd name="T11" fmla="*/ 28575 h 25"/>
              <a:gd name="T12" fmla="*/ 23217 w 32"/>
              <a:gd name="T13" fmla="*/ 28575 h 25"/>
              <a:gd name="T14" fmla="*/ 30956 w 32"/>
              <a:gd name="T15" fmla="*/ 32385 h 25"/>
              <a:gd name="T16" fmla="*/ 36760 w 32"/>
              <a:gd name="T17" fmla="*/ 32385 h 25"/>
              <a:gd name="T18" fmla="*/ 42565 w 32"/>
              <a:gd name="T19" fmla="*/ 30480 h 25"/>
              <a:gd name="T20" fmla="*/ 44499 w 32"/>
              <a:gd name="T21" fmla="*/ 20955 h 25"/>
              <a:gd name="T22" fmla="*/ 46434 w 32"/>
              <a:gd name="T23" fmla="*/ 381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48" name="Freeform 976"/>
          <p:cNvSpPr>
            <a:spLocks/>
          </p:cNvSpPr>
          <p:nvPr/>
        </p:nvSpPr>
        <p:spPr bwMode="auto">
          <a:xfrm>
            <a:off x="4345164" y="3926860"/>
            <a:ext cx="68736" cy="83898"/>
          </a:xfrm>
          <a:custGeom>
            <a:avLst/>
            <a:gdLst>
              <a:gd name="T0" fmla="*/ 56842 w 31"/>
              <a:gd name="T1" fmla="*/ 1914 h 34"/>
              <a:gd name="T2" fmla="*/ 32211 w 31"/>
              <a:gd name="T3" fmla="*/ 26801 h 34"/>
              <a:gd name="T4" fmla="*/ 17053 w 31"/>
              <a:gd name="T5" fmla="*/ 44030 h 34"/>
              <a:gd name="T6" fmla="*/ 1895 w 31"/>
              <a:gd name="T7" fmla="*/ 63174 h 34"/>
              <a:gd name="T8" fmla="*/ 18947 w 31"/>
              <a:gd name="T9" fmla="*/ 55516 h 34"/>
              <a:gd name="T10" fmla="*/ 37895 w 31"/>
              <a:gd name="T11" fmla="*/ 34458 h 34"/>
              <a:gd name="T12" fmla="*/ 49263 w 31"/>
              <a:gd name="T13" fmla="*/ 19144 h 34"/>
              <a:gd name="T14" fmla="*/ 56842 w 31"/>
              <a:gd name="T15" fmla="*/ 1914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49" name="Freeform 977"/>
          <p:cNvSpPr>
            <a:spLocks/>
          </p:cNvSpPr>
          <p:nvPr/>
        </p:nvSpPr>
        <p:spPr bwMode="auto">
          <a:xfrm>
            <a:off x="4547656" y="3828639"/>
            <a:ext cx="16720" cy="12278"/>
          </a:xfrm>
          <a:custGeom>
            <a:avLst/>
            <a:gdLst>
              <a:gd name="T0" fmla="*/ 4082 w 7"/>
              <a:gd name="T1" fmla="*/ 9525 h 5"/>
              <a:gd name="T2" fmla="*/ 8165 w 7"/>
              <a:gd name="T3" fmla="*/ 1905 h 5"/>
              <a:gd name="T4" fmla="*/ 4082 w 7"/>
              <a:gd name="T5" fmla="*/ 9525 h 5"/>
              <a:gd name="T6" fmla="*/ 0 60000 65536"/>
              <a:gd name="T7" fmla="*/ 0 60000 65536"/>
              <a:gd name="T8" fmla="*/ 0 60000 65536"/>
            </a:gdLst>
            <a:ahLst/>
            <a:cxnLst>
              <a:cxn ang="T6">
                <a:pos x="T0" y="T1"/>
              </a:cxn>
              <a:cxn ang="T7">
                <a:pos x="T2" y="T3"/>
              </a:cxn>
              <a:cxn ang="T8">
                <a:pos x="T4" y="T5"/>
              </a:cxn>
            </a:cxnLst>
            <a:rect l="0" t="0" r="r" b="b"/>
            <a:pathLst>
              <a:path w="7" h="5">
                <a:moveTo>
                  <a:pt x="2" y="5"/>
                </a:moveTo>
                <a:cubicBezTo>
                  <a:pt x="4" y="5"/>
                  <a:pt x="7" y="1"/>
                  <a:pt x="4" y="1"/>
                </a:cubicBezTo>
                <a:cubicBezTo>
                  <a:pt x="1" y="0"/>
                  <a:pt x="0" y="5"/>
                  <a:pt x="2"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50" name="Freeform 978"/>
          <p:cNvSpPr>
            <a:spLocks/>
          </p:cNvSpPr>
          <p:nvPr/>
        </p:nvSpPr>
        <p:spPr bwMode="auto">
          <a:xfrm>
            <a:off x="4103656" y="4055784"/>
            <a:ext cx="306531" cy="364237"/>
          </a:xfrm>
          <a:custGeom>
            <a:avLst/>
            <a:gdLst>
              <a:gd name="T0" fmla="*/ 258113 w 137"/>
              <a:gd name="T1" fmla="*/ 42004 h 148"/>
              <a:gd name="T2" fmla="*/ 238994 w 137"/>
              <a:gd name="T3" fmla="*/ 32458 h 148"/>
              <a:gd name="T4" fmla="*/ 229434 w 137"/>
              <a:gd name="T5" fmla="*/ 34367 h 148"/>
              <a:gd name="T6" fmla="*/ 227522 w 137"/>
              <a:gd name="T7" fmla="*/ 28639 h 148"/>
              <a:gd name="T8" fmla="*/ 221786 w 137"/>
              <a:gd name="T9" fmla="*/ 28639 h 148"/>
              <a:gd name="T10" fmla="*/ 216050 w 137"/>
              <a:gd name="T11" fmla="*/ 11456 h 148"/>
              <a:gd name="T12" fmla="*/ 202667 w 137"/>
              <a:gd name="T13" fmla="*/ 3819 h 148"/>
              <a:gd name="T14" fmla="*/ 196931 w 137"/>
              <a:gd name="T15" fmla="*/ 7637 h 148"/>
              <a:gd name="T16" fmla="*/ 193107 w 137"/>
              <a:gd name="T17" fmla="*/ 5728 h 148"/>
              <a:gd name="T18" fmla="*/ 172075 w 137"/>
              <a:gd name="T19" fmla="*/ 30549 h 148"/>
              <a:gd name="T20" fmla="*/ 160604 w 137"/>
              <a:gd name="T21" fmla="*/ 47732 h 148"/>
              <a:gd name="T22" fmla="*/ 160604 w 137"/>
              <a:gd name="T23" fmla="*/ 51551 h 148"/>
              <a:gd name="T24" fmla="*/ 137660 w 137"/>
              <a:gd name="T25" fmla="*/ 57279 h 148"/>
              <a:gd name="T26" fmla="*/ 122365 w 137"/>
              <a:gd name="T27" fmla="*/ 70644 h 148"/>
              <a:gd name="T28" fmla="*/ 97509 w 137"/>
              <a:gd name="T29" fmla="*/ 97374 h 148"/>
              <a:gd name="T30" fmla="*/ 63094 w 137"/>
              <a:gd name="T31" fmla="*/ 108830 h 148"/>
              <a:gd name="T32" fmla="*/ 53535 w 137"/>
              <a:gd name="T33" fmla="*/ 135560 h 148"/>
              <a:gd name="T34" fmla="*/ 59270 w 137"/>
              <a:gd name="T35" fmla="*/ 141288 h 148"/>
              <a:gd name="T36" fmla="*/ 38239 w 137"/>
              <a:gd name="T37" fmla="*/ 135560 h 148"/>
              <a:gd name="T38" fmla="*/ 22943 w 137"/>
              <a:gd name="T39" fmla="*/ 127922 h 148"/>
              <a:gd name="T40" fmla="*/ 13384 w 137"/>
              <a:gd name="T41" fmla="*/ 127922 h 148"/>
              <a:gd name="T42" fmla="*/ 1912 w 137"/>
              <a:gd name="T43" fmla="*/ 160380 h 148"/>
              <a:gd name="T44" fmla="*/ 9560 w 137"/>
              <a:gd name="T45" fmla="*/ 181383 h 148"/>
              <a:gd name="T46" fmla="*/ 17208 w 137"/>
              <a:gd name="T47" fmla="*/ 196657 h 148"/>
              <a:gd name="T48" fmla="*/ 28679 w 137"/>
              <a:gd name="T49" fmla="*/ 225296 h 148"/>
              <a:gd name="T50" fmla="*/ 38239 w 137"/>
              <a:gd name="T51" fmla="*/ 244389 h 148"/>
              <a:gd name="T52" fmla="*/ 63094 w 137"/>
              <a:gd name="T53" fmla="*/ 252026 h 148"/>
              <a:gd name="T54" fmla="*/ 74566 w 137"/>
              <a:gd name="T55" fmla="*/ 253936 h 148"/>
              <a:gd name="T56" fmla="*/ 76478 w 137"/>
              <a:gd name="T57" fmla="*/ 263482 h 148"/>
              <a:gd name="T58" fmla="*/ 99421 w 137"/>
              <a:gd name="T59" fmla="*/ 259664 h 148"/>
              <a:gd name="T60" fmla="*/ 105157 w 137"/>
              <a:gd name="T61" fmla="*/ 253936 h 148"/>
              <a:gd name="T62" fmla="*/ 124277 w 137"/>
              <a:gd name="T63" fmla="*/ 261573 h 148"/>
              <a:gd name="T64" fmla="*/ 141484 w 137"/>
              <a:gd name="T65" fmla="*/ 257754 h 148"/>
              <a:gd name="T66" fmla="*/ 145308 w 137"/>
              <a:gd name="T67" fmla="*/ 280666 h 148"/>
              <a:gd name="T68" fmla="*/ 177811 w 137"/>
              <a:gd name="T69" fmla="*/ 267301 h 148"/>
              <a:gd name="T70" fmla="*/ 181635 w 137"/>
              <a:gd name="T71" fmla="*/ 276847 h 148"/>
              <a:gd name="T72" fmla="*/ 185459 w 137"/>
              <a:gd name="T73" fmla="*/ 263482 h 148"/>
              <a:gd name="T74" fmla="*/ 183547 w 137"/>
              <a:gd name="T75" fmla="*/ 250117 h 148"/>
              <a:gd name="T76" fmla="*/ 189283 w 137"/>
              <a:gd name="T77" fmla="*/ 236752 h 148"/>
              <a:gd name="T78" fmla="*/ 187371 w 137"/>
              <a:gd name="T79" fmla="*/ 221478 h 148"/>
              <a:gd name="T80" fmla="*/ 202667 w 137"/>
              <a:gd name="T81" fmla="*/ 206203 h 148"/>
              <a:gd name="T82" fmla="*/ 216050 w 137"/>
              <a:gd name="T83" fmla="*/ 185201 h 148"/>
              <a:gd name="T84" fmla="*/ 216050 w 137"/>
              <a:gd name="T85" fmla="*/ 162290 h 148"/>
              <a:gd name="T86" fmla="*/ 235170 w 137"/>
              <a:gd name="T87" fmla="*/ 152743 h 148"/>
              <a:gd name="T88" fmla="*/ 252377 w 137"/>
              <a:gd name="T89" fmla="*/ 150834 h 148"/>
              <a:gd name="T90" fmla="*/ 227522 w 137"/>
              <a:gd name="T91" fmla="*/ 127922 h 148"/>
              <a:gd name="T92" fmla="*/ 225610 w 137"/>
              <a:gd name="T93" fmla="*/ 114557 h 148"/>
              <a:gd name="T94" fmla="*/ 212226 w 137"/>
              <a:gd name="T95" fmla="*/ 87827 h 148"/>
              <a:gd name="T96" fmla="*/ 223698 w 137"/>
              <a:gd name="T97" fmla="*/ 89737 h 148"/>
              <a:gd name="T98" fmla="*/ 217962 w 137"/>
              <a:gd name="T99" fmla="*/ 76372 h 148"/>
              <a:gd name="T100" fmla="*/ 238994 w 137"/>
              <a:gd name="T101" fmla="*/ 63007 h 148"/>
              <a:gd name="T102" fmla="*/ 233258 w 137"/>
              <a:gd name="T103" fmla="*/ 53460 h 148"/>
              <a:gd name="T104" fmla="*/ 244729 w 137"/>
              <a:gd name="T105" fmla="*/ 49642 h 148"/>
              <a:gd name="T106" fmla="*/ 258113 w 137"/>
              <a:gd name="T107" fmla="*/ 42004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7" h="148">
                <a:moveTo>
                  <a:pt x="135" y="22"/>
                </a:moveTo>
                <a:cubicBezTo>
                  <a:pt x="132" y="21"/>
                  <a:pt x="127" y="16"/>
                  <a:pt x="125" y="17"/>
                </a:cubicBezTo>
                <a:cubicBezTo>
                  <a:pt x="122" y="18"/>
                  <a:pt x="120" y="20"/>
                  <a:pt x="120" y="18"/>
                </a:cubicBezTo>
                <a:cubicBezTo>
                  <a:pt x="119" y="16"/>
                  <a:pt x="121" y="14"/>
                  <a:pt x="119" y="15"/>
                </a:cubicBezTo>
                <a:cubicBezTo>
                  <a:pt x="117" y="15"/>
                  <a:pt x="116" y="17"/>
                  <a:pt x="116" y="15"/>
                </a:cubicBezTo>
                <a:cubicBezTo>
                  <a:pt x="116" y="13"/>
                  <a:pt x="116" y="7"/>
                  <a:pt x="113" y="6"/>
                </a:cubicBezTo>
                <a:cubicBezTo>
                  <a:pt x="111" y="4"/>
                  <a:pt x="107" y="0"/>
                  <a:pt x="106" y="2"/>
                </a:cubicBezTo>
                <a:cubicBezTo>
                  <a:pt x="105" y="5"/>
                  <a:pt x="103" y="5"/>
                  <a:pt x="103" y="4"/>
                </a:cubicBezTo>
                <a:cubicBezTo>
                  <a:pt x="103" y="2"/>
                  <a:pt x="104" y="0"/>
                  <a:pt x="101" y="3"/>
                </a:cubicBezTo>
                <a:cubicBezTo>
                  <a:pt x="99" y="5"/>
                  <a:pt x="92" y="14"/>
                  <a:pt x="90" y="16"/>
                </a:cubicBezTo>
                <a:cubicBezTo>
                  <a:pt x="88" y="18"/>
                  <a:pt x="83" y="23"/>
                  <a:pt x="84" y="25"/>
                </a:cubicBezTo>
                <a:cubicBezTo>
                  <a:pt x="85" y="26"/>
                  <a:pt x="87" y="26"/>
                  <a:pt x="84" y="27"/>
                </a:cubicBezTo>
                <a:cubicBezTo>
                  <a:pt x="81" y="28"/>
                  <a:pt x="75" y="29"/>
                  <a:pt x="72" y="30"/>
                </a:cubicBezTo>
                <a:cubicBezTo>
                  <a:pt x="70" y="32"/>
                  <a:pt x="66" y="35"/>
                  <a:pt x="64" y="37"/>
                </a:cubicBezTo>
                <a:cubicBezTo>
                  <a:pt x="62" y="39"/>
                  <a:pt x="54" y="51"/>
                  <a:pt x="51" y="51"/>
                </a:cubicBezTo>
                <a:cubicBezTo>
                  <a:pt x="48" y="52"/>
                  <a:pt x="35" y="55"/>
                  <a:pt x="33" y="57"/>
                </a:cubicBezTo>
                <a:cubicBezTo>
                  <a:pt x="31" y="60"/>
                  <a:pt x="26" y="70"/>
                  <a:pt x="28" y="71"/>
                </a:cubicBezTo>
                <a:cubicBezTo>
                  <a:pt x="30" y="72"/>
                  <a:pt x="33" y="74"/>
                  <a:pt x="31" y="74"/>
                </a:cubicBezTo>
                <a:cubicBezTo>
                  <a:pt x="28" y="73"/>
                  <a:pt x="22" y="73"/>
                  <a:pt x="20" y="71"/>
                </a:cubicBezTo>
                <a:cubicBezTo>
                  <a:pt x="17" y="70"/>
                  <a:pt x="14" y="69"/>
                  <a:pt x="12" y="67"/>
                </a:cubicBezTo>
                <a:cubicBezTo>
                  <a:pt x="10" y="66"/>
                  <a:pt x="8" y="66"/>
                  <a:pt x="7" y="67"/>
                </a:cubicBezTo>
                <a:cubicBezTo>
                  <a:pt x="6" y="69"/>
                  <a:pt x="2" y="79"/>
                  <a:pt x="1" y="84"/>
                </a:cubicBezTo>
                <a:cubicBezTo>
                  <a:pt x="0" y="88"/>
                  <a:pt x="5" y="91"/>
                  <a:pt x="5" y="95"/>
                </a:cubicBezTo>
                <a:cubicBezTo>
                  <a:pt x="5" y="100"/>
                  <a:pt x="6" y="99"/>
                  <a:pt x="9" y="103"/>
                </a:cubicBezTo>
                <a:cubicBezTo>
                  <a:pt x="12" y="107"/>
                  <a:pt x="14" y="113"/>
                  <a:pt x="15" y="118"/>
                </a:cubicBezTo>
                <a:cubicBezTo>
                  <a:pt x="15" y="124"/>
                  <a:pt x="17" y="125"/>
                  <a:pt x="20" y="128"/>
                </a:cubicBezTo>
                <a:cubicBezTo>
                  <a:pt x="23" y="130"/>
                  <a:pt x="30" y="133"/>
                  <a:pt x="33" y="132"/>
                </a:cubicBezTo>
                <a:cubicBezTo>
                  <a:pt x="37" y="132"/>
                  <a:pt x="39" y="131"/>
                  <a:pt x="39" y="133"/>
                </a:cubicBezTo>
                <a:cubicBezTo>
                  <a:pt x="39" y="135"/>
                  <a:pt x="36" y="138"/>
                  <a:pt x="40" y="138"/>
                </a:cubicBezTo>
                <a:cubicBezTo>
                  <a:pt x="45" y="138"/>
                  <a:pt x="50" y="139"/>
                  <a:pt x="52" y="136"/>
                </a:cubicBezTo>
                <a:cubicBezTo>
                  <a:pt x="54" y="133"/>
                  <a:pt x="52" y="131"/>
                  <a:pt x="55" y="133"/>
                </a:cubicBezTo>
                <a:cubicBezTo>
                  <a:pt x="58" y="135"/>
                  <a:pt x="60" y="137"/>
                  <a:pt x="65" y="137"/>
                </a:cubicBezTo>
                <a:cubicBezTo>
                  <a:pt x="69" y="137"/>
                  <a:pt x="72" y="133"/>
                  <a:pt x="74" y="135"/>
                </a:cubicBezTo>
                <a:cubicBezTo>
                  <a:pt x="75" y="138"/>
                  <a:pt x="74" y="148"/>
                  <a:pt x="76" y="147"/>
                </a:cubicBezTo>
                <a:cubicBezTo>
                  <a:pt x="79" y="145"/>
                  <a:pt x="92" y="140"/>
                  <a:pt x="93" y="140"/>
                </a:cubicBezTo>
                <a:cubicBezTo>
                  <a:pt x="93" y="141"/>
                  <a:pt x="95" y="146"/>
                  <a:pt x="95" y="145"/>
                </a:cubicBezTo>
                <a:cubicBezTo>
                  <a:pt x="96" y="144"/>
                  <a:pt x="98" y="140"/>
                  <a:pt x="97" y="138"/>
                </a:cubicBezTo>
                <a:cubicBezTo>
                  <a:pt x="95" y="136"/>
                  <a:pt x="94" y="135"/>
                  <a:pt x="96" y="131"/>
                </a:cubicBezTo>
                <a:cubicBezTo>
                  <a:pt x="97" y="128"/>
                  <a:pt x="99" y="127"/>
                  <a:pt x="99" y="124"/>
                </a:cubicBezTo>
                <a:cubicBezTo>
                  <a:pt x="98" y="121"/>
                  <a:pt x="96" y="119"/>
                  <a:pt x="98" y="116"/>
                </a:cubicBezTo>
                <a:cubicBezTo>
                  <a:pt x="99" y="114"/>
                  <a:pt x="103" y="111"/>
                  <a:pt x="106" y="108"/>
                </a:cubicBezTo>
                <a:cubicBezTo>
                  <a:pt x="109" y="104"/>
                  <a:pt x="113" y="100"/>
                  <a:pt x="113" y="97"/>
                </a:cubicBezTo>
                <a:cubicBezTo>
                  <a:pt x="112" y="94"/>
                  <a:pt x="108" y="89"/>
                  <a:pt x="113" y="85"/>
                </a:cubicBezTo>
                <a:cubicBezTo>
                  <a:pt x="119" y="82"/>
                  <a:pt x="121" y="79"/>
                  <a:pt x="123" y="80"/>
                </a:cubicBezTo>
                <a:cubicBezTo>
                  <a:pt x="125" y="82"/>
                  <a:pt x="133" y="81"/>
                  <a:pt x="132" y="79"/>
                </a:cubicBezTo>
                <a:cubicBezTo>
                  <a:pt x="130" y="77"/>
                  <a:pt x="121" y="70"/>
                  <a:pt x="119" y="67"/>
                </a:cubicBezTo>
                <a:cubicBezTo>
                  <a:pt x="118" y="64"/>
                  <a:pt x="119" y="62"/>
                  <a:pt x="118" y="60"/>
                </a:cubicBezTo>
                <a:cubicBezTo>
                  <a:pt x="116" y="57"/>
                  <a:pt x="109" y="48"/>
                  <a:pt x="111" y="46"/>
                </a:cubicBezTo>
                <a:cubicBezTo>
                  <a:pt x="112" y="44"/>
                  <a:pt x="118" y="50"/>
                  <a:pt x="117" y="47"/>
                </a:cubicBezTo>
                <a:cubicBezTo>
                  <a:pt x="116" y="43"/>
                  <a:pt x="112" y="44"/>
                  <a:pt x="114" y="40"/>
                </a:cubicBezTo>
                <a:cubicBezTo>
                  <a:pt x="117" y="36"/>
                  <a:pt x="127" y="36"/>
                  <a:pt x="125" y="33"/>
                </a:cubicBezTo>
                <a:cubicBezTo>
                  <a:pt x="123" y="31"/>
                  <a:pt x="121" y="29"/>
                  <a:pt x="122" y="28"/>
                </a:cubicBezTo>
                <a:cubicBezTo>
                  <a:pt x="122" y="26"/>
                  <a:pt x="123" y="26"/>
                  <a:pt x="128" y="26"/>
                </a:cubicBezTo>
                <a:cubicBezTo>
                  <a:pt x="132" y="26"/>
                  <a:pt x="137" y="24"/>
                  <a:pt x="135" y="2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51" name="Freeform 979"/>
          <p:cNvSpPr>
            <a:spLocks/>
          </p:cNvSpPr>
          <p:nvPr/>
        </p:nvSpPr>
        <p:spPr bwMode="auto">
          <a:xfrm>
            <a:off x="3696798" y="4086470"/>
            <a:ext cx="330683" cy="384700"/>
          </a:xfrm>
          <a:custGeom>
            <a:avLst/>
            <a:gdLst>
              <a:gd name="T0" fmla="*/ 63007 w 148"/>
              <a:gd name="T1" fmla="*/ 24871 h 156"/>
              <a:gd name="T2" fmla="*/ 34367 w 148"/>
              <a:gd name="T3" fmla="*/ 21045 h 156"/>
              <a:gd name="T4" fmla="*/ 11456 w 148"/>
              <a:gd name="T5" fmla="*/ 22958 h 156"/>
              <a:gd name="T6" fmla="*/ 36277 w 148"/>
              <a:gd name="T7" fmla="*/ 55481 h 156"/>
              <a:gd name="T8" fmla="*/ 53460 w 148"/>
              <a:gd name="T9" fmla="*/ 70786 h 156"/>
              <a:gd name="T10" fmla="*/ 72553 w 148"/>
              <a:gd name="T11" fmla="*/ 95657 h 156"/>
              <a:gd name="T12" fmla="*/ 91646 w 148"/>
              <a:gd name="T13" fmla="*/ 109049 h 156"/>
              <a:gd name="T14" fmla="*/ 103102 w 148"/>
              <a:gd name="T15" fmla="*/ 143486 h 156"/>
              <a:gd name="T16" fmla="*/ 118376 w 148"/>
              <a:gd name="T17" fmla="*/ 156878 h 156"/>
              <a:gd name="T18" fmla="*/ 137469 w 148"/>
              <a:gd name="T19" fmla="*/ 185575 h 156"/>
              <a:gd name="T20" fmla="*/ 147015 w 148"/>
              <a:gd name="T21" fmla="*/ 212359 h 156"/>
              <a:gd name="T22" fmla="*/ 179473 w 148"/>
              <a:gd name="T23" fmla="*/ 242969 h 156"/>
              <a:gd name="T24" fmla="*/ 194748 w 148"/>
              <a:gd name="T25" fmla="*/ 262100 h 156"/>
              <a:gd name="T26" fmla="*/ 229115 w 148"/>
              <a:gd name="T27" fmla="*/ 290797 h 156"/>
              <a:gd name="T28" fmla="*/ 242480 w 148"/>
              <a:gd name="T29" fmla="*/ 296537 h 156"/>
              <a:gd name="T30" fmla="*/ 253936 w 148"/>
              <a:gd name="T31" fmla="*/ 296537 h 156"/>
              <a:gd name="T32" fmla="*/ 265391 w 148"/>
              <a:gd name="T33" fmla="*/ 296537 h 156"/>
              <a:gd name="T34" fmla="*/ 273029 w 148"/>
              <a:gd name="T35" fmla="*/ 294624 h 156"/>
              <a:gd name="T36" fmla="*/ 273029 w 148"/>
              <a:gd name="T37" fmla="*/ 239143 h 156"/>
              <a:gd name="T38" fmla="*/ 278756 w 148"/>
              <a:gd name="T39" fmla="*/ 227664 h 156"/>
              <a:gd name="T40" fmla="*/ 250117 w 148"/>
              <a:gd name="T41" fmla="*/ 212359 h 156"/>
              <a:gd name="T42" fmla="*/ 244389 w 148"/>
              <a:gd name="T43" fmla="*/ 220011 h 156"/>
              <a:gd name="T44" fmla="*/ 244389 w 148"/>
              <a:gd name="T45" fmla="*/ 208532 h 156"/>
              <a:gd name="T46" fmla="*/ 236752 w 148"/>
              <a:gd name="T47" fmla="*/ 195140 h 156"/>
              <a:gd name="T48" fmla="*/ 232933 w 148"/>
              <a:gd name="T49" fmla="*/ 183662 h 156"/>
              <a:gd name="T50" fmla="*/ 210022 w 148"/>
              <a:gd name="T51" fmla="*/ 166443 h 156"/>
              <a:gd name="T52" fmla="*/ 211931 w 148"/>
              <a:gd name="T53" fmla="*/ 156878 h 156"/>
              <a:gd name="T54" fmla="*/ 215750 w 148"/>
              <a:gd name="T55" fmla="*/ 151138 h 156"/>
              <a:gd name="T56" fmla="*/ 217659 w 148"/>
              <a:gd name="T57" fmla="*/ 147312 h 156"/>
              <a:gd name="T58" fmla="*/ 198566 w 148"/>
              <a:gd name="T59" fmla="*/ 143486 h 156"/>
              <a:gd name="T60" fmla="*/ 192838 w 148"/>
              <a:gd name="T61" fmla="*/ 145399 h 156"/>
              <a:gd name="T62" fmla="*/ 198566 w 148"/>
              <a:gd name="T63" fmla="*/ 133920 h 156"/>
              <a:gd name="T64" fmla="*/ 181383 w 148"/>
              <a:gd name="T65" fmla="*/ 128180 h 156"/>
              <a:gd name="T66" fmla="*/ 185201 w 148"/>
              <a:gd name="T67" fmla="*/ 120528 h 156"/>
              <a:gd name="T68" fmla="*/ 177564 w 148"/>
              <a:gd name="T69" fmla="*/ 118615 h 156"/>
              <a:gd name="T70" fmla="*/ 173745 w 148"/>
              <a:gd name="T71" fmla="*/ 112875 h 156"/>
              <a:gd name="T72" fmla="*/ 162290 w 148"/>
              <a:gd name="T73" fmla="*/ 109049 h 156"/>
              <a:gd name="T74" fmla="*/ 147015 w 148"/>
              <a:gd name="T75" fmla="*/ 95657 h 156"/>
              <a:gd name="T76" fmla="*/ 148925 w 148"/>
              <a:gd name="T77" fmla="*/ 105223 h 156"/>
              <a:gd name="T78" fmla="*/ 126013 w 148"/>
              <a:gd name="T79" fmla="*/ 84178 h 156"/>
              <a:gd name="T80" fmla="*/ 112648 w 148"/>
              <a:gd name="T81" fmla="*/ 66960 h 156"/>
              <a:gd name="T82" fmla="*/ 91646 w 148"/>
              <a:gd name="T83" fmla="*/ 55481 h 156"/>
              <a:gd name="T84" fmla="*/ 63007 w 148"/>
              <a:gd name="T85" fmla="*/ 24871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2" name="Freeform 980"/>
          <p:cNvSpPr>
            <a:spLocks/>
          </p:cNvSpPr>
          <p:nvPr/>
        </p:nvSpPr>
        <p:spPr bwMode="auto">
          <a:xfrm>
            <a:off x="3759963" y="4236245"/>
            <a:ext cx="24152" cy="30693"/>
          </a:xfrm>
          <a:custGeom>
            <a:avLst/>
            <a:gdLst>
              <a:gd name="T0" fmla="*/ 16886 w 11"/>
              <a:gd name="T1" fmla="*/ 20149 h 13"/>
              <a:gd name="T2" fmla="*/ 3752 w 11"/>
              <a:gd name="T3" fmla="*/ 1832 h 13"/>
              <a:gd name="T4" fmla="*/ 16886 w 11"/>
              <a:gd name="T5" fmla="*/ 20149 h 13"/>
              <a:gd name="T6" fmla="*/ 0 60000 65536"/>
              <a:gd name="T7" fmla="*/ 0 60000 65536"/>
              <a:gd name="T8" fmla="*/ 0 60000 65536"/>
            </a:gdLst>
            <a:ahLst/>
            <a:cxnLst>
              <a:cxn ang="T6">
                <a:pos x="T0" y="T1"/>
              </a:cxn>
              <a:cxn ang="T7">
                <a:pos x="T2" y="T3"/>
              </a:cxn>
              <a:cxn ang="T8">
                <a:pos x="T4" y="T5"/>
              </a:cxn>
            </a:cxnLst>
            <a:rect l="0" t="0" r="r" b="b"/>
            <a:pathLst>
              <a:path w="11" h="13">
                <a:moveTo>
                  <a:pt x="9" y="11"/>
                </a:moveTo>
                <a:cubicBezTo>
                  <a:pt x="11" y="9"/>
                  <a:pt x="4" y="0"/>
                  <a:pt x="2" y="1"/>
                </a:cubicBezTo>
                <a:cubicBezTo>
                  <a:pt x="0" y="1"/>
                  <a:pt x="6" y="13"/>
                  <a:pt x="9" y="11"/>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3" name="Freeform 981"/>
          <p:cNvSpPr>
            <a:spLocks/>
          </p:cNvSpPr>
          <p:nvPr/>
        </p:nvSpPr>
        <p:spPr bwMode="auto">
          <a:xfrm>
            <a:off x="3798976" y="4313607"/>
            <a:ext cx="27866" cy="32740"/>
          </a:xfrm>
          <a:custGeom>
            <a:avLst/>
            <a:gdLst>
              <a:gd name="T0" fmla="*/ 17859 w 12"/>
              <a:gd name="T1" fmla="*/ 21492 h 13"/>
              <a:gd name="T2" fmla="*/ 3969 w 12"/>
              <a:gd name="T3" fmla="*/ 1954 h 13"/>
              <a:gd name="T4" fmla="*/ 17859 w 12"/>
              <a:gd name="T5" fmla="*/ 21492 h 13"/>
              <a:gd name="T6" fmla="*/ 0 60000 65536"/>
              <a:gd name="T7" fmla="*/ 0 60000 65536"/>
              <a:gd name="T8" fmla="*/ 0 60000 65536"/>
            </a:gdLst>
            <a:ahLst/>
            <a:cxnLst>
              <a:cxn ang="T6">
                <a:pos x="T0" y="T1"/>
              </a:cxn>
              <a:cxn ang="T7">
                <a:pos x="T2" y="T3"/>
              </a:cxn>
              <a:cxn ang="T8">
                <a:pos x="T4" y="T5"/>
              </a:cxn>
            </a:cxnLst>
            <a:rect l="0" t="0" r="r" b="b"/>
            <a:pathLst>
              <a:path w="12" h="13">
                <a:moveTo>
                  <a:pt x="9" y="11"/>
                </a:moveTo>
                <a:cubicBezTo>
                  <a:pt x="12" y="8"/>
                  <a:pt x="5" y="0"/>
                  <a:pt x="2" y="1"/>
                </a:cubicBezTo>
                <a:cubicBezTo>
                  <a:pt x="0" y="1"/>
                  <a:pt x="6" y="13"/>
                  <a:pt x="9" y="11"/>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4" name="Freeform 982"/>
          <p:cNvSpPr>
            <a:spLocks/>
          </p:cNvSpPr>
          <p:nvPr/>
        </p:nvSpPr>
        <p:spPr bwMode="auto">
          <a:xfrm>
            <a:off x="3994041" y="4330374"/>
            <a:ext cx="44586" cy="53203"/>
          </a:xfrm>
          <a:custGeom>
            <a:avLst/>
            <a:gdLst>
              <a:gd name="T0" fmla="*/ 38100 w 20"/>
              <a:gd name="T1" fmla="*/ 39310 h 21"/>
              <a:gd name="T2" fmla="*/ 32385 w 20"/>
              <a:gd name="T3" fmla="*/ 25551 h 21"/>
              <a:gd name="T4" fmla="*/ 26670 w 20"/>
              <a:gd name="T5" fmla="*/ 15724 h 21"/>
              <a:gd name="T6" fmla="*/ 22860 w 20"/>
              <a:gd name="T7" fmla="*/ 5896 h 21"/>
              <a:gd name="T8" fmla="*/ 9525 w 20"/>
              <a:gd name="T9" fmla="*/ 3931 h 21"/>
              <a:gd name="T10" fmla="*/ 5715 w 20"/>
              <a:gd name="T11" fmla="*/ 13758 h 21"/>
              <a:gd name="T12" fmla="*/ 17145 w 20"/>
              <a:gd name="T13" fmla="*/ 19655 h 21"/>
              <a:gd name="T14" fmla="*/ 19050 w 20"/>
              <a:gd name="T15" fmla="*/ 29482 h 21"/>
              <a:gd name="T16" fmla="*/ 38100 w 20"/>
              <a:gd name="T17" fmla="*/ 393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chemeClr val="bg1"/>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5" name="Freeform 983"/>
          <p:cNvSpPr>
            <a:spLocks/>
          </p:cNvSpPr>
          <p:nvPr/>
        </p:nvSpPr>
        <p:spPr bwMode="auto">
          <a:xfrm>
            <a:off x="4068351" y="4364763"/>
            <a:ext cx="20436" cy="22510"/>
          </a:xfrm>
          <a:custGeom>
            <a:avLst/>
            <a:gdLst>
              <a:gd name="T0" fmla="*/ 5821 w 9"/>
              <a:gd name="T1" fmla="*/ 15523 h 9"/>
              <a:gd name="T2" fmla="*/ 0 w 9"/>
              <a:gd name="T3" fmla="*/ 7761 h 9"/>
              <a:gd name="T4" fmla="*/ 9702 w 9"/>
              <a:gd name="T5" fmla="*/ 1940 h 9"/>
              <a:gd name="T6" fmla="*/ 15523 w 9"/>
              <a:gd name="T7" fmla="*/ 11642 h 9"/>
              <a:gd name="T8" fmla="*/ 5821 w 9"/>
              <a:gd name="T9" fmla="*/ 1552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chemeClr val="accent1">
              <a:lumMod val="20000"/>
              <a:lumOff val="80000"/>
            </a:schemeClr>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6" name="Freeform 984"/>
          <p:cNvSpPr>
            <a:spLocks/>
          </p:cNvSpPr>
          <p:nvPr/>
        </p:nvSpPr>
        <p:spPr bwMode="auto">
          <a:xfrm>
            <a:off x="4003329" y="4475659"/>
            <a:ext cx="271234" cy="92083"/>
          </a:xfrm>
          <a:custGeom>
            <a:avLst/>
            <a:gdLst>
              <a:gd name="T0" fmla="*/ 45595 w 122"/>
              <a:gd name="T1" fmla="*/ 0 h 37"/>
              <a:gd name="T2" fmla="*/ 36096 w 122"/>
              <a:gd name="T3" fmla="*/ 3862 h 37"/>
              <a:gd name="T4" fmla="*/ 17098 w 122"/>
              <a:gd name="T5" fmla="*/ 0 h 37"/>
              <a:gd name="T6" fmla="*/ 7599 w 122"/>
              <a:gd name="T7" fmla="*/ 9654 h 37"/>
              <a:gd name="T8" fmla="*/ 1900 w 122"/>
              <a:gd name="T9" fmla="*/ 19308 h 37"/>
              <a:gd name="T10" fmla="*/ 18998 w 122"/>
              <a:gd name="T11" fmla="*/ 23169 h 37"/>
              <a:gd name="T12" fmla="*/ 26597 w 122"/>
              <a:gd name="T13" fmla="*/ 30892 h 37"/>
              <a:gd name="T14" fmla="*/ 43695 w 122"/>
              <a:gd name="T15" fmla="*/ 36684 h 37"/>
              <a:gd name="T16" fmla="*/ 64593 w 122"/>
              <a:gd name="T17" fmla="*/ 44407 h 37"/>
              <a:gd name="T18" fmla="*/ 85491 w 122"/>
              <a:gd name="T19" fmla="*/ 44407 h 37"/>
              <a:gd name="T20" fmla="*/ 129186 w 122"/>
              <a:gd name="T21" fmla="*/ 55992 h 37"/>
              <a:gd name="T22" fmla="*/ 176681 w 122"/>
              <a:gd name="T23" fmla="*/ 59853 h 37"/>
              <a:gd name="T24" fmla="*/ 193779 w 122"/>
              <a:gd name="T25" fmla="*/ 59853 h 37"/>
              <a:gd name="T26" fmla="*/ 224176 w 122"/>
              <a:gd name="T27" fmla="*/ 69507 h 37"/>
              <a:gd name="T28" fmla="*/ 226076 w 122"/>
              <a:gd name="T29" fmla="*/ 59853 h 37"/>
              <a:gd name="T30" fmla="*/ 222276 w 122"/>
              <a:gd name="T31" fmla="*/ 50200 h 37"/>
              <a:gd name="T32" fmla="*/ 212777 w 122"/>
              <a:gd name="T33" fmla="*/ 42477 h 37"/>
              <a:gd name="T34" fmla="*/ 195679 w 122"/>
              <a:gd name="T35" fmla="*/ 46338 h 37"/>
              <a:gd name="T36" fmla="*/ 180481 w 122"/>
              <a:gd name="T37" fmla="*/ 36684 h 37"/>
              <a:gd name="T38" fmla="*/ 169082 w 122"/>
              <a:gd name="T39" fmla="*/ 23169 h 37"/>
              <a:gd name="T40" fmla="*/ 140585 w 122"/>
              <a:gd name="T41" fmla="*/ 13515 h 37"/>
              <a:gd name="T42" fmla="*/ 129186 w 122"/>
              <a:gd name="T43" fmla="*/ 17377 h 37"/>
              <a:gd name="T44" fmla="*/ 102589 w 122"/>
              <a:gd name="T45" fmla="*/ 23169 h 37"/>
              <a:gd name="T46" fmla="*/ 75992 w 122"/>
              <a:gd name="T47" fmla="*/ 11585 h 37"/>
              <a:gd name="T48" fmla="*/ 60793 w 122"/>
              <a:gd name="T49" fmla="*/ 7723 h 37"/>
              <a:gd name="T50" fmla="*/ 45595 w 12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7" name="Freeform 985"/>
          <p:cNvSpPr>
            <a:spLocks/>
          </p:cNvSpPr>
          <p:nvPr/>
        </p:nvSpPr>
        <p:spPr bwMode="auto">
          <a:xfrm>
            <a:off x="4216973" y="4506354"/>
            <a:ext cx="35298" cy="14323"/>
          </a:xfrm>
          <a:custGeom>
            <a:avLst/>
            <a:gdLst>
              <a:gd name="T0" fmla="*/ 5656 w 16"/>
              <a:gd name="T1" fmla="*/ 9260 h 6"/>
              <a:gd name="T2" fmla="*/ 1885 w 16"/>
              <a:gd name="T3" fmla="*/ 3704 h 6"/>
              <a:gd name="T4" fmla="*/ 28278 w 16"/>
              <a:gd name="T5" fmla="*/ 1852 h 6"/>
              <a:gd name="T6" fmla="*/ 18852 w 16"/>
              <a:gd name="T7" fmla="*/ 7408 h 6"/>
              <a:gd name="T8" fmla="*/ 5656 w 16"/>
              <a:gd name="T9" fmla="*/ 926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chemeClr val="accent1">
              <a:lumMod val="20000"/>
              <a:lumOff val="80000"/>
            </a:schemeClr>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8" name="Freeform 986"/>
          <p:cNvSpPr>
            <a:spLocks/>
          </p:cNvSpPr>
          <p:nvPr/>
        </p:nvSpPr>
        <p:spPr bwMode="auto">
          <a:xfrm>
            <a:off x="4268998" y="4544835"/>
            <a:ext cx="35298" cy="28648"/>
          </a:xfrm>
          <a:custGeom>
            <a:avLst/>
            <a:gdLst>
              <a:gd name="T0" fmla="*/ 15082 w 16"/>
              <a:gd name="T1" fmla="*/ 0 h 12"/>
              <a:gd name="T2" fmla="*/ 1885 w 16"/>
              <a:gd name="T3" fmla="*/ 3704 h 12"/>
              <a:gd name="T4" fmla="*/ 7541 w 16"/>
              <a:gd name="T5" fmla="*/ 9260 h 12"/>
              <a:gd name="T6" fmla="*/ 15082 w 16"/>
              <a:gd name="T7" fmla="*/ 16669 h 12"/>
              <a:gd name="T8" fmla="*/ 26393 w 16"/>
              <a:gd name="T9" fmla="*/ 7408 h 12"/>
              <a:gd name="T10" fmla="*/ 15082 w 1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59" name="Freeform 987"/>
          <p:cNvSpPr>
            <a:spLocks/>
          </p:cNvSpPr>
          <p:nvPr/>
        </p:nvSpPr>
        <p:spPr bwMode="auto">
          <a:xfrm>
            <a:off x="4304290" y="4553418"/>
            <a:ext cx="29725" cy="18417"/>
          </a:xfrm>
          <a:custGeom>
            <a:avLst/>
            <a:gdLst>
              <a:gd name="T0" fmla="*/ 21492 w 13"/>
              <a:gd name="T1" fmla="*/ 5358 h 8"/>
              <a:gd name="T2" fmla="*/ 9769 w 13"/>
              <a:gd name="T3" fmla="*/ 1786 h 8"/>
              <a:gd name="T4" fmla="*/ 1954 w 13"/>
              <a:gd name="T5" fmla="*/ 10716 h 8"/>
              <a:gd name="T6" fmla="*/ 11723 w 13"/>
              <a:gd name="T7" fmla="*/ 10716 h 8"/>
              <a:gd name="T8" fmla="*/ 21492 w 13"/>
              <a:gd name="T9" fmla="*/ 535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0" name="Freeform 988"/>
          <p:cNvSpPr>
            <a:spLocks/>
          </p:cNvSpPr>
          <p:nvPr/>
        </p:nvSpPr>
        <p:spPr bwMode="auto">
          <a:xfrm>
            <a:off x="4332155" y="4553021"/>
            <a:ext cx="37156" cy="26602"/>
          </a:xfrm>
          <a:custGeom>
            <a:avLst/>
            <a:gdLst>
              <a:gd name="T0" fmla="*/ 7471 w 17"/>
              <a:gd name="T1" fmla="*/ 5629 h 11"/>
              <a:gd name="T2" fmla="*/ 1868 w 17"/>
              <a:gd name="T3" fmla="*/ 11257 h 11"/>
              <a:gd name="T4" fmla="*/ 7471 w 17"/>
              <a:gd name="T5" fmla="*/ 20638 h 11"/>
              <a:gd name="T6" fmla="*/ 24279 w 17"/>
              <a:gd name="T7" fmla="*/ 16886 h 11"/>
              <a:gd name="T8" fmla="*/ 26147 w 17"/>
              <a:gd name="T9" fmla="*/ 11257 h 11"/>
              <a:gd name="T10" fmla="*/ 20544 w 17"/>
              <a:gd name="T11" fmla="*/ 3752 h 11"/>
              <a:gd name="T12" fmla="*/ 14941 w 17"/>
              <a:gd name="T13" fmla="*/ 1876 h 11"/>
              <a:gd name="T14" fmla="*/ 7471 w 17"/>
              <a:gd name="T15" fmla="*/ 5629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1" name="Freeform 989"/>
          <p:cNvSpPr>
            <a:spLocks/>
          </p:cNvSpPr>
          <p:nvPr/>
        </p:nvSpPr>
        <p:spPr bwMode="auto">
          <a:xfrm>
            <a:off x="4354664" y="4547279"/>
            <a:ext cx="57591" cy="30693"/>
          </a:xfrm>
          <a:custGeom>
            <a:avLst/>
            <a:gdLst>
              <a:gd name="T0" fmla="*/ 7571 w 26"/>
              <a:gd name="T1" fmla="*/ 0 h 12"/>
              <a:gd name="T2" fmla="*/ 3786 w 26"/>
              <a:gd name="T3" fmla="*/ 3969 h 12"/>
              <a:gd name="T4" fmla="*/ 13250 w 26"/>
              <a:gd name="T5" fmla="*/ 9922 h 12"/>
              <a:gd name="T6" fmla="*/ 20821 w 26"/>
              <a:gd name="T7" fmla="*/ 19843 h 12"/>
              <a:gd name="T8" fmla="*/ 37856 w 26"/>
              <a:gd name="T9" fmla="*/ 17859 h 12"/>
              <a:gd name="T10" fmla="*/ 35963 w 26"/>
              <a:gd name="T11" fmla="*/ 5953 h 12"/>
              <a:gd name="T12" fmla="*/ 7571 w 2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2" name="Freeform 990"/>
          <p:cNvSpPr>
            <a:spLocks/>
          </p:cNvSpPr>
          <p:nvPr/>
        </p:nvSpPr>
        <p:spPr bwMode="auto">
          <a:xfrm>
            <a:off x="4421542" y="4548928"/>
            <a:ext cx="70595" cy="22510"/>
          </a:xfrm>
          <a:custGeom>
            <a:avLst/>
            <a:gdLst>
              <a:gd name="T0" fmla="*/ 11311 w 32"/>
              <a:gd name="T1" fmla="*/ 1940 h 9"/>
              <a:gd name="T2" fmla="*/ 0 w 32"/>
              <a:gd name="T3" fmla="*/ 9702 h 9"/>
              <a:gd name="T4" fmla="*/ 5655 w 32"/>
              <a:gd name="T5" fmla="*/ 11642 h 9"/>
              <a:gd name="T6" fmla="*/ 28277 w 32"/>
              <a:gd name="T7" fmla="*/ 13582 h 9"/>
              <a:gd name="T8" fmla="*/ 56555 w 32"/>
              <a:gd name="T9" fmla="*/ 13582 h 9"/>
              <a:gd name="T10" fmla="*/ 54670 w 32"/>
              <a:gd name="T11" fmla="*/ 7761 h 9"/>
              <a:gd name="T12" fmla="*/ 45244 w 32"/>
              <a:gd name="T13" fmla="*/ 11642 h 9"/>
              <a:gd name="T14" fmla="*/ 24507 w 32"/>
              <a:gd name="T15" fmla="*/ 5821 h 9"/>
              <a:gd name="T16" fmla="*/ 11311 w 32"/>
              <a:gd name="T17" fmla="*/ 194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3" name="Freeform 991"/>
          <p:cNvSpPr>
            <a:spLocks/>
          </p:cNvSpPr>
          <p:nvPr/>
        </p:nvSpPr>
        <p:spPr bwMode="auto">
          <a:xfrm>
            <a:off x="4391605" y="4592297"/>
            <a:ext cx="66880" cy="26601"/>
          </a:xfrm>
          <a:custGeom>
            <a:avLst/>
            <a:gdLst>
              <a:gd name="T0" fmla="*/ 5715 w 30"/>
              <a:gd name="T1" fmla="*/ 0 h 11"/>
              <a:gd name="T2" fmla="*/ 19050 w 30"/>
              <a:gd name="T3" fmla="*/ 7504 h 11"/>
              <a:gd name="T4" fmla="*/ 43815 w 30"/>
              <a:gd name="T5" fmla="*/ 18761 h 11"/>
              <a:gd name="T6" fmla="*/ 32385 w 30"/>
              <a:gd name="T7" fmla="*/ 3752 h 11"/>
              <a:gd name="T8" fmla="*/ 5715 w 3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4" name="Freeform 992"/>
          <p:cNvSpPr>
            <a:spLocks/>
          </p:cNvSpPr>
          <p:nvPr/>
        </p:nvSpPr>
        <p:spPr bwMode="auto">
          <a:xfrm>
            <a:off x="4531152" y="4553418"/>
            <a:ext cx="115181" cy="65481"/>
          </a:xfrm>
          <a:custGeom>
            <a:avLst/>
            <a:gdLst>
              <a:gd name="T0" fmla="*/ 5678 w 52"/>
              <a:gd name="T1" fmla="*/ 50800 h 27"/>
              <a:gd name="T2" fmla="*/ 3786 w 52"/>
              <a:gd name="T3" fmla="*/ 33867 h 27"/>
              <a:gd name="T4" fmla="*/ 26499 w 52"/>
              <a:gd name="T5" fmla="*/ 22578 h 27"/>
              <a:gd name="T6" fmla="*/ 39749 w 52"/>
              <a:gd name="T7" fmla="*/ 13170 h 27"/>
              <a:gd name="T8" fmla="*/ 56784 w 52"/>
              <a:gd name="T9" fmla="*/ 3763 h 27"/>
              <a:gd name="T10" fmla="*/ 81390 w 52"/>
              <a:gd name="T11" fmla="*/ 1881 h 27"/>
              <a:gd name="T12" fmla="*/ 94639 w 52"/>
              <a:gd name="T13" fmla="*/ 5644 h 27"/>
              <a:gd name="T14" fmla="*/ 73819 w 52"/>
              <a:gd name="T15" fmla="*/ 15052 h 27"/>
              <a:gd name="T16" fmla="*/ 39749 w 52"/>
              <a:gd name="T17" fmla="*/ 30104 h 27"/>
              <a:gd name="T18" fmla="*/ 20821 w 52"/>
              <a:gd name="T19" fmla="*/ 47037 h 27"/>
              <a:gd name="T20" fmla="*/ 5678 w 52"/>
              <a:gd name="T21" fmla="*/ 5080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27">
                <a:moveTo>
                  <a:pt x="3" y="27"/>
                </a:moveTo>
                <a:cubicBezTo>
                  <a:pt x="0" y="27"/>
                  <a:pt x="1" y="20"/>
                  <a:pt x="2" y="18"/>
                </a:cubicBezTo>
                <a:cubicBezTo>
                  <a:pt x="3" y="16"/>
                  <a:pt x="11" y="14"/>
                  <a:pt x="14" y="12"/>
                </a:cubicBezTo>
                <a:cubicBezTo>
                  <a:pt x="16" y="10"/>
                  <a:pt x="19" y="9"/>
                  <a:pt x="21" y="7"/>
                </a:cubicBezTo>
                <a:cubicBezTo>
                  <a:pt x="22" y="5"/>
                  <a:pt x="26" y="2"/>
                  <a:pt x="30" y="2"/>
                </a:cubicBezTo>
                <a:cubicBezTo>
                  <a:pt x="34" y="2"/>
                  <a:pt x="40" y="2"/>
                  <a:pt x="43" y="1"/>
                </a:cubicBezTo>
                <a:cubicBezTo>
                  <a:pt x="46" y="0"/>
                  <a:pt x="52" y="2"/>
                  <a:pt x="50" y="3"/>
                </a:cubicBezTo>
                <a:cubicBezTo>
                  <a:pt x="48" y="4"/>
                  <a:pt x="43" y="7"/>
                  <a:pt x="39" y="8"/>
                </a:cubicBezTo>
                <a:cubicBezTo>
                  <a:pt x="36" y="9"/>
                  <a:pt x="24" y="14"/>
                  <a:pt x="21" y="16"/>
                </a:cubicBezTo>
                <a:cubicBezTo>
                  <a:pt x="18" y="18"/>
                  <a:pt x="13" y="25"/>
                  <a:pt x="11" y="25"/>
                </a:cubicBezTo>
                <a:cubicBezTo>
                  <a:pt x="9" y="26"/>
                  <a:pt x="6" y="26"/>
                  <a:pt x="3" y="27"/>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5" name="Freeform 993"/>
          <p:cNvSpPr>
            <a:spLocks/>
          </p:cNvSpPr>
          <p:nvPr/>
        </p:nvSpPr>
        <p:spPr bwMode="auto">
          <a:xfrm>
            <a:off x="4605253" y="4383577"/>
            <a:ext cx="29725" cy="24555"/>
          </a:xfrm>
          <a:custGeom>
            <a:avLst/>
            <a:gdLst>
              <a:gd name="T0" fmla="*/ 15631 w 13"/>
              <a:gd name="T1" fmla="*/ 17145 h 10"/>
              <a:gd name="T2" fmla="*/ 3908 w 13"/>
              <a:gd name="T3" fmla="*/ 5715 h 10"/>
              <a:gd name="T4" fmla="*/ 23446 w 13"/>
              <a:gd name="T5" fmla="*/ 3810 h 10"/>
              <a:gd name="T6" fmla="*/ 15631 w 13"/>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8" y="9"/>
                </a:moveTo>
                <a:cubicBezTo>
                  <a:pt x="3" y="10"/>
                  <a:pt x="0" y="6"/>
                  <a:pt x="2" y="3"/>
                </a:cubicBezTo>
                <a:cubicBezTo>
                  <a:pt x="4" y="0"/>
                  <a:pt x="10" y="1"/>
                  <a:pt x="12" y="2"/>
                </a:cubicBezTo>
                <a:cubicBezTo>
                  <a:pt x="13" y="3"/>
                  <a:pt x="12" y="9"/>
                  <a:pt x="8" y="9"/>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6" name="Freeform 994"/>
          <p:cNvSpPr>
            <a:spLocks/>
          </p:cNvSpPr>
          <p:nvPr/>
        </p:nvSpPr>
        <p:spPr bwMode="auto">
          <a:xfrm>
            <a:off x="4660984" y="4375392"/>
            <a:ext cx="87315" cy="36833"/>
          </a:xfrm>
          <a:custGeom>
            <a:avLst/>
            <a:gdLst>
              <a:gd name="T0" fmla="*/ 11479 w 39"/>
              <a:gd name="T1" fmla="*/ 15240 h 15"/>
              <a:gd name="T2" fmla="*/ 3826 w 39"/>
              <a:gd name="T3" fmla="*/ 7620 h 15"/>
              <a:gd name="T4" fmla="*/ 21044 w 39"/>
              <a:gd name="T5" fmla="*/ 1905 h 15"/>
              <a:gd name="T6" fmla="*/ 44002 w 39"/>
              <a:gd name="T7" fmla="*/ 1905 h 15"/>
              <a:gd name="T8" fmla="*/ 70786 w 39"/>
              <a:gd name="T9" fmla="*/ 17145 h 15"/>
              <a:gd name="T10" fmla="*/ 68873 w 39"/>
              <a:gd name="T11" fmla="*/ 24765 h 15"/>
              <a:gd name="T12" fmla="*/ 36349 w 39"/>
              <a:gd name="T13" fmla="*/ 13335 h 15"/>
              <a:gd name="T14" fmla="*/ 11479 w 39"/>
              <a:gd name="T15" fmla="*/ 1524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7" name="Freeform 995"/>
          <p:cNvSpPr>
            <a:spLocks/>
          </p:cNvSpPr>
          <p:nvPr/>
        </p:nvSpPr>
        <p:spPr bwMode="auto">
          <a:xfrm>
            <a:off x="4393462" y="4230106"/>
            <a:ext cx="193208" cy="233275"/>
          </a:xfrm>
          <a:custGeom>
            <a:avLst/>
            <a:gdLst>
              <a:gd name="T0" fmla="*/ 67192 w 86"/>
              <a:gd name="T1" fmla="*/ 160020 h 95"/>
              <a:gd name="T2" fmla="*/ 67192 w 86"/>
              <a:gd name="T3" fmla="*/ 146685 h 95"/>
              <a:gd name="T4" fmla="*/ 53753 w 86"/>
              <a:gd name="T5" fmla="*/ 131445 h 95"/>
              <a:gd name="T6" fmla="*/ 57593 w 86"/>
              <a:gd name="T7" fmla="*/ 110490 h 95"/>
              <a:gd name="T8" fmla="*/ 38395 w 86"/>
              <a:gd name="T9" fmla="*/ 114300 h 95"/>
              <a:gd name="T10" fmla="*/ 38395 w 86"/>
              <a:gd name="T11" fmla="*/ 131445 h 95"/>
              <a:gd name="T12" fmla="*/ 36476 w 86"/>
              <a:gd name="T13" fmla="*/ 144780 h 95"/>
              <a:gd name="T14" fmla="*/ 38395 w 86"/>
              <a:gd name="T15" fmla="*/ 158115 h 95"/>
              <a:gd name="T16" fmla="*/ 32636 w 86"/>
              <a:gd name="T17" fmla="*/ 171450 h 95"/>
              <a:gd name="T18" fmla="*/ 26877 w 86"/>
              <a:gd name="T19" fmla="*/ 179070 h 95"/>
              <a:gd name="T20" fmla="*/ 13438 w 86"/>
              <a:gd name="T21" fmla="*/ 171450 h 95"/>
              <a:gd name="T22" fmla="*/ 19198 w 86"/>
              <a:gd name="T23" fmla="*/ 144780 h 95"/>
              <a:gd name="T24" fmla="*/ 9599 w 86"/>
              <a:gd name="T25" fmla="*/ 129540 h 95"/>
              <a:gd name="T26" fmla="*/ 0 w 86"/>
              <a:gd name="T27" fmla="*/ 118110 h 95"/>
              <a:gd name="T28" fmla="*/ 3840 w 86"/>
              <a:gd name="T29" fmla="*/ 102870 h 95"/>
              <a:gd name="T30" fmla="*/ 9599 w 86"/>
              <a:gd name="T31" fmla="*/ 78105 h 95"/>
              <a:gd name="T32" fmla="*/ 21117 w 86"/>
              <a:gd name="T33" fmla="*/ 57150 h 95"/>
              <a:gd name="T34" fmla="*/ 23037 w 86"/>
              <a:gd name="T35" fmla="*/ 38100 h 95"/>
              <a:gd name="T36" fmla="*/ 32636 w 86"/>
              <a:gd name="T37" fmla="*/ 22860 h 95"/>
              <a:gd name="T38" fmla="*/ 47994 w 86"/>
              <a:gd name="T39" fmla="*/ 20955 h 95"/>
              <a:gd name="T40" fmla="*/ 55673 w 86"/>
              <a:gd name="T41" fmla="*/ 9525 h 95"/>
              <a:gd name="T42" fmla="*/ 80630 w 86"/>
              <a:gd name="T43" fmla="*/ 19050 h 95"/>
              <a:gd name="T44" fmla="*/ 115186 w 86"/>
              <a:gd name="T45" fmla="*/ 19050 h 95"/>
              <a:gd name="T46" fmla="*/ 143983 w 86"/>
              <a:gd name="T47" fmla="*/ 9525 h 95"/>
              <a:gd name="T48" fmla="*/ 159341 w 86"/>
              <a:gd name="T49" fmla="*/ 5715 h 95"/>
              <a:gd name="T50" fmla="*/ 143983 w 86"/>
              <a:gd name="T51" fmla="*/ 26670 h 95"/>
              <a:gd name="T52" fmla="*/ 126705 w 86"/>
              <a:gd name="T53" fmla="*/ 34290 h 95"/>
              <a:gd name="T54" fmla="*/ 95988 w 86"/>
              <a:gd name="T55" fmla="*/ 30480 h 95"/>
              <a:gd name="T56" fmla="*/ 55673 w 86"/>
              <a:gd name="T57" fmla="*/ 32385 h 95"/>
              <a:gd name="T58" fmla="*/ 34556 w 86"/>
              <a:gd name="T59" fmla="*/ 32385 h 95"/>
              <a:gd name="T60" fmla="*/ 30716 w 86"/>
              <a:gd name="T61" fmla="*/ 49530 h 95"/>
              <a:gd name="T62" fmla="*/ 40315 w 86"/>
              <a:gd name="T63" fmla="*/ 64770 h 95"/>
              <a:gd name="T64" fmla="*/ 55673 w 86"/>
              <a:gd name="T65" fmla="*/ 76200 h 95"/>
              <a:gd name="T66" fmla="*/ 67192 w 86"/>
              <a:gd name="T67" fmla="*/ 64770 h 95"/>
              <a:gd name="T68" fmla="*/ 90229 w 86"/>
              <a:gd name="T69" fmla="*/ 62865 h 95"/>
              <a:gd name="T70" fmla="*/ 101748 w 86"/>
              <a:gd name="T71" fmla="*/ 62865 h 95"/>
              <a:gd name="T72" fmla="*/ 90229 w 86"/>
              <a:gd name="T73" fmla="*/ 76200 h 95"/>
              <a:gd name="T74" fmla="*/ 69112 w 86"/>
              <a:gd name="T75" fmla="*/ 89535 h 95"/>
              <a:gd name="T76" fmla="*/ 63352 w 86"/>
              <a:gd name="T77" fmla="*/ 87630 h 95"/>
              <a:gd name="T78" fmla="*/ 74871 w 86"/>
              <a:gd name="T79" fmla="*/ 102870 h 95"/>
              <a:gd name="T80" fmla="*/ 88309 w 86"/>
              <a:gd name="T81" fmla="*/ 121920 h 95"/>
              <a:gd name="T82" fmla="*/ 90229 w 86"/>
              <a:gd name="T83" fmla="*/ 137160 h 95"/>
              <a:gd name="T84" fmla="*/ 99828 w 86"/>
              <a:gd name="T85" fmla="*/ 142875 h 95"/>
              <a:gd name="T86" fmla="*/ 103667 w 86"/>
              <a:gd name="T87" fmla="*/ 146685 h 95"/>
              <a:gd name="T88" fmla="*/ 90229 w 86"/>
              <a:gd name="T89" fmla="*/ 156210 h 95"/>
              <a:gd name="T90" fmla="*/ 82550 w 86"/>
              <a:gd name="T91" fmla="*/ 158115 h 95"/>
              <a:gd name="T92" fmla="*/ 67192 w 86"/>
              <a:gd name="T93" fmla="*/ 160020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8" name="Freeform 996"/>
          <p:cNvSpPr>
            <a:spLocks/>
          </p:cNvSpPr>
          <p:nvPr/>
        </p:nvSpPr>
        <p:spPr bwMode="auto">
          <a:xfrm>
            <a:off x="4644474" y="4211293"/>
            <a:ext cx="48303" cy="102314"/>
          </a:xfrm>
          <a:custGeom>
            <a:avLst/>
            <a:gdLst>
              <a:gd name="T0" fmla="*/ 16885 w 22"/>
              <a:gd name="T1" fmla="*/ 15119 h 42"/>
              <a:gd name="T2" fmla="*/ 13133 w 22"/>
              <a:gd name="T3" fmla="*/ 5670 h 42"/>
              <a:gd name="T4" fmla="*/ 9381 w 22"/>
              <a:gd name="T5" fmla="*/ 7560 h 42"/>
              <a:gd name="T6" fmla="*/ 1876 w 22"/>
              <a:gd name="T7" fmla="*/ 28348 h 42"/>
              <a:gd name="T8" fmla="*/ 3752 w 22"/>
              <a:gd name="T9" fmla="*/ 41577 h 42"/>
              <a:gd name="T10" fmla="*/ 13133 w 22"/>
              <a:gd name="T11" fmla="*/ 69926 h 42"/>
              <a:gd name="T12" fmla="*/ 24390 w 22"/>
              <a:gd name="T13" fmla="*/ 75595 h 42"/>
              <a:gd name="T14" fmla="*/ 15009 w 22"/>
              <a:gd name="T15" fmla="*/ 52917 h 42"/>
              <a:gd name="T16" fmla="*/ 24390 w 22"/>
              <a:gd name="T17" fmla="*/ 47247 h 42"/>
              <a:gd name="T18" fmla="*/ 35647 w 22"/>
              <a:gd name="T19" fmla="*/ 47247 h 42"/>
              <a:gd name="T20" fmla="*/ 26266 w 22"/>
              <a:gd name="T21" fmla="*/ 35908 h 42"/>
              <a:gd name="T22" fmla="*/ 31894 w 22"/>
              <a:gd name="T23" fmla="*/ 26458 h 42"/>
              <a:gd name="T24" fmla="*/ 20638 w 22"/>
              <a:gd name="T25" fmla="*/ 22679 h 42"/>
              <a:gd name="T26" fmla="*/ 9381 w 22"/>
              <a:gd name="T27" fmla="*/ 32128 h 42"/>
              <a:gd name="T28" fmla="*/ 16885 w 22"/>
              <a:gd name="T29" fmla="*/ 15119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69" name="Freeform 997"/>
          <p:cNvSpPr>
            <a:spLocks/>
          </p:cNvSpPr>
          <p:nvPr/>
        </p:nvSpPr>
        <p:spPr bwMode="auto">
          <a:xfrm>
            <a:off x="4670269" y="4201061"/>
            <a:ext cx="16720" cy="16370"/>
          </a:xfrm>
          <a:custGeom>
            <a:avLst/>
            <a:gdLst>
              <a:gd name="T0" fmla="*/ 4082 w 7"/>
              <a:gd name="T1" fmla="*/ 12700 h 7"/>
              <a:gd name="T2" fmla="*/ 6123 w 7"/>
              <a:gd name="T3" fmla="*/ 1814 h 7"/>
              <a:gd name="T4" fmla="*/ 12247 w 7"/>
              <a:gd name="T5" fmla="*/ 3629 h 7"/>
              <a:gd name="T6" fmla="*/ 4082 w 7"/>
              <a:gd name="T7" fmla="*/ 1270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2" y="7"/>
                </a:moveTo>
                <a:cubicBezTo>
                  <a:pt x="0" y="7"/>
                  <a:pt x="1" y="3"/>
                  <a:pt x="3" y="1"/>
                </a:cubicBezTo>
                <a:cubicBezTo>
                  <a:pt x="4" y="0"/>
                  <a:pt x="4" y="1"/>
                  <a:pt x="6" y="2"/>
                </a:cubicBezTo>
                <a:cubicBezTo>
                  <a:pt x="7" y="4"/>
                  <a:pt x="4" y="7"/>
                  <a:pt x="2" y="7"/>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70" name="Freeform 998"/>
          <p:cNvSpPr>
            <a:spLocks/>
          </p:cNvSpPr>
          <p:nvPr/>
        </p:nvSpPr>
        <p:spPr bwMode="auto">
          <a:xfrm>
            <a:off x="4735291" y="4285356"/>
            <a:ext cx="27866" cy="14323"/>
          </a:xfrm>
          <a:custGeom>
            <a:avLst/>
            <a:gdLst>
              <a:gd name="T0" fmla="*/ 23812 w 12"/>
              <a:gd name="T1" fmla="*/ 7408 h 6"/>
              <a:gd name="T2" fmla="*/ 0 w 12"/>
              <a:gd name="T3" fmla="*/ 5556 h 6"/>
              <a:gd name="T4" fmla="*/ 23812 w 12"/>
              <a:gd name="T5" fmla="*/ 7408 h 6"/>
              <a:gd name="T6" fmla="*/ 0 60000 65536"/>
              <a:gd name="T7" fmla="*/ 0 60000 65536"/>
              <a:gd name="T8" fmla="*/ 0 60000 65536"/>
            </a:gdLst>
            <a:ahLst/>
            <a:cxnLst>
              <a:cxn ang="T6">
                <a:pos x="T0" y="T1"/>
              </a:cxn>
              <a:cxn ang="T7">
                <a:pos x="T2" y="T3"/>
              </a:cxn>
              <a:cxn ang="T8">
                <a:pos x="T4" y="T5"/>
              </a:cxn>
            </a:cxnLst>
            <a:rect l="0" t="0" r="r" b="b"/>
            <a:pathLst>
              <a:path w="12" h="6">
                <a:moveTo>
                  <a:pt x="12" y="4"/>
                </a:moveTo>
                <a:cubicBezTo>
                  <a:pt x="12" y="2"/>
                  <a:pt x="0" y="0"/>
                  <a:pt x="0" y="3"/>
                </a:cubicBezTo>
                <a:cubicBezTo>
                  <a:pt x="0" y="5"/>
                  <a:pt x="11" y="6"/>
                  <a:pt x="12" y="4"/>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71" name="Freeform 999"/>
          <p:cNvSpPr>
            <a:spLocks/>
          </p:cNvSpPr>
          <p:nvPr/>
        </p:nvSpPr>
        <p:spPr bwMode="auto">
          <a:xfrm>
            <a:off x="4742936" y="4297237"/>
            <a:ext cx="105893" cy="61388"/>
          </a:xfrm>
          <a:custGeom>
            <a:avLst/>
            <a:gdLst>
              <a:gd name="T0" fmla="*/ 47129 w 48"/>
              <a:gd name="T1" fmla="*/ 0 h 25"/>
              <a:gd name="T2" fmla="*/ 32047 w 48"/>
              <a:gd name="T3" fmla="*/ 5715 h 25"/>
              <a:gd name="T4" fmla="*/ 15081 w 48"/>
              <a:gd name="T5" fmla="*/ 15240 h 25"/>
              <a:gd name="T6" fmla="*/ 9426 w 48"/>
              <a:gd name="T7" fmla="*/ 17145 h 25"/>
              <a:gd name="T8" fmla="*/ 1885 w 48"/>
              <a:gd name="T9" fmla="*/ 13335 h 25"/>
              <a:gd name="T10" fmla="*/ 9426 w 48"/>
              <a:gd name="T11" fmla="*/ 26670 h 25"/>
              <a:gd name="T12" fmla="*/ 16966 w 48"/>
              <a:gd name="T13" fmla="*/ 30480 h 25"/>
              <a:gd name="T14" fmla="*/ 33933 w 48"/>
              <a:gd name="T15" fmla="*/ 34290 h 25"/>
              <a:gd name="T16" fmla="*/ 47129 w 48"/>
              <a:gd name="T17" fmla="*/ 47625 h 25"/>
              <a:gd name="T18" fmla="*/ 79176 w 48"/>
              <a:gd name="T19" fmla="*/ 47625 h 25"/>
              <a:gd name="T20" fmla="*/ 84832 w 48"/>
              <a:gd name="T21" fmla="*/ 36195 h 25"/>
              <a:gd name="T22" fmla="*/ 88602 w 48"/>
              <a:gd name="T23" fmla="*/ 24765 h 25"/>
              <a:gd name="T24" fmla="*/ 82946 w 48"/>
              <a:gd name="T25" fmla="*/ 9525 h 25"/>
              <a:gd name="T26" fmla="*/ 64095 w 48"/>
              <a:gd name="T27" fmla="*/ 5715 h 25"/>
              <a:gd name="T28" fmla="*/ 47129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372" name="Freeform 1001"/>
          <p:cNvSpPr>
            <a:spLocks/>
          </p:cNvSpPr>
          <p:nvPr/>
        </p:nvSpPr>
        <p:spPr bwMode="auto">
          <a:xfrm>
            <a:off x="5264759" y="4424503"/>
            <a:ext cx="113324" cy="69573"/>
          </a:xfrm>
          <a:custGeom>
            <a:avLst/>
            <a:gdLst>
              <a:gd name="T0" fmla="*/ 0 w 51"/>
              <a:gd name="T1" fmla="*/ 32771 h 28"/>
              <a:gd name="T2" fmla="*/ 9494 w 51"/>
              <a:gd name="T3" fmla="*/ 30843 h 28"/>
              <a:gd name="T4" fmla="*/ 32279 w 51"/>
              <a:gd name="T5" fmla="*/ 32771 h 28"/>
              <a:gd name="T6" fmla="*/ 41773 w 51"/>
              <a:gd name="T7" fmla="*/ 26988 h 28"/>
              <a:gd name="T8" fmla="*/ 62660 w 51"/>
              <a:gd name="T9" fmla="*/ 26988 h 28"/>
              <a:gd name="T10" fmla="*/ 74053 w 51"/>
              <a:gd name="T11" fmla="*/ 17349 h 28"/>
              <a:gd name="T12" fmla="*/ 81648 w 51"/>
              <a:gd name="T13" fmla="*/ 5783 h 28"/>
              <a:gd name="T14" fmla="*/ 89243 w 51"/>
              <a:gd name="T15" fmla="*/ 0 h 28"/>
              <a:gd name="T16" fmla="*/ 96838 w 51"/>
              <a:gd name="T17" fmla="*/ 9638 h 28"/>
              <a:gd name="T18" fmla="*/ 89243 w 51"/>
              <a:gd name="T19" fmla="*/ 23132 h 28"/>
              <a:gd name="T20" fmla="*/ 87344 w 51"/>
              <a:gd name="T21" fmla="*/ 30843 h 28"/>
              <a:gd name="T22" fmla="*/ 70255 w 51"/>
              <a:gd name="T23" fmla="*/ 38554 h 28"/>
              <a:gd name="T24" fmla="*/ 43672 w 51"/>
              <a:gd name="T25" fmla="*/ 52047 h 28"/>
              <a:gd name="T26" fmla="*/ 0 w 51"/>
              <a:gd name="T27" fmla="*/ 32771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3" name="Freeform 1002"/>
          <p:cNvSpPr>
            <a:spLocks/>
          </p:cNvSpPr>
          <p:nvPr/>
        </p:nvSpPr>
        <p:spPr bwMode="auto">
          <a:xfrm>
            <a:off x="5441243" y="4454799"/>
            <a:ext cx="44586" cy="55250"/>
          </a:xfrm>
          <a:custGeom>
            <a:avLst/>
            <a:gdLst>
              <a:gd name="T0" fmla="*/ 3810 w 20"/>
              <a:gd name="T1" fmla="*/ 1864 h 23"/>
              <a:gd name="T2" fmla="*/ 9525 w 20"/>
              <a:gd name="T3" fmla="*/ 20500 h 23"/>
              <a:gd name="T4" fmla="*/ 28575 w 20"/>
              <a:gd name="T5" fmla="*/ 40999 h 23"/>
              <a:gd name="T6" fmla="*/ 38100 w 20"/>
              <a:gd name="T7" fmla="*/ 37272 h 23"/>
              <a:gd name="T8" fmla="*/ 26670 w 20"/>
              <a:gd name="T9" fmla="*/ 20500 h 23"/>
              <a:gd name="T10" fmla="*/ 11430 w 20"/>
              <a:gd name="T11" fmla="*/ 9318 h 23"/>
              <a:gd name="T12" fmla="*/ 3810 w 20"/>
              <a:gd name="T13" fmla="*/ 186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4" name="Freeform 1003"/>
          <p:cNvSpPr>
            <a:spLocks/>
          </p:cNvSpPr>
          <p:nvPr/>
        </p:nvSpPr>
        <p:spPr bwMode="auto">
          <a:xfrm>
            <a:off x="5595436" y="4590250"/>
            <a:ext cx="31584" cy="30695"/>
          </a:xfrm>
          <a:custGeom>
            <a:avLst/>
            <a:gdLst>
              <a:gd name="T0" fmla="*/ 26988 w 14"/>
              <a:gd name="T1" fmla="*/ 14654 h 13"/>
              <a:gd name="T2" fmla="*/ 13494 w 14"/>
              <a:gd name="T3" fmla="*/ 3664 h 13"/>
              <a:gd name="T4" fmla="*/ 0 w 14"/>
              <a:gd name="T5" fmla="*/ 1832 h 13"/>
              <a:gd name="T6" fmla="*/ 7711 w 14"/>
              <a:gd name="T7" fmla="*/ 10991 h 13"/>
              <a:gd name="T8" fmla="*/ 26988 w 14"/>
              <a:gd name="T9" fmla="*/ 146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5" name="Freeform 1004"/>
          <p:cNvSpPr>
            <a:spLocks/>
          </p:cNvSpPr>
          <p:nvPr/>
        </p:nvSpPr>
        <p:spPr bwMode="auto">
          <a:xfrm>
            <a:off x="5548998" y="4532955"/>
            <a:ext cx="59449" cy="34787"/>
          </a:xfrm>
          <a:custGeom>
            <a:avLst/>
            <a:gdLst>
              <a:gd name="T0" fmla="*/ 45156 w 27"/>
              <a:gd name="T1" fmla="*/ 25060 h 14"/>
              <a:gd name="T2" fmla="*/ 9407 w 27"/>
              <a:gd name="T3" fmla="*/ 1928 h 14"/>
              <a:gd name="T4" fmla="*/ 13170 w 27"/>
              <a:gd name="T5" fmla="*/ 7711 h 14"/>
              <a:gd name="T6" fmla="*/ 45156 w 27"/>
              <a:gd name="T7" fmla="*/ 2506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4">
                <a:moveTo>
                  <a:pt x="24" y="13"/>
                </a:moveTo>
                <a:cubicBezTo>
                  <a:pt x="27" y="14"/>
                  <a:pt x="10" y="2"/>
                  <a:pt x="5" y="1"/>
                </a:cubicBezTo>
                <a:cubicBezTo>
                  <a:pt x="0" y="0"/>
                  <a:pt x="5" y="3"/>
                  <a:pt x="7" y="4"/>
                </a:cubicBezTo>
                <a:cubicBezTo>
                  <a:pt x="9" y="6"/>
                  <a:pt x="21" y="12"/>
                  <a:pt x="24"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6" name="Freeform 1005"/>
          <p:cNvSpPr>
            <a:spLocks/>
          </p:cNvSpPr>
          <p:nvPr/>
        </p:nvSpPr>
        <p:spPr bwMode="auto">
          <a:xfrm>
            <a:off x="5500690" y="4497772"/>
            <a:ext cx="27866" cy="32740"/>
          </a:xfrm>
          <a:custGeom>
            <a:avLst/>
            <a:gdLst>
              <a:gd name="T0" fmla="*/ 21828 w 12"/>
              <a:gd name="T1" fmla="*/ 21492 h 13"/>
              <a:gd name="T2" fmla="*/ 1984 w 12"/>
              <a:gd name="T3" fmla="*/ 3908 h 13"/>
              <a:gd name="T4" fmla="*/ 21828 w 12"/>
              <a:gd name="T5" fmla="*/ 21492 h 13"/>
              <a:gd name="T6" fmla="*/ 0 60000 65536"/>
              <a:gd name="T7" fmla="*/ 0 60000 65536"/>
              <a:gd name="T8" fmla="*/ 0 60000 65536"/>
            </a:gdLst>
            <a:ahLst/>
            <a:cxnLst>
              <a:cxn ang="T6">
                <a:pos x="T0" y="T1"/>
              </a:cxn>
              <a:cxn ang="T7">
                <a:pos x="T2" y="T3"/>
              </a:cxn>
              <a:cxn ang="T8">
                <a:pos x="T4" y="T5"/>
              </a:cxn>
            </a:cxnLst>
            <a:rect l="0" t="0" r="r" b="b"/>
            <a:pathLst>
              <a:path w="12" h="13">
                <a:moveTo>
                  <a:pt x="11" y="11"/>
                </a:moveTo>
                <a:cubicBezTo>
                  <a:pt x="11" y="6"/>
                  <a:pt x="0" y="0"/>
                  <a:pt x="1" y="2"/>
                </a:cubicBezTo>
                <a:cubicBezTo>
                  <a:pt x="2" y="4"/>
                  <a:pt x="12" y="13"/>
                  <a:pt x="11"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7" name="Freeform 1006"/>
          <p:cNvSpPr>
            <a:spLocks/>
          </p:cNvSpPr>
          <p:nvPr/>
        </p:nvSpPr>
        <p:spPr bwMode="auto">
          <a:xfrm>
            <a:off x="5719907" y="4956137"/>
            <a:ext cx="96604" cy="73666"/>
          </a:xfrm>
          <a:custGeom>
            <a:avLst/>
            <a:gdLst>
              <a:gd name="T0" fmla="*/ 74871 w 43"/>
              <a:gd name="T1" fmla="*/ 53340 h 30"/>
              <a:gd name="T2" fmla="*/ 7679 w 43"/>
              <a:gd name="T3" fmla="*/ 0 h 30"/>
              <a:gd name="T4" fmla="*/ 74871 w 43"/>
              <a:gd name="T5" fmla="*/ 53340 h 30"/>
              <a:gd name="T6" fmla="*/ 0 60000 65536"/>
              <a:gd name="T7" fmla="*/ 0 60000 65536"/>
              <a:gd name="T8" fmla="*/ 0 60000 65536"/>
            </a:gdLst>
            <a:ahLst/>
            <a:cxnLst>
              <a:cxn ang="T6">
                <a:pos x="T0" y="T1"/>
              </a:cxn>
              <a:cxn ang="T7">
                <a:pos x="T2" y="T3"/>
              </a:cxn>
              <a:cxn ang="T8">
                <a:pos x="T4" y="T5"/>
              </a:cxn>
            </a:cxnLst>
            <a:rect l="0" t="0" r="r" b="b"/>
            <a:pathLst>
              <a:path w="43" h="30">
                <a:moveTo>
                  <a:pt x="39" y="28"/>
                </a:moveTo>
                <a:cubicBezTo>
                  <a:pt x="43" y="30"/>
                  <a:pt x="9" y="0"/>
                  <a:pt x="4" y="0"/>
                </a:cubicBezTo>
                <a:cubicBezTo>
                  <a:pt x="0" y="0"/>
                  <a:pt x="19" y="22"/>
                  <a:pt x="39" y="2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8" name="Freeform 1007"/>
          <p:cNvSpPr>
            <a:spLocks/>
          </p:cNvSpPr>
          <p:nvPr/>
        </p:nvSpPr>
        <p:spPr bwMode="auto">
          <a:xfrm>
            <a:off x="5972564" y="5439456"/>
            <a:ext cx="66880" cy="94129"/>
          </a:xfrm>
          <a:custGeom>
            <a:avLst/>
            <a:gdLst>
              <a:gd name="T0" fmla="*/ 55245 w 30"/>
              <a:gd name="T1" fmla="*/ 73025 h 38"/>
              <a:gd name="T2" fmla="*/ 49530 w 30"/>
              <a:gd name="T3" fmla="*/ 55730 h 38"/>
              <a:gd name="T4" fmla="*/ 41910 w 30"/>
              <a:gd name="T5" fmla="*/ 46121 h 38"/>
              <a:gd name="T6" fmla="*/ 41910 w 30"/>
              <a:gd name="T7" fmla="*/ 34591 h 38"/>
              <a:gd name="T8" fmla="*/ 20955 w 30"/>
              <a:gd name="T9" fmla="*/ 21139 h 38"/>
              <a:gd name="T10" fmla="*/ 3810 w 30"/>
              <a:gd name="T11" fmla="*/ 7687 h 38"/>
              <a:gd name="T12" fmla="*/ 19050 w 30"/>
              <a:gd name="T13" fmla="*/ 28826 h 38"/>
              <a:gd name="T14" fmla="*/ 24765 w 30"/>
              <a:gd name="T15" fmla="*/ 42278 h 38"/>
              <a:gd name="T16" fmla="*/ 40005 w 30"/>
              <a:gd name="T17" fmla="*/ 55730 h 38"/>
              <a:gd name="T18" fmla="*/ 41910 w 30"/>
              <a:gd name="T19" fmla="*/ 63416 h 38"/>
              <a:gd name="T20" fmla="*/ 55245 w 30"/>
              <a:gd name="T21" fmla="*/ 73025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79" name="Freeform 1008"/>
          <p:cNvSpPr>
            <a:spLocks/>
          </p:cNvSpPr>
          <p:nvPr/>
        </p:nvSpPr>
        <p:spPr bwMode="auto">
          <a:xfrm>
            <a:off x="6004145" y="5529095"/>
            <a:ext cx="141191" cy="186210"/>
          </a:xfrm>
          <a:custGeom>
            <a:avLst/>
            <a:gdLst>
              <a:gd name="T0" fmla="*/ 28726 w 63"/>
              <a:gd name="T1" fmla="*/ 7603 h 76"/>
              <a:gd name="T2" fmla="*/ 26811 w 63"/>
              <a:gd name="T3" fmla="*/ 41818 h 76"/>
              <a:gd name="T4" fmla="*/ 21066 w 63"/>
              <a:gd name="T5" fmla="*/ 62727 h 76"/>
              <a:gd name="T6" fmla="*/ 7660 w 63"/>
              <a:gd name="T7" fmla="*/ 70330 h 76"/>
              <a:gd name="T8" fmla="*/ 5745 w 63"/>
              <a:gd name="T9" fmla="*/ 85537 h 76"/>
              <a:gd name="T10" fmla="*/ 36387 w 63"/>
              <a:gd name="T11" fmla="*/ 102644 h 76"/>
              <a:gd name="T12" fmla="*/ 30641 w 63"/>
              <a:gd name="T13" fmla="*/ 127355 h 76"/>
              <a:gd name="T14" fmla="*/ 30641 w 63"/>
              <a:gd name="T15" fmla="*/ 140660 h 76"/>
              <a:gd name="T16" fmla="*/ 47877 w 63"/>
              <a:gd name="T17" fmla="*/ 140660 h 76"/>
              <a:gd name="T18" fmla="*/ 74688 w 63"/>
              <a:gd name="T19" fmla="*/ 108347 h 76"/>
              <a:gd name="T20" fmla="*/ 82348 w 63"/>
              <a:gd name="T21" fmla="*/ 91239 h 76"/>
              <a:gd name="T22" fmla="*/ 82348 w 63"/>
              <a:gd name="T23" fmla="*/ 77933 h 76"/>
              <a:gd name="T24" fmla="*/ 95754 w 63"/>
              <a:gd name="T25" fmla="*/ 70330 h 76"/>
              <a:gd name="T26" fmla="*/ 105329 w 63"/>
              <a:gd name="T27" fmla="*/ 70330 h 76"/>
              <a:gd name="T28" fmla="*/ 116820 w 63"/>
              <a:gd name="T29" fmla="*/ 53223 h 76"/>
              <a:gd name="T30" fmla="*/ 118735 w 63"/>
              <a:gd name="T31" fmla="*/ 34215 h 76"/>
              <a:gd name="T32" fmla="*/ 116820 w 63"/>
              <a:gd name="T33" fmla="*/ 28512 h 76"/>
              <a:gd name="T34" fmla="*/ 95754 w 63"/>
              <a:gd name="T35" fmla="*/ 36116 h 76"/>
              <a:gd name="T36" fmla="*/ 82348 w 63"/>
              <a:gd name="T37" fmla="*/ 38016 h 76"/>
              <a:gd name="T38" fmla="*/ 57452 w 63"/>
              <a:gd name="T39" fmla="*/ 24711 h 76"/>
              <a:gd name="T40" fmla="*/ 47877 w 63"/>
              <a:gd name="T41" fmla="*/ 3802 h 76"/>
              <a:gd name="T42" fmla="*/ 44047 w 63"/>
              <a:gd name="T43" fmla="*/ 5702 h 76"/>
              <a:gd name="T44" fmla="*/ 40217 w 63"/>
              <a:gd name="T45" fmla="*/ 13306 h 76"/>
              <a:gd name="T46" fmla="*/ 28726 w 63"/>
              <a:gd name="T47" fmla="*/ 7603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0" name="Freeform 1009"/>
          <p:cNvSpPr>
            <a:spLocks/>
          </p:cNvSpPr>
          <p:nvPr/>
        </p:nvSpPr>
        <p:spPr bwMode="auto">
          <a:xfrm>
            <a:off x="5792575" y="5674777"/>
            <a:ext cx="226647" cy="239415"/>
          </a:xfrm>
          <a:custGeom>
            <a:avLst/>
            <a:gdLst>
              <a:gd name="T0" fmla="*/ 167092 w 102"/>
              <a:gd name="T1" fmla="*/ 20848 h 98"/>
              <a:gd name="T2" fmla="*/ 161396 w 102"/>
              <a:gd name="T3" fmla="*/ 11372 h 98"/>
              <a:gd name="T4" fmla="*/ 151902 w 102"/>
              <a:gd name="T5" fmla="*/ 3791 h 98"/>
              <a:gd name="T6" fmla="*/ 136712 w 102"/>
              <a:gd name="T7" fmla="*/ 20848 h 98"/>
              <a:gd name="T8" fmla="*/ 134813 w 102"/>
              <a:gd name="T9" fmla="*/ 32220 h 98"/>
              <a:gd name="T10" fmla="*/ 117724 w 102"/>
              <a:gd name="T11" fmla="*/ 58754 h 98"/>
              <a:gd name="T12" fmla="*/ 89242 w 102"/>
              <a:gd name="T13" fmla="*/ 83393 h 98"/>
              <a:gd name="T14" fmla="*/ 62660 w 102"/>
              <a:gd name="T15" fmla="*/ 98555 h 98"/>
              <a:gd name="T16" fmla="*/ 45571 w 102"/>
              <a:gd name="T17" fmla="*/ 108031 h 98"/>
              <a:gd name="T18" fmla="*/ 26583 w 102"/>
              <a:gd name="T19" fmla="*/ 132670 h 98"/>
              <a:gd name="T20" fmla="*/ 11393 w 102"/>
              <a:gd name="T21" fmla="*/ 136461 h 98"/>
              <a:gd name="T22" fmla="*/ 9494 w 102"/>
              <a:gd name="T23" fmla="*/ 155413 h 98"/>
              <a:gd name="T24" fmla="*/ 5696 w 102"/>
              <a:gd name="T25" fmla="*/ 162995 h 98"/>
              <a:gd name="T26" fmla="*/ 3798 w 102"/>
              <a:gd name="T27" fmla="*/ 172471 h 98"/>
              <a:gd name="T28" fmla="*/ 24684 w 102"/>
              <a:gd name="T29" fmla="*/ 174366 h 98"/>
              <a:gd name="T30" fmla="*/ 47469 w 102"/>
              <a:gd name="T31" fmla="*/ 183843 h 98"/>
              <a:gd name="T32" fmla="*/ 85445 w 102"/>
              <a:gd name="T33" fmla="*/ 174366 h 98"/>
              <a:gd name="T34" fmla="*/ 110129 w 102"/>
              <a:gd name="T35" fmla="*/ 142146 h 98"/>
              <a:gd name="T36" fmla="*/ 129117 w 102"/>
              <a:gd name="T37" fmla="*/ 111822 h 98"/>
              <a:gd name="T38" fmla="*/ 148104 w 102"/>
              <a:gd name="T39" fmla="*/ 102345 h 98"/>
              <a:gd name="T40" fmla="*/ 165193 w 102"/>
              <a:gd name="T41" fmla="*/ 94764 h 98"/>
              <a:gd name="T42" fmla="*/ 157598 w 102"/>
              <a:gd name="T43" fmla="*/ 85288 h 98"/>
              <a:gd name="T44" fmla="*/ 178485 w 102"/>
              <a:gd name="T45" fmla="*/ 58754 h 98"/>
              <a:gd name="T46" fmla="*/ 189877 w 102"/>
              <a:gd name="T47" fmla="*/ 34115 h 98"/>
              <a:gd name="T48" fmla="*/ 189877 w 102"/>
              <a:gd name="T49" fmla="*/ 22743 h 98"/>
              <a:gd name="T50" fmla="*/ 187979 w 102"/>
              <a:gd name="T51" fmla="*/ 17058 h 98"/>
              <a:gd name="T52" fmla="*/ 186080 w 102"/>
              <a:gd name="T53" fmla="*/ 11372 h 98"/>
              <a:gd name="T54" fmla="*/ 174687 w 102"/>
              <a:gd name="T55" fmla="*/ 18953 h 98"/>
              <a:gd name="T56" fmla="*/ 167092 w 102"/>
              <a:gd name="T57" fmla="*/ 2084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1" name="Freeform 1010"/>
          <p:cNvSpPr>
            <a:spLocks/>
          </p:cNvSpPr>
          <p:nvPr/>
        </p:nvSpPr>
        <p:spPr bwMode="auto">
          <a:xfrm>
            <a:off x="5827659" y="5913794"/>
            <a:ext cx="13004" cy="18416"/>
          </a:xfrm>
          <a:custGeom>
            <a:avLst/>
            <a:gdLst>
              <a:gd name="T0" fmla="*/ 11112 w 6"/>
              <a:gd name="T1" fmla="*/ 14287 h 7"/>
              <a:gd name="T2" fmla="*/ 1852 w 6"/>
              <a:gd name="T3" fmla="*/ 0 h 7"/>
              <a:gd name="T4" fmla="*/ 0 w 6"/>
              <a:gd name="T5" fmla="*/ 14287 h 7"/>
              <a:gd name="T6" fmla="*/ 11112 w 6"/>
              <a:gd name="T7" fmla="*/ 1428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6" y="7"/>
                </a:moveTo>
                <a:cubicBezTo>
                  <a:pt x="2" y="4"/>
                  <a:pt x="1" y="0"/>
                  <a:pt x="1" y="0"/>
                </a:cubicBezTo>
                <a:cubicBezTo>
                  <a:pt x="0" y="7"/>
                  <a:pt x="0" y="7"/>
                  <a:pt x="0" y="7"/>
                </a:cubicBezTo>
                <a:lnTo>
                  <a:pt x="6" y="7"/>
                </a:ln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2" name="Freeform 1011"/>
          <p:cNvSpPr>
            <a:spLocks/>
          </p:cNvSpPr>
          <p:nvPr/>
        </p:nvSpPr>
        <p:spPr bwMode="auto">
          <a:xfrm>
            <a:off x="5147715" y="5678869"/>
            <a:ext cx="113323" cy="114591"/>
          </a:xfrm>
          <a:custGeom>
            <a:avLst/>
            <a:gdLst>
              <a:gd name="T0" fmla="*/ 1937 w 50"/>
              <a:gd name="T1" fmla="*/ 7566 h 47"/>
              <a:gd name="T2" fmla="*/ 21304 w 50"/>
              <a:gd name="T3" fmla="*/ 49179 h 47"/>
              <a:gd name="T4" fmla="*/ 17431 w 50"/>
              <a:gd name="T5" fmla="*/ 54853 h 47"/>
              <a:gd name="T6" fmla="*/ 25178 w 50"/>
              <a:gd name="T7" fmla="*/ 73768 h 47"/>
              <a:gd name="T8" fmla="*/ 52292 w 50"/>
              <a:gd name="T9" fmla="*/ 88900 h 47"/>
              <a:gd name="T10" fmla="*/ 60039 w 50"/>
              <a:gd name="T11" fmla="*/ 75660 h 47"/>
              <a:gd name="T12" fmla="*/ 67786 w 50"/>
              <a:gd name="T13" fmla="*/ 83226 h 47"/>
              <a:gd name="T14" fmla="*/ 69723 w 50"/>
              <a:gd name="T15" fmla="*/ 69985 h 47"/>
              <a:gd name="T16" fmla="*/ 79406 w 50"/>
              <a:gd name="T17" fmla="*/ 71877 h 47"/>
              <a:gd name="T18" fmla="*/ 85217 w 50"/>
              <a:gd name="T19" fmla="*/ 68094 h 47"/>
              <a:gd name="T20" fmla="*/ 89090 w 50"/>
              <a:gd name="T21" fmla="*/ 43504 h 47"/>
              <a:gd name="T22" fmla="*/ 91027 w 50"/>
              <a:gd name="T23" fmla="*/ 35938 h 47"/>
              <a:gd name="T24" fmla="*/ 91027 w 50"/>
              <a:gd name="T25" fmla="*/ 7566 h 47"/>
              <a:gd name="T26" fmla="*/ 77470 w 50"/>
              <a:gd name="T27" fmla="*/ 7566 h 47"/>
              <a:gd name="T28" fmla="*/ 42608 w 50"/>
              <a:gd name="T29" fmla="*/ 15132 h 47"/>
              <a:gd name="T30" fmla="*/ 1937 w 50"/>
              <a:gd name="T31" fmla="*/ 7566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3" name="Freeform 1012"/>
          <p:cNvSpPr>
            <a:spLocks/>
          </p:cNvSpPr>
          <p:nvPr/>
        </p:nvSpPr>
        <p:spPr bwMode="auto">
          <a:xfrm>
            <a:off x="5240603" y="5643686"/>
            <a:ext cx="20434" cy="34786"/>
          </a:xfrm>
          <a:custGeom>
            <a:avLst/>
            <a:gdLst>
              <a:gd name="T0" fmla="*/ 13582 w 9"/>
              <a:gd name="T1" fmla="*/ 23132 h 14"/>
              <a:gd name="T2" fmla="*/ 3880 w 9"/>
              <a:gd name="T3" fmla="*/ 1928 h 14"/>
              <a:gd name="T4" fmla="*/ 13582 w 9"/>
              <a:gd name="T5" fmla="*/ 23132 h 14"/>
              <a:gd name="T6" fmla="*/ 0 60000 65536"/>
              <a:gd name="T7" fmla="*/ 0 60000 65536"/>
              <a:gd name="T8" fmla="*/ 0 60000 65536"/>
            </a:gdLst>
            <a:ahLst/>
            <a:cxnLst>
              <a:cxn ang="T6">
                <a:pos x="T0" y="T1"/>
              </a:cxn>
              <a:cxn ang="T7">
                <a:pos x="T2" y="T3"/>
              </a:cxn>
              <a:cxn ang="T8">
                <a:pos x="T4" y="T5"/>
              </a:cxn>
            </a:cxnLst>
            <a:rect l="0" t="0" r="r" b="b"/>
            <a:pathLst>
              <a:path w="9" h="14">
                <a:moveTo>
                  <a:pt x="7" y="12"/>
                </a:moveTo>
                <a:cubicBezTo>
                  <a:pt x="6" y="14"/>
                  <a:pt x="0" y="2"/>
                  <a:pt x="2" y="1"/>
                </a:cubicBezTo>
                <a:cubicBezTo>
                  <a:pt x="4" y="0"/>
                  <a:pt x="9" y="4"/>
                  <a:pt x="7"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4" name="Freeform 1013"/>
          <p:cNvSpPr>
            <a:spLocks/>
          </p:cNvSpPr>
          <p:nvPr/>
        </p:nvSpPr>
        <p:spPr bwMode="auto">
          <a:xfrm>
            <a:off x="5120063" y="5644083"/>
            <a:ext cx="13005" cy="14323"/>
          </a:xfrm>
          <a:custGeom>
            <a:avLst/>
            <a:gdLst>
              <a:gd name="T0" fmla="*/ 5557 w 6"/>
              <a:gd name="T1" fmla="*/ 11112 h 6"/>
              <a:gd name="T2" fmla="*/ 5557 w 6"/>
              <a:gd name="T3" fmla="*/ 1852 h 6"/>
              <a:gd name="T4" fmla="*/ 5557 w 6"/>
              <a:gd name="T5" fmla="*/ 11112 h 6"/>
              <a:gd name="T6" fmla="*/ 0 60000 65536"/>
              <a:gd name="T7" fmla="*/ 0 60000 65536"/>
              <a:gd name="T8" fmla="*/ 0 60000 65536"/>
            </a:gdLst>
            <a:ahLst/>
            <a:cxnLst>
              <a:cxn ang="T6">
                <a:pos x="T0" y="T1"/>
              </a:cxn>
              <a:cxn ang="T7">
                <a:pos x="T2" y="T3"/>
              </a:cxn>
              <a:cxn ang="T8">
                <a:pos x="T4" y="T5"/>
              </a:cxn>
            </a:cxnLst>
            <a:rect l="0" t="0" r="r" b="b"/>
            <a:pathLst>
              <a:path w="6" h="6">
                <a:moveTo>
                  <a:pt x="3" y="6"/>
                </a:moveTo>
                <a:cubicBezTo>
                  <a:pt x="1" y="6"/>
                  <a:pt x="0" y="1"/>
                  <a:pt x="3" y="1"/>
                </a:cubicBezTo>
                <a:cubicBezTo>
                  <a:pt x="6" y="0"/>
                  <a:pt x="5" y="6"/>
                  <a:pt x="3"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5" name="Freeform 1014"/>
          <p:cNvSpPr>
            <a:spLocks/>
          </p:cNvSpPr>
          <p:nvPr/>
        </p:nvSpPr>
        <p:spPr bwMode="auto">
          <a:xfrm>
            <a:off x="3288304" y="3967790"/>
            <a:ext cx="57591" cy="122777"/>
          </a:xfrm>
          <a:custGeom>
            <a:avLst/>
            <a:gdLst>
              <a:gd name="T0" fmla="*/ 9464 w 26"/>
              <a:gd name="T1" fmla="*/ 0 h 50"/>
              <a:gd name="T2" fmla="*/ 7571 w 26"/>
              <a:gd name="T3" fmla="*/ 5715 h 50"/>
              <a:gd name="T4" fmla="*/ 3786 w 26"/>
              <a:gd name="T5" fmla="*/ 28575 h 50"/>
              <a:gd name="T6" fmla="*/ 0 w 26"/>
              <a:gd name="T7" fmla="*/ 53340 h 50"/>
              <a:gd name="T8" fmla="*/ 7571 w 26"/>
              <a:gd name="T9" fmla="*/ 83820 h 50"/>
              <a:gd name="T10" fmla="*/ 30285 w 26"/>
              <a:gd name="T11" fmla="*/ 89535 h 50"/>
              <a:gd name="T12" fmla="*/ 47320 w 26"/>
              <a:gd name="T13" fmla="*/ 72390 h 50"/>
              <a:gd name="T14" fmla="*/ 43535 w 26"/>
              <a:gd name="T15" fmla="*/ 47625 h 50"/>
              <a:gd name="T16" fmla="*/ 26499 w 26"/>
              <a:gd name="T17" fmla="*/ 15240 h 50"/>
              <a:gd name="T18" fmla="*/ 9464 w 2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6" name="Freeform 1015"/>
          <p:cNvSpPr>
            <a:spLocks/>
          </p:cNvSpPr>
          <p:nvPr/>
        </p:nvSpPr>
        <p:spPr bwMode="auto">
          <a:xfrm>
            <a:off x="2203153" y="4665963"/>
            <a:ext cx="213644" cy="456319"/>
          </a:xfrm>
          <a:custGeom>
            <a:avLst/>
            <a:gdLst>
              <a:gd name="T0" fmla="*/ 157841 w 96"/>
              <a:gd name="T1" fmla="*/ 9516 h 186"/>
              <a:gd name="T2" fmla="*/ 148332 w 96"/>
              <a:gd name="T3" fmla="*/ 3807 h 186"/>
              <a:gd name="T4" fmla="*/ 142627 w 96"/>
              <a:gd name="T5" fmla="*/ 15226 h 186"/>
              <a:gd name="T6" fmla="*/ 136922 w 96"/>
              <a:gd name="T7" fmla="*/ 38066 h 186"/>
              <a:gd name="T8" fmla="*/ 127414 w 96"/>
              <a:gd name="T9" fmla="*/ 43776 h 186"/>
              <a:gd name="T10" fmla="*/ 117905 w 96"/>
              <a:gd name="T11" fmla="*/ 41872 h 186"/>
              <a:gd name="T12" fmla="*/ 119807 w 96"/>
              <a:gd name="T13" fmla="*/ 49486 h 186"/>
              <a:gd name="T14" fmla="*/ 114102 w 96"/>
              <a:gd name="T15" fmla="*/ 59002 h 186"/>
              <a:gd name="T16" fmla="*/ 114102 w 96"/>
              <a:gd name="T17" fmla="*/ 66615 h 186"/>
              <a:gd name="T18" fmla="*/ 116004 w 96"/>
              <a:gd name="T19" fmla="*/ 68518 h 186"/>
              <a:gd name="T20" fmla="*/ 102692 w 96"/>
              <a:gd name="T21" fmla="*/ 76132 h 186"/>
              <a:gd name="T22" fmla="*/ 91282 w 96"/>
              <a:gd name="T23" fmla="*/ 85648 h 186"/>
              <a:gd name="T24" fmla="*/ 76068 w 96"/>
              <a:gd name="T25" fmla="*/ 93261 h 186"/>
              <a:gd name="T26" fmla="*/ 76068 w 96"/>
              <a:gd name="T27" fmla="*/ 98971 h 186"/>
              <a:gd name="T28" fmla="*/ 64658 w 96"/>
              <a:gd name="T29" fmla="*/ 97068 h 186"/>
              <a:gd name="T30" fmla="*/ 39936 w 96"/>
              <a:gd name="T31" fmla="*/ 106584 h 186"/>
              <a:gd name="T32" fmla="*/ 30427 w 96"/>
              <a:gd name="T33" fmla="*/ 106584 h 186"/>
              <a:gd name="T34" fmla="*/ 20919 w 96"/>
              <a:gd name="T35" fmla="*/ 142747 h 186"/>
              <a:gd name="T36" fmla="*/ 28525 w 96"/>
              <a:gd name="T37" fmla="*/ 190329 h 186"/>
              <a:gd name="T38" fmla="*/ 24722 w 96"/>
              <a:gd name="T39" fmla="*/ 218878 h 186"/>
              <a:gd name="T40" fmla="*/ 5705 w 96"/>
              <a:gd name="T41" fmla="*/ 249331 h 186"/>
              <a:gd name="T42" fmla="*/ 3803 w 96"/>
              <a:gd name="T43" fmla="*/ 279784 h 186"/>
              <a:gd name="T44" fmla="*/ 13312 w 96"/>
              <a:gd name="T45" fmla="*/ 298817 h 186"/>
              <a:gd name="T46" fmla="*/ 9508 w 96"/>
              <a:gd name="T47" fmla="*/ 310236 h 186"/>
              <a:gd name="T48" fmla="*/ 26624 w 96"/>
              <a:gd name="T49" fmla="*/ 340689 h 186"/>
              <a:gd name="T50" fmla="*/ 53248 w 96"/>
              <a:gd name="T51" fmla="*/ 352109 h 186"/>
              <a:gd name="T52" fmla="*/ 83675 w 96"/>
              <a:gd name="T53" fmla="*/ 342592 h 186"/>
              <a:gd name="T54" fmla="*/ 112200 w 96"/>
              <a:gd name="T55" fmla="*/ 291203 h 186"/>
              <a:gd name="T56" fmla="*/ 138824 w 96"/>
              <a:gd name="T57" fmla="*/ 201749 h 186"/>
              <a:gd name="T58" fmla="*/ 159743 w 96"/>
              <a:gd name="T59" fmla="*/ 133230 h 186"/>
              <a:gd name="T60" fmla="*/ 165448 w 96"/>
              <a:gd name="T61" fmla="*/ 116101 h 186"/>
              <a:gd name="T62" fmla="*/ 161644 w 96"/>
              <a:gd name="T63" fmla="*/ 95165 h 186"/>
              <a:gd name="T64" fmla="*/ 169251 w 96"/>
              <a:gd name="T65" fmla="*/ 89455 h 186"/>
              <a:gd name="T66" fmla="*/ 176858 w 96"/>
              <a:gd name="T67" fmla="*/ 98971 h 186"/>
              <a:gd name="T68" fmla="*/ 178760 w 96"/>
              <a:gd name="T69" fmla="*/ 78035 h 186"/>
              <a:gd name="T70" fmla="*/ 171153 w 96"/>
              <a:gd name="T71" fmla="*/ 39969 h 186"/>
              <a:gd name="T72" fmla="*/ 157841 w 96"/>
              <a:gd name="T73" fmla="*/ 9516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7" name="Freeform 1016"/>
          <p:cNvSpPr>
            <a:spLocks/>
          </p:cNvSpPr>
          <p:nvPr/>
        </p:nvSpPr>
        <p:spPr bwMode="auto">
          <a:xfrm>
            <a:off x="2675037" y="1504467"/>
            <a:ext cx="65023" cy="49111"/>
          </a:xfrm>
          <a:custGeom>
            <a:avLst/>
            <a:gdLst>
              <a:gd name="T0" fmla="*/ 45983 w 29"/>
              <a:gd name="T1" fmla="*/ 36195 h 20"/>
              <a:gd name="T2" fmla="*/ 49815 w 29"/>
              <a:gd name="T3" fmla="*/ 24765 h 20"/>
              <a:gd name="T4" fmla="*/ 24908 w 29"/>
              <a:gd name="T5" fmla="*/ 7620 h 20"/>
              <a:gd name="T6" fmla="*/ 11496 w 29"/>
              <a:gd name="T7" fmla="*/ 3810 h 20"/>
              <a:gd name="T8" fmla="*/ 11496 w 29"/>
              <a:gd name="T9" fmla="*/ 20955 h 20"/>
              <a:gd name="T10" fmla="*/ 28739 w 29"/>
              <a:gd name="T11" fmla="*/ 30480 h 20"/>
              <a:gd name="T12" fmla="*/ 45983 w 29"/>
              <a:gd name="T13" fmla="*/ 3619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8" name="Freeform 1017"/>
          <p:cNvSpPr>
            <a:spLocks/>
          </p:cNvSpPr>
          <p:nvPr/>
        </p:nvSpPr>
        <p:spPr bwMode="auto">
          <a:xfrm>
            <a:off x="2370567" y="1561763"/>
            <a:ext cx="65023" cy="49111"/>
          </a:xfrm>
          <a:custGeom>
            <a:avLst/>
            <a:gdLst>
              <a:gd name="T0" fmla="*/ 51731 w 29"/>
              <a:gd name="T1" fmla="*/ 15240 h 20"/>
              <a:gd name="T2" fmla="*/ 17244 w 29"/>
              <a:gd name="T3" fmla="*/ 34290 h 20"/>
              <a:gd name="T4" fmla="*/ 1916 w 29"/>
              <a:gd name="T5" fmla="*/ 15240 h 20"/>
              <a:gd name="T6" fmla="*/ 19160 w 29"/>
              <a:gd name="T7" fmla="*/ 0 h 20"/>
              <a:gd name="T8" fmla="*/ 51731 w 29"/>
              <a:gd name="T9" fmla="*/ 1524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89" name="Freeform 1018"/>
          <p:cNvSpPr>
            <a:spLocks/>
          </p:cNvSpPr>
          <p:nvPr/>
        </p:nvSpPr>
        <p:spPr bwMode="auto">
          <a:xfrm>
            <a:off x="3013140" y="1324395"/>
            <a:ext cx="52017" cy="30695"/>
          </a:xfrm>
          <a:custGeom>
            <a:avLst/>
            <a:gdLst>
              <a:gd name="T0" fmla="*/ 44450 w 23"/>
              <a:gd name="T1" fmla="*/ 14654 h 13"/>
              <a:gd name="T2" fmla="*/ 7730 w 23"/>
              <a:gd name="T3" fmla="*/ 20149 h 13"/>
              <a:gd name="T4" fmla="*/ 5798 w 23"/>
              <a:gd name="T5" fmla="*/ 1832 h 13"/>
              <a:gd name="T6" fmla="*/ 28989 w 23"/>
              <a:gd name="T7" fmla="*/ 1832 h 13"/>
              <a:gd name="T8" fmla="*/ 44450 w 23"/>
              <a:gd name="T9" fmla="*/ 1465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0" name="Freeform 1019"/>
          <p:cNvSpPr>
            <a:spLocks/>
          </p:cNvSpPr>
          <p:nvPr/>
        </p:nvSpPr>
        <p:spPr bwMode="auto">
          <a:xfrm>
            <a:off x="4181680" y="1260961"/>
            <a:ext cx="63164" cy="30693"/>
          </a:xfrm>
          <a:custGeom>
            <a:avLst/>
            <a:gdLst>
              <a:gd name="T0" fmla="*/ 32771 w 28"/>
              <a:gd name="T1" fmla="*/ 21980 h 13"/>
              <a:gd name="T2" fmla="*/ 7711 w 28"/>
              <a:gd name="T3" fmla="*/ 10990 h 13"/>
              <a:gd name="T4" fmla="*/ 23132 w 28"/>
              <a:gd name="T5" fmla="*/ 0 h 13"/>
              <a:gd name="T6" fmla="*/ 38554 w 28"/>
              <a:gd name="T7" fmla="*/ 0 h 13"/>
              <a:gd name="T8" fmla="*/ 50120 w 28"/>
              <a:gd name="T9" fmla="*/ 7327 h 13"/>
              <a:gd name="T10" fmla="*/ 32771 w 28"/>
              <a:gd name="T11" fmla="*/ 2198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1" name="Freeform 1020"/>
          <p:cNvSpPr>
            <a:spLocks/>
          </p:cNvSpPr>
          <p:nvPr/>
        </p:nvSpPr>
        <p:spPr bwMode="auto">
          <a:xfrm>
            <a:off x="2803213" y="791966"/>
            <a:ext cx="83600" cy="40926"/>
          </a:xfrm>
          <a:custGeom>
            <a:avLst/>
            <a:gdLst>
              <a:gd name="T0" fmla="*/ 71437 w 37"/>
              <a:gd name="T1" fmla="*/ 11906 h 16"/>
              <a:gd name="T2" fmla="*/ 57922 w 37"/>
              <a:gd name="T3" fmla="*/ 3969 h 16"/>
              <a:gd name="T4" fmla="*/ 42476 w 37"/>
              <a:gd name="T5" fmla="*/ 3969 h 16"/>
              <a:gd name="T6" fmla="*/ 23169 w 37"/>
              <a:gd name="T7" fmla="*/ 11906 h 16"/>
              <a:gd name="T8" fmla="*/ 3861 w 37"/>
              <a:gd name="T9" fmla="*/ 23813 h 16"/>
              <a:gd name="T10" fmla="*/ 15446 w 37"/>
              <a:gd name="T11" fmla="*/ 29766 h 16"/>
              <a:gd name="T12" fmla="*/ 54060 w 37"/>
              <a:gd name="T13" fmla="*/ 23813 h 16"/>
              <a:gd name="T14" fmla="*/ 71437 w 37"/>
              <a:gd name="T15" fmla="*/ 11906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16">
                <a:moveTo>
                  <a:pt x="37" y="6"/>
                </a:moveTo>
                <a:cubicBezTo>
                  <a:pt x="37" y="2"/>
                  <a:pt x="34" y="2"/>
                  <a:pt x="30" y="2"/>
                </a:cubicBezTo>
                <a:cubicBezTo>
                  <a:pt x="26" y="2"/>
                  <a:pt x="25" y="0"/>
                  <a:pt x="22" y="2"/>
                </a:cubicBezTo>
                <a:cubicBezTo>
                  <a:pt x="19" y="5"/>
                  <a:pt x="14" y="6"/>
                  <a:pt x="12" y="6"/>
                </a:cubicBezTo>
                <a:cubicBezTo>
                  <a:pt x="9" y="7"/>
                  <a:pt x="5" y="12"/>
                  <a:pt x="2" y="12"/>
                </a:cubicBezTo>
                <a:cubicBezTo>
                  <a:pt x="0" y="12"/>
                  <a:pt x="1" y="15"/>
                  <a:pt x="8" y="15"/>
                </a:cubicBezTo>
                <a:cubicBezTo>
                  <a:pt x="15" y="14"/>
                  <a:pt x="22" y="16"/>
                  <a:pt x="28" y="12"/>
                </a:cubicBezTo>
                <a:cubicBezTo>
                  <a:pt x="34" y="8"/>
                  <a:pt x="37" y="12"/>
                  <a:pt x="37"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2" name="Freeform 1021"/>
          <p:cNvSpPr>
            <a:spLocks/>
          </p:cNvSpPr>
          <p:nvPr/>
        </p:nvSpPr>
        <p:spPr bwMode="auto">
          <a:xfrm>
            <a:off x="2699183" y="812429"/>
            <a:ext cx="92888" cy="40926"/>
          </a:xfrm>
          <a:custGeom>
            <a:avLst/>
            <a:gdLst>
              <a:gd name="T0" fmla="*/ 75595 w 42"/>
              <a:gd name="T1" fmla="*/ 5603 h 17"/>
              <a:gd name="T2" fmla="*/ 54807 w 42"/>
              <a:gd name="T3" fmla="*/ 5603 h 17"/>
              <a:gd name="T4" fmla="*/ 13229 w 42"/>
              <a:gd name="T5" fmla="*/ 7471 h 17"/>
              <a:gd name="T6" fmla="*/ 11339 w 42"/>
              <a:gd name="T7" fmla="*/ 26147 h 17"/>
              <a:gd name="T8" fmla="*/ 43467 w 42"/>
              <a:gd name="T9" fmla="*/ 29882 h 17"/>
              <a:gd name="T10" fmla="*/ 75595 w 42"/>
              <a:gd name="T11" fmla="*/ 560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7">
                <a:moveTo>
                  <a:pt x="40" y="3"/>
                </a:moveTo>
                <a:cubicBezTo>
                  <a:pt x="38" y="0"/>
                  <a:pt x="33" y="2"/>
                  <a:pt x="29" y="3"/>
                </a:cubicBezTo>
                <a:cubicBezTo>
                  <a:pt x="25" y="4"/>
                  <a:pt x="9" y="3"/>
                  <a:pt x="7" y="4"/>
                </a:cubicBezTo>
                <a:cubicBezTo>
                  <a:pt x="5" y="5"/>
                  <a:pt x="0" y="12"/>
                  <a:pt x="6" y="14"/>
                </a:cubicBezTo>
                <a:cubicBezTo>
                  <a:pt x="13" y="16"/>
                  <a:pt x="20" y="16"/>
                  <a:pt x="23" y="16"/>
                </a:cubicBezTo>
                <a:cubicBezTo>
                  <a:pt x="26" y="17"/>
                  <a:pt x="42" y="7"/>
                  <a:pt x="40"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3" name="Freeform 1022"/>
          <p:cNvSpPr>
            <a:spLocks/>
          </p:cNvSpPr>
          <p:nvPr/>
        </p:nvSpPr>
        <p:spPr bwMode="auto">
          <a:xfrm>
            <a:off x="2641666" y="847219"/>
            <a:ext cx="65023" cy="26601"/>
          </a:xfrm>
          <a:custGeom>
            <a:avLst/>
            <a:gdLst>
              <a:gd name="T0" fmla="*/ 7664 w 29"/>
              <a:gd name="T1" fmla="*/ 20637 h 11"/>
              <a:gd name="T2" fmla="*/ 3832 w 29"/>
              <a:gd name="T3" fmla="*/ 5628 h 11"/>
              <a:gd name="T4" fmla="*/ 11496 w 29"/>
              <a:gd name="T5" fmla="*/ 0 h 11"/>
              <a:gd name="T6" fmla="*/ 47899 w 29"/>
              <a:gd name="T7" fmla="*/ 7504 h 11"/>
              <a:gd name="T8" fmla="*/ 28739 w 29"/>
              <a:gd name="T9" fmla="*/ 9380 h 11"/>
              <a:gd name="T10" fmla="*/ 7664 w 29"/>
              <a:gd name="T11" fmla="*/ 2063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1">
                <a:moveTo>
                  <a:pt x="4" y="11"/>
                </a:moveTo>
                <a:cubicBezTo>
                  <a:pt x="3" y="9"/>
                  <a:pt x="4" y="6"/>
                  <a:pt x="2" y="3"/>
                </a:cubicBezTo>
                <a:cubicBezTo>
                  <a:pt x="0" y="1"/>
                  <a:pt x="2" y="0"/>
                  <a:pt x="6" y="0"/>
                </a:cubicBezTo>
                <a:cubicBezTo>
                  <a:pt x="9" y="0"/>
                  <a:pt x="29" y="4"/>
                  <a:pt x="25" y="4"/>
                </a:cubicBezTo>
                <a:cubicBezTo>
                  <a:pt x="21" y="4"/>
                  <a:pt x="16" y="1"/>
                  <a:pt x="15" y="5"/>
                </a:cubicBezTo>
                <a:cubicBezTo>
                  <a:pt x="13" y="8"/>
                  <a:pt x="4" y="11"/>
                  <a:pt x="4"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4" name="Freeform 1023"/>
          <p:cNvSpPr>
            <a:spLocks/>
          </p:cNvSpPr>
          <p:nvPr/>
        </p:nvSpPr>
        <p:spPr bwMode="auto">
          <a:xfrm>
            <a:off x="2598864" y="851313"/>
            <a:ext cx="39012" cy="30693"/>
          </a:xfrm>
          <a:custGeom>
            <a:avLst/>
            <a:gdLst>
              <a:gd name="T0" fmla="*/ 27781 w 18"/>
              <a:gd name="T1" fmla="*/ 19843 h 12"/>
              <a:gd name="T2" fmla="*/ 3704 w 18"/>
              <a:gd name="T3" fmla="*/ 13890 h 12"/>
              <a:gd name="T4" fmla="*/ 14816 w 18"/>
              <a:gd name="T5" fmla="*/ 3969 h 12"/>
              <a:gd name="T6" fmla="*/ 33337 w 18"/>
              <a:gd name="T7" fmla="*/ 5953 h 12"/>
              <a:gd name="T8" fmla="*/ 27781 w 18"/>
              <a:gd name="T9" fmla="*/ 1984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15" y="10"/>
                </a:moveTo>
                <a:cubicBezTo>
                  <a:pt x="10" y="12"/>
                  <a:pt x="0" y="11"/>
                  <a:pt x="2" y="7"/>
                </a:cubicBezTo>
                <a:cubicBezTo>
                  <a:pt x="5" y="3"/>
                  <a:pt x="3" y="2"/>
                  <a:pt x="8" y="2"/>
                </a:cubicBezTo>
                <a:cubicBezTo>
                  <a:pt x="13" y="2"/>
                  <a:pt x="18" y="0"/>
                  <a:pt x="18" y="3"/>
                </a:cubicBezTo>
                <a:cubicBezTo>
                  <a:pt x="18" y="5"/>
                  <a:pt x="16" y="9"/>
                  <a:pt x="15"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5" name="Freeform 1024"/>
          <p:cNvSpPr>
            <a:spLocks/>
          </p:cNvSpPr>
          <p:nvPr/>
        </p:nvSpPr>
        <p:spPr bwMode="auto">
          <a:xfrm>
            <a:off x="2500400" y="845170"/>
            <a:ext cx="35298" cy="24555"/>
          </a:xfrm>
          <a:custGeom>
            <a:avLst/>
            <a:gdLst>
              <a:gd name="T0" fmla="*/ 22622 w 16"/>
              <a:gd name="T1" fmla="*/ 17145 h 10"/>
              <a:gd name="T2" fmla="*/ 3770 w 16"/>
              <a:gd name="T3" fmla="*/ 13335 h 10"/>
              <a:gd name="T4" fmla="*/ 15082 w 16"/>
              <a:gd name="T5" fmla="*/ 3810 h 10"/>
              <a:gd name="T6" fmla="*/ 22622 w 16"/>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12" y="9"/>
                </a:moveTo>
                <a:cubicBezTo>
                  <a:pt x="8" y="9"/>
                  <a:pt x="0" y="10"/>
                  <a:pt x="2" y="7"/>
                </a:cubicBezTo>
                <a:cubicBezTo>
                  <a:pt x="4" y="4"/>
                  <a:pt x="5" y="0"/>
                  <a:pt x="8" y="2"/>
                </a:cubicBezTo>
                <a:cubicBezTo>
                  <a:pt x="12" y="4"/>
                  <a:pt x="16" y="8"/>
                  <a:pt x="12"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6" name="Freeform 1025"/>
          <p:cNvSpPr>
            <a:spLocks/>
          </p:cNvSpPr>
          <p:nvPr/>
        </p:nvSpPr>
        <p:spPr bwMode="auto">
          <a:xfrm>
            <a:off x="2337128" y="810780"/>
            <a:ext cx="139333" cy="59341"/>
          </a:xfrm>
          <a:custGeom>
            <a:avLst/>
            <a:gdLst>
              <a:gd name="T0" fmla="*/ 101780 w 62"/>
              <a:gd name="T1" fmla="*/ 26855 h 24"/>
              <a:gd name="T2" fmla="*/ 71054 w 62"/>
              <a:gd name="T3" fmla="*/ 30691 h 24"/>
              <a:gd name="T4" fmla="*/ 57611 w 62"/>
              <a:gd name="T5" fmla="*/ 36446 h 24"/>
              <a:gd name="T6" fmla="*/ 46089 w 62"/>
              <a:gd name="T7" fmla="*/ 36446 h 24"/>
              <a:gd name="T8" fmla="*/ 44169 w 62"/>
              <a:gd name="T9" fmla="*/ 44119 h 24"/>
              <a:gd name="T10" fmla="*/ 26885 w 62"/>
              <a:gd name="T11" fmla="*/ 46037 h 24"/>
              <a:gd name="T12" fmla="*/ 19204 w 62"/>
              <a:gd name="T13" fmla="*/ 40282 h 24"/>
              <a:gd name="T14" fmla="*/ 5761 w 62"/>
              <a:gd name="T15" fmla="*/ 46037 h 24"/>
              <a:gd name="T16" fmla="*/ 0 w 62"/>
              <a:gd name="T17" fmla="*/ 42201 h 24"/>
              <a:gd name="T18" fmla="*/ 5761 w 62"/>
              <a:gd name="T19" fmla="*/ 32610 h 24"/>
              <a:gd name="T20" fmla="*/ 23044 w 62"/>
              <a:gd name="T21" fmla="*/ 34528 h 24"/>
              <a:gd name="T22" fmla="*/ 28806 w 62"/>
              <a:gd name="T23" fmla="*/ 30691 h 24"/>
              <a:gd name="T24" fmla="*/ 15363 w 62"/>
              <a:gd name="T25" fmla="*/ 28773 h 24"/>
              <a:gd name="T26" fmla="*/ 30726 w 62"/>
              <a:gd name="T27" fmla="*/ 26855 h 24"/>
              <a:gd name="T28" fmla="*/ 59532 w 62"/>
              <a:gd name="T29" fmla="*/ 23019 h 24"/>
              <a:gd name="T30" fmla="*/ 69133 w 62"/>
              <a:gd name="T31" fmla="*/ 15346 h 24"/>
              <a:gd name="T32" fmla="*/ 55691 w 62"/>
              <a:gd name="T33" fmla="*/ 5755 h 24"/>
              <a:gd name="T34" fmla="*/ 76815 w 62"/>
              <a:gd name="T35" fmla="*/ 1918 h 24"/>
              <a:gd name="T36" fmla="*/ 90257 w 62"/>
              <a:gd name="T37" fmla="*/ 7673 h 24"/>
              <a:gd name="T38" fmla="*/ 103700 w 62"/>
              <a:gd name="T39" fmla="*/ 9591 h 24"/>
              <a:gd name="T40" fmla="*/ 115222 w 62"/>
              <a:gd name="T41" fmla="*/ 15346 h 24"/>
              <a:gd name="T42" fmla="*/ 101780 w 62"/>
              <a:gd name="T43" fmla="*/ 26855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24">
                <a:moveTo>
                  <a:pt x="53" y="14"/>
                </a:moveTo>
                <a:cubicBezTo>
                  <a:pt x="44" y="14"/>
                  <a:pt x="40" y="13"/>
                  <a:pt x="37" y="16"/>
                </a:cubicBezTo>
                <a:cubicBezTo>
                  <a:pt x="35" y="18"/>
                  <a:pt x="34" y="19"/>
                  <a:pt x="30" y="19"/>
                </a:cubicBezTo>
                <a:cubicBezTo>
                  <a:pt x="26" y="18"/>
                  <a:pt x="20" y="17"/>
                  <a:pt x="24" y="19"/>
                </a:cubicBezTo>
                <a:cubicBezTo>
                  <a:pt x="27" y="21"/>
                  <a:pt x="26" y="23"/>
                  <a:pt x="23" y="23"/>
                </a:cubicBezTo>
                <a:cubicBezTo>
                  <a:pt x="21" y="23"/>
                  <a:pt x="15" y="24"/>
                  <a:pt x="14" y="24"/>
                </a:cubicBezTo>
                <a:cubicBezTo>
                  <a:pt x="12" y="24"/>
                  <a:pt x="15" y="21"/>
                  <a:pt x="10" y="21"/>
                </a:cubicBezTo>
                <a:cubicBezTo>
                  <a:pt x="6" y="21"/>
                  <a:pt x="5" y="23"/>
                  <a:pt x="3" y="24"/>
                </a:cubicBezTo>
                <a:cubicBezTo>
                  <a:pt x="1" y="24"/>
                  <a:pt x="0" y="24"/>
                  <a:pt x="0" y="22"/>
                </a:cubicBezTo>
                <a:cubicBezTo>
                  <a:pt x="0" y="19"/>
                  <a:pt x="0" y="17"/>
                  <a:pt x="3" y="17"/>
                </a:cubicBezTo>
                <a:cubicBezTo>
                  <a:pt x="5" y="18"/>
                  <a:pt x="8" y="18"/>
                  <a:pt x="12" y="18"/>
                </a:cubicBezTo>
                <a:cubicBezTo>
                  <a:pt x="15" y="18"/>
                  <a:pt x="18" y="16"/>
                  <a:pt x="15" y="16"/>
                </a:cubicBezTo>
                <a:cubicBezTo>
                  <a:pt x="12" y="16"/>
                  <a:pt x="5" y="16"/>
                  <a:pt x="8" y="15"/>
                </a:cubicBezTo>
                <a:cubicBezTo>
                  <a:pt x="10" y="15"/>
                  <a:pt x="11" y="14"/>
                  <a:pt x="16" y="14"/>
                </a:cubicBezTo>
                <a:cubicBezTo>
                  <a:pt x="22" y="14"/>
                  <a:pt x="27" y="14"/>
                  <a:pt x="31" y="12"/>
                </a:cubicBezTo>
                <a:cubicBezTo>
                  <a:pt x="35" y="9"/>
                  <a:pt x="40" y="10"/>
                  <a:pt x="36" y="8"/>
                </a:cubicBezTo>
                <a:cubicBezTo>
                  <a:pt x="32" y="6"/>
                  <a:pt x="23" y="3"/>
                  <a:pt x="29" y="3"/>
                </a:cubicBezTo>
                <a:cubicBezTo>
                  <a:pt x="35" y="3"/>
                  <a:pt x="36" y="0"/>
                  <a:pt x="40" y="1"/>
                </a:cubicBezTo>
                <a:cubicBezTo>
                  <a:pt x="44" y="3"/>
                  <a:pt x="45" y="4"/>
                  <a:pt x="47" y="4"/>
                </a:cubicBezTo>
                <a:cubicBezTo>
                  <a:pt x="48" y="4"/>
                  <a:pt x="50" y="5"/>
                  <a:pt x="54" y="5"/>
                </a:cubicBezTo>
                <a:cubicBezTo>
                  <a:pt x="58" y="5"/>
                  <a:pt x="62" y="8"/>
                  <a:pt x="60" y="8"/>
                </a:cubicBezTo>
                <a:cubicBezTo>
                  <a:pt x="58" y="8"/>
                  <a:pt x="55" y="14"/>
                  <a:pt x="53"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7" name="Freeform 1026"/>
          <p:cNvSpPr>
            <a:spLocks/>
          </p:cNvSpPr>
          <p:nvPr/>
        </p:nvSpPr>
        <p:spPr bwMode="auto">
          <a:xfrm>
            <a:off x="2271893" y="812429"/>
            <a:ext cx="117039" cy="38880"/>
          </a:xfrm>
          <a:custGeom>
            <a:avLst/>
            <a:gdLst>
              <a:gd name="T0" fmla="*/ 78856 w 52"/>
              <a:gd name="T1" fmla="*/ 13196 h 16"/>
              <a:gd name="T2" fmla="*/ 65392 w 52"/>
              <a:gd name="T3" fmla="*/ 15082 h 16"/>
              <a:gd name="T4" fmla="*/ 46159 w 52"/>
              <a:gd name="T5" fmla="*/ 20737 h 16"/>
              <a:gd name="T6" fmla="*/ 36543 w 52"/>
              <a:gd name="T7" fmla="*/ 26393 h 16"/>
              <a:gd name="T8" fmla="*/ 25003 w 52"/>
              <a:gd name="T9" fmla="*/ 20737 h 16"/>
              <a:gd name="T10" fmla="*/ 7693 w 52"/>
              <a:gd name="T11" fmla="*/ 15082 h 16"/>
              <a:gd name="T12" fmla="*/ 26926 w 52"/>
              <a:gd name="T13" fmla="*/ 13196 h 16"/>
              <a:gd name="T14" fmla="*/ 53853 w 52"/>
              <a:gd name="T15" fmla="*/ 9426 h 16"/>
              <a:gd name="T16" fmla="*/ 69239 w 52"/>
              <a:gd name="T17" fmla="*/ 1885 h 16"/>
              <a:gd name="T18" fmla="*/ 86549 w 52"/>
              <a:gd name="T19" fmla="*/ 5656 h 16"/>
              <a:gd name="T20" fmla="*/ 98089 w 52"/>
              <a:gd name="T21" fmla="*/ 13196 h 16"/>
              <a:gd name="T22" fmla="*/ 92319 w 52"/>
              <a:gd name="T23" fmla="*/ 16967 h 16"/>
              <a:gd name="T24" fmla="*/ 78856 w 52"/>
              <a:gd name="T25" fmla="*/ 1319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16">
                <a:moveTo>
                  <a:pt x="41" y="7"/>
                </a:moveTo>
                <a:cubicBezTo>
                  <a:pt x="38" y="7"/>
                  <a:pt x="37" y="8"/>
                  <a:pt x="34" y="8"/>
                </a:cubicBezTo>
                <a:cubicBezTo>
                  <a:pt x="32" y="8"/>
                  <a:pt x="27" y="10"/>
                  <a:pt x="24" y="11"/>
                </a:cubicBezTo>
                <a:cubicBezTo>
                  <a:pt x="21" y="12"/>
                  <a:pt x="21" y="16"/>
                  <a:pt x="19" y="14"/>
                </a:cubicBezTo>
                <a:cubicBezTo>
                  <a:pt x="17" y="12"/>
                  <a:pt x="17" y="11"/>
                  <a:pt x="13" y="11"/>
                </a:cubicBezTo>
                <a:cubicBezTo>
                  <a:pt x="9" y="11"/>
                  <a:pt x="0" y="10"/>
                  <a:pt x="4" y="8"/>
                </a:cubicBezTo>
                <a:cubicBezTo>
                  <a:pt x="9" y="7"/>
                  <a:pt x="10" y="7"/>
                  <a:pt x="14" y="7"/>
                </a:cubicBezTo>
                <a:cubicBezTo>
                  <a:pt x="19" y="7"/>
                  <a:pt x="24" y="6"/>
                  <a:pt x="28" y="5"/>
                </a:cubicBezTo>
                <a:cubicBezTo>
                  <a:pt x="32" y="5"/>
                  <a:pt x="33" y="0"/>
                  <a:pt x="36" y="1"/>
                </a:cubicBezTo>
                <a:cubicBezTo>
                  <a:pt x="39" y="1"/>
                  <a:pt x="40" y="2"/>
                  <a:pt x="45" y="3"/>
                </a:cubicBezTo>
                <a:cubicBezTo>
                  <a:pt x="51" y="4"/>
                  <a:pt x="51" y="5"/>
                  <a:pt x="51" y="7"/>
                </a:cubicBezTo>
                <a:cubicBezTo>
                  <a:pt x="52" y="9"/>
                  <a:pt x="50" y="10"/>
                  <a:pt x="48" y="9"/>
                </a:cubicBezTo>
                <a:cubicBezTo>
                  <a:pt x="45" y="8"/>
                  <a:pt x="44" y="6"/>
                  <a:pt x="41"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8" name="Freeform 1027"/>
          <p:cNvSpPr>
            <a:spLocks/>
          </p:cNvSpPr>
          <p:nvPr/>
        </p:nvSpPr>
        <p:spPr bwMode="auto">
          <a:xfrm>
            <a:off x="2585858" y="822661"/>
            <a:ext cx="46445" cy="12278"/>
          </a:xfrm>
          <a:custGeom>
            <a:avLst/>
            <a:gdLst>
              <a:gd name="T0" fmla="*/ 28349 w 21"/>
              <a:gd name="T1" fmla="*/ 7620 h 5"/>
              <a:gd name="T2" fmla="*/ 18899 w 21"/>
              <a:gd name="T3" fmla="*/ 0 h 5"/>
              <a:gd name="T4" fmla="*/ 28349 w 21"/>
              <a:gd name="T5" fmla="*/ 7620 h 5"/>
              <a:gd name="T6" fmla="*/ 0 60000 65536"/>
              <a:gd name="T7" fmla="*/ 0 60000 65536"/>
              <a:gd name="T8" fmla="*/ 0 60000 65536"/>
            </a:gdLst>
            <a:ahLst/>
            <a:cxnLst>
              <a:cxn ang="T6">
                <a:pos x="T0" y="T1"/>
              </a:cxn>
              <a:cxn ang="T7">
                <a:pos x="T2" y="T3"/>
              </a:cxn>
              <a:cxn ang="T8">
                <a:pos x="T4" y="T5"/>
              </a:cxn>
            </a:cxnLst>
            <a:rect l="0" t="0" r="r" b="b"/>
            <a:pathLst>
              <a:path w="21" h="5">
                <a:moveTo>
                  <a:pt x="15" y="4"/>
                </a:moveTo>
                <a:cubicBezTo>
                  <a:pt x="8" y="4"/>
                  <a:pt x="0" y="0"/>
                  <a:pt x="10" y="0"/>
                </a:cubicBezTo>
                <a:cubicBezTo>
                  <a:pt x="21" y="0"/>
                  <a:pt x="20" y="5"/>
                  <a:pt x="15"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399" name="Freeform 1028"/>
          <p:cNvSpPr>
            <a:spLocks/>
          </p:cNvSpPr>
          <p:nvPr/>
        </p:nvSpPr>
        <p:spPr bwMode="auto">
          <a:xfrm>
            <a:off x="2531979" y="812429"/>
            <a:ext cx="78026" cy="16370"/>
          </a:xfrm>
          <a:custGeom>
            <a:avLst/>
            <a:gdLst>
              <a:gd name="T0" fmla="*/ 38100 w 35"/>
              <a:gd name="T1" fmla="*/ 10886 h 7"/>
              <a:gd name="T2" fmla="*/ 26670 w 35"/>
              <a:gd name="T3" fmla="*/ 0 h 7"/>
              <a:gd name="T4" fmla="*/ 38100 w 35"/>
              <a:gd name="T5" fmla="*/ 10886 h 7"/>
              <a:gd name="T6" fmla="*/ 0 60000 65536"/>
              <a:gd name="T7" fmla="*/ 0 60000 65536"/>
              <a:gd name="T8" fmla="*/ 0 60000 65536"/>
            </a:gdLst>
            <a:ahLst/>
            <a:cxnLst>
              <a:cxn ang="T6">
                <a:pos x="T0" y="T1"/>
              </a:cxn>
              <a:cxn ang="T7">
                <a:pos x="T2" y="T3"/>
              </a:cxn>
              <a:cxn ang="T8">
                <a:pos x="T4" y="T5"/>
              </a:cxn>
            </a:cxnLst>
            <a:rect l="0" t="0" r="r" b="b"/>
            <a:pathLst>
              <a:path w="35" h="7">
                <a:moveTo>
                  <a:pt x="20" y="6"/>
                </a:moveTo>
                <a:cubicBezTo>
                  <a:pt x="14" y="7"/>
                  <a:pt x="0" y="0"/>
                  <a:pt x="14" y="0"/>
                </a:cubicBezTo>
                <a:cubicBezTo>
                  <a:pt x="27" y="1"/>
                  <a:pt x="35" y="5"/>
                  <a:pt x="20"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0" name="Freeform 1029"/>
          <p:cNvSpPr>
            <a:spLocks/>
          </p:cNvSpPr>
          <p:nvPr/>
        </p:nvSpPr>
        <p:spPr bwMode="auto">
          <a:xfrm>
            <a:off x="2554277" y="798502"/>
            <a:ext cx="109607" cy="26601"/>
          </a:xfrm>
          <a:custGeom>
            <a:avLst/>
            <a:gdLst>
              <a:gd name="T0" fmla="*/ 47787 w 49"/>
              <a:gd name="T1" fmla="*/ 15009 h 11"/>
              <a:gd name="T2" fmla="*/ 22938 w 49"/>
              <a:gd name="T3" fmla="*/ 7504 h 11"/>
              <a:gd name="T4" fmla="*/ 9557 w 49"/>
              <a:gd name="T5" fmla="*/ 3752 h 11"/>
              <a:gd name="T6" fmla="*/ 36318 w 49"/>
              <a:gd name="T7" fmla="*/ 3752 h 11"/>
              <a:gd name="T8" fmla="*/ 57344 w 49"/>
              <a:gd name="T9" fmla="*/ 1876 h 11"/>
              <a:gd name="T10" fmla="*/ 89839 w 49"/>
              <a:gd name="T11" fmla="*/ 5628 h 11"/>
              <a:gd name="T12" fmla="*/ 76459 w 49"/>
              <a:gd name="T13" fmla="*/ 9380 h 11"/>
              <a:gd name="T14" fmla="*/ 82193 w 49"/>
              <a:gd name="T15" fmla="*/ 16885 h 11"/>
              <a:gd name="T16" fmla="*/ 74547 w 49"/>
              <a:gd name="T17" fmla="*/ 20637 h 11"/>
              <a:gd name="T18" fmla="*/ 47787 w 49"/>
              <a:gd name="T19" fmla="*/ 1500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11">
                <a:moveTo>
                  <a:pt x="25" y="8"/>
                </a:moveTo>
                <a:cubicBezTo>
                  <a:pt x="21" y="7"/>
                  <a:pt x="16" y="5"/>
                  <a:pt x="12" y="4"/>
                </a:cubicBezTo>
                <a:cubicBezTo>
                  <a:pt x="8" y="3"/>
                  <a:pt x="0" y="2"/>
                  <a:pt x="5" y="2"/>
                </a:cubicBezTo>
                <a:cubicBezTo>
                  <a:pt x="10" y="2"/>
                  <a:pt x="14" y="2"/>
                  <a:pt x="19" y="2"/>
                </a:cubicBezTo>
                <a:cubicBezTo>
                  <a:pt x="24" y="2"/>
                  <a:pt x="26" y="0"/>
                  <a:pt x="30" y="1"/>
                </a:cubicBezTo>
                <a:cubicBezTo>
                  <a:pt x="34" y="2"/>
                  <a:pt x="46" y="3"/>
                  <a:pt x="47" y="3"/>
                </a:cubicBezTo>
                <a:cubicBezTo>
                  <a:pt x="49" y="4"/>
                  <a:pt x="38" y="4"/>
                  <a:pt x="40" y="5"/>
                </a:cubicBezTo>
                <a:cubicBezTo>
                  <a:pt x="43" y="6"/>
                  <a:pt x="47" y="9"/>
                  <a:pt x="43" y="9"/>
                </a:cubicBezTo>
                <a:cubicBezTo>
                  <a:pt x="40" y="9"/>
                  <a:pt x="42" y="11"/>
                  <a:pt x="39" y="11"/>
                </a:cubicBezTo>
                <a:cubicBezTo>
                  <a:pt x="35" y="11"/>
                  <a:pt x="30" y="8"/>
                  <a:pt x="25"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1" name="Freeform 1030"/>
          <p:cNvSpPr>
            <a:spLocks/>
          </p:cNvSpPr>
          <p:nvPr/>
        </p:nvSpPr>
        <p:spPr bwMode="auto">
          <a:xfrm>
            <a:off x="2667595" y="816918"/>
            <a:ext cx="29725" cy="8185"/>
          </a:xfrm>
          <a:custGeom>
            <a:avLst/>
            <a:gdLst>
              <a:gd name="T0" fmla="*/ 13677 w 13"/>
              <a:gd name="T1" fmla="*/ 6350 h 3"/>
              <a:gd name="T2" fmla="*/ 5862 w 13"/>
              <a:gd name="T3" fmla="*/ 0 h 3"/>
              <a:gd name="T4" fmla="*/ 13677 w 13"/>
              <a:gd name="T5" fmla="*/ 6350 h 3"/>
              <a:gd name="T6" fmla="*/ 0 60000 65536"/>
              <a:gd name="T7" fmla="*/ 0 60000 65536"/>
              <a:gd name="T8" fmla="*/ 0 60000 65536"/>
            </a:gdLst>
            <a:ahLst/>
            <a:cxnLst>
              <a:cxn ang="T6">
                <a:pos x="T0" y="T1"/>
              </a:cxn>
              <a:cxn ang="T7">
                <a:pos x="T2" y="T3"/>
              </a:cxn>
              <a:cxn ang="T8">
                <a:pos x="T4" y="T5"/>
              </a:cxn>
            </a:cxnLst>
            <a:rect l="0" t="0" r="r" b="b"/>
            <a:pathLst>
              <a:path w="13" h="3">
                <a:moveTo>
                  <a:pt x="7" y="3"/>
                </a:moveTo>
                <a:cubicBezTo>
                  <a:pt x="2" y="2"/>
                  <a:pt x="0" y="0"/>
                  <a:pt x="3" y="0"/>
                </a:cubicBezTo>
                <a:cubicBezTo>
                  <a:pt x="7" y="0"/>
                  <a:pt x="13" y="3"/>
                  <a:pt x="7"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2" name="Freeform 1031"/>
          <p:cNvSpPr>
            <a:spLocks/>
          </p:cNvSpPr>
          <p:nvPr/>
        </p:nvSpPr>
        <p:spPr bwMode="auto">
          <a:xfrm>
            <a:off x="2667675" y="800548"/>
            <a:ext cx="13005" cy="14325"/>
          </a:xfrm>
          <a:custGeom>
            <a:avLst/>
            <a:gdLst>
              <a:gd name="T0" fmla="*/ 5557 w 6"/>
              <a:gd name="T1" fmla="*/ 7409 h 6"/>
              <a:gd name="T2" fmla="*/ 1852 w 6"/>
              <a:gd name="T3" fmla="*/ 3704 h 6"/>
              <a:gd name="T4" fmla="*/ 11113 w 6"/>
              <a:gd name="T5" fmla="*/ 3704 h 6"/>
              <a:gd name="T6" fmla="*/ 5557 w 6"/>
              <a:gd name="T7" fmla="*/ 740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3" y="4"/>
                </a:moveTo>
                <a:cubicBezTo>
                  <a:pt x="2" y="3"/>
                  <a:pt x="3" y="4"/>
                  <a:pt x="1" y="2"/>
                </a:cubicBezTo>
                <a:cubicBezTo>
                  <a:pt x="0" y="1"/>
                  <a:pt x="6" y="0"/>
                  <a:pt x="6" y="2"/>
                </a:cubicBezTo>
                <a:cubicBezTo>
                  <a:pt x="6" y="4"/>
                  <a:pt x="6" y="6"/>
                  <a:pt x="3"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3" name="Freeform 1032"/>
          <p:cNvSpPr>
            <a:spLocks/>
          </p:cNvSpPr>
          <p:nvPr/>
        </p:nvSpPr>
        <p:spPr bwMode="auto">
          <a:xfrm>
            <a:off x="2597000" y="769855"/>
            <a:ext cx="89174" cy="26601"/>
          </a:xfrm>
          <a:custGeom>
            <a:avLst/>
            <a:gdLst>
              <a:gd name="T0" fmla="*/ 43815 w 40"/>
              <a:gd name="T1" fmla="*/ 20637 h 10"/>
              <a:gd name="T2" fmla="*/ 32385 w 40"/>
              <a:gd name="T3" fmla="*/ 12382 h 10"/>
              <a:gd name="T4" fmla="*/ 19050 w 40"/>
              <a:gd name="T5" fmla="*/ 14446 h 10"/>
              <a:gd name="T6" fmla="*/ 1905 w 40"/>
              <a:gd name="T7" fmla="*/ 14446 h 10"/>
              <a:gd name="T8" fmla="*/ 15240 w 40"/>
              <a:gd name="T9" fmla="*/ 10319 h 10"/>
              <a:gd name="T10" fmla="*/ 40005 w 40"/>
              <a:gd name="T11" fmla="*/ 6191 h 10"/>
              <a:gd name="T12" fmla="*/ 43815 w 40"/>
              <a:gd name="T13" fmla="*/ 2064 h 10"/>
              <a:gd name="T14" fmla="*/ 41910 w 40"/>
              <a:gd name="T15" fmla="*/ 0 h 10"/>
              <a:gd name="T16" fmla="*/ 66675 w 40"/>
              <a:gd name="T17" fmla="*/ 2064 h 10"/>
              <a:gd name="T18" fmla="*/ 66675 w 40"/>
              <a:gd name="T19" fmla="*/ 6191 h 10"/>
              <a:gd name="T20" fmla="*/ 45720 w 40"/>
              <a:gd name="T21" fmla="*/ 12382 h 10"/>
              <a:gd name="T22" fmla="*/ 53340 w 40"/>
              <a:gd name="T23" fmla="*/ 20637 h 10"/>
              <a:gd name="T24" fmla="*/ 43815 w 40"/>
              <a:gd name="T25" fmla="*/ 2063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10">
                <a:moveTo>
                  <a:pt x="23" y="10"/>
                </a:moveTo>
                <a:cubicBezTo>
                  <a:pt x="21" y="10"/>
                  <a:pt x="20" y="5"/>
                  <a:pt x="17" y="6"/>
                </a:cubicBezTo>
                <a:cubicBezTo>
                  <a:pt x="15" y="7"/>
                  <a:pt x="13" y="7"/>
                  <a:pt x="10" y="7"/>
                </a:cubicBezTo>
                <a:cubicBezTo>
                  <a:pt x="7" y="7"/>
                  <a:pt x="0" y="9"/>
                  <a:pt x="1" y="7"/>
                </a:cubicBezTo>
                <a:cubicBezTo>
                  <a:pt x="3" y="6"/>
                  <a:pt x="4" y="5"/>
                  <a:pt x="8" y="5"/>
                </a:cubicBezTo>
                <a:cubicBezTo>
                  <a:pt x="12" y="5"/>
                  <a:pt x="16" y="3"/>
                  <a:pt x="21" y="3"/>
                </a:cubicBezTo>
                <a:cubicBezTo>
                  <a:pt x="26" y="3"/>
                  <a:pt x="25" y="1"/>
                  <a:pt x="23" y="1"/>
                </a:cubicBezTo>
                <a:cubicBezTo>
                  <a:pt x="21" y="1"/>
                  <a:pt x="16" y="0"/>
                  <a:pt x="22" y="0"/>
                </a:cubicBezTo>
                <a:cubicBezTo>
                  <a:pt x="27" y="0"/>
                  <a:pt x="30" y="0"/>
                  <a:pt x="35" y="1"/>
                </a:cubicBezTo>
                <a:cubicBezTo>
                  <a:pt x="40" y="2"/>
                  <a:pt x="39" y="2"/>
                  <a:pt x="35" y="3"/>
                </a:cubicBezTo>
                <a:cubicBezTo>
                  <a:pt x="32" y="3"/>
                  <a:pt x="25" y="6"/>
                  <a:pt x="24" y="6"/>
                </a:cubicBezTo>
                <a:cubicBezTo>
                  <a:pt x="22" y="6"/>
                  <a:pt x="26" y="10"/>
                  <a:pt x="28" y="10"/>
                </a:cubicBezTo>
                <a:cubicBezTo>
                  <a:pt x="30" y="10"/>
                  <a:pt x="25" y="10"/>
                  <a:pt x="23"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4" name="Freeform 1033"/>
          <p:cNvSpPr>
            <a:spLocks/>
          </p:cNvSpPr>
          <p:nvPr/>
        </p:nvSpPr>
        <p:spPr bwMode="auto">
          <a:xfrm>
            <a:off x="2779061" y="755133"/>
            <a:ext cx="66880" cy="10232"/>
          </a:xfrm>
          <a:custGeom>
            <a:avLst/>
            <a:gdLst>
              <a:gd name="T0" fmla="*/ 45720 w 30"/>
              <a:gd name="T1" fmla="*/ 5954 h 4"/>
              <a:gd name="T2" fmla="*/ 15240 w 30"/>
              <a:gd name="T3" fmla="*/ 0 h 4"/>
              <a:gd name="T4" fmla="*/ 45720 w 30"/>
              <a:gd name="T5" fmla="*/ 5954 h 4"/>
              <a:gd name="T6" fmla="*/ 0 60000 65536"/>
              <a:gd name="T7" fmla="*/ 0 60000 65536"/>
              <a:gd name="T8" fmla="*/ 0 60000 65536"/>
            </a:gdLst>
            <a:ahLst/>
            <a:cxnLst>
              <a:cxn ang="T6">
                <a:pos x="T0" y="T1"/>
              </a:cxn>
              <a:cxn ang="T7">
                <a:pos x="T2" y="T3"/>
              </a:cxn>
              <a:cxn ang="T8">
                <a:pos x="T4" y="T5"/>
              </a:cxn>
            </a:cxnLst>
            <a:rect l="0" t="0" r="r" b="b"/>
            <a:pathLst>
              <a:path w="30" h="4">
                <a:moveTo>
                  <a:pt x="24" y="3"/>
                </a:moveTo>
                <a:cubicBezTo>
                  <a:pt x="21" y="4"/>
                  <a:pt x="0" y="0"/>
                  <a:pt x="8" y="0"/>
                </a:cubicBezTo>
                <a:cubicBezTo>
                  <a:pt x="15" y="0"/>
                  <a:pt x="30" y="0"/>
                  <a:pt x="24"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5" name="Freeform 1034"/>
          <p:cNvSpPr>
            <a:spLocks/>
          </p:cNvSpPr>
          <p:nvPr/>
        </p:nvSpPr>
        <p:spPr bwMode="auto">
          <a:xfrm>
            <a:off x="2669454" y="740810"/>
            <a:ext cx="39012" cy="12278"/>
          </a:xfrm>
          <a:custGeom>
            <a:avLst/>
            <a:gdLst>
              <a:gd name="T0" fmla="*/ 19610 w 17"/>
              <a:gd name="T1" fmla="*/ 5715 h 5"/>
              <a:gd name="T2" fmla="*/ 0 w 17"/>
              <a:gd name="T3" fmla="*/ 3810 h 5"/>
              <a:gd name="T4" fmla="*/ 25493 w 17"/>
              <a:gd name="T5" fmla="*/ 1905 h 5"/>
              <a:gd name="T6" fmla="*/ 19610 w 17"/>
              <a:gd name="T7" fmla="*/ 571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5">
                <a:moveTo>
                  <a:pt x="10" y="3"/>
                </a:moveTo>
                <a:cubicBezTo>
                  <a:pt x="7" y="3"/>
                  <a:pt x="0" y="5"/>
                  <a:pt x="0" y="2"/>
                </a:cubicBezTo>
                <a:cubicBezTo>
                  <a:pt x="0" y="0"/>
                  <a:pt x="9" y="1"/>
                  <a:pt x="13" y="1"/>
                </a:cubicBezTo>
                <a:cubicBezTo>
                  <a:pt x="17" y="1"/>
                  <a:pt x="11" y="3"/>
                  <a:pt x="10"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6" name="Freeform 1035"/>
          <p:cNvSpPr>
            <a:spLocks/>
          </p:cNvSpPr>
          <p:nvPr/>
        </p:nvSpPr>
        <p:spPr bwMode="auto">
          <a:xfrm>
            <a:off x="2719613" y="798502"/>
            <a:ext cx="59449" cy="14323"/>
          </a:xfrm>
          <a:custGeom>
            <a:avLst/>
            <a:gdLst>
              <a:gd name="T0" fmla="*/ 30104 w 27"/>
              <a:gd name="T1" fmla="*/ 11112 h 6"/>
              <a:gd name="T2" fmla="*/ 11289 w 27"/>
              <a:gd name="T3" fmla="*/ 5556 h 6"/>
              <a:gd name="T4" fmla="*/ 45156 w 27"/>
              <a:gd name="T5" fmla="*/ 1852 h 6"/>
              <a:gd name="T6" fmla="*/ 30104 w 27"/>
              <a:gd name="T7" fmla="*/ 1111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
                <a:moveTo>
                  <a:pt x="16" y="6"/>
                </a:moveTo>
                <a:cubicBezTo>
                  <a:pt x="8" y="6"/>
                  <a:pt x="0" y="5"/>
                  <a:pt x="6" y="3"/>
                </a:cubicBezTo>
                <a:cubicBezTo>
                  <a:pt x="12" y="1"/>
                  <a:pt x="27" y="0"/>
                  <a:pt x="24" y="1"/>
                </a:cubicBezTo>
                <a:cubicBezTo>
                  <a:pt x="20" y="2"/>
                  <a:pt x="25" y="6"/>
                  <a:pt x="16"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7" name="Freeform 1036"/>
          <p:cNvSpPr>
            <a:spLocks/>
          </p:cNvSpPr>
          <p:nvPr/>
        </p:nvSpPr>
        <p:spPr bwMode="auto">
          <a:xfrm>
            <a:off x="2689889" y="875864"/>
            <a:ext cx="35298" cy="12278"/>
          </a:xfrm>
          <a:custGeom>
            <a:avLst/>
            <a:gdLst>
              <a:gd name="T0" fmla="*/ 15082 w 16"/>
              <a:gd name="T1" fmla="*/ 7620 h 5"/>
              <a:gd name="T2" fmla="*/ 9426 w 16"/>
              <a:gd name="T3" fmla="*/ 1905 h 5"/>
              <a:gd name="T4" fmla="*/ 15082 w 16"/>
              <a:gd name="T5" fmla="*/ 7620 h 5"/>
              <a:gd name="T6" fmla="*/ 0 60000 65536"/>
              <a:gd name="T7" fmla="*/ 0 60000 65536"/>
              <a:gd name="T8" fmla="*/ 0 60000 65536"/>
            </a:gdLst>
            <a:ahLst/>
            <a:cxnLst>
              <a:cxn ang="T6">
                <a:pos x="T0" y="T1"/>
              </a:cxn>
              <a:cxn ang="T7">
                <a:pos x="T2" y="T3"/>
              </a:cxn>
              <a:cxn ang="T8">
                <a:pos x="T4" y="T5"/>
              </a:cxn>
            </a:cxnLst>
            <a:rect l="0" t="0" r="r" b="b"/>
            <a:pathLst>
              <a:path w="16" h="5">
                <a:moveTo>
                  <a:pt x="8" y="4"/>
                </a:moveTo>
                <a:cubicBezTo>
                  <a:pt x="5" y="4"/>
                  <a:pt x="0" y="1"/>
                  <a:pt x="5" y="1"/>
                </a:cubicBezTo>
                <a:cubicBezTo>
                  <a:pt x="11" y="0"/>
                  <a:pt x="16" y="5"/>
                  <a:pt x="8"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8" name="Freeform 1037"/>
          <p:cNvSpPr>
            <a:spLocks/>
          </p:cNvSpPr>
          <p:nvPr/>
        </p:nvSpPr>
        <p:spPr bwMode="auto">
          <a:xfrm>
            <a:off x="3275170" y="810383"/>
            <a:ext cx="48303" cy="16370"/>
          </a:xfrm>
          <a:custGeom>
            <a:avLst/>
            <a:gdLst>
              <a:gd name="T0" fmla="*/ 22514 w 22"/>
              <a:gd name="T1" fmla="*/ 10886 h 7"/>
              <a:gd name="T2" fmla="*/ 11257 w 22"/>
              <a:gd name="T3" fmla="*/ 3629 h 7"/>
              <a:gd name="T4" fmla="*/ 35647 w 22"/>
              <a:gd name="T5" fmla="*/ 5443 h 7"/>
              <a:gd name="T6" fmla="*/ 22514 w 22"/>
              <a:gd name="T7" fmla="*/ 1088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7">
                <a:moveTo>
                  <a:pt x="12" y="6"/>
                </a:moveTo>
                <a:cubicBezTo>
                  <a:pt x="6" y="7"/>
                  <a:pt x="0" y="5"/>
                  <a:pt x="6" y="2"/>
                </a:cubicBezTo>
                <a:cubicBezTo>
                  <a:pt x="11" y="0"/>
                  <a:pt x="22" y="1"/>
                  <a:pt x="19" y="3"/>
                </a:cubicBezTo>
                <a:cubicBezTo>
                  <a:pt x="16" y="4"/>
                  <a:pt x="12" y="6"/>
                  <a:pt x="12"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09" name="Freeform 1038"/>
          <p:cNvSpPr>
            <a:spLocks/>
          </p:cNvSpPr>
          <p:nvPr/>
        </p:nvSpPr>
        <p:spPr bwMode="auto">
          <a:xfrm>
            <a:off x="3594621" y="791966"/>
            <a:ext cx="35297" cy="12278"/>
          </a:xfrm>
          <a:custGeom>
            <a:avLst/>
            <a:gdLst>
              <a:gd name="T0" fmla="*/ 30162 w 16"/>
              <a:gd name="T1" fmla="*/ 3810 h 5"/>
              <a:gd name="T2" fmla="*/ 0 w 16"/>
              <a:gd name="T3" fmla="*/ 3810 h 5"/>
              <a:gd name="T4" fmla="*/ 30162 w 16"/>
              <a:gd name="T5" fmla="*/ 3810 h 5"/>
              <a:gd name="T6" fmla="*/ 0 60000 65536"/>
              <a:gd name="T7" fmla="*/ 0 60000 65536"/>
              <a:gd name="T8" fmla="*/ 0 60000 65536"/>
            </a:gdLst>
            <a:ahLst/>
            <a:cxnLst>
              <a:cxn ang="T6">
                <a:pos x="T0" y="T1"/>
              </a:cxn>
              <a:cxn ang="T7">
                <a:pos x="T2" y="T3"/>
              </a:cxn>
              <a:cxn ang="T8">
                <a:pos x="T4" y="T5"/>
              </a:cxn>
            </a:cxnLst>
            <a:rect l="0" t="0" r="r" b="b"/>
            <a:pathLst>
              <a:path w="16" h="5">
                <a:moveTo>
                  <a:pt x="16" y="2"/>
                </a:moveTo>
                <a:cubicBezTo>
                  <a:pt x="16" y="5"/>
                  <a:pt x="0" y="5"/>
                  <a:pt x="0" y="2"/>
                </a:cubicBezTo>
                <a:cubicBezTo>
                  <a:pt x="0" y="0"/>
                  <a:pt x="16" y="0"/>
                  <a:pt x="16"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0" name="Freeform 1039"/>
          <p:cNvSpPr>
            <a:spLocks/>
          </p:cNvSpPr>
          <p:nvPr/>
        </p:nvSpPr>
        <p:spPr bwMode="auto">
          <a:xfrm>
            <a:off x="3267659" y="1353043"/>
            <a:ext cx="31582" cy="20463"/>
          </a:xfrm>
          <a:custGeom>
            <a:avLst/>
            <a:gdLst>
              <a:gd name="T0" fmla="*/ 21204 w 14"/>
              <a:gd name="T1" fmla="*/ 15875 h 8"/>
              <a:gd name="T2" fmla="*/ 3855 w 14"/>
              <a:gd name="T3" fmla="*/ 7938 h 8"/>
              <a:gd name="T4" fmla="*/ 17349 w 14"/>
              <a:gd name="T5" fmla="*/ 1984 h 8"/>
              <a:gd name="T6" fmla="*/ 21204 w 14"/>
              <a:gd name="T7" fmla="*/ 158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1" y="8"/>
                </a:moveTo>
                <a:cubicBezTo>
                  <a:pt x="7" y="8"/>
                  <a:pt x="0" y="7"/>
                  <a:pt x="2" y="4"/>
                </a:cubicBezTo>
                <a:cubicBezTo>
                  <a:pt x="4" y="1"/>
                  <a:pt x="6" y="0"/>
                  <a:pt x="9" y="1"/>
                </a:cubicBezTo>
                <a:cubicBezTo>
                  <a:pt x="11" y="2"/>
                  <a:pt x="14" y="8"/>
                  <a:pt x="11"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1" name="Freeform 1040"/>
          <p:cNvSpPr>
            <a:spLocks/>
          </p:cNvSpPr>
          <p:nvPr/>
        </p:nvSpPr>
        <p:spPr bwMode="auto">
          <a:xfrm>
            <a:off x="6106322" y="4858313"/>
            <a:ext cx="46444" cy="30693"/>
          </a:xfrm>
          <a:custGeom>
            <a:avLst/>
            <a:gdLst>
              <a:gd name="T0" fmla="*/ 37797 w 21"/>
              <a:gd name="T1" fmla="*/ 16485 h 13"/>
              <a:gd name="T2" fmla="*/ 22678 w 21"/>
              <a:gd name="T3" fmla="*/ 1832 h 13"/>
              <a:gd name="T4" fmla="*/ 5670 w 21"/>
              <a:gd name="T5" fmla="*/ 14654 h 13"/>
              <a:gd name="T6" fmla="*/ 37797 w 21"/>
              <a:gd name="T7" fmla="*/ 1648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3">
                <a:moveTo>
                  <a:pt x="20" y="9"/>
                </a:moveTo>
                <a:cubicBezTo>
                  <a:pt x="21" y="4"/>
                  <a:pt x="18" y="0"/>
                  <a:pt x="12" y="1"/>
                </a:cubicBezTo>
                <a:cubicBezTo>
                  <a:pt x="7" y="1"/>
                  <a:pt x="0" y="5"/>
                  <a:pt x="3" y="8"/>
                </a:cubicBezTo>
                <a:cubicBezTo>
                  <a:pt x="7" y="11"/>
                  <a:pt x="19" y="13"/>
                  <a:pt x="20"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2" name="Freeform 1041"/>
          <p:cNvSpPr>
            <a:spLocks/>
          </p:cNvSpPr>
          <p:nvPr/>
        </p:nvSpPr>
        <p:spPr bwMode="auto">
          <a:xfrm>
            <a:off x="6150910" y="4814944"/>
            <a:ext cx="46444" cy="32740"/>
          </a:xfrm>
          <a:custGeom>
            <a:avLst/>
            <a:gdLst>
              <a:gd name="T0" fmla="*/ 20788 w 21"/>
              <a:gd name="T1" fmla="*/ 17585 h 13"/>
              <a:gd name="T2" fmla="*/ 1890 w 21"/>
              <a:gd name="T3" fmla="*/ 19538 h 13"/>
              <a:gd name="T4" fmla="*/ 24568 w 21"/>
              <a:gd name="T5" fmla="*/ 3908 h 13"/>
              <a:gd name="T6" fmla="*/ 35907 w 21"/>
              <a:gd name="T7" fmla="*/ 5862 h 13"/>
              <a:gd name="T8" fmla="*/ 35907 w 21"/>
              <a:gd name="T9" fmla="*/ 9769 h 13"/>
              <a:gd name="T10" fmla="*/ 20788 w 21"/>
              <a:gd name="T11" fmla="*/ 1758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3" name="Freeform 1042"/>
          <p:cNvSpPr>
            <a:spLocks/>
          </p:cNvSpPr>
          <p:nvPr/>
        </p:nvSpPr>
        <p:spPr bwMode="auto">
          <a:xfrm>
            <a:off x="1220394" y="2789528"/>
            <a:ext cx="29725" cy="75713"/>
          </a:xfrm>
          <a:custGeom>
            <a:avLst/>
            <a:gdLst>
              <a:gd name="T0" fmla="*/ 23446 w 13"/>
              <a:gd name="T1" fmla="*/ 5684 h 31"/>
              <a:gd name="T2" fmla="*/ 21492 w 13"/>
              <a:gd name="T3" fmla="*/ 36001 h 31"/>
              <a:gd name="T4" fmla="*/ 13677 w 13"/>
              <a:gd name="T5" fmla="*/ 51159 h 31"/>
              <a:gd name="T6" fmla="*/ 3908 w 13"/>
              <a:gd name="T7" fmla="*/ 24632 h 31"/>
              <a:gd name="T8" fmla="*/ 23446 w 13"/>
              <a:gd name="T9" fmla="*/ 568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4" name="Freeform 1043"/>
          <p:cNvSpPr>
            <a:spLocks/>
          </p:cNvSpPr>
          <p:nvPr/>
        </p:nvSpPr>
        <p:spPr bwMode="auto">
          <a:xfrm>
            <a:off x="1207604" y="2863194"/>
            <a:ext cx="48303" cy="92083"/>
          </a:xfrm>
          <a:custGeom>
            <a:avLst/>
            <a:gdLst>
              <a:gd name="T0" fmla="*/ 35647 w 22"/>
              <a:gd name="T1" fmla="*/ 11585 h 37"/>
              <a:gd name="T2" fmla="*/ 28142 w 22"/>
              <a:gd name="T3" fmla="*/ 3862 h 37"/>
              <a:gd name="T4" fmla="*/ 7505 w 22"/>
              <a:gd name="T5" fmla="*/ 13515 h 37"/>
              <a:gd name="T6" fmla="*/ 0 w 22"/>
              <a:gd name="T7" fmla="*/ 11585 h 37"/>
              <a:gd name="T8" fmla="*/ 5628 w 22"/>
              <a:gd name="T9" fmla="*/ 30892 h 37"/>
              <a:gd name="T10" fmla="*/ 11257 w 22"/>
              <a:gd name="T11" fmla="*/ 57923 h 37"/>
              <a:gd name="T12" fmla="*/ 16885 w 22"/>
              <a:gd name="T13" fmla="*/ 67576 h 37"/>
              <a:gd name="T14" fmla="*/ 39399 w 22"/>
              <a:gd name="T15" fmla="*/ 50200 h 37"/>
              <a:gd name="T16" fmla="*/ 35647 w 22"/>
              <a:gd name="T17" fmla="*/ 1158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5" name="Freeform 1044"/>
          <p:cNvSpPr>
            <a:spLocks/>
          </p:cNvSpPr>
          <p:nvPr/>
        </p:nvSpPr>
        <p:spPr bwMode="auto">
          <a:xfrm>
            <a:off x="1328353" y="2979832"/>
            <a:ext cx="98461" cy="49111"/>
          </a:xfrm>
          <a:custGeom>
            <a:avLst/>
            <a:gdLst>
              <a:gd name="T0" fmla="*/ 24859 w 44"/>
              <a:gd name="T1" fmla="*/ 0 h 20"/>
              <a:gd name="T2" fmla="*/ 5737 w 44"/>
              <a:gd name="T3" fmla="*/ 7620 h 20"/>
              <a:gd name="T4" fmla="*/ 26771 w 44"/>
              <a:gd name="T5" fmla="*/ 20955 h 20"/>
              <a:gd name="T6" fmla="*/ 63103 w 44"/>
              <a:gd name="T7" fmla="*/ 38100 h 20"/>
              <a:gd name="T8" fmla="*/ 74576 w 44"/>
              <a:gd name="T9" fmla="*/ 32385 h 20"/>
              <a:gd name="T10" fmla="*/ 66927 w 44"/>
              <a:gd name="T11" fmla="*/ 17145 h 20"/>
              <a:gd name="T12" fmla="*/ 76488 w 44"/>
              <a:gd name="T13" fmla="*/ 0 h 20"/>
              <a:gd name="T14" fmla="*/ 45893 w 44"/>
              <a:gd name="T15" fmla="*/ 3810 h 20"/>
              <a:gd name="T16" fmla="*/ 24859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6" name="Freeform 1045"/>
          <p:cNvSpPr>
            <a:spLocks/>
          </p:cNvSpPr>
          <p:nvPr/>
        </p:nvSpPr>
        <p:spPr bwMode="auto">
          <a:xfrm>
            <a:off x="1891048" y="3065379"/>
            <a:ext cx="76169" cy="40926"/>
          </a:xfrm>
          <a:custGeom>
            <a:avLst/>
            <a:gdLst>
              <a:gd name="T0" fmla="*/ 59345 w 34"/>
              <a:gd name="T1" fmla="*/ 3735 h 17"/>
              <a:gd name="T2" fmla="*/ 44030 w 34"/>
              <a:gd name="T3" fmla="*/ 16809 h 17"/>
              <a:gd name="T4" fmla="*/ 45944 w 34"/>
              <a:gd name="T5" fmla="*/ 22412 h 17"/>
              <a:gd name="T6" fmla="*/ 19144 w 34"/>
              <a:gd name="T7" fmla="*/ 31750 h 17"/>
              <a:gd name="T8" fmla="*/ 5743 w 34"/>
              <a:gd name="T9" fmla="*/ 20544 h 17"/>
              <a:gd name="T10" fmla="*/ 30630 w 34"/>
              <a:gd name="T11" fmla="*/ 13074 h 17"/>
              <a:gd name="T12" fmla="*/ 59345 w 34"/>
              <a:gd name="T13" fmla="*/ 373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7" name="Freeform 1046"/>
          <p:cNvSpPr>
            <a:spLocks/>
          </p:cNvSpPr>
          <p:nvPr/>
        </p:nvSpPr>
        <p:spPr bwMode="auto">
          <a:xfrm>
            <a:off x="1634678" y="3071517"/>
            <a:ext cx="92888" cy="26602"/>
          </a:xfrm>
          <a:custGeom>
            <a:avLst/>
            <a:gdLst>
              <a:gd name="T0" fmla="*/ 39688 w 42"/>
              <a:gd name="T1" fmla="*/ 18762 h 11"/>
              <a:gd name="T2" fmla="*/ 15119 w 42"/>
              <a:gd name="T3" fmla="*/ 11257 h 11"/>
              <a:gd name="T4" fmla="*/ 7560 w 42"/>
              <a:gd name="T5" fmla="*/ 1876 h 11"/>
              <a:gd name="T6" fmla="*/ 30238 w 42"/>
              <a:gd name="T7" fmla="*/ 3752 h 11"/>
              <a:gd name="T8" fmla="*/ 62366 w 42"/>
              <a:gd name="T9" fmla="*/ 9381 h 11"/>
              <a:gd name="T10" fmla="*/ 75595 w 42"/>
              <a:gd name="T11" fmla="*/ 7505 h 11"/>
              <a:gd name="T12" fmla="*/ 58586 w 42"/>
              <a:gd name="T13" fmla="*/ 16886 h 11"/>
              <a:gd name="T14" fmla="*/ 39688 w 42"/>
              <a:gd name="T15" fmla="*/ 1876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8" name="Freeform 1047"/>
          <p:cNvSpPr>
            <a:spLocks/>
          </p:cNvSpPr>
          <p:nvPr/>
        </p:nvSpPr>
        <p:spPr bwMode="auto">
          <a:xfrm>
            <a:off x="1595664" y="2118350"/>
            <a:ext cx="50158" cy="47065"/>
          </a:xfrm>
          <a:custGeom>
            <a:avLst/>
            <a:gdLst>
              <a:gd name="T0" fmla="*/ 5845 w 22"/>
              <a:gd name="T1" fmla="*/ 21139 h 19"/>
              <a:gd name="T2" fmla="*/ 13638 w 22"/>
              <a:gd name="T3" fmla="*/ 3843 h 19"/>
              <a:gd name="T4" fmla="*/ 35069 w 22"/>
              <a:gd name="T5" fmla="*/ 3843 h 19"/>
              <a:gd name="T6" fmla="*/ 5845 w 22"/>
              <a:gd name="T7" fmla="*/ 21139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9">
                <a:moveTo>
                  <a:pt x="3" y="11"/>
                </a:moveTo>
                <a:cubicBezTo>
                  <a:pt x="2" y="2"/>
                  <a:pt x="0" y="4"/>
                  <a:pt x="7" y="2"/>
                </a:cubicBezTo>
                <a:cubicBezTo>
                  <a:pt x="13" y="0"/>
                  <a:pt x="22" y="0"/>
                  <a:pt x="18" y="2"/>
                </a:cubicBezTo>
                <a:cubicBezTo>
                  <a:pt x="13" y="5"/>
                  <a:pt x="4" y="19"/>
                  <a:pt x="3"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19" name="Freeform 1048"/>
          <p:cNvSpPr>
            <a:spLocks/>
          </p:cNvSpPr>
          <p:nvPr/>
        </p:nvSpPr>
        <p:spPr bwMode="auto">
          <a:xfrm>
            <a:off x="1593806" y="2097887"/>
            <a:ext cx="37156" cy="20463"/>
          </a:xfrm>
          <a:custGeom>
            <a:avLst/>
            <a:gdLst>
              <a:gd name="T0" fmla="*/ 18676 w 17"/>
              <a:gd name="T1" fmla="*/ 11906 h 8"/>
              <a:gd name="T2" fmla="*/ 7471 w 17"/>
              <a:gd name="T3" fmla="*/ 5953 h 8"/>
              <a:gd name="T4" fmla="*/ 26147 w 17"/>
              <a:gd name="T5" fmla="*/ 3969 h 8"/>
              <a:gd name="T6" fmla="*/ 18676 w 17"/>
              <a:gd name="T7" fmla="*/ 1190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0" y="6"/>
                </a:moveTo>
                <a:cubicBezTo>
                  <a:pt x="7" y="5"/>
                  <a:pt x="0" y="4"/>
                  <a:pt x="4" y="3"/>
                </a:cubicBezTo>
                <a:cubicBezTo>
                  <a:pt x="8" y="2"/>
                  <a:pt x="13" y="0"/>
                  <a:pt x="14" y="2"/>
                </a:cubicBezTo>
                <a:cubicBezTo>
                  <a:pt x="15" y="4"/>
                  <a:pt x="17" y="8"/>
                  <a:pt x="10"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0" name="Freeform 1049"/>
          <p:cNvSpPr>
            <a:spLocks/>
          </p:cNvSpPr>
          <p:nvPr/>
        </p:nvSpPr>
        <p:spPr bwMode="auto">
          <a:xfrm>
            <a:off x="1491844" y="2146600"/>
            <a:ext cx="24151" cy="61388"/>
          </a:xfrm>
          <a:custGeom>
            <a:avLst/>
            <a:gdLst>
              <a:gd name="T0" fmla="*/ 18761 w 11"/>
              <a:gd name="T1" fmla="*/ 5715 h 25"/>
              <a:gd name="T2" fmla="*/ 1876 w 11"/>
              <a:gd name="T3" fmla="*/ 26670 h 25"/>
              <a:gd name="T4" fmla="*/ 3752 w 11"/>
              <a:gd name="T5" fmla="*/ 41910 h 25"/>
              <a:gd name="T6" fmla="*/ 18761 w 11"/>
              <a:gd name="T7" fmla="*/ 571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5">
                <a:moveTo>
                  <a:pt x="10" y="3"/>
                </a:moveTo>
                <a:cubicBezTo>
                  <a:pt x="10" y="0"/>
                  <a:pt x="1" y="10"/>
                  <a:pt x="1" y="14"/>
                </a:cubicBezTo>
                <a:cubicBezTo>
                  <a:pt x="1" y="19"/>
                  <a:pt x="0" y="25"/>
                  <a:pt x="2" y="22"/>
                </a:cubicBezTo>
                <a:cubicBezTo>
                  <a:pt x="5" y="18"/>
                  <a:pt x="11" y="8"/>
                  <a:pt x="10"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1" name="Freeform 1050"/>
          <p:cNvSpPr>
            <a:spLocks/>
          </p:cNvSpPr>
          <p:nvPr/>
        </p:nvSpPr>
        <p:spPr bwMode="auto">
          <a:xfrm>
            <a:off x="1530647" y="2034056"/>
            <a:ext cx="22293" cy="22508"/>
          </a:xfrm>
          <a:custGeom>
            <a:avLst/>
            <a:gdLst>
              <a:gd name="T0" fmla="*/ 15240 w 10"/>
              <a:gd name="T1" fmla="*/ 13582 h 9"/>
              <a:gd name="T2" fmla="*/ 3810 w 10"/>
              <a:gd name="T3" fmla="*/ 7761 h 9"/>
              <a:gd name="T4" fmla="*/ 17145 w 10"/>
              <a:gd name="T5" fmla="*/ 3880 h 9"/>
              <a:gd name="T6" fmla="*/ 15240 w 10"/>
              <a:gd name="T7" fmla="*/ 1358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8" y="7"/>
                </a:moveTo>
                <a:cubicBezTo>
                  <a:pt x="5" y="9"/>
                  <a:pt x="0" y="5"/>
                  <a:pt x="2" y="4"/>
                </a:cubicBezTo>
                <a:cubicBezTo>
                  <a:pt x="5" y="2"/>
                  <a:pt x="9" y="0"/>
                  <a:pt x="9" y="2"/>
                </a:cubicBezTo>
                <a:cubicBezTo>
                  <a:pt x="10" y="4"/>
                  <a:pt x="10" y="5"/>
                  <a:pt x="8"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2" name="Freeform 1051"/>
          <p:cNvSpPr>
            <a:spLocks/>
          </p:cNvSpPr>
          <p:nvPr/>
        </p:nvSpPr>
        <p:spPr bwMode="auto">
          <a:xfrm>
            <a:off x="1292850" y="2238683"/>
            <a:ext cx="39013" cy="61388"/>
          </a:xfrm>
          <a:custGeom>
            <a:avLst/>
            <a:gdLst>
              <a:gd name="T0" fmla="*/ 29634 w 18"/>
              <a:gd name="T1" fmla="*/ 5715 h 25"/>
              <a:gd name="T2" fmla="*/ 33338 w 18"/>
              <a:gd name="T3" fmla="*/ 20955 h 25"/>
              <a:gd name="T4" fmla="*/ 27782 w 18"/>
              <a:gd name="T5" fmla="*/ 34290 h 25"/>
              <a:gd name="T6" fmla="*/ 25930 w 18"/>
              <a:gd name="T7" fmla="*/ 43815 h 25"/>
              <a:gd name="T8" fmla="*/ 14817 w 18"/>
              <a:gd name="T9" fmla="*/ 34290 h 25"/>
              <a:gd name="T10" fmla="*/ 3704 w 18"/>
              <a:gd name="T11" fmla="*/ 20955 h 25"/>
              <a:gd name="T12" fmla="*/ 1852 w 18"/>
              <a:gd name="T13" fmla="*/ 13335 h 25"/>
              <a:gd name="T14" fmla="*/ 11113 w 18"/>
              <a:gd name="T15" fmla="*/ 7620 h 25"/>
              <a:gd name="T16" fmla="*/ 22225 w 18"/>
              <a:gd name="T17" fmla="*/ 15240 h 25"/>
              <a:gd name="T18" fmla="*/ 29634 w 18"/>
              <a:gd name="T19" fmla="*/ 571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3" name="Freeform 1052"/>
          <p:cNvSpPr>
            <a:spLocks/>
          </p:cNvSpPr>
          <p:nvPr/>
        </p:nvSpPr>
        <p:spPr bwMode="auto">
          <a:xfrm>
            <a:off x="1255692" y="2261192"/>
            <a:ext cx="37156" cy="38880"/>
          </a:xfrm>
          <a:custGeom>
            <a:avLst/>
            <a:gdLst>
              <a:gd name="T0" fmla="*/ 27781 w 16"/>
              <a:gd name="T1" fmla="*/ 26393 h 16"/>
              <a:gd name="T2" fmla="*/ 15875 w 16"/>
              <a:gd name="T3" fmla="*/ 24507 h 16"/>
              <a:gd name="T4" fmla="*/ 9922 w 16"/>
              <a:gd name="T5" fmla="*/ 20737 h 16"/>
              <a:gd name="T6" fmla="*/ 1984 w 16"/>
              <a:gd name="T7" fmla="*/ 9426 h 16"/>
              <a:gd name="T8" fmla="*/ 11906 w 16"/>
              <a:gd name="T9" fmla="*/ 3770 h 16"/>
              <a:gd name="T10" fmla="*/ 23813 w 16"/>
              <a:gd name="T11" fmla="*/ 7541 h 16"/>
              <a:gd name="T12" fmla="*/ 27781 w 16"/>
              <a:gd name="T13" fmla="*/ 2639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4" name="Freeform 1053"/>
          <p:cNvSpPr>
            <a:spLocks/>
          </p:cNvSpPr>
          <p:nvPr/>
        </p:nvSpPr>
        <p:spPr bwMode="auto">
          <a:xfrm>
            <a:off x="1034626" y="2907815"/>
            <a:ext cx="39012" cy="28648"/>
          </a:xfrm>
          <a:custGeom>
            <a:avLst/>
            <a:gdLst>
              <a:gd name="T0" fmla="*/ 29415 w 17"/>
              <a:gd name="T1" fmla="*/ 12965 h 12"/>
              <a:gd name="T2" fmla="*/ 23532 w 17"/>
              <a:gd name="T3" fmla="*/ 20373 h 12"/>
              <a:gd name="T4" fmla="*/ 15688 w 17"/>
              <a:gd name="T5" fmla="*/ 16669 h 12"/>
              <a:gd name="T6" fmla="*/ 7844 w 17"/>
              <a:gd name="T7" fmla="*/ 14817 h 12"/>
              <a:gd name="T8" fmla="*/ 25493 w 17"/>
              <a:gd name="T9" fmla="*/ 3704 h 12"/>
              <a:gd name="T10" fmla="*/ 29415 w 17"/>
              <a:gd name="T11" fmla="*/ 12965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5" name="Freeform 1054"/>
          <p:cNvSpPr>
            <a:spLocks/>
          </p:cNvSpPr>
          <p:nvPr/>
        </p:nvSpPr>
        <p:spPr bwMode="auto">
          <a:xfrm>
            <a:off x="757810" y="2126138"/>
            <a:ext cx="31584" cy="38880"/>
          </a:xfrm>
          <a:custGeom>
            <a:avLst/>
            <a:gdLst>
              <a:gd name="T0" fmla="*/ 23133 w 14"/>
              <a:gd name="T1" fmla="*/ 3770 h 16"/>
              <a:gd name="T2" fmla="*/ 19277 w 14"/>
              <a:gd name="T3" fmla="*/ 18852 h 16"/>
              <a:gd name="T4" fmla="*/ 13494 w 14"/>
              <a:gd name="T5" fmla="*/ 24507 h 16"/>
              <a:gd name="T6" fmla="*/ 5783 w 14"/>
              <a:gd name="T7" fmla="*/ 26393 h 16"/>
              <a:gd name="T8" fmla="*/ 3855 w 14"/>
              <a:gd name="T9" fmla="*/ 16967 h 16"/>
              <a:gd name="T10" fmla="*/ 23133 w 14"/>
              <a:gd name="T11" fmla="*/ 377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6" name="Freeform 1055"/>
          <p:cNvSpPr>
            <a:spLocks/>
          </p:cNvSpPr>
          <p:nvPr/>
        </p:nvSpPr>
        <p:spPr bwMode="auto">
          <a:xfrm>
            <a:off x="767315" y="2171156"/>
            <a:ext cx="24151" cy="22510"/>
          </a:xfrm>
          <a:custGeom>
            <a:avLst/>
            <a:gdLst>
              <a:gd name="T0" fmla="*/ 16885 w 11"/>
              <a:gd name="T1" fmla="*/ 1940 h 9"/>
              <a:gd name="T2" fmla="*/ 11257 w 11"/>
              <a:gd name="T3" fmla="*/ 1940 h 9"/>
              <a:gd name="T4" fmla="*/ 5628 w 11"/>
              <a:gd name="T5" fmla="*/ 9702 h 9"/>
              <a:gd name="T6" fmla="*/ 15009 w 11"/>
              <a:gd name="T7" fmla="*/ 13582 h 9"/>
              <a:gd name="T8" fmla="*/ 16885 w 11"/>
              <a:gd name="T9" fmla="*/ 194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7" name="Freeform 1056"/>
          <p:cNvSpPr>
            <a:spLocks/>
          </p:cNvSpPr>
          <p:nvPr/>
        </p:nvSpPr>
        <p:spPr bwMode="auto">
          <a:xfrm>
            <a:off x="791250" y="2189573"/>
            <a:ext cx="11146" cy="6138"/>
          </a:xfrm>
          <a:custGeom>
            <a:avLst/>
            <a:gdLst>
              <a:gd name="T0" fmla="*/ 7620 w 5"/>
              <a:gd name="T1" fmla="*/ 0 h 3"/>
              <a:gd name="T2" fmla="*/ 3810 w 5"/>
              <a:gd name="T3" fmla="*/ 3175 h 3"/>
              <a:gd name="T4" fmla="*/ 7620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4" y="0"/>
                </a:moveTo>
                <a:cubicBezTo>
                  <a:pt x="2" y="1"/>
                  <a:pt x="0" y="2"/>
                  <a:pt x="2" y="2"/>
                </a:cubicBezTo>
                <a:cubicBezTo>
                  <a:pt x="3" y="3"/>
                  <a:pt x="5" y="0"/>
                  <a:pt x="4"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8" name="Freeform 1057"/>
          <p:cNvSpPr>
            <a:spLocks/>
          </p:cNvSpPr>
          <p:nvPr/>
        </p:nvSpPr>
        <p:spPr bwMode="auto">
          <a:xfrm>
            <a:off x="787535" y="2207989"/>
            <a:ext cx="11146" cy="16370"/>
          </a:xfrm>
          <a:custGeom>
            <a:avLst/>
            <a:gdLst>
              <a:gd name="T0" fmla="*/ 7620 w 5"/>
              <a:gd name="T1" fmla="*/ 2117 h 6"/>
              <a:gd name="T2" fmla="*/ 3810 w 5"/>
              <a:gd name="T3" fmla="*/ 10583 h 6"/>
              <a:gd name="T4" fmla="*/ 7620 w 5"/>
              <a:gd name="T5" fmla="*/ 2117 h 6"/>
              <a:gd name="T6" fmla="*/ 0 60000 65536"/>
              <a:gd name="T7" fmla="*/ 0 60000 65536"/>
              <a:gd name="T8" fmla="*/ 0 60000 65536"/>
            </a:gdLst>
            <a:ahLst/>
            <a:cxnLst>
              <a:cxn ang="T6">
                <a:pos x="T0" y="T1"/>
              </a:cxn>
              <a:cxn ang="T7">
                <a:pos x="T2" y="T3"/>
              </a:cxn>
              <a:cxn ang="T8">
                <a:pos x="T4" y="T5"/>
              </a:cxn>
            </a:cxnLst>
            <a:rect l="0" t="0" r="r" b="b"/>
            <a:pathLst>
              <a:path w="5" h="6">
                <a:moveTo>
                  <a:pt x="4" y="1"/>
                </a:moveTo>
                <a:cubicBezTo>
                  <a:pt x="3" y="2"/>
                  <a:pt x="0" y="6"/>
                  <a:pt x="2" y="5"/>
                </a:cubicBezTo>
                <a:cubicBezTo>
                  <a:pt x="3" y="4"/>
                  <a:pt x="5" y="0"/>
                  <a:pt x="4"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29" name="Freeform 1058"/>
          <p:cNvSpPr>
            <a:spLocks/>
          </p:cNvSpPr>
          <p:nvPr/>
        </p:nvSpPr>
        <p:spPr bwMode="auto">
          <a:xfrm>
            <a:off x="791250" y="2224756"/>
            <a:ext cx="11146" cy="6139"/>
          </a:xfrm>
          <a:custGeom>
            <a:avLst/>
            <a:gdLst>
              <a:gd name="T0" fmla="*/ 5715 w 5"/>
              <a:gd name="T1" fmla="*/ 0 h 3"/>
              <a:gd name="T2" fmla="*/ 3810 w 5"/>
              <a:gd name="T3" fmla="*/ 4763 h 3"/>
              <a:gd name="T4" fmla="*/ 5715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3" y="0"/>
                </a:moveTo>
                <a:cubicBezTo>
                  <a:pt x="1" y="0"/>
                  <a:pt x="0" y="3"/>
                  <a:pt x="2" y="3"/>
                </a:cubicBezTo>
                <a:cubicBezTo>
                  <a:pt x="4" y="3"/>
                  <a:pt x="5" y="0"/>
                  <a:pt x="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0" name="Freeform 1059"/>
          <p:cNvSpPr>
            <a:spLocks/>
          </p:cNvSpPr>
          <p:nvPr/>
        </p:nvSpPr>
        <p:spPr bwMode="auto">
          <a:xfrm>
            <a:off x="833979" y="2316442"/>
            <a:ext cx="7432" cy="16370"/>
          </a:xfrm>
          <a:custGeom>
            <a:avLst/>
            <a:gdLst>
              <a:gd name="T0" fmla="*/ 4233 w 3"/>
              <a:gd name="T1" fmla="*/ 2117 h 6"/>
              <a:gd name="T2" fmla="*/ 2117 w 3"/>
              <a:gd name="T3" fmla="*/ 12700 h 6"/>
              <a:gd name="T4" fmla="*/ 4233 w 3"/>
              <a:gd name="T5" fmla="*/ 2117 h 6"/>
              <a:gd name="T6" fmla="*/ 0 60000 65536"/>
              <a:gd name="T7" fmla="*/ 0 60000 65536"/>
              <a:gd name="T8" fmla="*/ 0 60000 65536"/>
            </a:gdLst>
            <a:ahLst/>
            <a:cxnLst>
              <a:cxn ang="T6">
                <a:pos x="T0" y="T1"/>
              </a:cxn>
              <a:cxn ang="T7">
                <a:pos x="T2" y="T3"/>
              </a:cxn>
              <a:cxn ang="T8">
                <a:pos x="T4" y="T5"/>
              </a:cxn>
            </a:cxnLst>
            <a:rect l="0" t="0" r="r" b="b"/>
            <a:pathLst>
              <a:path w="3" h="6">
                <a:moveTo>
                  <a:pt x="2" y="1"/>
                </a:moveTo>
                <a:cubicBezTo>
                  <a:pt x="0" y="4"/>
                  <a:pt x="0" y="5"/>
                  <a:pt x="1" y="6"/>
                </a:cubicBezTo>
                <a:cubicBezTo>
                  <a:pt x="2" y="6"/>
                  <a:pt x="3" y="0"/>
                  <a:pt x="2"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1" name="Freeform 1060"/>
          <p:cNvSpPr>
            <a:spLocks/>
          </p:cNvSpPr>
          <p:nvPr/>
        </p:nvSpPr>
        <p:spPr bwMode="auto">
          <a:xfrm>
            <a:off x="921294" y="2027919"/>
            <a:ext cx="16720" cy="24555"/>
          </a:xfrm>
          <a:custGeom>
            <a:avLst/>
            <a:gdLst>
              <a:gd name="T0" fmla="*/ 8165 w 7"/>
              <a:gd name="T1" fmla="*/ 19050 h 10"/>
              <a:gd name="T2" fmla="*/ 6123 w 7"/>
              <a:gd name="T3" fmla="*/ 9525 h 10"/>
              <a:gd name="T4" fmla="*/ 14288 w 7"/>
              <a:gd name="T5" fmla="*/ 5715 h 10"/>
              <a:gd name="T6" fmla="*/ 8165 w 7"/>
              <a:gd name="T7" fmla="*/ 190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0">
                <a:moveTo>
                  <a:pt x="4" y="10"/>
                </a:moveTo>
                <a:cubicBezTo>
                  <a:pt x="2" y="9"/>
                  <a:pt x="0" y="8"/>
                  <a:pt x="3" y="5"/>
                </a:cubicBezTo>
                <a:cubicBezTo>
                  <a:pt x="5" y="2"/>
                  <a:pt x="7" y="0"/>
                  <a:pt x="7" y="3"/>
                </a:cubicBezTo>
                <a:cubicBezTo>
                  <a:pt x="7" y="5"/>
                  <a:pt x="5" y="10"/>
                  <a:pt x="4"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2" name="Freeform 1166"/>
          <p:cNvSpPr>
            <a:spLocks/>
          </p:cNvSpPr>
          <p:nvPr/>
        </p:nvSpPr>
        <p:spPr bwMode="auto">
          <a:xfrm>
            <a:off x="2541266" y="835335"/>
            <a:ext cx="14861" cy="14323"/>
          </a:xfrm>
          <a:custGeom>
            <a:avLst/>
            <a:gdLst>
              <a:gd name="T0" fmla="*/ 12700 w 7"/>
              <a:gd name="T1" fmla="*/ 9260 h 6"/>
              <a:gd name="T2" fmla="*/ 3629 w 7"/>
              <a:gd name="T3" fmla="*/ 5556 h 6"/>
              <a:gd name="T4" fmla="*/ 12700 w 7"/>
              <a:gd name="T5" fmla="*/ 9260 h 6"/>
              <a:gd name="T6" fmla="*/ 0 60000 65536"/>
              <a:gd name="T7" fmla="*/ 0 60000 65536"/>
              <a:gd name="T8" fmla="*/ 0 60000 65536"/>
            </a:gdLst>
            <a:ahLst/>
            <a:cxnLst>
              <a:cxn ang="T6">
                <a:pos x="T0" y="T1"/>
              </a:cxn>
              <a:cxn ang="T7">
                <a:pos x="T2" y="T3"/>
              </a:cxn>
              <a:cxn ang="T8">
                <a:pos x="T4" y="T5"/>
              </a:cxn>
            </a:cxnLst>
            <a:rect l="0" t="0" r="r" b="b"/>
            <a:pathLst>
              <a:path w="7" h="6">
                <a:moveTo>
                  <a:pt x="7" y="5"/>
                </a:moveTo>
                <a:cubicBezTo>
                  <a:pt x="7" y="6"/>
                  <a:pt x="0" y="5"/>
                  <a:pt x="2" y="3"/>
                </a:cubicBezTo>
                <a:cubicBezTo>
                  <a:pt x="5" y="0"/>
                  <a:pt x="7" y="3"/>
                  <a:pt x="7"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3" name="Freeform 1167"/>
          <p:cNvSpPr>
            <a:spLocks/>
          </p:cNvSpPr>
          <p:nvPr/>
        </p:nvSpPr>
        <p:spPr bwMode="auto">
          <a:xfrm>
            <a:off x="4722294" y="4342652"/>
            <a:ext cx="11146" cy="10231"/>
          </a:xfrm>
          <a:custGeom>
            <a:avLst/>
            <a:gdLst>
              <a:gd name="T0" fmla="*/ 9525 w 5"/>
              <a:gd name="T1" fmla="*/ 1984 h 4"/>
              <a:gd name="T2" fmla="*/ 1905 w 5"/>
              <a:gd name="T3" fmla="*/ 1984 h 4"/>
              <a:gd name="T4" fmla="*/ 9525 w 5"/>
              <a:gd name="T5" fmla="*/ 1984 h 4"/>
              <a:gd name="T6" fmla="*/ 0 60000 65536"/>
              <a:gd name="T7" fmla="*/ 0 60000 65536"/>
              <a:gd name="T8" fmla="*/ 0 60000 65536"/>
            </a:gdLst>
            <a:ahLst/>
            <a:cxnLst>
              <a:cxn ang="T6">
                <a:pos x="T0" y="T1"/>
              </a:cxn>
              <a:cxn ang="T7">
                <a:pos x="T2" y="T3"/>
              </a:cxn>
              <a:cxn ang="T8">
                <a:pos x="T4" y="T5"/>
              </a:cxn>
            </a:cxnLst>
            <a:rect l="0" t="0" r="r" b="b"/>
            <a:pathLst>
              <a:path w="5" h="4">
                <a:moveTo>
                  <a:pt x="5" y="1"/>
                </a:moveTo>
                <a:cubicBezTo>
                  <a:pt x="5" y="4"/>
                  <a:pt x="0" y="2"/>
                  <a:pt x="1" y="1"/>
                </a:cubicBezTo>
                <a:cubicBezTo>
                  <a:pt x="1" y="0"/>
                  <a:pt x="5" y="0"/>
                  <a:pt x="5" y="1"/>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434" name="Freeform 1168"/>
          <p:cNvSpPr>
            <a:spLocks/>
          </p:cNvSpPr>
          <p:nvPr/>
        </p:nvSpPr>
        <p:spPr bwMode="auto">
          <a:xfrm>
            <a:off x="4646118" y="4328327"/>
            <a:ext cx="11146" cy="14325"/>
          </a:xfrm>
          <a:custGeom>
            <a:avLst/>
            <a:gdLst>
              <a:gd name="T0" fmla="*/ 9525 w 5"/>
              <a:gd name="T1" fmla="*/ 3704 h 6"/>
              <a:gd name="T2" fmla="*/ 0 w 5"/>
              <a:gd name="T3" fmla="*/ 5557 h 6"/>
              <a:gd name="T4" fmla="*/ 9525 w 5"/>
              <a:gd name="T5" fmla="*/ 3704 h 6"/>
              <a:gd name="T6" fmla="*/ 0 60000 65536"/>
              <a:gd name="T7" fmla="*/ 0 60000 65536"/>
              <a:gd name="T8" fmla="*/ 0 60000 65536"/>
            </a:gdLst>
            <a:ahLst/>
            <a:cxnLst>
              <a:cxn ang="T6">
                <a:pos x="T0" y="T1"/>
              </a:cxn>
              <a:cxn ang="T7">
                <a:pos x="T2" y="T3"/>
              </a:cxn>
              <a:cxn ang="T8">
                <a:pos x="T4" y="T5"/>
              </a:cxn>
            </a:cxnLst>
            <a:rect l="0" t="0" r="r" b="b"/>
            <a:pathLst>
              <a:path w="5" h="6">
                <a:moveTo>
                  <a:pt x="5" y="2"/>
                </a:moveTo>
                <a:cubicBezTo>
                  <a:pt x="5" y="5"/>
                  <a:pt x="0" y="6"/>
                  <a:pt x="0" y="3"/>
                </a:cubicBezTo>
                <a:cubicBezTo>
                  <a:pt x="0" y="0"/>
                  <a:pt x="5" y="0"/>
                  <a:pt x="5" y="2"/>
                </a:cubicBezTo>
                <a:close/>
              </a:path>
            </a:pathLst>
          </a:custGeom>
          <a:solidFill>
            <a:srgbClr val="FFCC99"/>
          </a:solidFill>
          <a:ln w="7938"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435" name="Freeform 1169"/>
          <p:cNvSpPr>
            <a:spLocks/>
          </p:cNvSpPr>
          <p:nvPr/>
        </p:nvSpPr>
        <p:spPr bwMode="auto">
          <a:xfrm>
            <a:off x="4911993" y="5482427"/>
            <a:ext cx="40871" cy="30695"/>
          </a:xfrm>
          <a:custGeom>
            <a:avLst/>
            <a:gdLst>
              <a:gd name="T0" fmla="*/ 29104 w 18"/>
              <a:gd name="T1" fmla="*/ 10991 h 13"/>
              <a:gd name="T2" fmla="*/ 1940 w 18"/>
              <a:gd name="T3" fmla="*/ 9159 h 13"/>
              <a:gd name="T4" fmla="*/ 29104 w 18"/>
              <a:gd name="T5" fmla="*/ 10991 h 13"/>
              <a:gd name="T6" fmla="*/ 0 60000 65536"/>
              <a:gd name="T7" fmla="*/ 0 60000 65536"/>
              <a:gd name="T8" fmla="*/ 0 60000 65536"/>
            </a:gdLst>
            <a:ahLst/>
            <a:cxnLst>
              <a:cxn ang="T6">
                <a:pos x="T0" y="T1"/>
              </a:cxn>
              <a:cxn ang="T7">
                <a:pos x="T2" y="T3"/>
              </a:cxn>
              <a:cxn ang="T8">
                <a:pos x="T4" y="T5"/>
              </a:cxn>
            </a:cxnLst>
            <a:rect l="0" t="0" r="r" b="b"/>
            <a:pathLst>
              <a:path w="18" h="13">
                <a:moveTo>
                  <a:pt x="15" y="6"/>
                </a:moveTo>
                <a:cubicBezTo>
                  <a:pt x="18" y="0"/>
                  <a:pt x="0" y="3"/>
                  <a:pt x="1" y="5"/>
                </a:cubicBezTo>
                <a:cubicBezTo>
                  <a:pt x="2" y="8"/>
                  <a:pt x="12" y="13"/>
                  <a:pt x="15"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6" name="Freeform 1170"/>
          <p:cNvSpPr>
            <a:spLocks/>
          </p:cNvSpPr>
          <p:nvPr/>
        </p:nvSpPr>
        <p:spPr bwMode="auto">
          <a:xfrm>
            <a:off x="1439764" y="1620708"/>
            <a:ext cx="3715" cy="2046"/>
          </a:xfrm>
          <a:custGeom>
            <a:avLst/>
            <a:gdLst>
              <a:gd name="T0" fmla="*/ 3175 w 2"/>
              <a:gd name="T1" fmla="*/ 0 h 1"/>
              <a:gd name="T2" fmla="*/ 3175 w 2"/>
              <a:gd name="T3" fmla="*/ 0 h 1"/>
              <a:gd name="T4" fmla="*/ 0 60000 65536"/>
              <a:gd name="T5" fmla="*/ 0 60000 65536"/>
            </a:gdLst>
            <a:ahLst/>
            <a:cxnLst>
              <a:cxn ang="T4">
                <a:pos x="T0" y="T1"/>
              </a:cxn>
              <a:cxn ang="T5">
                <a:pos x="T2" y="T3"/>
              </a:cxn>
            </a:cxnLst>
            <a:rect l="0" t="0" r="r" b="b"/>
            <a:pathLst>
              <a:path w="2" h="1">
                <a:moveTo>
                  <a:pt x="2" y="0"/>
                </a:moveTo>
                <a:cubicBezTo>
                  <a:pt x="0" y="1"/>
                  <a:pt x="1" y="1"/>
                  <a:pt x="2"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7" name="Freeform 1171"/>
          <p:cNvSpPr>
            <a:spLocks noEditPoints="1"/>
          </p:cNvSpPr>
          <p:nvPr/>
        </p:nvSpPr>
        <p:spPr bwMode="auto">
          <a:xfrm>
            <a:off x="466152" y="1045705"/>
            <a:ext cx="6047031" cy="4401539"/>
          </a:xfrm>
          <a:custGeom>
            <a:avLst/>
            <a:gdLst>
              <a:gd name="T0" fmla="*/ 4661648 w 2708"/>
              <a:gd name="T1" fmla="*/ 400609 h 1790"/>
              <a:gd name="T2" fmla="*/ 4144535 w 2708"/>
              <a:gd name="T3" fmla="*/ 289964 h 1790"/>
              <a:gd name="T4" fmla="*/ 3764810 w 2708"/>
              <a:gd name="T5" fmla="*/ 314764 h 1790"/>
              <a:gd name="T6" fmla="*/ 3352647 w 2708"/>
              <a:gd name="T7" fmla="*/ 227012 h 1790"/>
              <a:gd name="T8" fmla="*/ 3215259 w 2708"/>
              <a:gd name="T9" fmla="*/ 114460 h 1790"/>
              <a:gd name="T10" fmla="*/ 2936667 w 2708"/>
              <a:gd name="T11" fmla="*/ 70583 h 1790"/>
              <a:gd name="T12" fmla="*/ 2577932 w 2708"/>
              <a:gd name="T13" fmla="*/ 162151 h 1790"/>
              <a:gd name="T14" fmla="*/ 2318421 w 2708"/>
              <a:gd name="T15" fmla="*/ 320487 h 1790"/>
              <a:gd name="T16" fmla="*/ 2316513 w 2708"/>
              <a:gd name="T17" fmla="*/ 429224 h 1790"/>
              <a:gd name="T18" fmla="*/ 2249727 w 2708"/>
              <a:gd name="T19" fmla="*/ 276611 h 1790"/>
              <a:gd name="T20" fmla="*/ 1892900 w 2708"/>
              <a:gd name="T21" fmla="*/ 423501 h 1790"/>
              <a:gd name="T22" fmla="*/ 1457838 w 2708"/>
              <a:gd name="T23" fmla="*/ 539868 h 1790"/>
              <a:gd name="T24" fmla="*/ 1446389 w 2708"/>
              <a:gd name="T25" fmla="*/ 484546 h 1790"/>
              <a:gd name="T26" fmla="*/ 1123909 w 2708"/>
              <a:gd name="T27" fmla="*/ 345287 h 1790"/>
              <a:gd name="T28" fmla="*/ 978889 w 2708"/>
              <a:gd name="T29" fmla="*/ 366271 h 1790"/>
              <a:gd name="T30" fmla="*/ 851042 w 2708"/>
              <a:gd name="T31" fmla="*/ 404424 h 1790"/>
              <a:gd name="T32" fmla="*/ 843409 w 2708"/>
              <a:gd name="T33" fmla="*/ 436854 h 1790"/>
              <a:gd name="T34" fmla="*/ 774715 w 2708"/>
              <a:gd name="T35" fmla="*/ 516976 h 1790"/>
              <a:gd name="T36" fmla="*/ 686940 w 2708"/>
              <a:gd name="T37" fmla="*/ 623805 h 1790"/>
              <a:gd name="T38" fmla="*/ 612521 w 2708"/>
              <a:gd name="T39" fmla="*/ 684850 h 1790"/>
              <a:gd name="T40" fmla="*/ 583899 w 2708"/>
              <a:gd name="T41" fmla="*/ 780233 h 1790"/>
              <a:gd name="T42" fmla="*/ 664042 w 2708"/>
              <a:gd name="T43" fmla="*/ 833648 h 1790"/>
              <a:gd name="T44" fmla="*/ 929277 w 2708"/>
              <a:gd name="T45" fmla="*/ 637159 h 1790"/>
              <a:gd name="T46" fmla="*/ 1122001 w 2708"/>
              <a:gd name="T47" fmla="*/ 761157 h 1790"/>
              <a:gd name="T48" fmla="*/ 782348 w 2708"/>
              <a:gd name="T49" fmla="*/ 1001522 h 1790"/>
              <a:gd name="T50" fmla="*/ 633511 w 2708"/>
              <a:gd name="T51" fmla="*/ 919493 h 1790"/>
              <a:gd name="T52" fmla="*/ 532378 w 2708"/>
              <a:gd name="T53" fmla="*/ 1085459 h 1790"/>
              <a:gd name="T54" fmla="*/ 414072 w 2708"/>
              <a:gd name="T55" fmla="*/ 1289579 h 1790"/>
              <a:gd name="T56" fmla="*/ 547643 w 2708"/>
              <a:gd name="T57" fmla="*/ 1341086 h 1790"/>
              <a:gd name="T58" fmla="*/ 755634 w 2708"/>
              <a:gd name="T59" fmla="*/ 1276225 h 1790"/>
              <a:gd name="T60" fmla="*/ 1015144 w 2708"/>
              <a:gd name="T61" fmla="*/ 1508960 h 1790"/>
              <a:gd name="T62" fmla="*/ 1177338 w 2708"/>
              <a:gd name="T63" fmla="*/ 1255241 h 1790"/>
              <a:gd name="T64" fmla="*/ 1419675 w 2708"/>
              <a:gd name="T65" fmla="*/ 1415484 h 1790"/>
              <a:gd name="T66" fmla="*/ 1104828 w 2708"/>
              <a:gd name="T67" fmla="*/ 1531852 h 1790"/>
              <a:gd name="T68" fmla="*/ 898746 w 2708"/>
              <a:gd name="T69" fmla="*/ 1718802 h 1790"/>
              <a:gd name="T70" fmla="*/ 295766 w 2708"/>
              <a:gd name="T71" fmla="*/ 1568097 h 1790"/>
              <a:gd name="T72" fmla="*/ 103041 w 2708"/>
              <a:gd name="T73" fmla="*/ 2291101 h 1790"/>
              <a:gd name="T74" fmla="*/ 738460 w 2708"/>
              <a:gd name="T75" fmla="*/ 2663095 h 1790"/>
              <a:gd name="T76" fmla="*/ 1215501 w 2708"/>
              <a:gd name="T77" fmla="*/ 3237301 h 1790"/>
              <a:gd name="T78" fmla="*/ 1686818 w 2708"/>
              <a:gd name="T79" fmla="*/ 2212887 h 1790"/>
              <a:gd name="T80" fmla="*/ 1221226 w 2708"/>
              <a:gd name="T81" fmla="*/ 1720710 h 1790"/>
              <a:gd name="T82" fmla="*/ 1877635 w 2708"/>
              <a:gd name="T83" fmla="*/ 1903846 h 1790"/>
              <a:gd name="T84" fmla="*/ 1801308 w 2708"/>
              <a:gd name="T85" fmla="*/ 1819908 h 1790"/>
              <a:gd name="T86" fmla="*/ 2234462 w 2708"/>
              <a:gd name="T87" fmla="*/ 1959168 h 1790"/>
              <a:gd name="T88" fmla="*/ 2621819 w 2708"/>
              <a:gd name="T89" fmla="*/ 1953445 h 1790"/>
              <a:gd name="T90" fmla="*/ 2814544 w 2708"/>
              <a:gd name="T91" fmla="*/ 2090796 h 1790"/>
              <a:gd name="T92" fmla="*/ 2866064 w 2708"/>
              <a:gd name="T93" fmla="*/ 2268209 h 1790"/>
              <a:gd name="T94" fmla="*/ 3125575 w 2708"/>
              <a:gd name="T95" fmla="*/ 2184272 h 1790"/>
              <a:gd name="T96" fmla="*/ 3303034 w 2708"/>
              <a:gd name="T97" fmla="*/ 1919107 h 1790"/>
              <a:gd name="T98" fmla="*/ 3386994 w 2708"/>
              <a:gd name="T99" fmla="*/ 1678742 h 1790"/>
              <a:gd name="T100" fmla="*/ 3421341 w 2708"/>
              <a:gd name="T101" fmla="*/ 1466991 h 1790"/>
              <a:gd name="T102" fmla="*/ 3543463 w 2708"/>
              <a:gd name="T103" fmla="*/ 1615789 h 1790"/>
              <a:gd name="T104" fmla="*/ 3844953 w 2708"/>
              <a:gd name="T105" fmla="*/ 1257149 h 1790"/>
              <a:gd name="T106" fmla="*/ 4072025 w 2708"/>
              <a:gd name="T107" fmla="*/ 812664 h 1790"/>
              <a:gd name="T108" fmla="*/ 4474648 w 2708"/>
              <a:gd name="T109" fmla="*/ 717280 h 1790"/>
              <a:gd name="T110" fmla="*/ 4444117 w 2708"/>
              <a:gd name="T111" fmla="*/ 986261 h 1790"/>
              <a:gd name="T112" fmla="*/ 4890628 w 2708"/>
              <a:gd name="T113" fmla="*/ 686758 h 1790"/>
              <a:gd name="T114" fmla="*/ 5079536 w 2708"/>
              <a:gd name="T115" fmla="*/ 608544 h 1790"/>
              <a:gd name="T116" fmla="*/ 1259389 w 2708"/>
              <a:gd name="T117" fmla="*/ 2815707 h 1790"/>
              <a:gd name="T118" fmla="*/ 1600951 w 2708"/>
              <a:gd name="T119" fmla="*/ 1329640 h 1790"/>
              <a:gd name="T120" fmla="*/ 1761237 w 2708"/>
              <a:gd name="T121" fmla="*/ 1537575 h 1790"/>
              <a:gd name="T122" fmla="*/ 2400472 w 2708"/>
              <a:gd name="T123" fmla="*/ 1253333 h 17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8" h="1790">
                <a:moveTo>
                  <a:pt x="2704" y="290"/>
                </a:moveTo>
                <a:cubicBezTo>
                  <a:pt x="2700" y="288"/>
                  <a:pt x="2690" y="282"/>
                  <a:pt x="2686" y="280"/>
                </a:cubicBezTo>
                <a:cubicBezTo>
                  <a:pt x="2683" y="277"/>
                  <a:pt x="2682" y="273"/>
                  <a:pt x="2678" y="272"/>
                </a:cubicBezTo>
                <a:cubicBezTo>
                  <a:pt x="2674" y="271"/>
                  <a:pt x="2669" y="270"/>
                  <a:pt x="2666" y="269"/>
                </a:cubicBezTo>
                <a:cubicBezTo>
                  <a:pt x="2663" y="268"/>
                  <a:pt x="2663" y="268"/>
                  <a:pt x="2665" y="269"/>
                </a:cubicBezTo>
                <a:cubicBezTo>
                  <a:pt x="2667" y="270"/>
                  <a:pt x="2670" y="272"/>
                  <a:pt x="2665" y="272"/>
                </a:cubicBezTo>
                <a:cubicBezTo>
                  <a:pt x="2660" y="272"/>
                  <a:pt x="2658" y="271"/>
                  <a:pt x="2659" y="270"/>
                </a:cubicBezTo>
                <a:cubicBezTo>
                  <a:pt x="2661" y="269"/>
                  <a:pt x="2662" y="268"/>
                  <a:pt x="2660" y="268"/>
                </a:cubicBezTo>
                <a:cubicBezTo>
                  <a:pt x="2658" y="268"/>
                  <a:pt x="2644" y="267"/>
                  <a:pt x="2643" y="268"/>
                </a:cubicBezTo>
                <a:cubicBezTo>
                  <a:pt x="2641" y="268"/>
                  <a:pt x="2645" y="268"/>
                  <a:pt x="2647" y="270"/>
                </a:cubicBezTo>
                <a:cubicBezTo>
                  <a:pt x="2649" y="273"/>
                  <a:pt x="2647" y="275"/>
                  <a:pt x="2647" y="277"/>
                </a:cubicBezTo>
                <a:cubicBezTo>
                  <a:pt x="2646" y="279"/>
                  <a:pt x="2645" y="278"/>
                  <a:pt x="2648" y="281"/>
                </a:cubicBezTo>
                <a:cubicBezTo>
                  <a:pt x="2650" y="285"/>
                  <a:pt x="2650" y="287"/>
                  <a:pt x="2649" y="286"/>
                </a:cubicBezTo>
                <a:cubicBezTo>
                  <a:pt x="2648" y="284"/>
                  <a:pt x="2646" y="280"/>
                  <a:pt x="2645" y="283"/>
                </a:cubicBezTo>
                <a:cubicBezTo>
                  <a:pt x="2644" y="285"/>
                  <a:pt x="2645" y="287"/>
                  <a:pt x="2643" y="284"/>
                </a:cubicBezTo>
                <a:cubicBezTo>
                  <a:pt x="2641" y="282"/>
                  <a:pt x="2641" y="280"/>
                  <a:pt x="2639" y="279"/>
                </a:cubicBezTo>
                <a:cubicBezTo>
                  <a:pt x="2636" y="277"/>
                  <a:pt x="2636" y="275"/>
                  <a:pt x="2637" y="274"/>
                </a:cubicBezTo>
                <a:cubicBezTo>
                  <a:pt x="2638" y="273"/>
                  <a:pt x="2639" y="272"/>
                  <a:pt x="2637" y="270"/>
                </a:cubicBezTo>
                <a:cubicBezTo>
                  <a:pt x="2636" y="267"/>
                  <a:pt x="2638" y="265"/>
                  <a:pt x="2638" y="264"/>
                </a:cubicBezTo>
                <a:cubicBezTo>
                  <a:pt x="2639" y="263"/>
                  <a:pt x="2638" y="261"/>
                  <a:pt x="2635" y="261"/>
                </a:cubicBezTo>
                <a:cubicBezTo>
                  <a:pt x="2632" y="261"/>
                  <a:pt x="2633" y="261"/>
                  <a:pt x="2632" y="259"/>
                </a:cubicBezTo>
                <a:cubicBezTo>
                  <a:pt x="2631" y="257"/>
                  <a:pt x="2617" y="249"/>
                  <a:pt x="2614" y="248"/>
                </a:cubicBezTo>
                <a:cubicBezTo>
                  <a:pt x="2611" y="246"/>
                  <a:pt x="2608" y="245"/>
                  <a:pt x="2604" y="242"/>
                </a:cubicBezTo>
                <a:cubicBezTo>
                  <a:pt x="2600" y="239"/>
                  <a:pt x="2597" y="238"/>
                  <a:pt x="2594" y="237"/>
                </a:cubicBezTo>
                <a:cubicBezTo>
                  <a:pt x="2590" y="236"/>
                  <a:pt x="2590" y="236"/>
                  <a:pt x="2587" y="233"/>
                </a:cubicBezTo>
                <a:cubicBezTo>
                  <a:pt x="2583" y="230"/>
                  <a:pt x="2571" y="228"/>
                  <a:pt x="2569" y="226"/>
                </a:cubicBezTo>
                <a:cubicBezTo>
                  <a:pt x="2566" y="224"/>
                  <a:pt x="2564" y="221"/>
                  <a:pt x="2558" y="218"/>
                </a:cubicBezTo>
                <a:cubicBezTo>
                  <a:pt x="2553" y="216"/>
                  <a:pt x="2532" y="211"/>
                  <a:pt x="2528" y="209"/>
                </a:cubicBezTo>
                <a:cubicBezTo>
                  <a:pt x="2524" y="208"/>
                  <a:pt x="2524" y="205"/>
                  <a:pt x="2519" y="205"/>
                </a:cubicBezTo>
                <a:cubicBezTo>
                  <a:pt x="2514" y="205"/>
                  <a:pt x="2491" y="205"/>
                  <a:pt x="2488" y="204"/>
                </a:cubicBezTo>
                <a:cubicBezTo>
                  <a:pt x="2484" y="203"/>
                  <a:pt x="2485" y="201"/>
                  <a:pt x="2484" y="203"/>
                </a:cubicBezTo>
                <a:cubicBezTo>
                  <a:pt x="2482" y="204"/>
                  <a:pt x="2483" y="206"/>
                  <a:pt x="2481" y="206"/>
                </a:cubicBezTo>
                <a:cubicBezTo>
                  <a:pt x="2479" y="205"/>
                  <a:pt x="2460" y="201"/>
                  <a:pt x="2455" y="200"/>
                </a:cubicBezTo>
                <a:cubicBezTo>
                  <a:pt x="2449" y="198"/>
                  <a:pt x="2446" y="200"/>
                  <a:pt x="2445" y="202"/>
                </a:cubicBezTo>
                <a:cubicBezTo>
                  <a:pt x="2444" y="204"/>
                  <a:pt x="2442" y="208"/>
                  <a:pt x="2441" y="208"/>
                </a:cubicBezTo>
                <a:cubicBezTo>
                  <a:pt x="2440" y="209"/>
                  <a:pt x="2441" y="210"/>
                  <a:pt x="2443" y="210"/>
                </a:cubicBezTo>
                <a:cubicBezTo>
                  <a:pt x="2445" y="211"/>
                  <a:pt x="2450" y="216"/>
                  <a:pt x="2451" y="219"/>
                </a:cubicBezTo>
                <a:cubicBezTo>
                  <a:pt x="2452" y="221"/>
                  <a:pt x="2453" y="222"/>
                  <a:pt x="2449" y="225"/>
                </a:cubicBezTo>
                <a:cubicBezTo>
                  <a:pt x="2446" y="227"/>
                  <a:pt x="2445" y="229"/>
                  <a:pt x="2442" y="229"/>
                </a:cubicBezTo>
                <a:cubicBezTo>
                  <a:pt x="2438" y="229"/>
                  <a:pt x="2433" y="230"/>
                  <a:pt x="2431" y="227"/>
                </a:cubicBezTo>
                <a:cubicBezTo>
                  <a:pt x="2428" y="223"/>
                  <a:pt x="2431" y="224"/>
                  <a:pt x="2425" y="221"/>
                </a:cubicBezTo>
                <a:cubicBezTo>
                  <a:pt x="2420" y="219"/>
                  <a:pt x="2415" y="220"/>
                  <a:pt x="2415" y="217"/>
                </a:cubicBezTo>
                <a:cubicBezTo>
                  <a:pt x="2415" y="214"/>
                  <a:pt x="2416" y="213"/>
                  <a:pt x="2414" y="212"/>
                </a:cubicBezTo>
                <a:cubicBezTo>
                  <a:pt x="2413" y="210"/>
                  <a:pt x="2412" y="210"/>
                  <a:pt x="2410" y="210"/>
                </a:cubicBezTo>
                <a:cubicBezTo>
                  <a:pt x="2408" y="209"/>
                  <a:pt x="2407" y="207"/>
                  <a:pt x="2405" y="208"/>
                </a:cubicBezTo>
                <a:cubicBezTo>
                  <a:pt x="2403" y="210"/>
                  <a:pt x="2404" y="211"/>
                  <a:pt x="2398" y="212"/>
                </a:cubicBezTo>
                <a:cubicBezTo>
                  <a:pt x="2392" y="213"/>
                  <a:pt x="2385" y="212"/>
                  <a:pt x="2379" y="211"/>
                </a:cubicBezTo>
                <a:cubicBezTo>
                  <a:pt x="2374" y="210"/>
                  <a:pt x="2363" y="210"/>
                  <a:pt x="2356" y="209"/>
                </a:cubicBezTo>
                <a:cubicBezTo>
                  <a:pt x="2349" y="208"/>
                  <a:pt x="2350" y="206"/>
                  <a:pt x="2343" y="208"/>
                </a:cubicBezTo>
                <a:cubicBezTo>
                  <a:pt x="2336" y="209"/>
                  <a:pt x="2331" y="207"/>
                  <a:pt x="2329" y="209"/>
                </a:cubicBezTo>
                <a:cubicBezTo>
                  <a:pt x="2327" y="211"/>
                  <a:pt x="2325" y="210"/>
                  <a:pt x="2325" y="217"/>
                </a:cubicBezTo>
                <a:cubicBezTo>
                  <a:pt x="2325" y="223"/>
                  <a:pt x="2326" y="227"/>
                  <a:pt x="2324" y="225"/>
                </a:cubicBezTo>
                <a:cubicBezTo>
                  <a:pt x="2322" y="223"/>
                  <a:pt x="2320" y="216"/>
                  <a:pt x="2320" y="214"/>
                </a:cubicBezTo>
                <a:cubicBezTo>
                  <a:pt x="2319" y="212"/>
                  <a:pt x="2315" y="210"/>
                  <a:pt x="2312" y="209"/>
                </a:cubicBezTo>
                <a:cubicBezTo>
                  <a:pt x="2309" y="208"/>
                  <a:pt x="2300" y="209"/>
                  <a:pt x="2302" y="204"/>
                </a:cubicBezTo>
                <a:cubicBezTo>
                  <a:pt x="2304" y="200"/>
                  <a:pt x="2305" y="197"/>
                  <a:pt x="2306" y="195"/>
                </a:cubicBezTo>
                <a:cubicBezTo>
                  <a:pt x="2307" y="193"/>
                  <a:pt x="2306" y="190"/>
                  <a:pt x="2302" y="187"/>
                </a:cubicBezTo>
                <a:cubicBezTo>
                  <a:pt x="2297" y="184"/>
                  <a:pt x="2279" y="174"/>
                  <a:pt x="2266" y="175"/>
                </a:cubicBezTo>
                <a:cubicBezTo>
                  <a:pt x="2254" y="176"/>
                  <a:pt x="2231" y="181"/>
                  <a:pt x="2219" y="181"/>
                </a:cubicBezTo>
                <a:cubicBezTo>
                  <a:pt x="2207" y="181"/>
                  <a:pt x="2201" y="181"/>
                  <a:pt x="2199" y="179"/>
                </a:cubicBezTo>
                <a:cubicBezTo>
                  <a:pt x="2198" y="178"/>
                  <a:pt x="2198" y="177"/>
                  <a:pt x="2200" y="177"/>
                </a:cubicBezTo>
                <a:cubicBezTo>
                  <a:pt x="2203" y="176"/>
                  <a:pt x="2202" y="175"/>
                  <a:pt x="2199" y="173"/>
                </a:cubicBezTo>
                <a:cubicBezTo>
                  <a:pt x="2196" y="172"/>
                  <a:pt x="2192" y="168"/>
                  <a:pt x="2187" y="169"/>
                </a:cubicBezTo>
                <a:cubicBezTo>
                  <a:pt x="2181" y="170"/>
                  <a:pt x="2178" y="171"/>
                  <a:pt x="2175" y="171"/>
                </a:cubicBezTo>
                <a:cubicBezTo>
                  <a:pt x="2173" y="171"/>
                  <a:pt x="2176" y="171"/>
                  <a:pt x="2179" y="169"/>
                </a:cubicBezTo>
                <a:cubicBezTo>
                  <a:pt x="2181" y="168"/>
                  <a:pt x="2184" y="165"/>
                  <a:pt x="2180" y="165"/>
                </a:cubicBezTo>
                <a:cubicBezTo>
                  <a:pt x="2175" y="165"/>
                  <a:pt x="2174" y="167"/>
                  <a:pt x="2173" y="166"/>
                </a:cubicBezTo>
                <a:cubicBezTo>
                  <a:pt x="2172" y="164"/>
                  <a:pt x="2172" y="165"/>
                  <a:pt x="2168" y="163"/>
                </a:cubicBezTo>
                <a:cubicBezTo>
                  <a:pt x="2165" y="162"/>
                  <a:pt x="2163" y="162"/>
                  <a:pt x="2161" y="160"/>
                </a:cubicBezTo>
                <a:cubicBezTo>
                  <a:pt x="2159" y="159"/>
                  <a:pt x="2158" y="157"/>
                  <a:pt x="2161" y="157"/>
                </a:cubicBezTo>
                <a:cubicBezTo>
                  <a:pt x="2164" y="157"/>
                  <a:pt x="2173" y="157"/>
                  <a:pt x="2174" y="157"/>
                </a:cubicBezTo>
                <a:cubicBezTo>
                  <a:pt x="2174" y="156"/>
                  <a:pt x="2175" y="154"/>
                  <a:pt x="2172" y="152"/>
                </a:cubicBezTo>
                <a:cubicBezTo>
                  <a:pt x="2168" y="150"/>
                  <a:pt x="2166" y="147"/>
                  <a:pt x="2156" y="146"/>
                </a:cubicBezTo>
                <a:cubicBezTo>
                  <a:pt x="2145" y="146"/>
                  <a:pt x="2138" y="143"/>
                  <a:pt x="2135" y="146"/>
                </a:cubicBezTo>
                <a:cubicBezTo>
                  <a:pt x="2133" y="149"/>
                  <a:pt x="2121" y="159"/>
                  <a:pt x="2116" y="160"/>
                </a:cubicBezTo>
                <a:cubicBezTo>
                  <a:pt x="2111" y="160"/>
                  <a:pt x="2109" y="160"/>
                  <a:pt x="2110" y="158"/>
                </a:cubicBezTo>
                <a:cubicBezTo>
                  <a:pt x="2110" y="156"/>
                  <a:pt x="2109" y="155"/>
                  <a:pt x="2112" y="155"/>
                </a:cubicBezTo>
                <a:cubicBezTo>
                  <a:pt x="2116" y="154"/>
                  <a:pt x="2119" y="155"/>
                  <a:pt x="2118" y="153"/>
                </a:cubicBezTo>
                <a:cubicBezTo>
                  <a:pt x="2117" y="150"/>
                  <a:pt x="2117" y="150"/>
                  <a:pt x="2116" y="148"/>
                </a:cubicBezTo>
                <a:cubicBezTo>
                  <a:pt x="2115" y="147"/>
                  <a:pt x="2116" y="145"/>
                  <a:pt x="2112" y="146"/>
                </a:cubicBezTo>
                <a:cubicBezTo>
                  <a:pt x="2108" y="147"/>
                  <a:pt x="2096" y="148"/>
                  <a:pt x="2097" y="147"/>
                </a:cubicBezTo>
                <a:cubicBezTo>
                  <a:pt x="2098" y="146"/>
                  <a:pt x="2106" y="141"/>
                  <a:pt x="2109" y="142"/>
                </a:cubicBezTo>
                <a:cubicBezTo>
                  <a:pt x="2112" y="143"/>
                  <a:pt x="2110" y="142"/>
                  <a:pt x="2119" y="143"/>
                </a:cubicBezTo>
                <a:cubicBezTo>
                  <a:pt x="2127" y="144"/>
                  <a:pt x="2138" y="146"/>
                  <a:pt x="2131" y="144"/>
                </a:cubicBezTo>
                <a:cubicBezTo>
                  <a:pt x="2123" y="142"/>
                  <a:pt x="2114" y="139"/>
                  <a:pt x="2108" y="139"/>
                </a:cubicBezTo>
                <a:cubicBezTo>
                  <a:pt x="2102" y="139"/>
                  <a:pt x="2078" y="135"/>
                  <a:pt x="2072" y="135"/>
                </a:cubicBezTo>
                <a:cubicBezTo>
                  <a:pt x="2065" y="135"/>
                  <a:pt x="2066" y="135"/>
                  <a:pt x="2062" y="134"/>
                </a:cubicBezTo>
                <a:cubicBezTo>
                  <a:pt x="2058" y="132"/>
                  <a:pt x="2052" y="129"/>
                  <a:pt x="2052" y="131"/>
                </a:cubicBezTo>
                <a:cubicBezTo>
                  <a:pt x="2052" y="133"/>
                  <a:pt x="2056" y="135"/>
                  <a:pt x="2053" y="137"/>
                </a:cubicBezTo>
                <a:cubicBezTo>
                  <a:pt x="2051" y="138"/>
                  <a:pt x="2041" y="138"/>
                  <a:pt x="2036" y="140"/>
                </a:cubicBezTo>
                <a:cubicBezTo>
                  <a:pt x="2032" y="142"/>
                  <a:pt x="2030" y="144"/>
                  <a:pt x="2031" y="146"/>
                </a:cubicBezTo>
                <a:cubicBezTo>
                  <a:pt x="2032" y="148"/>
                  <a:pt x="2032" y="149"/>
                  <a:pt x="2035" y="148"/>
                </a:cubicBezTo>
                <a:cubicBezTo>
                  <a:pt x="2037" y="148"/>
                  <a:pt x="2045" y="145"/>
                  <a:pt x="2043" y="147"/>
                </a:cubicBezTo>
                <a:cubicBezTo>
                  <a:pt x="2040" y="149"/>
                  <a:pt x="2036" y="151"/>
                  <a:pt x="2037" y="153"/>
                </a:cubicBezTo>
                <a:cubicBezTo>
                  <a:pt x="2039" y="155"/>
                  <a:pt x="2037" y="157"/>
                  <a:pt x="2038" y="160"/>
                </a:cubicBezTo>
                <a:cubicBezTo>
                  <a:pt x="2040" y="162"/>
                  <a:pt x="2045" y="165"/>
                  <a:pt x="2041" y="165"/>
                </a:cubicBezTo>
                <a:cubicBezTo>
                  <a:pt x="2037" y="165"/>
                  <a:pt x="2031" y="167"/>
                  <a:pt x="2028" y="165"/>
                </a:cubicBezTo>
                <a:cubicBezTo>
                  <a:pt x="2026" y="164"/>
                  <a:pt x="2027" y="163"/>
                  <a:pt x="2028" y="163"/>
                </a:cubicBezTo>
                <a:cubicBezTo>
                  <a:pt x="2029" y="163"/>
                  <a:pt x="2028" y="161"/>
                  <a:pt x="2025" y="161"/>
                </a:cubicBezTo>
                <a:cubicBezTo>
                  <a:pt x="2022" y="161"/>
                  <a:pt x="2016" y="164"/>
                  <a:pt x="2014" y="164"/>
                </a:cubicBezTo>
                <a:cubicBezTo>
                  <a:pt x="2011" y="163"/>
                  <a:pt x="2004" y="161"/>
                  <a:pt x="2006" y="163"/>
                </a:cubicBezTo>
                <a:cubicBezTo>
                  <a:pt x="2007" y="165"/>
                  <a:pt x="2006" y="164"/>
                  <a:pt x="2011" y="165"/>
                </a:cubicBezTo>
                <a:cubicBezTo>
                  <a:pt x="2016" y="166"/>
                  <a:pt x="2020" y="168"/>
                  <a:pt x="2018" y="170"/>
                </a:cubicBezTo>
                <a:cubicBezTo>
                  <a:pt x="2015" y="172"/>
                  <a:pt x="2012" y="173"/>
                  <a:pt x="2010" y="171"/>
                </a:cubicBezTo>
                <a:cubicBezTo>
                  <a:pt x="2007" y="169"/>
                  <a:pt x="2009" y="167"/>
                  <a:pt x="2007" y="166"/>
                </a:cubicBezTo>
                <a:cubicBezTo>
                  <a:pt x="2006" y="164"/>
                  <a:pt x="2004" y="165"/>
                  <a:pt x="2000" y="164"/>
                </a:cubicBezTo>
                <a:cubicBezTo>
                  <a:pt x="1997" y="164"/>
                  <a:pt x="1990" y="160"/>
                  <a:pt x="1983" y="162"/>
                </a:cubicBezTo>
                <a:cubicBezTo>
                  <a:pt x="1976" y="163"/>
                  <a:pt x="1977" y="162"/>
                  <a:pt x="1973" y="165"/>
                </a:cubicBezTo>
                <a:cubicBezTo>
                  <a:pt x="1970" y="167"/>
                  <a:pt x="1969" y="169"/>
                  <a:pt x="1963" y="167"/>
                </a:cubicBezTo>
                <a:cubicBezTo>
                  <a:pt x="1957" y="165"/>
                  <a:pt x="1952" y="162"/>
                  <a:pt x="1949" y="158"/>
                </a:cubicBezTo>
                <a:cubicBezTo>
                  <a:pt x="1946" y="153"/>
                  <a:pt x="1947" y="153"/>
                  <a:pt x="1945" y="155"/>
                </a:cubicBezTo>
                <a:cubicBezTo>
                  <a:pt x="1943" y="157"/>
                  <a:pt x="1939" y="162"/>
                  <a:pt x="1937" y="165"/>
                </a:cubicBezTo>
                <a:cubicBezTo>
                  <a:pt x="1935" y="168"/>
                  <a:pt x="1933" y="177"/>
                  <a:pt x="1930" y="179"/>
                </a:cubicBezTo>
                <a:cubicBezTo>
                  <a:pt x="1927" y="181"/>
                  <a:pt x="1929" y="182"/>
                  <a:pt x="1924" y="180"/>
                </a:cubicBezTo>
                <a:cubicBezTo>
                  <a:pt x="1919" y="178"/>
                  <a:pt x="1909" y="175"/>
                  <a:pt x="1906" y="171"/>
                </a:cubicBezTo>
                <a:cubicBezTo>
                  <a:pt x="1903" y="166"/>
                  <a:pt x="1894" y="158"/>
                  <a:pt x="1892" y="155"/>
                </a:cubicBezTo>
                <a:cubicBezTo>
                  <a:pt x="1889" y="153"/>
                  <a:pt x="1885" y="149"/>
                  <a:pt x="1886" y="148"/>
                </a:cubicBezTo>
                <a:cubicBezTo>
                  <a:pt x="1888" y="147"/>
                  <a:pt x="1891" y="149"/>
                  <a:pt x="1894" y="149"/>
                </a:cubicBezTo>
                <a:cubicBezTo>
                  <a:pt x="1896" y="149"/>
                  <a:pt x="1906" y="147"/>
                  <a:pt x="1902" y="144"/>
                </a:cubicBezTo>
                <a:cubicBezTo>
                  <a:pt x="1898" y="141"/>
                  <a:pt x="1894" y="140"/>
                  <a:pt x="1891" y="139"/>
                </a:cubicBezTo>
                <a:cubicBezTo>
                  <a:pt x="1889" y="138"/>
                  <a:pt x="1888" y="137"/>
                  <a:pt x="1892" y="137"/>
                </a:cubicBezTo>
                <a:cubicBezTo>
                  <a:pt x="1895" y="136"/>
                  <a:pt x="1899" y="134"/>
                  <a:pt x="1895" y="132"/>
                </a:cubicBezTo>
                <a:cubicBezTo>
                  <a:pt x="1892" y="131"/>
                  <a:pt x="1888" y="131"/>
                  <a:pt x="1891" y="129"/>
                </a:cubicBezTo>
                <a:cubicBezTo>
                  <a:pt x="1894" y="127"/>
                  <a:pt x="1900" y="123"/>
                  <a:pt x="1894" y="121"/>
                </a:cubicBezTo>
                <a:cubicBezTo>
                  <a:pt x="1888" y="119"/>
                  <a:pt x="1890" y="120"/>
                  <a:pt x="1886" y="117"/>
                </a:cubicBezTo>
                <a:cubicBezTo>
                  <a:pt x="1882" y="114"/>
                  <a:pt x="1881" y="114"/>
                  <a:pt x="1876" y="114"/>
                </a:cubicBezTo>
                <a:cubicBezTo>
                  <a:pt x="1871" y="114"/>
                  <a:pt x="1869" y="113"/>
                  <a:pt x="1867" y="115"/>
                </a:cubicBezTo>
                <a:cubicBezTo>
                  <a:pt x="1865" y="117"/>
                  <a:pt x="1865" y="118"/>
                  <a:pt x="1863" y="117"/>
                </a:cubicBezTo>
                <a:cubicBezTo>
                  <a:pt x="1862" y="116"/>
                  <a:pt x="1863" y="115"/>
                  <a:pt x="1860" y="115"/>
                </a:cubicBezTo>
                <a:cubicBezTo>
                  <a:pt x="1857" y="114"/>
                  <a:pt x="1852" y="116"/>
                  <a:pt x="1849" y="113"/>
                </a:cubicBezTo>
                <a:cubicBezTo>
                  <a:pt x="1845" y="110"/>
                  <a:pt x="1841" y="111"/>
                  <a:pt x="1840" y="108"/>
                </a:cubicBezTo>
                <a:cubicBezTo>
                  <a:pt x="1838" y="106"/>
                  <a:pt x="1839" y="105"/>
                  <a:pt x="1835" y="107"/>
                </a:cubicBezTo>
                <a:cubicBezTo>
                  <a:pt x="1832" y="109"/>
                  <a:pt x="1832" y="110"/>
                  <a:pt x="1830" y="110"/>
                </a:cubicBezTo>
                <a:cubicBezTo>
                  <a:pt x="1828" y="110"/>
                  <a:pt x="1828" y="108"/>
                  <a:pt x="1826" y="109"/>
                </a:cubicBezTo>
                <a:cubicBezTo>
                  <a:pt x="1824" y="110"/>
                  <a:pt x="1820" y="114"/>
                  <a:pt x="1821" y="117"/>
                </a:cubicBezTo>
                <a:cubicBezTo>
                  <a:pt x="1822" y="120"/>
                  <a:pt x="1826" y="119"/>
                  <a:pt x="1824" y="123"/>
                </a:cubicBezTo>
                <a:cubicBezTo>
                  <a:pt x="1822" y="126"/>
                  <a:pt x="1824" y="127"/>
                  <a:pt x="1821" y="127"/>
                </a:cubicBezTo>
                <a:cubicBezTo>
                  <a:pt x="1817" y="127"/>
                  <a:pt x="1810" y="127"/>
                  <a:pt x="1812" y="128"/>
                </a:cubicBezTo>
                <a:cubicBezTo>
                  <a:pt x="1814" y="128"/>
                  <a:pt x="1825" y="131"/>
                  <a:pt x="1821" y="131"/>
                </a:cubicBezTo>
                <a:cubicBezTo>
                  <a:pt x="1817" y="131"/>
                  <a:pt x="1817" y="130"/>
                  <a:pt x="1811" y="129"/>
                </a:cubicBezTo>
                <a:cubicBezTo>
                  <a:pt x="1806" y="128"/>
                  <a:pt x="1785" y="128"/>
                  <a:pt x="1783" y="127"/>
                </a:cubicBezTo>
                <a:cubicBezTo>
                  <a:pt x="1780" y="126"/>
                  <a:pt x="1780" y="124"/>
                  <a:pt x="1778" y="124"/>
                </a:cubicBezTo>
                <a:cubicBezTo>
                  <a:pt x="1775" y="124"/>
                  <a:pt x="1773" y="126"/>
                  <a:pt x="1769" y="125"/>
                </a:cubicBezTo>
                <a:cubicBezTo>
                  <a:pt x="1765" y="124"/>
                  <a:pt x="1756" y="122"/>
                  <a:pt x="1757" y="119"/>
                </a:cubicBezTo>
                <a:cubicBezTo>
                  <a:pt x="1758" y="117"/>
                  <a:pt x="1764" y="116"/>
                  <a:pt x="1762" y="115"/>
                </a:cubicBezTo>
                <a:cubicBezTo>
                  <a:pt x="1760" y="113"/>
                  <a:pt x="1759" y="112"/>
                  <a:pt x="1754" y="113"/>
                </a:cubicBezTo>
                <a:cubicBezTo>
                  <a:pt x="1749" y="113"/>
                  <a:pt x="1730" y="111"/>
                  <a:pt x="1724" y="110"/>
                </a:cubicBezTo>
                <a:cubicBezTo>
                  <a:pt x="1717" y="109"/>
                  <a:pt x="1713" y="111"/>
                  <a:pt x="1707" y="111"/>
                </a:cubicBezTo>
                <a:cubicBezTo>
                  <a:pt x="1702" y="112"/>
                  <a:pt x="1692" y="111"/>
                  <a:pt x="1695" y="114"/>
                </a:cubicBezTo>
                <a:cubicBezTo>
                  <a:pt x="1697" y="117"/>
                  <a:pt x="1699" y="120"/>
                  <a:pt x="1695" y="119"/>
                </a:cubicBezTo>
                <a:cubicBezTo>
                  <a:pt x="1690" y="118"/>
                  <a:pt x="1686" y="116"/>
                  <a:pt x="1688" y="113"/>
                </a:cubicBezTo>
                <a:cubicBezTo>
                  <a:pt x="1690" y="110"/>
                  <a:pt x="1687" y="104"/>
                  <a:pt x="1686" y="103"/>
                </a:cubicBezTo>
                <a:cubicBezTo>
                  <a:pt x="1684" y="102"/>
                  <a:pt x="1684" y="106"/>
                  <a:pt x="1682" y="107"/>
                </a:cubicBezTo>
                <a:cubicBezTo>
                  <a:pt x="1680" y="108"/>
                  <a:pt x="1677" y="108"/>
                  <a:pt x="1673" y="108"/>
                </a:cubicBezTo>
                <a:cubicBezTo>
                  <a:pt x="1669" y="108"/>
                  <a:pt x="1668" y="108"/>
                  <a:pt x="1666" y="106"/>
                </a:cubicBezTo>
                <a:cubicBezTo>
                  <a:pt x="1665" y="105"/>
                  <a:pt x="1668" y="101"/>
                  <a:pt x="1664" y="101"/>
                </a:cubicBezTo>
                <a:cubicBezTo>
                  <a:pt x="1661" y="101"/>
                  <a:pt x="1661" y="102"/>
                  <a:pt x="1657" y="102"/>
                </a:cubicBezTo>
                <a:cubicBezTo>
                  <a:pt x="1653" y="102"/>
                  <a:pt x="1649" y="99"/>
                  <a:pt x="1646" y="102"/>
                </a:cubicBezTo>
                <a:cubicBezTo>
                  <a:pt x="1642" y="104"/>
                  <a:pt x="1639" y="107"/>
                  <a:pt x="1640" y="107"/>
                </a:cubicBezTo>
                <a:cubicBezTo>
                  <a:pt x="1641" y="108"/>
                  <a:pt x="1641" y="109"/>
                  <a:pt x="1645" y="109"/>
                </a:cubicBezTo>
                <a:cubicBezTo>
                  <a:pt x="1648" y="109"/>
                  <a:pt x="1650" y="111"/>
                  <a:pt x="1647" y="112"/>
                </a:cubicBezTo>
                <a:cubicBezTo>
                  <a:pt x="1643" y="113"/>
                  <a:pt x="1642" y="113"/>
                  <a:pt x="1638" y="113"/>
                </a:cubicBezTo>
                <a:cubicBezTo>
                  <a:pt x="1634" y="114"/>
                  <a:pt x="1636" y="115"/>
                  <a:pt x="1632" y="117"/>
                </a:cubicBezTo>
                <a:cubicBezTo>
                  <a:pt x="1628" y="118"/>
                  <a:pt x="1628" y="117"/>
                  <a:pt x="1624" y="119"/>
                </a:cubicBezTo>
                <a:cubicBezTo>
                  <a:pt x="1619" y="121"/>
                  <a:pt x="1618" y="122"/>
                  <a:pt x="1610" y="122"/>
                </a:cubicBezTo>
                <a:cubicBezTo>
                  <a:pt x="1603" y="122"/>
                  <a:pt x="1599" y="121"/>
                  <a:pt x="1597" y="124"/>
                </a:cubicBezTo>
                <a:cubicBezTo>
                  <a:pt x="1594" y="127"/>
                  <a:pt x="1596" y="129"/>
                  <a:pt x="1589" y="131"/>
                </a:cubicBezTo>
                <a:cubicBezTo>
                  <a:pt x="1582" y="134"/>
                  <a:pt x="1576" y="132"/>
                  <a:pt x="1581" y="131"/>
                </a:cubicBezTo>
                <a:cubicBezTo>
                  <a:pt x="1585" y="130"/>
                  <a:pt x="1590" y="129"/>
                  <a:pt x="1591" y="125"/>
                </a:cubicBezTo>
                <a:cubicBezTo>
                  <a:pt x="1592" y="121"/>
                  <a:pt x="1594" y="118"/>
                  <a:pt x="1596" y="118"/>
                </a:cubicBezTo>
                <a:cubicBezTo>
                  <a:pt x="1598" y="118"/>
                  <a:pt x="1598" y="119"/>
                  <a:pt x="1600" y="119"/>
                </a:cubicBezTo>
                <a:cubicBezTo>
                  <a:pt x="1601" y="118"/>
                  <a:pt x="1603" y="115"/>
                  <a:pt x="1609" y="113"/>
                </a:cubicBezTo>
                <a:cubicBezTo>
                  <a:pt x="1616" y="110"/>
                  <a:pt x="1623" y="108"/>
                  <a:pt x="1627" y="105"/>
                </a:cubicBezTo>
                <a:cubicBezTo>
                  <a:pt x="1631" y="102"/>
                  <a:pt x="1639" y="100"/>
                  <a:pt x="1641" y="97"/>
                </a:cubicBezTo>
                <a:cubicBezTo>
                  <a:pt x="1644" y="95"/>
                  <a:pt x="1656" y="89"/>
                  <a:pt x="1660" y="86"/>
                </a:cubicBezTo>
                <a:cubicBezTo>
                  <a:pt x="1664" y="84"/>
                  <a:pt x="1676" y="78"/>
                  <a:pt x="1680" y="77"/>
                </a:cubicBezTo>
                <a:cubicBezTo>
                  <a:pt x="1683" y="76"/>
                  <a:pt x="1690" y="71"/>
                  <a:pt x="1692" y="68"/>
                </a:cubicBezTo>
                <a:cubicBezTo>
                  <a:pt x="1694" y="65"/>
                  <a:pt x="1695" y="64"/>
                  <a:pt x="1693" y="62"/>
                </a:cubicBezTo>
                <a:cubicBezTo>
                  <a:pt x="1691" y="60"/>
                  <a:pt x="1689" y="58"/>
                  <a:pt x="1688" y="59"/>
                </a:cubicBezTo>
                <a:cubicBezTo>
                  <a:pt x="1687" y="59"/>
                  <a:pt x="1686" y="62"/>
                  <a:pt x="1685" y="60"/>
                </a:cubicBezTo>
                <a:cubicBezTo>
                  <a:pt x="1683" y="58"/>
                  <a:pt x="1684" y="58"/>
                  <a:pt x="1682" y="57"/>
                </a:cubicBezTo>
                <a:cubicBezTo>
                  <a:pt x="1679" y="55"/>
                  <a:pt x="1676" y="53"/>
                  <a:pt x="1678" y="53"/>
                </a:cubicBezTo>
                <a:cubicBezTo>
                  <a:pt x="1680" y="53"/>
                  <a:pt x="1682" y="53"/>
                  <a:pt x="1684" y="54"/>
                </a:cubicBezTo>
                <a:cubicBezTo>
                  <a:pt x="1686" y="55"/>
                  <a:pt x="1689" y="57"/>
                  <a:pt x="1691" y="56"/>
                </a:cubicBezTo>
                <a:cubicBezTo>
                  <a:pt x="1694" y="56"/>
                  <a:pt x="1699" y="56"/>
                  <a:pt x="1697" y="54"/>
                </a:cubicBezTo>
                <a:cubicBezTo>
                  <a:pt x="1695" y="51"/>
                  <a:pt x="1696" y="53"/>
                  <a:pt x="1694" y="50"/>
                </a:cubicBezTo>
                <a:cubicBezTo>
                  <a:pt x="1692" y="48"/>
                  <a:pt x="1694" y="47"/>
                  <a:pt x="1692" y="45"/>
                </a:cubicBezTo>
                <a:cubicBezTo>
                  <a:pt x="1690" y="43"/>
                  <a:pt x="1690" y="41"/>
                  <a:pt x="1688" y="43"/>
                </a:cubicBezTo>
                <a:cubicBezTo>
                  <a:pt x="1686" y="45"/>
                  <a:pt x="1683" y="51"/>
                  <a:pt x="1683" y="47"/>
                </a:cubicBezTo>
                <a:cubicBezTo>
                  <a:pt x="1682" y="43"/>
                  <a:pt x="1684" y="42"/>
                  <a:pt x="1682" y="41"/>
                </a:cubicBezTo>
                <a:cubicBezTo>
                  <a:pt x="1680" y="39"/>
                  <a:pt x="1680" y="37"/>
                  <a:pt x="1677" y="37"/>
                </a:cubicBezTo>
                <a:cubicBezTo>
                  <a:pt x="1674" y="36"/>
                  <a:pt x="1675" y="34"/>
                  <a:pt x="1672" y="33"/>
                </a:cubicBezTo>
                <a:cubicBezTo>
                  <a:pt x="1669" y="33"/>
                  <a:pt x="1654" y="26"/>
                  <a:pt x="1651" y="27"/>
                </a:cubicBezTo>
                <a:cubicBezTo>
                  <a:pt x="1647" y="29"/>
                  <a:pt x="1647" y="30"/>
                  <a:pt x="1643" y="29"/>
                </a:cubicBezTo>
                <a:cubicBezTo>
                  <a:pt x="1640" y="28"/>
                  <a:pt x="1632" y="29"/>
                  <a:pt x="1627" y="29"/>
                </a:cubicBezTo>
                <a:cubicBezTo>
                  <a:pt x="1622" y="29"/>
                  <a:pt x="1621" y="28"/>
                  <a:pt x="1620" y="29"/>
                </a:cubicBezTo>
                <a:cubicBezTo>
                  <a:pt x="1618" y="31"/>
                  <a:pt x="1618" y="34"/>
                  <a:pt x="1616" y="34"/>
                </a:cubicBezTo>
                <a:cubicBezTo>
                  <a:pt x="1613" y="34"/>
                  <a:pt x="1597" y="36"/>
                  <a:pt x="1599" y="34"/>
                </a:cubicBezTo>
                <a:cubicBezTo>
                  <a:pt x="1602" y="32"/>
                  <a:pt x="1605" y="29"/>
                  <a:pt x="1607" y="28"/>
                </a:cubicBezTo>
                <a:cubicBezTo>
                  <a:pt x="1608" y="26"/>
                  <a:pt x="1612" y="22"/>
                  <a:pt x="1609" y="21"/>
                </a:cubicBezTo>
                <a:cubicBezTo>
                  <a:pt x="1606" y="21"/>
                  <a:pt x="1598" y="21"/>
                  <a:pt x="1595" y="21"/>
                </a:cubicBezTo>
                <a:cubicBezTo>
                  <a:pt x="1591" y="21"/>
                  <a:pt x="1587" y="21"/>
                  <a:pt x="1589" y="19"/>
                </a:cubicBezTo>
                <a:cubicBezTo>
                  <a:pt x="1592" y="17"/>
                  <a:pt x="1593" y="16"/>
                  <a:pt x="1589" y="16"/>
                </a:cubicBezTo>
                <a:cubicBezTo>
                  <a:pt x="1584" y="16"/>
                  <a:pt x="1579" y="18"/>
                  <a:pt x="1575" y="18"/>
                </a:cubicBezTo>
                <a:cubicBezTo>
                  <a:pt x="1571" y="18"/>
                  <a:pt x="1569" y="17"/>
                  <a:pt x="1575" y="16"/>
                </a:cubicBezTo>
                <a:cubicBezTo>
                  <a:pt x="1581" y="14"/>
                  <a:pt x="1587" y="13"/>
                  <a:pt x="1588" y="12"/>
                </a:cubicBezTo>
                <a:cubicBezTo>
                  <a:pt x="1590" y="10"/>
                  <a:pt x="1594" y="12"/>
                  <a:pt x="1594" y="10"/>
                </a:cubicBezTo>
                <a:cubicBezTo>
                  <a:pt x="1593" y="8"/>
                  <a:pt x="1593" y="6"/>
                  <a:pt x="1589" y="5"/>
                </a:cubicBezTo>
                <a:cubicBezTo>
                  <a:pt x="1585" y="5"/>
                  <a:pt x="1583" y="6"/>
                  <a:pt x="1580" y="5"/>
                </a:cubicBezTo>
                <a:cubicBezTo>
                  <a:pt x="1577" y="4"/>
                  <a:pt x="1571" y="0"/>
                  <a:pt x="1568" y="1"/>
                </a:cubicBezTo>
                <a:cubicBezTo>
                  <a:pt x="1565" y="2"/>
                  <a:pt x="1557" y="4"/>
                  <a:pt x="1554" y="4"/>
                </a:cubicBezTo>
                <a:cubicBezTo>
                  <a:pt x="1550" y="5"/>
                  <a:pt x="1539" y="11"/>
                  <a:pt x="1536" y="15"/>
                </a:cubicBezTo>
                <a:cubicBezTo>
                  <a:pt x="1533" y="18"/>
                  <a:pt x="1527" y="22"/>
                  <a:pt x="1528" y="24"/>
                </a:cubicBezTo>
                <a:cubicBezTo>
                  <a:pt x="1529" y="26"/>
                  <a:pt x="1531" y="25"/>
                  <a:pt x="1531" y="27"/>
                </a:cubicBezTo>
                <a:cubicBezTo>
                  <a:pt x="1531" y="30"/>
                  <a:pt x="1529" y="33"/>
                  <a:pt x="1532" y="33"/>
                </a:cubicBezTo>
                <a:cubicBezTo>
                  <a:pt x="1535" y="34"/>
                  <a:pt x="1545" y="38"/>
                  <a:pt x="1539" y="37"/>
                </a:cubicBezTo>
                <a:cubicBezTo>
                  <a:pt x="1534" y="35"/>
                  <a:pt x="1515" y="36"/>
                  <a:pt x="1510" y="36"/>
                </a:cubicBezTo>
                <a:cubicBezTo>
                  <a:pt x="1506" y="35"/>
                  <a:pt x="1502" y="34"/>
                  <a:pt x="1504" y="36"/>
                </a:cubicBezTo>
                <a:cubicBezTo>
                  <a:pt x="1506" y="37"/>
                  <a:pt x="1511" y="42"/>
                  <a:pt x="1512" y="44"/>
                </a:cubicBezTo>
                <a:cubicBezTo>
                  <a:pt x="1513" y="46"/>
                  <a:pt x="1512" y="46"/>
                  <a:pt x="1508" y="44"/>
                </a:cubicBezTo>
                <a:cubicBezTo>
                  <a:pt x="1503" y="43"/>
                  <a:pt x="1499" y="42"/>
                  <a:pt x="1497" y="42"/>
                </a:cubicBezTo>
                <a:cubicBezTo>
                  <a:pt x="1494" y="43"/>
                  <a:pt x="1492" y="42"/>
                  <a:pt x="1490" y="44"/>
                </a:cubicBezTo>
                <a:cubicBezTo>
                  <a:pt x="1488" y="46"/>
                  <a:pt x="1486" y="45"/>
                  <a:pt x="1486" y="46"/>
                </a:cubicBezTo>
                <a:cubicBezTo>
                  <a:pt x="1485" y="46"/>
                  <a:pt x="1485" y="48"/>
                  <a:pt x="1483" y="48"/>
                </a:cubicBezTo>
                <a:cubicBezTo>
                  <a:pt x="1480" y="48"/>
                  <a:pt x="1479" y="48"/>
                  <a:pt x="1479" y="47"/>
                </a:cubicBezTo>
                <a:cubicBezTo>
                  <a:pt x="1479" y="46"/>
                  <a:pt x="1480" y="43"/>
                  <a:pt x="1478" y="45"/>
                </a:cubicBezTo>
                <a:cubicBezTo>
                  <a:pt x="1477" y="46"/>
                  <a:pt x="1475" y="48"/>
                  <a:pt x="1472" y="49"/>
                </a:cubicBezTo>
                <a:cubicBezTo>
                  <a:pt x="1470" y="49"/>
                  <a:pt x="1464" y="52"/>
                  <a:pt x="1467" y="50"/>
                </a:cubicBezTo>
                <a:cubicBezTo>
                  <a:pt x="1470" y="48"/>
                  <a:pt x="1474" y="46"/>
                  <a:pt x="1470" y="46"/>
                </a:cubicBezTo>
                <a:cubicBezTo>
                  <a:pt x="1467" y="45"/>
                  <a:pt x="1463" y="45"/>
                  <a:pt x="1458" y="45"/>
                </a:cubicBezTo>
                <a:cubicBezTo>
                  <a:pt x="1453" y="45"/>
                  <a:pt x="1458" y="44"/>
                  <a:pt x="1458" y="43"/>
                </a:cubicBezTo>
                <a:cubicBezTo>
                  <a:pt x="1458" y="42"/>
                  <a:pt x="1464" y="39"/>
                  <a:pt x="1458" y="41"/>
                </a:cubicBezTo>
                <a:cubicBezTo>
                  <a:pt x="1452" y="44"/>
                  <a:pt x="1448" y="46"/>
                  <a:pt x="1444" y="46"/>
                </a:cubicBezTo>
                <a:cubicBezTo>
                  <a:pt x="1439" y="47"/>
                  <a:pt x="1434" y="47"/>
                  <a:pt x="1435" y="48"/>
                </a:cubicBezTo>
                <a:cubicBezTo>
                  <a:pt x="1436" y="50"/>
                  <a:pt x="1436" y="50"/>
                  <a:pt x="1441" y="50"/>
                </a:cubicBezTo>
                <a:cubicBezTo>
                  <a:pt x="1446" y="51"/>
                  <a:pt x="1446" y="51"/>
                  <a:pt x="1442" y="52"/>
                </a:cubicBezTo>
                <a:cubicBezTo>
                  <a:pt x="1439" y="52"/>
                  <a:pt x="1426" y="55"/>
                  <a:pt x="1422" y="56"/>
                </a:cubicBezTo>
                <a:cubicBezTo>
                  <a:pt x="1418" y="57"/>
                  <a:pt x="1421" y="58"/>
                  <a:pt x="1416" y="58"/>
                </a:cubicBezTo>
                <a:cubicBezTo>
                  <a:pt x="1411" y="58"/>
                  <a:pt x="1407" y="57"/>
                  <a:pt x="1404" y="58"/>
                </a:cubicBezTo>
                <a:cubicBezTo>
                  <a:pt x="1401" y="59"/>
                  <a:pt x="1400" y="62"/>
                  <a:pt x="1395" y="63"/>
                </a:cubicBezTo>
                <a:cubicBezTo>
                  <a:pt x="1391" y="64"/>
                  <a:pt x="1389" y="62"/>
                  <a:pt x="1386" y="64"/>
                </a:cubicBezTo>
                <a:cubicBezTo>
                  <a:pt x="1384" y="66"/>
                  <a:pt x="1379" y="71"/>
                  <a:pt x="1376" y="71"/>
                </a:cubicBezTo>
                <a:cubicBezTo>
                  <a:pt x="1374" y="71"/>
                  <a:pt x="1370" y="71"/>
                  <a:pt x="1365" y="71"/>
                </a:cubicBezTo>
                <a:cubicBezTo>
                  <a:pt x="1360" y="71"/>
                  <a:pt x="1364" y="72"/>
                  <a:pt x="1367" y="74"/>
                </a:cubicBezTo>
                <a:cubicBezTo>
                  <a:pt x="1371" y="75"/>
                  <a:pt x="1372" y="76"/>
                  <a:pt x="1368" y="76"/>
                </a:cubicBezTo>
                <a:cubicBezTo>
                  <a:pt x="1364" y="76"/>
                  <a:pt x="1347" y="77"/>
                  <a:pt x="1354" y="77"/>
                </a:cubicBezTo>
                <a:cubicBezTo>
                  <a:pt x="1361" y="77"/>
                  <a:pt x="1367" y="78"/>
                  <a:pt x="1362" y="78"/>
                </a:cubicBezTo>
                <a:cubicBezTo>
                  <a:pt x="1357" y="78"/>
                  <a:pt x="1355" y="78"/>
                  <a:pt x="1358" y="78"/>
                </a:cubicBezTo>
                <a:cubicBezTo>
                  <a:pt x="1361" y="79"/>
                  <a:pt x="1366" y="81"/>
                  <a:pt x="1361" y="81"/>
                </a:cubicBezTo>
                <a:cubicBezTo>
                  <a:pt x="1356" y="81"/>
                  <a:pt x="1362" y="82"/>
                  <a:pt x="1360" y="83"/>
                </a:cubicBezTo>
                <a:cubicBezTo>
                  <a:pt x="1358" y="84"/>
                  <a:pt x="1358" y="86"/>
                  <a:pt x="1355" y="85"/>
                </a:cubicBezTo>
                <a:cubicBezTo>
                  <a:pt x="1352" y="83"/>
                  <a:pt x="1347" y="83"/>
                  <a:pt x="1351" y="85"/>
                </a:cubicBezTo>
                <a:cubicBezTo>
                  <a:pt x="1354" y="87"/>
                  <a:pt x="1358" y="88"/>
                  <a:pt x="1356" y="89"/>
                </a:cubicBezTo>
                <a:cubicBezTo>
                  <a:pt x="1355" y="89"/>
                  <a:pt x="1351" y="89"/>
                  <a:pt x="1354" y="90"/>
                </a:cubicBezTo>
                <a:cubicBezTo>
                  <a:pt x="1356" y="91"/>
                  <a:pt x="1363" y="93"/>
                  <a:pt x="1362" y="93"/>
                </a:cubicBezTo>
                <a:cubicBezTo>
                  <a:pt x="1360" y="94"/>
                  <a:pt x="1358" y="96"/>
                  <a:pt x="1360" y="98"/>
                </a:cubicBezTo>
                <a:cubicBezTo>
                  <a:pt x="1362" y="100"/>
                  <a:pt x="1364" y="103"/>
                  <a:pt x="1363" y="103"/>
                </a:cubicBezTo>
                <a:cubicBezTo>
                  <a:pt x="1361" y="104"/>
                  <a:pt x="1348" y="104"/>
                  <a:pt x="1345" y="106"/>
                </a:cubicBezTo>
                <a:cubicBezTo>
                  <a:pt x="1342" y="108"/>
                  <a:pt x="1341" y="109"/>
                  <a:pt x="1338" y="108"/>
                </a:cubicBezTo>
                <a:cubicBezTo>
                  <a:pt x="1334" y="107"/>
                  <a:pt x="1332" y="108"/>
                  <a:pt x="1326" y="108"/>
                </a:cubicBezTo>
                <a:cubicBezTo>
                  <a:pt x="1321" y="109"/>
                  <a:pt x="1295" y="110"/>
                  <a:pt x="1289" y="111"/>
                </a:cubicBezTo>
                <a:cubicBezTo>
                  <a:pt x="1282" y="112"/>
                  <a:pt x="1277" y="119"/>
                  <a:pt x="1280" y="123"/>
                </a:cubicBezTo>
                <a:cubicBezTo>
                  <a:pt x="1283" y="127"/>
                  <a:pt x="1284" y="128"/>
                  <a:pt x="1283" y="130"/>
                </a:cubicBezTo>
                <a:cubicBezTo>
                  <a:pt x="1282" y="132"/>
                  <a:pt x="1281" y="139"/>
                  <a:pt x="1288" y="142"/>
                </a:cubicBezTo>
                <a:cubicBezTo>
                  <a:pt x="1295" y="145"/>
                  <a:pt x="1299" y="142"/>
                  <a:pt x="1302" y="146"/>
                </a:cubicBezTo>
                <a:cubicBezTo>
                  <a:pt x="1305" y="149"/>
                  <a:pt x="1310" y="157"/>
                  <a:pt x="1308" y="157"/>
                </a:cubicBezTo>
                <a:cubicBezTo>
                  <a:pt x="1306" y="157"/>
                  <a:pt x="1302" y="158"/>
                  <a:pt x="1298" y="158"/>
                </a:cubicBezTo>
                <a:cubicBezTo>
                  <a:pt x="1294" y="158"/>
                  <a:pt x="1293" y="156"/>
                  <a:pt x="1288" y="152"/>
                </a:cubicBezTo>
                <a:cubicBezTo>
                  <a:pt x="1283" y="149"/>
                  <a:pt x="1267" y="143"/>
                  <a:pt x="1263" y="142"/>
                </a:cubicBezTo>
                <a:cubicBezTo>
                  <a:pt x="1259" y="142"/>
                  <a:pt x="1251" y="143"/>
                  <a:pt x="1251" y="141"/>
                </a:cubicBezTo>
                <a:cubicBezTo>
                  <a:pt x="1250" y="139"/>
                  <a:pt x="1252" y="139"/>
                  <a:pt x="1250" y="138"/>
                </a:cubicBezTo>
                <a:cubicBezTo>
                  <a:pt x="1248" y="137"/>
                  <a:pt x="1240" y="136"/>
                  <a:pt x="1238" y="138"/>
                </a:cubicBezTo>
                <a:cubicBezTo>
                  <a:pt x="1236" y="140"/>
                  <a:pt x="1232" y="141"/>
                  <a:pt x="1235" y="142"/>
                </a:cubicBezTo>
                <a:cubicBezTo>
                  <a:pt x="1238" y="143"/>
                  <a:pt x="1248" y="144"/>
                  <a:pt x="1246" y="145"/>
                </a:cubicBezTo>
                <a:cubicBezTo>
                  <a:pt x="1243" y="145"/>
                  <a:pt x="1239" y="145"/>
                  <a:pt x="1240" y="147"/>
                </a:cubicBezTo>
                <a:cubicBezTo>
                  <a:pt x="1241" y="148"/>
                  <a:pt x="1249" y="147"/>
                  <a:pt x="1249" y="150"/>
                </a:cubicBezTo>
                <a:cubicBezTo>
                  <a:pt x="1250" y="152"/>
                  <a:pt x="1251" y="155"/>
                  <a:pt x="1248" y="155"/>
                </a:cubicBezTo>
                <a:cubicBezTo>
                  <a:pt x="1246" y="155"/>
                  <a:pt x="1242" y="155"/>
                  <a:pt x="1239" y="153"/>
                </a:cubicBezTo>
                <a:cubicBezTo>
                  <a:pt x="1236" y="152"/>
                  <a:pt x="1233" y="150"/>
                  <a:pt x="1229" y="151"/>
                </a:cubicBezTo>
                <a:cubicBezTo>
                  <a:pt x="1225" y="152"/>
                  <a:pt x="1222" y="151"/>
                  <a:pt x="1224" y="157"/>
                </a:cubicBezTo>
                <a:cubicBezTo>
                  <a:pt x="1226" y="164"/>
                  <a:pt x="1229" y="163"/>
                  <a:pt x="1235" y="165"/>
                </a:cubicBezTo>
                <a:cubicBezTo>
                  <a:pt x="1241" y="167"/>
                  <a:pt x="1241" y="166"/>
                  <a:pt x="1246" y="168"/>
                </a:cubicBezTo>
                <a:cubicBezTo>
                  <a:pt x="1250" y="171"/>
                  <a:pt x="1252" y="172"/>
                  <a:pt x="1253" y="174"/>
                </a:cubicBezTo>
                <a:cubicBezTo>
                  <a:pt x="1254" y="176"/>
                  <a:pt x="1257" y="176"/>
                  <a:pt x="1258" y="176"/>
                </a:cubicBezTo>
                <a:cubicBezTo>
                  <a:pt x="1260" y="175"/>
                  <a:pt x="1261" y="177"/>
                  <a:pt x="1258" y="177"/>
                </a:cubicBezTo>
                <a:cubicBezTo>
                  <a:pt x="1255" y="177"/>
                  <a:pt x="1251" y="179"/>
                  <a:pt x="1248" y="177"/>
                </a:cubicBezTo>
                <a:cubicBezTo>
                  <a:pt x="1246" y="175"/>
                  <a:pt x="1243" y="171"/>
                  <a:pt x="1239" y="171"/>
                </a:cubicBezTo>
                <a:cubicBezTo>
                  <a:pt x="1235" y="170"/>
                  <a:pt x="1218" y="170"/>
                  <a:pt x="1215" y="168"/>
                </a:cubicBezTo>
                <a:cubicBezTo>
                  <a:pt x="1212" y="166"/>
                  <a:pt x="1213" y="165"/>
                  <a:pt x="1213" y="163"/>
                </a:cubicBezTo>
                <a:cubicBezTo>
                  <a:pt x="1214" y="162"/>
                  <a:pt x="1216" y="162"/>
                  <a:pt x="1214" y="160"/>
                </a:cubicBezTo>
                <a:cubicBezTo>
                  <a:pt x="1213" y="157"/>
                  <a:pt x="1212" y="157"/>
                  <a:pt x="1213" y="154"/>
                </a:cubicBezTo>
                <a:cubicBezTo>
                  <a:pt x="1213" y="151"/>
                  <a:pt x="1216" y="145"/>
                  <a:pt x="1216" y="142"/>
                </a:cubicBezTo>
                <a:cubicBezTo>
                  <a:pt x="1216" y="138"/>
                  <a:pt x="1216" y="134"/>
                  <a:pt x="1213" y="132"/>
                </a:cubicBezTo>
                <a:cubicBezTo>
                  <a:pt x="1210" y="130"/>
                  <a:pt x="1209" y="130"/>
                  <a:pt x="1208" y="131"/>
                </a:cubicBezTo>
                <a:cubicBezTo>
                  <a:pt x="1207" y="132"/>
                  <a:pt x="1208" y="134"/>
                  <a:pt x="1209" y="136"/>
                </a:cubicBezTo>
                <a:cubicBezTo>
                  <a:pt x="1209" y="138"/>
                  <a:pt x="1209" y="142"/>
                  <a:pt x="1208" y="144"/>
                </a:cubicBezTo>
                <a:cubicBezTo>
                  <a:pt x="1208" y="147"/>
                  <a:pt x="1205" y="150"/>
                  <a:pt x="1201" y="152"/>
                </a:cubicBezTo>
                <a:cubicBezTo>
                  <a:pt x="1197" y="153"/>
                  <a:pt x="1193" y="153"/>
                  <a:pt x="1192" y="156"/>
                </a:cubicBezTo>
                <a:cubicBezTo>
                  <a:pt x="1190" y="158"/>
                  <a:pt x="1184" y="164"/>
                  <a:pt x="1184" y="165"/>
                </a:cubicBezTo>
                <a:cubicBezTo>
                  <a:pt x="1184" y="167"/>
                  <a:pt x="1184" y="165"/>
                  <a:pt x="1188" y="168"/>
                </a:cubicBezTo>
                <a:cubicBezTo>
                  <a:pt x="1192" y="171"/>
                  <a:pt x="1197" y="181"/>
                  <a:pt x="1199" y="184"/>
                </a:cubicBezTo>
                <a:cubicBezTo>
                  <a:pt x="1201" y="186"/>
                  <a:pt x="1200" y="187"/>
                  <a:pt x="1198" y="188"/>
                </a:cubicBezTo>
                <a:cubicBezTo>
                  <a:pt x="1197" y="190"/>
                  <a:pt x="1194" y="196"/>
                  <a:pt x="1192" y="200"/>
                </a:cubicBezTo>
                <a:cubicBezTo>
                  <a:pt x="1190" y="205"/>
                  <a:pt x="1189" y="208"/>
                  <a:pt x="1190" y="208"/>
                </a:cubicBezTo>
                <a:cubicBezTo>
                  <a:pt x="1191" y="209"/>
                  <a:pt x="1192" y="211"/>
                  <a:pt x="1192" y="213"/>
                </a:cubicBezTo>
                <a:cubicBezTo>
                  <a:pt x="1192" y="215"/>
                  <a:pt x="1193" y="221"/>
                  <a:pt x="1195" y="220"/>
                </a:cubicBezTo>
                <a:cubicBezTo>
                  <a:pt x="1197" y="220"/>
                  <a:pt x="1197" y="219"/>
                  <a:pt x="1199" y="219"/>
                </a:cubicBezTo>
                <a:cubicBezTo>
                  <a:pt x="1202" y="219"/>
                  <a:pt x="1201" y="220"/>
                  <a:pt x="1204" y="220"/>
                </a:cubicBezTo>
                <a:cubicBezTo>
                  <a:pt x="1207" y="220"/>
                  <a:pt x="1210" y="216"/>
                  <a:pt x="1214" y="216"/>
                </a:cubicBezTo>
                <a:cubicBezTo>
                  <a:pt x="1218" y="216"/>
                  <a:pt x="1226" y="219"/>
                  <a:pt x="1229" y="219"/>
                </a:cubicBezTo>
                <a:cubicBezTo>
                  <a:pt x="1232" y="219"/>
                  <a:pt x="1237" y="222"/>
                  <a:pt x="1240" y="224"/>
                </a:cubicBezTo>
                <a:cubicBezTo>
                  <a:pt x="1243" y="226"/>
                  <a:pt x="1246" y="232"/>
                  <a:pt x="1246" y="233"/>
                </a:cubicBezTo>
                <a:cubicBezTo>
                  <a:pt x="1247" y="235"/>
                  <a:pt x="1248" y="237"/>
                  <a:pt x="1246" y="239"/>
                </a:cubicBezTo>
                <a:cubicBezTo>
                  <a:pt x="1245" y="241"/>
                  <a:pt x="1241" y="244"/>
                  <a:pt x="1241" y="246"/>
                </a:cubicBezTo>
                <a:cubicBezTo>
                  <a:pt x="1241" y="248"/>
                  <a:pt x="1243" y="248"/>
                  <a:pt x="1247" y="250"/>
                </a:cubicBezTo>
                <a:cubicBezTo>
                  <a:pt x="1251" y="252"/>
                  <a:pt x="1262" y="255"/>
                  <a:pt x="1259" y="255"/>
                </a:cubicBezTo>
                <a:cubicBezTo>
                  <a:pt x="1255" y="255"/>
                  <a:pt x="1246" y="256"/>
                  <a:pt x="1243" y="254"/>
                </a:cubicBezTo>
                <a:cubicBezTo>
                  <a:pt x="1241" y="253"/>
                  <a:pt x="1237" y="252"/>
                  <a:pt x="1237" y="252"/>
                </a:cubicBezTo>
                <a:cubicBezTo>
                  <a:pt x="1237" y="252"/>
                  <a:pt x="1237" y="251"/>
                  <a:pt x="1237" y="249"/>
                </a:cubicBezTo>
                <a:cubicBezTo>
                  <a:pt x="1237" y="246"/>
                  <a:pt x="1234" y="246"/>
                  <a:pt x="1235" y="244"/>
                </a:cubicBezTo>
                <a:cubicBezTo>
                  <a:pt x="1236" y="242"/>
                  <a:pt x="1240" y="238"/>
                  <a:pt x="1238" y="235"/>
                </a:cubicBezTo>
                <a:cubicBezTo>
                  <a:pt x="1235" y="232"/>
                  <a:pt x="1232" y="233"/>
                  <a:pt x="1231" y="230"/>
                </a:cubicBezTo>
                <a:cubicBezTo>
                  <a:pt x="1229" y="227"/>
                  <a:pt x="1230" y="225"/>
                  <a:pt x="1226" y="224"/>
                </a:cubicBezTo>
                <a:cubicBezTo>
                  <a:pt x="1222" y="223"/>
                  <a:pt x="1217" y="226"/>
                  <a:pt x="1214" y="225"/>
                </a:cubicBezTo>
                <a:cubicBezTo>
                  <a:pt x="1211" y="225"/>
                  <a:pt x="1204" y="227"/>
                  <a:pt x="1202" y="229"/>
                </a:cubicBezTo>
                <a:cubicBezTo>
                  <a:pt x="1200" y="231"/>
                  <a:pt x="1205" y="231"/>
                  <a:pt x="1203" y="232"/>
                </a:cubicBezTo>
                <a:cubicBezTo>
                  <a:pt x="1202" y="233"/>
                  <a:pt x="1199" y="237"/>
                  <a:pt x="1200" y="238"/>
                </a:cubicBezTo>
                <a:cubicBezTo>
                  <a:pt x="1201" y="238"/>
                  <a:pt x="1204" y="239"/>
                  <a:pt x="1204" y="242"/>
                </a:cubicBezTo>
                <a:cubicBezTo>
                  <a:pt x="1205" y="245"/>
                  <a:pt x="1206" y="249"/>
                  <a:pt x="1204" y="251"/>
                </a:cubicBezTo>
                <a:cubicBezTo>
                  <a:pt x="1203" y="253"/>
                  <a:pt x="1196" y="258"/>
                  <a:pt x="1195" y="260"/>
                </a:cubicBezTo>
                <a:cubicBezTo>
                  <a:pt x="1194" y="262"/>
                  <a:pt x="1193" y="267"/>
                  <a:pt x="1190" y="269"/>
                </a:cubicBezTo>
                <a:cubicBezTo>
                  <a:pt x="1188" y="271"/>
                  <a:pt x="1174" y="275"/>
                  <a:pt x="1174" y="277"/>
                </a:cubicBezTo>
                <a:cubicBezTo>
                  <a:pt x="1173" y="280"/>
                  <a:pt x="1173" y="283"/>
                  <a:pt x="1170" y="283"/>
                </a:cubicBezTo>
                <a:cubicBezTo>
                  <a:pt x="1167" y="284"/>
                  <a:pt x="1166" y="284"/>
                  <a:pt x="1163" y="282"/>
                </a:cubicBezTo>
                <a:cubicBezTo>
                  <a:pt x="1159" y="281"/>
                  <a:pt x="1154" y="281"/>
                  <a:pt x="1151" y="281"/>
                </a:cubicBezTo>
                <a:cubicBezTo>
                  <a:pt x="1148" y="282"/>
                  <a:pt x="1144" y="281"/>
                  <a:pt x="1141" y="279"/>
                </a:cubicBezTo>
                <a:cubicBezTo>
                  <a:pt x="1139" y="278"/>
                  <a:pt x="1133" y="280"/>
                  <a:pt x="1132" y="278"/>
                </a:cubicBezTo>
                <a:cubicBezTo>
                  <a:pt x="1131" y="276"/>
                  <a:pt x="1131" y="274"/>
                  <a:pt x="1130" y="273"/>
                </a:cubicBezTo>
                <a:cubicBezTo>
                  <a:pt x="1129" y="271"/>
                  <a:pt x="1134" y="271"/>
                  <a:pt x="1135" y="272"/>
                </a:cubicBezTo>
                <a:cubicBezTo>
                  <a:pt x="1136" y="273"/>
                  <a:pt x="1135" y="274"/>
                  <a:pt x="1136" y="275"/>
                </a:cubicBezTo>
                <a:cubicBezTo>
                  <a:pt x="1138" y="277"/>
                  <a:pt x="1140" y="278"/>
                  <a:pt x="1141" y="278"/>
                </a:cubicBezTo>
                <a:cubicBezTo>
                  <a:pt x="1143" y="278"/>
                  <a:pt x="1142" y="275"/>
                  <a:pt x="1144" y="274"/>
                </a:cubicBezTo>
                <a:cubicBezTo>
                  <a:pt x="1146" y="274"/>
                  <a:pt x="1147" y="274"/>
                  <a:pt x="1147" y="275"/>
                </a:cubicBezTo>
                <a:cubicBezTo>
                  <a:pt x="1148" y="276"/>
                  <a:pt x="1148" y="277"/>
                  <a:pt x="1150" y="277"/>
                </a:cubicBezTo>
                <a:cubicBezTo>
                  <a:pt x="1153" y="277"/>
                  <a:pt x="1161" y="276"/>
                  <a:pt x="1162" y="274"/>
                </a:cubicBezTo>
                <a:cubicBezTo>
                  <a:pt x="1163" y="272"/>
                  <a:pt x="1160" y="272"/>
                  <a:pt x="1160" y="272"/>
                </a:cubicBezTo>
                <a:cubicBezTo>
                  <a:pt x="1160" y="272"/>
                  <a:pt x="1160" y="270"/>
                  <a:pt x="1162" y="269"/>
                </a:cubicBezTo>
                <a:cubicBezTo>
                  <a:pt x="1165" y="268"/>
                  <a:pt x="1164" y="268"/>
                  <a:pt x="1167" y="266"/>
                </a:cubicBezTo>
                <a:cubicBezTo>
                  <a:pt x="1170" y="264"/>
                  <a:pt x="1174" y="262"/>
                  <a:pt x="1175" y="259"/>
                </a:cubicBezTo>
                <a:cubicBezTo>
                  <a:pt x="1176" y="256"/>
                  <a:pt x="1175" y="256"/>
                  <a:pt x="1178" y="255"/>
                </a:cubicBezTo>
                <a:cubicBezTo>
                  <a:pt x="1182" y="254"/>
                  <a:pt x="1185" y="252"/>
                  <a:pt x="1185" y="248"/>
                </a:cubicBezTo>
                <a:cubicBezTo>
                  <a:pt x="1184" y="244"/>
                  <a:pt x="1182" y="241"/>
                  <a:pt x="1185" y="239"/>
                </a:cubicBezTo>
                <a:cubicBezTo>
                  <a:pt x="1188" y="236"/>
                  <a:pt x="1191" y="236"/>
                  <a:pt x="1189" y="234"/>
                </a:cubicBezTo>
                <a:cubicBezTo>
                  <a:pt x="1187" y="232"/>
                  <a:pt x="1178" y="231"/>
                  <a:pt x="1177" y="222"/>
                </a:cubicBezTo>
                <a:cubicBezTo>
                  <a:pt x="1175" y="213"/>
                  <a:pt x="1177" y="210"/>
                  <a:pt x="1177" y="202"/>
                </a:cubicBezTo>
                <a:cubicBezTo>
                  <a:pt x="1176" y="195"/>
                  <a:pt x="1175" y="192"/>
                  <a:pt x="1176" y="190"/>
                </a:cubicBezTo>
                <a:cubicBezTo>
                  <a:pt x="1178" y="188"/>
                  <a:pt x="1183" y="182"/>
                  <a:pt x="1180" y="178"/>
                </a:cubicBezTo>
                <a:cubicBezTo>
                  <a:pt x="1176" y="173"/>
                  <a:pt x="1166" y="167"/>
                  <a:pt x="1167" y="164"/>
                </a:cubicBezTo>
                <a:cubicBezTo>
                  <a:pt x="1168" y="162"/>
                  <a:pt x="1172" y="161"/>
                  <a:pt x="1174" y="156"/>
                </a:cubicBezTo>
                <a:cubicBezTo>
                  <a:pt x="1176" y="151"/>
                  <a:pt x="1179" y="149"/>
                  <a:pt x="1179" y="145"/>
                </a:cubicBezTo>
                <a:cubicBezTo>
                  <a:pt x="1180" y="141"/>
                  <a:pt x="1183" y="135"/>
                  <a:pt x="1177" y="134"/>
                </a:cubicBezTo>
                <a:cubicBezTo>
                  <a:pt x="1170" y="132"/>
                  <a:pt x="1167" y="129"/>
                  <a:pt x="1161" y="129"/>
                </a:cubicBezTo>
                <a:cubicBezTo>
                  <a:pt x="1155" y="129"/>
                  <a:pt x="1140" y="128"/>
                  <a:pt x="1137" y="128"/>
                </a:cubicBezTo>
                <a:cubicBezTo>
                  <a:pt x="1134" y="127"/>
                  <a:pt x="1131" y="133"/>
                  <a:pt x="1128" y="140"/>
                </a:cubicBezTo>
                <a:cubicBezTo>
                  <a:pt x="1125" y="147"/>
                  <a:pt x="1123" y="156"/>
                  <a:pt x="1118" y="160"/>
                </a:cubicBezTo>
                <a:cubicBezTo>
                  <a:pt x="1112" y="164"/>
                  <a:pt x="1103" y="169"/>
                  <a:pt x="1100" y="171"/>
                </a:cubicBezTo>
                <a:cubicBezTo>
                  <a:pt x="1098" y="172"/>
                  <a:pt x="1099" y="173"/>
                  <a:pt x="1099" y="175"/>
                </a:cubicBezTo>
                <a:cubicBezTo>
                  <a:pt x="1098" y="177"/>
                  <a:pt x="1098" y="179"/>
                  <a:pt x="1099" y="179"/>
                </a:cubicBezTo>
                <a:cubicBezTo>
                  <a:pt x="1100" y="179"/>
                  <a:pt x="1107" y="177"/>
                  <a:pt x="1107" y="179"/>
                </a:cubicBezTo>
                <a:cubicBezTo>
                  <a:pt x="1107" y="181"/>
                  <a:pt x="1106" y="184"/>
                  <a:pt x="1106" y="187"/>
                </a:cubicBezTo>
                <a:cubicBezTo>
                  <a:pt x="1106" y="190"/>
                  <a:pt x="1104" y="193"/>
                  <a:pt x="1104" y="194"/>
                </a:cubicBezTo>
                <a:cubicBezTo>
                  <a:pt x="1104" y="195"/>
                  <a:pt x="1106" y="196"/>
                  <a:pt x="1105" y="198"/>
                </a:cubicBezTo>
                <a:cubicBezTo>
                  <a:pt x="1103" y="201"/>
                  <a:pt x="1099" y="200"/>
                  <a:pt x="1099" y="202"/>
                </a:cubicBezTo>
                <a:cubicBezTo>
                  <a:pt x="1098" y="205"/>
                  <a:pt x="1100" y="207"/>
                  <a:pt x="1102" y="207"/>
                </a:cubicBezTo>
                <a:cubicBezTo>
                  <a:pt x="1103" y="207"/>
                  <a:pt x="1106" y="206"/>
                  <a:pt x="1109" y="207"/>
                </a:cubicBezTo>
                <a:cubicBezTo>
                  <a:pt x="1112" y="208"/>
                  <a:pt x="1118" y="208"/>
                  <a:pt x="1118" y="210"/>
                </a:cubicBezTo>
                <a:cubicBezTo>
                  <a:pt x="1118" y="213"/>
                  <a:pt x="1118" y="219"/>
                  <a:pt x="1122" y="222"/>
                </a:cubicBezTo>
                <a:cubicBezTo>
                  <a:pt x="1125" y="225"/>
                  <a:pt x="1129" y="224"/>
                  <a:pt x="1131" y="224"/>
                </a:cubicBezTo>
                <a:cubicBezTo>
                  <a:pt x="1133" y="224"/>
                  <a:pt x="1131" y="227"/>
                  <a:pt x="1130" y="228"/>
                </a:cubicBezTo>
                <a:cubicBezTo>
                  <a:pt x="1128" y="230"/>
                  <a:pt x="1124" y="244"/>
                  <a:pt x="1120" y="240"/>
                </a:cubicBezTo>
                <a:cubicBezTo>
                  <a:pt x="1115" y="235"/>
                  <a:pt x="1106" y="229"/>
                  <a:pt x="1104" y="227"/>
                </a:cubicBezTo>
                <a:cubicBezTo>
                  <a:pt x="1102" y="225"/>
                  <a:pt x="1101" y="225"/>
                  <a:pt x="1099" y="224"/>
                </a:cubicBezTo>
                <a:cubicBezTo>
                  <a:pt x="1096" y="224"/>
                  <a:pt x="1084" y="220"/>
                  <a:pt x="1079" y="218"/>
                </a:cubicBezTo>
                <a:cubicBezTo>
                  <a:pt x="1074" y="216"/>
                  <a:pt x="1071" y="213"/>
                  <a:pt x="1067" y="210"/>
                </a:cubicBezTo>
                <a:cubicBezTo>
                  <a:pt x="1062" y="208"/>
                  <a:pt x="1035" y="205"/>
                  <a:pt x="1031" y="204"/>
                </a:cubicBezTo>
                <a:cubicBezTo>
                  <a:pt x="1027" y="204"/>
                  <a:pt x="1022" y="202"/>
                  <a:pt x="1020" y="204"/>
                </a:cubicBezTo>
                <a:cubicBezTo>
                  <a:pt x="1018" y="206"/>
                  <a:pt x="1016" y="206"/>
                  <a:pt x="1015" y="208"/>
                </a:cubicBezTo>
                <a:cubicBezTo>
                  <a:pt x="1015" y="210"/>
                  <a:pt x="1018" y="214"/>
                  <a:pt x="1020" y="217"/>
                </a:cubicBezTo>
                <a:cubicBezTo>
                  <a:pt x="1021" y="219"/>
                  <a:pt x="1024" y="221"/>
                  <a:pt x="1021" y="223"/>
                </a:cubicBezTo>
                <a:cubicBezTo>
                  <a:pt x="1018" y="226"/>
                  <a:pt x="1018" y="229"/>
                  <a:pt x="1014" y="229"/>
                </a:cubicBezTo>
                <a:cubicBezTo>
                  <a:pt x="1010" y="229"/>
                  <a:pt x="1008" y="228"/>
                  <a:pt x="1007" y="230"/>
                </a:cubicBezTo>
                <a:cubicBezTo>
                  <a:pt x="1007" y="232"/>
                  <a:pt x="1011" y="235"/>
                  <a:pt x="1009" y="236"/>
                </a:cubicBezTo>
                <a:cubicBezTo>
                  <a:pt x="1008" y="236"/>
                  <a:pt x="999" y="235"/>
                  <a:pt x="998" y="234"/>
                </a:cubicBezTo>
                <a:cubicBezTo>
                  <a:pt x="996" y="232"/>
                  <a:pt x="997" y="230"/>
                  <a:pt x="999" y="229"/>
                </a:cubicBezTo>
                <a:cubicBezTo>
                  <a:pt x="1000" y="228"/>
                  <a:pt x="1002" y="227"/>
                  <a:pt x="1001" y="225"/>
                </a:cubicBezTo>
                <a:cubicBezTo>
                  <a:pt x="999" y="223"/>
                  <a:pt x="995" y="220"/>
                  <a:pt x="992" y="222"/>
                </a:cubicBezTo>
                <a:cubicBezTo>
                  <a:pt x="989" y="223"/>
                  <a:pt x="980" y="228"/>
                  <a:pt x="977" y="230"/>
                </a:cubicBezTo>
                <a:cubicBezTo>
                  <a:pt x="974" y="231"/>
                  <a:pt x="971" y="230"/>
                  <a:pt x="966" y="230"/>
                </a:cubicBezTo>
                <a:cubicBezTo>
                  <a:pt x="961" y="229"/>
                  <a:pt x="948" y="233"/>
                  <a:pt x="946" y="235"/>
                </a:cubicBezTo>
                <a:cubicBezTo>
                  <a:pt x="945" y="236"/>
                  <a:pt x="943" y="239"/>
                  <a:pt x="940" y="239"/>
                </a:cubicBezTo>
                <a:cubicBezTo>
                  <a:pt x="937" y="239"/>
                  <a:pt x="921" y="239"/>
                  <a:pt x="922" y="237"/>
                </a:cubicBezTo>
                <a:cubicBezTo>
                  <a:pt x="922" y="235"/>
                  <a:pt x="926" y="236"/>
                  <a:pt x="927" y="235"/>
                </a:cubicBezTo>
                <a:cubicBezTo>
                  <a:pt x="928" y="235"/>
                  <a:pt x="926" y="231"/>
                  <a:pt x="927" y="228"/>
                </a:cubicBezTo>
                <a:cubicBezTo>
                  <a:pt x="929" y="226"/>
                  <a:pt x="935" y="223"/>
                  <a:pt x="932" y="223"/>
                </a:cubicBezTo>
                <a:cubicBezTo>
                  <a:pt x="930" y="222"/>
                  <a:pt x="924" y="223"/>
                  <a:pt x="919" y="225"/>
                </a:cubicBezTo>
                <a:cubicBezTo>
                  <a:pt x="914" y="227"/>
                  <a:pt x="910" y="227"/>
                  <a:pt x="911" y="231"/>
                </a:cubicBezTo>
                <a:cubicBezTo>
                  <a:pt x="912" y="235"/>
                  <a:pt x="912" y="235"/>
                  <a:pt x="910" y="235"/>
                </a:cubicBezTo>
                <a:cubicBezTo>
                  <a:pt x="908" y="235"/>
                  <a:pt x="909" y="234"/>
                  <a:pt x="905" y="233"/>
                </a:cubicBezTo>
                <a:cubicBezTo>
                  <a:pt x="902" y="232"/>
                  <a:pt x="890" y="234"/>
                  <a:pt x="885" y="237"/>
                </a:cubicBezTo>
                <a:cubicBezTo>
                  <a:pt x="879" y="240"/>
                  <a:pt x="866" y="247"/>
                  <a:pt x="864" y="247"/>
                </a:cubicBezTo>
                <a:cubicBezTo>
                  <a:pt x="862" y="248"/>
                  <a:pt x="852" y="249"/>
                  <a:pt x="850" y="252"/>
                </a:cubicBezTo>
                <a:cubicBezTo>
                  <a:pt x="848" y="256"/>
                  <a:pt x="848" y="268"/>
                  <a:pt x="844" y="268"/>
                </a:cubicBezTo>
                <a:cubicBezTo>
                  <a:pt x="839" y="269"/>
                  <a:pt x="825" y="271"/>
                  <a:pt x="824" y="269"/>
                </a:cubicBezTo>
                <a:cubicBezTo>
                  <a:pt x="823" y="267"/>
                  <a:pt x="820" y="262"/>
                  <a:pt x="816" y="260"/>
                </a:cubicBezTo>
                <a:cubicBezTo>
                  <a:pt x="812" y="258"/>
                  <a:pt x="807" y="258"/>
                  <a:pt x="809" y="256"/>
                </a:cubicBezTo>
                <a:cubicBezTo>
                  <a:pt x="811" y="254"/>
                  <a:pt x="812" y="250"/>
                  <a:pt x="815" y="249"/>
                </a:cubicBezTo>
                <a:cubicBezTo>
                  <a:pt x="819" y="247"/>
                  <a:pt x="832" y="248"/>
                  <a:pt x="832" y="246"/>
                </a:cubicBezTo>
                <a:cubicBezTo>
                  <a:pt x="832" y="244"/>
                  <a:pt x="825" y="236"/>
                  <a:pt x="823" y="233"/>
                </a:cubicBezTo>
                <a:cubicBezTo>
                  <a:pt x="821" y="231"/>
                  <a:pt x="816" y="230"/>
                  <a:pt x="810" y="230"/>
                </a:cubicBezTo>
                <a:cubicBezTo>
                  <a:pt x="805" y="230"/>
                  <a:pt x="798" y="230"/>
                  <a:pt x="795" y="229"/>
                </a:cubicBezTo>
                <a:cubicBezTo>
                  <a:pt x="792" y="229"/>
                  <a:pt x="786" y="227"/>
                  <a:pt x="789" y="229"/>
                </a:cubicBezTo>
                <a:cubicBezTo>
                  <a:pt x="791" y="231"/>
                  <a:pt x="799" y="232"/>
                  <a:pt x="799" y="235"/>
                </a:cubicBezTo>
                <a:cubicBezTo>
                  <a:pt x="799" y="238"/>
                  <a:pt x="799" y="246"/>
                  <a:pt x="797" y="248"/>
                </a:cubicBezTo>
                <a:cubicBezTo>
                  <a:pt x="795" y="251"/>
                  <a:pt x="791" y="258"/>
                  <a:pt x="794" y="259"/>
                </a:cubicBezTo>
                <a:cubicBezTo>
                  <a:pt x="796" y="260"/>
                  <a:pt x="805" y="265"/>
                  <a:pt x="803" y="271"/>
                </a:cubicBezTo>
                <a:cubicBezTo>
                  <a:pt x="800" y="276"/>
                  <a:pt x="798" y="280"/>
                  <a:pt x="798" y="283"/>
                </a:cubicBezTo>
                <a:cubicBezTo>
                  <a:pt x="798" y="287"/>
                  <a:pt x="800" y="292"/>
                  <a:pt x="798" y="289"/>
                </a:cubicBezTo>
                <a:cubicBezTo>
                  <a:pt x="796" y="287"/>
                  <a:pt x="795" y="283"/>
                  <a:pt x="792" y="284"/>
                </a:cubicBezTo>
                <a:cubicBezTo>
                  <a:pt x="790" y="286"/>
                  <a:pt x="786" y="288"/>
                  <a:pt x="788" y="285"/>
                </a:cubicBezTo>
                <a:cubicBezTo>
                  <a:pt x="790" y="283"/>
                  <a:pt x="793" y="282"/>
                  <a:pt x="790" y="280"/>
                </a:cubicBezTo>
                <a:cubicBezTo>
                  <a:pt x="787" y="279"/>
                  <a:pt x="778" y="278"/>
                  <a:pt x="776" y="277"/>
                </a:cubicBezTo>
                <a:cubicBezTo>
                  <a:pt x="773" y="276"/>
                  <a:pt x="768" y="280"/>
                  <a:pt x="764" y="283"/>
                </a:cubicBezTo>
                <a:cubicBezTo>
                  <a:pt x="760" y="286"/>
                  <a:pt x="753" y="288"/>
                  <a:pt x="752" y="289"/>
                </a:cubicBezTo>
                <a:cubicBezTo>
                  <a:pt x="750" y="290"/>
                  <a:pt x="743" y="297"/>
                  <a:pt x="740" y="299"/>
                </a:cubicBezTo>
                <a:cubicBezTo>
                  <a:pt x="737" y="301"/>
                  <a:pt x="747" y="306"/>
                  <a:pt x="749" y="310"/>
                </a:cubicBezTo>
                <a:cubicBezTo>
                  <a:pt x="750" y="314"/>
                  <a:pt x="753" y="321"/>
                  <a:pt x="747" y="319"/>
                </a:cubicBezTo>
                <a:cubicBezTo>
                  <a:pt x="741" y="316"/>
                  <a:pt x="726" y="312"/>
                  <a:pt x="723" y="314"/>
                </a:cubicBezTo>
                <a:cubicBezTo>
                  <a:pt x="721" y="315"/>
                  <a:pt x="716" y="316"/>
                  <a:pt x="717" y="314"/>
                </a:cubicBezTo>
                <a:cubicBezTo>
                  <a:pt x="718" y="313"/>
                  <a:pt x="718" y="312"/>
                  <a:pt x="714" y="309"/>
                </a:cubicBezTo>
                <a:cubicBezTo>
                  <a:pt x="709" y="306"/>
                  <a:pt x="705" y="304"/>
                  <a:pt x="704" y="305"/>
                </a:cubicBezTo>
                <a:cubicBezTo>
                  <a:pt x="702" y="306"/>
                  <a:pt x="699" y="310"/>
                  <a:pt x="700" y="312"/>
                </a:cubicBezTo>
                <a:cubicBezTo>
                  <a:pt x="700" y="314"/>
                  <a:pt x="706" y="320"/>
                  <a:pt x="708" y="321"/>
                </a:cubicBezTo>
                <a:cubicBezTo>
                  <a:pt x="709" y="321"/>
                  <a:pt x="718" y="321"/>
                  <a:pt x="718" y="324"/>
                </a:cubicBezTo>
                <a:cubicBezTo>
                  <a:pt x="718" y="326"/>
                  <a:pt x="715" y="331"/>
                  <a:pt x="713" y="332"/>
                </a:cubicBezTo>
                <a:cubicBezTo>
                  <a:pt x="711" y="333"/>
                  <a:pt x="708" y="333"/>
                  <a:pt x="705" y="331"/>
                </a:cubicBezTo>
                <a:cubicBezTo>
                  <a:pt x="702" y="329"/>
                  <a:pt x="698" y="331"/>
                  <a:pt x="696" y="329"/>
                </a:cubicBezTo>
                <a:cubicBezTo>
                  <a:pt x="693" y="328"/>
                  <a:pt x="689" y="324"/>
                  <a:pt x="687" y="322"/>
                </a:cubicBezTo>
                <a:cubicBezTo>
                  <a:pt x="684" y="321"/>
                  <a:pt x="676" y="319"/>
                  <a:pt x="677" y="317"/>
                </a:cubicBezTo>
                <a:cubicBezTo>
                  <a:pt x="677" y="314"/>
                  <a:pt x="675" y="307"/>
                  <a:pt x="673" y="305"/>
                </a:cubicBezTo>
                <a:cubicBezTo>
                  <a:pt x="671" y="303"/>
                  <a:pt x="668" y="302"/>
                  <a:pt x="670" y="300"/>
                </a:cubicBezTo>
                <a:cubicBezTo>
                  <a:pt x="672" y="298"/>
                  <a:pt x="677" y="294"/>
                  <a:pt x="676" y="292"/>
                </a:cubicBezTo>
                <a:cubicBezTo>
                  <a:pt x="676" y="290"/>
                  <a:pt x="673" y="286"/>
                  <a:pt x="671" y="284"/>
                </a:cubicBezTo>
                <a:cubicBezTo>
                  <a:pt x="668" y="282"/>
                  <a:pt x="662" y="280"/>
                  <a:pt x="659" y="279"/>
                </a:cubicBezTo>
                <a:cubicBezTo>
                  <a:pt x="656" y="277"/>
                  <a:pt x="660" y="278"/>
                  <a:pt x="657" y="275"/>
                </a:cubicBezTo>
                <a:cubicBezTo>
                  <a:pt x="654" y="273"/>
                  <a:pt x="651" y="273"/>
                  <a:pt x="651" y="273"/>
                </a:cubicBezTo>
                <a:cubicBezTo>
                  <a:pt x="651" y="273"/>
                  <a:pt x="653" y="273"/>
                  <a:pt x="651" y="270"/>
                </a:cubicBezTo>
                <a:cubicBezTo>
                  <a:pt x="648" y="268"/>
                  <a:pt x="645" y="265"/>
                  <a:pt x="642" y="264"/>
                </a:cubicBezTo>
                <a:cubicBezTo>
                  <a:pt x="639" y="262"/>
                  <a:pt x="636" y="261"/>
                  <a:pt x="640" y="261"/>
                </a:cubicBezTo>
                <a:cubicBezTo>
                  <a:pt x="644" y="261"/>
                  <a:pt x="647" y="261"/>
                  <a:pt x="650" y="264"/>
                </a:cubicBezTo>
                <a:cubicBezTo>
                  <a:pt x="652" y="268"/>
                  <a:pt x="657" y="271"/>
                  <a:pt x="658" y="270"/>
                </a:cubicBezTo>
                <a:cubicBezTo>
                  <a:pt x="659" y="268"/>
                  <a:pt x="661" y="267"/>
                  <a:pt x="661" y="268"/>
                </a:cubicBezTo>
                <a:cubicBezTo>
                  <a:pt x="661" y="270"/>
                  <a:pt x="666" y="271"/>
                  <a:pt x="671" y="272"/>
                </a:cubicBezTo>
                <a:cubicBezTo>
                  <a:pt x="676" y="274"/>
                  <a:pt x="687" y="278"/>
                  <a:pt x="695" y="279"/>
                </a:cubicBezTo>
                <a:cubicBezTo>
                  <a:pt x="702" y="280"/>
                  <a:pt x="705" y="280"/>
                  <a:pt x="709" y="282"/>
                </a:cubicBezTo>
                <a:cubicBezTo>
                  <a:pt x="713" y="284"/>
                  <a:pt x="720" y="287"/>
                  <a:pt x="728" y="285"/>
                </a:cubicBezTo>
                <a:cubicBezTo>
                  <a:pt x="737" y="283"/>
                  <a:pt x="751" y="274"/>
                  <a:pt x="754" y="271"/>
                </a:cubicBezTo>
                <a:cubicBezTo>
                  <a:pt x="758" y="268"/>
                  <a:pt x="762" y="269"/>
                  <a:pt x="761" y="265"/>
                </a:cubicBezTo>
                <a:cubicBezTo>
                  <a:pt x="760" y="261"/>
                  <a:pt x="758" y="258"/>
                  <a:pt x="758" y="254"/>
                </a:cubicBezTo>
                <a:cubicBezTo>
                  <a:pt x="758" y="250"/>
                  <a:pt x="760" y="250"/>
                  <a:pt x="754" y="248"/>
                </a:cubicBezTo>
                <a:cubicBezTo>
                  <a:pt x="747" y="246"/>
                  <a:pt x="746" y="245"/>
                  <a:pt x="744" y="243"/>
                </a:cubicBezTo>
                <a:cubicBezTo>
                  <a:pt x="741" y="240"/>
                  <a:pt x="738" y="241"/>
                  <a:pt x="734" y="238"/>
                </a:cubicBezTo>
                <a:cubicBezTo>
                  <a:pt x="731" y="236"/>
                  <a:pt x="730" y="233"/>
                  <a:pt x="725" y="232"/>
                </a:cubicBezTo>
                <a:cubicBezTo>
                  <a:pt x="721" y="232"/>
                  <a:pt x="718" y="230"/>
                  <a:pt x="715" y="228"/>
                </a:cubicBezTo>
                <a:cubicBezTo>
                  <a:pt x="713" y="227"/>
                  <a:pt x="683" y="213"/>
                  <a:pt x="681" y="214"/>
                </a:cubicBezTo>
                <a:cubicBezTo>
                  <a:pt x="679" y="215"/>
                  <a:pt x="679" y="215"/>
                  <a:pt x="677" y="215"/>
                </a:cubicBezTo>
                <a:cubicBezTo>
                  <a:pt x="674" y="214"/>
                  <a:pt x="669" y="211"/>
                  <a:pt x="666" y="212"/>
                </a:cubicBezTo>
                <a:cubicBezTo>
                  <a:pt x="663" y="212"/>
                  <a:pt x="658" y="218"/>
                  <a:pt x="655" y="219"/>
                </a:cubicBezTo>
                <a:cubicBezTo>
                  <a:pt x="653" y="220"/>
                  <a:pt x="652" y="218"/>
                  <a:pt x="655" y="216"/>
                </a:cubicBezTo>
                <a:cubicBezTo>
                  <a:pt x="658" y="214"/>
                  <a:pt x="659" y="213"/>
                  <a:pt x="657" y="212"/>
                </a:cubicBezTo>
                <a:cubicBezTo>
                  <a:pt x="655" y="210"/>
                  <a:pt x="655" y="210"/>
                  <a:pt x="652" y="210"/>
                </a:cubicBezTo>
                <a:cubicBezTo>
                  <a:pt x="648" y="210"/>
                  <a:pt x="643" y="206"/>
                  <a:pt x="643" y="206"/>
                </a:cubicBezTo>
                <a:cubicBezTo>
                  <a:pt x="643" y="206"/>
                  <a:pt x="638" y="203"/>
                  <a:pt x="643" y="203"/>
                </a:cubicBezTo>
                <a:cubicBezTo>
                  <a:pt x="647" y="204"/>
                  <a:pt x="653" y="207"/>
                  <a:pt x="653" y="205"/>
                </a:cubicBezTo>
                <a:cubicBezTo>
                  <a:pt x="653" y="202"/>
                  <a:pt x="655" y="204"/>
                  <a:pt x="649" y="202"/>
                </a:cubicBezTo>
                <a:cubicBezTo>
                  <a:pt x="644" y="200"/>
                  <a:pt x="642" y="197"/>
                  <a:pt x="640" y="198"/>
                </a:cubicBezTo>
                <a:cubicBezTo>
                  <a:pt x="638" y="199"/>
                  <a:pt x="630" y="206"/>
                  <a:pt x="630" y="205"/>
                </a:cubicBezTo>
                <a:cubicBezTo>
                  <a:pt x="630" y="203"/>
                  <a:pt x="630" y="202"/>
                  <a:pt x="629" y="201"/>
                </a:cubicBezTo>
                <a:cubicBezTo>
                  <a:pt x="628" y="201"/>
                  <a:pt x="623" y="199"/>
                  <a:pt x="622" y="201"/>
                </a:cubicBezTo>
                <a:cubicBezTo>
                  <a:pt x="620" y="203"/>
                  <a:pt x="620" y="206"/>
                  <a:pt x="619" y="204"/>
                </a:cubicBezTo>
                <a:cubicBezTo>
                  <a:pt x="619" y="202"/>
                  <a:pt x="617" y="197"/>
                  <a:pt x="617" y="199"/>
                </a:cubicBezTo>
                <a:cubicBezTo>
                  <a:pt x="617" y="201"/>
                  <a:pt x="616" y="203"/>
                  <a:pt x="614" y="202"/>
                </a:cubicBezTo>
                <a:cubicBezTo>
                  <a:pt x="613" y="202"/>
                  <a:pt x="610" y="202"/>
                  <a:pt x="608" y="202"/>
                </a:cubicBezTo>
                <a:cubicBezTo>
                  <a:pt x="607" y="202"/>
                  <a:pt x="607" y="202"/>
                  <a:pt x="607" y="202"/>
                </a:cubicBezTo>
                <a:cubicBezTo>
                  <a:pt x="607" y="202"/>
                  <a:pt x="608" y="202"/>
                  <a:pt x="609" y="201"/>
                </a:cubicBezTo>
                <a:cubicBezTo>
                  <a:pt x="611" y="199"/>
                  <a:pt x="612" y="199"/>
                  <a:pt x="608" y="197"/>
                </a:cubicBezTo>
                <a:cubicBezTo>
                  <a:pt x="604" y="195"/>
                  <a:pt x="595" y="193"/>
                  <a:pt x="599" y="193"/>
                </a:cubicBezTo>
                <a:cubicBezTo>
                  <a:pt x="603" y="193"/>
                  <a:pt x="608" y="196"/>
                  <a:pt x="614" y="194"/>
                </a:cubicBezTo>
                <a:cubicBezTo>
                  <a:pt x="620" y="192"/>
                  <a:pt x="622" y="190"/>
                  <a:pt x="624" y="188"/>
                </a:cubicBezTo>
                <a:cubicBezTo>
                  <a:pt x="625" y="187"/>
                  <a:pt x="627" y="185"/>
                  <a:pt x="622" y="183"/>
                </a:cubicBezTo>
                <a:cubicBezTo>
                  <a:pt x="617" y="180"/>
                  <a:pt x="610" y="179"/>
                  <a:pt x="607" y="177"/>
                </a:cubicBezTo>
                <a:cubicBezTo>
                  <a:pt x="604" y="175"/>
                  <a:pt x="602" y="174"/>
                  <a:pt x="600" y="175"/>
                </a:cubicBezTo>
                <a:cubicBezTo>
                  <a:pt x="598" y="177"/>
                  <a:pt x="595" y="180"/>
                  <a:pt x="594" y="183"/>
                </a:cubicBezTo>
                <a:cubicBezTo>
                  <a:pt x="593" y="185"/>
                  <a:pt x="591" y="188"/>
                  <a:pt x="590" y="187"/>
                </a:cubicBezTo>
                <a:cubicBezTo>
                  <a:pt x="589" y="185"/>
                  <a:pt x="592" y="181"/>
                  <a:pt x="589" y="181"/>
                </a:cubicBezTo>
                <a:cubicBezTo>
                  <a:pt x="586" y="181"/>
                  <a:pt x="583" y="180"/>
                  <a:pt x="587" y="179"/>
                </a:cubicBezTo>
                <a:cubicBezTo>
                  <a:pt x="591" y="179"/>
                  <a:pt x="593" y="179"/>
                  <a:pt x="590" y="178"/>
                </a:cubicBezTo>
                <a:cubicBezTo>
                  <a:pt x="586" y="177"/>
                  <a:pt x="581" y="178"/>
                  <a:pt x="586" y="176"/>
                </a:cubicBezTo>
                <a:cubicBezTo>
                  <a:pt x="592" y="175"/>
                  <a:pt x="596" y="176"/>
                  <a:pt x="592" y="173"/>
                </a:cubicBezTo>
                <a:cubicBezTo>
                  <a:pt x="588" y="170"/>
                  <a:pt x="581" y="169"/>
                  <a:pt x="579" y="171"/>
                </a:cubicBezTo>
                <a:cubicBezTo>
                  <a:pt x="578" y="174"/>
                  <a:pt x="583" y="176"/>
                  <a:pt x="581" y="177"/>
                </a:cubicBezTo>
                <a:cubicBezTo>
                  <a:pt x="578" y="178"/>
                  <a:pt x="575" y="182"/>
                  <a:pt x="573" y="183"/>
                </a:cubicBezTo>
                <a:cubicBezTo>
                  <a:pt x="571" y="185"/>
                  <a:pt x="569" y="188"/>
                  <a:pt x="569" y="185"/>
                </a:cubicBezTo>
                <a:cubicBezTo>
                  <a:pt x="569" y="182"/>
                  <a:pt x="568" y="179"/>
                  <a:pt x="569" y="177"/>
                </a:cubicBezTo>
                <a:cubicBezTo>
                  <a:pt x="570" y="175"/>
                  <a:pt x="570" y="174"/>
                  <a:pt x="568" y="174"/>
                </a:cubicBezTo>
                <a:cubicBezTo>
                  <a:pt x="566" y="175"/>
                  <a:pt x="554" y="192"/>
                  <a:pt x="552" y="192"/>
                </a:cubicBezTo>
                <a:cubicBezTo>
                  <a:pt x="550" y="192"/>
                  <a:pt x="549" y="191"/>
                  <a:pt x="549" y="188"/>
                </a:cubicBezTo>
                <a:cubicBezTo>
                  <a:pt x="550" y="185"/>
                  <a:pt x="557" y="179"/>
                  <a:pt x="558" y="177"/>
                </a:cubicBezTo>
                <a:cubicBezTo>
                  <a:pt x="560" y="174"/>
                  <a:pt x="561" y="174"/>
                  <a:pt x="560" y="172"/>
                </a:cubicBezTo>
                <a:cubicBezTo>
                  <a:pt x="559" y="170"/>
                  <a:pt x="558" y="169"/>
                  <a:pt x="555" y="170"/>
                </a:cubicBezTo>
                <a:cubicBezTo>
                  <a:pt x="552" y="170"/>
                  <a:pt x="551" y="171"/>
                  <a:pt x="553" y="171"/>
                </a:cubicBezTo>
                <a:cubicBezTo>
                  <a:pt x="556" y="171"/>
                  <a:pt x="557" y="172"/>
                  <a:pt x="554" y="173"/>
                </a:cubicBezTo>
                <a:cubicBezTo>
                  <a:pt x="550" y="173"/>
                  <a:pt x="547" y="175"/>
                  <a:pt x="546" y="174"/>
                </a:cubicBezTo>
                <a:cubicBezTo>
                  <a:pt x="546" y="172"/>
                  <a:pt x="546" y="169"/>
                  <a:pt x="545" y="170"/>
                </a:cubicBezTo>
                <a:cubicBezTo>
                  <a:pt x="543" y="171"/>
                  <a:pt x="542" y="174"/>
                  <a:pt x="540" y="175"/>
                </a:cubicBezTo>
                <a:cubicBezTo>
                  <a:pt x="539" y="176"/>
                  <a:pt x="542" y="179"/>
                  <a:pt x="542" y="181"/>
                </a:cubicBezTo>
                <a:cubicBezTo>
                  <a:pt x="543" y="182"/>
                  <a:pt x="542" y="183"/>
                  <a:pt x="541" y="182"/>
                </a:cubicBezTo>
                <a:cubicBezTo>
                  <a:pt x="539" y="180"/>
                  <a:pt x="539" y="179"/>
                  <a:pt x="538" y="182"/>
                </a:cubicBezTo>
                <a:cubicBezTo>
                  <a:pt x="538" y="184"/>
                  <a:pt x="539" y="187"/>
                  <a:pt x="537" y="185"/>
                </a:cubicBezTo>
                <a:cubicBezTo>
                  <a:pt x="536" y="183"/>
                  <a:pt x="537" y="182"/>
                  <a:pt x="534" y="183"/>
                </a:cubicBezTo>
                <a:cubicBezTo>
                  <a:pt x="531" y="184"/>
                  <a:pt x="529" y="185"/>
                  <a:pt x="531" y="183"/>
                </a:cubicBezTo>
                <a:cubicBezTo>
                  <a:pt x="533" y="181"/>
                  <a:pt x="537" y="179"/>
                  <a:pt x="534" y="179"/>
                </a:cubicBezTo>
                <a:cubicBezTo>
                  <a:pt x="531" y="179"/>
                  <a:pt x="529" y="182"/>
                  <a:pt x="526" y="183"/>
                </a:cubicBezTo>
                <a:cubicBezTo>
                  <a:pt x="524" y="184"/>
                  <a:pt x="521" y="182"/>
                  <a:pt x="522" y="184"/>
                </a:cubicBezTo>
                <a:cubicBezTo>
                  <a:pt x="524" y="187"/>
                  <a:pt x="526" y="190"/>
                  <a:pt x="528" y="190"/>
                </a:cubicBezTo>
                <a:cubicBezTo>
                  <a:pt x="530" y="189"/>
                  <a:pt x="531" y="190"/>
                  <a:pt x="529" y="191"/>
                </a:cubicBezTo>
                <a:cubicBezTo>
                  <a:pt x="527" y="192"/>
                  <a:pt x="528" y="197"/>
                  <a:pt x="526" y="195"/>
                </a:cubicBezTo>
                <a:cubicBezTo>
                  <a:pt x="524" y="193"/>
                  <a:pt x="523" y="192"/>
                  <a:pt x="521" y="192"/>
                </a:cubicBezTo>
                <a:cubicBezTo>
                  <a:pt x="520" y="192"/>
                  <a:pt x="519" y="191"/>
                  <a:pt x="519" y="190"/>
                </a:cubicBezTo>
                <a:cubicBezTo>
                  <a:pt x="518" y="188"/>
                  <a:pt x="519" y="187"/>
                  <a:pt x="517" y="190"/>
                </a:cubicBezTo>
                <a:cubicBezTo>
                  <a:pt x="515" y="193"/>
                  <a:pt x="515" y="193"/>
                  <a:pt x="513" y="192"/>
                </a:cubicBezTo>
                <a:cubicBezTo>
                  <a:pt x="512" y="190"/>
                  <a:pt x="513" y="189"/>
                  <a:pt x="511" y="189"/>
                </a:cubicBezTo>
                <a:cubicBezTo>
                  <a:pt x="509" y="188"/>
                  <a:pt x="505" y="190"/>
                  <a:pt x="502" y="190"/>
                </a:cubicBezTo>
                <a:cubicBezTo>
                  <a:pt x="498" y="190"/>
                  <a:pt x="499" y="189"/>
                  <a:pt x="504" y="191"/>
                </a:cubicBezTo>
                <a:cubicBezTo>
                  <a:pt x="509" y="192"/>
                  <a:pt x="513" y="195"/>
                  <a:pt x="511" y="195"/>
                </a:cubicBezTo>
                <a:cubicBezTo>
                  <a:pt x="509" y="195"/>
                  <a:pt x="509" y="195"/>
                  <a:pt x="509" y="197"/>
                </a:cubicBezTo>
                <a:cubicBezTo>
                  <a:pt x="509" y="200"/>
                  <a:pt x="512" y="203"/>
                  <a:pt x="510" y="202"/>
                </a:cubicBezTo>
                <a:cubicBezTo>
                  <a:pt x="508" y="200"/>
                  <a:pt x="503" y="199"/>
                  <a:pt x="502" y="198"/>
                </a:cubicBezTo>
                <a:cubicBezTo>
                  <a:pt x="501" y="197"/>
                  <a:pt x="500" y="198"/>
                  <a:pt x="500" y="199"/>
                </a:cubicBezTo>
                <a:cubicBezTo>
                  <a:pt x="500" y="201"/>
                  <a:pt x="498" y="201"/>
                  <a:pt x="497" y="200"/>
                </a:cubicBezTo>
                <a:cubicBezTo>
                  <a:pt x="496" y="198"/>
                  <a:pt x="497" y="196"/>
                  <a:pt x="496" y="198"/>
                </a:cubicBezTo>
                <a:cubicBezTo>
                  <a:pt x="495" y="200"/>
                  <a:pt x="491" y="202"/>
                  <a:pt x="493" y="204"/>
                </a:cubicBezTo>
                <a:cubicBezTo>
                  <a:pt x="494" y="206"/>
                  <a:pt x="496" y="208"/>
                  <a:pt x="493" y="208"/>
                </a:cubicBezTo>
                <a:cubicBezTo>
                  <a:pt x="490" y="208"/>
                  <a:pt x="489" y="208"/>
                  <a:pt x="489" y="205"/>
                </a:cubicBezTo>
                <a:cubicBezTo>
                  <a:pt x="489" y="202"/>
                  <a:pt x="490" y="199"/>
                  <a:pt x="488" y="200"/>
                </a:cubicBezTo>
                <a:cubicBezTo>
                  <a:pt x="485" y="200"/>
                  <a:pt x="488" y="201"/>
                  <a:pt x="484" y="202"/>
                </a:cubicBezTo>
                <a:cubicBezTo>
                  <a:pt x="480" y="203"/>
                  <a:pt x="481" y="204"/>
                  <a:pt x="483" y="205"/>
                </a:cubicBezTo>
                <a:cubicBezTo>
                  <a:pt x="485" y="205"/>
                  <a:pt x="484" y="204"/>
                  <a:pt x="482" y="206"/>
                </a:cubicBezTo>
                <a:cubicBezTo>
                  <a:pt x="480" y="209"/>
                  <a:pt x="477" y="212"/>
                  <a:pt x="478" y="209"/>
                </a:cubicBezTo>
                <a:cubicBezTo>
                  <a:pt x="479" y="205"/>
                  <a:pt x="481" y="205"/>
                  <a:pt x="479" y="203"/>
                </a:cubicBezTo>
                <a:cubicBezTo>
                  <a:pt x="477" y="202"/>
                  <a:pt x="471" y="200"/>
                  <a:pt x="474" y="200"/>
                </a:cubicBezTo>
                <a:cubicBezTo>
                  <a:pt x="477" y="200"/>
                  <a:pt x="481" y="200"/>
                  <a:pt x="477" y="197"/>
                </a:cubicBezTo>
                <a:cubicBezTo>
                  <a:pt x="473" y="195"/>
                  <a:pt x="473" y="196"/>
                  <a:pt x="470" y="195"/>
                </a:cubicBezTo>
                <a:cubicBezTo>
                  <a:pt x="467" y="195"/>
                  <a:pt x="469" y="195"/>
                  <a:pt x="469" y="197"/>
                </a:cubicBezTo>
                <a:cubicBezTo>
                  <a:pt x="470" y="200"/>
                  <a:pt x="472" y="202"/>
                  <a:pt x="470" y="202"/>
                </a:cubicBezTo>
                <a:cubicBezTo>
                  <a:pt x="469" y="203"/>
                  <a:pt x="468" y="203"/>
                  <a:pt x="466" y="203"/>
                </a:cubicBezTo>
                <a:cubicBezTo>
                  <a:pt x="464" y="203"/>
                  <a:pt x="461" y="205"/>
                  <a:pt x="464" y="205"/>
                </a:cubicBezTo>
                <a:cubicBezTo>
                  <a:pt x="468" y="205"/>
                  <a:pt x="470" y="204"/>
                  <a:pt x="468" y="205"/>
                </a:cubicBezTo>
                <a:cubicBezTo>
                  <a:pt x="466" y="205"/>
                  <a:pt x="464" y="205"/>
                  <a:pt x="467" y="207"/>
                </a:cubicBezTo>
                <a:cubicBezTo>
                  <a:pt x="471" y="208"/>
                  <a:pt x="471" y="209"/>
                  <a:pt x="472" y="207"/>
                </a:cubicBezTo>
                <a:cubicBezTo>
                  <a:pt x="472" y="206"/>
                  <a:pt x="473" y="205"/>
                  <a:pt x="473" y="207"/>
                </a:cubicBezTo>
                <a:cubicBezTo>
                  <a:pt x="472" y="209"/>
                  <a:pt x="472" y="212"/>
                  <a:pt x="471" y="211"/>
                </a:cubicBezTo>
                <a:cubicBezTo>
                  <a:pt x="470" y="210"/>
                  <a:pt x="468" y="209"/>
                  <a:pt x="466" y="208"/>
                </a:cubicBezTo>
                <a:cubicBezTo>
                  <a:pt x="464" y="207"/>
                  <a:pt x="464" y="204"/>
                  <a:pt x="462" y="205"/>
                </a:cubicBezTo>
                <a:cubicBezTo>
                  <a:pt x="460" y="206"/>
                  <a:pt x="457" y="209"/>
                  <a:pt x="456" y="207"/>
                </a:cubicBezTo>
                <a:cubicBezTo>
                  <a:pt x="456" y="206"/>
                  <a:pt x="455" y="205"/>
                  <a:pt x="452" y="207"/>
                </a:cubicBezTo>
                <a:cubicBezTo>
                  <a:pt x="450" y="209"/>
                  <a:pt x="446" y="210"/>
                  <a:pt x="446" y="212"/>
                </a:cubicBezTo>
                <a:cubicBezTo>
                  <a:pt x="447" y="214"/>
                  <a:pt x="449" y="215"/>
                  <a:pt x="447" y="215"/>
                </a:cubicBezTo>
                <a:cubicBezTo>
                  <a:pt x="446" y="216"/>
                  <a:pt x="445" y="219"/>
                  <a:pt x="448" y="218"/>
                </a:cubicBezTo>
                <a:cubicBezTo>
                  <a:pt x="451" y="217"/>
                  <a:pt x="451" y="214"/>
                  <a:pt x="453" y="215"/>
                </a:cubicBezTo>
                <a:cubicBezTo>
                  <a:pt x="454" y="215"/>
                  <a:pt x="454" y="218"/>
                  <a:pt x="456" y="216"/>
                </a:cubicBezTo>
                <a:cubicBezTo>
                  <a:pt x="459" y="214"/>
                  <a:pt x="460" y="215"/>
                  <a:pt x="458" y="217"/>
                </a:cubicBezTo>
                <a:cubicBezTo>
                  <a:pt x="455" y="218"/>
                  <a:pt x="454" y="219"/>
                  <a:pt x="454" y="221"/>
                </a:cubicBezTo>
                <a:cubicBezTo>
                  <a:pt x="454" y="223"/>
                  <a:pt x="454" y="228"/>
                  <a:pt x="453" y="227"/>
                </a:cubicBezTo>
                <a:cubicBezTo>
                  <a:pt x="451" y="226"/>
                  <a:pt x="449" y="223"/>
                  <a:pt x="448" y="224"/>
                </a:cubicBezTo>
                <a:cubicBezTo>
                  <a:pt x="446" y="225"/>
                  <a:pt x="444" y="229"/>
                  <a:pt x="444" y="226"/>
                </a:cubicBezTo>
                <a:cubicBezTo>
                  <a:pt x="445" y="224"/>
                  <a:pt x="445" y="223"/>
                  <a:pt x="443" y="224"/>
                </a:cubicBezTo>
                <a:cubicBezTo>
                  <a:pt x="441" y="225"/>
                  <a:pt x="440" y="228"/>
                  <a:pt x="440" y="225"/>
                </a:cubicBezTo>
                <a:cubicBezTo>
                  <a:pt x="440" y="222"/>
                  <a:pt x="441" y="218"/>
                  <a:pt x="439" y="220"/>
                </a:cubicBezTo>
                <a:cubicBezTo>
                  <a:pt x="437" y="222"/>
                  <a:pt x="436" y="228"/>
                  <a:pt x="435" y="226"/>
                </a:cubicBezTo>
                <a:cubicBezTo>
                  <a:pt x="433" y="223"/>
                  <a:pt x="433" y="220"/>
                  <a:pt x="433" y="218"/>
                </a:cubicBezTo>
                <a:cubicBezTo>
                  <a:pt x="434" y="216"/>
                  <a:pt x="438" y="211"/>
                  <a:pt x="435" y="213"/>
                </a:cubicBezTo>
                <a:cubicBezTo>
                  <a:pt x="432" y="214"/>
                  <a:pt x="427" y="217"/>
                  <a:pt x="428" y="218"/>
                </a:cubicBezTo>
                <a:cubicBezTo>
                  <a:pt x="430" y="220"/>
                  <a:pt x="433" y="222"/>
                  <a:pt x="430" y="221"/>
                </a:cubicBezTo>
                <a:cubicBezTo>
                  <a:pt x="427" y="220"/>
                  <a:pt x="426" y="219"/>
                  <a:pt x="426" y="222"/>
                </a:cubicBezTo>
                <a:cubicBezTo>
                  <a:pt x="426" y="225"/>
                  <a:pt x="425" y="225"/>
                  <a:pt x="424" y="224"/>
                </a:cubicBezTo>
                <a:cubicBezTo>
                  <a:pt x="423" y="222"/>
                  <a:pt x="423" y="221"/>
                  <a:pt x="421" y="223"/>
                </a:cubicBezTo>
                <a:cubicBezTo>
                  <a:pt x="419" y="224"/>
                  <a:pt x="416" y="227"/>
                  <a:pt x="420" y="226"/>
                </a:cubicBezTo>
                <a:cubicBezTo>
                  <a:pt x="423" y="226"/>
                  <a:pt x="426" y="227"/>
                  <a:pt x="425" y="227"/>
                </a:cubicBezTo>
                <a:cubicBezTo>
                  <a:pt x="423" y="227"/>
                  <a:pt x="422" y="228"/>
                  <a:pt x="424" y="228"/>
                </a:cubicBezTo>
                <a:cubicBezTo>
                  <a:pt x="426" y="228"/>
                  <a:pt x="426" y="226"/>
                  <a:pt x="426" y="228"/>
                </a:cubicBezTo>
                <a:cubicBezTo>
                  <a:pt x="427" y="229"/>
                  <a:pt x="427" y="231"/>
                  <a:pt x="425" y="231"/>
                </a:cubicBezTo>
                <a:cubicBezTo>
                  <a:pt x="422" y="231"/>
                  <a:pt x="422" y="227"/>
                  <a:pt x="419" y="229"/>
                </a:cubicBezTo>
                <a:cubicBezTo>
                  <a:pt x="416" y="232"/>
                  <a:pt x="416" y="236"/>
                  <a:pt x="413" y="236"/>
                </a:cubicBezTo>
                <a:cubicBezTo>
                  <a:pt x="410" y="236"/>
                  <a:pt x="402" y="237"/>
                  <a:pt x="406" y="238"/>
                </a:cubicBezTo>
                <a:cubicBezTo>
                  <a:pt x="409" y="239"/>
                  <a:pt x="412" y="239"/>
                  <a:pt x="415" y="237"/>
                </a:cubicBezTo>
                <a:cubicBezTo>
                  <a:pt x="419" y="236"/>
                  <a:pt x="421" y="233"/>
                  <a:pt x="424" y="233"/>
                </a:cubicBezTo>
                <a:cubicBezTo>
                  <a:pt x="427" y="234"/>
                  <a:pt x="426" y="234"/>
                  <a:pt x="429" y="233"/>
                </a:cubicBezTo>
                <a:cubicBezTo>
                  <a:pt x="431" y="231"/>
                  <a:pt x="431" y="233"/>
                  <a:pt x="434" y="232"/>
                </a:cubicBezTo>
                <a:cubicBezTo>
                  <a:pt x="437" y="231"/>
                  <a:pt x="435" y="230"/>
                  <a:pt x="433" y="228"/>
                </a:cubicBezTo>
                <a:cubicBezTo>
                  <a:pt x="431" y="226"/>
                  <a:pt x="436" y="229"/>
                  <a:pt x="436" y="229"/>
                </a:cubicBezTo>
                <a:cubicBezTo>
                  <a:pt x="436" y="229"/>
                  <a:pt x="436" y="231"/>
                  <a:pt x="437" y="231"/>
                </a:cubicBezTo>
                <a:cubicBezTo>
                  <a:pt x="439" y="231"/>
                  <a:pt x="443" y="227"/>
                  <a:pt x="442" y="229"/>
                </a:cubicBezTo>
                <a:cubicBezTo>
                  <a:pt x="441" y="231"/>
                  <a:pt x="438" y="231"/>
                  <a:pt x="439" y="233"/>
                </a:cubicBezTo>
                <a:cubicBezTo>
                  <a:pt x="439" y="234"/>
                  <a:pt x="439" y="234"/>
                  <a:pt x="438" y="234"/>
                </a:cubicBezTo>
                <a:cubicBezTo>
                  <a:pt x="438" y="234"/>
                  <a:pt x="438" y="234"/>
                  <a:pt x="438" y="234"/>
                </a:cubicBezTo>
                <a:cubicBezTo>
                  <a:pt x="442" y="234"/>
                  <a:pt x="445" y="233"/>
                  <a:pt x="443" y="234"/>
                </a:cubicBezTo>
                <a:cubicBezTo>
                  <a:pt x="441" y="235"/>
                  <a:pt x="436" y="239"/>
                  <a:pt x="439" y="238"/>
                </a:cubicBezTo>
                <a:cubicBezTo>
                  <a:pt x="443" y="237"/>
                  <a:pt x="443" y="237"/>
                  <a:pt x="445" y="235"/>
                </a:cubicBezTo>
                <a:cubicBezTo>
                  <a:pt x="448" y="233"/>
                  <a:pt x="451" y="236"/>
                  <a:pt x="448" y="236"/>
                </a:cubicBezTo>
                <a:cubicBezTo>
                  <a:pt x="445" y="235"/>
                  <a:pt x="442" y="239"/>
                  <a:pt x="440" y="239"/>
                </a:cubicBezTo>
                <a:cubicBezTo>
                  <a:pt x="438" y="240"/>
                  <a:pt x="439" y="241"/>
                  <a:pt x="438" y="242"/>
                </a:cubicBezTo>
                <a:cubicBezTo>
                  <a:pt x="437" y="244"/>
                  <a:pt x="436" y="245"/>
                  <a:pt x="434" y="243"/>
                </a:cubicBezTo>
                <a:cubicBezTo>
                  <a:pt x="432" y="240"/>
                  <a:pt x="434" y="236"/>
                  <a:pt x="432" y="239"/>
                </a:cubicBezTo>
                <a:cubicBezTo>
                  <a:pt x="430" y="241"/>
                  <a:pt x="432" y="245"/>
                  <a:pt x="431" y="243"/>
                </a:cubicBezTo>
                <a:cubicBezTo>
                  <a:pt x="429" y="241"/>
                  <a:pt x="428" y="239"/>
                  <a:pt x="427" y="240"/>
                </a:cubicBezTo>
                <a:cubicBezTo>
                  <a:pt x="425" y="241"/>
                  <a:pt x="423" y="244"/>
                  <a:pt x="422" y="245"/>
                </a:cubicBezTo>
                <a:cubicBezTo>
                  <a:pt x="420" y="247"/>
                  <a:pt x="418" y="249"/>
                  <a:pt x="420" y="249"/>
                </a:cubicBezTo>
                <a:cubicBezTo>
                  <a:pt x="423" y="249"/>
                  <a:pt x="425" y="244"/>
                  <a:pt x="425" y="246"/>
                </a:cubicBezTo>
                <a:cubicBezTo>
                  <a:pt x="425" y="247"/>
                  <a:pt x="425" y="248"/>
                  <a:pt x="427" y="248"/>
                </a:cubicBezTo>
                <a:cubicBezTo>
                  <a:pt x="429" y="248"/>
                  <a:pt x="432" y="249"/>
                  <a:pt x="429" y="249"/>
                </a:cubicBezTo>
                <a:cubicBezTo>
                  <a:pt x="426" y="249"/>
                  <a:pt x="425" y="248"/>
                  <a:pt x="423" y="249"/>
                </a:cubicBezTo>
                <a:cubicBezTo>
                  <a:pt x="420" y="251"/>
                  <a:pt x="423" y="252"/>
                  <a:pt x="426" y="252"/>
                </a:cubicBezTo>
                <a:cubicBezTo>
                  <a:pt x="429" y="251"/>
                  <a:pt x="431" y="253"/>
                  <a:pt x="430" y="254"/>
                </a:cubicBezTo>
                <a:cubicBezTo>
                  <a:pt x="429" y="256"/>
                  <a:pt x="431" y="256"/>
                  <a:pt x="428" y="254"/>
                </a:cubicBezTo>
                <a:cubicBezTo>
                  <a:pt x="425" y="252"/>
                  <a:pt x="425" y="253"/>
                  <a:pt x="423" y="253"/>
                </a:cubicBezTo>
                <a:cubicBezTo>
                  <a:pt x="420" y="253"/>
                  <a:pt x="421" y="255"/>
                  <a:pt x="419" y="256"/>
                </a:cubicBezTo>
                <a:cubicBezTo>
                  <a:pt x="417" y="257"/>
                  <a:pt x="412" y="258"/>
                  <a:pt x="415" y="258"/>
                </a:cubicBezTo>
                <a:cubicBezTo>
                  <a:pt x="419" y="258"/>
                  <a:pt x="423" y="256"/>
                  <a:pt x="425" y="258"/>
                </a:cubicBezTo>
                <a:cubicBezTo>
                  <a:pt x="428" y="259"/>
                  <a:pt x="428" y="262"/>
                  <a:pt x="425" y="260"/>
                </a:cubicBezTo>
                <a:cubicBezTo>
                  <a:pt x="421" y="258"/>
                  <a:pt x="423" y="259"/>
                  <a:pt x="420" y="259"/>
                </a:cubicBezTo>
                <a:cubicBezTo>
                  <a:pt x="418" y="259"/>
                  <a:pt x="417" y="260"/>
                  <a:pt x="419" y="260"/>
                </a:cubicBezTo>
                <a:cubicBezTo>
                  <a:pt x="421" y="260"/>
                  <a:pt x="420" y="262"/>
                  <a:pt x="417" y="261"/>
                </a:cubicBezTo>
                <a:cubicBezTo>
                  <a:pt x="414" y="260"/>
                  <a:pt x="414" y="258"/>
                  <a:pt x="411" y="260"/>
                </a:cubicBezTo>
                <a:cubicBezTo>
                  <a:pt x="408" y="262"/>
                  <a:pt x="409" y="262"/>
                  <a:pt x="412" y="262"/>
                </a:cubicBezTo>
                <a:cubicBezTo>
                  <a:pt x="415" y="262"/>
                  <a:pt x="416" y="263"/>
                  <a:pt x="413" y="263"/>
                </a:cubicBezTo>
                <a:cubicBezTo>
                  <a:pt x="409" y="264"/>
                  <a:pt x="407" y="265"/>
                  <a:pt x="407" y="267"/>
                </a:cubicBezTo>
                <a:cubicBezTo>
                  <a:pt x="406" y="269"/>
                  <a:pt x="407" y="269"/>
                  <a:pt x="407" y="270"/>
                </a:cubicBezTo>
                <a:cubicBezTo>
                  <a:pt x="408" y="271"/>
                  <a:pt x="408" y="271"/>
                  <a:pt x="406" y="271"/>
                </a:cubicBezTo>
                <a:cubicBezTo>
                  <a:pt x="403" y="271"/>
                  <a:pt x="403" y="272"/>
                  <a:pt x="401" y="273"/>
                </a:cubicBezTo>
                <a:cubicBezTo>
                  <a:pt x="399" y="275"/>
                  <a:pt x="400" y="276"/>
                  <a:pt x="400" y="276"/>
                </a:cubicBezTo>
                <a:cubicBezTo>
                  <a:pt x="401" y="276"/>
                  <a:pt x="401" y="277"/>
                  <a:pt x="400" y="277"/>
                </a:cubicBezTo>
                <a:cubicBezTo>
                  <a:pt x="398" y="277"/>
                  <a:pt x="396" y="279"/>
                  <a:pt x="399" y="279"/>
                </a:cubicBezTo>
                <a:cubicBezTo>
                  <a:pt x="401" y="279"/>
                  <a:pt x="402" y="278"/>
                  <a:pt x="401" y="280"/>
                </a:cubicBezTo>
                <a:cubicBezTo>
                  <a:pt x="400" y="281"/>
                  <a:pt x="399" y="282"/>
                  <a:pt x="402" y="282"/>
                </a:cubicBezTo>
                <a:cubicBezTo>
                  <a:pt x="406" y="282"/>
                  <a:pt x="407" y="281"/>
                  <a:pt x="409" y="282"/>
                </a:cubicBezTo>
                <a:cubicBezTo>
                  <a:pt x="411" y="282"/>
                  <a:pt x="408" y="282"/>
                  <a:pt x="407" y="283"/>
                </a:cubicBezTo>
                <a:cubicBezTo>
                  <a:pt x="406" y="283"/>
                  <a:pt x="406" y="285"/>
                  <a:pt x="403" y="284"/>
                </a:cubicBezTo>
                <a:cubicBezTo>
                  <a:pt x="400" y="284"/>
                  <a:pt x="400" y="284"/>
                  <a:pt x="398" y="284"/>
                </a:cubicBezTo>
                <a:cubicBezTo>
                  <a:pt x="396" y="284"/>
                  <a:pt x="395" y="284"/>
                  <a:pt x="393" y="284"/>
                </a:cubicBezTo>
                <a:cubicBezTo>
                  <a:pt x="390" y="284"/>
                  <a:pt x="388" y="285"/>
                  <a:pt x="390" y="285"/>
                </a:cubicBezTo>
                <a:cubicBezTo>
                  <a:pt x="392" y="286"/>
                  <a:pt x="394" y="288"/>
                  <a:pt x="392" y="288"/>
                </a:cubicBezTo>
                <a:cubicBezTo>
                  <a:pt x="390" y="288"/>
                  <a:pt x="387" y="289"/>
                  <a:pt x="390" y="289"/>
                </a:cubicBezTo>
                <a:cubicBezTo>
                  <a:pt x="394" y="289"/>
                  <a:pt x="396" y="287"/>
                  <a:pt x="396" y="288"/>
                </a:cubicBezTo>
                <a:cubicBezTo>
                  <a:pt x="396" y="290"/>
                  <a:pt x="396" y="290"/>
                  <a:pt x="394" y="290"/>
                </a:cubicBezTo>
                <a:cubicBezTo>
                  <a:pt x="392" y="290"/>
                  <a:pt x="392" y="293"/>
                  <a:pt x="390" y="294"/>
                </a:cubicBezTo>
                <a:cubicBezTo>
                  <a:pt x="388" y="296"/>
                  <a:pt x="392" y="294"/>
                  <a:pt x="392" y="296"/>
                </a:cubicBezTo>
                <a:cubicBezTo>
                  <a:pt x="392" y="297"/>
                  <a:pt x="390" y="296"/>
                  <a:pt x="388" y="297"/>
                </a:cubicBezTo>
                <a:cubicBezTo>
                  <a:pt x="386" y="298"/>
                  <a:pt x="389" y="298"/>
                  <a:pt x="391" y="298"/>
                </a:cubicBezTo>
                <a:cubicBezTo>
                  <a:pt x="392" y="299"/>
                  <a:pt x="392" y="299"/>
                  <a:pt x="389" y="299"/>
                </a:cubicBezTo>
                <a:cubicBezTo>
                  <a:pt x="387" y="299"/>
                  <a:pt x="386" y="299"/>
                  <a:pt x="387" y="302"/>
                </a:cubicBezTo>
                <a:cubicBezTo>
                  <a:pt x="389" y="305"/>
                  <a:pt x="392" y="305"/>
                  <a:pt x="392" y="305"/>
                </a:cubicBezTo>
                <a:cubicBezTo>
                  <a:pt x="392" y="305"/>
                  <a:pt x="390" y="306"/>
                  <a:pt x="387" y="306"/>
                </a:cubicBezTo>
                <a:cubicBezTo>
                  <a:pt x="383" y="306"/>
                  <a:pt x="382" y="306"/>
                  <a:pt x="380" y="308"/>
                </a:cubicBezTo>
                <a:cubicBezTo>
                  <a:pt x="378" y="311"/>
                  <a:pt x="380" y="312"/>
                  <a:pt x="376" y="311"/>
                </a:cubicBezTo>
                <a:cubicBezTo>
                  <a:pt x="372" y="311"/>
                  <a:pt x="367" y="310"/>
                  <a:pt x="370" y="311"/>
                </a:cubicBezTo>
                <a:cubicBezTo>
                  <a:pt x="373" y="313"/>
                  <a:pt x="376" y="314"/>
                  <a:pt x="378" y="314"/>
                </a:cubicBezTo>
                <a:cubicBezTo>
                  <a:pt x="380" y="314"/>
                  <a:pt x="381" y="311"/>
                  <a:pt x="384" y="310"/>
                </a:cubicBezTo>
                <a:cubicBezTo>
                  <a:pt x="387" y="309"/>
                  <a:pt x="388" y="309"/>
                  <a:pt x="385" y="310"/>
                </a:cubicBezTo>
                <a:cubicBezTo>
                  <a:pt x="382" y="311"/>
                  <a:pt x="382" y="314"/>
                  <a:pt x="381" y="314"/>
                </a:cubicBezTo>
                <a:cubicBezTo>
                  <a:pt x="379" y="314"/>
                  <a:pt x="376" y="314"/>
                  <a:pt x="377" y="316"/>
                </a:cubicBezTo>
                <a:cubicBezTo>
                  <a:pt x="377" y="319"/>
                  <a:pt x="379" y="319"/>
                  <a:pt x="378" y="320"/>
                </a:cubicBezTo>
                <a:cubicBezTo>
                  <a:pt x="376" y="321"/>
                  <a:pt x="375" y="322"/>
                  <a:pt x="373" y="321"/>
                </a:cubicBezTo>
                <a:cubicBezTo>
                  <a:pt x="371" y="319"/>
                  <a:pt x="369" y="319"/>
                  <a:pt x="368" y="319"/>
                </a:cubicBezTo>
                <a:cubicBezTo>
                  <a:pt x="366" y="320"/>
                  <a:pt x="362" y="325"/>
                  <a:pt x="360" y="327"/>
                </a:cubicBezTo>
                <a:cubicBezTo>
                  <a:pt x="358" y="329"/>
                  <a:pt x="356" y="330"/>
                  <a:pt x="358" y="330"/>
                </a:cubicBezTo>
                <a:cubicBezTo>
                  <a:pt x="361" y="330"/>
                  <a:pt x="361" y="331"/>
                  <a:pt x="360" y="331"/>
                </a:cubicBezTo>
                <a:cubicBezTo>
                  <a:pt x="358" y="332"/>
                  <a:pt x="357" y="333"/>
                  <a:pt x="356" y="333"/>
                </a:cubicBezTo>
                <a:cubicBezTo>
                  <a:pt x="354" y="334"/>
                  <a:pt x="350" y="334"/>
                  <a:pt x="353" y="335"/>
                </a:cubicBezTo>
                <a:cubicBezTo>
                  <a:pt x="355" y="336"/>
                  <a:pt x="356" y="336"/>
                  <a:pt x="356" y="338"/>
                </a:cubicBezTo>
                <a:cubicBezTo>
                  <a:pt x="356" y="341"/>
                  <a:pt x="359" y="339"/>
                  <a:pt x="362" y="338"/>
                </a:cubicBezTo>
                <a:cubicBezTo>
                  <a:pt x="366" y="337"/>
                  <a:pt x="372" y="337"/>
                  <a:pt x="371" y="335"/>
                </a:cubicBezTo>
                <a:cubicBezTo>
                  <a:pt x="371" y="334"/>
                  <a:pt x="370" y="335"/>
                  <a:pt x="369" y="333"/>
                </a:cubicBezTo>
                <a:cubicBezTo>
                  <a:pt x="368" y="330"/>
                  <a:pt x="369" y="330"/>
                  <a:pt x="371" y="332"/>
                </a:cubicBezTo>
                <a:cubicBezTo>
                  <a:pt x="374" y="334"/>
                  <a:pt x="377" y="335"/>
                  <a:pt x="375" y="335"/>
                </a:cubicBezTo>
                <a:cubicBezTo>
                  <a:pt x="373" y="336"/>
                  <a:pt x="375" y="337"/>
                  <a:pt x="372" y="338"/>
                </a:cubicBezTo>
                <a:cubicBezTo>
                  <a:pt x="369" y="340"/>
                  <a:pt x="368" y="341"/>
                  <a:pt x="367" y="342"/>
                </a:cubicBezTo>
                <a:cubicBezTo>
                  <a:pt x="366" y="342"/>
                  <a:pt x="364" y="343"/>
                  <a:pt x="363" y="342"/>
                </a:cubicBezTo>
                <a:cubicBezTo>
                  <a:pt x="362" y="341"/>
                  <a:pt x="361" y="340"/>
                  <a:pt x="360" y="342"/>
                </a:cubicBezTo>
                <a:cubicBezTo>
                  <a:pt x="359" y="343"/>
                  <a:pt x="357" y="344"/>
                  <a:pt x="356" y="343"/>
                </a:cubicBezTo>
                <a:cubicBezTo>
                  <a:pt x="354" y="343"/>
                  <a:pt x="354" y="342"/>
                  <a:pt x="353" y="341"/>
                </a:cubicBezTo>
                <a:cubicBezTo>
                  <a:pt x="353" y="340"/>
                  <a:pt x="352" y="337"/>
                  <a:pt x="350" y="339"/>
                </a:cubicBezTo>
                <a:cubicBezTo>
                  <a:pt x="349" y="341"/>
                  <a:pt x="349" y="345"/>
                  <a:pt x="347" y="345"/>
                </a:cubicBezTo>
                <a:cubicBezTo>
                  <a:pt x="344" y="345"/>
                  <a:pt x="343" y="344"/>
                  <a:pt x="344" y="341"/>
                </a:cubicBezTo>
                <a:cubicBezTo>
                  <a:pt x="345" y="338"/>
                  <a:pt x="344" y="337"/>
                  <a:pt x="343" y="339"/>
                </a:cubicBezTo>
                <a:cubicBezTo>
                  <a:pt x="342" y="342"/>
                  <a:pt x="342" y="342"/>
                  <a:pt x="341" y="345"/>
                </a:cubicBezTo>
                <a:cubicBezTo>
                  <a:pt x="340" y="347"/>
                  <a:pt x="343" y="349"/>
                  <a:pt x="339" y="348"/>
                </a:cubicBezTo>
                <a:cubicBezTo>
                  <a:pt x="335" y="347"/>
                  <a:pt x="334" y="347"/>
                  <a:pt x="333" y="349"/>
                </a:cubicBezTo>
                <a:cubicBezTo>
                  <a:pt x="332" y="350"/>
                  <a:pt x="334" y="351"/>
                  <a:pt x="334" y="353"/>
                </a:cubicBezTo>
                <a:cubicBezTo>
                  <a:pt x="334" y="355"/>
                  <a:pt x="332" y="355"/>
                  <a:pt x="332" y="353"/>
                </a:cubicBezTo>
                <a:cubicBezTo>
                  <a:pt x="331" y="350"/>
                  <a:pt x="333" y="350"/>
                  <a:pt x="331" y="350"/>
                </a:cubicBezTo>
                <a:cubicBezTo>
                  <a:pt x="329" y="349"/>
                  <a:pt x="327" y="350"/>
                  <a:pt x="325" y="351"/>
                </a:cubicBezTo>
                <a:cubicBezTo>
                  <a:pt x="323" y="352"/>
                  <a:pt x="320" y="350"/>
                  <a:pt x="320" y="353"/>
                </a:cubicBezTo>
                <a:cubicBezTo>
                  <a:pt x="320" y="356"/>
                  <a:pt x="319" y="357"/>
                  <a:pt x="322" y="357"/>
                </a:cubicBezTo>
                <a:cubicBezTo>
                  <a:pt x="324" y="357"/>
                  <a:pt x="326" y="358"/>
                  <a:pt x="328" y="357"/>
                </a:cubicBezTo>
                <a:cubicBezTo>
                  <a:pt x="331" y="356"/>
                  <a:pt x="332" y="355"/>
                  <a:pt x="334" y="356"/>
                </a:cubicBezTo>
                <a:cubicBezTo>
                  <a:pt x="335" y="357"/>
                  <a:pt x="337" y="358"/>
                  <a:pt x="338" y="356"/>
                </a:cubicBezTo>
                <a:cubicBezTo>
                  <a:pt x="339" y="355"/>
                  <a:pt x="342" y="354"/>
                  <a:pt x="340" y="356"/>
                </a:cubicBezTo>
                <a:cubicBezTo>
                  <a:pt x="337" y="358"/>
                  <a:pt x="337" y="358"/>
                  <a:pt x="335" y="358"/>
                </a:cubicBezTo>
                <a:cubicBezTo>
                  <a:pt x="332" y="357"/>
                  <a:pt x="330" y="357"/>
                  <a:pt x="328" y="358"/>
                </a:cubicBezTo>
                <a:cubicBezTo>
                  <a:pt x="325" y="359"/>
                  <a:pt x="324" y="360"/>
                  <a:pt x="321" y="359"/>
                </a:cubicBezTo>
                <a:cubicBezTo>
                  <a:pt x="317" y="359"/>
                  <a:pt x="311" y="358"/>
                  <a:pt x="311" y="360"/>
                </a:cubicBezTo>
                <a:cubicBezTo>
                  <a:pt x="310" y="362"/>
                  <a:pt x="312" y="361"/>
                  <a:pt x="314" y="362"/>
                </a:cubicBezTo>
                <a:cubicBezTo>
                  <a:pt x="317" y="363"/>
                  <a:pt x="320" y="364"/>
                  <a:pt x="320" y="367"/>
                </a:cubicBezTo>
                <a:cubicBezTo>
                  <a:pt x="320" y="370"/>
                  <a:pt x="319" y="373"/>
                  <a:pt x="319" y="370"/>
                </a:cubicBezTo>
                <a:cubicBezTo>
                  <a:pt x="318" y="366"/>
                  <a:pt x="319" y="364"/>
                  <a:pt x="316" y="364"/>
                </a:cubicBezTo>
                <a:cubicBezTo>
                  <a:pt x="313" y="363"/>
                  <a:pt x="312" y="362"/>
                  <a:pt x="312" y="364"/>
                </a:cubicBezTo>
                <a:cubicBezTo>
                  <a:pt x="311" y="366"/>
                  <a:pt x="311" y="371"/>
                  <a:pt x="311" y="368"/>
                </a:cubicBezTo>
                <a:cubicBezTo>
                  <a:pt x="310" y="365"/>
                  <a:pt x="311" y="364"/>
                  <a:pt x="310" y="363"/>
                </a:cubicBezTo>
                <a:cubicBezTo>
                  <a:pt x="309" y="361"/>
                  <a:pt x="310" y="357"/>
                  <a:pt x="309" y="360"/>
                </a:cubicBezTo>
                <a:cubicBezTo>
                  <a:pt x="307" y="362"/>
                  <a:pt x="306" y="363"/>
                  <a:pt x="306" y="364"/>
                </a:cubicBezTo>
                <a:cubicBezTo>
                  <a:pt x="306" y="366"/>
                  <a:pt x="305" y="369"/>
                  <a:pt x="306" y="369"/>
                </a:cubicBezTo>
                <a:cubicBezTo>
                  <a:pt x="307" y="369"/>
                  <a:pt x="307" y="371"/>
                  <a:pt x="306" y="370"/>
                </a:cubicBezTo>
                <a:cubicBezTo>
                  <a:pt x="304" y="369"/>
                  <a:pt x="304" y="369"/>
                  <a:pt x="303" y="366"/>
                </a:cubicBezTo>
                <a:cubicBezTo>
                  <a:pt x="302" y="364"/>
                  <a:pt x="302" y="365"/>
                  <a:pt x="301" y="367"/>
                </a:cubicBezTo>
                <a:cubicBezTo>
                  <a:pt x="299" y="368"/>
                  <a:pt x="300" y="371"/>
                  <a:pt x="297" y="371"/>
                </a:cubicBezTo>
                <a:cubicBezTo>
                  <a:pt x="294" y="371"/>
                  <a:pt x="292" y="372"/>
                  <a:pt x="292" y="373"/>
                </a:cubicBezTo>
                <a:cubicBezTo>
                  <a:pt x="293" y="374"/>
                  <a:pt x="293" y="375"/>
                  <a:pt x="292" y="376"/>
                </a:cubicBezTo>
                <a:cubicBezTo>
                  <a:pt x="291" y="376"/>
                  <a:pt x="291" y="379"/>
                  <a:pt x="292" y="379"/>
                </a:cubicBezTo>
                <a:cubicBezTo>
                  <a:pt x="293" y="379"/>
                  <a:pt x="296" y="378"/>
                  <a:pt x="297" y="380"/>
                </a:cubicBezTo>
                <a:cubicBezTo>
                  <a:pt x="299" y="381"/>
                  <a:pt x="302" y="383"/>
                  <a:pt x="299" y="382"/>
                </a:cubicBezTo>
                <a:cubicBezTo>
                  <a:pt x="297" y="381"/>
                  <a:pt x="297" y="383"/>
                  <a:pt x="295" y="383"/>
                </a:cubicBezTo>
                <a:cubicBezTo>
                  <a:pt x="293" y="384"/>
                  <a:pt x="291" y="386"/>
                  <a:pt x="292" y="387"/>
                </a:cubicBezTo>
                <a:cubicBezTo>
                  <a:pt x="293" y="388"/>
                  <a:pt x="295" y="389"/>
                  <a:pt x="296" y="389"/>
                </a:cubicBezTo>
                <a:cubicBezTo>
                  <a:pt x="298" y="389"/>
                  <a:pt x="299" y="389"/>
                  <a:pt x="301" y="388"/>
                </a:cubicBezTo>
                <a:cubicBezTo>
                  <a:pt x="304" y="387"/>
                  <a:pt x="307" y="388"/>
                  <a:pt x="303" y="389"/>
                </a:cubicBezTo>
                <a:cubicBezTo>
                  <a:pt x="299" y="389"/>
                  <a:pt x="301" y="390"/>
                  <a:pt x="297" y="391"/>
                </a:cubicBezTo>
                <a:cubicBezTo>
                  <a:pt x="294" y="391"/>
                  <a:pt x="292" y="393"/>
                  <a:pt x="291" y="394"/>
                </a:cubicBezTo>
                <a:cubicBezTo>
                  <a:pt x="291" y="396"/>
                  <a:pt x="291" y="396"/>
                  <a:pt x="294" y="396"/>
                </a:cubicBezTo>
                <a:cubicBezTo>
                  <a:pt x="297" y="397"/>
                  <a:pt x="300" y="397"/>
                  <a:pt x="301" y="399"/>
                </a:cubicBezTo>
                <a:cubicBezTo>
                  <a:pt x="301" y="401"/>
                  <a:pt x="301" y="405"/>
                  <a:pt x="300" y="402"/>
                </a:cubicBezTo>
                <a:cubicBezTo>
                  <a:pt x="299" y="400"/>
                  <a:pt x="300" y="398"/>
                  <a:pt x="297" y="398"/>
                </a:cubicBezTo>
                <a:cubicBezTo>
                  <a:pt x="294" y="398"/>
                  <a:pt x="295" y="399"/>
                  <a:pt x="293" y="401"/>
                </a:cubicBezTo>
                <a:cubicBezTo>
                  <a:pt x="292" y="402"/>
                  <a:pt x="293" y="405"/>
                  <a:pt x="293" y="406"/>
                </a:cubicBezTo>
                <a:cubicBezTo>
                  <a:pt x="294" y="407"/>
                  <a:pt x="296" y="407"/>
                  <a:pt x="299" y="407"/>
                </a:cubicBezTo>
                <a:cubicBezTo>
                  <a:pt x="301" y="407"/>
                  <a:pt x="301" y="408"/>
                  <a:pt x="302" y="408"/>
                </a:cubicBezTo>
                <a:cubicBezTo>
                  <a:pt x="303" y="409"/>
                  <a:pt x="304" y="409"/>
                  <a:pt x="306" y="409"/>
                </a:cubicBezTo>
                <a:cubicBezTo>
                  <a:pt x="308" y="408"/>
                  <a:pt x="308" y="408"/>
                  <a:pt x="309" y="406"/>
                </a:cubicBezTo>
                <a:cubicBezTo>
                  <a:pt x="310" y="403"/>
                  <a:pt x="311" y="402"/>
                  <a:pt x="312" y="404"/>
                </a:cubicBezTo>
                <a:cubicBezTo>
                  <a:pt x="312" y="404"/>
                  <a:pt x="312" y="404"/>
                  <a:pt x="313" y="404"/>
                </a:cubicBezTo>
                <a:cubicBezTo>
                  <a:pt x="312" y="404"/>
                  <a:pt x="312" y="404"/>
                  <a:pt x="311" y="405"/>
                </a:cubicBezTo>
                <a:cubicBezTo>
                  <a:pt x="309" y="408"/>
                  <a:pt x="307" y="411"/>
                  <a:pt x="306" y="411"/>
                </a:cubicBezTo>
                <a:cubicBezTo>
                  <a:pt x="305" y="411"/>
                  <a:pt x="303" y="411"/>
                  <a:pt x="302" y="411"/>
                </a:cubicBezTo>
                <a:cubicBezTo>
                  <a:pt x="301" y="411"/>
                  <a:pt x="305" y="413"/>
                  <a:pt x="306" y="414"/>
                </a:cubicBezTo>
                <a:cubicBezTo>
                  <a:pt x="308" y="414"/>
                  <a:pt x="307" y="416"/>
                  <a:pt x="305" y="414"/>
                </a:cubicBezTo>
                <a:cubicBezTo>
                  <a:pt x="302" y="412"/>
                  <a:pt x="301" y="413"/>
                  <a:pt x="302" y="416"/>
                </a:cubicBezTo>
                <a:cubicBezTo>
                  <a:pt x="304" y="418"/>
                  <a:pt x="306" y="418"/>
                  <a:pt x="308" y="418"/>
                </a:cubicBezTo>
                <a:cubicBezTo>
                  <a:pt x="309" y="419"/>
                  <a:pt x="313" y="420"/>
                  <a:pt x="309" y="420"/>
                </a:cubicBezTo>
                <a:cubicBezTo>
                  <a:pt x="306" y="420"/>
                  <a:pt x="305" y="419"/>
                  <a:pt x="303" y="419"/>
                </a:cubicBezTo>
                <a:cubicBezTo>
                  <a:pt x="302" y="419"/>
                  <a:pt x="299" y="420"/>
                  <a:pt x="299" y="417"/>
                </a:cubicBezTo>
                <a:cubicBezTo>
                  <a:pt x="298" y="414"/>
                  <a:pt x="299" y="409"/>
                  <a:pt x="297" y="412"/>
                </a:cubicBezTo>
                <a:cubicBezTo>
                  <a:pt x="296" y="414"/>
                  <a:pt x="295" y="416"/>
                  <a:pt x="295" y="418"/>
                </a:cubicBezTo>
                <a:cubicBezTo>
                  <a:pt x="295" y="420"/>
                  <a:pt x="299" y="420"/>
                  <a:pt x="297" y="421"/>
                </a:cubicBezTo>
                <a:cubicBezTo>
                  <a:pt x="296" y="422"/>
                  <a:pt x="295" y="424"/>
                  <a:pt x="295" y="425"/>
                </a:cubicBezTo>
                <a:cubicBezTo>
                  <a:pt x="295" y="427"/>
                  <a:pt x="295" y="427"/>
                  <a:pt x="297" y="425"/>
                </a:cubicBezTo>
                <a:cubicBezTo>
                  <a:pt x="299" y="424"/>
                  <a:pt x="301" y="425"/>
                  <a:pt x="301" y="423"/>
                </a:cubicBezTo>
                <a:cubicBezTo>
                  <a:pt x="302" y="421"/>
                  <a:pt x="303" y="421"/>
                  <a:pt x="303" y="422"/>
                </a:cubicBezTo>
                <a:cubicBezTo>
                  <a:pt x="303" y="423"/>
                  <a:pt x="303" y="424"/>
                  <a:pt x="304" y="424"/>
                </a:cubicBezTo>
                <a:cubicBezTo>
                  <a:pt x="305" y="424"/>
                  <a:pt x="306" y="423"/>
                  <a:pt x="307" y="422"/>
                </a:cubicBezTo>
                <a:cubicBezTo>
                  <a:pt x="308" y="422"/>
                  <a:pt x="309" y="420"/>
                  <a:pt x="309" y="422"/>
                </a:cubicBezTo>
                <a:cubicBezTo>
                  <a:pt x="309" y="424"/>
                  <a:pt x="308" y="422"/>
                  <a:pt x="309" y="424"/>
                </a:cubicBezTo>
                <a:cubicBezTo>
                  <a:pt x="309" y="426"/>
                  <a:pt x="308" y="426"/>
                  <a:pt x="306" y="427"/>
                </a:cubicBezTo>
                <a:cubicBezTo>
                  <a:pt x="305" y="427"/>
                  <a:pt x="304" y="429"/>
                  <a:pt x="306" y="431"/>
                </a:cubicBezTo>
                <a:cubicBezTo>
                  <a:pt x="307" y="432"/>
                  <a:pt x="309" y="433"/>
                  <a:pt x="309" y="431"/>
                </a:cubicBezTo>
                <a:cubicBezTo>
                  <a:pt x="309" y="430"/>
                  <a:pt x="312" y="432"/>
                  <a:pt x="309" y="433"/>
                </a:cubicBezTo>
                <a:cubicBezTo>
                  <a:pt x="307" y="433"/>
                  <a:pt x="307" y="433"/>
                  <a:pt x="304" y="433"/>
                </a:cubicBezTo>
                <a:cubicBezTo>
                  <a:pt x="301" y="433"/>
                  <a:pt x="301" y="435"/>
                  <a:pt x="300" y="437"/>
                </a:cubicBezTo>
                <a:cubicBezTo>
                  <a:pt x="299" y="438"/>
                  <a:pt x="301" y="439"/>
                  <a:pt x="303" y="439"/>
                </a:cubicBezTo>
                <a:cubicBezTo>
                  <a:pt x="304" y="440"/>
                  <a:pt x="307" y="442"/>
                  <a:pt x="311" y="444"/>
                </a:cubicBezTo>
                <a:cubicBezTo>
                  <a:pt x="314" y="446"/>
                  <a:pt x="314" y="443"/>
                  <a:pt x="316" y="445"/>
                </a:cubicBezTo>
                <a:cubicBezTo>
                  <a:pt x="317" y="446"/>
                  <a:pt x="319" y="447"/>
                  <a:pt x="320" y="448"/>
                </a:cubicBezTo>
                <a:cubicBezTo>
                  <a:pt x="322" y="448"/>
                  <a:pt x="330" y="449"/>
                  <a:pt x="332" y="447"/>
                </a:cubicBezTo>
                <a:cubicBezTo>
                  <a:pt x="335" y="446"/>
                  <a:pt x="344" y="439"/>
                  <a:pt x="348" y="437"/>
                </a:cubicBezTo>
                <a:cubicBezTo>
                  <a:pt x="352" y="435"/>
                  <a:pt x="350" y="433"/>
                  <a:pt x="355" y="430"/>
                </a:cubicBezTo>
                <a:cubicBezTo>
                  <a:pt x="359" y="428"/>
                  <a:pt x="362" y="429"/>
                  <a:pt x="363" y="425"/>
                </a:cubicBezTo>
                <a:cubicBezTo>
                  <a:pt x="364" y="422"/>
                  <a:pt x="364" y="419"/>
                  <a:pt x="365" y="418"/>
                </a:cubicBezTo>
                <a:cubicBezTo>
                  <a:pt x="365" y="417"/>
                  <a:pt x="366" y="417"/>
                  <a:pt x="367" y="422"/>
                </a:cubicBezTo>
                <a:cubicBezTo>
                  <a:pt x="368" y="427"/>
                  <a:pt x="372" y="425"/>
                  <a:pt x="372" y="427"/>
                </a:cubicBezTo>
                <a:cubicBezTo>
                  <a:pt x="373" y="429"/>
                  <a:pt x="371" y="428"/>
                  <a:pt x="372" y="432"/>
                </a:cubicBezTo>
                <a:cubicBezTo>
                  <a:pt x="373" y="435"/>
                  <a:pt x="374" y="434"/>
                  <a:pt x="374" y="438"/>
                </a:cubicBezTo>
                <a:cubicBezTo>
                  <a:pt x="374" y="441"/>
                  <a:pt x="381" y="444"/>
                  <a:pt x="381" y="447"/>
                </a:cubicBezTo>
                <a:cubicBezTo>
                  <a:pt x="382" y="450"/>
                  <a:pt x="380" y="450"/>
                  <a:pt x="381" y="453"/>
                </a:cubicBezTo>
                <a:cubicBezTo>
                  <a:pt x="383" y="456"/>
                  <a:pt x="387" y="469"/>
                  <a:pt x="388" y="470"/>
                </a:cubicBezTo>
                <a:cubicBezTo>
                  <a:pt x="390" y="471"/>
                  <a:pt x="395" y="474"/>
                  <a:pt x="394" y="476"/>
                </a:cubicBezTo>
                <a:cubicBezTo>
                  <a:pt x="394" y="478"/>
                  <a:pt x="393" y="483"/>
                  <a:pt x="394" y="484"/>
                </a:cubicBezTo>
                <a:cubicBezTo>
                  <a:pt x="394" y="486"/>
                  <a:pt x="395" y="490"/>
                  <a:pt x="396" y="492"/>
                </a:cubicBezTo>
                <a:cubicBezTo>
                  <a:pt x="397" y="495"/>
                  <a:pt x="394" y="497"/>
                  <a:pt x="400" y="497"/>
                </a:cubicBezTo>
                <a:cubicBezTo>
                  <a:pt x="405" y="497"/>
                  <a:pt x="413" y="500"/>
                  <a:pt x="412" y="496"/>
                </a:cubicBezTo>
                <a:cubicBezTo>
                  <a:pt x="411" y="492"/>
                  <a:pt x="411" y="487"/>
                  <a:pt x="415" y="486"/>
                </a:cubicBezTo>
                <a:cubicBezTo>
                  <a:pt x="418" y="486"/>
                  <a:pt x="418" y="484"/>
                  <a:pt x="422" y="484"/>
                </a:cubicBezTo>
                <a:cubicBezTo>
                  <a:pt x="425" y="484"/>
                  <a:pt x="430" y="487"/>
                  <a:pt x="432" y="484"/>
                </a:cubicBezTo>
                <a:cubicBezTo>
                  <a:pt x="435" y="482"/>
                  <a:pt x="435" y="479"/>
                  <a:pt x="436" y="477"/>
                </a:cubicBezTo>
                <a:cubicBezTo>
                  <a:pt x="438" y="474"/>
                  <a:pt x="442" y="458"/>
                  <a:pt x="442" y="454"/>
                </a:cubicBezTo>
                <a:cubicBezTo>
                  <a:pt x="442" y="450"/>
                  <a:pt x="442" y="446"/>
                  <a:pt x="441" y="443"/>
                </a:cubicBezTo>
                <a:cubicBezTo>
                  <a:pt x="440" y="441"/>
                  <a:pt x="437" y="438"/>
                  <a:pt x="441" y="438"/>
                </a:cubicBezTo>
                <a:cubicBezTo>
                  <a:pt x="444" y="438"/>
                  <a:pt x="453" y="434"/>
                  <a:pt x="455" y="432"/>
                </a:cubicBezTo>
                <a:cubicBezTo>
                  <a:pt x="457" y="430"/>
                  <a:pt x="456" y="430"/>
                  <a:pt x="456" y="429"/>
                </a:cubicBezTo>
                <a:cubicBezTo>
                  <a:pt x="455" y="428"/>
                  <a:pt x="458" y="429"/>
                  <a:pt x="461" y="428"/>
                </a:cubicBezTo>
                <a:cubicBezTo>
                  <a:pt x="463" y="427"/>
                  <a:pt x="465" y="425"/>
                  <a:pt x="463" y="423"/>
                </a:cubicBezTo>
                <a:cubicBezTo>
                  <a:pt x="461" y="422"/>
                  <a:pt x="460" y="422"/>
                  <a:pt x="463" y="420"/>
                </a:cubicBezTo>
                <a:cubicBezTo>
                  <a:pt x="466" y="418"/>
                  <a:pt x="472" y="415"/>
                  <a:pt x="469" y="412"/>
                </a:cubicBezTo>
                <a:cubicBezTo>
                  <a:pt x="467" y="409"/>
                  <a:pt x="459" y="402"/>
                  <a:pt x="454" y="399"/>
                </a:cubicBezTo>
                <a:cubicBezTo>
                  <a:pt x="450" y="396"/>
                  <a:pt x="449" y="396"/>
                  <a:pt x="448" y="393"/>
                </a:cubicBezTo>
                <a:cubicBezTo>
                  <a:pt x="447" y="389"/>
                  <a:pt x="447" y="378"/>
                  <a:pt x="450" y="372"/>
                </a:cubicBezTo>
                <a:cubicBezTo>
                  <a:pt x="453" y="366"/>
                  <a:pt x="454" y="366"/>
                  <a:pt x="451" y="365"/>
                </a:cubicBezTo>
                <a:cubicBezTo>
                  <a:pt x="449" y="363"/>
                  <a:pt x="447" y="362"/>
                  <a:pt x="451" y="360"/>
                </a:cubicBezTo>
                <a:cubicBezTo>
                  <a:pt x="454" y="358"/>
                  <a:pt x="458" y="356"/>
                  <a:pt x="461" y="351"/>
                </a:cubicBezTo>
                <a:cubicBezTo>
                  <a:pt x="465" y="346"/>
                  <a:pt x="467" y="345"/>
                  <a:pt x="472" y="343"/>
                </a:cubicBezTo>
                <a:cubicBezTo>
                  <a:pt x="477" y="341"/>
                  <a:pt x="484" y="337"/>
                  <a:pt x="487" y="334"/>
                </a:cubicBezTo>
                <a:cubicBezTo>
                  <a:pt x="491" y="331"/>
                  <a:pt x="493" y="330"/>
                  <a:pt x="496" y="327"/>
                </a:cubicBezTo>
                <a:cubicBezTo>
                  <a:pt x="500" y="325"/>
                  <a:pt x="502" y="321"/>
                  <a:pt x="502" y="319"/>
                </a:cubicBezTo>
                <a:cubicBezTo>
                  <a:pt x="502" y="318"/>
                  <a:pt x="501" y="318"/>
                  <a:pt x="498" y="314"/>
                </a:cubicBezTo>
                <a:cubicBezTo>
                  <a:pt x="496" y="311"/>
                  <a:pt x="498" y="309"/>
                  <a:pt x="499" y="308"/>
                </a:cubicBezTo>
                <a:cubicBezTo>
                  <a:pt x="501" y="307"/>
                  <a:pt x="508" y="306"/>
                  <a:pt x="506" y="303"/>
                </a:cubicBezTo>
                <a:cubicBezTo>
                  <a:pt x="503" y="300"/>
                  <a:pt x="503" y="298"/>
                  <a:pt x="508" y="296"/>
                </a:cubicBezTo>
                <a:cubicBezTo>
                  <a:pt x="513" y="294"/>
                  <a:pt x="513" y="292"/>
                  <a:pt x="517" y="290"/>
                </a:cubicBezTo>
                <a:cubicBezTo>
                  <a:pt x="520" y="288"/>
                  <a:pt x="521" y="288"/>
                  <a:pt x="524" y="289"/>
                </a:cubicBezTo>
                <a:cubicBezTo>
                  <a:pt x="526" y="291"/>
                  <a:pt x="525" y="291"/>
                  <a:pt x="528" y="290"/>
                </a:cubicBezTo>
                <a:cubicBezTo>
                  <a:pt x="531" y="288"/>
                  <a:pt x="531" y="288"/>
                  <a:pt x="537" y="290"/>
                </a:cubicBezTo>
                <a:cubicBezTo>
                  <a:pt x="542" y="291"/>
                  <a:pt x="547" y="295"/>
                  <a:pt x="550" y="296"/>
                </a:cubicBezTo>
                <a:cubicBezTo>
                  <a:pt x="552" y="296"/>
                  <a:pt x="548" y="303"/>
                  <a:pt x="551" y="305"/>
                </a:cubicBezTo>
                <a:cubicBezTo>
                  <a:pt x="554" y="307"/>
                  <a:pt x="555" y="310"/>
                  <a:pt x="552" y="310"/>
                </a:cubicBezTo>
                <a:cubicBezTo>
                  <a:pt x="550" y="310"/>
                  <a:pt x="547" y="311"/>
                  <a:pt x="547" y="310"/>
                </a:cubicBezTo>
                <a:cubicBezTo>
                  <a:pt x="546" y="308"/>
                  <a:pt x="546" y="308"/>
                  <a:pt x="544" y="310"/>
                </a:cubicBezTo>
                <a:cubicBezTo>
                  <a:pt x="543" y="312"/>
                  <a:pt x="540" y="315"/>
                  <a:pt x="538" y="318"/>
                </a:cubicBezTo>
                <a:cubicBezTo>
                  <a:pt x="535" y="320"/>
                  <a:pt x="534" y="326"/>
                  <a:pt x="530" y="327"/>
                </a:cubicBezTo>
                <a:cubicBezTo>
                  <a:pt x="527" y="328"/>
                  <a:pt x="527" y="328"/>
                  <a:pt x="525" y="331"/>
                </a:cubicBezTo>
                <a:cubicBezTo>
                  <a:pt x="523" y="333"/>
                  <a:pt x="517" y="337"/>
                  <a:pt x="514" y="340"/>
                </a:cubicBezTo>
                <a:cubicBezTo>
                  <a:pt x="511" y="343"/>
                  <a:pt x="509" y="344"/>
                  <a:pt x="505" y="344"/>
                </a:cubicBezTo>
                <a:cubicBezTo>
                  <a:pt x="501" y="344"/>
                  <a:pt x="505" y="345"/>
                  <a:pt x="502" y="349"/>
                </a:cubicBezTo>
                <a:cubicBezTo>
                  <a:pt x="499" y="352"/>
                  <a:pt x="497" y="352"/>
                  <a:pt x="499" y="358"/>
                </a:cubicBezTo>
                <a:cubicBezTo>
                  <a:pt x="500" y="365"/>
                  <a:pt x="498" y="365"/>
                  <a:pt x="500" y="369"/>
                </a:cubicBezTo>
                <a:cubicBezTo>
                  <a:pt x="503" y="373"/>
                  <a:pt x="506" y="369"/>
                  <a:pt x="505" y="374"/>
                </a:cubicBezTo>
                <a:cubicBezTo>
                  <a:pt x="504" y="379"/>
                  <a:pt x="503" y="389"/>
                  <a:pt x="502" y="394"/>
                </a:cubicBezTo>
                <a:cubicBezTo>
                  <a:pt x="501" y="399"/>
                  <a:pt x="499" y="397"/>
                  <a:pt x="504" y="399"/>
                </a:cubicBezTo>
                <a:cubicBezTo>
                  <a:pt x="509" y="401"/>
                  <a:pt x="512" y="402"/>
                  <a:pt x="510" y="403"/>
                </a:cubicBezTo>
                <a:cubicBezTo>
                  <a:pt x="508" y="404"/>
                  <a:pt x="503" y="410"/>
                  <a:pt x="507" y="408"/>
                </a:cubicBezTo>
                <a:cubicBezTo>
                  <a:pt x="512" y="406"/>
                  <a:pt x="513" y="399"/>
                  <a:pt x="514" y="401"/>
                </a:cubicBezTo>
                <a:cubicBezTo>
                  <a:pt x="516" y="403"/>
                  <a:pt x="516" y="407"/>
                  <a:pt x="515" y="408"/>
                </a:cubicBezTo>
                <a:cubicBezTo>
                  <a:pt x="513" y="409"/>
                  <a:pt x="511" y="413"/>
                  <a:pt x="516" y="410"/>
                </a:cubicBezTo>
                <a:cubicBezTo>
                  <a:pt x="520" y="407"/>
                  <a:pt x="522" y="403"/>
                  <a:pt x="523" y="406"/>
                </a:cubicBezTo>
                <a:cubicBezTo>
                  <a:pt x="524" y="409"/>
                  <a:pt x="519" y="412"/>
                  <a:pt x="524" y="412"/>
                </a:cubicBezTo>
                <a:cubicBezTo>
                  <a:pt x="528" y="411"/>
                  <a:pt x="535" y="411"/>
                  <a:pt x="541" y="408"/>
                </a:cubicBezTo>
                <a:cubicBezTo>
                  <a:pt x="546" y="405"/>
                  <a:pt x="557" y="403"/>
                  <a:pt x="564" y="402"/>
                </a:cubicBezTo>
                <a:cubicBezTo>
                  <a:pt x="570" y="401"/>
                  <a:pt x="583" y="399"/>
                  <a:pt x="588" y="399"/>
                </a:cubicBezTo>
                <a:cubicBezTo>
                  <a:pt x="592" y="398"/>
                  <a:pt x="595" y="396"/>
                  <a:pt x="595" y="398"/>
                </a:cubicBezTo>
                <a:cubicBezTo>
                  <a:pt x="595" y="400"/>
                  <a:pt x="596" y="403"/>
                  <a:pt x="599" y="404"/>
                </a:cubicBezTo>
                <a:cubicBezTo>
                  <a:pt x="602" y="406"/>
                  <a:pt x="614" y="408"/>
                  <a:pt x="613" y="409"/>
                </a:cubicBezTo>
                <a:cubicBezTo>
                  <a:pt x="612" y="411"/>
                  <a:pt x="611" y="412"/>
                  <a:pt x="606" y="412"/>
                </a:cubicBezTo>
                <a:cubicBezTo>
                  <a:pt x="601" y="412"/>
                  <a:pt x="592" y="412"/>
                  <a:pt x="589" y="415"/>
                </a:cubicBezTo>
                <a:cubicBezTo>
                  <a:pt x="586" y="418"/>
                  <a:pt x="587" y="419"/>
                  <a:pt x="584" y="420"/>
                </a:cubicBezTo>
                <a:cubicBezTo>
                  <a:pt x="581" y="422"/>
                  <a:pt x="565" y="419"/>
                  <a:pt x="560" y="419"/>
                </a:cubicBezTo>
                <a:cubicBezTo>
                  <a:pt x="555" y="418"/>
                  <a:pt x="540" y="419"/>
                  <a:pt x="538" y="421"/>
                </a:cubicBezTo>
                <a:cubicBezTo>
                  <a:pt x="536" y="423"/>
                  <a:pt x="531" y="427"/>
                  <a:pt x="528" y="428"/>
                </a:cubicBezTo>
                <a:cubicBezTo>
                  <a:pt x="526" y="428"/>
                  <a:pt x="522" y="431"/>
                  <a:pt x="526" y="431"/>
                </a:cubicBezTo>
                <a:cubicBezTo>
                  <a:pt x="529" y="431"/>
                  <a:pt x="531" y="433"/>
                  <a:pt x="530" y="434"/>
                </a:cubicBezTo>
                <a:cubicBezTo>
                  <a:pt x="529" y="436"/>
                  <a:pt x="528" y="436"/>
                  <a:pt x="529" y="439"/>
                </a:cubicBezTo>
                <a:cubicBezTo>
                  <a:pt x="531" y="441"/>
                  <a:pt x="529" y="442"/>
                  <a:pt x="535" y="443"/>
                </a:cubicBezTo>
                <a:cubicBezTo>
                  <a:pt x="540" y="443"/>
                  <a:pt x="545" y="440"/>
                  <a:pt x="543" y="444"/>
                </a:cubicBezTo>
                <a:cubicBezTo>
                  <a:pt x="540" y="447"/>
                  <a:pt x="538" y="451"/>
                  <a:pt x="539" y="454"/>
                </a:cubicBezTo>
                <a:cubicBezTo>
                  <a:pt x="539" y="458"/>
                  <a:pt x="539" y="462"/>
                  <a:pt x="537" y="463"/>
                </a:cubicBezTo>
                <a:cubicBezTo>
                  <a:pt x="535" y="464"/>
                  <a:pt x="531" y="469"/>
                  <a:pt x="528" y="467"/>
                </a:cubicBezTo>
                <a:cubicBezTo>
                  <a:pt x="525" y="465"/>
                  <a:pt x="520" y="459"/>
                  <a:pt x="517" y="457"/>
                </a:cubicBezTo>
                <a:cubicBezTo>
                  <a:pt x="514" y="455"/>
                  <a:pt x="514" y="454"/>
                  <a:pt x="511" y="455"/>
                </a:cubicBezTo>
                <a:cubicBezTo>
                  <a:pt x="509" y="456"/>
                  <a:pt x="504" y="456"/>
                  <a:pt x="502" y="461"/>
                </a:cubicBezTo>
                <a:cubicBezTo>
                  <a:pt x="499" y="466"/>
                  <a:pt x="497" y="470"/>
                  <a:pt x="496" y="474"/>
                </a:cubicBezTo>
                <a:cubicBezTo>
                  <a:pt x="496" y="479"/>
                  <a:pt x="495" y="488"/>
                  <a:pt x="497" y="493"/>
                </a:cubicBezTo>
                <a:cubicBezTo>
                  <a:pt x="499" y="498"/>
                  <a:pt x="498" y="506"/>
                  <a:pt x="497" y="506"/>
                </a:cubicBezTo>
                <a:cubicBezTo>
                  <a:pt x="495" y="506"/>
                  <a:pt x="493" y="507"/>
                  <a:pt x="493" y="506"/>
                </a:cubicBezTo>
                <a:cubicBezTo>
                  <a:pt x="493" y="505"/>
                  <a:pt x="493" y="503"/>
                  <a:pt x="491" y="504"/>
                </a:cubicBezTo>
                <a:cubicBezTo>
                  <a:pt x="489" y="505"/>
                  <a:pt x="488" y="505"/>
                  <a:pt x="486" y="505"/>
                </a:cubicBezTo>
                <a:cubicBezTo>
                  <a:pt x="483" y="505"/>
                  <a:pt x="480" y="506"/>
                  <a:pt x="480" y="510"/>
                </a:cubicBezTo>
                <a:cubicBezTo>
                  <a:pt x="480" y="513"/>
                  <a:pt x="478" y="514"/>
                  <a:pt x="477" y="513"/>
                </a:cubicBezTo>
                <a:cubicBezTo>
                  <a:pt x="476" y="511"/>
                  <a:pt x="476" y="511"/>
                  <a:pt x="476" y="514"/>
                </a:cubicBezTo>
                <a:cubicBezTo>
                  <a:pt x="475" y="518"/>
                  <a:pt x="475" y="519"/>
                  <a:pt x="471" y="517"/>
                </a:cubicBezTo>
                <a:cubicBezTo>
                  <a:pt x="467" y="515"/>
                  <a:pt x="466" y="513"/>
                  <a:pt x="464" y="511"/>
                </a:cubicBezTo>
                <a:cubicBezTo>
                  <a:pt x="463" y="509"/>
                  <a:pt x="458" y="507"/>
                  <a:pt x="456" y="508"/>
                </a:cubicBezTo>
                <a:cubicBezTo>
                  <a:pt x="454" y="508"/>
                  <a:pt x="442" y="515"/>
                  <a:pt x="439" y="516"/>
                </a:cubicBezTo>
                <a:cubicBezTo>
                  <a:pt x="435" y="518"/>
                  <a:pt x="423" y="523"/>
                  <a:pt x="418" y="523"/>
                </a:cubicBezTo>
                <a:cubicBezTo>
                  <a:pt x="413" y="524"/>
                  <a:pt x="418" y="527"/>
                  <a:pt x="415" y="527"/>
                </a:cubicBezTo>
                <a:cubicBezTo>
                  <a:pt x="412" y="528"/>
                  <a:pt x="413" y="528"/>
                  <a:pt x="410" y="525"/>
                </a:cubicBezTo>
                <a:cubicBezTo>
                  <a:pt x="407" y="522"/>
                  <a:pt x="402" y="521"/>
                  <a:pt x="403" y="519"/>
                </a:cubicBezTo>
                <a:cubicBezTo>
                  <a:pt x="404" y="517"/>
                  <a:pt x="404" y="511"/>
                  <a:pt x="402" y="513"/>
                </a:cubicBezTo>
                <a:cubicBezTo>
                  <a:pt x="401" y="515"/>
                  <a:pt x="402" y="519"/>
                  <a:pt x="400" y="519"/>
                </a:cubicBezTo>
                <a:cubicBezTo>
                  <a:pt x="398" y="519"/>
                  <a:pt x="397" y="518"/>
                  <a:pt x="394" y="517"/>
                </a:cubicBezTo>
                <a:cubicBezTo>
                  <a:pt x="391" y="517"/>
                  <a:pt x="384" y="520"/>
                  <a:pt x="383" y="521"/>
                </a:cubicBezTo>
                <a:cubicBezTo>
                  <a:pt x="381" y="521"/>
                  <a:pt x="381" y="524"/>
                  <a:pt x="376" y="524"/>
                </a:cubicBezTo>
                <a:cubicBezTo>
                  <a:pt x="372" y="525"/>
                  <a:pt x="366" y="525"/>
                  <a:pt x="368" y="522"/>
                </a:cubicBezTo>
                <a:cubicBezTo>
                  <a:pt x="371" y="520"/>
                  <a:pt x="372" y="518"/>
                  <a:pt x="368" y="518"/>
                </a:cubicBezTo>
                <a:cubicBezTo>
                  <a:pt x="365" y="519"/>
                  <a:pt x="359" y="519"/>
                  <a:pt x="358" y="517"/>
                </a:cubicBezTo>
                <a:cubicBezTo>
                  <a:pt x="358" y="515"/>
                  <a:pt x="361" y="511"/>
                  <a:pt x="358" y="508"/>
                </a:cubicBezTo>
                <a:cubicBezTo>
                  <a:pt x="355" y="505"/>
                  <a:pt x="351" y="504"/>
                  <a:pt x="351" y="501"/>
                </a:cubicBezTo>
                <a:cubicBezTo>
                  <a:pt x="350" y="499"/>
                  <a:pt x="353" y="500"/>
                  <a:pt x="355" y="497"/>
                </a:cubicBezTo>
                <a:cubicBezTo>
                  <a:pt x="356" y="495"/>
                  <a:pt x="354" y="495"/>
                  <a:pt x="357" y="492"/>
                </a:cubicBezTo>
                <a:cubicBezTo>
                  <a:pt x="360" y="490"/>
                  <a:pt x="359" y="485"/>
                  <a:pt x="360" y="487"/>
                </a:cubicBezTo>
                <a:cubicBezTo>
                  <a:pt x="361" y="490"/>
                  <a:pt x="361" y="491"/>
                  <a:pt x="363" y="489"/>
                </a:cubicBezTo>
                <a:cubicBezTo>
                  <a:pt x="364" y="487"/>
                  <a:pt x="365" y="487"/>
                  <a:pt x="368" y="484"/>
                </a:cubicBezTo>
                <a:cubicBezTo>
                  <a:pt x="371" y="482"/>
                  <a:pt x="372" y="481"/>
                  <a:pt x="368" y="479"/>
                </a:cubicBezTo>
                <a:cubicBezTo>
                  <a:pt x="363" y="477"/>
                  <a:pt x="361" y="477"/>
                  <a:pt x="361" y="473"/>
                </a:cubicBezTo>
                <a:cubicBezTo>
                  <a:pt x="360" y="469"/>
                  <a:pt x="359" y="469"/>
                  <a:pt x="358" y="467"/>
                </a:cubicBezTo>
                <a:cubicBezTo>
                  <a:pt x="358" y="465"/>
                  <a:pt x="363" y="467"/>
                  <a:pt x="363" y="465"/>
                </a:cubicBezTo>
                <a:cubicBezTo>
                  <a:pt x="364" y="463"/>
                  <a:pt x="364" y="458"/>
                  <a:pt x="364" y="457"/>
                </a:cubicBezTo>
                <a:cubicBezTo>
                  <a:pt x="364" y="456"/>
                  <a:pt x="363" y="457"/>
                  <a:pt x="361" y="457"/>
                </a:cubicBezTo>
                <a:cubicBezTo>
                  <a:pt x="358" y="457"/>
                  <a:pt x="356" y="456"/>
                  <a:pt x="355" y="459"/>
                </a:cubicBezTo>
                <a:cubicBezTo>
                  <a:pt x="353" y="463"/>
                  <a:pt x="351" y="466"/>
                  <a:pt x="350" y="466"/>
                </a:cubicBezTo>
                <a:cubicBezTo>
                  <a:pt x="348" y="466"/>
                  <a:pt x="343" y="465"/>
                  <a:pt x="340" y="466"/>
                </a:cubicBezTo>
                <a:cubicBezTo>
                  <a:pt x="337" y="466"/>
                  <a:pt x="334" y="472"/>
                  <a:pt x="336" y="472"/>
                </a:cubicBezTo>
                <a:cubicBezTo>
                  <a:pt x="338" y="473"/>
                  <a:pt x="338" y="474"/>
                  <a:pt x="340" y="472"/>
                </a:cubicBezTo>
                <a:cubicBezTo>
                  <a:pt x="343" y="470"/>
                  <a:pt x="343" y="470"/>
                  <a:pt x="344" y="469"/>
                </a:cubicBezTo>
                <a:cubicBezTo>
                  <a:pt x="346" y="468"/>
                  <a:pt x="347" y="468"/>
                  <a:pt x="347" y="470"/>
                </a:cubicBezTo>
                <a:cubicBezTo>
                  <a:pt x="347" y="472"/>
                  <a:pt x="349" y="477"/>
                  <a:pt x="348" y="475"/>
                </a:cubicBezTo>
                <a:cubicBezTo>
                  <a:pt x="346" y="474"/>
                  <a:pt x="343" y="471"/>
                  <a:pt x="343" y="473"/>
                </a:cubicBezTo>
                <a:cubicBezTo>
                  <a:pt x="342" y="474"/>
                  <a:pt x="341" y="477"/>
                  <a:pt x="341" y="477"/>
                </a:cubicBezTo>
                <a:cubicBezTo>
                  <a:pt x="341" y="477"/>
                  <a:pt x="338" y="477"/>
                  <a:pt x="337" y="476"/>
                </a:cubicBezTo>
                <a:cubicBezTo>
                  <a:pt x="337" y="475"/>
                  <a:pt x="338" y="475"/>
                  <a:pt x="336" y="477"/>
                </a:cubicBezTo>
                <a:cubicBezTo>
                  <a:pt x="335" y="478"/>
                  <a:pt x="334" y="474"/>
                  <a:pt x="333" y="476"/>
                </a:cubicBezTo>
                <a:cubicBezTo>
                  <a:pt x="332" y="477"/>
                  <a:pt x="332" y="477"/>
                  <a:pt x="332" y="482"/>
                </a:cubicBezTo>
                <a:cubicBezTo>
                  <a:pt x="332" y="486"/>
                  <a:pt x="332" y="491"/>
                  <a:pt x="334" y="494"/>
                </a:cubicBezTo>
                <a:cubicBezTo>
                  <a:pt x="335" y="496"/>
                  <a:pt x="337" y="495"/>
                  <a:pt x="338" y="497"/>
                </a:cubicBezTo>
                <a:cubicBezTo>
                  <a:pt x="339" y="500"/>
                  <a:pt x="339" y="502"/>
                  <a:pt x="338" y="503"/>
                </a:cubicBezTo>
                <a:cubicBezTo>
                  <a:pt x="337" y="505"/>
                  <a:pt x="334" y="505"/>
                  <a:pt x="337" y="508"/>
                </a:cubicBezTo>
                <a:cubicBezTo>
                  <a:pt x="341" y="510"/>
                  <a:pt x="342" y="509"/>
                  <a:pt x="342" y="513"/>
                </a:cubicBezTo>
                <a:cubicBezTo>
                  <a:pt x="342" y="516"/>
                  <a:pt x="338" y="514"/>
                  <a:pt x="340" y="518"/>
                </a:cubicBezTo>
                <a:cubicBezTo>
                  <a:pt x="341" y="523"/>
                  <a:pt x="342" y="523"/>
                  <a:pt x="342" y="525"/>
                </a:cubicBezTo>
                <a:cubicBezTo>
                  <a:pt x="342" y="527"/>
                  <a:pt x="345" y="525"/>
                  <a:pt x="347" y="525"/>
                </a:cubicBezTo>
                <a:cubicBezTo>
                  <a:pt x="349" y="525"/>
                  <a:pt x="356" y="532"/>
                  <a:pt x="354" y="531"/>
                </a:cubicBezTo>
                <a:cubicBezTo>
                  <a:pt x="352" y="530"/>
                  <a:pt x="351" y="529"/>
                  <a:pt x="348" y="528"/>
                </a:cubicBezTo>
                <a:cubicBezTo>
                  <a:pt x="346" y="527"/>
                  <a:pt x="345" y="527"/>
                  <a:pt x="343" y="528"/>
                </a:cubicBezTo>
                <a:cubicBezTo>
                  <a:pt x="341" y="528"/>
                  <a:pt x="338" y="528"/>
                  <a:pt x="338" y="531"/>
                </a:cubicBezTo>
                <a:cubicBezTo>
                  <a:pt x="338" y="533"/>
                  <a:pt x="339" y="534"/>
                  <a:pt x="336" y="534"/>
                </a:cubicBezTo>
                <a:cubicBezTo>
                  <a:pt x="332" y="534"/>
                  <a:pt x="331" y="531"/>
                  <a:pt x="328" y="531"/>
                </a:cubicBezTo>
                <a:cubicBezTo>
                  <a:pt x="325" y="531"/>
                  <a:pt x="319" y="530"/>
                  <a:pt x="319" y="531"/>
                </a:cubicBezTo>
                <a:cubicBezTo>
                  <a:pt x="319" y="533"/>
                  <a:pt x="319" y="535"/>
                  <a:pt x="318" y="535"/>
                </a:cubicBezTo>
                <a:cubicBezTo>
                  <a:pt x="317" y="535"/>
                  <a:pt x="314" y="533"/>
                  <a:pt x="312" y="533"/>
                </a:cubicBezTo>
                <a:cubicBezTo>
                  <a:pt x="311" y="534"/>
                  <a:pt x="310" y="535"/>
                  <a:pt x="309" y="535"/>
                </a:cubicBezTo>
                <a:cubicBezTo>
                  <a:pt x="307" y="535"/>
                  <a:pt x="303" y="535"/>
                  <a:pt x="302" y="536"/>
                </a:cubicBezTo>
                <a:cubicBezTo>
                  <a:pt x="301" y="536"/>
                  <a:pt x="297" y="540"/>
                  <a:pt x="296" y="541"/>
                </a:cubicBezTo>
                <a:cubicBezTo>
                  <a:pt x="295" y="542"/>
                  <a:pt x="296" y="542"/>
                  <a:pt x="298" y="543"/>
                </a:cubicBezTo>
                <a:cubicBezTo>
                  <a:pt x="299" y="544"/>
                  <a:pt x="301" y="549"/>
                  <a:pt x="298" y="549"/>
                </a:cubicBezTo>
                <a:cubicBezTo>
                  <a:pt x="295" y="548"/>
                  <a:pt x="293" y="549"/>
                  <a:pt x="293" y="547"/>
                </a:cubicBezTo>
                <a:cubicBezTo>
                  <a:pt x="293" y="546"/>
                  <a:pt x="297" y="541"/>
                  <a:pt x="294" y="544"/>
                </a:cubicBezTo>
                <a:cubicBezTo>
                  <a:pt x="291" y="546"/>
                  <a:pt x="291" y="545"/>
                  <a:pt x="288" y="547"/>
                </a:cubicBezTo>
                <a:cubicBezTo>
                  <a:pt x="286" y="548"/>
                  <a:pt x="288" y="552"/>
                  <a:pt x="286" y="553"/>
                </a:cubicBezTo>
                <a:cubicBezTo>
                  <a:pt x="283" y="555"/>
                  <a:pt x="283" y="555"/>
                  <a:pt x="282" y="558"/>
                </a:cubicBezTo>
                <a:cubicBezTo>
                  <a:pt x="280" y="561"/>
                  <a:pt x="280" y="559"/>
                  <a:pt x="280" y="561"/>
                </a:cubicBezTo>
                <a:cubicBezTo>
                  <a:pt x="280" y="563"/>
                  <a:pt x="278" y="565"/>
                  <a:pt x="280" y="565"/>
                </a:cubicBezTo>
                <a:cubicBezTo>
                  <a:pt x="282" y="565"/>
                  <a:pt x="285" y="566"/>
                  <a:pt x="281" y="565"/>
                </a:cubicBezTo>
                <a:cubicBezTo>
                  <a:pt x="277" y="565"/>
                  <a:pt x="277" y="565"/>
                  <a:pt x="277" y="565"/>
                </a:cubicBezTo>
                <a:cubicBezTo>
                  <a:pt x="277" y="565"/>
                  <a:pt x="277" y="565"/>
                  <a:pt x="277" y="565"/>
                </a:cubicBezTo>
                <a:cubicBezTo>
                  <a:pt x="278" y="566"/>
                  <a:pt x="281" y="566"/>
                  <a:pt x="280" y="566"/>
                </a:cubicBezTo>
                <a:cubicBezTo>
                  <a:pt x="279" y="566"/>
                  <a:pt x="276" y="566"/>
                  <a:pt x="276" y="566"/>
                </a:cubicBezTo>
                <a:cubicBezTo>
                  <a:pt x="275" y="566"/>
                  <a:pt x="275" y="566"/>
                  <a:pt x="276" y="566"/>
                </a:cubicBezTo>
                <a:cubicBezTo>
                  <a:pt x="276" y="567"/>
                  <a:pt x="278" y="569"/>
                  <a:pt x="279" y="569"/>
                </a:cubicBezTo>
                <a:cubicBezTo>
                  <a:pt x="280" y="569"/>
                  <a:pt x="278" y="569"/>
                  <a:pt x="277" y="568"/>
                </a:cubicBezTo>
                <a:cubicBezTo>
                  <a:pt x="275" y="567"/>
                  <a:pt x="272" y="567"/>
                  <a:pt x="275" y="569"/>
                </a:cubicBezTo>
                <a:cubicBezTo>
                  <a:pt x="278" y="571"/>
                  <a:pt x="279" y="571"/>
                  <a:pt x="276" y="570"/>
                </a:cubicBezTo>
                <a:cubicBezTo>
                  <a:pt x="272" y="568"/>
                  <a:pt x="272" y="569"/>
                  <a:pt x="273" y="570"/>
                </a:cubicBezTo>
                <a:cubicBezTo>
                  <a:pt x="273" y="570"/>
                  <a:pt x="276" y="572"/>
                  <a:pt x="275" y="572"/>
                </a:cubicBezTo>
                <a:cubicBezTo>
                  <a:pt x="274" y="572"/>
                  <a:pt x="273" y="571"/>
                  <a:pt x="272" y="571"/>
                </a:cubicBezTo>
                <a:cubicBezTo>
                  <a:pt x="271" y="571"/>
                  <a:pt x="270" y="571"/>
                  <a:pt x="269" y="571"/>
                </a:cubicBezTo>
                <a:cubicBezTo>
                  <a:pt x="269" y="572"/>
                  <a:pt x="265" y="573"/>
                  <a:pt x="263" y="574"/>
                </a:cubicBezTo>
                <a:cubicBezTo>
                  <a:pt x="262" y="575"/>
                  <a:pt x="261" y="577"/>
                  <a:pt x="260" y="577"/>
                </a:cubicBezTo>
                <a:cubicBezTo>
                  <a:pt x="258" y="577"/>
                  <a:pt x="254" y="576"/>
                  <a:pt x="252" y="578"/>
                </a:cubicBezTo>
                <a:cubicBezTo>
                  <a:pt x="250" y="579"/>
                  <a:pt x="246" y="584"/>
                  <a:pt x="246" y="587"/>
                </a:cubicBezTo>
                <a:cubicBezTo>
                  <a:pt x="246" y="590"/>
                  <a:pt x="247" y="591"/>
                  <a:pt x="244" y="593"/>
                </a:cubicBezTo>
                <a:cubicBezTo>
                  <a:pt x="241" y="595"/>
                  <a:pt x="238" y="597"/>
                  <a:pt x="234" y="598"/>
                </a:cubicBezTo>
                <a:cubicBezTo>
                  <a:pt x="229" y="599"/>
                  <a:pt x="231" y="601"/>
                  <a:pt x="230" y="603"/>
                </a:cubicBezTo>
                <a:cubicBezTo>
                  <a:pt x="229" y="604"/>
                  <a:pt x="229" y="607"/>
                  <a:pt x="226" y="607"/>
                </a:cubicBezTo>
                <a:cubicBezTo>
                  <a:pt x="224" y="607"/>
                  <a:pt x="214" y="607"/>
                  <a:pt x="212" y="605"/>
                </a:cubicBezTo>
                <a:cubicBezTo>
                  <a:pt x="210" y="604"/>
                  <a:pt x="208" y="601"/>
                  <a:pt x="205" y="601"/>
                </a:cubicBezTo>
                <a:cubicBezTo>
                  <a:pt x="203" y="601"/>
                  <a:pt x="200" y="599"/>
                  <a:pt x="202" y="603"/>
                </a:cubicBezTo>
                <a:cubicBezTo>
                  <a:pt x="204" y="607"/>
                  <a:pt x="207" y="614"/>
                  <a:pt x="207" y="615"/>
                </a:cubicBezTo>
                <a:cubicBezTo>
                  <a:pt x="208" y="617"/>
                  <a:pt x="205" y="619"/>
                  <a:pt x="203" y="619"/>
                </a:cubicBezTo>
                <a:cubicBezTo>
                  <a:pt x="200" y="619"/>
                  <a:pt x="196" y="618"/>
                  <a:pt x="195" y="618"/>
                </a:cubicBezTo>
                <a:cubicBezTo>
                  <a:pt x="194" y="618"/>
                  <a:pt x="190" y="620"/>
                  <a:pt x="189" y="618"/>
                </a:cubicBezTo>
                <a:cubicBezTo>
                  <a:pt x="187" y="617"/>
                  <a:pt x="182" y="614"/>
                  <a:pt x="181" y="614"/>
                </a:cubicBezTo>
                <a:cubicBezTo>
                  <a:pt x="180" y="614"/>
                  <a:pt x="171" y="618"/>
                  <a:pt x="167" y="619"/>
                </a:cubicBezTo>
                <a:cubicBezTo>
                  <a:pt x="163" y="620"/>
                  <a:pt x="162" y="621"/>
                  <a:pt x="164" y="622"/>
                </a:cubicBezTo>
                <a:cubicBezTo>
                  <a:pt x="167" y="623"/>
                  <a:pt x="168" y="625"/>
                  <a:pt x="167" y="626"/>
                </a:cubicBezTo>
                <a:cubicBezTo>
                  <a:pt x="165" y="627"/>
                  <a:pt x="163" y="628"/>
                  <a:pt x="164" y="629"/>
                </a:cubicBezTo>
                <a:cubicBezTo>
                  <a:pt x="165" y="629"/>
                  <a:pt x="171" y="632"/>
                  <a:pt x="176" y="633"/>
                </a:cubicBezTo>
                <a:cubicBezTo>
                  <a:pt x="180" y="634"/>
                  <a:pt x="188" y="637"/>
                  <a:pt x="191" y="637"/>
                </a:cubicBezTo>
                <a:cubicBezTo>
                  <a:pt x="194" y="637"/>
                  <a:pt x="197" y="639"/>
                  <a:pt x="200" y="640"/>
                </a:cubicBezTo>
                <a:cubicBezTo>
                  <a:pt x="203" y="642"/>
                  <a:pt x="199" y="642"/>
                  <a:pt x="198" y="643"/>
                </a:cubicBezTo>
                <a:cubicBezTo>
                  <a:pt x="198" y="644"/>
                  <a:pt x="197" y="647"/>
                  <a:pt x="199" y="650"/>
                </a:cubicBezTo>
                <a:cubicBezTo>
                  <a:pt x="201" y="652"/>
                  <a:pt x="206" y="656"/>
                  <a:pt x="208" y="656"/>
                </a:cubicBezTo>
                <a:cubicBezTo>
                  <a:pt x="211" y="656"/>
                  <a:pt x="213" y="660"/>
                  <a:pt x="212" y="663"/>
                </a:cubicBezTo>
                <a:cubicBezTo>
                  <a:pt x="211" y="665"/>
                  <a:pt x="209" y="666"/>
                  <a:pt x="212" y="668"/>
                </a:cubicBezTo>
                <a:cubicBezTo>
                  <a:pt x="215" y="670"/>
                  <a:pt x="219" y="679"/>
                  <a:pt x="217" y="676"/>
                </a:cubicBezTo>
                <a:cubicBezTo>
                  <a:pt x="215" y="674"/>
                  <a:pt x="212" y="667"/>
                  <a:pt x="211" y="670"/>
                </a:cubicBezTo>
                <a:cubicBezTo>
                  <a:pt x="211" y="673"/>
                  <a:pt x="207" y="696"/>
                  <a:pt x="207" y="700"/>
                </a:cubicBezTo>
                <a:cubicBezTo>
                  <a:pt x="206" y="703"/>
                  <a:pt x="203" y="706"/>
                  <a:pt x="200" y="706"/>
                </a:cubicBezTo>
                <a:cubicBezTo>
                  <a:pt x="196" y="706"/>
                  <a:pt x="192" y="703"/>
                  <a:pt x="190" y="704"/>
                </a:cubicBezTo>
                <a:cubicBezTo>
                  <a:pt x="188" y="705"/>
                  <a:pt x="184" y="706"/>
                  <a:pt x="181" y="705"/>
                </a:cubicBezTo>
                <a:cubicBezTo>
                  <a:pt x="178" y="704"/>
                  <a:pt x="163" y="704"/>
                  <a:pt x="155" y="703"/>
                </a:cubicBezTo>
                <a:cubicBezTo>
                  <a:pt x="146" y="702"/>
                  <a:pt x="132" y="702"/>
                  <a:pt x="127" y="700"/>
                </a:cubicBezTo>
                <a:cubicBezTo>
                  <a:pt x="122" y="699"/>
                  <a:pt x="118" y="704"/>
                  <a:pt x="116" y="705"/>
                </a:cubicBezTo>
                <a:cubicBezTo>
                  <a:pt x="115" y="705"/>
                  <a:pt x="109" y="707"/>
                  <a:pt x="106" y="709"/>
                </a:cubicBezTo>
                <a:cubicBezTo>
                  <a:pt x="104" y="710"/>
                  <a:pt x="103" y="713"/>
                  <a:pt x="106" y="715"/>
                </a:cubicBezTo>
                <a:cubicBezTo>
                  <a:pt x="108" y="716"/>
                  <a:pt x="110" y="722"/>
                  <a:pt x="109" y="726"/>
                </a:cubicBezTo>
                <a:cubicBezTo>
                  <a:pt x="108" y="729"/>
                  <a:pt x="111" y="735"/>
                  <a:pt x="111" y="737"/>
                </a:cubicBezTo>
                <a:cubicBezTo>
                  <a:pt x="111" y="738"/>
                  <a:pt x="109" y="756"/>
                  <a:pt x="107" y="761"/>
                </a:cubicBezTo>
                <a:cubicBezTo>
                  <a:pt x="106" y="766"/>
                  <a:pt x="103" y="770"/>
                  <a:pt x="103" y="773"/>
                </a:cubicBezTo>
                <a:cubicBezTo>
                  <a:pt x="103" y="775"/>
                  <a:pt x="105" y="783"/>
                  <a:pt x="106" y="781"/>
                </a:cubicBezTo>
                <a:cubicBezTo>
                  <a:pt x="107" y="779"/>
                  <a:pt x="110" y="783"/>
                  <a:pt x="110" y="788"/>
                </a:cubicBezTo>
                <a:cubicBezTo>
                  <a:pt x="109" y="792"/>
                  <a:pt x="107" y="802"/>
                  <a:pt x="110" y="803"/>
                </a:cubicBezTo>
                <a:cubicBezTo>
                  <a:pt x="112" y="803"/>
                  <a:pt x="120" y="806"/>
                  <a:pt x="124" y="803"/>
                </a:cubicBezTo>
                <a:cubicBezTo>
                  <a:pt x="129" y="800"/>
                  <a:pt x="132" y="798"/>
                  <a:pt x="135" y="801"/>
                </a:cubicBezTo>
                <a:cubicBezTo>
                  <a:pt x="138" y="803"/>
                  <a:pt x="147" y="818"/>
                  <a:pt x="149" y="819"/>
                </a:cubicBezTo>
                <a:cubicBezTo>
                  <a:pt x="152" y="819"/>
                  <a:pt x="153" y="821"/>
                  <a:pt x="155" y="819"/>
                </a:cubicBezTo>
                <a:cubicBezTo>
                  <a:pt x="157" y="817"/>
                  <a:pt x="157" y="813"/>
                  <a:pt x="161" y="812"/>
                </a:cubicBezTo>
                <a:cubicBezTo>
                  <a:pt x="164" y="812"/>
                  <a:pt x="170" y="809"/>
                  <a:pt x="174" y="809"/>
                </a:cubicBezTo>
                <a:cubicBezTo>
                  <a:pt x="179" y="809"/>
                  <a:pt x="190" y="809"/>
                  <a:pt x="194" y="807"/>
                </a:cubicBezTo>
                <a:cubicBezTo>
                  <a:pt x="198" y="806"/>
                  <a:pt x="201" y="805"/>
                  <a:pt x="202" y="802"/>
                </a:cubicBezTo>
                <a:cubicBezTo>
                  <a:pt x="202" y="799"/>
                  <a:pt x="214" y="796"/>
                  <a:pt x="215" y="792"/>
                </a:cubicBezTo>
                <a:cubicBezTo>
                  <a:pt x="217" y="788"/>
                  <a:pt x="221" y="781"/>
                  <a:pt x="225" y="780"/>
                </a:cubicBezTo>
                <a:cubicBezTo>
                  <a:pt x="229" y="778"/>
                  <a:pt x="228" y="777"/>
                  <a:pt x="227" y="775"/>
                </a:cubicBezTo>
                <a:cubicBezTo>
                  <a:pt x="225" y="772"/>
                  <a:pt x="220" y="768"/>
                  <a:pt x="223" y="764"/>
                </a:cubicBezTo>
                <a:cubicBezTo>
                  <a:pt x="225" y="760"/>
                  <a:pt x="231" y="752"/>
                  <a:pt x="233" y="750"/>
                </a:cubicBezTo>
                <a:cubicBezTo>
                  <a:pt x="235" y="748"/>
                  <a:pt x="236" y="745"/>
                  <a:pt x="237" y="744"/>
                </a:cubicBezTo>
                <a:cubicBezTo>
                  <a:pt x="237" y="743"/>
                  <a:pt x="250" y="739"/>
                  <a:pt x="254" y="736"/>
                </a:cubicBezTo>
                <a:cubicBezTo>
                  <a:pt x="259" y="733"/>
                  <a:pt x="269" y="728"/>
                  <a:pt x="268" y="724"/>
                </a:cubicBezTo>
                <a:cubicBezTo>
                  <a:pt x="267" y="720"/>
                  <a:pt x="264" y="714"/>
                  <a:pt x="266" y="710"/>
                </a:cubicBezTo>
                <a:cubicBezTo>
                  <a:pt x="268" y="707"/>
                  <a:pt x="271" y="702"/>
                  <a:pt x="276" y="702"/>
                </a:cubicBezTo>
                <a:cubicBezTo>
                  <a:pt x="280" y="701"/>
                  <a:pt x="281" y="702"/>
                  <a:pt x="287" y="703"/>
                </a:cubicBezTo>
                <a:cubicBezTo>
                  <a:pt x="293" y="703"/>
                  <a:pt x="297" y="709"/>
                  <a:pt x="303" y="709"/>
                </a:cubicBezTo>
                <a:cubicBezTo>
                  <a:pt x="309" y="709"/>
                  <a:pt x="315" y="705"/>
                  <a:pt x="318" y="702"/>
                </a:cubicBezTo>
                <a:cubicBezTo>
                  <a:pt x="322" y="699"/>
                  <a:pt x="332" y="697"/>
                  <a:pt x="335" y="694"/>
                </a:cubicBezTo>
                <a:cubicBezTo>
                  <a:pt x="339" y="691"/>
                  <a:pt x="340" y="689"/>
                  <a:pt x="344" y="688"/>
                </a:cubicBezTo>
                <a:cubicBezTo>
                  <a:pt x="348" y="688"/>
                  <a:pt x="353" y="694"/>
                  <a:pt x="356" y="694"/>
                </a:cubicBezTo>
                <a:cubicBezTo>
                  <a:pt x="359" y="694"/>
                  <a:pt x="359" y="699"/>
                  <a:pt x="361" y="701"/>
                </a:cubicBezTo>
                <a:cubicBezTo>
                  <a:pt x="363" y="704"/>
                  <a:pt x="363" y="708"/>
                  <a:pt x="364" y="710"/>
                </a:cubicBezTo>
                <a:cubicBezTo>
                  <a:pt x="365" y="713"/>
                  <a:pt x="377" y="720"/>
                  <a:pt x="380" y="724"/>
                </a:cubicBezTo>
                <a:cubicBezTo>
                  <a:pt x="384" y="727"/>
                  <a:pt x="394" y="736"/>
                  <a:pt x="396" y="736"/>
                </a:cubicBezTo>
                <a:cubicBezTo>
                  <a:pt x="399" y="737"/>
                  <a:pt x="403" y="738"/>
                  <a:pt x="409" y="743"/>
                </a:cubicBezTo>
                <a:cubicBezTo>
                  <a:pt x="414" y="748"/>
                  <a:pt x="416" y="749"/>
                  <a:pt x="421" y="753"/>
                </a:cubicBezTo>
                <a:cubicBezTo>
                  <a:pt x="425" y="757"/>
                  <a:pt x="429" y="756"/>
                  <a:pt x="430" y="758"/>
                </a:cubicBezTo>
                <a:cubicBezTo>
                  <a:pt x="430" y="760"/>
                  <a:pt x="434" y="768"/>
                  <a:pt x="434" y="770"/>
                </a:cubicBezTo>
                <a:cubicBezTo>
                  <a:pt x="435" y="773"/>
                  <a:pt x="431" y="778"/>
                  <a:pt x="430" y="780"/>
                </a:cubicBezTo>
                <a:cubicBezTo>
                  <a:pt x="430" y="783"/>
                  <a:pt x="430" y="790"/>
                  <a:pt x="431" y="789"/>
                </a:cubicBezTo>
                <a:cubicBezTo>
                  <a:pt x="431" y="788"/>
                  <a:pt x="438" y="781"/>
                  <a:pt x="439" y="778"/>
                </a:cubicBezTo>
                <a:cubicBezTo>
                  <a:pt x="440" y="776"/>
                  <a:pt x="442" y="774"/>
                  <a:pt x="444" y="773"/>
                </a:cubicBezTo>
                <a:cubicBezTo>
                  <a:pt x="446" y="772"/>
                  <a:pt x="447" y="770"/>
                  <a:pt x="446" y="768"/>
                </a:cubicBezTo>
                <a:cubicBezTo>
                  <a:pt x="445" y="766"/>
                  <a:pt x="439" y="762"/>
                  <a:pt x="438" y="760"/>
                </a:cubicBezTo>
                <a:cubicBezTo>
                  <a:pt x="438" y="758"/>
                  <a:pt x="438" y="755"/>
                  <a:pt x="441" y="753"/>
                </a:cubicBezTo>
                <a:cubicBezTo>
                  <a:pt x="443" y="751"/>
                  <a:pt x="446" y="748"/>
                  <a:pt x="448" y="750"/>
                </a:cubicBezTo>
                <a:cubicBezTo>
                  <a:pt x="451" y="752"/>
                  <a:pt x="455" y="752"/>
                  <a:pt x="457" y="755"/>
                </a:cubicBezTo>
                <a:cubicBezTo>
                  <a:pt x="458" y="758"/>
                  <a:pt x="460" y="759"/>
                  <a:pt x="461" y="758"/>
                </a:cubicBezTo>
                <a:cubicBezTo>
                  <a:pt x="462" y="758"/>
                  <a:pt x="463" y="753"/>
                  <a:pt x="459" y="749"/>
                </a:cubicBezTo>
                <a:cubicBezTo>
                  <a:pt x="455" y="745"/>
                  <a:pt x="447" y="742"/>
                  <a:pt x="444" y="740"/>
                </a:cubicBezTo>
                <a:cubicBezTo>
                  <a:pt x="442" y="739"/>
                  <a:pt x="431" y="736"/>
                  <a:pt x="431" y="733"/>
                </a:cubicBezTo>
                <a:cubicBezTo>
                  <a:pt x="432" y="731"/>
                  <a:pt x="435" y="729"/>
                  <a:pt x="434" y="728"/>
                </a:cubicBezTo>
                <a:cubicBezTo>
                  <a:pt x="432" y="727"/>
                  <a:pt x="431" y="727"/>
                  <a:pt x="427" y="727"/>
                </a:cubicBezTo>
                <a:cubicBezTo>
                  <a:pt x="422" y="727"/>
                  <a:pt x="420" y="726"/>
                  <a:pt x="417" y="723"/>
                </a:cubicBezTo>
                <a:cubicBezTo>
                  <a:pt x="414" y="721"/>
                  <a:pt x="408" y="713"/>
                  <a:pt x="406" y="708"/>
                </a:cubicBezTo>
                <a:cubicBezTo>
                  <a:pt x="404" y="704"/>
                  <a:pt x="404" y="702"/>
                  <a:pt x="400" y="699"/>
                </a:cubicBezTo>
                <a:cubicBezTo>
                  <a:pt x="396" y="697"/>
                  <a:pt x="388" y="693"/>
                  <a:pt x="388" y="690"/>
                </a:cubicBezTo>
                <a:cubicBezTo>
                  <a:pt x="387" y="686"/>
                  <a:pt x="388" y="682"/>
                  <a:pt x="389" y="681"/>
                </a:cubicBezTo>
                <a:cubicBezTo>
                  <a:pt x="390" y="680"/>
                  <a:pt x="391" y="679"/>
                  <a:pt x="390" y="677"/>
                </a:cubicBezTo>
                <a:cubicBezTo>
                  <a:pt x="388" y="675"/>
                  <a:pt x="388" y="671"/>
                  <a:pt x="390" y="670"/>
                </a:cubicBezTo>
                <a:cubicBezTo>
                  <a:pt x="392" y="669"/>
                  <a:pt x="396" y="670"/>
                  <a:pt x="396" y="669"/>
                </a:cubicBezTo>
                <a:cubicBezTo>
                  <a:pt x="396" y="668"/>
                  <a:pt x="396" y="665"/>
                  <a:pt x="399" y="665"/>
                </a:cubicBezTo>
                <a:cubicBezTo>
                  <a:pt x="401" y="665"/>
                  <a:pt x="404" y="664"/>
                  <a:pt x="405" y="666"/>
                </a:cubicBezTo>
                <a:cubicBezTo>
                  <a:pt x="405" y="668"/>
                  <a:pt x="404" y="671"/>
                  <a:pt x="404" y="673"/>
                </a:cubicBezTo>
                <a:cubicBezTo>
                  <a:pt x="404" y="675"/>
                  <a:pt x="407" y="683"/>
                  <a:pt x="407" y="681"/>
                </a:cubicBezTo>
                <a:cubicBezTo>
                  <a:pt x="408" y="679"/>
                  <a:pt x="412" y="678"/>
                  <a:pt x="413" y="680"/>
                </a:cubicBezTo>
                <a:cubicBezTo>
                  <a:pt x="413" y="683"/>
                  <a:pt x="413" y="687"/>
                  <a:pt x="414" y="684"/>
                </a:cubicBezTo>
                <a:cubicBezTo>
                  <a:pt x="414" y="682"/>
                  <a:pt x="413" y="679"/>
                  <a:pt x="414" y="678"/>
                </a:cubicBezTo>
                <a:cubicBezTo>
                  <a:pt x="416" y="677"/>
                  <a:pt x="418" y="676"/>
                  <a:pt x="419" y="679"/>
                </a:cubicBezTo>
                <a:cubicBezTo>
                  <a:pt x="420" y="683"/>
                  <a:pt x="421" y="687"/>
                  <a:pt x="423" y="689"/>
                </a:cubicBezTo>
                <a:cubicBezTo>
                  <a:pt x="426" y="691"/>
                  <a:pt x="427" y="694"/>
                  <a:pt x="431" y="697"/>
                </a:cubicBezTo>
                <a:cubicBezTo>
                  <a:pt x="435" y="700"/>
                  <a:pt x="436" y="702"/>
                  <a:pt x="439" y="702"/>
                </a:cubicBezTo>
                <a:cubicBezTo>
                  <a:pt x="442" y="703"/>
                  <a:pt x="443" y="705"/>
                  <a:pt x="448" y="708"/>
                </a:cubicBezTo>
                <a:cubicBezTo>
                  <a:pt x="454" y="712"/>
                  <a:pt x="462" y="718"/>
                  <a:pt x="467" y="722"/>
                </a:cubicBezTo>
                <a:cubicBezTo>
                  <a:pt x="472" y="727"/>
                  <a:pt x="477" y="728"/>
                  <a:pt x="476" y="730"/>
                </a:cubicBezTo>
                <a:cubicBezTo>
                  <a:pt x="475" y="733"/>
                  <a:pt x="475" y="743"/>
                  <a:pt x="475" y="747"/>
                </a:cubicBezTo>
                <a:cubicBezTo>
                  <a:pt x="476" y="752"/>
                  <a:pt x="477" y="755"/>
                  <a:pt x="479" y="755"/>
                </a:cubicBezTo>
                <a:cubicBezTo>
                  <a:pt x="481" y="756"/>
                  <a:pt x="481" y="756"/>
                  <a:pt x="482" y="760"/>
                </a:cubicBezTo>
                <a:cubicBezTo>
                  <a:pt x="484" y="763"/>
                  <a:pt x="487" y="766"/>
                  <a:pt x="489" y="768"/>
                </a:cubicBezTo>
                <a:cubicBezTo>
                  <a:pt x="492" y="770"/>
                  <a:pt x="495" y="771"/>
                  <a:pt x="495" y="774"/>
                </a:cubicBezTo>
                <a:cubicBezTo>
                  <a:pt x="495" y="777"/>
                  <a:pt x="497" y="784"/>
                  <a:pt x="498" y="787"/>
                </a:cubicBezTo>
                <a:cubicBezTo>
                  <a:pt x="499" y="789"/>
                  <a:pt x="499" y="792"/>
                  <a:pt x="501" y="794"/>
                </a:cubicBezTo>
                <a:cubicBezTo>
                  <a:pt x="504" y="795"/>
                  <a:pt x="504" y="797"/>
                  <a:pt x="503" y="798"/>
                </a:cubicBezTo>
                <a:cubicBezTo>
                  <a:pt x="502" y="799"/>
                  <a:pt x="501" y="803"/>
                  <a:pt x="503" y="804"/>
                </a:cubicBezTo>
                <a:cubicBezTo>
                  <a:pt x="505" y="806"/>
                  <a:pt x="504" y="803"/>
                  <a:pt x="506" y="804"/>
                </a:cubicBezTo>
                <a:cubicBezTo>
                  <a:pt x="508" y="804"/>
                  <a:pt x="508" y="804"/>
                  <a:pt x="510" y="806"/>
                </a:cubicBezTo>
                <a:cubicBezTo>
                  <a:pt x="512" y="808"/>
                  <a:pt x="511" y="811"/>
                  <a:pt x="513" y="809"/>
                </a:cubicBezTo>
                <a:cubicBezTo>
                  <a:pt x="515" y="808"/>
                  <a:pt x="515" y="805"/>
                  <a:pt x="517" y="807"/>
                </a:cubicBezTo>
                <a:cubicBezTo>
                  <a:pt x="519" y="809"/>
                  <a:pt x="520" y="812"/>
                  <a:pt x="521" y="810"/>
                </a:cubicBezTo>
                <a:cubicBezTo>
                  <a:pt x="521" y="807"/>
                  <a:pt x="522" y="807"/>
                  <a:pt x="520" y="804"/>
                </a:cubicBezTo>
                <a:cubicBezTo>
                  <a:pt x="518" y="801"/>
                  <a:pt x="521" y="800"/>
                  <a:pt x="519" y="797"/>
                </a:cubicBezTo>
                <a:cubicBezTo>
                  <a:pt x="517" y="794"/>
                  <a:pt x="520" y="796"/>
                  <a:pt x="522" y="796"/>
                </a:cubicBezTo>
                <a:cubicBezTo>
                  <a:pt x="525" y="796"/>
                  <a:pt x="530" y="798"/>
                  <a:pt x="527" y="795"/>
                </a:cubicBezTo>
                <a:cubicBezTo>
                  <a:pt x="525" y="792"/>
                  <a:pt x="523" y="792"/>
                  <a:pt x="522" y="790"/>
                </a:cubicBezTo>
                <a:cubicBezTo>
                  <a:pt x="521" y="788"/>
                  <a:pt x="522" y="789"/>
                  <a:pt x="524" y="788"/>
                </a:cubicBezTo>
                <a:cubicBezTo>
                  <a:pt x="525" y="786"/>
                  <a:pt x="525" y="786"/>
                  <a:pt x="527" y="788"/>
                </a:cubicBezTo>
                <a:cubicBezTo>
                  <a:pt x="530" y="789"/>
                  <a:pt x="531" y="793"/>
                  <a:pt x="532" y="791"/>
                </a:cubicBezTo>
                <a:cubicBezTo>
                  <a:pt x="533" y="790"/>
                  <a:pt x="533" y="789"/>
                  <a:pt x="532" y="788"/>
                </a:cubicBezTo>
                <a:cubicBezTo>
                  <a:pt x="532" y="786"/>
                  <a:pt x="531" y="784"/>
                  <a:pt x="534" y="785"/>
                </a:cubicBezTo>
                <a:cubicBezTo>
                  <a:pt x="537" y="786"/>
                  <a:pt x="540" y="789"/>
                  <a:pt x="540" y="788"/>
                </a:cubicBezTo>
                <a:cubicBezTo>
                  <a:pt x="540" y="786"/>
                  <a:pt x="539" y="786"/>
                  <a:pt x="536" y="782"/>
                </a:cubicBezTo>
                <a:cubicBezTo>
                  <a:pt x="534" y="779"/>
                  <a:pt x="537" y="780"/>
                  <a:pt x="532" y="777"/>
                </a:cubicBezTo>
                <a:cubicBezTo>
                  <a:pt x="527" y="774"/>
                  <a:pt x="524" y="773"/>
                  <a:pt x="524" y="770"/>
                </a:cubicBezTo>
                <a:cubicBezTo>
                  <a:pt x="524" y="768"/>
                  <a:pt x="527" y="772"/>
                  <a:pt x="524" y="768"/>
                </a:cubicBezTo>
                <a:cubicBezTo>
                  <a:pt x="521" y="765"/>
                  <a:pt x="516" y="761"/>
                  <a:pt x="515" y="757"/>
                </a:cubicBezTo>
                <a:cubicBezTo>
                  <a:pt x="514" y="753"/>
                  <a:pt x="515" y="751"/>
                  <a:pt x="517" y="750"/>
                </a:cubicBezTo>
                <a:cubicBezTo>
                  <a:pt x="518" y="750"/>
                  <a:pt x="520" y="751"/>
                  <a:pt x="523" y="754"/>
                </a:cubicBezTo>
                <a:cubicBezTo>
                  <a:pt x="526" y="756"/>
                  <a:pt x="527" y="758"/>
                  <a:pt x="527" y="757"/>
                </a:cubicBezTo>
                <a:cubicBezTo>
                  <a:pt x="527" y="755"/>
                  <a:pt x="527" y="753"/>
                  <a:pt x="529" y="754"/>
                </a:cubicBezTo>
                <a:cubicBezTo>
                  <a:pt x="531" y="755"/>
                  <a:pt x="534" y="757"/>
                  <a:pt x="533" y="756"/>
                </a:cubicBezTo>
                <a:cubicBezTo>
                  <a:pt x="532" y="754"/>
                  <a:pt x="529" y="752"/>
                  <a:pt x="531" y="753"/>
                </a:cubicBezTo>
                <a:cubicBezTo>
                  <a:pt x="534" y="753"/>
                  <a:pt x="541" y="756"/>
                  <a:pt x="538" y="753"/>
                </a:cubicBezTo>
                <a:cubicBezTo>
                  <a:pt x="535" y="751"/>
                  <a:pt x="528" y="749"/>
                  <a:pt x="531" y="746"/>
                </a:cubicBezTo>
                <a:cubicBezTo>
                  <a:pt x="534" y="743"/>
                  <a:pt x="535" y="745"/>
                  <a:pt x="537" y="744"/>
                </a:cubicBezTo>
                <a:cubicBezTo>
                  <a:pt x="540" y="742"/>
                  <a:pt x="542" y="740"/>
                  <a:pt x="542" y="742"/>
                </a:cubicBezTo>
                <a:cubicBezTo>
                  <a:pt x="541" y="744"/>
                  <a:pt x="539" y="749"/>
                  <a:pt x="541" y="747"/>
                </a:cubicBezTo>
                <a:cubicBezTo>
                  <a:pt x="543" y="745"/>
                  <a:pt x="545" y="742"/>
                  <a:pt x="549" y="742"/>
                </a:cubicBezTo>
                <a:cubicBezTo>
                  <a:pt x="553" y="743"/>
                  <a:pt x="554" y="744"/>
                  <a:pt x="558" y="746"/>
                </a:cubicBezTo>
                <a:cubicBezTo>
                  <a:pt x="562" y="748"/>
                  <a:pt x="562" y="749"/>
                  <a:pt x="567" y="749"/>
                </a:cubicBezTo>
                <a:cubicBezTo>
                  <a:pt x="572" y="749"/>
                  <a:pt x="576" y="746"/>
                  <a:pt x="578" y="744"/>
                </a:cubicBezTo>
                <a:cubicBezTo>
                  <a:pt x="580" y="742"/>
                  <a:pt x="590" y="741"/>
                  <a:pt x="592" y="741"/>
                </a:cubicBezTo>
                <a:cubicBezTo>
                  <a:pt x="594" y="741"/>
                  <a:pt x="597" y="741"/>
                  <a:pt x="597" y="739"/>
                </a:cubicBezTo>
                <a:cubicBezTo>
                  <a:pt x="596" y="738"/>
                  <a:pt x="598" y="739"/>
                  <a:pt x="594" y="736"/>
                </a:cubicBezTo>
                <a:cubicBezTo>
                  <a:pt x="590" y="734"/>
                  <a:pt x="584" y="733"/>
                  <a:pt x="584" y="729"/>
                </a:cubicBezTo>
                <a:cubicBezTo>
                  <a:pt x="584" y="725"/>
                  <a:pt x="583" y="722"/>
                  <a:pt x="582" y="721"/>
                </a:cubicBezTo>
                <a:cubicBezTo>
                  <a:pt x="581" y="720"/>
                  <a:pt x="584" y="713"/>
                  <a:pt x="585" y="710"/>
                </a:cubicBezTo>
                <a:cubicBezTo>
                  <a:pt x="586" y="707"/>
                  <a:pt x="587" y="706"/>
                  <a:pt x="590" y="704"/>
                </a:cubicBezTo>
                <a:cubicBezTo>
                  <a:pt x="593" y="701"/>
                  <a:pt x="592" y="691"/>
                  <a:pt x="594" y="687"/>
                </a:cubicBezTo>
                <a:cubicBezTo>
                  <a:pt x="595" y="683"/>
                  <a:pt x="594" y="682"/>
                  <a:pt x="597" y="681"/>
                </a:cubicBezTo>
                <a:cubicBezTo>
                  <a:pt x="599" y="679"/>
                  <a:pt x="602" y="682"/>
                  <a:pt x="605" y="679"/>
                </a:cubicBezTo>
                <a:cubicBezTo>
                  <a:pt x="608" y="675"/>
                  <a:pt x="608" y="671"/>
                  <a:pt x="607" y="670"/>
                </a:cubicBezTo>
                <a:cubicBezTo>
                  <a:pt x="606" y="668"/>
                  <a:pt x="604" y="668"/>
                  <a:pt x="606" y="666"/>
                </a:cubicBezTo>
                <a:cubicBezTo>
                  <a:pt x="609" y="664"/>
                  <a:pt x="613" y="661"/>
                  <a:pt x="617" y="658"/>
                </a:cubicBezTo>
                <a:cubicBezTo>
                  <a:pt x="621" y="655"/>
                  <a:pt x="620" y="652"/>
                  <a:pt x="625" y="651"/>
                </a:cubicBezTo>
                <a:cubicBezTo>
                  <a:pt x="629" y="650"/>
                  <a:pt x="630" y="650"/>
                  <a:pt x="632" y="653"/>
                </a:cubicBezTo>
                <a:cubicBezTo>
                  <a:pt x="634" y="656"/>
                  <a:pt x="634" y="658"/>
                  <a:pt x="638" y="658"/>
                </a:cubicBezTo>
                <a:cubicBezTo>
                  <a:pt x="642" y="658"/>
                  <a:pt x="645" y="661"/>
                  <a:pt x="650" y="660"/>
                </a:cubicBezTo>
                <a:cubicBezTo>
                  <a:pt x="655" y="659"/>
                  <a:pt x="661" y="659"/>
                  <a:pt x="661" y="660"/>
                </a:cubicBezTo>
                <a:cubicBezTo>
                  <a:pt x="661" y="661"/>
                  <a:pt x="649" y="667"/>
                  <a:pt x="647" y="668"/>
                </a:cubicBezTo>
                <a:cubicBezTo>
                  <a:pt x="645" y="669"/>
                  <a:pt x="644" y="670"/>
                  <a:pt x="647" y="671"/>
                </a:cubicBezTo>
                <a:cubicBezTo>
                  <a:pt x="650" y="672"/>
                  <a:pt x="657" y="673"/>
                  <a:pt x="657" y="676"/>
                </a:cubicBezTo>
                <a:cubicBezTo>
                  <a:pt x="657" y="678"/>
                  <a:pt x="653" y="681"/>
                  <a:pt x="655" y="683"/>
                </a:cubicBezTo>
                <a:cubicBezTo>
                  <a:pt x="657" y="685"/>
                  <a:pt x="660" y="687"/>
                  <a:pt x="663" y="687"/>
                </a:cubicBezTo>
                <a:cubicBezTo>
                  <a:pt x="665" y="686"/>
                  <a:pt x="669" y="682"/>
                  <a:pt x="672" y="681"/>
                </a:cubicBezTo>
                <a:cubicBezTo>
                  <a:pt x="675" y="680"/>
                  <a:pt x="680" y="676"/>
                  <a:pt x="685" y="676"/>
                </a:cubicBezTo>
                <a:cubicBezTo>
                  <a:pt x="689" y="676"/>
                  <a:pt x="695" y="677"/>
                  <a:pt x="697" y="675"/>
                </a:cubicBezTo>
                <a:cubicBezTo>
                  <a:pt x="699" y="674"/>
                  <a:pt x="700" y="674"/>
                  <a:pt x="699" y="673"/>
                </a:cubicBezTo>
                <a:cubicBezTo>
                  <a:pt x="698" y="672"/>
                  <a:pt x="703" y="671"/>
                  <a:pt x="701" y="671"/>
                </a:cubicBezTo>
                <a:cubicBezTo>
                  <a:pt x="699" y="670"/>
                  <a:pt x="693" y="670"/>
                  <a:pt x="691" y="670"/>
                </a:cubicBezTo>
                <a:cubicBezTo>
                  <a:pt x="689" y="670"/>
                  <a:pt x="683" y="674"/>
                  <a:pt x="679" y="671"/>
                </a:cubicBezTo>
                <a:cubicBezTo>
                  <a:pt x="676" y="667"/>
                  <a:pt x="674" y="665"/>
                  <a:pt x="675" y="662"/>
                </a:cubicBezTo>
                <a:cubicBezTo>
                  <a:pt x="677" y="659"/>
                  <a:pt x="683" y="654"/>
                  <a:pt x="685" y="652"/>
                </a:cubicBezTo>
                <a:cubicBezTo>
                  <a:pt x="688" y="650"/>
                  <a:pt x="697" y="650"/>
                  <a:pt x="702" y="648"/>
                </a:cubicBezTo>
                <a:cubicBezTo>
                  <a:pt x="706" y="645"/>
                  <a:pt x="710" y="643"/>
                  <a:pt x="718" y="642"/>
                </a:cubicBezTo>
                <a:cubicBezTo>
                  <a:pt x="726" y="642"/>
                  <a:pt x="731" y="643"/>
                  <a:pt x="729" y="644"/>
                </a:cubicBezTo>
                <a:cubicBezTo>
                  <a:pt x="726" y="644"/>
                  <a:pt x="718" y="651"/>
                  <a:pt x="716" y="651"/>
                </a:cubicBezTo>
                <a:cubicBezTo>
                  <a:pt x="715" y="651"/>
                  <a:pt x="715" y="652"/>
                  <a:pt x="718" y="654"/>
                </a:cubicBezTo>
                <a:cubicBezTo>
                  <a:pt x="721" y="657"/>
                  <a:pt x="722" y="660"/>
                  <a:pt x="720" y="660"/>
                </a:cubicBezTo>
                <a:cubicBezTo>
                  <a:pt x="717" y="660"/>
                  <a:pt x="712" y="664"/>
                  <a:pt x="710" y="668"/>
                </a:cubicBezTo>
                <a:cubicBezTo>
                  <a:pt x="709" y="671"/>
                  <a:pt x="710" y="672"/>
                  <a:pt x="707" y="673"/>
                </a:cubicBezTo>
                <a:cubicBezTo>
                  <a:pt x="704" y="673"/>
                  <a:pt x="702" y="673"/>
                  <a:pt x="702" y="675"/>
                </a:cubicBezTo>
                <a:cubicBezTo>
                  <a:pt x="701" y="676"/>
                  <a:pt x="699" y="676"/>
                  <a:pt x="703" y="678"/>
                </a:cubicBezTo>
                <a:cubicBezTo>
                  <a:pt x="706" y="679"/>
                  <a:pt x="704" y="681"/>
                  <a:pt x="706" y="682"/>
                </a:cubicBezTo>
                <a:cubicBezTo>
                  <a:pt x="708" y="683"/>
                  <a:pt x="714" y="684"/>
                  <a:pt x="717" y="686"/>
                </a:cubicBezTo>
                <a:cubicBezTo>
                  <a:pt x="720" y="688"/>
                  <a:pt x="729" y="694"/>
                  <a:pt x="734" y="698"/>
                </a:cubicBezTo>
                <a:cubicBezTo>
                  <a:pt x="738" y="702"/>
                  <a:pt x="744" y="708"/>
                  <a:pt x="748" y="709"/>
                </a:cubicBezTo>
                <a:cubicBezTo>
                  <a:pt x="751" y="710"/>
                  <a:pt x="760" y="717"/>
                  <a:pt x="762" y="719"/>
                </a:cubicBezTo>
                <a:cubicBezTo>
                  <a:pt x="764" y="722"/>
                  <a:pt x="763" y="732"/>
                  <a:pt x="761" y="734"/>
                </a:cubicBezTo>
                <a:cubicBezTo>
                  <a:pt x="759" y="736"/>
                  <a:pt x="747" y="742"/>
                  <a:pt x="744" y="742"/>
                </a:cubicBezTo>
                <a:cubicBezTo>
                  <a:pt x="741" y="742"/>
                  <a:pt x="734" y="742"/>
                  <a:pt x="730" y="742"/>
                </a:cubicBezTo>
                <a:cubicBezTo>
                  <a:pt x="726" y="742"/>
                  <a:pt x="711" y="742"/>
                  <a:pt x="709" y="741"/>
                </a:cubicBezTo>
                <a:cubicBezTo>
                  <a:pt x="706" y="740"/>
                  <a:pt x="701" y="736"/>
                  <a:pt x="700" y="736"/>
                </a:cubicBezTo>
                <a:cubicBezTo>
                  <a:pt x="699" y="736"/>
                  <a:pt x="698" y="738"/>
                  <a:pt x="695" y="737"/>
                </a:cubicBezTo>
                <a:cubicBezTo>
                  <a:pt x="691" y="735"/>
                  <a:pt x="694" y="734"/>
                  <a:pt x="689" y="732"/>
                </a:cubicBezTo>
                <a:cubicBezTo>
                  <a:pt x="685" y="731"/>
                  <a:pt x="682" y="732"/>
                  <a:pt x="680" y="730"/>
                </a:cubicBezTo>
                <a:cubicBezTo>
                  <a:pt x="678" y="728"/>
                  <a:pt x="677" y="725"/>
                  <a:pt x="676" y="726"/>
                </a:cubicBezTo>
                <a:cubicBezTo>
                  <a:pt x="675" y="726"/>
                  <a:pt x="655" y="726"/>
                  <a:pt x="651" y="726"/>
                </a:cubicBezTo>
                <a:cubicBezTo>
                  <a:pt x="648" y="727"/>
                  <a:pt x="635" y="735"/>
                  <a:pt x="630" y="737"/>
                </a:cubicBezTo>
                <a:cubicBezTo>
                  <a:pt x="626" y="740"/>
                  <a:pt x="613" y="738"/>
                  <a:pt x="608" y="738"/>
                </a:cubicBezTo>
                <a:cubicBezTo>
                  <a:pt x="603" y="738"/>
                  <a:pt x="601" y="738"/>
                  <a:pt x="600" y="739"/>
                </a:cubicBezTo>
                <a:cubicBezTo>
                  <a:pt x="599" y="740"/>
                  <a:pt x="597" y="741"/>
                  <a:pt x="600" y="742"/>
                </a:cubicBezTo>
                <a:cubicBezTo>
                  <a:pt x="602" y="743"/>
                  <a:pt x="604" y="743"/>
                  <a:pt x="602" y="744"/>
                </a:cubicBezTo>
                <a:cubicBezTo>
                  <a:pt x="600" y="745"/>
                  <a:pt x="596" y="745"/>
                  <a:pt x="596" y="746"/>
                </a:cubicBezTo>
                <a:cubicBezTo>
                  <a:pt x="596" y="748"/>
                  <a:pt x="598" y="749"/>
                  <a:pt x="596" y="750"/>
                </a:cubicBezTo>
                <a:cubicBezTo>
                  <a:pt x="594" y="750"/>
                  <a:pt x="583" y="749"/>
                  <a:pt x="581" y="750"/>
                </a:cubicBezTo>
                <a:cubicBezTo>
                  <a:pt x="579" y="751"/>
                  <a:pt x="576" y="750"/>
                  <a:pt x="573" y="750"/>
                </a:cubicBezTo>
                <a:cubicBezTo>
                  <a:pt x="570" y="750"/>
                  <a:pt x="565" y="749"/>
                  <a:pt x="564" y="750"/>
                </a:cubicBezTo>
                <a:cubicBezTo>
                  <a:pt x="562" y="751"/>
                  <a:pt x="564" y="755"/>
                  <a:pt x="561" y="757"/>
                </a:cubicBezTo>
                <a:cubicBezTo>
                  <a:pt x="559" y="759"/>
                  <a:pt x="557" y="762"/>
                  <a:pt x="559" y="763"/>
                </a:cubicBezTo>
                <a:cubicBezTo>
                  <a:pt x="561" y="764"/>
                  <a:pt x="563" y="767"/>
                  <a:pt x="564" y="766"/>
                </a:cubicBezTo>
                <a:cubicBezTo>
                  <a:pt x="565" y="765"/>
                  <a:pt x="568" y="762"/>
                  <a:pt x="569" y="764"/>
                </a:cubicBezTo>
                <a:cubicBezTo>
                  <a:pt x="569" y="765"/>
                  <a:pt x="570" y="766"/>
                  <a:pt x="568" y="767"/>
                </a:cubicBezTo>
                <a:cubicBezTo>
                  <a:pt x="566" y="768"/>
                  <a:pt x="563" y="770"/>
                  <a:pt x="564" y="771"/>
                </a:cubicBezTo>
                <a:cubicBezTo>
                  <a:pt x="564" y="772"/>
                  <a:pt x="568" y="770"/>
                  <a:pt x="569" y="770"/>
                </a:cubicBezTo>
                <a:cubicBezTo>
                  <a:pt x="570" y="771"/>
                  <a:pt x="568" y="772"/>
                  <a:pt x="568" y="775"/>
                </a:cubicBezTo>
                <a:cubicBezTo>
                  <a:pt x="568" y="778"/>
                  <a:pt x="573" y="780"/>
                  <a:pt x="569" y="781"/>
                </a:cubicBezTo>
                <a:cubicBezTo>
                  <a:pt x="566" y="781"/>
                  <a:pt x="565" y="776"/>
                  <a:pt x="564" y="778"/>
                </a:cubicBezTo>
                <a:cubicBezTo>
                  <a:pt x="563" y="781"/>
                  <a:pt x="562" y="783"/>
                  <a:pt x="563" y="784"/>
                </a:cubicBezTo>
                <a:cubicBezTo>
                  <a:pt x="564" y="786"/>
                  <a:pt x="565" y="784"/>
                  <a:pt x="568" y="785"/>
                </a:cubicBezTo>
                <a:cubicBezTo>
                  <a:pt x="570" y="786"/>
                  <a:pt x="568" y="787"/>
                  <a:pt x="568" y="790"/>
                </a:cubicBezTo>
                <a:cubicBezTo>
                  <a:pt x="568" y="793"/>
                  <a:pt x="563" y="792"/>
                  <a:pt x="569" y="794"/>
                </a:cubicBezTo>
                <a:cubicBezTo>
                  <a:pt x="575" y="796"/>
                  <a:pt x="577" y="796"/>
                  <a:pt x="577" y="798"/>
                </a:cubicBezTo>
                <a:cubicBezTo>
                  <a:pt x="577" y="799"/>
                  <a:pt x="578" y="801"/>
                  <a:pt x="576" y="802"/>
                </a:cubicBezTo>
                <a:cubicBezTo>
                  <a:pt x="575" y="803"/>
                  <a:pt x="572" y="806"/>
                  <a:pt x="573" y="805"/>
                </a:cubicBezTo>
                <a:cubicBezTo>
                  <a:pt x="574" y="805"/>
                  <a:pt x="578" y="802"/>
                  <a:pt x="579" y="803"/>
                </a:cubicBezTo>
                <a:cubicBezTo>
                  <a:pt x="580" y="803"/>
                  <a:pt x="583" y="806"/>
                  <a:pt x="581" y="806"/>
                </a:cubicBezTo>
                <a:cubicBezTo>
                  <a:pt x="578" y="806"/>
                  <a:pt x="575" y="807"/>
                  <a:pt x="577" y="807"/>
                </a:cubicBezTo>
                <a:cubicBezTo>
                  <a:pt x="579" y="807"/>
                  <a:pt x="583" y="806"/>
                  <a:pt x="583" y="806"/>
                </a:cubicBezTo>
                <a:cubicBezTo>
                  <a:pt x="583" y="806"/>
                  <a:pt x="584" y="810"/>
                  <a:pt x="582" y="812"/>
                </a:cubicBezTo>
                <a:cubicBezTo>
                  <a:pt x="580" y="815"/>
                  <a:pt x="578" y="818"/>
                  <a:pt x="581" y="818"/>
                </a:cubicBezTo>
                <a:cubicBezTo>
                  <a:pt x="583" y="818"/>
                  <a:pt x="585" y="820"/>
                  <a:pt x="586" y="815"/>
                </a:cubicBezTo>
                <a:cubicBezTo>
                  <a:pt x="587" y="811"/>
                  <a:pt x="586" y="807"/>
                  <a:pt x="589" y="807"/>
                </a:cubicBezTo>
                <a:cubicBezTo>
                  <a:pt x="592" y="807"/>
                  <a:pt x="600" y="812"/>
                  <a:pt x="603" y="814"/>
                </a:cubicBezTo>
                <a:cubicBezTo>
                  <a:pt x="605" y="816"/>
                  <a:pt x="616" y="815"/>
                  <a:pt x="617" y="812"/>
                </a:cubicBezTo>
                <a:cubicBezTo>
                  <a:pt x="617" y="809"/>
                  <a:pt x="616" y="804"/>
                  <a:pt x="624" y="807"/>
                </a:cubicBezTo>
                <a:cubicBezTo>
                  <a:pt x="632" y="810"/>
                  <a:pt x="641" y="819"/>
                  <a:pt x="646" y="817"/>
                </a:cubicBezTo>
                <a:cubicBezTo>
                  <a:pt x="651" y="816"/>
                  <a:pt x="664" y="811"/>
                  <a:pt x="667" y="809"/>
                </a:cubicBezTo>
                <a:cubicBezTo>
                  <a:pt x="669" y="807"/>
                  <a:pt x="671" y="805"/>
                  <a:pt x="675" y="807"/>
                </a:cubicBezTo>
                <a:cubicBezTo>
                  <a:pt x="679" y="808"/>
                  <a:pt x="681" y="810"/>
                  <a:pt x="683" y="808"/>
                </a:cubicBezTo>
                <a:cubicBezTo>
                  <a:pt x="685" y="806"/>
                  <a:pt x="688" y="805"/>
                  <a:pt x="689" y="806"/>
                </a:cubicBezTo>
                <a:cubicBezTo>
                  <a:pt x="690" y="808"/>
                  <a:pt x="688" y="810"/>
                  <a:pt x="687" y="812"/>
                </a:cubicBezTo>
                <a:cubicBezTo>
                  <a:pt x="687" y="813"/>
                  <a:pt x="689" y="816"/>
                  <a:pt x="689" y="817"/>
                </a:cubicBezTo>
                <a:cubicBezTo>
                  <a:pt x="689" y="818"/>
                  <a:pt x="686" y="818"/>
                  <a:pt x="685" y="820"/>
                </a:cubicBezTo>
                <a:cubicBezTo>
                  <a:pt x="685" y="823"/>
                  <a:pt x="687" y="824"/>
                  <a:pt x="687" y="827"/>
                </a:cubicBezTo>
                <a:cubicBezTo>
                  <a:pt x="687" y="831"/>
                  <a:pt x="688" y="836"/>
                  <a:pt x="685" y="840"/>
                </a:cubicBezTo>
                <a:cubicBezTo>
                  <a:pt x="683" y="843"/>
                  <a:pt x="680" y="854"/>
                  <a:pt x="678" y="857"/>
                </a:cubicBezTo>
                <a:cubicBezTo>
                  <a:pt x="677" y="859"/>
                  <a:pt x="676" y="859"/>
                  <a:pt x="674" y="865"/>
                </a:cubicBezTo>
                <a:cubicBezTo>
                  <a:pt x="672" y="871"/>
                  <a:pt x="669" y="877"/>
                  <a:pt x="668" y="880"/>
                </a:cubicBezTo>
                <a:cubicBezTo>
                  <a:pt x="667" y="883"/>
                  <a:pt x="662" y="887"/>
                  <a:pt x="660" y="888"/>
                </a:cubicBezTo>
                <a:cubicBezTo>
                  <a:pt x="657" y="889"/>
                  <a:pt x="652" y="889"/>
                  <a:pt x="650" y="889"/>
                </a:cubicBezTo>
                <a:cubicBezTo>
                  <a:pt x="647" y="890"/>
                  <a:pt x="643" y="890"/>
                  <a:pt x="642" y="889"/>
                </a:cubicBezTo>
                <a:cubicBezTo>
                  <a:pt x="640" y="887"/>
                  <a:pt x="636" y="885"/>
                  <a:pt x="625" y="884"/>
                </a:cubicBezTo>
                <a:cubicBezTo>
                  <a:pt x="619" y="884"/>
                  <a:pt x="617" y="884"/>
                  <a:pt x="610" y="888"/>
                </a:cubicBezTo>
                <a:cubicBezTo>
                  <a:pt x="603" y="892"/>
                  <a:pt x="599" y="894"/>
                  <a:pt x="594" y="892"/>
                </a:cubicBezTo>
                <a:cubicBezTo>
                  <a:pt x="588" y="890"/>
                  <a:pt x="562" y="885"/>
                  <a:pt x="555" y="884"/>
                </a:cubicBezTo>
                <a:cubicBezTo>
                  <a:pt x="547" y="883"/>
                  <a:pt x="549" y="881"/>
                  <a:pt x="544" y="879"/>
                </a:cubicBezTo>
                <a:cubicBezTo>
                  <a:pt x="539" y="877"/>
                  <a:pt x="529" y="877"/>
                  <a:pt x="525" y="874"/>
                </a:cubicBezTo>
                <a:cubicBezTo>
                  <a:pt x="520" y="871"/>
                  <a:pt x="520" y="864"/>
                  <a:pt x="504" y="865"/>
                </a:cubicBezTo>
                <a:cubicBezTo>
                  <a:pt x="489" y="866"/>
                  <a:pt x="481" y="876"/>
                  <a:pt x="480" y="880"/>
                </a:cubicBezTo>
                <a:cubicBezTo>
                  <a:pt x="480" y="884"/>
                  <a:pt x="485" y="888"/>
                  <a:pt x="483" y="891"/>
                </a:cubicBezTo>
                <a:cubicBezTo>
                  <a:pt x="480" y="894"/>
                  <a:pt x="477" y="903"/>
                  <a:pt x="471" y="901"/>
                </a:cubicBezTo>
                <a:cubicBezTo>
                  <a:pt x="465" y="900"/>
                  <a:pt x="453" y="893"/>
                  <a:pt x="444" y="891"/>
                </a:cubicBezTo>
                <a:cubicBezTo>
                  <a:pt x="436" y="888"/>
                  <a:pt x="430" y="891"/>
                  <a:pt x="427" y="885"/>
                </a:cubicBezTo>
                <a:cubicBezTo>
                  <a:pt x="425" y="880"/>
                  <a:pt x="426" y="876"/>
                  <a:pt x="422" y="874"/>
                </a:cubicBezTo>
                <a:cubicBezTo>
                  <a:pt x="418" y="872"/>
                  <a:pt x="412" y="871"/>
                  <a:pt x="407" y="869"/>
                </a:cubicBezTo>
                <a:cubicBezTo>
                  <a:pt x="403" y="867"/>
                  <a:pt x="400" y="865"/>
                  <a:pt x="396" y="865"/>
                </a:cubicBezTo>
                <a:cubicBezTo>
                  <a:pt x="391" y="865"/>
                  <a:pt x="387" y="866"/>
                  <a:pt x="382" y="862"/>
                </a:cubicBezTo>
                <a:cubicBezTo>
                  <a:pt x="377" y="859"/>
                  <a:pt x="373" y="861"/>
                  <a:pt x="372" y="858"/>
                </a:cubicBezTo>
                <a:cubicBezTo>
                  <a:pt x="370" y="855"/>
                  <a:pt x="371" y="852"/>
                  <a:pt x="368" y="853"/>
                </a:cubicBezTo>
                <a:cubicBezTo>
                  <a:pt x="365" y="855"/>
                  <a:pt x="361" y="854"/>
                  <a:pt x="359" y="851"/>
                </a:cubicBezTo>
                <a:cubicBezTo>
                  <a:pt x="356" y="849"/>
                  <a:pt x="356" y="847"/>
                  <a:pt x="360" y="845"/>
                </a:cubicBezTo>
                <a:cubicBezTo>
                  <a:pt x="364" y="843"/>
                  <a:pt x="371" y="840"/>
                  <a:pt x="371" y="832"/>
                </a:cubicBezTo>
                <a:cubicBezTo>
                  <a:pt x="371" y="824"/>
                  <a:pt x="361" y="819"/>
                  <a:pt x="363" y="816"/>
                </a:cubicBezTo>
                <a:cubicBezTo>
                  <a:pt x="365" y="813"/>
                  <a:pt x="371" y="813"/>
                  <a:pt x="371" y="809"/>
                </a:cubicBezTo>
                <a:cubicBezTo>
                  <a:pt x="371" y="805"/>
                  <a:pt x="373" y="801"/>
                  <a:pt x="369" y="804"/>
                </a:cubicBezTo>
                <a:cubicBezTo>
                  <a:pt x="366" y="806"/>
                  <a:pt x="362" y="810"/>
                  <a:pt x="362" y="808"/>
                </a:cubicBezTo>
                <a:cubicBezTo>
                  <a:pt x="362" y="805"/>
                  <a:pt x="359" y="800"/>
                  <a:pt x="354" y="800"/>
                </a:cubicBezTo>
                <a:cubicBezTo>
                  <a:pt x="349" y="799"/>
                  <a:pt x="342" y="805"/>
                  <a:pt x="338" y="806"/>
                </a:cubicBezTo>
                <a:cubicBezTo>
                  <a:pt x="335" y="807"/>
                  <a:pt x="334" y="805"/>
                  <a:pt x="333" y="805"/>
                </a:cubicBezTo>
                <a:cubicBezTo>
                  <a:pt x="332" y="805"/>
                  <a:pt x="331" y="806"/>
                  <a:pt x="329" y="806"/>
                </a:cubicBezTo>
                <a:cubicBezTo>
                  <a:pt x="327" y="805"/>
                  <a:pt x="326" y="801"/>
                  <a:pt x="324" y="802"/>
                </a:cubicBezTo>
                <a:cubicBezTo>
                  <a:pt x="322" y="802"/>
                  <a:pt x="322" y="805"/>
                  <a:pt x="318" y="805"/>
                </a:cubicBezTo>
                <a:cubicBezTo>
                  <a:pt x="313" y="804"/>
                  <a:pt x="313" y="801"/>
                  <a:pt x="311" y="802"/>
                </a:cubicBezTo>
                <a:cubicBezTo>
                  <a:pt x="309" y="803"/>
                  <a:pt x="306" y="807"/>
                  <a:pt x="303" y="807"/>
                </a:cubicBezTo>
                <a:cubicBezTo>
                  <a:pt x="301" y="807"/>
                  <a:pt x="298" y="809"/>
                  <a:pt x="296" y="809"/>
                </a:cubicBezTo>
                <a:cubicBezTo>
                  <a:pt x="293" y="809"/>
                  <a:pt x="293" y="806"/>
                  <a:pt x="290" y="805"/>
                </a:cubicBezTo>
                <a:cubicBezTo>
                  <a:pt x="287" y="805"/>
                  <a:pt x="276" y="805"/>
                  <a:pt x="273" y="806"/>
                </a:cubicBezTo>
                <a:cubicBezTo>
                  <a:pt x="269" y="807"/>
                  <a:pt x="245" y="811"/>
                  <a:pt x="240" y="813"/>
                </a:cubicBezTo>
                <a:cubicBezTo>
                  <a:pt x="236" y="814"/>
                  <a:pt x="229" y="817"/>
                  <a:pt x="228" y="818"/>
                </a:cubicBezTo>
                <a:cubicBezTo>
                  <a:pt x="226" y="820"/>
                  <a:pt x="225" y="821"/>
                  <a:pt x="222" y="821"/>
                </a:cubicBezTo>
                <a:cubicBezTo>
                  <a:pt x="220" y="821"/>
                  <a:pt x="212" y="824"/>
                  <a:pt x="211" y="825"/>
                </a:cubicBezTo>
                <a:cubicBezTo>
                  <a:pt x="210" y="826"/>
                  <a:pt x="206" y="834"/>
                  <a:pt x="201" y="833"/>
                </a:cubicBezTo>
                <a:cubicBezTo>
                  <a:pt x="196" y="833"/>
                  <a:pt x="188" y="829"/>
                  <a:pt x="187" y="830"/>
                </a:cubicBezTo>
                <a:cubicBezTo>
                  <a:pt x="185" y="830"/>
                  <a:pt x="183" y="831"/>
                  <a:pt x="181" y="831"/>
                </a:cubicBezTo>
                <a:cubicBezTo>
                  <a:pt x="180" y="830"/>
                  <a:pt x="179" y="828"/>
                  <a:pt x="176" y="829"/>
                </a:cubicBezTo>
                <a:cubicBezTo>
                  <a:pt x="174" y="830"/>
                  <a:pt x="168" y="832"/>
                  <a:pt x="164" y="830"/>
                </a:cubicBezTo>
                <a:cubicBezTo>
                  <a:pt x="161" y="828"/>
                  <a:pt x="157" y="823"/>
                  <a:pt x="155" y="822"/>
                </a:cubicBezTo>
                <a:cubicBezTo>
                  <a:pt x="153" y="821"/>
                  <a:pt x="151" y="822"/>
                  <a:pt x="149" y="822"/>
                </a:cubicBezTo>
                <a:cubicBezTo>
                  <a:pt x="147" y="822"/>
                  <a:pt x="145" y="837"/>
                  <a:pt x="139" y="844"/>
                </a:cubicBezTo>
                <a:cubicBezTo>
                  <a:pt x="132" y="851"/>
                  <a:pt x="126" y="856"/>
                  <a:pt x="120" y="857"/>
                </a:cubicBezTo>
                <a:cubicBezTo>
                  <a:pt x="114" y="858"/>
                  <a:pt x="106" y="866"/>
                  <a:pt x="104" y="870"/>
                </a:cubicBezTo>
                <a:cubicBezTo>
                  <a:pt x="102" y="874"/>
                  <a:pt x="102" y="880"/>
                  <a:pt x="101" y="881"/>
                </a:cubicBezTo>
                <a:cubicBezTo>
                  <a:pt x="99" y="882"/>
                  <a:pt x="97" y="894"/>
                  <a:pt x="97" y="896"/>
                </a:cubicBezTo>
                <a:cubicBezTo>
                  <a:pt x="98" y="899"/>
                  <a:pt x="100" y="901"/>
                  <a:pt x="98" y="904"/>
                </a:cubicBezTo>
                <a:cubicBezTo>
                  <a:pt x="96" y="907"/>
                  <a:pt x="92" y="920"/>
                  <a:pt x="88" y="922"/>
                </a:cubicBezTo>
                <a:cubicBezTo>
                  <a:pt x="83" y="923"/>
                  <a:pt x="78" y="926"/>
                  <a:pt x="76" y="928"/>
                </a:cubicBezTo>
                <a:cubicBezTo>
                  <a:pt x="74" y="930"/>
                  <a:pt x="67" y="935"/>
                  <a:pt x="62" y="936"/>
                </a:cubicBezTo>
                <a:cubicBezTo>
                  <a:pt x="57" y="937"/>
                  <a:pt x="50" y="951"/>
                  <a:pt x="47" y="954"/>
                </a:cubicBezTo>
                <a:cubicBezTo>
                  <a:pt x="45" y="956"/>
                  <a:pt x="37" y="959"/>
                  <a:pt x="33" y="967"/>
                </a:cubicBezTo>
                <a:cubicBezTo>
                  <a:pt x="29" y="975"/>
                  <a:pt x="30" y="984"/>
                  <a:pt x="28" y="986"/>
                </a:cubicBezTo>
                <a:cubicBezTo>
                  <a:pt x="26" y="988"/>
                  <a:pt x="24" y="989"/>
                  <a:pt x="19" y="997"/>
                </a:cubicBezTo>
                <a:cubicBezTo>
                  <a:pt x="13" y="1005"/>
                  <a:pt x="10" y="1015"/>
                  <a:pt x="8" y="1016"/>
                </a:cubicBezTo>
                <a:cubicBezTo>
                  <a:pt x="6" y="1018"/>
                  <a:pt x="3" y="1025"/>
                  <a:pt x="2" y="1030"/>
                </a:cubicBezTo>
                <a:cubicBezTo>
                  <a:pt x="2" y="1035"/>
                  <a:pt x="4" y="1035"/>
                  <a:pt x="7" y="1038"/>
                </a:cubicBezTo>
                <a:cubicBezTo>
                  <a:pt x="9" y="1041"/>
                  <a:pt x="12" y="1042"/>
                  <a:pt x="11" y="1047"/>
                </a:cubicBezTo>
                <a:cubicBezTo>
                  <a:pt x="11" y="1051"/>
                  <a:pt x="8" y="1056"/>
                  <a:pt x="9" y="1059"/>
                </a:cubicBezTo>
                <a:cubicBezTo>
                  <a:pt x="9" y="1061"/>
                  <a:pt x="19" y="1070"/>
                  <a:pt x="16" y="1077"/>
                </a:cubicBezTo>
                <a:cubicBezTo>
                  <a:pt x="13" y="1085"/>
                  <a:pt x="10" y="1091"/>
                  <a:pt x="10" y="1095"/>
                </a:cubicBezTo>
                <a:cubicBezTo>
                  <a:pt x="9" y="1098"/>
                  <a:pt x="8" y="1105"/>
                  <a:pt x="6" y="1108"/>
                </a:cubicBezTo>
                <a:cubicBezTo>
                  <a:pt x="5" y="1110"/>
                  <a:pt x="8" y="1112"/>
                  <a:pt x="8" y="1114"/>
                </a:cubicBezTo>
                <a:cubicBezTo>
                  <a:pt x="8" y="1116"/>
                  <a:pt x="6" y="1117"/>
                  <a:pt x="5" y="1119"/>
                </a:cubicBezTo>
                <a:cubicBezTo>
                  <a:pt x="4" y="1121"/>
                  <a:pt x="0" y="1120"/>
                  <a:pt x="3" y="1123"/>
                </a:cubicBezTo>
                <a:cubicBezTo>
                  <a:pt x="6" y="1125"/>
                  <a:pt x="10" y="1127"/>
                  <a:pt x="8" y="1128"/>
                </a:cubicBezTo>
                <a:cubicBezTo>
                  <a:pt x="7" y="1130"/>
                  <a:pt x="4" y="1129"/>
                  <a:pt x="6" y="1131"/>
                </a:cubicBezTo>
                <a:cubicBezTo>
                  <a:pt x="9" y="1133"/>
                  <a:pt x="6" y="1133"/>
                  <a:pt x="9" y="1134"/>
                </a:cubicBezTo>
                <a:cubicBezTo>
                  <a:pt x="12" y="1135"/>
                  <a:pt x="7" y="1138"/>
                  <a:pt x="7" y="1140"/>
                </a:cubicBezTo>
                <a:cubicBezTo>
                  <a:pt x="6" y="1143"/>
                  <a:pt x="6" y="1146"/>
                  <a:pt x="8" y="1149"/>
                </a:cubicBezTo>
                <a:cubicBezTo>
                  <a:pt x="10" y="1153"/>
                  <a:pt x="11" y="1158"/>
                  <a:pt x="14" y="1158"/>
                </a:cubicBezTo>
                <a:cubicBezTo>
                  <a:pt x="17" y="1158"/>
                  <a:pt x="25" y="1157"/>
                  <a:pt x="27" y="1158"/>
                </a:cubicBezTo>
                <a:cubicBezTo>
                  <a:pt x="28" y="1158"/>
                  <a:pt x="24" y="1158"/>
                  <a:pt x="24" y="1161"/>
                </a:cubicBezTo>
                <a:cubicBezTo>
                  <a:pt x="24" y="1164"/>
                  <a:pt x="28" y="1167"/>
                  <a:pt x="32" y="1171"/>
                </a:cubicBezTo>
                <a:cubicBezTo>
                  <a:pt x="37" y="1174"/>
                  <a:pt x="36" y="1178"/>
                  <a:pt x="42" y="1183"/>
                </a:cubicBezTo>
                <a:cubicBezTo>
                  <a:pt x="48" y="1189"/>
                  <a:pt x="53" y="1196"/>
                  <a:pt x="54" y="1201"/>
                </a:cubicBezTo>
                <a:cubicBezTo>
                  <a:pt x="55" y="1207"/>
                  <a:pt x="56" y="1206"/>
                  <a:pt x="60" y="1210"/>
                </a:cubicBezTo>
                <a:cubicBezTo>
                  <a:pt x="64" y="1215"/>
                  <a:pt x="61" y="1216"/>
                  <a:pt x="66" y="1219"/>
                </a:cubicBezTo>
                <a:cubicBezTo>
                  <a:pt x="71" y="1222"/>
                  <a:pt x="79" y="1226"/>
                  <a:pt x="86" y="1230"/>
                </a:cubicBezTo>
                <a:cubicBezTo>
                  <a:pt x="92" y="1235"/>
                  <a:pt x="98" y="1241"/>
                  <a:pt x="104" y="1246"/>
                </a:cubicBezTo>
                <a:cubicBezTo>
                  <a:pt x="110" y="1250"/>
                  <a:pt x="117" y="1257"/>
                  <a:pt x="126" y="1255"/>
                </a:cubicBezTo>
                <a:cubicBezTo>
                  <a:pt x="135" y="1254"/>
                  <a:pt x="148" y="1245"/>
                  <a:pt x="167" y="1246"/>
                </a:cubicBezTo>
                <a:cubicBezTo>
                  <a:pt x="186" y="1246"/>
                  <a:pt x="193" y="1250"/>
                  <a:pt x="197" y="1250"/>
                </a:cubicBezTo>
                <a:cubicBezTo>
                  <a:pt x="201" y="1251"/>
                  <a:pt x="216" y="1245"/>
                  <a:pt x="227" y="1240"/>
                </a:cubicBezTo>
                <a:cubicBezTo>
                  <a:pt x="238" y="1235"/>
                  <a:pt x="252" y="1231"/>
                  <a:pt x="258" y="1230"/>
                </a:cubicBezTo>
                <a:cubicBezTo>
                  <a:pt x="264" y="1229"/>
                  <a:pt x="266" y="1229"/>
                  <a:pt x="271" y="1229"/>
                </a:cubicBezTo>
                <a:cubicBezTo>
                  <a:pt x="275" y="1229"/>
                  <a:pt x="279" y="1229"/>
                  <a:pt x="284" y="1232"/>
                </a:cubicBezTo>
                <a:cubicBezTo>
                  <a:pt x="289" y="1235"/>
                  <a:pt x="298" y="1240"/>
                  <a:pt x="299" y="1242"/>
                </a:cubicBezTo>
                <a:cubicBezTo>
                  <a:pt x="299" y="1244"/>
                  <a:pt x="295" y="1245"/>
                  <a:pt x="300" y="1250"/>
                </a:cubicBezTo>
                <a:cubicBezTo>
                  <a:pt x="304" y="1255"/>
                  <a:pt x="304" y="1259"/>
                  <a:pt x="309" y="1257"/>
                </a:cubicBezTo>
                <a:cubicBezTo>
                  <a:pt x="315" y="1254"/>
                  <a:pt x="320" y="1252"/>
                  <a:pt x="321" y="1252"/>
                </a:cubicBezTo>
                <a:cubicBezTo>
                  <a:pt x="321" y="1253"/>
                  <a:pt x="317" y="1255"/>
                  <a:pt x="319" y="1255"/>
                </a:cubicBezTo>
                <a:cubicBezTo>
                  <a:pt x="322" y="1255"/>
                  <a:pt x="324" y="1253"/>
                  <a:pt x="328" y="1253"/>
                </a:cubicBezTo>
                <a:cubicBezTo>
                  <a:pt x="331" y="1253"/>
                  <a:pt x="336" y="1251"/>
                  <a:pt x="335" y="1251"/>
                </a:cubicBezTo>
                <a:cubicBezTo>
                  <a:pt x="334" y="1250"/>
                  <a:pt x="337" y="1249"/>
                  <a:pt x="338" y="1249"/>
                </a:cubicBezTo>
                <a:cubicBezTo>
                  <a:pt x="338" y="1249"/>
                  <a:pt x="341" y="1254"/>
                  <a:pt x="342" y="1255"/>
                </a:cubicBezTo>
                <a:cubicBezTo>
                  <a:pt x="343" y="1255"/>
                  <a:pt x="347" y="1259"/>
                  <a:pt x="347" y="1260"/>
                </a:cubicBezTo>
                <a:cubicBezTo>
                  <a:pt x="348" y="1261"/>
                  <a:pt x="349" y="1257"/>
                  <a:pt x="351" y="1259"/>
                </a:cubicBezTo>
                <a:cubicBezTo>
                  <a:pt x="353" y="1261"/>
                  <a:pt x="352" y="1263"/>
                  <a:pt x="355" y="1266"/>
                </a:cubicBezTo>
                <a:cubicBezTo>
                  <a:pt x="357" y="1269"/>
                  <a:pt x="357" y="1277"/>
                  <a:pt x="356" y="1281"/>
                </a:cubicBezTo>
                <a:cubicBezTo>
                  <a:pt x="355" y="1285"/>
                  <a:pt x="358" y="1287"/>
                  <a:pt x="355" y="1289"/>
                </a:cubicBezTo>
                <a:cubicBezTo>
                  <a:pt x="353" y="1292"/>
                  <a:pt x="347" y="1296"/>
                  <a:pt x="349" y="1297"/>
                </a:cubicBezTo>
                <a:cubicBezTo>
                  <a:pt x="351" y="1298"/>
                  <a:pt x="353" y="1300"/>
                  <a:pt x="353" y="1301"/>
                </a:cubicBezTo>
                <a:cubicBezTo>
                  <a:pt x="353" y="1303"/>
                  <a:pt x="350" y="1304"/>
                  <a:pt x="349" y="1306"/>
                </a:cubicBezTo>
                <a:cubicBezTo>
                  <a:pt x="349" y="1307"/>
                  <a:pt x="350" y="1308"/>
                  <a:pt x="351" y="1309"/>
                </a:cubicBezTo>
                <a:cubicBezTo>
                  <a:pt x="352" y="1310"/>
                  <a:pt x="352" y="1311"/>
                  <a:pt x="351" y="1312"/>
                </a:cubicBezTo>
                <a:cubicBezTo>
                  <a:pt x="349" y="1312"/>
                  <a:pt x="350" y="1317"/>
                  <a:pt x="349" y="1318"/>
                </a:cubicBezTo>
                <a:cubicBezTo>
                  <a:pt x="347" y="1320"/>
                  <a:pt x="345" y="1323"/>
                  <a:pt x="344" y="1324"/>
                </a:cubicBezTo>
                <a:cubicBezTo>
                  <a:pt x="343" y="1326"/>
                  <a:pt x="345" y="1331"/>
                  <a:pt x="348" y="1335"/>
                </a:cubicBezTo>
                <a:cubicBezTo>
                  <a:pt x="351" y="1340"/>
                  <a:pt x="363" y="1354"/>
                  <a:pt x="365" y="1358"/>
                </a:cubicBezTo>
                <a:cubicBezTo>
                  <a:pt x="368" y="1361"/>
                  <a:pt x="385" y="1378"/>
                  <a:pt x="385" y="1381"/>
                </a:cubicBezTo>
                <a:cubicBezTo>
                  <a:pt x="386" y="1384"/>
                  <a:pt x="385" y="1390"/>
                  <a:pt x="387" y="1396"/>
                </a:cubicBezTo>
                <a:cubicBezTo>
                  <a:pt x="389" y="1402"/>
                  <a:pt x="397" y="1416"/>
                  <a:pt x="399" y="1421"/>
                </a:cubicBezTo>
                <a:cubicBezTo>
                  <a:pt x="400" y="1426"/>
                  <a:pt x="400" y="1428"/>
                  <a:pt x="399" y="1430"/>
                </a:cubicBezTo>
                <a:cubicBezTo>
                  <a:pt x="397" y="1433"/>
                  <a:pt x="393" y="1431"/>
                  <a:pt x="398" y="1441"/>
                </a:cubicBezTo>
                <a:cubicBezTo>
                  <a:pt x="404" y="1451"/>
                  <a:pt x="408" y="1459"/>
                  <a:pt x="406" y="1467"/>
                </a:cubicBezTo>
                <a:cubicBezTo>
                  <a:pt x="404" y="1476"/>
                  <a:pt x="399" y="1480"/>
                  <a:pt x="397" y="1483"/>
                </a:cubicBezTo>
                <a:cubicBezTo>
                  <a:pt x="394" y="1486"/>
                  <a:pt x="393" y="1489"/>
                  <a:pt x="391" y="1491"/>
                </a:cubicBezTo>
                <a:cubicBezTo>
                  <a:pt x="389" y="1493"/>
                  <a:pt x="385" y="1518"/>
                  <a:pt x="382" y="1523"/>
                </a:cubicBezTo>
                <a:cubicBezTo>
                  <a:pt x="380" y="1527"/>
                  <a:pt x="380" y="1547"/>
                  <a:pt x="381" y="1551"/>
                </a:cubicBezTo>
                <a:cubicBezTo>
                  <a:pt x="381" y="1554"/>
                  <a:pt x="392" y="1568"/>
                  <a:pt x="394" y="1574"/>
                </a:cubicBezTo>
                <a:cubicBezTo>
                  <a:pt x="396" y="1579"/>
                  <a:pt x="401" y="1593"/>
                  <a:pt x="405" y="1599"/>
                </a:cubicBezTo>
                <a:cubicBezTo>
                  <a:pt x="408" y="1604"/>
                  <a:pt x="414" y="1615"/>
                  <a:pt x="413" y="1618"/>
                </a:cubicBezTo>
                <a:cubicBezTo>
                  <a:pt x="412" y="1620"/>
                  <a:pt x="413" y="1637"/>
                  <a:pt x="415" y="1643"/>
                </a:cubicBezTo>
                <a:cubicBezTo>
                  <a:pt x="417" y="1649"/>
                  <a:pt x="418" y="1663"/>
                  <a:pt x="419" y="1671"/>
                </a:cubicBezTo>
                <a:cubicBezTo>
                  <a:pt x="421" y="1679"/>
                  <a:pt x="428" y="1689"/>
                  <a:pt x="435" y="1698"/>
                </a:cubicBezTo>
                <a:cubicBezTo>
                  <a:pt x="442" y="1708"/>
                  <a:pt x="447" y="1725"/>
                  <a:pt x="448" y="1729"/>
                </a:cubicBezTo>
                <a:cubicBezTo>
                  <a:pt x="450" y="1733"/>
                  <a:pt x="459" y="1743"/>
                  <a:pt x="459" y="1749"/>
                </a:cubicBezTo>
                <a:cubicBezTo>
                  <a:pt x="460" y="1755"/>
                  <a:pt x="459" y="1759"/>
                  <a:pt x="456" y="1760"/>
                </a:cubicBezTo>
                <a:cubicBezTo>
                  <a:pt x="454" y="1762"/>
                  <a:pt x="455" y="1765"/>
                  <a:pt x="456" y="1768"/>
                </a:cubicBezTo>
                <a:cubicBezTo>
                  <a:pt x="458" y="1770"/>
                  <a:pt x="460" y="1776"/>
                  <a:pt x="460" y="1779"/>
                </a:cubicBezTo>
                <a:cubicBezTo>
                  <a:pt x="459" y="1781"/>
                  <a:pt x="459" y="1784"/>
                  <a:pt x="460" y="1783"/>
                </a:cubicBezTo>
                <a:cubicBezTo>
                  <a:pt x="462" y="1781"/>
                  <a:pt x="461" y="1777"/>
                  <a:pt x="463" y="1780"/>
                </a:cubicBezTo>
                <a:cubicBezTo>
                  <a:pt x="465" y="1783"/>
                  <a:pt x="466" y="1783"/>
                  <a:pt x="469" y="1785"/>
                </a:cubicBezTo>
                <a:cubicBezTo>
                  <a:pt x="472" y="1787"/>
                  <a:pt x="472" y="1788"/>
                  <a:pt x="475" y="1789"/>
                </a:cubicBezTo>
                <a:cubicBezTo>
                  <a:pt x="479" y="1790"/>
                  <a:pt x="485" y="1783"/>
                  <a:pt x="491" y="1783"/>
                </a:cubicBezTo>
                <a:cubicBezTo>
                  <a:pt x="497" y="1783"/>
                  <a:pt x="499" y="1785"/>
                  <a:pt x="502" y="1783"/>
                </a:cubicBezTo>
                <a:cubicBezTo>
                  <a:pt x="506" y="1780"/>
                  <a:pt x="503" y="1778"/>
                  <a:pt x="511" y="1778"/>
                </a:cubicBezTo>
                <a:cubicBezTo>
                  <a:pt x="519" y="1779"/>
                  <a:pt x="535" y="1779"/>
                  <a:pt x="538" y="1779"/>
                </a:cubicBezTo>
                <a:cubicBezTo>
                  <a:pt x="541" y="1778"/>
                  <a:pt x="540" y="1775"/>
                  <a:pt x="541" y="1775"/>
                </a:cubicBezTo>
                <a:cubicBezTo>
                  <a:pt x="543" y="1774"/>
                  <a:pt x="543" y="1771"/>
                  <a:pt x="545" y="1775"/>
                </a:cubicBezTo>
                <a:cubicBezTo>
                  <a:pt x="547" y="1778"/>
                  <a:pt x="549" y="1782"/>
                  <a:pt x="550" y="1779"/>
                </a:cubicBezTo>
                <a:cubicBezTo>
                  <a:pt x="551" y="1777"/>
                  <a:pt x="548" y="1773"/>
                  <a:pt x="553" y="1773"/>
                </a:cubicBezTo>
                <a:cubicBezTo>
                  <a:pt x="559" y="1773"/>
                  <a:pt x="561" y="1777"/>
                  <a:pt x="570" y="1769"/>
                </a:cubicBezTo>
                <a:cubicBezTo>
                  <a:pt x="580" y="1761"/>
                  <a:pt x="599" y="1745"/>
                  <a:pt x="602" y="1740"/>
                </a:cubicBezTo>
                <a:cubicBezTo>
                  <a:pt x="605" y="1735"/>
                  <a:pt x="606" y="1736"/>
                  <a:pt x="610" y="1731"/>
                </a:cubicBezTo>
                <a:cubicBezTo>
                  <a:pt x="614" y="1726"/>
                  <a:pt x="620" y="1711"/>
                  <a:pt x="624" y="1707"/>
                </a:cubicBezTo>
                <a:cubicBezTo>
                  <a:pt x="628" y="1704"/>
                  <a:pt x="635" y="1700"/>
                  <a:pt x="637" y="1697"/>
                </a:cubicBezTo>
                <a:cubicBezTo>
                  <a:pt x="639" y="1693"/>
                  <a:pt x="644" y="1675"/>
                  <a:pt x="644" y="1669"/>
                </a:cubicBezTo>
                <a:cubicBezTo>
                  <a:pt x="644" y="1663"/>
                  <a:pt x="643" y="1666"/>
                  <a:pt x="641" y="1665"/>
                </a:cubicBezTo>
                <a:cubicBezTo>
                  <a:pt x="639" y="1664"/>
                  <a:pt x="639" y="1664"/>
                  <a:pt x="642" y="1661"/>
                </a:cubicBezTo>
                <a:cubicBezTo>
                  <a:pt x="644" y="1657"/>
                  <a:pt x="644" y="1655"/>
                  <a:pt x="649" y="1652"/>
                </a:cubicBezTo>
                <a:cubicBezTo>
                  <a:pt x="654" y="1649"/>
                  <a:pt x="664" y="1647"/>
                  <a:pt x="669" y="1644"/>
                </a:cubicBezTo>
                <a:cubicBezTo>
                  <a:pt x="673" y="1640"/>
                  <a:pt x="676" y="1638"/>
                  <a:pt x="676" y="1634"/>
                </a:cubicBezTo>
                <a:cubicBezTo>
                  <a:pt x="676" y="1631"/>
                  <a:pt x="675" y="1623"/>
                  <a:pt x="677" y="1620"/>
                </a:cubicBezTo>
                <a:cubicBezTo>
                  <a:pt x="678" y="1616"/>
                  <a:pt x="674" y="1602"/>
                  <a:pt x="673" y="1598"/>
                </a:cubicBezTo>
                <a:cubicBezTo>
                  <a:pt x="671" y="1594"/>
                  <a:pt x="668" y="1588"/>
                  <a:pt x="668" y="1582"/>
                </a:cubicBezTo>
                <a:cubicBezTo>
                  <a:pt x="667" y="1576"/>
                  <a:pt x="662" y="1570"/>
                  <a:pt x="666" y="1573"/>
                </a:cubicBezTo>
                <a:cubicBezTo>
                  <a:pt x="670" y="1575"/>
                  <a:pt x="670" y="1577"/>
                  <a:pt x="675" y="1571"/>
                </a:cubicBezTo>
                <a:cubicBezTo>
                  <a:pt x="681" y="1565"/>
                  <a:pt x="685" y="1565"/>
                  <a:pt x="688" y="1563"/>
                </a:cubicBezTo>
                <a:cubicBezTo>
                  <a:pt x="692" y="1560"/>
                  <a:pt x="696" y="1547"/>
                  <a:pt x="699" y="1546"/>
                </a:cubicBezTo>
                <a:cubicBezTo>
                  <a:pt x="702" y="1545"/>
                  <a:pt x="702" y="1548"/>
                  <a:pt x="712" y="1543"/>
                </a:cubicBezTo>
                <a:cubicBezTo>
                  <a:pt x="721" y="1537"/>
                  <a:pt x="727" y="1536"/>
                  <a:pt x="732" y="1531"/>
                </a:cubicBezTo>
                <a:cubicBezTo>
                  <a:pt x="738" y="1525"/>
                  <a:pt x="749" y="1509"/>
                  <a:pt x="747" y="1507"/>
                </a:cubicBezTo>
                <a:cubicBezTo>
                  <a:pt x="746" y="1505"/>
                  <a:pt x="743" y="1492"/>
                  <a:pt x="743" y="1488"/>
                </a:cubicBezTo>
                <a:cubicBezTo>
                  <a:pt x="743" y="1483"/>
                  <a:pt x="743" y="1464"/>
                  <a:pt x="742" y="1458"/>
                </a:cubicBezTo>
                <a:cubicBezTo>
                  <a:pt x="742" y="1452"/>
                  <a:pt x="744" y="1452"/>
                  <a:pt x="739" y="1449"/>
                </a:cubicBezTo>
                <a:cubicBezTo>
                  <a:pt x="735" y="1445"/>
                  <a:pt x="733" y="1443"/>
                  <a:pt x="732" y="1438"/>
                </a:cubicBezTo>
                <a:cubicBezTo>
                  <a:pt x="731" y="1434"/>
                  <a:pt x="729" y="1432"/>
                  <a:pt x="729" y="1427"/>
                </a:cubicBezTo>
                <a:cubicBezTo>
                  <a:pt x="729" y="1423"/>
                  <a:pt x="728" y="1416"/>
                  <a:pt x="728" y="1415"/>
                </a:cubicBezTo>
                <a:cubicBezTo>
                  <a:pt x="727" y="1414"/>
                  <a:pt x="727" y="1412"/>
                  <a:pt x="728" y="1410"/>
                </a:cubicBezTo>
                <a:cubicBezTo>
                  <a:pt x="730" y="1408"/>
                  <a:pt x="732" y="1408"/>
                  <a:pt x="729" y="1405"/>
                </a:cubicBezTo>
                <a:cubicBezTo>
                  <a:pt x="726" y="1401"/>
                  <a:pt x="720" y="1399"/>
                  <a:pt x="721" y="1391"/>
                </a:cubicBezTo>
                <a:cubicBezTo>
                  <a:pt x="722" y="1384"/>
                  <a:pt x="725" y="1377"/>
                  <a:pt x="731" y="1369"/>
                </a:cubicBezTo>
                <a:cubicBezTo>
                  <a:pt x="737" y="1360"/>
                  <a:pt x="737" y="1352"/>
                  <a:pt x="741" y="1348"/>
                </a:cubicBezTo>
                <a:cubicBezTo>
                  <a:pt x="744" y="1345"/>
                  <a:pt x="745" y="1347"/>
                  <a:pt x="747" y="1344"/>
                </a:cubicBezTo>
                <a:cubicBezTo>
                  <a:pt x="749" y="1341"/>
                  <a:pt x="747" y="1340"/>
                  <a:pt x="753" y="1338"/>
                </a:cubicBezTo>
                <a:cubicBezTo>
                  <a:pt x="759" y="1336"/>
                  <a:pt x="765" y="1323"/>
                  <a:pt x="770" y="1317"/>
                </a:cubicBezTo>
                <a:cubicBezTo>
                  <a:pt x="776" y="1312"/>
                  <a:pt x="790" y="1297"/>
                  <a:pt x="801" y="1290"/>
                </a:cubicBezTo>
                <a:cubicBezTo>
                  <a:pt x="812" y="1284"/>
                  <a:pt x="827" y="1275"/>
                  <a:pt x="839" y="1258"/>
                </a:cubicBezTo>
                <a:cubicBezTo>
                  <a:pt x="851" y="1241"/>
                  <a:pt x="859" y="1226"/>
                  <a:pt x="862" y="1220"/>
                </a:cubicBezTo>
                <a:cubicBezTo>
                  <a:pt x="865" y="1214"/>
                  <a:pt x="877" y="1200"/>
                  <a:pt x="879" y="1195"/>
                </a:cubicBezTo>
                <a:cubicBezTo>
                  <a:pt x="881" y="1189"/>
                  <a:pt x="883" y="1180"/>
                  <a:pt x="885" y="1173"/>
                </a:cubicBezTo>
                <a:cubicBezTo>
                  <a:pt x="886" y="1166"/>
                  <a:pt x="884" y="1161"/>
                  <a:pt x="884" y="1160"/>
                </a:cubicBezTo>
                <a:cubicBezTo>
                  <a:pt x="885" y="1159"/>
                  <a:pt x="887" y="1158"/>
                  <a:pt x="883" y="1158"/>
                </a:cubicBezTo>
                <a:cubicBezTo>
                  <a:pt x="879" y="1158"/>
                  <a:pt x="877" y="1157"/>
                  <a:pt x="875" y="1160"/>
                </a:cubicBezTo>
                <a:cubicBezTo>
                  <a:pt x="872" y="1163"/>
                  <a:pt x="869" y="1165"/>
                  <a:pt x="858" y="1165"/>
                </a:cubicBezTo>
                <a:cubicBezTo>
                  <a:pt x="847" y="1166"/>
                  <a:pt x="843" y="1168"/>
                  <a:pt x="840" y="1167"/>
                </a:cubicBezTo>
                <a:cubicBezTo>
                  <a:pt x="837" y="1167"/>
                  <a:pt x="840" y="1164"/>
                  <a:pt x="834" y="1166"/>
                </a:cubicBezTo>
                <a:cubicBezTo>
                  <a:pt x="827" y="1169"/>
                  <a:pt x="828" y="1173"/>
                  <a:pt x="823" y="1173"/>
                </a:cubicBezTo>
                <a:cubicBezTo>
                  <a:pt x="817" y="1173"/>
                  <a:pt x="820" y="1168"/>
                  <a:pt x="812" y="1172"/>
                </a:cubicBezTo>
                <a:cubicBezTo>
                  <a:pt x="803" y="1175"/>
                  <a:pt x="801" y="1178"/>
                  <a:pt x="798" y="1177"/>
                </a:cubicBezTo>
                <a:cubicBezTo>
                  <a:pt x="794" y="1176"/>
                  <a:pt x="788" y="1174"/>
                  <a:pt x="786" y="1169"/>
                </a:cubicBezTo>
                <a:cubicBezTo>
                  <a:pt x="784" y="1164"/>
                  <a:pt x="783" y="1161"/>
                  <a:pt x="778" y="1160"/>
                </a:cubicBezTo>
                <a:cubicBezTo>
                  <a:pt x="773" y="1160"/>
                  <a:pt x="768" y="1162"/>
                  <a:pt x="773" y="1159"/>
                </a:cubicBezTo>
                <a:cubicBezTo>
                  <a:pt x="778" y="1157"/>
                  <a:pt x="785" y="1154"/>
                  <a:pt x="783" y="1152"/>
                </a:cubicBezTo>
                <a:cubicBezTo>
                  <a:pt x="781" y="1149"/>
                  <a:pt x="777" y="1146"/>
                  <a:pt x="774" y="1143"/>
                </a:cubicBezTo>
                <a:cubicBezTo>
                  <a:pt x="770" y="1139"/>
                  <a:pt x="763" y="1132"/>
                  <a:pt x="759" y="1128"/>
                </a:cubicBezTo>
                <a:cubicBezTo>
                  <a:pt x="756" y="1124"/>
                  <a:pt x="755" y="1119"/>
                  <a:pt x="749" y="1117"/>
                </a:cubicBezTo>
                <a:cubicBezTo>
                  <a:pt x="743" y="1116"/>
                  <a:pt x="744" y="1116"/>
                  <a:pt x="741" y="1115"/>
                </a:cubicBezTo>
                <a:cubicBezTo>
                  <a:pt x="739" y="1113"/>
                  <a:pt x="736" y="1108"/>
                  <a:pt x="736" y="1110"/>
                </a:cubicBezTo>
                <a:cubicBezTo>
                  <a:pt x="736" y="1112"/>
                  <a:pt x="737" y="1115"/>
                  <a:pt x="736" y="1114"/>
                </a:cubicBezTo>
                <a:cubicBezTo>
                  <a:pt x="734" y="1112"/>
                  <a:pt x="728" y="1100"/>
                  <a:pt x="727" y="1092"/>
                </a:cubicBezTo>
                <a:cubicBezTo>
                  <a:pt x="726" y="1084"/>
                  <a:pt x="725" y="1078"/>
                  <a:pt x="721" y="1075"/>
                </a:cubicBezTo>
                <a:cubicBezTo>
                  <a:pt x="716" y="1072"/>
                  <a:pt x="706" y="1063"/>
                  <a:pt x="704" y="1057"/>
                </a:cubicBezTo>
                <a:cubicBezTo>
                  <a:pt x="701" y="1051"/>
                  <a:pt x="702" y="1035"/>
                  <a:pt x="702" y="1034"/>
                </a:cubicBezTo>
                <a:cubicBezTo>
                  <a:pt x="702" y="1032"/>
                  <a:pt x="705" y="1032"/>
                  <a:pt x="704" y="1031"/>
                </a:cubicBezTo>
                <a:cubicBezTo>
                  <a:pt x="703" y="1030"/>
                  <a:pt x="699" y="1027"/>
                  <a:pt x="699" y="1024"/>
                </a:cubicBezTo>
                <a:cubicBezTo>
                  <a:pt x="698" y="1022"/>
                  <a:pt x="698" y="1020"/>
                  <a:pt x="695" y="1016"/>
                </a:cubicBezTo>
                <a:cubicBezTo>
                  <a:pt x="693" y="1013"/>
                  <a:pt x="685" y="1009"/>
                  <a:pt x="683" y="1006"/>
                </a:cubicBezTo>
                <a:cubicBezTo>
                  <a:pt x="682" y="1003"/>
                  <a:pt x="679" y="993"/>
                  <a:pt x="680" y="992"/>
                </a:cubicBezTo>
                <a:cubicBezTo>
                  <a:pt x="680" y="991"/>
                  <a:pt x="684" y="993"/>
                  <a:pt x="683" y="991"/>
                </a:cubicBezTo>
                <a:cubicBezTo>
                  <a:pt x="683" y="989"/>
                  <a:pt x="675" y="981"/>
                  <a:pt x="673" y="977"/>
                </a:cubicBezTo>
                <a:cubicBezTo>
                  <a:pt x="672" y="974"/>
                  <a:pt x="668" y="968"/>
                  <a:pt x="665" y="960"/>
                </a:cubicBezTo>
                <a:cubicBezTo>
                  <a:pt x="661" y="952"/>
                  <a:pt x="658" y="947"/>
                  <a:pt x="657" y="945"/>
                </a:cubicBezTo>
                <a:cubicBezTo>
                  <a:pt x="656" y="942"/>
                  <a:pt x="656" y="941"/>
                  <a:pt x="656" y="939"/>
                </a:cubicBezTo>
                <a:cubicBezTo>
                  <a:pt x="655" y="936"/>
                  <a:pt x="649" y="929"/>
                  <a:pt x="648" y="926"/>
                </a:cubicBezTo>
                <a:cubicBezTo>
                  <a:pt x="646" y="924"/>
                  <a:pt x="645" y="923"/>
                  <a:pt x="643" y="920"/>
                </a:cubicBezTo>
                <a:cubicBezTo>
                  <a:pt x="641" y="918"/>
                  <a:pt x="640" y="911"/>
                  <a:pt x="640" y="909"/>
                </a:cubicBezTo>
                <a:cubicBezTo>
                  <a:pt x="640" y="907"/>
                  <a:pt x="639" y="899"/>
                  <a:pt x="640" y="902"/>
                </a:cubicBezTo>
                <a:cubicBezTo>
                  <a:pt x="642" y="904"/>
                  <a:pt x="651" y="921"/>
                  <a:pt x="652" y="924"/>
                </a:cubicBezTo>
                <a:cubicBezTo>
                  <a:pt x="653" y="927"/>
                  <a:pt x="655" y="929"/>
                  <a:pt x="658" y="933"/>
                </a:cubicBezTo>
                <a:cubicBezTo>
                  <a:pt x="662" y="936"/>
                  <a:pt x="663" y="941"/>
                  <a:pt x="664" y="938"/>
                </a:cubicBezTo>
                <a:cubicBezTo>
                  <a:pt x="665" y="935"/>
                  <a:pt x="667" y="933"/>
                  <a:pt x="668" y="930"/>
                </a:cubicBezTo>
                <a:cubicBezTo>
                  <a:pt x="668" y="927"/>
                  <a:pt x="671" y="924"/>
                  <a:pt x="670" y="927"/>
                </a:cubicBezTo>
                <a:cubicBezTo>
                  <a:pt x="669" y="929"/>
                  <a:pt x="670" y="933"/>
                  <a:pt x="672" y="932"/>
                </a:cubicBezTo>
                <a:cubicBezTo>
                  <a:pt x="674" y="931"/>
                  <a:pt x="678" y="936"/>
                  <a:pt x="681" y="941"/>
                </a:cubicBezTo>
                <a:cubicBezTo>
                  <a:pt x="684" y="946"/>
                  <a:pt x="699" y="970"/>
                  <a:pt x="700" y="973"/>
                </a:cubicBezTo>
                <a:cubicBezTo>
                  <a:pt x="701" y="975"/>
                  <a:pt x="703" y="978"/>
                  <a:pt x="704" y="982"/>
                </a:cubicBezTo>
                <a:cubicBezTo>
                  <a:pt x="705" y="985"/>
                  <a:pt x="713" y="990"/>
                  <a:pt x="716" y="992"/>
                </a:cubicBezTo>
                <a:cubicBezTo>
                  <a:pt x="719" y="994"/>
                  <a:pt x="725" y="1003"/>
                  <a:pt x="727" y="1011"/>
                </a:cubicBezTo>
                <a:cubicBezTo>
                  <a:pt x="729" y="1018"/>
                  <a:pt x="726" y="1026"/>
                  <a:pt x="730" y="1032"/>
                </a:cubicBezTo>
                <a:cubicBezTo>
                  <a:pt x="733" y="1039"/>
                  <a:pt x="744" y="1047"/>
                  <a:pt x="747" y="1049"/>
                </a:cubicBezTo>
                <a:cubicBezTo>
                  <a:pt x="750" y="1050"/>
                  <a:pt x="757" y="1067"/>
                  <a:pt x="762" y="1074"/>
                </a:cubicBezTo>
                <a:cubicBezTo>
                  <a:pt x="766" y="1081"/>
                  <a:pt x="773" y="1086"/>
                  <a:pt x="774" y="1090"/>
                </a:cubicBezTo>
                <a:cubicBezTo>
                  <a:pt x="775" y="1093"/>
                  <a:pt x="777" y="1096"/>
                  <a:pt x="775" y="1102"/>
                </a:cubicBezTo>
                <a:cubicBezTo>
                  <a:pt x="773" y="1109"/>
                  <a:pt x="778" y="1122"/>
                  <a:pt x="781" y="1133"/>
                </a:cubicBezTo>
                <a:cubicBezTo>
                  <a:pt x="784" y="1144"/>
                  <a:pt x="782" y="1144"/>
                  <a:pt x="787" y="1145"/>
                </a:cubicBezTo>
                <a:cubicBezTo>
                  <a:pt x="792" y="1146"/>
                  <a:pt x="800" y="1148"/>
                  <a:pt x="808" y="1142"/>
                </a:cubicBezTo>
                <a:cubicBezTo>
                  <a:pt x="816" y="1136"/>
                  <a:pt x="815" y="1137"/>
                  <a:pt x="823" y="1137"/>
                </a:cubicBezTo>
                <a:cubicBezTo>
                  <a:pt x="831" y="1137"/>
                  <a:pt x="833" y="1130"/>
                  <a:pt x="841" y="1129"/>
                </a:cubicBezTo>
                <a:cubicBezTo>
                  <a:pt x="849" y="1127"/>
                  <a:pt x="858" y="1125"/>
                  <a:pt x="863" y="1120"/>
                </a:cubicBezTo>
                <a:cubicBezTo>
                  <a:pt x="869" y="1116"/>
                  <a:pt x="890" y="1115"/>
                  <a:pt x="895" y="1109"/>
                </a:cubicBezTo>
                <a:cubicBezTo>
                  <a:pt x="901" y="1104"/>
                  <a:pt x="896" y="1103"/>
                  <a:pt x="902" y="1099"/>
                </a:cubicBezTo>
                <a:cubicBezTo>
                  <a:pt x="908" y="1094"/>
                  <a:pt x="920" y="1088"/>
                  <a:pt x="928" y="1088"/>
                </a:cubicBezTo>
                <a:cubicBezTo>
                  <a:pt x="935" y="1089"/>
                  <a:pt x="943" y="1088"/>
                  <a:pt x="941" y="1085"/>
                </a:cubicBezTo>
                <a:cubicBezTo>
                  <a:pt x="940" y="1082"/>
                  <a:pt x="938" y="1082"/>
                  <a:pt x="942" y="1080"/>
                </a:cubicBezTo>
                <a:cubicBezTo>
                  <a:pt x="946" y="1078"/>
                  <a:pt x="955" y="1078"/>
                  <a:pt x="958" y="1073"/>
                </a:cubicBezTo>
                <a:cubicBezTo>
                  <a:pt x="961" y="1069"/>
                  <a:pt x="962" y="1065"/>
                  <a:pt x="968" y="1064"/>
                </a:cubicBezTo>
                <a:cubicBezTo>
                  <a:pt x="974" y="1063"/>
                  <a:pt x="974" y="1061"/>
                  <a:pt x="974" y="1053"/>
                </a:cubicBezTo>
                <a:cubicBezTo>
                  <a:pt x="973" y="1045"/>
                  <a:pt x="971" y="1043"/>
                  <a:pt x="978" y="1041"/>
                </a:cubicBezTo>
                <a:cubicBezTo>
                  <a:pt x="984" y="1040"/>
                  <a:pt x="987" y="1041"/>
                  <a:pt x="988" y="1036"/>
                </a:cubicBezTo>
                <a:cubicBezTo>
                  <a:pt x="990" y="1031"/>
                  <a:pt x="997" y="1025"/>
                  <a:pt x="1000" y="1020"/>
                </a:cubicBezTo>
                <a:cubicBezTo>
                  <a:pt x="1003" y="1015"/>
                  <a:pt x="1002" y="1014"/>
                  <a:pt x="1000" y="1013"/>
                </a:cubicBezTo>
                <a:cubicBezTo>
                  <a:pt x="997" y="1013"/>
                  <a:pt x="993" y="1008"/>
                  <a:pt x="990" y="1004"/>
                </a:cubicBezTo>
                <a:cubicBezTo>
                  <a:pt x="987" y="1000"/>
                  <a:pt x="988" y="999"/>
                  <a:pt x="984" y="998"/>
                </a:cubicBezTo>
                <a:cubicBezTo>
                  <a:pt x="980" y="997"/>
                  <a:pt x="966" y="996"/>
                  <a:pt x="961" y="988"/>
                </a:cubicBezTo>
                <a:cubicBezTo>
                  <a:pt x="956" y="980"/>
                  <a:pt x="953" y="974"/>
                  <a:pt x="954" y="970"/>
                </a:cubicBezTo>
                <a:cubicBezTo>
                  <a:pt x="955" y="966"/>
                  <a:pt x="958" y="960"/>
                  <a:pt x="956" y="963"/>
                </a:cubicBezTo>
                <a:cubicBezTo>
                  <a:pt x="953" y="966"/>
                  <a:pt x="948" y="973"/>
                  <a:pt x="943" y="976"/>
                </a:cubicBezTo>
                <a:cubicBezTo>
                  <a:pt x="937" y="980"/>
                  <a:pt x="930" y="988"/>
                  <a:pt x="924" y="990"/>
                </a:cubicBezTo>
                <a:cubicBezTo>
                  <a:pt x="919" y="991"/>
                  <a:pt x="917" y="991"/>
                  <a:pt x="914" y="990"/>
                </a:cubicBezTo>
                <a:cubicBezTo>
                  <a:pt x="911" y="989"/>
                  <a:pt x="910" y="989"/>
                  <a:pt x="905" y="991"/>
                </a:cubicBezTo>
                <a:cubicBezTo>
                  <a:pt x="900" y="993"/>
                  <a:pt x="901" y="996"/>
                  <a:pt x="897" y="993"/>
                </a:cubicBezTo>
                <a:cubicBezTo>
                  <a:pt x="894" y="991"/>
                  <a:pt x="893" y="988"/>
                  <a:pt x="889" y="987"/>
                </a:cubicBezTo>
                <a:cubicBezTo>
                  <a:pt x="886" y="985"/>
                  <a:pt x="892" y="983"/>
                  <a:pt x="892" y="978"/>
                </a:cubicBezTo>
                <a:cubicBezTo>
                  <a:pt x="892" y="974"/>
                  <a:pt x="892" y="971"/>
                  <a:pt x="892" y="969"/>
                </a:cubicBezTo>
                <a:cubicBezTo>
                  <a:pt x="892" y="966"/>
                  <a:pt x="889" y="963"/>
                  <a:pt x="888" y="964"/>
                </a:cubicBezTo>
                <a:cubicBezTo>
                  <a:pt x="886" y="964"/>
                  <a:pt x="884" y="965"/>
                  <a:pt x="883" y="970"/>
                </a:cubicBezTo>
                <a:cubicBezTo>
                  <a:pt x="882" y="974"/>
                  <a:pt x="882" y="979"/>
                  <a:pt x="881" y="978"/>
                </a:cubicBezTo>
                <a:cubicBezTo>
                  <a:pt x="880" y="977"/>
                  <a:pt x="871" y="965"/>
                  <a:pt x="870" y="962"/>
                </a:cubicBezTo>
                <a:cubicBezTo>
                  <a:pt x="870" y="960"/>
                  <a:pt x="874" y="960"/>
                  <a:pt x="875" y="958"/>
                </a:cubicBezTo>
                <a:cubicBezTo>
                  <a:pt x="875" y="956"/>
                  <a:pt x="877" y="955"/>
                  <a:pt x="874" y="953"/>
                </a:cubicBezTo>
                <a:cubicBezTo>
                  <a:pt x="871" y="952"/>
                  <a:pt x="866" y="951"/>
                  <a:pt x="866" y="948"/>
                </a:cubicBezTo>
                <a:cubicBezTo>
                  <a:pt x="866" y="945"/>
                  <a:pt x="863" y="948"/>
                  <a:pt x="861" y="946"/>
                </a:cubicBezTo>
                <a:cubicBezTo>
                  <a:pt x="859" y="944"/>
                  <a:pt x="854" y="934"/>
                  <a:pt x="851" y="927"/>
                </a:cubicBezTo>
                <a:cubicBezTo>
                  <a:pt x="848" y="920"/>
                  <a:pt x="845" y="918"/>
                  <a:pt x="844" y="915"/>
                </a:cubicBezTo>
                <a:cubicBezTo>
                  <a:pt x="844" y="913"/>
                  <a:pt x="847" y="916"/>
                  <a:pt x="848" y="914"/>
                </a:cubicBezTo>
                <a:cubicBezTo>
                  <a:pt x="849" y="913"/>
                  <a:pt x="850" y="913"/>
                  <a:pt x="847" y="910"/>
                </a:cubicBezTo>
                <a:cubicBezTo>
                  <a:pt x="844" y="907"/>
                  <a:pt x="842" y="905"/>
                  <a:pt x="845" y="907"/>
                </a:cubicBezTo>
                <a:cubicBezTo>
                  <a:pt x="848" y="909"/>
                  <a:pt x="853" y="912"/>
                  <a:pt x="854" y="910"/>
                </a:cubicBezTo>
                <a:cubicBezTo>
                  <a:pt x="856" y="908"/>
                  <a:pt x="857" y="908"/>
                  <a:pt x="857" y="906"/>
                </a:cubicBezTo>
                <a:cubicBezTo>
                  <a:pt x="857" y="904"/>
                  <a:pt x="858" y="900"/>
                  <a:pt x="858" y="901"/>
                </a:cubicBezTo>
                <a:cubicBezTo>
                  <a:pt x="859" y="902"/>
                  <a:pt x="861" y="904"/>
                  <a:pt x="863" y="904"/>
                </a:cubicBezTo>
                <a:cubicBezTo>
                  <a:pt x="865" y="904"/>
                  <a:pt x="862" y="907"/>
                  <a:pt x="865" y="906"/>
                </a:cubicBezTo>
                <a:cubicBezTo>
                  <a:pt x="868" y="906"/>
                  <a:pt x="869" y="903"/>
                  <a:pt x="871" y="904"/>
                </a:cubicBezTo>
                <a:cubicBezTo>
                  <a:pt x="872" y="904"/>
                  <a:pt x="871" y="906"/>
                  <a:pt x="875" y="909"/>
                </a:cubicBezTo>
                <a:cubicBezTo>
                  <a:pt x="879" y="912"/>
                  <a:pt x="885" y="929"/>
                  <a:pt x="887" y="930"/>
                </a:cubicBezTo>
                <a:cubicBezTo>
                  <a:pt x="888" y="932"/>
                  <a:pt x="891" y="936"/>
                  <a:pt x="894" y="937"/>
                </a:cubicBezTo>
                <a:cubicBezTo>
                  <a:pt x="898" y="939"/>
                  <a:pt x="905" y="945"/>
                  <a:pt x="912" y="949"/>
                </a:cubicBezTo>
                <a:cubicBezTo>
                  <a:pt x="919" y="953"/>
                  <a:pt x="935" y="958"/>
                  <a:pt x="937" y="957"/>
                </a:cubicBezTo>
                <a:cubicBezTo>
                  <a:pt x="939" y="955"/>
                  <a:pt x="944" y="954"/>
                  <a:pt x="944" y="954"/>
                </a:cubicBezTo>
                <a:cubicBezTo>
                  <a:pt x="943" y="955"/>
                  <a:pt x="940" y="959"/>
                  <a:pt x="944" y="957"/>
                </a:cubicBezTo>
                <a:cubicBezTo>
                  <a:pt x="948" y="955"/>
                  <a:pt x="952" y="953"/>
                  <a:pt x="954" y="951"/>
                </a:cubicBezTo>
                <a:cubicBezTo>
                  <a:pt x="955" y="949"/>
                  <a:pt x="954" y="950"/>
                  <a:pt x="953" y="950"/>
                </a:cubicBezTo>
                <a:cubicBezTo>
                  <a:pt x="951" y="949"/>
                  <a:pt x="953" y="948"/>
                  <a:pt x="955" y="948"/>
                </a:cubicBezTo>
                <a:cubicBezTo>
                  <a:pt x="957" y="948"/>
                  <a:pt x="961" y="949"/>
                  <a:pt x="964" y="952"/>
                </a:cubicBezTo>
                <a:cubicBezTo>
                  <a:pt x="966" y="956"/>
                  <a:pt x="967" y="965"/>
                  <a:pt x="970" y="967"/>
                </a:cubicBezTo>
                <a:cubicBezTo>
                  <a:pt x="972" y="969"/>
                  <a:pt x="997" y="974"/>
                  <a:pt x="1007" y="974"/>
                </a:cubicBezTo>
                <a:cubicBezTo>
                  <a:pt x="1017" y="975"/>
                  <a:pt x="1023" y="978"/>
                  <a:pt x="1030" y="978"/>
                </a:cubicBezTo>
                <a:cubicBezTo>
                  <a:pt x="1036" y="978"/>
                  <a:pt x="1054" y="973"/>
                  <a:pt x="1055" y="973"/>
                </a:cubicBezTo>
                <a:cubicBezTo>
                  <a:pt x="1057" y="972"/>
                  <a:pt x="1059" y="974"/>
                  <a:pt x="1063" y="974"/>
                </a:cubicBezTo>
                <a:cubicBezTo>
                  <a:pt x="1068" y="974"/>
                  <a:pt x="1079" y="976"/>
                  <a:pt x="1084" y="974"/>
                </a:cubicBezTo>
                <a:cubicBezTo>
                  <a:pt x="1089" y="973"/>
                  <a:pt x="1092" y="972"/>
                  <a:pt x="1093" y="974"/>
                </a:cubicBezTo>
                <a:cubicBezTo>
                  <a:pt x="1095" y="976"/>
                  <a:pt x="1094" y="980"/>
                  <a:pt x="1096" y="981"/>
                </a:cubicBezTo>
                <a:cubicBezTo>
                  <a:pt x="1098" y="981"/>
                  <a:pt x="1100" y="983"/>
                  <a:pt x="1101" y="985"/>
                </a:cubicBezTo>
                <a:cubicBezTo>
                  <a:pt x="1102" y="988"/>
                  <a:pt x="1105" y="994"/>
                  <a:pt x="1107" y="995"/>
                </a:cubicBezTo>
                <a:cubicBezTo>
                  <a:pt x="1109" y="997"/>
                  <a:pt x="1109" y="996"/>
                  <a:pt x="1109" y="995"/>
                </a:cubicBezTo>
                <a:cubicBezTo>
                  <a:pt x="1109" y="993"/>
                  <a:pt x="1108" y="991"/>
                  <a:pt x="1110" y="993"/>
                </a:cubicBezTo>
                <a:cubicBezTo>
                  <a:pt x="1112" y="996"/>
                  <a:pt x="1110" y="992"/>
                  <a:pt x="1113" y="996"/>
                </a:cubicBezTo>
                <a:cubicBezTo>
                  <a:pt x="1117" y="1000"/>
                  <a:pt x="1118" y="1005"/>
                  <a:pt x="1121" y="1006"/>
                </a:cubicBezTo>
                <a:cubicBezTo>
                  <a:pt x="1125" y="1007"/>
                  <a:pt x="1126" y="1011"/>
                  <a:pt x="1130" y="1011"/>
                </a:cubicBezTo>
                <a:cubicBezTo>
                  <a:pt x="1133" y="1010"/>
                  <a:pt x="1135" y="1009"/>
                  <a:pt x="1139" y="1009"/>
                </a:cubicBezTo>
                <a:cubicBezTo>
                  <a:pt x="1143" y="1009"/>
                  <a:pt x="1143" y="1009"/>
                  <a:pt x="1141" y="1011"/>
                </a:cubicBezTo>
                <a:cubicBezTo>
                  <a:pt x="1139" y="1012"/>
                  <a:pt x="1136" y="1016"/>
                  <a:pt x="1133" y="1016"/>
                </a:cubicBezTo>
                <a:cubicBezTo>
                  <a:pt x="1129" y="1017"/>
                  <a:pt x="1127" y="1016"/>
                  <a:pt x="1126" y="1015"/>
                </a:cubicBezTo>
                <a:cubicBezTo>
                  <a:pt x="1125" y="1015"/>
                  <a:pt x="1125" y="1018"/>
                  <a:pt x="1125" y="1020"/>
                </a:cubicBezTo>
                <a:cubicBezTo>
                  <a:pt x="1126" y="1021"/>
                  <a:pt x="1136" y="1031"/>
                  <a:pt x="1139" y="1034"/>
                </a:cubicBezTo>
                <a:cubicBezTo>
                  <a:pt x="1143" y="1038"/>
                  <a:pt x="1146" y="1040"/>
                  <a:pt x="1151" y="1039"/>
                </a:cubicBezTo>
                <a:cubicBezTo>
                  <a:pt x="1155" y="1038"/>
                  <a:pt x="1158" y="1037"/>
                  <a:pt x="1162" y="1034"/>
                </a:cubicBezTo>
                <a:cubicBezTo>
                  <a:pt x="1166" y="1031"/>
                  <a:pt x="1170" y="1030"/>
                  <a:pt x="1168" y="1028"/>
                </a:cubicBezTo>
                <a:cubicBezTo>
                  <a:pt x="1166" y="1026"/>
                  <a:pt x="1164" y="1026"/>
                  <a:pt x="1165" y="1024"/>
                </a:cubicBezTo>
                <a:cubicBezTo>
                  <a:pt x="1166" y="1022"/>
                  <a:pt x="1168" y="1023"/>
                  <a:pt x="1168" y="1021"/>
                </a:cubicBezTo>
                <a:cubicBezTo>
                  <a:pt x="1168" y="1018"/>
                  <a:pt x="1168" y="1018"/>
                  <a:pt x="1171" y="1018"/>
                </a:cubicBezTo>
                <a:cubicBezTo>
                  <a:pt x="1173" y="1018"/>
                  <a:pt x="1174" y="1018"/>
                  <a:pt x="1172" y="1020"/>
                </a:cubicBezTo>
                <a:cubicBezTo>
                  <a:pt x="1170" y="1021"/>
                  <a:pt x="1171" y="1023"/>
                  <a:pt x="1173" y="1022"/>
                </a:cubicBezTo>
                <a:cubicBezTo>
                  <a:pt x="1174" y="1022"/>
                  <a:pt x="1175" y="1023"/>
                  <a:pt x="1173" y="1024"/>
                </a:cubicBezTo>
                <a:cubicBezTo>
                  <a:pt x="1171" y="1025"/>
                  <a:pt x="1169" y="1027"/>
                  <a:pt x="1171" y="1027"/>
                </a:cubicBezTo>
                <a:cubicBezTo>
                  <a:pt x="1174" y="1027"/>
                  <a:pt x="1175" y="1026"/>
                  <a:pt x="1173" y="1028"/>
                </a:cubicBezTo>
                <a:cubicBezTo>
                  <a:pt x="1171" y="1030"/>
                  <a:pt x="1168" y="1030"/>
                  <a:pt x="1172" y="1032"/>
                </a:cubicBezTo>
                <a:cubicBezTo>
                  <a:pt x="1176" y="1034"/>
                  <a:pt x="1176" y="1036"/>
                  <a:pt x="1176" y="1038"/>
                </a:cubicBezTo>
                <a:cubicBezTo>
                  <a:pt x="1176" y="1041"/>
                  <a:pt x="1174" y="1043"/>
                  <a:pt x="1174" y="1045"/>
                </a:cubicBezTo>
                <a:cubicBezTo>
                  <a:pt x="1174" y="1047"/>
                  <a:pt x="1170" y="1047"/>
                  <a:pt x="1174" y="1052"/>
                </a:cubicBezTo>
                <a:cubicBezTo>
                  <a:pt x="1177" y="1057"/>
                  <a:pt x="1175" y="1064"/>
                  <a:pt x="1176" y="1070"/>
                </a:cubicBezTo>
                <a:cubicBezTo>
                  <a:pt x="1176" y="1076"/>
                  <a:pt x="1175" y="1075"/>
                  <a:pt x="1175" y="1080"/>
                </a:cubicBezTo>
                <a:cubicBezTo>
                  <a:pt x="1175" y="1084"/>
                  <a:pt x="1174" y="1089"/>
                  <a:pt x="1175" y="1087"/>
                </a:cubicBezTo>
                <a:cubicBezTo>
                  <a:pt x="1176" y="1085"/>
                  <a:pt x="1176" y="1079"/>
                  <a:pt x="1177" y="1082"/>
                </a:cubicBezTo>
                <a:cubicBezTo>
                  <a:pt x="1179" y="1086"/>
                  <a:pt x="1182" y="1100"/>
                  <a:pt x="1185" y="1105"/>
                </a:cubicBezTo>
                <a:cubicBezTo>
                  <a:pt x="1188" y="1109"/>
                  <a:pt x="1195" y="1125"/>
                  <a:pt x="1197" y="1135"/>
                </a:cubicBezTo>
                <a:cubicBezTo>
                  <a:pt x="1199" y="1146"/>
                  <a:pt x="1198" y="1147"/>
                  <a:pt x="1204" y="1154"/>
                </a:cubicBezTo>
                <a:cubicBezTo>
                  <a:pt x="1210" y="1162"/>
                  <a:pt x="1213" y="1168"/>
                  <a:pt x="1216" y="1177"/>
                </a:cubicBezTo>
                <a:cubicBezTo>
                  <a:pt x="1220" y="1186"/>
                  <a:pt x="1216" y="1189"/>
                  <a:pt x="1220" y="1194"/>
                </a:cubicBezTo>
                <a:cubicBezTo>
                  <a:pt x="1224" y="1200"/>
                  <a:pt x="1225" y="1205"/>
                  <a:pt x="1229" y="1208"/>
                </a:cubicBezTo>
                <a:cubicBezTo>
                  <a:pt x="1233" y="1211"/>
                  <a:pt x="1243" y="1205"/>
                  <a:pt x="1244" y="1201"/>
                </a:cubicBezTo>
                <a:cubicBezTo>
                  <a:pt x="1245" y="1197"/>
                  <a:pt x="1245" y="1196"/>
                  <a:pt x="1247" y="1193"/>
                </a:cubicBezTo>
                <a:cubicBezTo>
                  <a:pt x="1250" y="1190"/>
                  <a:pt x="1252" y="1187"/>
                  <a:pt x="1256" y="1185"/>
                </a:cubicBezTo>
                <a:cubicBezTo>
                  <a:pt x="1259" y="1183"/>
                  <a:pt x="1265" y="1183"/>
                  <a:pt x="1265" y="1179"/>
                </a:cubicBezTo>
                <a:cubicBezTo>
                  <a:pt x="1264" y="1175"/>
                  <a:pt x="1263" y="1169"/>
                  <a:pt x="1263" y="1164"/>
                </a:cubicBezTo>
                <a:cubicBezTo>
                  <a:pt x="1263" y="1158"/>
                  <a:pt x="1266" y="1154"/>
                  <a:pt x="1269" y="1150"/>
                </a:cubicBezTo>
                <a:cubicBezTo>
                  <a:pt x="1272" y="1146"/>
                  <a:pt x="1272" y="1143"/>
                  <a:pt x="1270" y="1138"/>
                </a:cubicBezTo>
                <a:cubicBezTo>
                  <a:pt x="1269" y="1133"/>
                  <a:pt x="1265" y="1119"/>
                  <a:pt x="1266" y="1115"/>
                </a:cubicBezTo>
                <a:cubicBezTo>
                  <a:pt x="1268" y="1112"/>
                  <a:pt x="1271" y="1107"/>
                  <a:pt x="1274" y="1106"/>
                </a:cubicBezTo>
                <a:cubicBezTo>
                  <a:pt x="1277" y="1105"/>
                  <a:pt x="1280" y="1103"/>
                  <a:pt x="1284" y="1101"/>
                </a:cubicBezTo>
                <a:cubicBezTo>
                  <a:pt x="1288" y="1100"/>
                  <a:pt x="1292" y="1100"/>
                  <a:pt x="1294" y="1098"/>
                </a:cubicBezTo>
                <a:cubicBezTo>
                  <a:pt x="1296" y="1096"/>
                  <a:pt x="1294" y="1093"/>
                  <a:pt x="1299" y="1090"/>
                </a:cubicBezTo>
                <a:cubicBezTo>
                  <a:pt x="1303" y="1088"/>
                  <a:pt x="1306" y="1082"/>
                  <a:pt x="1312" y="1077"/>
                </a:cubicBezTo>
                <a:cubicBezTo>
                  <a:pt x="1318" y="1073"/>
                  <a:pt x="1325" y="1065"/>
                  <a:pt x="1329" y="1061"/>
                </a:cubicBezTo>
                <a:cubicBezTo>
                  <a:pt x="1333" y="1057"/>
                  <a:pt x="1333" y="1055"/>
                  <a:pt x="1339" y="1053"/>
                </a:cubicBezTo>
                <a:cubicBezTo>
                  <a:pt x="1344" y="1051"/>
                  <a:pt x="1353" y="1044"/>
                  <a:pt x="1353" y="1040"/>
                </a:cubicBezTo>
                <a:cubicBezTo>
                  <a:pt x="1354" y="1036"/>
                  <a:pt x="1349" y="1033"/>
                  <a:pt x="1353" y="1031"/>
                </a:cubicBezTo>
                <a:cubicBezTo>
                  <a:pt x="1358" y="1029"/>
                  <a:pt x="1362" y="1028"/>
                  <a:pt x="1365" y="1024"/>
                </a:cubicBezTo>
                <a:cubicBezTo>
                  <a:pt x="1369" y="1020"/>
                  <a:pt x="1373" y="1014"/>
                  <a:pt x="1371" y="1017"/>
                </a:cubicBezTo>
                <a:cubicBezTo>
                  <a:pt x="1369" y="1020"/>
                  <a:pt x="1366" y="1024"/>
                  <a:pt x="1369" y="1024"/>
                </a:cubicBezTo>
                <a:cubicBezTo>
                  <a:pt x="1371" y="1024"/>
                  <a:pt x="1370" y="1030"/>
                  <a:pt x="1374" y="1024"/>
                </a:cubicBezTo>
                <a:cubicBezTo>
                  <a:pt x="1378" y="1019"/>
                  <a:pt x="1378" y="1020"/>
                  <a:pt x="1378" y="1023"/>
                </a:cubicBezTo>
                <a:cubicBezTo>
                  <a:pt x="1378" y="1025"/>
                  <a:pt x="1380" y="1028"/>
                  <a:pt x="1381" y="1026"/>
                </a:cubicBezTo>
                <a:cubicBezTo>
                  <a:pt x="1382" y="1023"/>
                  <a:pt x="1381" y="1016"/>
                  <a:pt x="1382" y="1020"/>
                </a:cubicBezTo>
                <a:cubicBezTo>
                  <a:pt x="1383" y="1024"/>
                  <a:pt x="1385" y="1023"/>
                  <a:pt x="1385" y="1022"/>
                </a:cubicBezTo>
                <a:cubicBezTo>
                  <a:pt x="1385" y="1020"/>
                  <a:pt x="1383" y="1018"/>
                  <a:pt x="1385" y="1021"/>
                </a:cubicBezTo>
                <a:cubicBezTo>
                  <a:pt x="1386" y="1024"/>
                  <a:pt x="1387" y="1025"/>
                  <a:pt x="1389" y="1022"/>
                </a:cubicBezTo>
                <a:cubicBezTo>
                  <a:pt x="1390" y="1018"/>
                  <a:pt x="1387" y="1012"/>
                  <a:pt x="1390" y="1016"/>
                </a:cubicBezTo>
                <a:cubicBezTo>
                  <a:pt x="1392" y="1021"/>
                  <a:pt x="1396" y="1023"/>
                  <a:pt x="1399" y="1020"/>
                </a:cubicBezTo>
                <a:cubicBezTo>
                  <a:pt x="1401" y="1018"/>
                  <a:pt x="1397" y="1011"/>
                  <a:pt x="1397" y="1007"/>
                </a:cubicBezTo>
                <a:cubicBezTo>
                  <a:pt x="1396" y="1004"/>
                  <a:pt x="1397" y="1004"/>
                  <a:pt x="1395" y="1002"/>
                </a:cubicBezTo>
                <a:cubicBezTo>
                  <a:pt x="1393" y="1000"/>
                  <a:pt x="1397" y="1003"/>
                  <a:pt x="1399" y="1005"/>
                </a:cubicBezTo>
                <a:cubicBezTo>
                  <a:pt x="1401" y="1007"/>
                  <a:pt x="1400" y="1011"/>
                  <a:pt x="1403" y="1011"/>
                </a:cubicBezTo>
                <a:cubicBezTo>
                  <a:pt x="1405" y="1011"/>
                  <a:pt x="1407" y="1010"/>
                  <a:pt x="1408" y="1010"/>
                </a:cubicBezTo>
                <a:cubicBezTo>
                  <a:pt x="1409" y="1010"/>
                  <a:pt x="1410" y="1010"/>
                  <a:pt x="1410" y="1012"/>
                </a:cubicBezTo>
                <a:cubicBezTo>
                  <a:pt x="1410" y="1014"/>
                  <a:pt x="1414" y="1013"/>
                  <a:pt x="1414" y="1017"/>
                </a:cubicBezTo>
                <a:cubicBezTo>
                  <a:pt x="1414" y="1022"/>
                  <a:pt x="1413" y="1024"/>
                  <a:pt x="1414" y="1028"/>
                </a:cubicBezTo>
                <a:cubicBezTo>
                  <a:pt x="1416" y="1032"/>
                  <a:pt x="1416" y="1035"/>
                  <a:pt x="1420" y="1040"/>
                </a:cubicBezTo>
                <a:cubicBezTo>
                  <a:pt x="1424" y="1045"/>
                  <a:pt x="1428" y="1053"/>
                  <a:pt x="1428" y="1050"/>
                </a:cubicBezTo>
                <a:cubicBezTo>
                  <a:pt x="1428" y="1047"/>
                  <a:pt x="1424" y="1044"/>
                  <a:pt x="1427" y="1046"/>
                </a:cubicBezTo>
                <a:cubicBezTo>
                  <a:pt x="1430" y="1047"/>
                  <a:pt x="1438" y="1058"/>
                  <a:pt x="1436" y="1060"/>
                </a:cubicBezTo>
                <a:cubicBezTo>
                  <a:pt x="1434" y="1063"/>
                  <a:pt x="1433" y="1068"/>
                  <a:pt x="1434" y="1066"/>
                </a:cubicBezTo>
                <a:cubicBezTo>
                  <a:pt x="1435" y="1064"/>
                  <a:pt x="1437" y="1061"/>
                  <a:pt x="1439" y="1065"/>
                </a:cubicBezTo>
                <a:cubicBezTo>
                  <a:pt x="1441" y="1068"/>
                  <a:pt x="1446" y="1079"/>
                  <a:pt x="1444" y="1084"/>
                </a:cubicBezTo>
                <a:cubicBezTo>
                  <a:pt x="1442" y="1089"/>
                  <a:pt x="1443" y="1098"/>
                  <a:pt x="1442" y="1102"/>
                </a:cubicBezTo>
                <a:cubicBezTo>
                  <a:pt x="1442" y="1105"/>
                  <a:pt x="1442" y="1106"/>
                  <a:pt x="1444" y="1103"/>
                </a:cubicBezTo>
                <a:cubicBezTo>
                  <a:pt x="1445" y="1099"/>
                  <a:pt x="1446" y="1096"/>
                  <a:pt x="1446" y="1098"/>
                </a:cubicBezTo>
                <a:cubicBezTo>
                  <a:pt x="1445" y="1101"/>
                  <a:pt x="1445" y="1106"/>
                  <a:pt x="1446" y="1104"/>
                </a:cubicBezTo>
                <a:cubicBezTo>
                  <a:pt x="1446" y="1103"/>
                  <a:pt x="1448" y="1101"/>
                  <a:pt x="1448" y="1103"/>
                </a:cubicBezTo>
                <a:cubicBezTo>
                  <a:pt x="1448" y="1105"/>
                  <a:pt x="1448" y="1109"/>
                  <a:pt x="1450" y="1107"/>
                </a:cubicBezTo>
                <a:cubicBezTo>
                  <a:pt x="1451" y="1105"/>
                  <a:pt x="1453" y="1100"/>
                  <a:pt x="1453" y="1103"/>
                </a:cubicBezTo>
                <a:cubicBezTo>
                  <a:pt x="1452" y="1105"/>
                  <a:pt x="1451" y="1107"/>
                  <a:pt x="1454" y="1105"/>
                </a:cubicBezTo>
                <a:cubicBezTo>
                  <a:pt x="1458" y="1102"/>
                  <a:pt x="1454" y="1103"/>
                  <a:pt x="1458" y="1102"/>
                </a:cubicBezTo>
                <a:cubicBezTo>
                  <a:pt x="1462" y="1100"/>
                  <a:pt x="1467" y="1099"/>
                  <a:pt x="1468" y="1096"/>
                </a:cubicBezTo>
                <a:cubicBezTo>
                  <a:pt x="1470" y="1094"/>
                  <a:pt x="1472" y="1092"/>
                  <a:pt x="1472" y="1090"/>
                </a:cubicBezTo>
                <a:cubicBezTo>
                  <a:pt x="1473" y="1088"/>
                  <a:pt x="1472" y="1087"/>
                  <a:pt x="1473" y="1090"/>
                </a:cubicBezTo>
                <a:cubicBezTo>
                  <a:pt x="1474" y="1092"/>
                  <a:pt x="1473" y="1095"/>
                  <a:pt x="1475" y="1096"/>
                </a:cubicBezTo>
                <a:cubicBezTo>
                  <a:pt x="1477" y="1096"/>
                  <a:pt x="1479" y="1095"/>
                  <a:pt x="1480" y="1099"/>
                </a:cubicBezTo>
                <a:cubicBezTo>
                  <a:pt x="1481" y="1103"/>
                  <a:pt x="1483" y="1128"/>
                  <a:pt x="1487" y="1133"/>
                </a:cubicBezTo>
                <a:cubicBezTo>
                  <a:pt x="1492" y="1139"/>
                  <a:pt x="1492" y="1137"/>
                  <a:pt x="1492" y="1140"/>
                </a:cubicBezTo>
                <a:cubicBezTo>
                  <a:pt x="1492" y="1143"/>
                  <a:pt x="1496" y="1146"/>
                  <a:pt x="1496" y="1144"/>
                </a:cubicBezTo>
                <a:cubicBezTo>
                  <a:pt x="1496" y="1143"/>
                  <a:pt x="1496" y="1144"/>
                  <a:pt x="1496" y="1146"/>
                </a:cubicBezTo>
                <a:cubicBezTo>
                  <a:pt x="1495" y="1147"/>
                  <a:pt x="1495" y="1150"/>
                  <a:pt x="1495" y="1152"/>
                </a:cubicBezTo>
                <a:cubicBezTo>
                  <a:pt x="1495" y="1154"/>
                  <a:pt x="1495" y="1154"/>
                  <a:pt x="1496" y="1153"/>
                </a:cubicBezTo>
                <a:cubicBezTo>
                  <a:pt x="1498" y="1152"/>
                  <a:pt x="1497" y="1154"/>
                  <a:pt x="1496" y="1155"/>
                </a:cubicBezTo>
                <a:cubicBezTo>
                  <a:pt x="1494" y="1155"/>
                  <a:pt x="1492" y="1159"/>
                  <a:pt x="1492" y="1161"/>
                </a:cubicBezTo>
                <a:cubicBezTo>
                  <a:pt x="1492" y="1162"/>
                  <a:pt x="1493" y="1164"/>
                  <a:pt x="1494" y="1163"/>
                </a:cubicBezTo>
                <a:cubicBezTo>
                  <a:pt x="1494" y="1162"/>
                  <a:pt x="1498" y="1161"/>
                  <a:pt x="1497" y="1162"/>
                </a:cubicBezTo>
                <a:cubicBezTo>
                  <a:pt x="1497" y="1164"/>
                  <a:pt x="1496" y="1168"/>
                  <a:pt x="1495" y="1171"/>
                </a:cubicBezTo>
                <a:cubicBezTo>
                  <a:pt x="1494" y="1173"/>
                  <a:pt x="1493" y="1173"/>
                  <a:pt x="1492" y="1176"/>
                </a:cubicBezTo>
                <a:cubicBezTo>
                  <a:pt x="1491" y="1178"/>
                  <a:pt x="1491" y="1195"/>
                  <a:pt x="1491" y="1198"/>
                </a:cubicBezTo>
                <a:cubicBezTo>
                  <a:pt x="1490" y="1201"/>
                  <a:pt x="1489" y="1203"/>
                  <a:pt x="1490" y="1205"/>
                </a:cubicBezTo>
                <a:cubicBezTo>
                  <a:pt x="1491" y="1207"/>
                  <a:pt x="1493" y="1205"/>
                  <a:pt x="1496" y="1207"/>
                </a:cubicBezTo>
                <a:cubicBezTo>
                  <a:pt x="1498" y="1209"/>
                  <a:pt x="1504" y="1219"/>
                  <a:pt x="1507" y="1222"/>
                </a:cubicBezTo>
                <a:cubicBezTo>
                  <a:pt x="1510" y="1224"/>
                  <a:pt x="1512" y="1227"/>
                  <a:pt x="1515" y="1231"/>
                </a:cubicBezTo>
                <a:cubicBezTo>
                  <a:pt x="1517" y="1235"/>
                  <a:pt x="1517" y="1247"/>
                  <a:pt x="1518" y="1252"/>
                </a:cubicBezTo>
                <a:cubicBezTo>
                  <a:pt x="1520" y="1257"/>
                  <a:pt x="1523" y="1264"/>
                  <a:pt x="1524" y="1267"/>
                </a:cubicBezTo>
                <a:cubicBezTo>
                  <a:pt x="1526" y="1269"/>
                  <a:pt x="1528" y="1273"/>
                  <a:pt x="1530" y="1278"/>
                </a:cubicBezTo>
                <a:cubicBezTo>
                  <a:pt x="1532" y="1282"/>
                  <a:pt x="1537" y="1285"/>
                  <a:pt x="1544" y="1290"/>
                </a:cubicBezTo>
                <a:cubicBezTo>
                  <a:pt x="1550" y="1294"/>
                  <a:pt x="1557" y="1299"/>
                  <a:pt x="1560" y="1300"/>
                </a:cubicBezTo>
                <a:cubicBezTo>
                  <a:pt x="1563" y="1301"/>
                  <a:pt x="1568" y="1300"/>
                  <a:pt x="1569" y="1299"/>
                </a:cubicBezTo>
                <a:cubicBezTo>
                  <a:pt x="1570" y="1298"/>
                  <a:pt x="1570" y="1298"/>
                  <a:pt x="1568" y="1294"/>
                </a:cubicBezTo>
                <a:cubicBezTo>
                  <a:pt x="1566" y="1290"/>
                  <a:pt x="1561" y="1285"/>
                  <a:pt x="1559" y="1281"/>
                </a:cubicBezTo>
                <a:cubicBezTo>
                  <a:pt x="1557" y="1277"/>
                  <a:pt x="1555" y="1268"/>
                  <a:pt x="1556" y="1264"/>
                </a:cubicBezTo>
                <a:cubicBezTo>
                  <a:pt x="1557" y="1260"/>
                  <a:pt x="1559" y="1253"/>
                  <a:pt x="1556" y="1249"/>
                </a:cubicBezTo>
                <a:cubicBezTo>
                  <a:pt x="1553" y="1245"/>
                  <a:pt x="1543" y="1237"/>
                  <a:pt x="1539" y="1234"/>
                </a:cubicBezTo>
                <a:cubicBezTo>
                  <a:pt x="1536" y="1231"/>
                  <a:pt x="1533" y="1226"/>
                  <a:pt x="1529" y="1225"/>
                </a:cubicBezTo>
                <a:cubicBezTo>
                  <a:pt x="1525" y="1223"/>
                  <a:pt x="1518" y="1224"/>
                  <a:pt x="1515" y="1220"/>
                </a:cubicBezTo>
                <a:cubicBezTo>
                  <a:pt x="1513" y="1215"/>
                  <a:pt x="1515" y="1215"/>
                  <a:pt x="1516" y="1216"/>
                </a:cubicBezTo>
                <a:cubicBezTo>
                  <a:pt x="1518" y="1218"/>
                  <a:pt x="1519" y="1219"/>
                  <a:pt x="1516" y="1214"/>
                </a:cubicBezTo>
                <a:cubicBezTo>
                  <a:pt x="1514" y="1208"/>
                  <a:pt x="1512" y="1202"/>
                  <a:pt x="1511" y="1199"/>
                </a:cubicBezTo>
                <a:cubicBezTo>
                  <a:pt x="1510" y="1196"/>
                  <a:pt x="1512" y="1196"/>
                  <a:pt x="1509" y="1195"/>
                </a:cubicBezTo>
                <a:cubicBezTo>
                  <a:pt x="1505" y="1193"/>
                  <a:pt x="1502" y="1193"/>
                  <a:pt x="1502" y="1189"/>
                </a:cubicBezTo>
                <a:cubicBezTo>
                  <a:pt x="1501" y="1186"/>
                  <a:pt x="1502" y="1180"/>
                  <a:pt x="1504" y="1175"/>
                </a:cubicBezTo>
                <a:cubicBezTo>
                  <a:pt x="1507" y="1169"/>
                  <a:pt x="1508" y="1167"/>
                  <a:pt x="1509" y="1163"/>
                </a:cubicBezTo>
                <a:cubicBezTo>
                  <a:pt x="1510" y="1159"/>
                  <a:pt x="1513" y="1161"/>
                  <a:pt x="1513" y="1154"/>
                </a:cubicBezTo>
                <a:cubicBezTo>
                  <a:pt x="1513" y="1146"/>
                  <a:pt x="1512" y="1139"/>
                  <a:pt x="1513" y="1138"/>
                </a:cubicBezTo>
                <a:cubicBezTo>
                  <a:pt x="1515" y="1137"/>
                  <a:pt x="1525" y="1136"/>
                  <a:pt x="1525" y="1141"/>
                </a:cubicBezTo>
                <a:cubicBezTo>
                  <a:pt x="1524" y="1145"/>
                  <a:pt x="1522" y="1150"/>
                  <a:pt x="1525" y="1149"/>
                </a:cubicBezTo>
                <a:cubicBezTo>
                  <a:pt x="1528" y="1149"/>
                  <a:pt x="1537" y="1149"/>
                  <a:pt x="1541" y="1151"/>
                </a:cubicBezTo>
                <a:cubicBezTo>
                  <a:pt x="1545" y="1154"/>
                  <a:pt x="1547" y="1154"/>
                  <a:pt x="1550" y="1157"/>
                </a:cubicBezTo>
                <a:cubicBezTo>
                  <a:pt x="1552" y="1161"/>
                  <a:pt x="1554" y="1166"/>
                  <a:pt x="1554" y="1169"/>
                </a:cubicBezTo>
                <a:cubicBezTo>
                  <a:pt x="1555" y="1172"/>
                  <a:pt x="1556" y="1173"/>
                  <a:pt x="1557" y="1172"/>
                </a:cubicBezTo>
                <a:cubicBezTo>
                  <a:pt x="1558" y="1171"/>
                  <a:pt x="1560" y="1172"/>
                  <a:pt x="1560" y="1174"/>
                </a:cubicBezTo>
                <a:cubicBezTo>
                  <a:pt x="1560" y="1176"/>
                  <a:pt x="1559" y="1177"/>
                  <a:pt x="1561" y="1177"/>
                </a:cubicBezTo>
                <a:cubicBezTo>
                  <a:pt x="1564" y="1177"/>
                  <a:pt x="1564" y="1179"/>
                  <a:pt x="1564" y="1180"/>
                </a:cubicBezTo>
                <a:cubicBezTo>
                  <a:pt x="1564" y="1181"/>
                  <a:pt x="1564" y="1185"/>
                  <a:pt x="1565" y="1183"/>
                </a:cubicBezTo>
                <a:cubicBezTo>
                  <a:pt x="1567" y="1180"/>
                  <a:pt x="1569" y="1177"/>
                  <a:pt x="1571" y="1179"/>
                </a:cubicBezTo>
                <a:cubicBezTo>
                  <a:pt x="1572" y="1180"/>
                  <a:pt x="1571" y="1181"/>
                  <a:pt x="1574" y="1182"/>
                </a:cubicBezTo>
                <a:cubicBezTo>
                  <a:pt x="1576" y="1183"/>
                  <a:pt x="1580" y="1181"/>
                  <a:pt x="1580" y="1183"/>
                </a:cubicBezTo>
                <a:cubicBezTo>
                  <a:pt x="1580" y="1185"/>
                  <a:pt x="1576" y="1189"/>
                  <a:pt x="1576" y="1192"/>
                </a:cubicBezTo>
                <a:cubicBezTo>
                  <a:pt x="1575" y="1195"/>
                  <a:pt x="1575" y="1203"/>
                  <a:pt x="1576" y="1203"/>
                </a:cubicBezTo>
                <a:cubicBezTo>
                  <a:pt x="1578" y="1203"/>
                  <a:pt x="1582" y="1199"/>
                  <a:pt x="1585" y="1198"/>
                </a:cubicBezTo>
                <a:cubicBezTo>
                  <a:pt x="1587" y="1196"/>
                  <a:pt x="1587" y="1197"/>
                  <a:pt x="1591" y="1195"/>
                </a:cubicBezTo>
                <a:cubicBezTo>
                  <a:pt x="1594" y="1193"/>
                  <a:pt x="1595" y="1192"/>
                  <a:pt x="1594" y="1190"/>
                </a:cubicBezTo>
                <a:cubicBezTo>
                  <a:pt x="1593" y="1188"/>
                  <a:pt x="1589" y="1185"/>
                  <a:pt x="1591" y="1186"/>
                </a:cubicBezTo>
                <a:cubicBezTo>
                  <a:pt x="1593" y="1187"/>
                  <a:pt x="1596" y="1190"/>
                  <a:pt x="1597" y="1189"/>
                </a:cubicBezTo>
                <a:cubicBezTo>
                  <a:pt x="1598" y="1189"/>
                  <a:pt x="1599" y="1188"/>
                  <a:pt x="1598" y="1186"/>
                </a:cubicBezTo>
                <a:cubicBezTo>
                  <a:pt x="1596" y="1184"/>
                  <a:pt x="1593" y="1181"/>
                  <a:pt x="1596" y="1183"/>
                </a:cubicBezTo>
                <a:cubicBezTo>
                  <a:pt x="1598" y="1184"/>
                  <a:pt x="1601" y="1188"/>
                  <a:pt x="1601" y="1185"/>
                </a:cubicBezTo>
                <a:cubicBezTo>
                  <a:pt x="1600" y="1182"/>
                  <a:pt x="1599" y="1183"/>
                  <a:pt x="1599" y="1181"/>
                </a:cubicBezTo>
                <a:cubicBezTo>
                  <a:pt x="1600" y="1179"/>
                  <a:pt x="1601" y="1180"/>
                  <a:pt x="1601" y="1180"/>
                </a:cubicBezTo>
                <a:cubicBezTo>
                  <a:pt x="1601" y="1180"/>
                  <a:pt x="1601" y="1177"/>
                  <a:pt x="1602" y="1176"/>
                </a:cubicBezTo>
                <a:cubicBezTo>
                  <a:pt x="1602" y="1175"/>
                  <a:pt x="1602" y="1175"/>
                  <a:pt x="1605" y="1176"/>
                </a:cubicBezTo>
                <a:cubicBezTo>
                  <a:pt x="1608" y="1177"/>
                  <a:pt x="1606" y="1179"/>
                  <a:pt x="1609" y="1179"/>
                </a:cubicBezTo>
                <a:cubicBezTo>
                  <a:pt x="1612" y="1178"/>
                  <a:pt x="1620" y="1173"/>
                  <a:pt x="1627" y="1166"/>
                </a:cubicBezTo>
                <a:cubicBezTo>
                  <a:pt x="1634" y="1160"/>
                  <a:pt x="1634" y="1164"/>
                  <a:pt x="1634" y="1158"/>
                </a:cubicBezTo>
                <a:cubicBezTo>
                  <a:pt x="1634" y="1151"/>
                  <a:pt x="1632" y="1151"/>
                  <a:pt x="1635" y="1149"/>
                </a:cubicBezTo>
                <a:cubicBezTo>
                  <a:pt x="1637" y="1147"/>
                  <a:pt x="1639" y="1148"/>
                  <a:pt x="1638" y="1145"/>
                </a:cubicBezTo>
                <a:cubicBezTo>
                  <a:pt x="1636" y="1143"/>
                  <a:pt x="1635" y="1144"/>
                  <a:pt x="1635" y="1140"/>
                </a:cubicBezTo>
                <a:cubicBezTo>
                  <a:pt x="1635" y="1136"/>
                  <a:pt x="1634" y="1127"/>
                  <a:pt x="1631" y="1120"/>
                </a:cubicBezTo>
                <a:cubicBezTo>
                  <a:pt x="1629" y="1114"/>
                  <a:pt x="1624" y="1108"/>
                  <a:pt x="1621" y="1103"/>
                </a:cubicBezTo>
                <a:cubicBezTo>
                  <a:pt x="1619" y="1099"/>
                  <a:pt x="1618" y="1100"/>
                  <a:pt x="1614" y="1096"/>
                </a:cubicBezTo>
                <a:cubicBezTo>
                  <a:pt x="1609" y="1092"/>
                  <a:pt x="1603" y="1089"/>
                  <a:pt x="1601" y="1085"/>
                </a:cubicBezTo>
                <a:cubicBezTo>
                  <a:pt x="1598" y="1080"/>
                  <a:pt x="1599" y="1080"/>
                  <a:pt x="1597" y="1077"/>
                </a:cubicBezTo>
                <a:cubicBezTo>
                  <a:pt x="1594" y="1074"/>
                  <a:pt x="1591" y="1071"/>
                  <a:pt x="1588" y="1068"/>
                </a:cubicBezTo>
                <a:cubicBezTo>
                  <a:pt x="1586" y="1065"/>
                  <a:pt x="1588" y="1059"/>
                  <a:pt x="1588" y="1056"/>
                </a:cubicBezTo>
                <a:cubicBezTo>
                  <a:pt x="1588" y="1052"/>
                  <a:pt x="1594" y="1051"/>
                  <a:pt x="1596" y="1048"/>
                </a:cubicBezTo>
                <a:cubicBezTo>
                  <a:pt x="1598" y="1045"/>
                  <a:pt x="1601" y="1041"/>
                  <a:pt x="1602" y="1039"/>
                </a:cubicBezTo>
                <a:cubicBezTo>
                  <a:pt x="1602" y="1037"/>
                  <a:pt x="1605" y="1037"/>
                  <a:pt x="1608" y="1035"/>
                </a:cubicBezTo>
                <a:cubicBezTo>
                  <a:pt x="1610" y="1033"/>
                  <a:pt x="1615" y="1029"/>
                  <a:pt x="1618" y="1027"/>
                </a:cubicBezTo>
                <a:cubicBezTo>
                  <a:pt x="1622" y="1026"/>
                  <a:pt x="1624" y="1028"/>
                  <a:pt x="1625" y="1026"/>
                </a:cubicBezTo>
                <a:cubicBezTo>
                  <a:pt x="1627" y="1024"/>
                  <a:pt x="1625" y="1022"/>
                  <a:pt x="1628" y="1024"/>
                </a:cubicBezTo>
                <a:cubicBezTo>
                  <a:pt x="1631" y="1026"/>
                  <a:pt x="1631" y="1028"/>
                  <a:pt x="1634" y="1029"/>
                </a:cubicBezTo>
                <a:cubicBezTo>
                  <a:pt x="1636" y="1029"/>
                  <a:pt x="1639" y="1028"/>
                  <a:pt x="1640" y="1028"/>
                </a:cubicBezTo>
                <a:cubicBezTo>
                  <a:pt x="1641" y="1029"/>
                  <a:pt x="1643" y="1030"/>
                  <a:pt x="1642" y="1032"/>
                </a:cubicBezTo>
                <a:cubicBezTo>
                  <a:pt x="1641" y="1034"/>
                  <a:pt x="1639" y="1036"/>
                  <a:pt x="1641" y="1038"/>
                </a:cubicBezTo>
                <a:cubicBezTo>
                  <a:pt x="1643" y="1041"/>
                  <a:pt x="1645" y="1046"/>
                  <a:pt x="1647" y="1046"/>
                </a:cubicBezTo>
                <a:cubicBezTo>
                  <a:pt x="1649" y="1045"/>
                  <a:pt x="1654" y="1044"/>
                  <a:pt x="1652" y="1042"/>
                </a:cubicBezTo>
                <a:cubicBezTo>
                  <a:pt x="1650" y="1040"/>
                  <a:pt x="1646" y="1039"/>
                  <a:pt x="1648" y="1036"/>
                </a:cubicBezTo>
                <a:cubicBezTo>
                  <a:pt x="1649" y="1034"/>
                  <a:pt x="1651" y="1032"/>
                  <a:pt x="1654" y="1030"/>
                </a:cubicBezTo>
                <a:cubicBezTo>
                  <a:pt x="1658" y="1028"/>
                  <a:pt x="1666" y="1027"/>
                  <a:pt x="1668" y="1025"/>
                </a:cubicBezTo>
                <a:cubicBezTo>
                  <a:pt x="1670" y="1023"/>
                  <a:pt x="1671" y="1023"/>
                  <a:pt x="1673" y="1024"/>
                </a:cubicBezTo>
                <a:cubicBezTo>
                  <a:pt x="1674" y="1024"/>
                  <a:pt x="1675" y="1023"/>
                  <a:pt x="1677" y="1022"/>
                </a:cubicBezTo>
                <a:cubicBezTo>
                  <a:pt x="1678" y="1022"/>
                  <a:pt x="1682" y="1024"/>
                  <a:pt x="1684" y="1022"/>
                </a:cubicBezTo>
                <a:cubicBezTo>
                  <a:pt x="1685" y="1019"/>
                  <a:pt x="1686" y="1018"/>
                  <a:pt x="1688" y="1018"/>
                </a:cubicBezTo>
                <a:cubicBezTo>
                  <a:pt x="1690" y="1018"/>
                  <a:pt x="1691" y="1018"/>
                  <a:pt x="1691" y="1017"/>
                </a:cubicBezTo>
                <a:cubicBezTo>
                  <a:pt x="1690" y="1015"/>
                  <a:pt x="1690" y="1011"/>
                  <a:pt x="1691" y="1013"/>
                </a:cubicBezTo>
                <a:cubicBezTo>
                  <a:pt x="1693" y="1015"/>
                  <a:pt x="1693" y="1015"/>
                  <a:pt x="1696" y="1015"/>
                </a:cubicBezTo>
                <a:cubicBezTo>
                  <a:pt x="1698" y="1015"/>
                  <a:pt x="1700" y="1013"/>
                  <a:pt x="1703" y="1012"/>
                </a:cubicBezTo>
                <a:cubicBezTo>
                  <a:pt x="1706" y="1011"/>
                  <a:pt x="1705" y="1013"/>
                  <a:pt x="1709" y="1013"/>
                </a:cubicBezTo>
                <a:cubicBezTo>
                  <a:pt x="1713" y="1013"/>
                  <a:pt x="1715" y="1013"/>
                  <a:pt x="1718" y="1013"/>
                </a:cubicBezTo>
                <a:cubicBezTo>
                  <a:pt x="1721" y="1013"/>
                  <a:pt x="1721" y="1011"/>
                  <a:pt x="1723" y="1010"/>
                </a:cubicBezTo>
                <a:cubicBezTo>
                  <a:pt x="1725" y="1009"/>
                  <a:pt x="1727" y="1009"/>
                  <a:pt x="1728" y="1009"/>
                </a:cubicBezTo>
                <a:cubicBezTo>
                  <a:pt x="1729" y="1008"/>
                  <a:pt x="1729" y="1007"/>
                  <a:pt x="1731" y="1006"/>
                </a:cubicBezTo>
                <a:cubicBezTo>
                  <a:pt x="1732" y="1004"/>
                  <a:pt x="1735" y="1002"/>
                  <a:pt x="1735" y="1000"/>
                </a:cubicBezTo>
                <a:cubicBezTo>
                  <a:pt x="1735" y="1000"/>
                  <a:pt x="1735" y="1000"/>
                  <a:pt x="1735" y="1000"/>
                </a:cubicBezTo>
                <a:cubicBezTo>
                  <a:pt x="1735" y="1000"/>
                  <a:pt x="1736" y="1000"/>
                  <a:pt x="1739" y="999"/>
                </a:cubicBezTo>
                <a:cubicBezTo>
                  <a:pt x="1744" y="997"/>
                  <a:pt x="1745" y="996"/>
                  <a:pt x="1747" y="994"/>
                </a:cubicBezTo>
                <a:cubicBezTo>
                  <a:pt x="1749" y="992"/>
                  <a:pt x="1750" y="991"/>
                  <a:pt x="1749" y="990"/>
                </a:cubicBezTo>
                <a:cubicBezTo>
                  <a:pt x="1749" y="989"/>
                  <a:pt x="1752" y="988"/>
                  <a:pt x="1756" y="987"/>
                </a:cubicBezTo>
                <a:cubicBezTo>
                  <a:pt x="1759" y="986"/>
                  <a:pt x="1759" y="985"/>
                  <a:pt x="1760" y="983"/>
                </a:cubicBezTo>
                <a:cubicBezTo>
                  <a:pt x="1762" y="981"/>
                  <a:pt x="1764" y="980"/>
                  <a:pt x="1765" y="978"/>
                </a:cubicBezTo>
                <a:cubicBezTo>
                  <a:pt x="1766" y="976"/>
                  <a:pt x="1769" y="974"/>
                  <a:pt x="1769" y="972"/>
                </a:cubicBezTo>
                <a:cubicBezTo>
                  <a:pt x="1769" y="969"/>
                  <a:pt x="1771" y="968"/>
                  <a:pt x="1768" y="967"/>
                </a:cubicBezTo>
                <a:cubicBezTo>
                  <a:pt x="1765" y="966"/>
                  <a:pt x="1764" y="965"/>
                  <a:pt x="1766" y="965"/>
                </a:cubicBezTo>
                <a:cubicBezTo>
                  <a:pt x="1768" y="965"/>
                  <a:pt x="1773" y="965"/>
                  <a:pt x="1773" y="962"/>
                </a:cubicBezTo>
                <a:cubicBezTo>
                  <a:pt x="1773" y="958"/>
                  <a:pt x="1769" y="959"/>
                  <a:pt x="1770" y="957"/>
                </a:cubicBezTo>
                <a:cubicBezTo>
                  <a:pt x="1771" y="956"/>
                  <a:pt x="1774" y="957"/>
                  <a:pt x="1775" y="956"/>
                </a:cubicBezTo>
                <a:cubicBezTo>
                  <a:pt x="1777" y="955"/>
                  <a:pt x="1785" y="945"/>
                  <a:pt x="1785" y="942"/>
                </a:cubicBezTo>
                <a:cubicBezTo>
                  <a:pt x="1785" y="939"/>
                  <a:pt x="1781" y="940"/>
                  <a:pt x="1786" y="938"/>
                </a:cubicBezTo>
                <a:cubicBezTo>
                  <a:pt x="1790" y="937"/>
                  <a:pt x="1794" y="935"/>
                  <a:pt x="1794" y="932"/>
                </a:cubicBezTo>
                <a:cubicBezTo>
                  <a:pt x="1795" y="929"/>
                  <a:pt x="1795" y="931"/>
                  <a:pt x="1793" y="929"/>
                </a:cubicBezTo>
                <a:cubicBezTo>
                  <a:pt x="1791" y="927"/>
                  <a:pt x="1794" y="927"/>
                  <a:pt x="1795" y="927"/>
                </a:cubicBezTo>
                <a:cubicBezTo>
                  <a:pt x="1797" y="926"/>
                  <a:pt x="1797" y="927"/>
                  <a:pt x="1797" y="924"/>
                </a:cubicBezTo>
                <a:cubicBezTo>
                  <a:pt x="1796" y="920"/>
                  <a:pt x="1795" y="919"/>
                  <a:pt x="1797" y="920"/>
                </a:cubicBezTo>
                <a:cubicBezTo>
                  <a:pt x="1798" y="921"/>
                  <a:pt x="1799" y="923"/>
                  <a:pt x="1800" y="922"/>
                </a:cubicBezTo>
                <a:cubicBezTo>
                  <a:pt x="1800" y="921"/>
                  <a:pt x="1805" y="920"/>
                  <a:pt x="1802" y="918"/>
                </a:cubicBezTo>
                <a:cubicBezTo>
                  <a:pt x="1799" y="915"/>
                  <a:pt x="1797" y="916"/>
                  <a:pt x="1799" y="914"/>
                </a:cubicBezTo>
                <a:cubicBezTo>
                  <a:pt x="1801" y="913"/>
                  <a:pt x="1807" y="909"/>
                  <a:pt x="1805" y="909"/>
                </a:cubicBezTo>
                <a:cubicBezTo>
                  <a:pt x="1803" y="909"/>
                  <a:pt x="1801" y="912"/>
                  <a:pt x="1798" y="910"/>
                </a:cubicBezTo>
                <a:cubicBezTo>
                  <a:pt x="1795" y="907"/>
                  <a:pt x="1794" y="904"/>
                  <a:pt x="1792" y="905"/>
                </a:cubicBezTo>
                <a:cubicBezTo>
                  <a:pt x="1790" y="906"/>
                  <a:pt x="1790" y="907"/>
                  <a:pt x="1787" y="908"/>
                </a:cubicBezTo>
                <a:cubicBezTo>
                  <a:pt x="1785" y="909"/>
                  <a:pt x="1783" y="906"/>
                  <a:pt x="1781" y="906"/>
                </a:cubicBezTo>
                <a:cubicBezTo>
                  <a:pt x="1778" y="906"/>
                  <a:pt x="1782" y="906"/>
                  <a:pt x="1784" y="905"/>
                </a:cubicBezTo>
                <a:cubicBezTo>
                  <a:pt x="1787" y="903"/>
                  <a:pt x="1790" y="900"/>
                  <a:pt x="1793" y="899"/>
                </a:cubicBezTo>
                <a:cubicBezTo>
                  <a:pt x="1797" y="897"/>
                  <a:pt x="1801" y="898"/>
                  <a:pt x="1799" y="895"/>
                </a:cubicBezTo>
                <a:cubicBezTo>
                  <a:pt x="1798" y="892"/>
                  <a:pt x="1799" y="892"/>
                  <a:pt x="1795" y="890"/>
                </a:cubicBezTo>
                <a:cubicBezTo>
                  <a:pt x="1791" y="888"/>
                  <a:pt x="1792" y="888"/>
                  <a:pt x="1789" y="885"/>
                </a:cubicBezTo>
                <a:cubicBezTo>
                  <a:pt x="1786" y="882"/>
                  <a:pt x="1786" y="881"/>
                  <a:pt x="1783" y="881"/>
                </a:cubicBezTo>
                <a:cubicBezTo>
                  <a:pt x="1780" y="881"/>
                  <a:pt x="1778" y="883"/>
                  <a:pt x="1775" y="880"/>
                </a:cubicBezTo>
                <a:cubicBezTo>
                  <a:pt x="1773" y="878"/>
                  <a:pt x="1771" y="875"/>
                  <a:pt x="1773" y="877"/>
                </a:cubicBezTo>
                <a:cubicBezTo>
                  <a:pt x="1776" y="878"/>
                  <a:pt x="1777" y="881"/>
                  <a:pt x="1780" y="880"/>
                </a:cubicBezTo>
                <a:cubicBezTo>
                  <a:pt x="1783" y="880"/>
                  <a:pt x="1787" y="880"/>
                  <a:pt x="1790" y="882"/>
                </a:cubicBezTo>
                <a:cubicBezTo>
                  <a:pt x="1793" y="884"/>
                  <a:pt x="1794" y="885"/>
                  <a:pt x="1796" y="885"/>
                </a:cubicBezTo>
                <a:cubicBezTo>
                  <a:pt x="1798" y="885"/>
                  <a:pt x="1802" y="885"/>
                  <a:pt x="1800" y="883"/>
                </a:cubicBezTo>
                <a:cubicBezTo>
                  <a:pt x="1798" y="881"/>
                  <a:pt x="1795" y="878"/>
                  <a:pt x="1792" y="875"/>
                </a:cubicBezTo>
                <a:cubicBezTo>
                  <a:pt x="1788" y="872"/>
                  <a:pt x="1787" y="871"/>
                  <a:pt x="1786" y="869"/>
                </a:cubicBezTo>
                <a:cubicBezTo>
                  <a:pt x="1786" y="867"/>
                  <a:pt x="1784" y="860"/>
                  <a:pt x="1782" y="855"/>
                </a:cubicBezTo>
                <a:cubicBezTo>
                  <a:pt x="1780" y="849"/>
                  <a:pt x="1782" y="849"/>
                  <a:pt x="1776" y="846"/>
                </a:cubicBezTo>
                <a:cubicBezTo>
                  <a:pt x="1770" y="843"/>
                  <a:pt x="1764" y="842"/>
                  <a:pt x="1766" y="838"/>
                </a:cubicBezTo>
                <a:cubicBezTo>
                  <a:pt x="1768" y="834"/>
                  <a:pt x="1773" y="829"/>
                  <a:pt x="1775" y="826"/>
                </a:cubicBezTo>
                <a:cubicBezTo>
                  <a:pt x="1777" y="823"/>
                  <a:pt x="1779" y="822"/>
                  <a:pt x="1777" y="821"/>
                </a:cubicBezTo>
                <a:cubicBezTo>
                  <a:pt x="1776" y="820"/>
                  <a:pt x="1775" y="819"/>
                  <a:pt x="1779" y="819"/>
                </a:cubicBezTo>
                <a:cubicBezTo>
                  <a:pt x="1783" y="820"/>
                  <a:pt x="1785" y="820"/>
                  <a:pt x="1785" y="818"/>
                </a:cubicBezTo>
                <a:cubicBezTo>
                  <a:pt x="1785" y="817"/>
                  <a:pt x="1783" y="816"/>
                  <a:pt x="1786" y="814"/>
                </a:cubicBezTo>
                <a:cubicBezTo>
                  <a:pt x="1788" y="813"/>
                  <a:pt x="1789" y="813"/>
                  <a:pt x="1792" y="811"/>
                </a:cubicBezTo>
                <a:cubicBezTo>
                  <a:pt x="1796" y="809"/>
                  <a:pt x="1805" y="806"/>
                  <a:pt x="1805" y="808"/>
                </a:cubicBezTo>
                <a:cubicBezTo>
                  <a:pt x="1804" y="809"/>
                  <a:pt x="1804" y="811"/>
                  <a:pt x="1806" y="809"/>
                </a:cubicBezTo>
                <a:cubicBezTo>
                  <a:pt x="1809" y="808"/>
                  <a:pt x="1812" y="807"/>
                  <a:pt x="1811" y="804"/>
                </a:cubicBezTo>
                <a:cubicBezTo>
                  <a:pt x="1810" y="802"/>
                  <a:pt x="1808" y="799"/>
                  <a:pt x="1805" y="799"/>
                </a:cubicBezTo>
                <a:cubicBezTo>
                  <a:pt x="1803" y="800"/>
                  <a:pt x="1798" y="800"/>
                  <a:pt x="1794" y="798"/>
                </a:cubicBezTo>
                <a:cubicBezTo>
                  <a:pt x="1790" y="795"/>
                  <a:pt x="1789" y="794"/>
                  <a:pt x="1786" y="796"/>
                </a:cubicBezTo>
                <a:cubicBezTo>
                  <a:pt x="1783" y="797"/>
                  <a:pt x="1777" y="803"/>
                  <a:pt x="1773" y="804"/>
                </a:cubicBezTo>
                <a:cubicBezTo>
                  <a:pt x="1768" y="805"/>
                  <a:pt x="1764" y="804"/>
                  <a:pt x="1763" y="802"/>
                </a:cubicBezTo>
                <a:cubicBezTo>
                  <a:pt x="1762" y="801"/>
                  <a:pt x="1765" y="796"/>
                  <a:pt x="1764" y="794"/>
                </a:cubicBezTo>
                <a:cubicBezTo>
                  <a:pt x="1763" y="792"/>
                  <a:pt x="1760" y="790"/>
                  <a:pt x="1755" y="790"/>
                </a:cubicBezTo>
                <a:cubicBezTo>
                  <a:pt x="1750" y="790"/>
                  <a:pt x="1744" y="785"/>
                  <a:pt x="1744" y="781"/>
                </a:cubicBezTo>
                <a:cubicBezTo>
                  <a:pt x="1744" y="777"/>
                  <a:pt x="1748" y="773"/>
                  <a:pt x="1750" y="774"/>
                </a:cubicBezTo>
                <a:cubicBezTo>
                  <a:pt x="1753" y="774"/>
                  <a:pt x="1754" y="775"/>
                  <a:pt x="1758" y="774"/>
                </a:cubicBezTo>
                <a:cubicBezTo>
                  <a:pt x="1761" y="773"/>
                  <a:pt x="1762" y="773"/>
                  <a:pt x="1766" y="770"/>
                </a:cubicBezTo>
                <a:cubicBezTo>
                  <a:pt x="1769" y="766"/>
                  <a:pt x="1773" y="762"/>
                  <a:pt x="1776" y="761"/>
                </a:cubicBezTo>
                <a:cubicBezTo>
                  <a:pt x="1780" y="759"/>
                  <a:pt x="1785" y="751"/>
                  <a:pt x="1788" y="750"/>
                </a:cubicBezTo>
                <a:cubicBezTo>
                  <a:pt x="1791" y="748"/>
                  <a:pt x="1792" y="746"/>
                  <a:pt x="1797" y="748"/>
                </a:cubicBezTo>
                <a:cubicBezTo>
                  <a:pt x="1802" y="749"/>
                  <a:pt x="1807" y="749"/>
                  <a:pt x="1805" y="752"/>
                </a:cubicBezTo>
                <a:cubicBezTo>
                  <a:pt x="1804" y="755"/>
                  <a:pt x="1801" y="762"/>
                  <a:pt x="1798" y="763"/>
                </a:cubicBezTo>
                <a:cubicBezTo>
                  <a:pt x="1796" y="764"/>
                  <a:pt x="1790" y="769"/>
                  <a:pt x="1793" y="769"/>
                </a:cubicBezTo>
                <a:cubicBezTo>
                  <a:pt x="1797" y="769"/>
                  <a:pt x="1798" y="770"/>
                  <a:pt x="1800" y="770"/>
                </a:cubicBezTo>
                <a:cubicBezTo>
                  <a:pt x="1802" y="769"/>
                  <a:pt x="1800" y="770"/>
                  <a:pt x="1799" y="771"/>
                </a:cubicBezTo>
                <a:cubicBezTo>
                  <a:pt x="1797" y="772"/>
                  <a:pt x="1794" y="776"/>
                  <a:pt x="1793" y="778"/>
                </a:cubicBezTo>
                <a:cubicBezTo>
                  <a:pt x="1792" y="779"/>
                  <a:pt x="1792" y="780"/>
                  <a:pt x="1794" y="779"/>
                </a:cubicBezTo>
                <a:cubicBezTo>
                  <a:pt x="1796" y="778"/>
                  <a:pt x="1799" y="776"/>
                  <a:pt x="1801" y="774"/>
                </a:cubicBezTo>
                <a:cubicBezTo>
                  <a:pt x="1804" y="773"/>
                  <a:pt x="1808" y="769"/>
                  <a:pt x="1812" y="767"/>
                </a:cubicBezTo>
                <a:cubicBezTo>
                  <a:pt x="1816" y="765"/>
                  <a:pt x="1824" y="762"/>
                  <a:pt x="1830" y="763"/>
                </a:cubicBezTo>
                <a:cubicBezTo>
                  <a:pt x="1837" y="764"/>
                  <a:pt x="1842" y="767"/>
                  <a:pt x="1845" y="767"/>
                </a:cubicBezTo>
                <a:cubicBezTo>
                  <a:pt x="1847" y="767"/>
                  <a:pt x="1848" y="766"/>
                  <a:pt x="1847" y="769"/>
                </a:cubicBezTo>
                <a:cubicBezTo>
                  <a:pt x="1847" y="772"/>
                  <a:pt x="1845" y="777"/>
                  <a:pt x="1845" y="778"/>
                </a:cubicBezTo>
                <a:cubicBezTo>
                  <a:pt x="1845" y="779"/>
                  <a:pt x="1845" y="780"/>
                  <a:pt x="1847" y="780"/>
                </a:cubicBezTo>
                <a:cubicBezTo>
                  <a:pt x="1849" y="780"/>
                  <a:pt x="1849" y="781"/>
                  <a:pt x="1846" y="781"/>
                </a:cubicBezTo>
                <a:cubicBezTo>
                  <a:pt x="1843" y="781"/>
                  <a:pt x="1840" y="785"/>
                  <a:pt x="1840" y="787"/>
                </a:cubicBezTo>
                <a:cubicBezTo>
                  <a:pt x="1840" y="788"/>
                  <a:pt x="1838" y="789"/>
                  <a:pt x="1841" y="789"/>
                </a:cubicBezTo>
                <a:cubicBezTo>
                  <a:pt x="1843" y="789"/>
                  <a:pt x="1843" y="791"/>
                  <a:pt x="1843" y="792"/>
                </a:cubicBezTo>
                <a:cubicBezTo>
                  <a:pt x="1843" y="793"/>
                  <a:pt x="1845" y="792"/>
                  <a:pt x="1845" y="791"/>
                </a:cubicBezTo>
                <a:cubicBezTo>
                  <a:pt x="1846" y="791"/>
                  <a:pt x="1847" y="791"/>
                  <a:pt x="1847" y="793"/>
                </a:cubicBezTo>
                <a:cubicBezTo>
                  <a:pt x="1847" y="794"/>
                  <a:pt x="1844" y="794"/>
                  <a:pt x="1847" y="794"/>
                </a:cubicBezTo>
                <a:cubicBezTo>
                  <a:pt x="1849" y="794"/>
                  <a:pt x="1849" y="791"/>
                  <a:pt x="1853" y="792"/>
                </a:cubicBezTo>
                <a:cubicBezTo>
                  <a:pt x="1857" y="793"/>
                  <a:pt x="1857" y="793"/>
                  <a:pt x="1859" y="794"/>
                </a:cubicBezTo>
                <a:cubicBezTo>
                  <a:pt x="1862" y="794"/>
                  <a:pt x="1862" y="794"/>
                  <a:pt x="1864" y="797"/>
                </a:cubicBezTo>
                <a:cubicBezTo>
                  <a:pt x="1865" y="800"/>
                  <a:pt x="1864" y="802"/>
                  <a:pt x="1866" y="803"/>
                </a:cubicBezTo>
                <a:cubicBezTo>
                  <a:pt x="1867" y="805"/>
                  <a:pt x="1869" y="808"/>
                  <a:pt x="1866" y="808"/>
                </a:cubicBezTo>
                <a:cubicBezTo>
                  <a:pt x="1863" y="808"/>
                  <a:pt x="1857" y="807"/>
                  <a:pt x="1858" y="809"/>
                </a:cubicBezTo>
                <a:cubicBezTo>
                  <a:pt x="1860" y="810"/>
                  <a:pt x="1862" y="811"/>
                  <a:pt x="1863" y="813"/>
                </a:cubicBezTo>
                <a:cubicBezTo>
                  <a:pt x="1864" y="815"/>
                  <a:pt x="1865" y="819"/>
                  <a:pt x="1864" y="819"/>
                </a:cubicBezTo>
                <a:cubicBezTo>
                  <a:pt x="1862" y="819"/>
                  <a:pt x="1861" y="820"/>
                  <a:pt x="1863" y="821"/>
                </a:cubicBezTo>
                <a:cubicBezTo>
                  <a:pt x="1864" y="822"/>
                  <a:pt x="1865" y="824"/>
                  <a:pt x="1863" y="825"/>
                </a:cubicBezTo>
                <a:cubicBezTo>
                  <a:pt x="1862" y="826"/>
                  <a:pt x="1862" y="828"/>
                  <a:pt x="1860" y="832"/>
                </a:cubicBezTo>
                <a:cubicBezTo>
                  <a:pt x="1859" y="836"/>
                  <a:pt x="1858" y="838"/>
                  <a:pt x="1859" y="837"/>
                </a:cubicBezTo>
                <a:cubicBezTo>
                  <a:pt x="1861" y="836"/>
                  <a:pt x="1859" y="838"/>
                  <a:pt x="1861" y="838"/>
                </a:cubicBezTo>
                <a:cubicBezTo>
                  <a:pt x="1863" y="837"/>
                  <a:pt x="1864" y="838"/>
                  <a:pt x="1863" y="838"/>
                </a:cubicBezTo>
                <a:cubicBezTo>
                  <a:pt x="1862" y="839"/>
                  <a:pt x="1861" y="840"/>
                  <a:pt x="1862" y="840"/>
                </a:cubicBezTo>
                <a:cubicBezTo>
                  <a:pt x="1862" y="840"/>
                  <a:pt x="1862" y="840"/>
                  <a:pt x="1862" y="841"/>
                </a:cubicBezTo>
                <a:cubicBezTo>
                  <a:pt x="1861" y="843"/>
                  <a:pt x="1860" y="844"/>
                  <a:pt x="1859" y="844"/>
                </a:cubicBezTo>
                <a:cubicBezTo>
                  <a:pt x="1857" y="844"/>
                  <a:pt x="1855" y="849"/>
                  <a:pt x="1857" y="847"/>
                </a:cubicBezTo>
                <a:cubicBezTo>
                  <a:pt x="1859" y="846"/>
                  <a:pt x="1860" y="842"/>
                  <a:pt x="1861" y="844"/>
                </a:cubicBezTo>
                <a:cubicBezTo>
                  <a:pt x="1861" y="846"/>
                  <a:pt x="1861" y="848"/>
                  <a:pt x="1863" y="846"/>
                </a:cubicBezTo>
                <a:cubicBezTo>
                  <a:pt x="1865" y="844"/>
                  <a:pt x="1868" y="845"/>
                  <a:pt x="1869" y="843"/>
                </a:cubicBezTo>
                <a:cubicBezTo>
                  <a:pt x="1870" y="842"/>
                  <a:pt x="1871" y="840"/>
                  <a:pt x="1872" y="841"/>
                </a:cubicBezTo>
                <a:cubicBezTo>
                  <a:pt x="1872" y="843"/>
                  <a:pt x="1873" y="845"/>
                  <a:pt x="1874" y="844"/>
                </a:cubicBezTo>
                <a:cubicBezTo>
                  <a:pt x="1875" y="843"/>
                  <a:pt x="1876" y="841"/>
                  <a:pt x="1877" y="840"/>
                </a:cubicBezTo>
                <a:cubicBezTo>
                  <a:pt x="1878" y="838"/>
                  <a:pt x="1878" y="838"/>
                  <a:pt x="1879" y="840"/>
                </a:cubicBezTo>
                <a:cubicBezTo>
                  <a:pt x="1880" y="841"/>
                  <a:pt x="1880" y="843"/>
                  <a:pt x="1881" y="842"/>
                </a:cubicBezTo>
                <a:cubicBezTo>
                  <a:pt x="1882" y="840"/>
                  <a:pt x="1882" y="839"/>
                  <a:pt x="1883" y="839"/>
                </a:cubicBezTo>
                <a:cubicBezTo>
                  <a:pt x="1885" y="840"/>
                  <a:pt x="1888" y="839"/>
                  <a:pt x="1889" y="840"/>
                </a:cubicBezTo>
                <a:cubicBezTo>
                  <a:pt x="1890" y="840"/>
                  <a:pt x="1892" y="840"/>
                  <a:pt x="1891" y="839"/>
                </a:cubicBezTo>
                <a:cubicBezTo>
                  <a:pt x="1890" y="837"/>
                  <a:pt x="1890" y="836"/>
                  <a:pt x="1892" y="836"/>
                </a:cubicBezTo>
                <a:cubicBezTo>
                  <a:pt x="1893" y="836"/>
                  <a:pt x="1898" y="835"/>
                  <a:pt x="1900" y="834"/>
                </a:cubicBezTo>
                <a:cubicBezTo>
                  <a:pt x="1901" y="833"/>
                  <a:pt x="1900" y="831"/>
                  <a:pt x="1902" y="831"/>
                </a:cubicBezTo>
                <a:cubicBezTo>
                  <a:pt x="1904" y="831"/>
                  <a:pt x="1905" y="829"/>
                  <a:pt x="1906" y="832"/>
                </a:cubicBezTo>
                <a:cubicBezTo>
                  <a:pt x="1907" y="834"/>
                  <a:pt x="1908" y="836"/>
                  <a:pt x="1908" y="834"/>
                </a:cubicBezTo>
                <a:cubicBezTo>
                  <a:pt x="1908" y="833"/>
                  <a:pt x="1909" y="833"/>
                  <a:pt x="1908" y="830"/>
                </a:cubicBezTo>
                <a:cubicBezTo>
                  <a:pt x="1906" y="828"/>
                  <a:pt x="1903" y="823"/>
                  <a:pt x="1902" y="821"/>
                </a:cubicBezTo>
                <a:cubicBezTo>
                  <a:pt x="1901" y="820"/>
                  <a:pt x="1900" y="819"/>
                  <a:pt x="1900" y="817"/>
                </a:cubicBezTo>
                <a:cubicBezTo>
                  <a:pt x="1900" y="814"/>
                  <a:pt x="1900" y="809"/>
                  <a:pt x="1897" y="801"/>
                </a:cubicBezTo>
                <a:cubicBezTo>
                  <a:pt x="1895" y="793"/>
                  <a:pt x="1890" y="790"/>
                  <a:pt x="1888" y="786"/>
                </a:cubicBezTo>
                <a:cubicBezTo>
                  <a:pt x="1886" y="782"/>
                  <a:pt x="1883" y="777"/>
                  <a:pt x="1878" y="774"/>
                </a:cubicBezTo>
                <a:cubicBezTo>
                  <a:pt x="1873" y="772"/>
                  <a:pt x="1872" y="773"/>
                  <a:pt x="1875" y="770"/>
                </a:cubicBezTo>
                <a:cubicBezTo>
                  <a:pt x="1878" y="767"/>
                  <a:pt x="1875" y="767"/>
                  <a:pt x="1879" y="764"/>
                </a:cubicBezTo>
                <a:cubicBezTo>
                  <a:pt x="1883" y="761"/>
                  <a:pt x="1888" y="761"/>
                  <a:pt x="1891" y="757"/>
                </a:cubicBezTo>
                <a:cubicBezTo>
                  <a:pt x="1894" y="753"/>
                  <a:pt x="1900" y="750"/>
                  <a:pt x="1902" y="748"/>
                </a:cubicBezTo>
                <a:cubicBezTo>
                  <a:pt x="1905" y="747"/>
                  <a:pt x="1905" y="739"/>
                  <a:pt x="1904" y="736"/>
                </a:cubicBezTo>
                <a:cubicBezTo>
                  <a:pt x="1903" y="734"/>
                  <a:pt x="1904" y="733"/>
                  <a:pt x="1906" y="731"/>
                </a:cubicBezTo>
                <a:cubicBezTo>
                  <a:pt x="1908" y="729"/>
                  <a:pt x="1911" y="725"/>
                  <a:pt x="1915" y="722"/>
                </a:cubicBezTo>
                <a:cubicBezTo>
                  <a:pt x="1919" y="718"/>
                  <a:pt x="1923" y="721"/>
                  <a:pt x="1926" y="718"/>
                </a:cubicBezTo>
                <a:cubicBezTo>
                  <a:pt x="1929" y="716"/>
                  <a:pt x="1929" y="713"/>
                  <a:pt x="1933" y="713"/>
                </a:cubicBezTo>
                <a:cubicBezTo>
                  <a:pt x="1938" y="712"/>
                  <a:pt x="1938" y="714"/>
                  <a:pt x="1941" y="716"/>
                </a:cubicBezTo>
                <a:cubicBezTo>
                  <a:pt x="1945" y="717"/>
                  <a:pt x="1949" y="720"/>
                  <a:pt x="1956" y="716"/>
                </a:cubicBezTo>
                <a:cubicBezTo>
                  <a:pt x="1963" y="713"/>
                  <a:pt x="1970" y="710"/>
                  <a:pt x="1978" y="701"/>
                </a:cubicBezTo>
                <a:cubicBezTo>
                  <a:pt x="1986" y="693"/>
                  <a:pt x="1992" y="686"/>
                  <a:pt x="1995" y="682"/>
                </a:cubicBezTo>
                <a:cubicBezTo>
                  <a:pt x="1998" y="678"/>
                  <a:pt x="2006" y="672"/>
                  <a:pt x="2015" y="659"/>
                </a:cubicBezTo>
                <a:cubicBezTo>
                  <a:pt x="2024" y="646"/>
                  <a:pt x="2032" y="634"/>
                  <a:pt x="2036" y="630"/>
                </a:cubicBezTo>
                <a:cubicBezTo>
                  <a:pt x="2040" y="626"/>
                  <a:pt x="2045" y="614"/>
                  <a:pt x="2046" y="608"/>
                </a:cubicBezTo>
                <a:cubicBezTo>
                  <a:pt x="2047" y="602"/>
                  <a:pt x="2045" y="587"/>
                  <a:pt x="2046" y="583"/>
                </a:cubicBezTo>
                <a:cubicBezTo>
                  <a:pt x="2048" y="578"/>
                  <a:pt x="2057" y="566"/>
                  <a:pt x="2057" y="561"/>
                </a:cubicBezTo>
                <a:cubicBezTo>
                  <a:pt x="2058" y="556"/>
                  <a:pt x="2060" y="553"/>
                  <a:pt x="2058" y="550"/>
                </a:cubicBezTo>
                <a:cubicBezTo>
                  <a:pt x="2055" y="547"/>
                  <a:pt x="2052" y="546"/>
                  <a:pt x="2053" y="545"/>
                </a:cubicBezTo>
                <a:cubicBezTo>
                  <a:pt x="2054" y="544"/>
                  <a:pt x="2058" y="547"/>
                  <a:pt x="2057" y="544"/>
                </a:cubicBezTo>
                <a:cubicBezTo>
                  <a:pt x="2057" y="541"/>
                  <a:pt x="2057" y="540"/>
                  <a:pt x="2055" y="539"/>
                </a:cubicBezTo>
                <a:cubicBezTo>
                  <a:pt x="2053" y="537"/>
                  <a:pt x="2048" y="534"/>
                  <a:pt x="2045" y="530"/>
                </a:cubicBezTo>
                <a:cubicBezTo>
                  <a:pt x="2041" y="526"/>
                  <a:pt x="2044" y="527"/>
                  <a:pt x="2037" y="526"/>
                </a:cubicBezTo>
                <a:cubicBezTo>
                  <a:pt x="2030" y="524"/>
                  <a:pt x="2027" y="521"/>
                  <a:pt x="2026" y="523"/>
                </a:cubicBezTo>
                <a:cubicBezTo>
                  <a:pt x="2024" y="524"/>
                  <a:pt x="2028" y="528"/>
                  <a:pt x="2024" y="528"/>
                </a:cubicBezTo>
                <a:cubicBezTo>
                  <a:pt x="2021" y="528"/>
                  <a:pt x="2020" y="530"/>
                  <a:pt x="2019" y="532"/>
                </a:cubicBezTo>
                <a:cubicBezTo>
                  <a:pt x="2017" y="534"/>
                  <a:pt x="2013" y="537"/>
                  <a:pt x="2011" y="535"/>
                </a:cubicBezTo>
                <a:cubicBezTo>
                  <a:pt x="2008" y="533"/>
                  <a:pt x="2009" y="532"/>
                  <a:pt x="2010" y="531"/>
                </a:cubicBezTo>
                <a:cubicBezTo>
                  <a:pt x="2010" y="529"/>
                  <a:pt x="2008" y="530"/>
                  <a:pt x="2008" y="528"/>
                </a:cubicBezTo>
                <a:cubicBezTo>
                  <a:pt x="2008" y="525"/>
                  <a:pt x="2012" y="523"/>
                  <a:pt x="2011" y="522"/>
                </a:cubicBezTo>
                <a:cubicBezTo>
                  <a:pt x="2010" y="520"/>
                  <a:pt x="2010" y="522"/>
                  <a:pt x="2008" y="522"/>
                </a:cubicBezTo>
                <a:cubicBezTo>
                  <a:pt x="2006" y="522"/>
                  <a:pt x="2003" y="523"/>
                  <a:pt x="2002" y="525"/>
                </a:cubicBezTo>
                <a:cubicBezTo>
                  <a:pt x="2002" y="527"/>
                  <a:pt x="2006" y="529"/>
                  <a:pt x="2002" y="530"/>
                </a:cubicBezTo>
                <a:cubicBezTo>
                  <a:pt x="1998" y="530"/>
                  <a:pt x="1997" y="531"/>
                  <a:pt x="1997" y="528"/>
                </a:cubicBezTo>
                <a:cubicBezTo>
                  <a:pt x="1997" y="526"/>
                  <a:pt x="2000" y="518"/>
                  <a:pt x="1998" y="517"/>
                </a:cubicBezTo>
                <a:cubicBezTo>
                  <a:pt x="1997" y="516"/>
                  <a:pt x="1997" y="516"/>
                  <a:pt x="1997" y="516"/>
                </a:cubicBezTo>
                <a:cubicBezTo>
                  <a:pt x="1997" y="516"/>
                  <a:pt x="1998" y="517"/>
                  <a:pt x="1993" y="517"/>
                </a:cubicBezTo>
                <a:cubicBezTo>
                  <a:pt x="1987" y="517"/>
                  <a:pt x="1986" y="518"/>
                  <a:pt x="1983" y="515"/>
                </a:cubicBezTo>
                <a:cubicBezTo>
                  <a:pt x="1979" y="513"/>
                  <a:pt x="1977" y="512"/>
                  <a:pt x="1980" y="510"/>
                </a:cubicBezTo>
                <a:cubicBezTo>
                  <a:pt x="1983" y="507"/>
                  <a:pt x="1991" y="504"/>
                  <a:pt x="1994" y="500"/>
                </a:cubicBezTo>
                <a:cubicBezTo>
                  <a:pt x="1998" y="495"/>
                  <a:pt x="2014" y="488"/>
                  <a:pt x="2016" y="483"/>
                </a:cubicBezTo>
                <a:cubicBezTo>
                  <a:pt x="2018" y="477"/>
                  <a:pt x="2029" y="469"/>
                  <a:pt x="2038" y="464"/>
                </a:cubicBezTo>
                <a:cubicBezTo>
                  <a:pt x="2047" y="458"/>
                  <a:pt x="2044" y="457"/>
                  <a:pt x="2048" y="452"/>
                </a:cubicBezTo>
                <a:cubicBezTo>
                  <a:pt x="2052" y="447"/>
                  <a:pt x="2062" y="443"/>
                  <a:pt x="2066" y="438"/>
                </a:cubicBezTo>
                <a:cubicBezTo>
                  <a:pt x="2070" y="434"/>
                  <a:pt x="2075" y="429"/>
                  <a:pt x="2080" y="428"/>
                </a:cubicBezTo>
                <a:cubicBezTo>
                  <a:pt x="2084" y="427"/>
                  <a:pt x="2090" y="426"/>
                  <a:pt x="2100" y="425"/>
                </a:cubicBezTo>
                <a:cubicBezTo>
                  <a:pt x="2110" y="425"/>
                  <a:pt x="2116" y="425"/>
                  <a:pt x="2117" y="427"/>
                </a:cubicBezTo>
                <a:cubicBezTo>
                  <a:pt x="2119" y="430"/>
                  <a:pt x="2119" y="431"/>
                  <a:pt x="2122" y="430"/>
                </a:cubicBezTo>
                <a:cubicBezTo>
                  <a:pt x="2125" y="428"/>
                  <a:pt x="2132" y="426"/>
                  <a:pt x="2134" y="426"/>
                </a:cubicBezTo>
                <a:cubicBezTo>
                  <a:pt x="2135" y="427"/>
                  <a:pt x="2137" y="429"/>
                  <a:pt x="2139" y="429"/>
                </a:cubicBezTo>
                <a:cubicBezTo>
                  <a:pt x="2141" y="429"/>
                  <a:pt x="2146" y="428"/>
                  <a:pt x="2147" y="427"/>
                </a:cubicBezTo>
                <a:cubicBezTo>
                  <a:pt x="2149" y="426"/>
                  <a:pt x="2149" y="429"/>
                  <a:pt x="2152" y="429"/>
                </a:cubicBezTo>
                <a:cubicBezTo>
                  <a:pt x="2156" y="429"/>
                  <a:pt x="2158" y="429"/>
                  <a:pt x="2158" y="427"/>
                </a:cubicBezTo>
                <a:cubicBezTo>
                  <a:pt x="2158" y="425"/>
                  <a:pt x="2159" y="423"/>
                  <a:pt x="2162" y="422"/>
                </a:cubicBezTo>
                <a:cubicBezTo>
                  <a:pt x="2166" y="420"/>
                  <a:pt x="2175" y="420"/>
                  <a:pt x="2178" y="422"/>
                </a:cubicBezTo>
                <a:cubicBezTo>
                  <a:pt x="2181" y="424"/>
                  <a:pt x="2184" y="427"/>
                  <a:pt x="2185" y="426"/>
                </a:cubicBezTo>
                <a:cubicBezTo>
                  <a:pt x="2187" y="424"/>
                  <a:pt x="2193" y="426"/>
                  <a:pt x="2195" y="428"/>
                </a:cubicBezTo>
                <a:cubicBezTo>
                  <a:pt x="2198" y="430"/>
                  <a:pt x="2200" y="432"/>
                  <a:pt x="2198" y="432"/>
                </a:cubicBezTo>
                <a:cubicBezTo>
                  <a:pt x="2196" y="432"/>
                  <a:pt x="2191" y="431"/>
                  <a:pt x="2191" y="433"/>
                </a:cubicBezTo>
                <a:cubicBezTo>
                  <a:pt x="2190" y="434"/>
                  <a:pt x="2187" y="436"/>
                  <a:pt x="2193" y="436"/>
                </a:cubicBezTo>
                <a:cubicBezTo>
                  <a:pt x="2199" y="436"/>
                  <a:pt x="2201" y="435"/>
                  <a:pt x="2203" y="435"/>
                </a:cubicBezTo>
                <a:cubicBezTo>
                  <a:pt x="2206" y="435"/>
                  <a:pt x="2207" y="436"/>
                  <a:pt x="2211" y="435"/>
                </a:cubicBezTo>
                <a:cubicBezTo>
                  <a:pt x="2215" y="434"/>
                  <a:pt x="2215" y="431"/>
                  <a:pt x="2218" y="431"/>
                </a:cubicBezTo>
                <a:cubicBezTo>
                  <a:pt x="2222" y="431"/>
                  <a:pt x="2223" y="434"/>
                  <a:pt x="2226" y="434"/>
                </a:cubicBezTo>
                <a:cubicBezTo>
                  <a:pt x="2229" y="434"/>
                  <a:pt x="2239" y="432"/>
                  <a:pt x="2240" y="430"/>
                </a:cubicBezTo>
                <a:cubicBezTo>
                  <a:pt x="2242" y="429"/>
                  <a:pt x="2243" y="428"/>
                  <a:pt x="2238" y="427"/>
                </a:cubicBezTo>
                <a:cubicBezTo>
                  <a:pt x="2233" y="425"/>
                  <a:pt x="2228" y="427"/>
                  <a:pt x="2229" y="424"/>
                </a:cubicBezTo>
                <a:cubicBezTo>
                  <a:pt x="2230" y="420"/>
                  <a:pt x="2229" y="418"/>
                  <a:pt x="2233" y="414"/>
                </a:cubicBezTo>
                <a:cubicBezTo>
                  <a:pt x="2237" y="410"/>
                  <a:pt x="2236" y="407"/>
                  <a:pt x="2240" y="406"/>
                </a:cubicBezTo>
                <a:cubicBezTo>
                  <a:pt x="2244" y="405"/>
                  <a:pt x="2248" y="399"/>
                  <a:pt x="2253" y="396"/>
                </a:cubicBezTo>
                <a:cubicBezTo>
                  <a:pt x="2257" y="393"/>
                  <a:pt x="2259" y="394"/>
                  <a:pt x="2261" y="390"/>
                </a:cubicBezTo>
                <a:cubicBezTo>
                  <a:pt x="2262" y="386"/>
                  <a:pt x="2262" y="384"/>
                  <a:pt x="2267" y="382"/>
                </a:cubicBezTo>
                <a:cubicBezTo>
                  <a:pt x="2272" y="380"/>
                  <a:pt x="2275" y="381"/>
                  <a:pt x="2280" y="380"/>
                </a:cubicBezTo>
                <a:cubicBezTo>
                  <a:pt x="2285" y="380"/>
                  <a:pt x="2292" y="376"/>
                  <a:pt x="2295" y="378"/>
                </a:cubicBezTo>
                <a:cubicBezTo>
                  <a:pt x="2298" y="381"/>
                  <a:pt x="2298" y="383"/>
                  <a:pt x="2300" y="382"/>
                </a:cubicBezTo>
                <a:cubicBezTo>
                  <a:pt x="2301" y="382"/>
                  <a:pt x="2306" y="378"/>
                  <a:pt x="2308" y="378"/>
                </a:cubicBezTo>
                <a:cubicBezTo>
                  <a:pt x="2309" y="378"/>
                  <a:pt x="2310" y="379"/>
                  <a:pt x="2309" y="382"/>
                </a:cubicBezTo>
                <a:cubicBezTo>
                  <a:pt x="2307" y="384"/>
                  <a:pt x="2304" y="387"/>
                  <a:pt x="2304" y="391"/>
                </a:cubicBezTo>
                <a:cubicBezTo>
                  <a:pt x="2304" y="394"/>
                  <a:pt x="2302" y="394"/>
                  <a:pt x="2305" y="394"/>
                </a:cubicBezTo>
                <a:cubicBezTo>
                  <a:pt x="2308" y="395"/>
                  <a:pt x="2312" y="393"/>
                  <a:pt x="2311" y="395"/>
                </a:cubicBezTo>
                <a:cubicBezTo>
                  <a:pt x="2310" y="397"/>
                  <a:pt x="2305" y="402"/>
                  <a:pt x="2307" y="401"/>
                </a:cubicBezTo>
                <a:cubicBezTo>
                  <a:pt x="2310" y="401"/>
                  <a:pt x="2312" y="401"/>
                  <a:pt x="2317" y="396"/>
                </a:cubicBezTo>
                <a:cubicBezTo>
                  <a:pt x="2323" y="392"/>
                  <a:pt x="2332" y="383"/>
                  <a:pt x="2336" y="383"/>
                </a:cubicBezTo>
                <a:cubicBezTo>
                  <a:pt x="2340" y="382"/>
                  <a:pt x="2344" y="384"/>
                  <a:pt x="2345" y="383"/>
                </a:cubicBezTo>
                <a:cubicBezTo>
                  <a:pt x="2346" y="381"/>
                  <a:pt x="2344" y="378"/>
                  <a:pt x="2345" y="376"/>
                </a:cubicBezTo>
                <a:cubicBezTo>
                  <a:pt x="2346" y="375"/>
                  <a:pt x="2344" y="372"/>
                  <a:pt x="2347" y="369"/>
                </a:cubicBezTo>
                <a:cubicBezTo>
                  <a:pt x="2350" y="366"/>
                  <a:pt x="2347" y="366"/>
                  <a:pt x="2353" y="364"/>
                </a:cubicBezTo>
                <a:cubicBezTo>
                  <a:pt x="2359" y="363"/>
                  <a:pt x="2361" y="361"/>
                  <a:pt x="2363" y="362"/>
                </a:cubicBezTo>
                <a:cubicBezTo>
                  <a:pt x="2366" y="363"/>
                  <a:pt x="2368" y="365"/>
                  <a:pt x="2372" y="365"/>
                </a:cubicBezTo>
                <a:cubicBezTo>
                  <a:pt x="2376" y="365"/>
                  <a:pt x="2374" y="365"/>
                  <a:pt x="2368" y="367"/>
                </a:cubicBezTo>
                <a:cubicBezTo>
                  <a:pt x="2361" y="368"/>
                  <a:pt x="2359" y="370"/>
                  <a:pt x="2359" y="373"/>
                </a:cubicBezTo>
                <a:cubicBezTo>
                  <a:pt x="2358" y="377"/>
                  <a:pt x="2359" y="382"/>
                  <a:pt x="2357" y="383"/>
                </a:cubicBezTo>
                <a:cubicBezTo>
                  <a:pt x="2356" y="383"/>
                  <a:pt x="2355" y="384"/>
                  <a:pt x="2356" y="386"/>
                </a:cubicBezTo>
                <a:cubicBezTo>
                  <a:pt x="2356" y="388"/>
                  <a:pt x="2359" y="387"/>
                  <a:pt x="2357" y="390"/>
                </a:cubicBezTo>
                <a:cubicBezTo>
                  <a:pt x="2355" y="393"/>
                  <a:pt x="2350" y="395"/>
                  <a:pt x="2351" y="396"/>
                </a:cubicBezTo>
                <a:cubicBezTo>
                  <a:pt x="2352" y="397"/>
                  <a:pt x="2355" y="397"/>
                  <a:pt x="2347" y="399"/>
                </a:cubicBezTo>
                <a:cubicBezTo>
                  <a:pt x="2339" y="402"/>
                  <a:pt x="2334" y="407"/>
                  <a:pt x="2332" y="408"/>
                </a:cubicBezTo>
                <a:cubicBezTo>
                  <a:pt x="2330" y="409"/>
                  <a:pt x="2330" y="410"/>
                  <a:pt x="2327" y="413"/>
                </a:cubicBezTo>
                <a:cubicBezTo>
                  <a:pt x="2324" y="415"/>
                  <a:pt x="2321" y="419"/>
                  <a:pt x="2317" y="422"/>
                </a:cubicBezTo>
                <a:cubicBezTo>
                  <a:pt x="2314" y="424"/>
                  <a:pt x="2315" y="421"/>
                  <a:pt x="2311" y="425"/>
                </a:cubicBezTo>
                <a:cubicBezTo>
                  <a:pt x="2307" y="429"/>
                  <a:pt x="2305" y="429"/>
                  <a:pt x="2303" y="433"/>
                </a:cubicBezTo>
                <a:cubicBezTo>
                  <a:pt x="2300" y="436"/>
                  <a:pt x="2297" y="442"/>
                  <a:pt x="2290" y="447"/>
                </a:cubicBezTo>
                <a:cubicBezTo>
                  <a:pt x="2283" y="452"/>
                  <a:pt x="2281" y="455"/>
                  <a:pt x="2276" y="456"/>
                </a:cubicBezTo>
                <a:cubicBezTo>
                  <a:pt x="2271" y="456"/>
                  <a:pt x="2270" y="458"/>
                  <a:pt x="2268" y="458"/>
                </a:cubicBezTo>
                <a:cubicBezTo>
                  <a:pt x="2265" y="458"/>
                  <a:pt x="2263" y="456"/>
                  <a:pt x="2263" y="458"/>
                </a:cubicBezTo>
                <a:cubicBezTo>
                  <a:pt x="2262" y="460"/>
                  <a:pt x="2264" y="468"/>
                  <a:pt x="2261" y="471"/>
                </a:cubicBezTo>
                <a:cubicBezTo>
                  <a:pt x="2258" y="474"/>
                  <a:pt x="2251" y="478"/>
                  <a:pt x="2249" y="483"/>
                </a:cubicBezTo>
                <a:cubicBezTo>
                  <a:pt x="2247" y="487"/>
                  <a:pt x="2244" y="501"/>
                  <a:pt x="2247" y="510"/>
                </a:cubicBezTo>
                <a:cubicBezTo>
                  <a:pt x="2250" y="519"/>
                  <a:pt x="2251" y="540"/>
                  <a:pt x="2252" y="546"/>
                </a:cubicBezTo>
                <a:cubicBezTo>
                  <a:pt x="2253" y="552"/>
                  <a:pt x="2257" y="555"/>
                  <a:pt x="2258" y="559"/>
                </a:cubicBezTo>
                <a:cubicBezTo>
                  <a:pt x="2258" y="563"/>
                  <a:pt x="2259" y="571"/>
                  <a:pt x="2259" y="574"/>
                </a:cubicBezTo>
                <a:cubicBezTo>
                  <a:pt x="2259" y="576"/>
                  <a:pt x="2261" y="573"/>
                  <a:pt x="2261" y="577"/>
                </a:cubicBezTo>
                <a:cubicBezTo>
                  <a:pt x="2261" y="580"/>
                  <a:pt x="2259" y="585"/>
                  <a:pt x="2261" y="583"/>
                </a:cubicBezTo>
                <a:cubicBezTo>
                  <a:pt x="2264" y="581"/>
                  <a:pt x="2273" y="572"/>
                  <a:pt x="2278" y="568"/>
                </a:cubicBezTo>
                <a:cubicBezTo>
                  <a:pt x="2282" y="564"/>
                  <a:pt x="2282" y="560"/>
                  <a:pt x="2284" y="555"/>
                </a:cubicBezTo>
                <a:cubicBezTo>
                  <a:pt x="2286" y="550"/>
                  <a:pt x="2284" y="549"/>
                  <a:pt x="2290" y="547"/>
                </a:cubicBezTo>
                <a:cubicBezTo>
                  <a:pt x="2295" y="544"/>
                  <a:pt x="2299" y="541"/>
                  <a:pt x="2301" y="543"/>
                </a:cubicBezTo>
                <a:cubicBezTo>
                  <a:pt x="2304" y="544"/>
                  <a:pt x="2305" y="545"/>
                  <a:pt x="2305" y="542"/>
                </a:cubicBezTo>
                <a:cubicBezTo>
                  <a:pt x="2305" y="540"/>
                  <a:pt x="2299" y="533"/>
                  <a:pt x="2303" y="527"/>
                </a:cubicBezTo>
                <a:cubicBezTo>
                  <a:pt x="2307" y="521"/>
                  <a:pt x="2311" y="518"/>
                  <a:pt x="2316" y="518"/>
                </a:cubicBezTo>
                <a:cubicBezTo>
                  <a:pt x="2322" y="518"/>
                  <a:pt x="2326" y="519"/>
                  <a:pt x="2329" y="517"/>
                </a:cubicBezTo>
                <a:cubicBezTo>
                  <a:pt x="2333" y="515"/>
                  <a:pt x="2336" y="516"/>
                  <a:pt x="2333" y="512"/>
                </a:cubicBezTo>
                <a:cubicBezTo>
                  <a:pt x="2330" y="508"/>
                  <a:pt x="2327" y="506"/>
                  <a:pt x="2327" y="502"/>
                </a:cubicBezTo>
                <a:cubicBezTo>
                  <a:pt x="2327" y="498"/>
                  <a:pt x="2331" y="493"/>
                  <a:pt x="2334" y="491"/>
                </a:cubicBezTo>
                <a:cubicBezTo>
                  <a:pt x="2337" y="488"/>
                  <a:pt x="2338" y="487"/>
                  <a:pt x="2340" y="489"/>
                </a:cubicBezTo>
                <a:cubicBezTo>
                  <a:pt x="2342" y="490"/>
                  <a:pt x="2344" y="491"/>
                  <a:pt x="2346" y="490"/>
                </a:cubicBezTo>
                <a:cubicBezTo>
                  <a:pt x="2347" y="489"/>
                  <a:pt x="2348" y="487"/>
                  <a:pt x="2348" y="483"/>
                </a:cubicBezTo>
                <a:cubicBezTo>
                  <a:pt x="2347" y="479"/>
                  <a:pt x="2344" y="480"/>
                  <a:pt x="2342" y="477"/>
                </a:cubicBezTo>
                <a:cubicBezTo>
                  <a:pt x="2340" y="473"/>
                  <a:pt x="2340" y="467"/>
                  <a:pt x="2343" y="465"/>
                </a:cubicBezTo>
                <a:cubicBezTo>
                  <a:pt x="2346" y="463"/>
                  <a:pt x="2349" y="461"/>
                  <a:pt x="2347" y="460"/>
                </a:cubicBezTo>
                <a:cubicBezTo>
                  <a:pt x="2346" y="458"/>
                  <a:pt x="2342" y="454"/>
                  <a:pt x="2340" y="454"/>
                </a:cubicBezTo>
                <a:cubicBezTo>
                  <a:pt x="2339" y="455"/>
                  <a:pt x="2339" y="458"/>
                  <a:pt x="2337" y="458"/>
                </a:cubicBezTo>
                <a:cubicBezTo>
                  <a:pt x="2334" y="458"/>
                  <a:pt x="2331" y="456"/>
                  <a:pt x="2331" y="454"/>
                </a:cubicBezTo>
                <a:cubicBezTo>
                  <a:pt x="2331" y="451"/>
                  <a:pt x="2335" y="443"/>
                  <a:pt x="2338" y="440"/>
                </a:cubicBezTo>
                <a:cubicBezTo>
                  <a:pt x="2342" y="437"/>
                  <a:pt x="2344" y="437"/>
                  <a:pt x="2345" y="432"/>
                </a:cubicBezTo>
                <a:cubicBezTo>
                  <a:pt x="2347" y="428"/>
                  <a:pt x="2349" y="422"/>
                  <a:pt x="2351" y="419"/>
                </a:cubicBezTo>
                <a:cubicBezTo>
                  <a:pt x="2353" y="417"/>
                  <a:pt x="2356" y="412"/>
                  <a:pt x="2357" y="415"/>
                </a:cubicBezTo>
                <a:cubicBezTo>
                  <a:pt x="2359" y="417"/>
                  <a:pt x="2359" y="418"/>
                  <a:pt x="2361" y="416"/>
                </a:cubicBezTo>
                <a:cubicBezTo>
                  <a:pt x="2363" y="415"/>
                  <a:pt x="2363" y="412"/>
                  <a:pt x="2366" y="414"/>
                </a:cubicBezTo>
                <a:cubicBezTo>
                  <a:pt x="2369" y="417"/>
                  <a:pt x="2369" y="418"/>
                  <a:pt x="2371" y="417"/>
                </a:cubicBezTo>
                <a:cubicBezTo>
                  <a:pt x="2373" y="416"/>
                  <a:pt x="2377" y="411"/>
                  <a:pt x="2381" y="409"/>
                </a:cubicBezTo>
                <a:cubicBezTo>
                  <a:pt x="2385" y="407"/>
                  <a:pt x="2389" y="406"/>
                  <a:pt x="2388" y="409"/>
                </a:cubicBezTo>
                <a:cubicBezTo>
                  <a:pt x="2387" y="411"/>
                  <a:pt x="2385" y="420"/>
                  <a:pt x="2387" y="418"/>
                </a:cubicBezTo>
                <a:cubicBezTo>
                  <a:pt x="2389" y="417"/>
                  <a:pt x="2398" y="410"/>
                  <a:pt x="2401" y="409"/>
                </a:cubicBezTo>
                <a:cubicBezTo>
                  <a:pt x="2404" y="407"/>
                  <a:pt x="2410" y="405"/>
                  <a:pt x="2414" y="404"/>
                </a:cubicBezTo>
                <a:cubicBezTo>
                  <a:pt x="2418" y="404"/>
                  <a:pt x="2427" y="404"/>
                  <a:pt x="2429" y="405"/>
                </a:cubicBezTo>
                <a:cubicBezTo>
                  <a:pt x="2432" y="407"/>
                  <a:pt x="2437" y="415"/>
                  <a:pt x="2440" y="415"/>
                </a:cubicBezTo>
                <a:cubicBezTo>
                  <a:pt x="2442" y="416"/>
                  <a:pt x="2442" y="413"/>
                  <a:pt x="2444" y="410"/>
                </a:cubicBezTo>
                <a:cubicBezTo>
                  <a:pt x="2446" y="408"/>
                  <a:pt x="2456" y="403"/>
                  <a:pt x="2461" y="398"/>
                </a:cubicBezTo>
                <a:cubicBezTo>
                  <a:pt x="2466" y="393"/>
                  <a:pt x="2473" y="390"/>
                  <a:pt x="2478" y="388"/>
                </a:cubicBezTo>
                <a:cubicBezTo>
                  <a:pt x="2484" y="385"/>
                  <a:pt x="2509" y="374"/>
                  <a:pt x="2517" y="371"/>
                </a:cubicBezTo>
                <a:cubicBezTo>
                  <a:pt x="2525" y="367"/>
                  <a:pt x="2531" y="364"/>
                  <a:pt x="2530" y="362"/>
                </a:cubicBezTo>
                <a:cubicBezTo>
                  <a:pt x="2529" y="360"/>
                  <a:pt x="2531" y="360"/>
                  <a:pt x="2533" y="361"/>
                </a:cubicBezTo>
                <a:cubicBezTo>
                  <a:pt x="2534" y="362"/>
                  <a:pt x="2535" y="365"/>
                  <a:pt x="2538" y="365"/>
                </a:cubicBezTo>
                <a:cubicBezTo>
                  <a:pt x="2541" y="365"/>
                  <a:pt x="2548" y="366"/>
                  <a:pt x="2552" y="368"/>
                </a:cubicBezTo>
                <a:cubicBezTo>
                  <a:pt x="2555" y="370"/>
                  <a:pt x="2557" y="371"/>
                  <a:pt x="2558" y="369"/>
                </a:cubicBezTo>
                <a:cubicBezTo>
                  <a:pt x="2559" y="368"/>
                  <a:pt x="2565" y="362"/>
                  <a:pt x="2563" y="360"/>
                </a:cubicBezTo>
                <a:cubicBezTo>
                  <a:pt x="2561" y="358"/>
                  <a:pt x="2562" y="356"/>
                  <a:pt x="2560" y="353"/>
                </a:cubicBezTo>
                <a:cubicBezTo>
                  <a:pt x="2559" y="351"/>
                  <a:pt x="2556" y="348"/>
                  <a:pt x="2552" y="346"/>
                </a:cubicBezTo>
                <a:cubicBezTo>
                  <a:pt x="2549" y="345"/>
                  <a:pt x="2552" y="343"/>
                  <a:pt x="2552" y="342"/>
                </a:cubicBezTo>
                <a:cubicBezTo>
                  <a:pt x="2552" y="340"/>
                  <a:pt x="2551" y="333"/>
                  <a:pt x="2549" y="331"/>
                </a:cubicBezTo>
                <a:cubicBezTo>
                  <a:pt x="2546" y="329"/>
                  <a:pt x="2547" y="333"/>
                  <a:pt x="2544" y="331"/>
                </a:cubicBezTo>
                <a:cubicBezTo>
                  <a:pt x="2540" y="329"/>
                  <a:pt x="2536" y="326"/>
                  <a:pt x="2536" y="324"/>
                </a:cubicBezTo>
                <a:cubicBezTo>
                  <a:pt x="2535" y="321"/>
                  <a:pt x="2536" y="320"/>
                  <a:pt x="2534" y="320"/>
                </a:cubicBezTo>
                <a:cubicBezTo>
                  <a:pt x="2532" y="320"/>
                  <a:pt x="2532" y="320"/>
                  <a:pt x="2529" y="321"/>
                </a:cubicBezTo>
                <a:cubicBezTo>
                  <a:pt x="2527" y="322"/>
                  <a:pt x="2523" y="322"/>
                  <a:pt x="2522" y="321"/>
                </a:cubicBezTo>
                <a:cubicBezTo>
                  <a:pt x="2520" y="319"/>
                  <a:pt x="2516" y="317"/>
                  <a:pt x="2519" y="317"/>
                </a:cubicBezTo>
                <a:cubicBezTo>
                  <a:pt x="2523" y="316"/>
                  <a:pt x="2531" y="318"/>
                  <a:pt x="2528" y="317"/>
                </a:cubicBezTo>
                <a:cubicBezTo>
                  <a:pt x="2524" y="315"/>
                  <a:pt x="2519" y="315"/>
                  <a:pt x="2522" y="314"/>
                </a:cubicBezTo>
                <a:cubicBezTo>
                  <a:pt x="2525" y="313"/>
                  <a:pt x="2530" y="313"/>
                  <a:pt x="2534" y="314"/>
                </a:cubicBezTo>
                <a:cubicBezTo>
                  <a:pt x="2538" y="316"/>
                  <a:pt x="2539" y="319"/>
                  <a:pt x="2542" y="319"/>
                </a:cubicBezTo>
                <a:cubicBezTo>
                  <a:pt x="2545" y="320"/>
                  <a:pt x="2547" y="322"/>
                  <a:pt x="2554" y="319"/>
                </a:cubicBezTo>
                <a:cubicBezTo>
                  <a:pt x="2561" y="316"/>
                  <a:pt x="2575" y="313"/>
                  <a:pt x="2573" y="311"/>
                </a:cubicBezTo>
                <a:cubicBezTo>
                  <a:pt x="2570" y="310"/>
                  <a:pt x="2567" y="309"/>
                  <a:pt x="2570" y="307"/>
                </a:cubicBezTo>
                <a:cubicBezTo>
                  <a:pt x="2573" y="306"/>
                  <a:pt x="2579" y="305"/>
                  <a:pt x="2578" y="303"/>
                </a:cubicBezTo>
                <a:cubicBezTo>
                  <a:pt x="2578" y="301"/>
                  <a:pt x="2573" y="296"/>
                  <a:pt x="2573" y="294"/>
                </a:cubicBezTo>
                <a:cubicBezTo>
                  <a:pt x="2573" y="292"/>
                  <a:pt x="2579" y="289"/>
                  <a:pt x="2580" y="287"/>
                </a:cubicBezTo>
                <a:cubicBezTo>
                  <a:pt x="2580" y="285"/>
                  <a:pt x="2581" y="288"/>
                  <a:pt x="2584" y="287"/>
                </a:cubicBezTo>
                <a:cubicBezTo>
                  <a:pt x="2587" y="287"/>
                  <a:pt x="2594" y="286"/>
                  <a:pt x="2591" y="288"/>
                </a:cubicBezTo>
                <a:cubicBezTo>
                  <a:pt x="2587" y="290"/>
                  <a:pt x="2583" y="292"/>
                  <a:pt x="2585" y="294"/>
                </a:cubicBezTo>
                <a:cubicBezTo>
                  <a:pt x="2587" y="296"/>
                  <a:pt x="2590" y="299"/>
                  <a:pt x="2590" y="301"/>
                </a:cubicBezTo>
                <a:cubicBezTo>
                  <a:pt x="2589" y="303"/>
                  <a:pt x="2588" y="305"/>
                  <a:pt x="2592" y="304"/>
                </a:cubicBezTo>
                <a:cubicBezTo>
                  <a:pt x="2596" y="303"/>
                  <a:pt x="2603" y="301"/>
                  <a:pt x="2608" y="301"/>
                </a:cubicBezTo>
                <a:cubicBezTo>
                  <a:pt x="2613" y="302"/>
                  <a:pt x="2621" y="303"/>
                  <a:pt x="2624" y="308"/>
                </a:cubicBezTo>
                <a:cubicBezTo>
                  <a:pt x="2627" y="312"/>
                  <a:pt x="2622" y="312"/>
                  <a:pt x="2630" y="316"/>
                </a:cubicBezTo>
                <a:cubicBezTo>
                  <a:pt x="2638" y="320"/>
                  <a:pt x="2646" y="321"/>
                  <a:pt x="2647" y="324"/>
                </a:cubicBezTo>
                <a:cubicBezTo>
                  <a:pt x="2649" y="326"/>
                  <a:pt x="2650" y="327"/>
                  <a:pt x="2653" y="327"/>
                </a:cubicBezTo>
                <a:cubicBezTo>
                  <a:pt x="2656" y="328"/>
                  <a:pt x="2657" y="328"/>
                  <a:pt x="2658" y="325"/>
                </a:cubicBezTo>
                <a:cubicBezTo>
                  <a:pt x="2658" y="325"/>
                  <a:pt x="2658" y="325"/>
                  <a:pt x="2658" y="325"/>
                </a:cubicBezTo>
                <a:cubicBezTo>
                  <a:pt x="2658" y="325"/>
                  <a:pt x="2658" y="327"/>
                  <a:pt x="2659" y="328"/>
                </a:cubicBezTo>
                <a:cubicBezTo>
                  <a:pt x="2660" y="329"/>
                  <a:pt x="2660" y="329"/>
                  <a:pt x="2664" y="328"/>
                </a:cubicBezTo>
                <a:cubicBezTo>
                  <a:pt x="2667" y="326"/>
                  <a:pt x="2673" y="328"/>
                  <a:pt x="2670" y="326"/>
                </a:cubicBezTo>
                <a:cubicBezTo>
                  <a:pt x="2667" y="323"/>
                  <a:pt x="2662" y="321"/>
                  <a:pt x="2662" y="319"/>
                </a:cubicBezTo>
                <a:cubicBezTo>
                  <a:pt x="2663" y="317"/>
                  <a:pt x="2667" y="317"/>
                  <a:pt x="2668" y="318"/>
                </a:cubicBezTo>
                <a:cubicBezTo>
                  <a:pt x="2668" y="319"/>
                  <a:pt x="2671" y="321"/>
                  <a:pt x="2671" y="320"/>
                </a:cubicBezTo>
                <a:cubicBezTo>
                  <a:pt x="2671" y="318"/>
                  <a:pt x="2667" y="317"/>
                  <a:pt x="2669" y="316"/>
                </a:cubicBezTo>
                <a:cubicBezTo>
                  <a:pt x="2671" y="314"/>
                  <a:pt x="2672" y="310"/>
                  <a:pt x="2671" y="307"/>
                </a:cubicBezTo>
                <a:cubicBezTo>
                  <a:pt x="2671" y="304"/>
                  <a:pt x="2670" y="302"/>
                  <a:pt x="2668" y="301"/>
                </a:cubicBezTo>
                <a:cubicBezTo>
                  <a:pt x="2666" y="299"/>
                  <a:pt x="2666" y="297"/>
                  <a:pt x="2669" y="299"/>
                </a:cubicBezTo>
                <a:cubicBezTo>
                  <a:pt x="2671" y="300"/>
                  <a:pt x="2676" y="302"/>
                  <a:pt x="2678" y="302"/>
                </a:cubicBezTo>
                <a:cubicBezTo>
                  <a:pt x="2681" y="303"/>
                  <a:pt x="2689" y="304"/>
                  <a:pt x="2687" y="302"/>
                </a:cubicBezTo>
                <a:cubicBezTo>
                  <a:pt x="2684" y="300"/>
                  <a:pt x="2682" y="299"/>
                  <a:pt x="2684" y="299"/>
                </a:cubicBezTo>
                <a:cubicBezTo>
                  <a:pt x="2685" y="299"/>
                  <a:pt x="2684" y="300"/>
                  <a:pt x="2689" y="300"/>
                </a:cubicBezTo>
                <a:cubicBezTo>
                  <a:pt x="2694" y="301"/>
                  <a:pt x="2694" y="298"/>
                  <a:pt x="2695" y="295"/>
                </a:cubicBezTo>
                <a:cubicBezTo>
                  <a:pt x="2697" y="293"/>
                  <a:pt x="2698" y="291"/>
                  <a:pt x="2701" y="292"/>
                </a:cubicBezTo>
                <a:cubicBezTo>
                  <a:pt x="2703" y="292"/>
                  <a:pt x="2708" y="293"/>
                  <a:pt x="2704" y="290"/>
                </a:cubicBezTo>
                <a:close/>
                <a:moveTo>
                  <a:pt x="614" y="1420"/>
                </a:moveTo>
                <a:cubicBezTo>
                  <a:pt x="610" y="1417"/>
                  <a:pt x="610" y="1415"/>
                  <a:pt x="609" y="1412"/>
                </a:cubicBezTo>
                <a:cubicBezTo>
                  <a:pt x="609" y="1410"/>
                  <a:pt x="609" y="1410"/>
                  <a:pt x="607" y="1408"/>
                </a:cubicBezTo>
                <a:cubicBezTo>
                  <a:pt x="606" y="1407"/>
                  <a:pt x="601" y="1403"/>
                  <a:pt x="600" y="1400"/>
                </a:cubicBezTo>
                <a:cubicBezTo>
                  <a:pt x="599" y="1397"/>
                  <a:pt x="600" y="1389"/>
                  <a:pt x="599" y="1387"/>
                </a:cubicBezTo>
                <a:cubicBezTo>
                  <a:pt x="598" y="1384"/>
                  <a:pt x="596" y="1384"/>
                  <a:pt x="596" y="1380"/>
                </a:cubicBezTo>
                <a:cubicBezTo>
                  <a:pt x="596" y="1376"/>
                  <a:pt x="595" y="1357"/>
                  <a:pt x="597" y="1360"/>
                </a:cubicBezTo>
                <a:cubicBezTo>
                  <a:pt x="599" y="1362"/>
                  <a:pt x="604" y="1374"/>
                  <a:pt x="604" y="1379"/>
                </a:cubicBezTo>
                <a:cubicBezTo>
                  <a:pt x="604" y="1383"/>
                  <a:pt x="608" y="1392"/>
                  <a:pt x="608" y="1395"/>
                </a:cubicBezTo>
                <a:cubicBezTo>
                  <a:pt x="608" y="1397"/>
                  <a:pt x="611" y="1399"/>
                  <a:pt x="612" y="1400"/>
                </a:cubicBezTo>
                <a:cubicBezTo>
                  <a:pt x="612" y="1402"/>
                  <a:pt x="612" y="1408"/>
                  <a:pt x="613" y="1410"/>
                </a:cubicBezTo>
                <a:cubicBezTo>
                  <a:pt x="614" y="1412"/>
                  <a:pt x="624" y="1426"/>
                  <a:pt x="614" y="1420"/>
                </a:cubicBezTo>
                <a:close/>
                <a:moveTo>
                  <a:pt x="667" y="1463"/>
                </a:moveTo>
                <a:cubicBezTo>
                  <a:pt x="668" y="1466"/>
                  <a:pt x="668" y="1466"/>
                  <a:pt x="668" y="1469"/>
                </a:cubicBezTo>
                <a:cubicBezTo>
                  <a:pt x="668" y="1472"/>
                  <a:pt x="668" y="1475"/>
                  <a:pt x="667" y="1478"/>
                </a:cubicBezTo>
                <a:cubicBezTo>
                  <a:pt x="667" y="1481"/>
                  <a:pt x="667" y="1484"/>
                  <a:pt x="669" y="1486"/>
                </a:cubicBezTo>
                <a:cubicBezTo>
                  <a:pt x="671" y="1488"/>
                  <a:pt x="671" y="1493"/>
                  <a:pt x="673" y="1493"/>
                </a:cubicBezTo>
                <a:cubicBezTo>
                  <a:pt x="675" y="1494"/>
                  <a:pt x="672" y="1502"/>
                  <a:pt x="670" y="1500"/>
                </a:cubicBezTo>
                <a:cubicBezTo>
                  <a:pt x="668" y="1497"/>
                  <a:pt x="667" y="1498"/>
                  <a:pt x="666" y="1496"/>
                </a:cubicBezTo>
                <a:cubicBezTo>
                  <a:pt x="666" y="1493"/>
                  <a:pt x="665" y="1493"/>
                  <a:pt x="664" y="1490"/>
                </a:cubicBezTo>
                <a:cubicBezTo>
                  <a:pt x="664" y="1488"/>
                  <a:pt x="663" y="1486"/>
                  <a:pt x="663" y="1483"/>
                </a:cubicBezTo>
                <a:cubicBezTo>
                  <a:pt x="663" y="1480"/>
                  <a:pt x="664" y="1479"/>
                  <a:pt x="663" y="1477"/>
                </a:cubicBezTo>
                <a:cubicBezTo>
                  <a:pt x="663" y="1475"/>
                  <a:pt x="660" y="1479"/>
                  <a:pt x="660" y="1476"/>
                </a:cubicBezTo>
                <a:cubicBezTo>
                  <a:pt x="660" y="1473"/>
                  <a:pt x="659" y="1472"/>
                  <a:pt x="661" y="1470"/>
                </a:cubicBezTo>
                <a:cubicBezTo>
                  <a:pt x="662" y="1468"/>
                  <a:pt x="662" y="1466"/>
                  <a:pt x="662" y="1463"/>
                </a:cubicBezTo>
                <a:cubicBezTo>
                  <a:pt x="662" y="1461"/>
                  <a:pt x="663" y="1457"/>
                  <a:pt x="662" y="1453"/>
                </a:cubicBezTo>
                <a:cubicBezTo>
                  <a:pt x="661" y="1449"/>
                  <a:pt x="657" y="1444"/>
                  <a:pt x="657" y="1443"/>
                </a:cubicBezTo>
                <a:cubicBezTo>
                  <a:pt x="656" y="1442"/>
                  <a:pt x="661" y="1442"/>
                  <a:pt x="663" y="1444"/>
                </a:cubicBezTo>
                <a:cubicBezTo>
                  <a:pt x="664" y="1446"/>
                  <a:pt x="665" y="1454"/>
                  <a:pt x="666" y="1457"/>
                </a:cubicBezTo>
                <a:cubicBezTo>
                  <a:pt x="666" y="1459"/>
                  <a:pt x="667" y="1460"/>
                  <a:pt x="667" y="1463"/>
                </a:cubicBezTo>
                <a:close/>
                <a:moveTo>
                  <a:pt x="643" y="1311"/>
                </a:moveTo>
                <a:cubicBezTo>
                  <a:pt x="646" y="1309"/>
                  <a:pt x="647" y="1308"/>
                  <a:pt x="650" y="1309"/>
                </a:cubicBezTo>
                <a:cubicBezTo>
                  <a:pt x="653" y="1309"/>
                  <a:pt x="655" y="1307"/>
                  <a:pt x="657" y="1310"/>
                </a:cubicBezTo>
                <a:cubicBezTo>
                  <a:pt x="660" y="1314"/>
                  <a:pt x="660" y="1315"/>
                  <a:pt x="662" y="1315"/>
                </a:cubicBezTo>
                <a:cubicBezTo>
                  <a:pt x="664" y="1315"/>
                  <a:pt x="667" y="1316"/>
                  <a:pt x="664" y="1317"/>
                </a:cubicBezTo>
                <a:cubicBezTo>
                  <a:pt x="661" y="1319"/>
                  <a:pt x="662" y="1323"/>
                  <a:pt x="661" y="1326"/>
                </a:cubicBezTo>
                <a:cubicBezTo>
                  <a:pt x="660" y="1328"/>
                  <a:pt x="658" y="1332"/>
                  <a:pt x="656" y="1334"/>
                </a:cubicBezTo>
                <a:cubicBezTo>
                  <a:pt x="654" y="1336"/>
                  <a:pt x="650" y="1340"/>
                  <a:pt x="647" y="1340"/>
                </a:cubicBezTo>
                <a:cubicBezTo>
                  <a:pt x="646" y="1340"/>
                  <a:pt x="644" y="1339"/>
                  <a:pt x="645" y="1340"/>
                </a:cubicBezTo>
                <a:cubicBezTo>
                  <a:pt x="645" y="1341"/>
                  <a:pt x="652" y="1342"/>
                  <a:pt x="654" y="1342"/>
                </a:cubicBezTo>
                <a:cubicBezTo>
                  <a:pt x="656" y="1342"/>
                  <a:pt x="655" y="1346"/>
                  <a:pt x="652" y="1346"/>
                </a:cubicBezTo>
                <a:cubicBezTo>
                  <a:pt x="648" y="1346"/>
                  <a:pt x="644" y="1343"/>
                  <a:pt x="640" y="1343"/>
                </a:cubicBezTo>
                <a:cubicBezTo>
                  <a:pt x="636" y="1344"/>
                  <a:pt x="636" y="1347"/>
                  <a:pt x="634" y="1345"/>
                </a:cubicBezTo>
                <a:cubicBezTo>
                  <a:pt x="631" y="1344"/>
                  <a:pt x="628" y="1343"/>
                  <a:pt x="629" y="1338"/>
                </a:cubicBezTo>
                <a:cubicBezTo>
                  <a:pt x="630" y="1333"/>
                  <a:pt x="633" y="1329"/>
                  <a:pt x="632" y="1326"/>
                </a:cubicBezTo>
                <a:cubicBezTo>
                  <a:pt x="631" y="1323"/>
                  <a:pt x="630" y="1324"/>
                  <a:pt x="631" y="1321"/>
                </a:cubicBezTo>
                <a:cubicBezTo>
                  <a:pt x="632" y="1319"/>
                  <a:pt x="633" y="1315"/>
                  <a:pt x="635" y="1314"/>
                </a:cubicBezTo>
                <a:cubicBezTo>
                  <a:pt x="636" y="1313"/>
                  <a:pt x="641" y="1313"/>
                  <a:pt x="643" y="1311"/>
                </a:cubicBezTo>
                <a:close/>
                <a:moveTo>
                  <a:pt x="923" y="806"/>
                </a:moveTo>
                <a:cubicBezTo>
                  <a:pt x="921" y="807"/>
                  <a:pt x="913" y="811"/>
                  <a:pt x="901" y="811"/>
                </a:cubicBezTo>
                <a:cubicBezTo>
                  <a:pt x="889" y="812"/>
                  <a:pt x="874" y="799"/>
                  <a:pt x="872" y="798"/>
                </a:cubicBezTo>
                <a:cubicBezTo>
                  <a:pt x="871" y="796"/>
                  <a:pt x="863" y="797"/>
                  <a:pt x="860" y="795"/>
                </a:cubicBezTo>
                <a:cubicBezTo>
                  <a:pt x="857" y="793"/>
                  <a:pt x="858" y="781"/>
                  <a:pt x="858" y="777"/>
                </a:cubicBezTo>
                <a:cubicBezTo>
                  <a:pt x="858" y="773"/>
                  <a:pt x="861" y="775"/>
                  <a:pt x="863" y="772"/>
                </a:cubicBezTo>
                <a:cubicBezTo>
                  <a:pt x="866" y="769"/>
                  <a:pt x="866" y="762"/>
                  <a:pt x="868" y="759"/>
                </a:cubicBezTo>
                <a:cubicBezTo>
                  <a:pt x="869" y="756"/>
                  <a:pt x="870" y="758"/>
                  <a:pt x="870" y="754"/>
                </a:cubicBezTo>
                <a:cubicBezTo>
                  <a:pt x="869" y="751"/>
                  <a:pt x="860" y="735"/>
                  <a:pt x="856" y="732"/>
                </a:cubicBezTo>
                <a:cubicBezTo>
                  <a:pt x="852" y="729"/>
                  <a:pt x="840" y="714"/>
                  <a:pt x="839" y="710"/>
                </a:cubicBezTo>
                <a:cubicBezTo>
                  <a:pt x="838" y="706"/>
                  <a:pt x="841" y="698"/>
                  <a:pt x="839" y="697"/>
                </a:cubicBezTo>
                <a:cubicBezTo>
                  <a:pt x="838" y="696"/>
                  <a:pt x="835" y="692"/>
                  <a:pt x="834" y="691"/>
                </a:cubicBezTo>
                <a:cubicBezTo>
                  <a:pt x="832" y="690"/>
                  <a:pt x="828" y="688"/>
                  <a:pt x="830" y="686"/>
                </a:cubicBezTo>
                <a:cubicBezTo>
                  <a:pt x="832" y="684"/>
                  <a:pt x="841" y="671"/>
                  <a:pt x="842" y="669"/>
                </a:cubicBezTo>
                <a:cubicBezTo>
                  <a:pt x="842" y="667"/>
                  <a:pt x="845" y="668"/>
                  <a:pt x="847" y="668"/>
                </a:cubicBezTo>
                <a:cubicBezTo>
                  <a:pt x="849" y="668"/>
                  <a:pt x="852" y="666"/>
                  <a:pt x="855" y="663"/>
                </a:cubicBezTo>
                <a:cubicBezTo>
                  <a:pt x="858" y="660"/>
                  <a:pt x="860" y="661"/>
                  <a:pt x="861" y="660"/>
                </a:cubicBezTo>
                <a:cubicBezTo>
                  <a:pt x="862" y="659"/>
                  <a:pt x="865" y="654"/>
                  <a:pt x="867" y="653"/>
                </a:cubicBezTo>
                <a:cubicBezTo>
                  <a:pt x="868" y="653"/>
                  <a:pt x="869" y="653"/>
                  <a:pt x="874" y="652"/>
                </a:cubicBezTo>
                <a:cubicBezTo>
                  <a:pt x="879" y="651"/>
                  <a:pt x="886" y="646"/>
                  <a:pt x="891" y="646"/>
                </a:cubicBezTo>
                <a:cubicBezTo>
                  <a:pt x="896" y="646"/>
                  <a:pt x="900" y="649"/>
                  <a:pt x="902" y="650"/>
                </a:cubicBezTo>
                <a:cubicBezTo>
                  <a:pt x="905" y="651"/>
                  <a:pt x="907" y="648"/>
                  <a:pt x="910" y="647"/>
                </a:cubicBezTo>
                <a:cubicBezTo>
                  <a:pt x="913" y="647"/>
                  <a:pt x="915" y="651"/>
                  <a:pt x="916" y="654"/>
                </a:cubicBezTo>
                <a:cubicBezTo>
                  <a:pt x="918" y="657"/>
                  <a:pt x="918" y="660"/>
                  <a:pt x="918" y="664"/>
                </a:cubicBezTo>
                <a:cubicBezTo>
                  <a:pt x="918" y="668"/>
                  <a:pt x="915" y="668"/>
                  <a:pt x="914" y="670"/>
                </a:cubicBezTo>
                <a:cubicBezTo>
                  <a:pt x="913" y="672"/>
                  <a:pt x="919" y="670"/>
                  <a:pt x="916" y="674"/>
                </a:cubicBezTo>
                <a:cubicBezTo>
                  <a:pt x="915" y="676"/>
                  <a:pt x="914" y="675"/>
                  <a:pt x="910" y="675"/>
                </a:cubicBezTo>
                <a:cubicBezTo>
                  <a:pt x="906" y="675"/>
                  <a:pt x="900" y="673"/>
                  <a:pt x="895" y="673"/>
                </a:cubicBezTo>
                <a:cubicBezTo>
                  <a:pt x="889" y="673"/>
                  <a:pt x="887" y="678"/>
                  <a:pt x="887" y="681"/>
                </a:cubicBezTo>
                <a:cubicBezTo>
                  <a:pt x="887" y="684"/>
                  <a:pt x="889" y="686"/>
                  <a:pt x="888" y="688"/>
                </a:cubicBezTo>
                <a:cubicBezTo>
                  <a:pt x="888" y="689"/>
                  <a:pt x="883" y="686"/>
                  <a:pt x="881" y="686"/>
                </a:cubicBezTo>
                <a:cubicBezTo>
                  <a:pt x="878" y="686"/>
                  <a:pt x="878" y="687"/>
                  <a:pt x="878" y="689"/>
                </a:cubicBezTo>
                <a:cubicBezTo>
                  <a:pt x="878" y="691"/>
                  <a:pt x="883" y="691"/>
                  <a:pt x="884" y="692"/>
                </a:cubicBezTo>
                <a:cubicBezTo>
                  <a:pt x="886" y="693"/>
                  <a:pt x="886" y="698"/>
                  <a:pt x="889" y="701"/>
                </a:cubicBezTo>
                <a:cubicBezTo>
                  <a:pt x="892" y="704"/>
                  <a:pt x="889" y="708"/>
                  <a:pt x="890" y="709"/>
                </a:cubicBezTo>
                <a:cubicBezTo>
                  <a:pt x="891" y="710"/>
                  <a:pt x="894" y="710"/>
                  <a:pt x="895" y="710"/>
                </a:cubicBezTo>
                <a:cubicBezTo>
                  <a:pt x="896" y="710"/>
                  <a:pt x="897" y="712"/>
                  <a:pt x="901" y="715"/>
                </a:cubicBezTo>
                <a:cubicBezTo>
                  <a:pt x="904" y="718"/>
                  <a:pt x="907" y="716"/>
                  <a:pt x="908" y="719"/>
                </a:cubicBezTo>
                <a:cubicBezTo>
                  <a:pt x="910" y="722"/>
                  <a:pt x="907" y="724"/>
                  <a:pt x="906" y="728"/>
                </a:cubicBezTo>
                <a:cubicBezTo>
                  <a:pt x="905" y="732"/>
                  <a:pt x="913" y="742"/>
                  <a:pt x="914" y="745"/>
                </a:cubicBezTo>
                <a:cubicBezTo>
                  <a:pt x="915" y="748"/>
                  <a:pt x="913" y="748"/>
                  <a:pt x="911" y="750"/>
                </a:cubicBezTo>
                <a:cubicBezTo>
                  <a:pt x="910" y="752"/>
                  <a:pt x="908" y="754"/>
                  <a:pt x="909" y="757"/>
                </a:cubicBezTo>
                <a:cubicBezTo>
                  <a:pt x="910" y="760"/>
                  <a:pt x="915" y="758"/>
                  <a:pt x="919" y="760"/>
                </a:cubicBezTo>
                <a:cubicBezTo>
                  <a:pt x="922" y="762"/>
                  <a:pt x="922" y="766"/>
                  <a:pt x="920" y="769"/>
                </a:cubicBezTo>
                <a:cubicBezTo>
                  <a:pt x="918" y="771"/>
                  <a:pt x="924" y="774"/>
                  <a:pt x="925" y="776"/>
                </a:cubicBezTo>
                <a:cubicBezTo>
                  <a:pt x="927" y="779"/>
                  <a:pt x="925" y="780"/>
                  <a:pt x="924" y="782"/>
                </a:cubicBezTo>
                <a:cubicBezTo>
                  <a:pt x="923" y="784"/>
                  <a:pt x="926" y="805"/>
                  <a:pt x="923" y="806"/>
                </a:cubicBezTo>
                <a:close/>
                <a:moveTo>
                  <a:pt x="1013" y="688"/>
                </a:moveTo>
                <a:cubicBezTo>
                  <a:pt x="1011" y="691"/>
                  <a:pt x="1011" y="695"/>
                  <a:pt x="1006" y="695"/>
                </a:cubicBezTo>
                <a:cubicBezTo>
                  <a:pt x="1002" y="696"/>
                  <a:pt x="1001" y="697"/>
                  <a:pt x="998" y="696"/>
                </a:cubicBezTo>
                <a:cubicBezTo>
                  <a:pt x="992" y="695"/>
                  <a:pt x="993" y="693"/>
                  <a:pt x="994" y="690"/>
                </a:cubicBezTo>
                <a:cubicBezTo>
                  <a:pt x="995" y="686"/>
                  <a:pt x="998" y="682"/>
                  <a:pt x="998" y="679"/>
                </a:cubicBezTo>
                <a:cubicBezTo>
                  <a:pt x="998" y="676"/>
                  <a:pt x="999" y="674"/>
                  <a:pt x="997" y="672"/>
                </a:cubicBezTo>
                <a:cubicBezTo>
                  <a:pt x="995" y="671"/>
                  <a:pt x="993" y="669"/>
                  <a:pt x="992" y="670"/>
                </a:cubicBezTo>
                <a:cubicBezTo>
                  <a:pt x="991" y="672"/>
                  <a:pt x="989" y="679"/>
                  <a:pt x="990" y="682"/>
                </a:cubicBezTo>
                <a:cubicBezTo>
                  <a:pt x="990" y="685"/>
                  <a:pt x="991" y="692"/>
                  <a:pt x="990" y="691"/>
                </a:cubicBezTo>
                <a:cubicBezTo>
                  <a:pt x="989" y="691"/>
                  <a:pt x="984" y="691"/>
                  <a:pt x="984" y="688"/>
                </a:cubicBezTo>
                <a:cubicBezTo>
                  <a:pt x="984" y="686"/>
                  <a:pt x="983" y="681"/>
                  <a:pt x="984" y="679"/>
                </a:cubicBezTo>
                <a:cubicBezTo>
                  <a:pt x="986" y="676"/>
                  <a:pt x="989" y="669"/>
                  <a:pt x="989" y="668"/>
                </a:cubicBezTo>
                <a:cubicBezTo>
                  <a:pt x="989" y="666"/>
                  <a:pt x="989" y="664"/>
                  <a:pt x="992" y="664"/>
                </a:cubicBezTo>
                <a:cubicBezTo>
                  <a:pt x="995" y="665"/>
                  <a:pt x="996" y="665"/>
                  <a:pt x="998" y="667"/>
                </a:cubicBezTo>
                <a:cubicBezTo>
                  <a:pt x="1000" y="668"/>
                  <a:pt x="1001" y="668"/>
                  <a:pt x="1002" y="667"/>
                </a:cubicBezTo>
                <a:cubicBezTo>
                  <a:pt x="1004" y="666"/>
                  <a:pt x="1002" y="662"/>
                  <a:pt x="1006" y="662"/>
                </a:cubicBezTo>
                <a:cubicBezTo>
                  <a:pt x="1011" y="662"/>
                  <a:pt x="1012" y="668"/>
                  <a:pt x="1012" y="669"/>
                </a:cubicBezTo>
                <a:cubicBezTo>
                  <a:pt x="1012" y="671"/>
                  <a:pt x="1013" y="677"/>
                  <a:pt x="1014" y="681"/>
                </a:cubicBezTo>
                <a:cubicBezTo>
                  <a:pt x="1015" y="685"/>
                  <a:pt x="1015" y="685"/>
                  <a:pt x="1013" y="688"/>
                </a:cubicBezTo>
                <a:close/>
                <a:moveTo>
                  <a:pt x="1212" y="655"/>
                </a:moveTo>
                <a:cubicBezTo>
                  <a:pt x="1208" y="655"/>
                  <a:pt x="1203" y="662"/>
                  <a:pt x="1199" y="663"/>
                </a:cubicBezTo>
                <a:cubicBezTo>
                  <a:pt x="1195" y="664"/>
                  <a:pt x="1195" y="668"/>
                  <a:pt x="1193" y="672"/>
                </a:cubicBezTo>
                <a:cubicBezTo>
                  <a:pt x="1191" y="676"/>
                  <a:pt x="1194" y="674"/>
                  <a:pt x="1194" y="678"/>
                </a:cubicBezTo>
                <a:cubicBezTo>
                  <a:pt x="1195" y="681"/>
                  <a:pt x="1193" y="679"/>
                  <a:pt x="1189" y="675"/>
                </a:cubicBezTo>
                <a:cubicBezTo>
                  <a:pt x="1185" y="672"/>
                  <a:pt x="1187" y="666"/>
                  <a:pt x="1188" y="663"/>
                </a:cubicBezTo>
                <a:cubicBezTo>
                  <a:pt x="1189" y="661"/>
                  <a:pt x="1194" y="658"/>
                  <a:pt x="1197" y="656"/>
                </a:cubicBezTo>
                <a:cubicBezTo>
                  <a:pt x="1200" y="654"/>
                  <a:pt x="1207" y="652"/>
                  <a:pt x="1210" y="652"/>
                </a:cubicBezTo>
                <a:cubicBezTo>
                  <a:pt x="1213" y="652"/>
                  <a:pt x="1220" y="652"/>
                  <a:pt x="1223" y="654"/>
                </a:cubicBezTo>
                <a:cubicBezTo>
                  <a:pt x="1225" y="655"/>
                  <a:pt x="1216" y="656"/>
                  <a:pt x="1212" y="655"/>
                </a:cubicBezTo>
                <a:close/>
                <a:moveTo>
                  <a:pt x="1258" y="657"/>
                </a:moveTo>
                <a:cubicBezTo>
                  <a:pt x="1257" y="659"/>
                  <a:pt x="1251" y="658"/>
                  <a:pt x="1245" y="658"/>
                </a:cubicBezTo>
                <a:cubicBezTo>
                  <a:pt x="1239" y="658"/>
                  <a:pt x="1236" y="657"/>
                  <a:pt x="1234" y="655"/>
                </a:cubicBezTo>
                <a:cubicBezTo>
                  <a:pt x="1234" y="654"/>
                  <a:pt x="1246" y="654"/>
                  <a:pt x="1248" y="655"/>
                </a:cubicBezTo>
                <a:cubicBezTo>
                  <a:pt x="1249" y="656"/>
                  <a:pt x="1252" y="654"/>
                  <a:pt x="1255" y="654"/>
                </a:cubicBezTo>
                <a:cubicBezTo>
                  <a:pt x="1258" y="655"/>
                  <a:pt x="1258" y="652"/>
                  <a:pt x="1258" y="652"/>
                </a:cubicBezTo>
                <a:cubicBezTo>
                  <a:pt x="1259" y="651"/>
                  <a:pt x="1259" y="656"/>
                  <a:pt x="1258" y="657"/>
                </a:cubicBezTo>
                <a:close/>
                <a:moveTo>
                  <a:pt x="1642" y="504"/>
                </a:moveTo>
                <a:cubicBezTo>
                  <a:pt x="1641" y="508"/>
                  <a:pt x="1641" y="515"/>
                  <a:pt x="1639" y="525"/>
                </a:cubicBezTo>
                <a:cubicBezTo>
                  <a:pt x="1636" y="534"/>
                  <a:pt x="1631" y="531"/>
                  <a:pt x="1628" y="534"/>
                </a:cubicBezTo>
                <a:cubicBezTo>
                  <a:pt x="1624" y="536"/>
                  <a:pt x="1628" y="535"/>
                  <a:pt x="1632" y="536"/>
                </a:cubicBezTo>
                <a:cubicBezTo>
                  <a:pt x="1637" y="537"/>
                  <a:pt x="1631" y="538"/>
                  <a:pt x="1627" y="541"/>
                </a:cubicBezTo>
                <a:cubicBezTo>
                  <a:pt x="1622" y="544"/>
                  <a:pt x="1618" y="547"/>
                  <a:pt x="1611" y="551"/>
                </a:cubicBezTo>
                <a:cubicBezTo>
                  <a:pt x="1605" y="556"/>
                  <a:pt x="1602" y="556"/>
                  <a:pt x="1598" y="558"/>
                </a:cubicBezTo>
                <a:cubicBezTo>
                  <a:pt x="1594" y="560"/>
                  <a:pt x="1593" y="565"/>
                  <a:pt x="1591" y="568"/>
                </a:cubicBezTo>
                <a:cubicBezTo>
                  <a:pt x="1588" y="571"/>
                  <a:pt x="1575" y="572"/>
                  <a:pt x="1570" y="572"/>
                </a:cubicBezTo>
                <a:cubicBezTo>
                  <a:pt x="1565" y="571"/>
                  <a:pt x="1566" y="566"/>
                  <a:pt x="1571" y="567"/>
                </a:cubicBezTo>
                <a:cubicBezTo>
                  <a:pt x="1575" y="567"/>
                  <a:pt x="1582" y="563"/>
                  <a:pt x="1584" y="562"/>
                </a:cubicBezTo>
                <a:cubicBezTo>
                  <a:pt x="1587" y="560"/>
                  <a:pt x="1588" y="559"/>
                  <a:pt x="1593" y="555"/>
                </a:cubicBezTo>
                <a:cubicBezTo>
                  <a:pt x="1598" y="551"/>
                  <a:pt x="1597" y="552"/>
                  <a:pt x="1602" y="548"/>
                </a:cubicBezTo>
                <a:cubicBezTo>
                  <a:pt x="1607" y="544"/>
                  <a:pt x="1611" y="542"/>
                  <a:pt x="1613" y="540"/>
                </a:cubicBezTo>
                <a:cubicBezTo>
                  <a:pt x="1616" y="538"/>
                  <a:pt x="1614" y="538"/>
                  <a:pt x="1615" y="536"/>
                </a:cubicBezTo>
                <a:cubicBezTo>
                  <a:pt x="1616" y="534"/>
                  <a:pt x="1625" y="523"/>
                  <a:pt x="1628" y="519"/>
                </a:cubicBezTo>
                <a:cubicBezTo>
                  <a:pt x="1631" y="515"/>
                  <a:pt x="1635" y="503"/>
                  <a:pt x="1635" y="501"/>
                </a:cubicBezTo>
                <a:cubicBezTo>
                  <a:pt x="1635" y="498"/>
                  <a:pt x="1640" y="496"/>
                  <a:pt x="1643" y="495"/>
                </a:cubicBezTo>
                <a:cubicBezTo>
                  <a:pt x="1644" y="494"/>
                  <a:pt x="1643" y="501"/>
                  <a:pt x="1642" y="50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8" name="Freeform 1198"/>
          <p:cNvSpPr>
            <a:spLocks/>
          </p:cNvSpPr>
          <p:nvPr/>
        </p:nvSpPr>
        <p:spPr bwMode="auto">
          <a:xfrm>
            <a:off x="371395" y="720744"/>
            <a:ext cx="31584" cy="24555"/>
          </a:xfrm>
          <a:custGeom>
            <a:avLst/>
            <a:gdLst>
              <a:gd name="T0" fmla="*/ 23133 w 14"/>
              <a:gd name="T1" fmla="*/ 15240 h 10"/>
              <a:gd name="T2" fmla="*/ 5783 w 14"/>
              <a:gd name="T3" fmla="*/ 1905 h 10"/>
              <a:gd name="T4" fmla="*/ 23133 w 14"/>
              <a:gd name="T5" fmla="*/ 15240 h 10"/>
              <a:gd name="T6" fmla="*/ 0 60000 65536"/>
              <a:gd name="T7" fmla="*/ 0 60000 65536"/>
              <a:gd name="T8" fmla="*/ 0 60000 65536"/>
            </a:gdLst>
            <a:ahLst/>
            <a:cxnLst>
              <a:cxn ang="T6">
                <a:pos x="T0" y="T1"/>
              </a:cxn>
              <a:cxn ang="T7">
                <a:pos x="T2" y="T3"/>
              </a:cxn>
              <a:cxn ang="T8">
                <a:pos x="T4" y="T5"/>
              </a:cxn>
            </a:cxnLst>
            <a:rect l="0" t="0" r="r" b="b"/>
            <a:pathLst>
              <a:path w="14" h="10">
                <a:moveTo>
                  <a:pt x="12" y="8"/>
                </a:moveTo>
                <a:cubicBezTo>
                  <a:pt x="9" y="10"/>
                  <a:pt x="0" y="2"/>
                  <a:pt x="3" y="1"/>
                </a:cubicBezTo>
                <a:cubicBezTo>
                  <a:pt x="6" y="0"/>
                  <a:pt x="14" y="6"/>
                  <a:pt x="12"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39" name="Freeform 1199"/>
          <p:cNvSpPr>
            <a:spLocks/>
          </p:cNvSpPr>
          <p:nvPr/>
        </p:nvSpPr>
        <p:spPr bwMode="auto">
          <a:xfrm>
            <a:off x="421554" y="749392"/>
            <a:ext cx="29725" cy="8185"/>
          </a:xfrm>
          <a:custGeom>
            <a:avLst/>
            <a:gdLst>
              <a:gd name="T0" fmla="*/ 19538 w 13"/>
              <a:gd name="T1" fmla="*/ 4763 h 4"/>
              <a:gd name="T2" fmla="*/ 7815 w 13"/>
              <a:gd name="T3" fmla="*/ 0 h 4"/>
              <a:gd name="T4" fmla="*/ 19538 w 13"/>
              <a:gd name="T5" fmla="*/ 4763 h 4"/>
              <a:gd name="T6" fmla="*/ 0 60000 65536"/>
              <a:gd name="T7" fmla="*/ 0 60000 65536"/>
              <a:gd name="T8" fmla="*/ 0 60000 65536"/>
            </a:gdLst>
            <a:ahLst/>
            <a:cxnLst>
              <a:cxn ang="T6">
                <a:pos x="T0" y="T1"/>
              </a:cxn>
              <a:cxn ang="T7">
                <a:pos x="T2" y="T3"/>
              </a:cxn>
              <a:cxn ang="T8">
                <a:pos x="T4" y="T5"/>
              </a:cxn>
            </a:cxnLst>
            <a:rect l="0" t="0" r="r" b="b"/>
            <a:pathLst>
              <a:path w="13" h="4">
                <a:moveTo>
                  <a:pt x="10" y="3"/>
                </a:moveTo>
                <a:cubicBezTo>
                  <a:pt x="5" y="4"/>
                  <a:pt x="0" y="0"/>
                  <a:pt x="4" y="0"/>
                </a:cubicBezTo>
                <a:cubicBezTo>
                  <a:pt x="8" y="0"/>
                  <a:pt x="13" y="3"/>
                  <a:pt x="10"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0" name="Freeform 1200"/>
          <p:cNvSpPr>
            <a:spLocks/>
          </p:cNvSpPr>
          <p:nvPr/>
        </p:nvSpPr>
        <p:spPr bwMode="auto">
          <a:xfrm>
            <a:off x="419697" y="1119767"/>
            <a:ext cx="22293" cy="47065"/>
          </a:xfrm>
          <a:custGeom>
            <a:avLst/>
            <a:gdLst>
              <a:gd name="T0" fmla="*/ 9525 w 10"/>
              <a:gd name="T1" fmla="*/ 0 h 19"/>
              <a:gd name="T2" fmla="*/ 17145 w 10"/>
              <a:gd name="T3" fmla="*/ 36513 h 19"/>
              <a:gd name="T4" fmla="*/ 9525 w 10"/>
              <a:gd name="T5" fmla="*/ 0 h 19"/>
              <a:gd name="T6" fmla="*/ 0 60000 65536"/>
              <a:gd name="T7" fmla="*/ 0 60000 65536"/>
              <a:gd name="T8" fmla="*/ 0 60000 65536"/>
            </a:gdLst>
            <a:ahLst/>
            <a:cxnLst>
              <a:cxn ang="T6">
                <a:pos x="T0" y="T1"/>
              </a:cxn>
              <a:cxn ang="T7">
                <a:pos x="T2" y="T3"/>
              </a:cxn>
              <a:cxn ang="T8">
                <a:pos x="T4" y="T5"/>
              </a:cxn>
            </a:cxnLst>
            <a:rect l="0" t="0" r="r" b="b"/>
            <a:pathLst>
              <a:path w="10" h="19">
                <a:moveTo>
                  <a:pt x="5" y="0"/>
                </a:moveTo>
                <a:cubicBezTo>
                  <a:pt x="0" y="0"/>
                  <a:pt x="8" y="19"/>
                  <a:pt x="9" y="19"/>
                </a:cubicBezTo>
                <a:cubicBezTo>
                  <a:pt x="10" y="18"/>
                  <a:pt x="9" y="0"/>
                  <a:pt x="5"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1" name="Freeform 1201"/>
          <p:cNvSpPr>
            <a:spLocks/>
          </p:cNvSpPr>
          <p:nvPr/>
        </p:nvSpPr>
        <p:spPr bwMode="auto">
          <a:xfrm>
            <a:off x="428986" y="1203665"/>
            <a:ext cx="37156" cy="26601"/>
          </a:xfrm>
          <a:custGeom>
            <a:avLst/>
            <a:gdLst>
              <a:gd name="T0" fmla="*/ 5603 w 17"/>
              <a:gd name="T1" fmla="*/ 1876 h 11"/>
              <a:gd name="T2" fmla="*/ 5603 w 17"/>
              <a:gd name="T3" fmla="*/ 16885 h 11"/>
              <a:gd name="T4" fmla="*/ 28015 w 17"/>
              <a:gd name="T5" fmla="*/ 16885 h 11"/>
              <a:gd name="T6" fmla="*/ 5603 w 17"/>
              <a:gd name="T7" fmla="*/ 187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1">
                <a:moveTo>
                  <a:pt x="3" y="1"/>
                </a:moveTo>
                <a:cubicBezTo>
                  <a:pt x="2" y="2"/>
                  <a:pt x="0" y="9"/>
                  <a:pt x="3" y="9"/>
                </a:cubicBezTo>
                <a:cubicBezTo>
                  <a:pt x="5" y="10"/>
                  <a:pt x="17" y="11"/>
                  <a:pt x="15" y="9"/>
                </a:cubicBezTo>
                <a:cubicBezTo>
                  <a:pt x="14" y="7"/>
                  <a:pt x="4" y="0"/>
                  <a:pt x="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2" name="Freeform 1202"/>
          <p:cNvSpPr>
            <a:spLocks/>
          </p:cNvSpPr>
          <p:nvPr/>
        </p:nvSpPr>
        <p:spPr bwMode="auto">
          <a:xfrm>
            <a:off x="265502" y="1352646"/>
            <a:ext cx="78026" cy="55250"/>
          </a:xfrm>
          <a:custGeom>
            <a:avLst/>
            <a:gdLst>
              <a:gd name="T0" fmla="*/ 1905 w 35"/>
              <a:gd name="T1" fmla="*/ 13638 h 22"/>
              <a:gd name="T2" fmla="*/ 20955 w 35"/>
              <a:gd name="T3" fmla="*/ 1948 h 22"/>
              <a:gd name="T4" fmla="*/ 64770 w 35"/>
              <a:gd name="T5" fmla="*/ 7793 h 22"/>
              <a:gd name="T6" fmla="*/ 51435 w 35"/>
              <a:gd name="T7" fmla="*/ 13638 h 22"/>
              <a:gd name="T8" fmla="*/ 43815 w 35"/>
              <a:gd name="T9" fmla="*/ 17535 h 22"/>
              <a:gd name="T10" fmla="*/ 62865 w 35"/>
              <a:gd name="T11" fmla="*/ 27276 h 22"/>
              <a:gd name="T12" fmla="*/ 49530 w 35"/>
              <a:gd name="T13" fmla="*/ 31173 h 22"/>
              <a:gd name="T14" fmla="*/ 57150 w 35"/>
              <a:gd name="T15" fmla="*/ 42863 h 22"/>
              <a:gd name="T16" fmla="*/ 1905 w 35"/>
              <a:gd name="T17" fmla="*/ 1363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2">
                <a:moveTo>
                  <a:pt x="1" y="7"/>
                </a:moveTo>
                <a:cubicBezTo>
                  <a:pt x="1" y="4"/>
                  <a:pt x="5" y="1"/>
                  <a:pt x="11" y="1"/>
                </a:cubicBezTo>
                <a:cubicBezTo>
                  <a:pt x="17" y="0"/>
                  <a:pt x="34" y="3"/>
                  <a:pt x="34" y="4"/>
                </a:cubicBezTo>
                <a:cubicBezTo>
                  <a:pt x="34" y="6"/>
                  <a:pt x="30" y="8"/>
                  <a:pt x="27" y="7"/>
                </a:cubicBezTo>
                <a:cubicBezTo>
                  <a:pt x="24" y="7"/>
                  <a:pt x="19" y="6"/>
                  <a:pt x="23" y="9"/>
                </a:cubicBezTo>
                <a:cubicBezTo>
                  <a:pt x="27" y="12"/>
                  <a:pt x="35" y="14"/>
                  <a:pt x="33" y="14"/>
                </a:cubicBezTo>
                <a:cubicBezTo>
                  <a:pt x="30" y="14"/>
                  <a:pt x="23" y="14"/>
                  <a:pt x="26" y="16"/>
                </a:cubicBezTo>
                <a:cubicBezTo>
                  <a:pt x="29" y="18"/>
                  <a:pt x="32" y="22"/>
                  <a:pt x="30" y="22"/>
                </a:cubicBezTo>
                <a:cubicBezTo>
                  <a:pt x="28" y="22"/>
                  <a:pt x="0" y="15"/>
                  <a:pt x="1"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3" name="Freeform 1203"/>
          <p:cNvSpPr>
            <a:spLocks/>
          </p:cNvSpPr>
          <p:nvPr/>
        </p:nvSpPr>
        <p:spPr bwMode="auto">
          <a:xfrm>
            <a:off x="245066" y="1330137"/>
            <a:ext cx="55733" cy="12278"/>
          </a:xfrm>
          <a:custGeom>
            <a:avLst/>
            <a:gdLst>
              <a:gd name="T0" fmla="*/ 43815 w 25"/>
              <a:gd name="T1" fmla="*/ 7620 h 5"/>
              <a:gd name="T2" fmla="*/ 28575 w 25"/>
              <a:gd name="T3" fmla="*/ 0 h 5"/>
              <a:gd name="T4" fmla="*/ 3810 w 25"/>
              <a:gd name="T5" fmla="*/ 1905 h 5"/>
              <a:gd name="T6" fmla="*/ 43815 w 25"/>
              <a:gd name="T7" fmla="*/ 762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
                <a:moveTo>
                  <a:pt x="23" y="4"/>
                </a:moveTo>
                <a:cubicBezTo>
                  <a:pt x="25" y="2"/>
                  <a:pt x="18" y="0"/>
                  <a:pt x="15" y="0"/>
                </a:cubicBezTo>
                <a:cubicBezTo>
                  <a:pt x="12" y="0"/>
                  <a:pt x="0" y="1"/>
                  <a:pt x="2" y="1"/>
                </a:cubicBezTo>
                <a:cubicBezTo>
                  <a:pt x="3" y="1"/>
                  <a:pt x="21" y="5"/>
                  <a:pt x="23"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4" name="Freeform 1204"/>
          <p:cNvSpPr>
            <a:spLocks/>
          </p:cNvSpPr>
          <p:nvPr/>
        </p:nvSpPr>
        <p:spPr bwMode="auto">
          <a:xfrm>
            <a:off x="165183" y="1469681"/>
            <a:ext cx="78026" cy="36833"/>
          </a:xfrm>
          <a:custGeom>
            <a:avLst/>
            <a:gdLst>
              <a:gd name="T0" fmla="*/ 62865 w 35"/>
              <a:gd name="T1" fmla="*/ 19050 h 15"/>
              <a:gd name="T2" fmla="*/ 57150 w 35"/>
              <a:gd name="T3" fmla="*/ 3810 h 15"/>
              <a:gd name="T4" fmla="*/ 19050 w 35"/>
              <a:gd name="T5" fmla="*/ 11430 h 15"/>
              <a:gd name="T6" fmla="*/ 1905 w 35"/>
              <a:gd name="T7" fmla="*/ 24765 h 15"/>
              <a:gd name="T8" fmla="*/ 62865 w 35"/>
              <a:gd name="T9" fmla="*/ 1905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5">
                <a:moveTo>
                  <a:pt x="33" y="10"/>
                </a:moveTo>
                <a:cubicBezTo>
                  <a:pt x="35" y="9"/>
                  <a:pt x="35" y="0"/>
                  <a:pt x="30" y="2"/>
                </a:cubicBezTo>
                <a:cubicBezTo>
                  <a:pt x="25" y="3"/>
                  <a:pt x="13" y="5"/>
                  <a:pt x="10" y="6"/>
                </a:cubicBezTo>
                <a:cubicBezTo>
                  <a:pt x="7" y="7"/>
                  <a:pt x="0" y="13"/>
                  <a:pt x="1" y="13"/>
                </a:cubicBezTo>
                <a:cubicBezTo>
                  <a:pt x="2" y="14"/>
                  <a:pt x="25" y="15"/>
                  <a:pt x="33"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5" name="Freeform 1207"/>
          <p:cNvSpPr>
            <a:spLocks/>
          </p:cNvSpPr>
          <p:nvPr/>
        </p:nvSpPr>
        <p:spPr bwMode="auto">
          <a:xfrm>
            <a:off x="453140" y="1033431"/>
            <a:ext cx="14861" cy="14325"/>
          </a:xfrm>
          <a:custGeom>
            <a:avLst/>
            <a:gdLst>
              <a:gd name="T0" fmla="*/ 12700 w 7"/>
              <a:gd name="T1" fmla="*/ 5557 h 6"/>
              <a:gd name="T2" fmla="*/ 3629 w 7"/>
              <a:gd name="T3" fmla="*/ 7409 h 6"/>
              <a:gd name="T4" fmla="*/ 12700 w 7"/>
              <a:gd name="T5" fmla="*/ 5557 h 6"/>
              <a:gd name="T6" fmla="*/ 0 60000 65536"/>
              <a:gd name="T7" fmla="*/ 0 60000 65536"/>
              <a:gd name="T8" fmla="*/ 0 60000 65536"/>
            </a:gdLst>
            <a:ahLst/>
            <a:cxnLst>
              <a:cxn ang="T6">
                <a:pos x="T0" y="T1"/>
              </a:cxn>
              <a:cxn ang="T7">
                <a:pos x="T2" y="T3"/>
              </a:cxn>
              <a:cxn ang="T8">
                <a:pos x="T4" y="T5"/>
              </a:cxn>
            </a:cxnLst>
            <a:rect l="0" t="0" r="r" b="b"/>
            <a:pathLst>
              <a:path w="7" h="6">
                <a:moveTo>
                  <a:pt x="7" y="3"/>
                </a:moveTo>
                <a:cubicBezTo>
                  <a:pt x="7" y="0"/>
                  <a:pt x="0" y="3"/>
                  <a:pt x="2" y="4"/>
                </a:cubicBezTo>
                <a:cubicBezTo>
                  <a:pt x="4" y="6"/>
                  <a:pt x="7" y="4"/>
                  <a:pt x="7"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6" name="Freeform 1208"/>
          <p:cNvSpPr>
            <a:spLocks/>
          </p:cNvSpPr>
          <p:nvPr/>
        </p:nvSpPr>
        <p:spPr bwMode="auto">
          <a:xfrm>
            <a:off x="404834" y="959763"/>
            <a:ext cx="20436" cy="14325"/>
          </a:xfrm>
          <a:custGeom>
            <a:avLst/>
            <a:gdLst>
              <a:gd name="T0" fmla="*/ 13582 w 9"/>
              <a:gd name="T1" fmla="*/ 3704 h 6"/>
              <a:gd name="T2" fmla="*/ 5821 w 9"/>
              <a:gd name="T3" fmla="*/ 9261 h 6"/>
              <a:gd name="T4" fmla="*/ 13582 w 9"/>
              <a:gd name="T5" fmla="*/ 3704 h 6"/>
              <a:gd name="T6" fmla="*/ 0 60000 65536"/>
              <a:gd name="T7" fmla="*/ 0 60000 65536"/>
              <a:gd name="T8" fmla="*/ 0 60000 65536"/>
            </a:gdLst>
            <a:ahLst/>
            <a:cxnLst>
              <a:cxn ang="T6">
                <a:pos x="T0" y="T1"/>
              </a:cxn>
              <a:cxn ang="T7">
                <a:pos x="T2" y="T3"/>
              </a:cxn>
              <a:cxn ang="T8">
                <a:pos x="T4" y="T5"/>
              </a:cxn>
            </a:cxnLst>
            <a:rect l="0" t="0" r="r" b="b"/>
            <a:pathLst>
              <a:path w="9" h="6">
                <a:moveTo>
                  <a:pt x="7" y="2"/>
                </a:moveTo>
                <a:cubicBezTo>
                  <a:pt x="3" y="0"/>
                  <a:pt x="0" y="4"/>
                  <a:pt x="3" y="5"/>
                </a:cubicBezTo>
                <a:cubicBezTo>
                  <a:pt x="5" y="6"/>
                  <a:pt x="9" y="3"/>
                  <a:pt x="7"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7" name="Freeform 1209"/>
          <p:cNvSpPr>
            <a:spLocks/>
          </p:cNvSpPr>
          <p:nvPr/>
        </p:nvSpPr>
        <p:spPr bwMode="auto">
          <a:xfrm>
            <a:off x="453137" y="939298"/>
            <a:ext cx="16720" cy="16370"/>
          </a:xfrm>
          <a:custGeom>
            <a:avLst/>
            <a:gdLst>
              <a:gd name="T0" fmla="*/ 12502 w 8"/>
              <a:gd name="T1" fmla="*/ 2117 h 6"/>
              <a:gd name="T2" fmla="*/ 3572 w 8"/>
              <a:gd name="T3" fmla="*/ 8467 h 6"/>
              <a:gd name="T4" fmla="*/ 12502 w 8"/>
              <a:gd name="T5" fmla="*/ 2117 h 6"/>
              <a:gd name="T6" fmla="*/ 0 60000 65536"/>
              <a:gd name="T7" fmla="*/ 0 60000 65536"/>
              <a:gd name="T8" fmla="*/ 0 60000 65536"/>
            </a:gdLst>
            <a:ahLst/>
            <a:cxnLst>
              <a:cxn ang="T6">
                <a:pos x="T0" y="T1"/>
              </a:cxn>
              <a:cxn ang="T7">
                <a:pos x="T2" y="T3"/>
              </a:cxn>
              <a:cxn ang="T8">
                <a:pos x="T4" y="T5"/>
              </a:cxn>
            </a:cxnLst>
            <a:rect l="0" t="0" r="r" b="b"/>
            <a:pathLst>
              <a:path w="8" h="6">
                <a:moveTo>
                  <a:pt x="7" y="1"/>
                </a:moveTo>
                <a:cubicBezTo>
                  <a:pt x="5" y="0"/>
                  <a:pt x="0" y="2"/>
                  <a:pt x="2" y="4"/>
                </a:cubicBezTo>
                <a:cubicBezTo>
                  <a:pt x="5" y="6"/>
                  <a:pt x="8" y="2"/>
                  <a:pt x="7"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8" name="Freeform 1212"/>
          <p:cNvSpPr>
            <a:spLocks/>
          </p:cNvSpPr>
          <p:nvPr/>
        </p:nvSpPr>
        <p:spPr bwMode="auto">
          <a:xfrm>
            <a:off x="94589" y="604106"/>
            <a:ext cx="141191" cy="34787"/>
          </a:xfrm>
          <a:custGeom>
            <a:avLst/>
            <a:gdLst>
              <a:gd name="T0" fmla="*/ 63198 w 63"/>
              <a:gd name="T1" fmla="*/ 26988 h 14"/>
              <a:gd name="T2" fmla="*/ 112990 w 63"/>
              <a:gd name="T3" fmla="*/ 19277 h 14"/>
              <a:gd name="T4" fmla="*/ 65113 w 63"/>
              <a:gd name="T5" fmla="*/ 7711 h 14"/>
              <a:gd name="T6" fmla="*/ 15321 w 63"/>
              <a:gd name="T7" fmla="*/ 1928 h 14"/>
              <a:gd name="T8" fmla="*/ 0 w 63"/>
              <a:gd name="T9" fmla="*/ 0 h 14"/>
              <a:gd name="T10" fmla="*/ 0 w 63"/>
              <a:gd name="T11" fmla="*/ 26988 h 14"/>
              <a:gd name="T12" fmla="*/ 63198 w 63"/>
              <a:gd name="T13" fmla="*/ 26988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4">
                <a:moveTo>
                  <a:pt x="33" y="14"/>
                </a:moveTo>
                <a:cubicBezTo>
                  <a:pt x="42" y="14"/>
                  <a:pt x="63" y="12"/>
                  <a:pt x="59" y="10"/>
                </a:cubicBezTo>
                <a:cubicBezTo>
                  <a:pt x="56" y="8"/>
                  <a:pt x="45" y="3"/>
                  <a:pt x="34" y="4"/>
                </a:cubicBezTo>
                <a:cubicBezTo>
                  <a:pt x="23" y="5"/>
                  <a:pt x="15" y="2"/>
                  <a:pt x="8" y="1"/>
                </a:cubicBezTo>
                <a:cubicBezTo>
                  <a:pt x="6" y="1"/>
                  <a:pt x="4" y="0"/>
                  <a:pt x="0" y="0"/>
                </a:cubicBezTo>
                <a:cubicBezTo>
                  <a:pt x="0" y="14"/>
                  <a:pt x="0" y="14"/>
                  <a:pt x="0" y="14"/>
                </a:cubicBezTo>
                <a:cubicBezTo>
                  <a:pt x="12" y="13"/>
                  <a:pt x="27" y="13"/>
                  <a:pt x="33"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49" name="Freeform 1213"/>
          <p:cNvSpPr>
            <a:spLocks/>
          </p:cNvSpPr>
          <p:nvPr/>
        </p:nvSpPr>
        <p:spPr bwMode="auto">
          <a:xfrm>
            <a:off x="180045" y="1353043"/>
            <a:ext cx="1858" cy="2047"/>
          </a:xfrm>
          <a:custGeom>
            <a:avLst/>
            <a:gdLst>
              <a:gd name="T0" fmla="*/ 0 w 1587"/>
              <a:gd name="T1" fmla="*/ 0 h 1588"/>
              <a:gd name="T2" fmla="*/ 0 w 1587"/>
              <a:gd name="T3" fmla="*/ 0 h 1588"/>
              <a:gd name="T4" fmla="*/ 0 w 1587"/>
              <a:gd name="T5" fmla="*/ 0 h 1588"/>
              <a:gd name="T6" fmla="*/ 0 60000 65536"/>
              <a:gd name="T7" fmla="*/ 0 60000 65536"/>
              <a:gd name="T8" fmla="*/ 0 60000 65536"/>
            </a:gdLst>
            <a:ahLst/>
            <a:cxnLst>
              <a:cxn ang="T6">
                <a:pos x="T0" y="T1"/>
              </a:cxn>
              <a:cxn ang="T7">
                <a:pos x="T2" y="T3"/>
              </a:cxn>
              <a:cxn ang="T8">
                <a:pos x="T4" y="T5"/>
              </a:cxn>
            </a:cxnLst>
            <a:rect l="0" t="0" r="r" b="b"/>
            <a:pathLst>
              <a:path w="1587" h="1588">
                <a:moveTo>
                  <a:pt x="0" y="0"/>
                </a:moveTo>
                <a:cubicBezTo>
                  <a:pt x="0" y="0"/>
                  <a:pt x="0" y="0"/>
                  <a:pt x="0" y="0"/>
                </a:cubicBezTo>
                <a:cubicBezTo>
                  <a:pt x="0" y="0"/>
                  <a:pt x="0" y="0"/>
                  <a:pt x="0"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0" name="Freeform 1214"/>
          <p:cNvSpPr>
            <a:spLocks/>
          </p:cNvSpPr>
          <p:nvPr/>
        </p:nvSpPr>
        <p:spPr bwMode="auto">
          <a:xfrm>
            <a:off x="94588" y="718300"/>
            <a:ext cx="540609" cy="920824"/>
          </a:xfrm>
          <a:custGeom>
            <a:avLst/>
            <a:gdLst>
              <a:gd name="T0" fmla="*/ 334063 w 242"/>
              <a:gd name="T1" fmla="*/ 19101 h 374"/>
              <a:gd name="T2" fmla="*/ 255797 w 242"/>
              <a:gd name="T3" fmla="*/ 43932 h 374"/>
              <a:gd name="T4" fmla="*/ 173713 w 242"/>
              <a:gd name="T5" fmla="*/ 76404 h 374"/>
              <a:gd name="T6" fmla="*/ 204256 w 242"/>
              <a:gd name="T7" fmla="*/ 17191 h 374"/>
              <a:gd name="T8" fmla="*/ 72539 w 242"/>
              <a:gd name="T9" fmla="*/ 47752 h 374"/>
              <a:gd name="T10" fmla="*/ 28634 w 242"/>
              <a:gd name="T11" fmla="*/ 11461 h 374"/>
              <a:gd name="T12" fmla="*/ 9545 w 242"/>
              <a:gd name="T13" fmla="*/ 712465 h 374"/>
              <a:gd name="T14" fmla="*/ 43905 w 242"/>
              <a:gd name="T15" fmla="*/ 702914 h 374"/>
              <a:gd name="T16" fmla="*/ 204256 w 242"/>
              <a:gd name="T17" fmla="*/ 628421 h 374"/>
              <a:gd name="T18" fmla="*/ 99265 w 242"/>
              <a:gd name="T19" fmla="*/ 624601 h 374"/>
              <a:gd name="T20" fmla="*/ 72539 w 242"/>
              <a:gd name="T21" fmla="*/ 624601 h 374"/>
              <a:gd name="T22" fmla="*/ 34361 w 242"/>
              <a:gd name="T23" fmla="*/ 613140 h 374"/>
              <a:gd name="T24" fmla="*/ 68722 w 242"/>
              <a:gd name="T25" fmla="*/ 586399 h 374"/>
              <a:gd name="T26" fmla="*/ 104991 w 242"/>
              <a:gd name="T27" fmla="*/ 565388 h 374"/>
              <a:gd name="T28" fmla="*/ 164168 w 242"/>
              <a:gd name="T29" fmla="*/ 605500 h 374"/>
              <a:gd name="T30" fmla="*/ 215710 w 242"/>
              <a:gd name="T31" fmla="*/ 582579 h 374"/>
              <a:gd name="T32" fmla="*/ 196620 w 242"/>
              <a:gd name="T33" fmla="*/ 555837 h 374"/>
              <a:gd name="T34" fmla="*/ 122172 w 242"/>
              <a:gd name="T35" fmla="*/ 525276 h 374"/>
              <a:gd name="T36" fmla="*/ 135534 w 242"/>
              <a:gd name="T37" fmla="*/ 506175 h 374"/>
              <a:gd name="T38" fmla="*/ 85902 w 242"/>
              <a:gd name="T39" fmla="*/ 504265 h 374"/>
              <a:gd name="T40" fmla="*/ 106900 w 242"/>
              <a:gd name="T41" fmla="*/ 504265 h 374"/>
              <a:gd name="T42" fmla="*/ 72539 w 242"/>
              <a:gd name="T43" fmla="*/ 492804 h 374"/>
              <a:gd name="T44" fmla="*/ 95447 w 242"/>
              <a:gd name="T45" fmla="*/ 481344 h 374"/>
              <a:gd name="T46" fmla="*/ 125990 w 242"/>
              <a:gd name="T47" fmla="*/ 473703 h 374"/>
              <a:gd name="T48" fmla="*/ 146988 w 242"/>
              <a:gd name="T49" fmla="*/ 464153 h 374"/>
              <a:gd name="T50" fmla="*/ 160350 w 242"/>
              <a:gd name="T51" fmla="*/ 462243 h 374"/>
              <a:gd name="T52" fmla="*/ 244344 w 242"/>
              <a:gd name="T53" fmla="*/ 469883 h 374"/>
              <a:gd name="T54" fmla="*/ 213801 w 242"/>
              <a:gd name="T55" fmla="*/ 456512 h 374"/>
              <a:gd name="T56" fmla="*/ 211892 w 242"/>
              <a:gd name="T57" fmla="*/ 416400 h 374"/>
              <a:gd name="T58" fmla="*/ 263433 w 242"/>
              <a:gd name="T59" fmla="*/ 433591 h 374"/>
              <a:gd name="T60" fmla="*/ 265342 w 242"/>
              <a:gd name="T61" fmla="*/ 416400 h 374"/>
              <a:gd name="T62" fmla="*/ 232890 w 242"/>
              <a:gd name="T63" fmla="*/ 393479 h 374"/>
              <a:gd name="T64" fmla="*/ 238617 w 242"/>
              <a:gd name="T65" fmla="*/ 385839 h 374"/>
              <a:gd name="T66" fmla="*/ 274886 w 242"/>
              <a:gd name="T67" fmla="*/ 374378 h 374"/>
              <a:gd name="T68" fmla="*/ 278704 w 242"/>
              <a:gd name="T69" fmla="*/ 366738 h 374"/>
              <a:gd name="T70" fmla="*/ 253888 w 242"/>
              <a:gd name="T71" fmla="*/ 332356 h 374"/>
              <a:gd name="T72" fmla="*/ 209983 w 242"/>
              <a:gd name="T73" fmla="*/ 313255 h 374"/>
              <a:gd name="T74" fmla="*/ 229072 w 242"/>
              <a:gd name="T75" fmla="*/ 305615 h 374"/>
              <a:gd name="T76" fmla="*/ 292067 w 242"/>
              <a:gd name="T77" fmla="*/ 273143 h 374"/>
              <a:gd name="T78" fmla="*/ 257706 w 242"/>
              <a:gd name="T79" fmla="*/ 257863 h 374"/>
              <a:gd name="T80" fmla="*/ 230981 w 242"/>
              <a:gd name="T81" fmla="*/ 240672 h 374"/>
              <a:gd name="T82" fmla="*/ 227163 w 242"/>
              <a:gd name="T83" fmla="*/ 217751 h 374"/>
              <a:gd name="T84" fmla="*/ 269160 w 242"/>
              <a:gd name="T85" fmla="*/ 177639 h 374"/>
              <a:gd name="T86" fmla="*/ 297794 w 242"/>
              <a:gd name="T87" fmla="*/ 139437 h 374"/>
              <a:gd name="T88" fmla="*/ 255797 w 242"/>
              <a:gd name="T89" fmla="*/ 135617 h 374"/>
              <a:gd name="T90" fmla="*/ 328337 w 242"/>
              <a:gd name="T91" fmla="*/ 112696 h 374"/>
              <a:gd name="T92" fmla="*/ 292067 w 242"/>
              <a:gd name="T93" fmla="*/ 93595 h 374"/>
              <a:gd name="T94" fmla="*/ 328337 w 242"/>
              <a:gd name="T95" fmla="*/ 84044 h 374"/>
              <a:gd name="T96" fmla="*/ 381787 w 242"/>
              <a:gd name="T97" fmla="*/ 63033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 h="374">
                <a:moveTo>
                  <a:pt x="238" y="19"/>
                </a:moveTo>
                <a:cubicBezTo>
                  <a:pt x="233" y="16"/>
                  <a:pt x="211" y="8"/>
                  <a:pt x="204" y="9"/>
                </a:cubicBezTo>
                <a:cubicBezTo>
                  <a:pt x="197" y="9"/>
                  <a:pt x="183" y="5"/>
                  <a:pt x="175" y="10"/>
                </a:cubicBezTo>
                <a:cubicBezTo>
                  <a:pt x="168" y="15"/>
                  <a:pt x="164" y="24"/>
                  <a:pt x="158" y="22"/>
                </a:cubicBezTo>
                <a:cubicBezTo>
                  <a:pt x="152" y="20"/>
                  <a:pt x="146" y="19"/>
                  <a:pt x="144" y="20"/>
                </a:cubicBezTo>
                <a:cubicBezTo>
                  <a:pt x="141" y="21"/>
                  <a:pt x="133" y="26"/>
                  <a:pt x="134" y="23"/>
                </a:cubicBezTo>
                <a:cubicBezTo>
                  <a:pt x="134" y="20"/>
                  <a:pt x="136" y="17"/>
                  <a:pt x="133" y="17"/>
                </a:cubicBezTo>
                <a:cubicBezTo>
                  <a:pt x="130" y="18"/>
                  <a:pt x="119" y="24"/>
                  <a:pt x="115" y="27"/>
                </a:cubicBezTo>
                <a:cubicBezTo>
                  <a:pt x="111" y="30"/>
                  <a:pt x="93" y="37"/>
                  <a:pt x="91" y="40"/>
                </a:cubicBezTo>
                <a:cubicBezTo>
                  <a:pt x="89" y="43"/>
                  <a:pt x="74" y="52"/>
                  <a:pt x="79" y="48"/>
                </a:cubicBezTo>
                <a:cubicBezTo>
                  <a:pt x="84" y="44"/>
                  <a:pt x="90" y="35"/>
                  <a:pt x="96" y="30"/>
                </a:cubicBezTo>
                <a:cubicBezTo>
                  <a:pt x="103" y="25"/>
                  <a:pt x="110" y="13"/>
                  <a:pt x="107" y="9"/>
                </a:cubicBezTo>
                <a:cubicBezTo>
                  <a:pt x="104" y="4"/>
                  <a:pt x="91" y="0"/>
                  <a:pt x="86" y="5"/>
                </a:cubicBezTo>
                <a:cubicBezTo>
                  <a:pt x="81" y="10"/>
                  <a:pt x="82" y="12"/>
                  <a:pt x="78" y="14"/>
                </a:cubicBezTo>
                <a:cubicBezTo>
                  <a:pt x="73" y="16"/>
                  <a:pt x="39" y="26"/>
                  <a:pt x="38" y="25"/>
                </a:cubicBezTo>
                <a:cubicBezTo>
                  <a:pt x="37" y="24"/>
                  <a:pt x="34" y="21"/>
                  <a:pt x="39" y="19"/>
                </a:cubicBezTo>
                <a:cubicBezTo>
                  <a:pt x="44" y="17"/>
                  <a:pt x="68" y="11"/>
                  <a:pt x="66" y="8"/>
                </a:cubicBezTo>
                <a:cubicBezTo>
                  <a:pt x="64" y="6"/>
                  <a:pt x="26" y="5"/>
                  <a:pt x="15" y="6"/>
                </a:cubicBezTo>
                <a:cubicBezTo>
                  <a:pt x="10" y="6"/>
                  <a:pt x="5" y="7"/>
                  <a:pt x="0" y="8"/>
                </a:cubicBezTo>
                <a:cubicBezTo>
                  <a:pt x="0" y="374"/>
                  <a:pt x="0" y="374"/>
                  <a:pt x="0" y="374"/>
                </a:cubicBezTo>
                <a:cubicBezTo>
                  <a:pt x="3" y="374"/>
                  <a:pt x="7" y="374"/>
                  <a:pt x="5" y="373"/>
                </a:cubicBezTo>
                <a:cubicBezTo>
                  <a:pt x="3" y="371"/>
                  <a:pt x="1" y="369"/>
                  <a:pt x="4" y="369"/>
                </a:cubicBezTo>
                <a:cubicBezTo>
                  <a:pt x="7" y="368"/>
                  <a:pt x="6" y="370"/>
                  <a:pt x="10" y="370"/>
                </a:cubicBezTo>
                <a:cubicBezTo>
                  <a:pt x="14" y="370"/>
                  <a:pt x="16" y="370"/>
                  <a:pt x="23" y="368"/>
                </a:cubicBezTo>
                <a:cubicBezTo>
                  <a:pt x="29" y="367"/>
                  <a:pt x="42" y="366"/>
                  <a:pt x="49" y="362"/>
                </a:cubicBezTo>
                <a:cubicBezTo>
                  <a:pt x="56" y="359"/>
                  <a:pt x="75" y="347"/>
                  <a:pt x="81" y="344"/>
                </a:cubicBezTo>
                <a:cubicBezTo>
                  <a:pt x="86" y="340"/>
                  <a:pt x="110" y="329"/>
                  <a:pt x="107" y="329"/>
                </a:cubicBezTo>
                <a:cubicBezTo>
                  <a:pt x="103" y="329"/>
                  <a:pt x="90" y="329"/>
                  <a:pt x="84" y="328"/>
                </a:cubicBezTo>
                <a:cubicBezTo>
                  <a:pt x="78" y="326"/>
                  <a:pt x="71" y="323"/>
                  <a:pt x="66" y="323"/>
                </a:cubicBezTo>
                <a:cubicBezTo>
                  <a:pt x="62" y="323"/>
                  <a:pt x="53" y="328"/>
                  <a:pt x="52" y="327"/>
                </a:cubicBezTo>
                <a:cubicBezTo>
                  <a:pt x="50" y="326"/>
                  <a:pt x="49" y="324"/>
                  <a:pt x="47" y="325"/>
                </a:cubicBezTo>
                <a:cubicBezTo>
                  <a:pt x="45" y="326"/>
                  <a:pt x="41" y="332"/>
                  <a:pt x="39" y="331"/>
                </a:cubicBezTo>
                <a:cubicBezTo>
                  <a:pt x="38" y="331"/>
                  <a:pt x="33" y="329"/>
                  <a:pt x="38" y="327"/>
                </a:cubicBezTo>
                <a:cubicBezTo>
                  <a:pt x="43" y="324"/>
                  <a:pt x="54" y="322"/>
                  <a:pt x="50" y="322"/>
                </a:cubicBezTo>
                <a:cubicBezTo>
                  <a:pt x="46" y="322"/>
                  <a:pt x="30" y="323"/>
                  <a:pt x="27" y="322"/>
                </a:cubicBezTo>
                <a:cubicBezTo>
                  <a:pt x="24" y="321"/>
                  <a:pt x="19" y="321"/>
                  <a:pt x="18" y="321"/>
                </a:cubicBezTo>
                <a:cubicBezTo>
                  <a:pt x="17" y="321"/>
                  <a:pt x="20" y="319"/>
                  <a:pt x="23" y="317"/>
                </a:cubicBezTo>
                <a:cubicBezTo>
                  <a:pt x="27" y="315"/>
                  <a:pt x="30" y="314"/>
                  <a:pt x="31" y="311"/>
                </a:cubicBezTo>
                <a:cubicBezTo>
                  <a:pt x="32" y="309"/>
                  <a:pt x="33" y="307"/>
                  <a:pt x="36" y="307"/>
                </a:cubicBezTo>
                <a:cubicBezTo>
                  <a:pt x="40" y="308"/>
                  <a:pt x="39" y="310"/>
                  <a:pt x="46" y="309"/>
                </a:cubicBezTo>
                <a:cubicBezTo>
                  <a:pt x="52" y="307"/>
                  <a:pt x="70" y="303"/>
                  <a:pt x="67" y="302"/>
                </a:cubicBezTo>
                <a:cubicBezTo>
                  <a:pt x="64" y="301"/>
                  <a:pt x="59" y="297"/>
                  <a:pt x="55" y="296"/>
                </a:cubicBezTo>
                <a:cubicBezTo>
                  <a:pt x="51" y="294"/>
                  <a:pt x="56" y="294"/>
                  <a:pt x="63" y="297"/>
                </a:cubicBezTo>
                <a:cubicBezTo>
                  <a:pt x="70" y="300"/>
                  <a:pt x="79" y="304"/>
                  <a:pt x="80" y="306"/>
                </a:cubicBezTo>
                <a:cubicBezTo>
                  <a:pt x="82" y="308"/>
                  <a:pt x="77" y="313"/>
                  <a:pt x="86" y="317"/>
                </a:cubicBezTo>
                <a:cubicBezTo>
                  <a:pt x="95" y="322"/>
                  <a:pt x="102" y="317"/>
                  <a:pt x="102" y="315"/>
                </a:cubicBezTo>
                <a:cubicBezTo>
                  <a:pt x="102" y="313"/>
                  <a:pt x="104" y="323"/>
                  <a:pt x="107" y="319"/>
                </a:cubicBezTo>
                <a:cubicBezTo>
                  <a:pt x="111" y="315"/>
                  <a:pt x="114" y="311"/>
                  <a:pt x="113" y="305"/>
                </a:cubicBezTo>
                <a:cubicBezTo>
                  <a:pt x="112" y="299"/>
                  <a:pt x="111" y="293"/>
                  <a:pt x="110" y="294"/>
                </a:cubicBezTo>
                <a:cubicBezTo>
                  <a:pt x="108" y="295"/>
                  <a:pt x="105" y="298"/>
                  <a:pt x="105" y="296"/>
                </a:cubicBezTo>
                <a:cubicBezTo>
                  <a:pt x="105" y="294"/>
                  <a:pt x="107" y="293"/>
                  <a:pt x="103" y="291"/>
                </a:cubicBezTo>
                <a:cubicBezTo>
                  <a:pt x="100" y="289"/>
                  <a:pt x="77" y="274"/>
                  <a:pt x="74" y="274"/>
                </a:cubicBezTo>
                <a:cubicBezTo>
                  <a:pt x="71" y="273"/>
                  <a:pt x="66" y="277"/>
                  <a:pt x="65" y="279"/>
                </a:cubicBezTo>
                <a:cubicBezTo>
                  <a:pt x="63" y="280"/>
                  <a:pt x="66" y="276"/>
                  <a:pt x="64" y="275"/>
                </a:cubicBezTo>
                <a:cubicBezTo>
                  <a:pt x="62" y="274"/>
                  <a:pt x="58" y="273"/>
                  <a:pt x="61" y="273"/>
                </a:cubicBezTo>
                <a:cubicBezTo>
                  <a:pt x="64" y="272"/>
                  <a:pt x="70" y="274"/>
                  <a:pt x="71" y="271"/>
                </a:cubicBezTo>
                <a:cubicBezTo>
                  <a:pt x="71" y="269"/>
                  <a:pt x="73" y="267"/>
                  <a:pt x="71" y="265"/>
                </a:cubicBezTo>
                <a:cubicBezTo>
                  <a:pt x="68" y="263"/>
                  <a:pt x="64" y="262"/>
                  <a:pt x="61" y="264"/>
                </a:cubicBezTo>
                <a:cubicBezTo>
                  <a:pt x="59" y="266"/>
                  <a:pt x="56" y="269"/>
                  <a:pt x="53" y="268"/>
                </a:cubicBezTo>
                <a:cubicBezTo>
                  <a:pt x="51" y="267"/>
                  <a:pt x="49" y="263"/>
                  <a:pt x="45" y="264"/>
                </a:cubicBezTo>
                <a:cubicBezTo>
                  <a:pt x="40" y="265"/>
                  <a:pt x="37" y="263"/>
                  <a:pt x="40" y="263"/>
                </a:cubicBezTo>
                <a:cubicBezTo>
                  <a:pt x="42" y="263"/>
                  <a:pt x="47" y="261"/>
                  <a:pt x="49" y="261"/>
                </a:cubicBezTo>
                <a:cubicBezTo>
                  <a:pt x="51" y="262"/>
                  <a:pt x="53" y="266"/>
                  <a:pt x="56" y="264"/>
                </a:cubicBezTo>
                <a:cubicBezTo>
                  <a:pt x="59" y="262"/>
                  <a:pt x="69" y="261"/>
                  <a:pt x="70" y="261"/>
                </a:cubicBezTo>
                <a:cubicBezTo>
                  <a:pt x="70" y="260"/>
                  <a:pt x="63" y="255"/>
                  <a:pt x="58" y="255"/>
                </a:cubicBezTo>
                <a:cubicBezTo>
                  <a:pt x="54" y="255"/>
                  <a:pt x="40" y="256"/>
                  <a:pt x="38" y="258"/>
                </a:cubicBezTo>
                <a:cubicBezTo>
                  <a:pt x="38" y="258"/>
                  <a:pt x="38" y="258"/>
                  <a:pt x="38" y="258"/>
                </a:cubicBezTo>
                <a:cubicBezTo>
                  <a:pt x="38" y="258"/>
                  <a:pt x="38" y="258"/>
                  <a:pt x="38" y="258"/>
                </a:cubicBezTo>
                <a:cubicBezTo>
                  <a:pt x="40" y="256"/>
                  <a:pt x="45" y="252"/>
                  <a:pt x="50" y="252"/>
                </a:cubicBezTo>
                <a:cubicBezTo>
                  <a:pt x="56" y="252"/>
                  <a:pt x="40" y="249"/>
                  <a:pt x="39" y="247"/>
                </a:cubicBezTo>
                <a:cubicBezTo>
                  <a:pt x="39" y="247"/>
                  <a:pt x="53" y="251"/>
                  <a:pt x="60" y="251"/>
                </a:cubicBezTo>
                <a:cubicBezTo>
                  <a:pt x="60" y="251"/>
                  <a:pt x="64" y="248"/>
                  <a:pt x="66" y="248"/>
                </a:cubicBezTo>
                <a:cubicBezTo>
                  <a:pt x="68" y="247"/>
                  <a:pt x="72" y="247"/>
                  <a:pt x="71" y="246"/>
                </a:cubicBezTo>
                <a:cubicBezTo>
                  <a:pt x="70" y="244"/>
                  <a:pt x="61" y="235"/>
                  <a:pt x="63" y="236"/>
                </a:cubicBezTo>
                <a:cubicBezTo>
                  <a:pt x="65" y="238"/>
                  <a:pt x="76" y="244"/>
                  <a:pt x="77" y="243"/>
                </a:cubicBezTo>
                <a:cubicBezTo>
                  <a:pt x="79" y="243"/>
                  <a:pt x="78" y="239"/>
                  <a:pt x="82" y="239"/>
                </a:cubicBezTo>
                <a:cubicBezTo>
                  <a:pt x="86" y="239"/>
                  <a:pt x="107" y="244"/>
                  <a:pt x="104" y="244"/>
                </a:cubicBezTo>
                <a:cubicBezTo>
                  <a:pt x="101" y="244"/>
                  <a:pt x="84" y="239"/>
                  <a:pt x="84" y="242"/>
                </a:cubicBezTo>
                <a:cubicBezTo>
                  <a:pt x="85" y="244"/>
                  <a:pt x="95" y="250"/>
                  <a:pt x="100" y="250"/>
                </a:cubicBezTo>
                <a:cubicBezTo>
                  <a:pt x="104" y="251"/>
                  <a:pt x="115" y="248"/>
                  <a:pt x="118" y="247"/>
                </a:cubicBezTo>
                <a:cubicBezTo>
                  <a:pt x="122" y="246"/>
                  <a:pt x="127" y="249"/>
                  <a:pt x="128" y="246"/>
                </a:cubicBezTo>
                <a:cubicBezTo>
                  <a:pt x="130" y="243"/>
                  <a:pt x="135" y="240"/>
                  <a:pt x="129" y="237"/>
                </a:cubicBezTo>
                <a:cubicBezTo>
                  <a:pt x="123" y="234"/>
                  <a:pt x="112" y="230"/>
                  <a:pt x="112" y="232"/>
                </a:cubicBezTo>
                <a:cubicBezTo>
                  <a:pt x="111" y="234"/>
                  <a:pt x="114" y="243"/>
                  <a:pt x="112" y="239"/>
                </a:cubicBezTo>
                <a:cubicBezTo>
                  <a:pt x="110" y="236"/>
                  <a:pt x="108" y="231"/>
                  <a:pt x="105" y="231"/>
                </a:cubicBezTo>
                <a:cubicBezTo>
                  <a:pt x="101" y="231"/>
                  <a:pt x="110" y="230"/>
                  <a:pt x="107" y="227"/>
                </a:cubicBezTo>
                <a:cubicBezTo>
                  <a:pt x="104" y="223"/>
                  <a:pt x="110" y="225"/>
                  <a:pt x="111" y="218"/>
                </a:cubicBezTo>
                <a:cubicBezTo>
                  <a:pt x="111" y="211"/>
                  <a:pt x="112" y="224"/>
                  <a:pt x="112" y="226"/>
                </a:cubicBezTo>
                <a:cubicBezTo>
                  <a:pt x="113" y="229"/>
                  <a:pt x="113" y="230"/>
                  <a:pt x="120" y="230"/>
                </a:cubicBezTo>
                <a:cubicBezTo>
                  <a:pt x="126" y="230"/>
                  <a:pt x="133" y="227"/>
                  <a:pt x="138" y="227"/>
                </a:cubicBezTo>
                <a:cubicBezTo>
                  <a:pt x="142" y="228"/>
                  <a:pt x="144" y="225"/>
                  <a:pt x="147" y="223"/>
                </a:cubicBezTo>
                <a:cubicBezTo>
                  <a:pt x="149" y="221"/>
                  <a:pt x="147" y="218"/>
                  <a:pt x="144" y="218"/>
                </a:cubicBezTo>
                <a:cubicBezTo>
                  <a:pt x="142" y="217"/>
                  <a:pt x="143" y="218"/>
                  <a:pt x="139" y="218"/>
                </a:cubicBezTo>
                <a:cubicBezTo>
                  <a:pt x="134" y="217"/>
                  <a:pt x="139" y="214"/>
                  <a:pt x="138" y="212"/>
                </a:cubicBezTo>
                <a:cubicBezTo>
                  <a:pt x="137" y="209"/>
                  <a:pt x="134" y="204"/>
                  <a:pt x="132" y="206"/>
                </a:cubicBezTo>
                <a:cubicBezTo>
                  <a:pt x="129" y="208"/>
                  <a:pt x="124" y="205"/>
                  <a:pt x="122" y="206"/>
                </a:cubicBezTo>
                <a:cubicBezTo>
                  <a:pt x="121" y="207"/>
                  <a:pt x="115" y="209"/>
                  <a:pt x="112" y="207"/>
                </a:cubicBezTo>
                <a:cubicBezTo>
                  <a:pt x="109" y="204"/>
                  <a:pt x="112" y="207"/>
                  <a:pt x="116" y="206"/>
                </a:cubicBezTo>
                <a:cubicBezTo>
                  <a:pt x="120" y="205"/>
                  <a:pt x="124" y="203"/>
                  <a:pt x="125" y="202"/>
                </a:cubicBezTo>
                <a:cubicBezTo>
                  <a:pt x="127" y="200"/>
                  <a:pt x="131" y="196"/>
                  <a:pt x="134" y="199"/>
                </a:cubicBezTo>
                <a:cubicBezTo>
                  <a:pt x="137" y="203"/>
                  <a:pt x="138" y="204"/>
                  <a:pt x="141" y="203"/>
                </a:cubicBezTo>
                <a:cubicBezTo>
                  <a:pt x="143" y="201"/>
                  <a:pt x="144" y="198"/>
                  <a:pt x="144" y="196"/>
                </a:cubicBezTo>
                <a:cubicBezTo>
                  <a:pt x="144" y="194"/>
                  <a:pt x="144" y="189"/>
                  <a:pt x="138" y="187"/>
                </a:cubicBezTo>
                <a:cubicBezTo>
                  <a:pt x="133" y="184"/>
                  <a:pt x="139" y="183"/>
                  <a:pt x="142" y="186"/>
                </a:cubicBezTo>
                <a:cubicBezTo>
                  <a:pt x="144" y="189"/>
                  <a:pt x="144" y="194"/>
                  <a:pt x="146" y="192"/>
                </a:cubicBezTo>
                <a:cubicBezTo>
                  <a:pt x="148" y="191"/>
                  <a:pt x="151" y="188"/>
                  <a:pt x="148" y="185"/>
                </a:cubicBezTo>
                <a:cubicBezTo>
                  <a:pt x="145" y="181"/>
                  <a:pt x="142" y="179"/>
                  <a:pt x="139" y="176"/>
                </a:cubicBezTo>
                <a:cubicBezTo>
                  <a:pt x="136" y="173"/>
                  <a:pt x="137" y="174"/>
                  <a:pt x="133" y="174"/>
                </a:cubicBezTo>
                <a:cubicBezTo>
                  <a:pt x="129" y="174"/>
                  <a:pt x="125" y="175"/>
                  <a:pt x="122" y="174"/>
                </a:cubicBezTo>
                <a:cubicBezTo>
                  <a:pt x="119" y="173"/>
                  <a:pt x="116" y="172"/>
                  <a:pt x="115" y="169"/>
                </a:cubicBezTo>
                <a:cubicBezTo>
                  <a:pt x="113" y="166"/>
                  <a:pt x="114" y="164"/>
                  <a:pt x="110" y="164"/>
                </a:cubicBezTo>
                <a:cubicBezTo>
                  <a:pt x="106" y="164"/>
                  <a:pt x="100" y="165"/>
                  <a:pt x="102" y="162"/>
                </a:cubicBezTo>
                <a:cubicBezTo>
                  <a:pt x="104" y="159"/>
                  <a:pt x="105" y="154"/>
                  <a:pt x="109" y="158"/>
                </a:cubicBezTo>
                <a:cubicBezTo>
                  <a:pt x="113" y="162"/>
                  <a:pt x="115" y="163"/>
                  <a:pt x="120" y="160"/>
                </a:cubicBezTo>
                <a:cubicBezTo>
                  <a:pt x="124" y="156"/>
                  <a:pt x="128" y="152"/>
                  <a:pt x="135" y="154"/>
                </a:cubicBezTo>
                <a:cubicBezTo>
                  <a:pt x="143" y="155"/>
                  <a:pt x="153" y="161"/>
                  <a:pt x="157" y="158"/>
                </a:cubicBezTo>
                <a:cubicBezTo>
                  <a:pt x="161" y="155"/>
                  <a:pt x="162" y="142"/>
                  <a:pt x="153" y="143"/>
                </a:cubicBezTo>
                <a:cubicBezTo>
                  <a:pt x="145" y="144"/>
                  <a:pt x="148" y="146"/>
                  <a:pt x="143" y="144"/>
                </a:cubicBezTo>
                <a:cubicBezTo>
                  <a:pt x="138" y="142"/>
                  <a:pt x="133" y="141"/>
                  <a:pt x="129" y="137"/>
                </a:cubicBezTo>
                <a:cubicBezTo>
                  <a:pt x="125" y="134"/>
                  <a:pt x="127" y="133"/>
                  <a:pt x="135" y="135"/>
                </a:cubicBezTo>
                <a:cubicBezTo>
                  <a:pt x="143" y="137"/>
                  <a:pt x="152" y="139"/>
                  <a:pt x="148" y="136"/>
                </a:cubicBezTo>
                <a:cubicBezTo>
                  <a:pt x="144" y="133"/>
                  <a:pt x="131" y="126"/>
                  <a:pt x="128" y="126"/>
                </a:cubicBezTo>
                <a:cubicBezTo>
                  <a:pt x="125" y="125"/>
                  <a:pt x="122" y="124"/>
                  <a:pt x="121" y="126"/>
                </a:cubicBezTo>
                <a:cubicBezTo>
                  <a:pt x="120" y="129"/>
                  <a:pt x="119" y="134"/>
                  <a:pt x="116" y="134"/>
                </a:cubicBezTo>
                <a:cubicBezTo>
                  <a:pt x="114" y="134"/>
                  <a:pt x="109" y="136"/>
                  <a:pt x="111" y="133"/>
                </a:cubicBezTo>
                <a:cubicBezTo>
                  <a:pt x="112" y="130"/>
                  <a:pt x="116" y="118"/>
                  <a:pt x="119" y="114"/>
                </a:cubicBezTo>
                <a:cubicBezTo>
                  <a:pt x="122" y="109"/>
                  <a:pt x="120" y="104"/>
                  <a:pt x="122" y="103"/>
                </a:cubicBezTo>
                <a:cubicBezTo>
                  <a:pt x="124" y="101"/>
                  <a:pt x="135" y="102"/>
                  <a:pt x="136" y="100"/>
                </a:cubicBezTo>
                <a:cubicBezTo>
                  <a:pt x="137" y="97"/>
                  <a:pt x="137" y="95"/>
                  <a:pt x="141" y="93"/>
                </a:cubicBezTo>
                <a:cubicBezTo>
                  <a:pt x="145" y="90"/>
                  <a:pt x="149" y="89"/>
                  <a:pt x="145" y="88"/>
                </a:cubicBezTo>
                <a:cubicBezTo>
                  <a:pt x="141" y="86"/>
                  <a:pt x="142" y="79"/>
                  <a:pt x="143" y="76"/>
                </a:cubicBezTo>
                <a:cubicBezTo>
                  <a:pt x="143" y="73"/>
                  <a:pt x="151" y="75"/>
                  <a:pt x="156" y="73"/>
                </a:cubicBezTo>
                <a:cubicBezTo>
                  <a:pt x="162" y="71"/>
                  <a:pt x="171" y="65"/>
                  <a:pt x="167" y="65"/>
                </a:cubicBezTo>
                <a:cubicBezTo>
                  <a:pt x="163" y="65"/>
                  <a:pt x="151" y="65"/>
                  <a:pt x="147" y="65"/>
                </a:cubicBezTo>
                <a:cubicBezTo>
                  <a:pt x="142" y="65"/>
                  <a:pt x="135" y="68"/>
                  <a:pt x="134" y="71"/>
                </a:cubicBezTo>
                <a:cubicBezTo>
                  <a:pt x="134" y="74"/>
                  <a:pt x="127" y="73"/>
                  <a:pt x="127" y="71"/>
                </a:cubicBezTo>
                <a:cubicBezTo>
                  <a:pt x="127" y="68"/>
                  <a:pt x="130" y="60"/>
                  <a:pt x="137" y="59"/>
                </a:cubicBezTo>
                <a:cubicBezTo>
                  <a:pt x="144" y="57"/>
                  <a:pt x="167" y="61"/>
                  <a:pt x="172" y="59"/>
                </a:cubicBezTo>
                <a:cubicBezTo>
                  <a:pt x="178" y="58"/>
                  <a:pt x="185" y="52"/>
                  <a:pt x="183" y="51"/>
                </a:cubicBezTo>
                <a:cubicBezTo>
                  <a:pt x="180" y="51"/>
                  <a:pt x="173" y="47"/>
                  <a:pt x="169" y="49"/>
                </a:cubicBezTo>
                <a:cubicBezTo>
                  <a:pt x="165" y="51"/>
                  <a:pt x="159" y="50"/>
                  <a:pt x="153" y="49"/>
                </a:cubicBezTo>
                <a:cubicBezTo>
                  <a:pt x="146" y="47"/>
                  <a:pt x="129" y="47"/>
                  <a:pt x="134" y="46"/>
                </a:cubicBezTo>
                <a:cubicBezTo>
                  <a:pt x="140" y="46"/>
                  <a:pt x="153" y="49"/>
                  <a:pt x="158" y="46"/>
                </a:cubicBezTo>
                <a:cubicBezTo>
                  <a:pt x="162" y="44"/>
                  <a:pt x="166" y="44"/>
                  <a:pt x="172" y="44"/>
                </a:cubicBezTo>
                <a:cubicBezTo>
                  <a:pt x="179" y="45"/>
                  <a:pt x="187" y="45"/>
                  <a:pt x="190" y="43"/>
                </a:cubicBezTo>
                <a:cubicBezTo>
                  <a:pt x="193" y="41"/>
                  <a:pt x="202" y="42"/>
                  <a:pt x="203" y="40"/>
                </a:cubicBezTo>
                <a:cubicBezTo>
                  <a:pt x="204" y="37"/>
                  <a:pt x="198" y="33"/>
                  <a:pt x="200" y="33"/>
                </a:cubicBezTo>
                <a:cubicBezTo>
                  <a:pt x="202" y="32"/>
                  <a:pt x="212" y="32"/>
                  <a:pt x="219" y="28"/>
                </a:cubicBezTo>
                <a:cubicBezTo>
                  <a:pt x="226" y="24"/>
                  <a:pt x="242" y="21"/>
                  <a:pt x="238" y="1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1" name="Freeform 1215"/>
          <p:cNvSpPr>
            <a:spLocks/>
          </p:cNvSpPr>
          <p:nvPr/>
        </p:nvSpPr>
        <p:spPr bwMode="auto">
          <a:xfrm>
            <a:off x="94591" y="638893"/>
            <a:ext cx="263803" cy="81851"/>
          </a:xfrm>
          <a:custGeom>
            <a:avLst/>
            <a:gdLst>
              <a:gd name="T0" fmla="*/ 24835 w 118"/>
              <a:gd name="T1" fmla="*/ 59765 h 34"/>
              <a:gd name="T2" fmla="*/ 133727 w 118"/>
              <a:gd name="T3" fmla="*/ 61632 h 34"/>
              <a:gd name="T4" fmla="*/ 181486 w 118"/>
              <a:gd name="T5" fmla="*/ 50426 h 34"/>
              <a:gd name="T6" fmla="*/ 221604 w 118"/>
              <a:gd name="T7" fmla="*/ 33618 h 34"/>
              <a:gd name="T8" fmla="*/ 185307 w 118"/>
              <a:gd name="T9" fmla="*/ 22412 h 34"/>
              <a:gd name="T10" fmla="*/ 160472 w 118"/>
              <a:gd name="T11" fmla="*/ 24279 h 34"/>
              <a:gd name="T12" fmla="*/ 147099 w 118"/>
              <a:gd name="T13" fmla="*/ 18676 h 34"/>
              <a:gd name="T14" fmla="*/ 118444 w 118"/>
              <a:gd name="T15" fmla="*/ 24279 h 34"/>
              <a:gd name="T16" fmla="*/ 137547 w 118"/>
              <a:gd name="T17" fmla="*/ 5603 h 34"/>
              <a:gd name="T18" fmla="*/ 82146 w 118"/>
              <a:gd name="T19" fmla="*/ 5603 h 34"/>
              <a:gd name="T20" fmla="*/ 15283 w 118"/>
              <a:gd name="T21" fmla="*/ 1868 h 34"/>
              <a:gd name="T22" fmla="*/ 0 w 118"/>
              <a:gd name="T23" fmla="*/ 5603 h 34"/>
              <a:gd name="T24" fmla="*/ 0 w 118"/>
              <a:gd name="T25" fmla="*/ 61632 h 34"/>
              <a:gd name="T26" fmla="*/ 24835 w 118"/>
              <a:gd name="T27" fmla="*/ 59765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34">
                <a:moveTo>
                  <a:pt x="13" y="32"/>
                </a:moveTo>
                <a:cubicBezTo>
                  <a:pt x="28" y="32"/>
                  <a:pt x="66" y="34"/>
                  <a:pt x="70" y="33"/>
                </a:cubicBezTo>
                <a:cubicBezTo>
                  <a:pt x="73" y="32"/>
                  <a:pt x="87" y="28"/>
                  <a:pt x="95" y="27"/>
                </a:cubicBezTo>
                <a:cubicBezTo>
                  <a:pt x="104" y="26"/>
                  <a:pt x="118" y="21"/>
                  <a:pt x="116" y="18"/>
                </a:cubicBezTo>
                <a:cubicBezTo>
                  <a:pt x="113" y="16"/>
                  <a:pt x="104" y="14"/>
                  <a:pt x="97" y="12"/>
                </a:cubicBezTo>
                <a:cubicBezTo>
                  <a:pt x="89" y="11"/>
                  <a:pt x="87" y="15"/>
                  <a:pt x="84" y="13"/>
                </a:cubicBezTo>
                <a:cubicBezTo>
                  <a:pt x="81" y="11"/>
                  <a:pt x="82" y="10"/>
                  <a:pt x="77" y="10"/>
                </a:cubicBezTo>
                <a:cubicBezTo>
                  <a:pt x="72" y="10"/>
                  <a:pt x="64" y="13"/>
                  <a:pt x="62" y="13"/>
                </a:cubicBezTo>
                <a:cubicBezTo>
                  <a:pt x="61" y="12"/>
                  <a:pt x="74" y="4"/>
                  <a:pt x="72" y="3"/>
                </a:cubicBezTo>
                <a:cubicBezTo>
                  <a:pt x="70" y="1"/>
                  <a:pt x="53" y="2"/>
                  <a:pt x="43" y="3"/>
                </a:cubicBezTo>
                <a:cubicBezTo>
                  <a:pt x="33" y="4"/>
                  <a:pt x="14" y="0"/>
                  <a:pt x="8" y="1"/>
                </a:cubicBezTo>
                <a:cubicBezTo>
                  <a:pt x="6" y="1"/>
                  <a:pt x="4" y="2"/>
                  <a:pt x="0" y="3"/>
                </a:cubicBezTo>
                <a:cubicBezTo>
                  <a:pt x="0" y="33"/>
                  <a:pt x="0" y="33"/>
                  <a:pt x="0" y="33"/>
                </a:cubicBezTo>
                <a:cubicBezTo>
                  <a:pt x="5" y="32"/>
                  <a:pt x="9" y="32"/>
                  <a:pt x="13" y="3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2" name="Freeform 1222"/>
          <p:cNvSpPr>
            <a:spLocks/>
          </p:cNvSpPr>
          <p:nvPr/>
        </p:nvSpPr>
        <p:spPr bwMode="auto">
          <a:xfrm>
            <a:off x="3847277" y="4070103"/>
            <a:ext cx="59449" cy="36833"/>
          </a:xfrm>
          <a:custGeom>
            <a:avLst/>
            <a:gdLst>
              <a:gd name="T0" fmla="*/ 50800 w 27"/>
              <a:gd name="T1" fmla="*/ 9525 h 15"/>
              <a:gd name="T2" fmla="*/ 47037 w 27"/>
              <a:gd name="T3" fmla="*/ 15240 h 15"/>
              <a:gd name="T4" fmla="*/ 35748 w 27"/>
              <a:gd name="T5" fmla="*/ 19050 h 15"/>
              <a:gd name="T6" fmla="*/ 26341 w 27"/>
              <a:gd name="T7" fmla="*/ 22860 h 15"/>
              <a:gd name="T8" fmla="*/ 22578 w 27"/>
              <a:gd name="T9" fmla="*/ 9525 h 15"/>
              <a:gd name="T10" fmla="*/ 0 w 27"/>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5">
                <a:moveTo>
                  <a:pt x="27" y="5"/>
                </a:moveTo>
                <a:cubicBezTo>
                  <a:pt x="26" y="6"/>
                  <a:pt x="25" y="7"/>
                  <a:pt x="25" y="8"/>
                </a:cubicBezTo>
                <a:cubicBezTo>
                  <a:pt x="23" y="11"/>
                  <a:pt x="19" y="12"/>
                  <a:pt x="19" y="10"/>
                </a:cubicBezTo>
                <a:cubicBezTo>
                  <a:pt x="18" y="9"/>
                  <a:pt x="15" y="15"/>
                  <a:pt x="14" y="12"/>
                </a:cubicBezTo>
                <a:cubicBezTo>
                  <a:pt x="13" y="9"/>
                  <a:pt x="15" y="8"/>
                  <a:pt x="12" y="5"/>
                </a:cubicBezTo>
                <a:cubicBezTo>
                  <a:pt x="10" y="2"/>
                  <a:pt x="5" y="0"/>
                  <a:pt x="0" y="0"/>
                </a:cubicBezTo>
              </a:path>
            </a:pathLst>
          </a:custGeom>
          <a:solidFill>
            <a:schemeClr val="bg1"/>
          </a:solidFill>
          <a:ln w="3175"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453" name="Freeform 1223"/>
          <p:cNvSpPr>
            <a:spLocks/>
          </p:cNvSpPr>
          <p:nvPr/>
        </p:nvSpPr>
        <p:spPr bwMode="auto">
          <a:xfrm>
            <a:off x="3641069" y="3341627"/>
            <a:ext cx="128187" cy="216905"/>
          </a:xfrm>
          <a:custGeom>
            <a:avLst/>
            <a:gdLst>
              <a:gd name="T0" fmla="*/ 105695 w 57"/>
              <a:gd name="T1" fmla="*/ 0 h 88"/>
              <a:gd name="T2" fmla="*/ 105695 w 57"/>
              <a:gd name="T3" fmla="*/ 9561 h 88"/>
              <a:gd name="T4" fmla="*/ 99929 w 57"/>
              <a:gd name="T5" fmla="*/ 19122 h 88"/>
              <a:gd name="T6" fmla="*/ 98008 w 57"/>
              <a:gd name="T7" fmla="*/ 32508 h 88"/>
              <a:gd name="T8" fmla="*/ 90321 w 57"/>
              <a:gd name="T9" fmla="*/ 24859 h 88"/>
              <a:gd name="T10" fmla="*/ 69182 w 57"/>
              <a:gd name="T11" fmla="*/ 42069 h 88"/>
              <a:gd name="T12" fmla="*/ 57652 w 57"/>
              <a:gd name="T13" fmla="*/ 53542 h 88"/>
              <a:gd name="T14" fmla="*/ 53808 w 57"/>
              <a:gd name="T15" fmla="*/ 68840 h 88"/>
              <a:gd name="T16" fmla="*/ 46121 w 57"/>
              <a:gd name="T17" fmla="*/ 84138 h 88"/>
              <a:gd name="T18" fmla="*/ 40356 w 57"/>
              <a:gd name="T19" fmla="*/ 108996 h 88"/>
              <a:gd name="T20" fmla="*/ 23061 w 57"/>
              <a:gd name="T21" fmla="*/ 114733 h 88"/>
              <a:gd name="T22" fmla="*/ 13452 w 57"/>
              <a:gd name="T23" fmla="*/ 139592 h 88"/>
              <a:gd name="T24" fmla="*/ 13452 w 57"/>
              <a:gd name="T25" fmla="*/ 164451 h 88"/>
              <a:gd name="T26" fmla="*/ 0 w 57"/>
              <a:gd name="T27" fmla="*/ 166363 h 88"/>
              <a:gd name="T28" fmla="*/ 0 w 57"/>
              <a:gd name="T29" fmla="*/ 166363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88">
                <a:moveTo>
                  <a:pt x="55" y="0"/>
                </a:moveTo>
                <a:cubicBezTo>
                  <a:pt x="55" y="0"/>
                  <a:pt x="57" y="4"/>
                  <a:pt x="55" y="5"/>
                </a:cubicBezTo>
                <a:cubicBezTo>
                  <a:pt x="53" y="7"/>
                  <a:pt x="50" y="4"/>
                  <a:pt x="52" y="10"/>
                </a:cubicBezTo>
                <a:cubicBezTo>
                  <a:pt x="53" y="16"/>
                  <a:pt x="53" y="20"/>
                  <a:pt x="51" y="17"/>
                </a:cubicBezTo>
                <a:cubicBezTo>
                  <a:pt x="48" y="14"/>
                  <a:pt x="50" y="12"/>
                  <a:pt x="47" y="13"/>
                </a:cubicBezTo>
                <a:cubicBezTo>
                  <a:pt x="44" y="14"/>
                  <a:pt x="40" y="19"/>
                  <a:pt x="36" y="22"/>
                </a:cubicBezTo>
                <a:cubicBezTo>
                  <a:pt x="32" y="24"/>
                  <a:pt x="30" y="24"/>
                  <a:pt x="30" y="28"/>
                </a:cubicBezTo>
                <a:cubicBezTo>
                  <a:pt x="30" y="31"/>
                  <a:pt x="30" y="32"/>
                  <a:pt x="28" y="36"/>
                </a:cubicBezTo>
                <a:cubicBezTo>
                  <a:pt x="26" y="40"/>
                  <a:pt x="24" y="40"/>
                  <a:pt x="24" y="44"/>
                </a:cubicBezTo>
                <a:cubicBezTo>
                  <a:pt x="24" y="47"/>
                  <a:pt x="23" y="51"/>
                  <a:pt x="21" y="57"/>
                </a:cubicBezTo>
                <a:cubicBezTo>
                  <a:pt x="18" y="63"/>
                  <a:pt x="14" y="60"/>
                  <a:pt x="12" y="60"/>
                </a:cubicBezTo>
                <a:cubicBezTo>
                  <a:pt x="10" y="60"/>
                  <a:pt x="8" y="72"/>
                  <a:pt x="7" y="73"/>
                </a:cubicBezTo>
                <a:cubicBezTo>
                  <a:pt x="7" y="75"/>
                  <a:pt x="8" y="85"/>
                  <a:pt x="7" y="86"/>
                </a:cubicBezTo>
                <a:cubicBezTo>
                  <a:pt x="6" y="88"/>
                  <a:pt x="0" y="87"/>
                  <a:pt x="0" y="87"/>
                </a:cubicBezTo>
                <a:cubicBezTo>
                  <a:pt x="0" y="87"/>
                  <a:pt x="0" y="87"/>
                  <a:pt x="0" y="8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4" name="Freeform 1224"/>
          <p:cNvSpPr>
            <a:spLocks/>
          </p:cNvSpPr>
          <p:nvPr/>
        </p:nvSpPr>
        <p:spPr bwMode="auto">
          <a:xfrm>
            <a:off x="3769254" y="3572857"/>
            <a:ext cx="100320" cy="386745"/>
          </a:xfrm>
          <a:custGeom>
            <a:avLst/>
            <a:gdLst>
              <a:gd name="T0" fmla="*/ 22860 w 45"/>
              <a:gd name="T1" fmla="*/ 300037 h 157"/>
              <a:gd name="T2" fmla="*/ 38100 w 45"/>
              <a:gd name="T3" fmla="*/ 279015 h 157"/>
              <a:gd name="T4" fmla="*/ 51435 w 45"/>
              <a:gd name="T5" fmla="*/ 257994 h 157"/>
              <a:gd name="T6" fmla="*/ 47625 w 45"/>
              <a:gd name="T7" fmla="*/ 233150 h 157"/>
              <a:gd name="T8" fmla="*/ 43815 w 45"/>
              <a:gd name="T9" fmla="*/ 219772 h 157"/>
              <a:gd name="T10" fmla="*/ 38100 w 45"/>
              <a:gd name="T11" fmla="*/ 200662 h 157"/>
              <a:gd name="T12" fmla="*/ 20955 w 45"/>
              <a:gd name="T13" fmla="*/ 175818 h 157"/>
              <a:gd name="T14" fmla="*/ 28575 w 45"/>
              <a:gd name="T15" fmla="*/ 160529 h 157"/>
              <a:gd name="T16" fmla="*/ 24765 w 45"/>
              <a:gd name="T17" fmla="*/ 147152 h 157"/>
              <a:gd name="T18" fmla="*/ 30480 w 45"/>
              <a:gd name="T19" fmla="*/ 137597 h 157"/>
              <a:gd name="T20" fmla="*/ 26670 w 45"/>
              <a:gd name="T21" fmla="*/ 122308 h 157"/>
              <a:gd name="T22" fmla="*/ 5715 w 45"/>
              <a:gd name="T23" fmla="*/ 99375 h 157"/>
              <a:gd name="T24" fmla="*/ 1905 w 45"/>
              <a:gd name="T25" fmla="*/ 85998 h 157"/>
              <a:gd name="T26" fmla="*/ 7620 w 45"/>
              <a:gd name="T27" fmla="*/ 66887 h 157"/>
              <a:gd name="T28" fmla="*/ 13335 w 45"/>
              <a:gd name="T29" fmla="*/ 47777 h 157"/>
              <a:gd name="T30" fmla="*/ 26670 w 45"/>
              <a:gd name="T31" fmla="*/ 47777 h 157"/>
              <a:gd name="T32" fmla="*/ 40005 w 45"/>
              <a:gd name="T33" fmla="*/ 40132 h 157"/>
              <a:gd name="T34" fmla="*/ 51435 w 45"/>
              <a:gd name="T35" fmla="*/ 30577 h 157"/>
              <a:gd name="T36" fmla="*/ 66675 w 45"/>
              <a:gd name="T37" fmla="*/ 26755 h 157"/>
              <a:gd name="T38" fmla="*/ 78105 w 45"/>
              <a:gd name="T39" fmla="*/ 15289 h 157"/>
              <a:gd name="T40" fmla="*/ 85725 w 45"/>
              <a:gd name="T41" fmla="*/ 0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157">
                <a:moveTo>
                  <a:pt x="12" y="157"/>
                </a:moveTo>
                <a:cubicBezTo>
                  <a:pt x="17" y="154"/>
                  <a:pt x="18" y="148"/>
                  <a:pt x="20" y="146"/>
                </a:cubicBezTo>
                <a:cubicBezTo>
                  <a:pt x="22" y="144"/>
                  <a:pt x="25" y="138"/>
                  <a:pt x="27" y="135"/>
                </a:cubicBezTo>
                <a:cubicBezTo>
                  <a:pt x="28" y="132"/>
                  <a:pt x="27" y="126"/>
                  <a:pt x="25" y="122"/>
                </a:cubicBezTo>
                <a:cubicBezTo>
                  <a:pt x="23" y="119"/>
                  <a:pt x="23" y="118"/>
                  <a:pt x="23" y="115"/>
                </a:cubicBezTo>
                <a:cubicBezTo>
                  <a:pt x="24" y="111"/>
                  <a:pt x="22" y="106"/>
                  <a:pt x="20" y="105"/>
                </a:cubicBezTo>
                <a:cubicBezTo>
                  <a:pt x="19" y="103"/>
                  <a:pt x="14" y="96"/>
                  <a:pt x="11" y="92"/>
                </a:cubicBezTo>
                <a:cubicBezTo>
                  <a:pt x="7" y="87"/>
                  <a:pt x="13" y="86"/>
                  <a:pt x="15" y="84"/>
                </a:cubicBezTo>
                <a:cubicBezTo>
                  <a:pt x="16" y="82"/>
                  <a:pt x="13" y="80"/>
                  <a:pt x="13" y="77"/>
                </a:cubicBezTo>
                <a:cubicBezTo>
                  <a:pt x="13" y="75"/>
                  <a:pt x="15" y="76"/>
                  <a:pt x="16" y="72"/>
                </a:cubicBezTo>
                <a:cubicBezTo>
                  <a:pt x="17" y="68"/>
                  <a:pt x="16" y="67"/>
                  <a:pt x="14" y="64"/>
                </a:cubicBezTo>
                <a:cubicBezTo>
                  <a:pt x="12" y="60"/>
                  <a:pt x="6" y="55"/>
                  <a:pt x="3" y="52"/>
                </a:cubicBezTo>
                <a:cubicBezTo>
                  <a:pt x="0" y="50"/>
                  <a:pt x="2" y="47"/>
                  <a:pt x="1" y="45"/>
                </a:cubicBezTo>
                <a:cubicBezTo>
                  <a:pt x="0" y="42"/>
                  <a:pt x="4" y="38"/>
                  <a:pt x="4" y="35"/>
                </a:cubicBezTo>
                <a:cubicBezTo>
                  <a:pt x="4" y="32"/>
                  <a:pt x="5" y="28"/>
                  <a:pt x="7" y="25"/>
                </a:cubicBezTo>
                <a:cubicBezTo>
                  <a:pt x="9" y="23"/>
                  <a:pt x="11" y="25"/>
                  <a:pt x="14" y="25"/>
                </a:cubicBezTo>
                <a:cubicBezTo>
                  <a:pt x="16" y="25"/>
                  <a:pt x="19" y="23"/>
                  <a:pt x="21" y="21"/>
                </a:cubicBezTo>
                <a:cubicBezTo>
                  <a:pt x="23" y="20"/>
                  <a:pt x="25" y="17"/>
                  <a:pt x="27" y="16"/>
                </a:cubicBezTo>
                <a:cubicBezTo>
                  <a:pt x="30" y="14"/>
                  <a:pt x="33" y="16"/>
                  <a:pt x="35" y="14"/>
                </a:cubicBezTo>
                <a:cubicBezTo>
                  <a:pt x="38" y="12"/>
                  <a:pt x="38" y="10"/>
                  <a:pt x="41" y="8"/>
                </a:cubicBezTo>
                <a:cubicBezTo>
                  <a:pt x="43" y="6"/>
                  <a:pt x="45" y="0"/>
                  <a:pt x="4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5" name="Freeform 1225"/>
          <p:cNvSpPr>
            <a:spLocks/>
          </p:cNvSpPr>
          <p:nvPr/>
        </p:nvSpPr>
        <p:spPr bwMode="auto">
          <a:xfrm>
            <a:off x="3518453" y="3403021"/>
            <a:ext cx="128187" cy="182119"/>
          </a:xfrm>
          <a:custGeom>
            <a:avLst/>
            <a:gdLst>
              <a:gd name="T0" fmla="*/ 94164 w 57"/>
              <a:gd name="T1" fmla="*/ 141288 h 74"/>
              <a:gd name="T2" fmla="*/ 103773 w 57"/>
              <a:gd name="T3" fmla="*/ 131742 h 74"/>
              <a:gd name="T4" fmla="*/ 101851 w 57"/>
              <a:gd name="T5" fmla="*/ 99283 h 74"/>
              <a:gd name="T6" fmla="*/ 96086 w 57"/>
              <a:gd name="T7" fmla="*/ 78281 h 74"/>
              <a:gd name="T8" fmla="*/ 90321 w 57"/>
              <a:gd name="T9" fmla="*/ 80190 h 74"/>
              <a:gd name="T10" fmla="*/ 80712 w 57"/>
              <a:gd name="T11" fmla="*/ 93556 h 74"/>
              <a:gd name="T12" fmla="*/ 76869 w 57"/>
              <a:gd name="T13" fmla="*/ 68735 h 74"/>
              <a:gd name="T14" fmla="*/ 90321 w 57"/>
              <a:gd name="T15" fmla="*/ 61098 h 74"/>
              <a:gd name="T16" fmla="*/ 101851 w 57"/>
              <a:gd name="T17" fmla="*/ 42005 h 74"/>
              <a:gd name="T18" fmla="*/ 90321 w 57"/>
              <a:gd name="T19" fmla="*/ 38186 h 74"/>
              <a:gd name="T20" fmla="*/ 73025 w 57"/>
              <a:gd name="T21" fmla="*/ 36277 h 74"/>
              <a:gd name="T22" fmla="*/ 42278 w 57"/>
              <a:gd name="T23" fmla="*/ 30549 h 74"/>
              <a:gd name="T24" fmla="*/ 36513 w 57"/>
              <a:gd name="T25" fmla="*/ 15274 h 74"/>
              <a:gd name="T26" fmla="*/ 21139 w 57"/>
              <a:gd name="T27" fmla="*/ 5728 h 74"/>
              <a:gd name="T28" fmla="*/ 7687 w 57"/>
              <a:gd name="T29" fmla="*/ 11456 h 74"/>
              <a:gd name="T30" fmla="*/ 23061 w 57"/>
              <a:gd name="T31" fmla="*/ 30549 h 74"/>
              <a:gd name="T32" fmla="*/ 9609 w 57"/>
              <a:gd name="T33" fmla="*/ 40095 h 74"/>
              <a:gd name="T34" fmla="*/ 1922 w 57"/>
              <a:gd name="T35" fmla="*/ 53460 h 74"/>
              <a:gd name="T36" fmla="*/ 23061 w 57"/>
              <a:gd name="T37" fmla="*/ 97374 h 74"/>
              <a:gd name="T38" fmla="*/ 24982 w 57"/>
              <a:gd name="T39" fmla="*/ 127923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74">
                <a:moveTo>
                  <a:pt x="49" y="74"/>
                </a:moveTo>
                <a:cubicBezTo>
                  <a:pt x="51" y="73"/>
                  <a:pt x="53" y="71"/>
                  <a:pt x="54" y="69"/>
                </a:cubicBez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6" name="Freeform 1226"/>
          <p:cNvSpPr>
            <a:spLocks/>
          </p:cNvSpPr>
          <p:nvPr/>
        </p:nvSpPr>
        <p:spPr bwMode="auto">
          <a:xfrm>
            <a:off x="3542610" y="3351857"/>
            <a:ext cx="92888" cy="47064"/>
          </a:xfrm>
          <a:custGeom>
            <a:avLst/>
            <a:gdLst>
              <a:gd name="T0" fmla="*/ 1936 w 41"/>
              <a:gd name="T1" fmla="*/ 11530 h 19"/>
              <a:gd name="T2" fmla="*/ 3872 w 41"/>
              <a:gd name="T3" fmla="*/ 26904 h 19"/>
              <a:gd name="T4" fmla="*/ 17424 w 41"/>
              <a:gd name="T5" fmla="*/ 32669 h 19"/>
              <a:gd name="T6" fmla="*/ 36784 w 41"/>
              <a:gd name="T7" fmla="*/ 30747 h 19"/>
              <a:gd name="T8" fmla="*/ 60015 w 41"/>
              <a:gd name="T9" fmla="*/ 32669 h 19"/>
              <a:gd name="T10" fmla="*/ 75503 w 41"/>
              <a:gd name="T11" fmla="*/ 26904 h 19"/>
              <a:gd name="T12" fmla="*/ 65823 w 41"/>
              <a:gd name="T13" fmla="*/ 11530 h 19"/>
              <a:gd name="T14" fmla="*/ 67759 w 41"/>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9">
                <a:moveTo>
                  <a:pt x="1" y="6"/>
                </a:moveTo>
                <a:cubicBezTo>
                  <a:pt x="1" y="6"/>
                  <a:pt x="0" y="11"/>
                  <a:pt x="2" y="14"/>
                </a:cubicBezTo>
                <a:cubicBezTo>
                  <a:pt x="4" y="17"/>
                  <a:pt x="7" y="15"/>
                  <a:pt x="9" y="17"/>
                </a:cubicBezTo>
                <a:cubicBezTo>
                  <a:pt x="11" y="19"/>
                  <a:pt x="15" y="15"/>
                  <a:pt x="19" y="16"/>
                </a:cubicBezTo>
                <a:cubicBezTo>
                  <a:pt x="23" y="16"/>
                  <a:pt x="25" y="19"/>
                  <a:pt x="31" y="17"/>
                </a:cubicBezTo>
                <a:cubicBezTo>
                  <a:pt x="36" y="15"/>
                  <a:pt x="41" y="19"/>
                  <a:pt x="39" y="14"/>
                </a:cubicBezTo>
                <a:cubicBezTo>
                  <a:pt x="37" y="10"/>
                  <a:pt x="34" y="9"/>
                  <a:pt x="34" y="6"/>
                </a:cubicBezTo>
                <a:cubicBezTo>
                  <a:pt x="34" y="2"/>
                  <a:pt x="35" y="0"/>
                  <a:pt x="3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7" name="Freeform 1227"/>
          <p:cNvSpPr>
            <a:spLocks/>
          </p:cNvSpPr>
          <p:nvPr/>
        </p:nvSpPr>
        <p:spPr bwMode="auto">
          <a:xfrm>
            <a:off x="3301094" y="3276145"/>
            <a:ext cx="224790" cy="135054"/>
          </a:xfrm>
          <a:custGeom>
            <a:avLst/>
            <a:gdLst>
              <a:gd name="T0" fmla="*/ 23050 w 100"/>
              <a:gd name="T1" fmla="*/ 0 h 55"/>
              <a:gd name="T2" fmla="*/ 7683 w 100"/>
              <a:gd name="T3" fmla="*/ 7620 h 55"/>
              <a:gd name="T4" fmla="*/ 5763 w 100"/>
              <a:gd name="T5" fmla="*/ 20955 h 55"/>
              <a:gd name="T6" fmla="*/ 3842 w 100"/>
              <a:gd name="T7" fmla="*/ 34290 h 55"/>
              <a:gd name="T8" fmla="*/ 32655 w 100"/>
              <a:gd name="T9" fmla="*/ 55245 h 55"/>
              <a:gd name="T10" fmla="*/ 42259 w 100"/>
              <a:gd name="T11" fmla="*/ 64770 h 55"/>
              <a:gd name="T12" fmla="*/ 61468 w 100"/>
              <a:gd name="T13" fmla="*/ 64770 h 55"/>
              <a:gd name="T14" fmla="*/ 78756 w 100"/>
              <a:gd name="T15" fmla="*/ 72390 h 55"/>
              <a:gd name="T16" fmla="*/ 94123 w 100"/>
              <a:gd name="T17" fmla="*/ 72390 h 55"/>
              <a:gd name="T18" fmla="*/ 107569 w 100"/>
              <a:gd name="T19" fmla="*/ 80010 h 55"/>
              <a:gd name="T20" fmla="*/ 128698 w 100"/>
              <a:gd name="T21" fmla="*/ 87630 h 55"/>
              <a:gd name="T22" fmla="*/ 147907 w 100"/>
              <a:gd name="T23" fmla="*/ 97155 h 55"/>
              <a:gd name="T24" fmla="*/ 161353 w 100"/>
              <a:gd name="T25" fmla="*/ 93345 h 55"/>
              <a:gd name="T26" fmla="*/ 170957 w 100"/>
              <a:gd name="T27" fmla="*/ 100965 h 55"/>
              <a:gd name="T28" fmla="*/ 188245 w 100"/>
              <a:gd name="T29" fmla="*/ 95250 h 55"/>
              <a:gd name="T30" fmla="*/ 186324 w 100"/>
              <a:gd name="T31" fmla="*/ 74295 h 55"/>
              <a:gd name="T32" fmla="*/ 190166 w 100"/>
              <a:gd name="T33" fmla="*/ 6286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55">
                <a:moveTo>
                  <a:pt x="12" y="0"/>
                </a:moveTo>
                <a:cubicBezTo>
                  <a:pt x="12" y="3"/>
                  <a:pt x="6" y="2"/>
                  <a:pt x="4" y="4"/>
                </a:cubicBezTo>
                <a:cubicBezTo>
                  <a:pt x="2" y="6"/>
                  <a:pt x="4" y="7"/>
                  <a:pt x="3" y="11"/>
                </a:cubicBezTo>
                <a:cubicBezTo>
                  <a:pt x="1" y="15"/>
                  <a:pt x="0" y="15"/>
                  <a:pt x="2" y="18"/>
                </a:cubicBezTo>
                <a:cubicBezTo>
                  <a:pt x="3" y="21"/>
                  <a:pt x="13" y="26"/>
                  <a:pt x="17" y="29"/>
                </a:cubicBezTo>
                <a:cubicBezTo>
                  <a:pt x="20" y="32"/>
                  <a:pt x="19" y="33"/>
                  <a:pt x="22" y="34"/>
                </a:cubicBezTo>
                <a:cubicBezTo>
                  <a:pt x="26" y="34"/>
                  <a:pt x="28" y="32"/>
                  <a:pt x="32" y="34"/>
                </a:cubicBezTo>
                <a:cubicBezTo>
                  <a:pt x="35" y="35"/>
                  <a:pt x="39" y="38"/>
                  <a:pt x="41" y="38"/>
                </a:cubicBezTo>
                <a:cubicBezTo>
                  <a:pt x="43" y="38"/>
                  <a:pt x="46" y="38"/>
                  <a:pt x="49" y="38"/>
                </a:cubicBezTo>
                <a:cubicBezTo>
                  <a:pt x="51" y="38"/>
                  <a:pt x="53" y="40"/>
                  <a:pt x="56" y="42"/>
                </a:cubicBezTo>
                <a:cubicBezTo>
                  <a:pt x="59" y="45"/>
                  <a:pt x="65" y="46"/>
                  <a:pt x="67" y="46"/>
                </a:cubicBezTo>
                <a:cubicBezTo>
                  <a:pt x="69" y="46"/>
                  <a:pt x="73" y="49"/>
                  <a:pt x="77" y="51"/>
                </a:cubicBezTo>
                <a:cubicBezTo>
                  <a:pt x="80" y="53"/>
                  <a:pt x="81" y="50"/>
                  <a:pt x="84" y="49"/>
                </a:cubicBezTo>
                <a:cubicBezTo>
                  <a:pt x="86" y="48"/>
                  <a:pt x="86" y="50"/>
                  <a:pt x="89" y="53"/>
                </a:cubicBezTo>
                <a:cubicBezTo>
                  <a:pt x="92" y="55"/>
                  <a:pt x="96" y="51"/>
                  <a:pt x="98" y="50"/>
                </a:cubicBezTo>
                <a:cubicBezTo>
                  <a:pt x="100" y="50"/>
                  <a:pt x="97" y="41"/>
                  <a:pt x="97" y="39"/>
                </a:cubicBezTo>
                <a:cubicBezTo>
                  <a:pt x="98" y="37"/>
                  <a:pt x="99" y="33"/>
                  <a:pt x="99"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8" name="Freeform 1228"/>
          <p:cNvSpPr>
            <a:spLocks/>
          </p:cNvSpPr>
          <p:nvPr/>
        </p:nvSpPr>
        <p:spPr bwMode="auto">
          <a:xfrm>
            <a:off x="2530335" y="2975343"/>
            <a:ext cx="217359" cy="96174"/>
          </a:xfrm>
          <a:custGeom>
            <a:avLst/>
            <a:gdLst>
              <a:gd name="T0" fmla="*/ 0 w 98"/>
              <a:gd name="T1" fmla="*/ 26784 h 39"/>
              <a:gd name="T2" fmla="*/ 13267 w 98"/>
              <a:gd name="T3" fmla="*/ 26784 h 39"/>
              <a:gd name="T4" fmla="*/ 34115 w 98"/>
              <a:gd name="T5" fmla="*/ 7653 h 39"/>
              <a:gd name="T6" fmla="*/ 62544 w 98"/>
              <a:gd name="T7" fmla="*/ 3826 h 39"/>
              <a:gd name="T8" fmla="*/ 81497 w 98"/>
              <a:gd name="T9" fmla="*/ 1913 h 39"/>
              <a:gd name="T10" fmla="*/ 100450 w 98"/>
              <a:gd name="T11" fmla="*/ 13392 h 39"/>
              <a:gd name="T12" fmla="*/ 128879 w 98"/>
              <a:gd name="T13" fmla="*/ 21044 h 39"/>
              <a:gd name="T14" fmla="*/ 142146 w 98"/>
              <a:gd name="T15" fmla="*/ 30610 h 39"/>
              <a:gd name="T16" fmla="*/ 164890 w 98"/>
              <a:gd name="T17" fmla="*/ 47828 h 39"/>
              <a:gd name="T18" fmla="*/ 183843 w 98"/>
              <a:gd name="T19" fmla="*/ 47828 h 39"/>
              <a:gd name="T20" fmla="*/ 185738 w 98"/>
              <a:gd name="T21" fmla="*/ 74612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39">
                <a:moveTo>
                  <a:pt x="0" y="14"/>
                </a:moveTo>
                <a:cubicBezTo>
                  <a:pt x="3" y="14"/>
                  <a:pt x="6" y="14"/>
                  <a:pt x="7" y="14"/>
                </a:cubicBezTo>
                <a:cubicBezTo>
                  <a:pt x="10" y="13"/>
                  <a:pt x="17" y="5"/>
                  <a:pt x="18" y="4"/>
                </a:cubicBezTo>
                <a:cubicBezTo>
                  <a:pt x="19" y="2"/>
                  <a:pt x="29" y="3"/>
                  <a:pt x="33" y="2"/>
                </a:cubicBezTo>
                <a:cubicBezTo>
                  <a:pt x="36" y="0"/>
                  <a:pt x="38" y="0"/>
                  <a:pt x="43" y="1"/>
                </a:cubicBezTo>
                <a:cubicBezTo>
                  <a:pt x="48" y="2"/>
                  <a:pt x="45" y="6"/>
                  <a:pt x="53" y="7"/>
                </a:cubicBezTo>
                <a:cubicBezTo>
                  <a:pt x="62" y="8"/>
                  <a:pt x="62" y="9"/>
                  <a:pt x="68" y="11"/>
                </a:cubicBezTo>
                <a:cubicBezTo>
                  <a:pt x="73" y="12"/>
                  <a:pt x="73" y="13"/>
                  <a:pt x="75" y="16"/>
                </a:cubicBezTo>
                <a:cubicBezTo>
                  <a:pt x="78" y="19"/>
                  <a:pt x="87" y="25"/>
                  <a:pt x="87" y="25"/>
                </a:cubicBezTo>
                <a:cubicBezTo>
                  <a:pt x="97" y="25"/>
                  <a:pt x="97" y="25"/>
                  <a:pt x="97" y="25"/>
                </a:cubicBezTo>
                <a:cubicBezTo>
                  <a:pt x="97" y="25"/>
                  <a:pt x="97" y="33"/>
                  <a:pt x="98"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59" name="Freeform 1229"/>
          <p:cNvSpPr>
            <a:spLocks/>
          </p:cNvSpPr>
          <p:nvPr/>
        </p:nvSpPr>
        <p:spPr bwMode="auto">
          <a:xfrm>
            <a:off x="2593286" y="2809594"/>
            <a:ext cx="313964" cy="202582"/>
          </a:xfrm>
          <a:custGeom>
            <a:avLst/>
            <a:gdLst>
              <a:gd name="T0" fmla="*/ 268288 w 140"/>
              <a:gd name="T1" fmla="*/ 157163 h 83"/>
              <a:gd name="T2" fmla="*/ 268288 w 140"/>
              <a:gd name="T3" fmla="*/ 142015 h 83"/>
              <a:gd name="T4" fmla="*/ 243376 w 140"/>
              <a:gd name="T5" fmla="*/ 132547 h 83"/>
              <a:gd name="T6" fmla="*/ 214630 w 140"/>
              <a:gd name="T7" fmla="*/ 113612 h 83"/>
              <a:gd name="T8" fmla="*/ 193551 w 140"/>
              <a:gd name="T9" fmla="*/ 100357 h 83"/>
              <a:gd name="T10" fmla="*/ 168638 w 140"/>
              <a:gd name="T11" fmla="*/ 85209 h 83"/>
              <a:gd name="T12" fmla="*/ 151391 w 140"/>
              <a:gd name="T13" fmla="*/ 56806 h 83"/>
              <a:gd name="T14" fmla="*/ 134144 w 140"/>
              <a:gd name="T15" fmla="*/ 45445 h 83"/>
              <a:gd name="T16" fmla="*/ 105399 w 140"/>
              <a:gd name="T17" fmla="*/ 39764 h 83"/>
              <a:gd name="T18" fmla="*/ 103483 w 140"/>
              <a:gd name="T19" fmla="*/ 13255 h 83"/>
              <a:gd name="T20" fmla="*/ 90068 w 140"/>
              <a:gd name="T21" fmla="*/ 11361 h 83"/>
              <a:gd name="T22" fmla="*/ 72821 w 140"/>
              <a:gd name="T23" fmla="*/ 0 h 83"/>
              <a:gd name="T24" fmla="*/ 61323 w 140"/>
              <a:gd name="T25" fmla="*/ 5681 h 83"/>
              <a:gd name="T26" fmla="*/ 53658 w 140"/>
              <a:gd name="T27" fmla="*/ 5681 h 83"/>
              <a:gd name="T28" fmla="*/ 40243 w 140"/>
              <a:gd name="T29" fmla="*/ 17042 h 83"/>
              <a:gd name="T30" fmla="*/ 24912 w 140"/>
              <a:gd name="T31" fmla="*/ 26509 h 83"/>
              <a:gd name="T32" fmla="*/ 26829 w 140"/>
              <a:gd name="T33" fmla="*/ 41658 h 83"/>
              <a:gd name="T34" fmla="*/ 0 w 140"/>
              <a:gd name="T35" fmla="*/ 41658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 h="83">
                <a:moveTo>
                  <a:pt x="140" y="83"/>
                </a:moveTo>
                <a:cubicBezTo>
                  <a:pt x="140" y="75"/>
                  <a:pt x="140" y="75"/>
                  <a:pt x="140" y="75"/>
                </a:cubicBezTo>
                <a:cubicBezTo>
                  <a:pt x="138" y="72"/>
                  <a:pt x="132" y="73"/>
                  <a:pt x="127" y="70"/>
                </a:cubicBezTo>
                <a:cubicBezTo>
                  <a:pt x="121" y="68"/>
                  <a:pt x="115" y="61"/>
                  <a:pt x="112" y="60"/>
                </a:cubicBezTo>
                <a:cubicBezTo>
                  <a:pt x="109" y="58"/>
                  <a:pt x="103" y="55"/>
                  <a:pt x="101" y="53"/>
                </a:cubicBezTo>
                <a:cubicBezTo>
                  <a:pt x="100" y="51"/>
                  <a:pt x="92" y="47"/>
                  <a:pt x="88" y="45"/>
                </a:cubicBezTo>
                <a:cubicBezTo>
                  <a:pt x="85" y="43"/>
                  <a:pt x="82" y="34"/>
                  <a:pt x="79" y="30"/>
                </a:cubicBezTo>
                <a:cubicBezTo>
                  <a:pt x="76" y="26"/>
                  <a:pt x="76" y="24"/>
                  <a:pt x="70" y="24"/>
                </a:cubicBezTo>
                <a:cubicBezTo>
                  <a:pt x="65" y="24"/>
                  <a:pt x="59" y="23"/>
                  <a:pt x="55" y="21"/>
                </a:cubicBezTo>
                <a:cubicBezTo>
                  <a:pt x="52" y="18"/>
                  <a:pt x="54" y="9"/>
                  <a:pt x="54" y="7"/>
                </a:cubicBezTo>
                <a:cubicBezTo>
                  <a:pt x="54" y="5"/>
                  <a:pt x="49" y="6"/>
                  <a:pt x="47" y="6"/>
                </a:cubicBezTo>
                <a:cubicBezTo>
                  <a:pt x="44" y="5"/>
                  <a:pt x="40" y="1"/>
                  <a:pt x="38" y="0"/>
                </a:cubicBezTo>
                <a:cubicBezTo>
                  <a:pt x="36" y="0"/>
                  <a:pt x="32" y="1"/>
                  <a:pt x="32" y="3"/>
                </a:cubicBezTo>
                <a:cubicBezTo>
                  <a:pt x="31" y="4"/>
                  <a:pt x="30" y="2"/>
                  <a:pt x="28" y="3"/>
                </a:cubicBezTo>
                <a:cubicBezTo>
                  <a:pt x="26" y="4"/>
                  <a:pt x="24" y="8"/>
                  <a:pt x="21" y="9"/>
                </a:cubicBezTo>
                <a:cubicBezTo>
                  <a:pt x="18" y="10"/>
                  <a:pt x="13" y="12"/>
                  <a:pt x="13" y="14"/>
                </a:cubicBezTo>
                <a:cubicBezTo>
                  <a:pt x="12" y="16"/>
                  <a:pt x="15" y="20"/>
                  <a:pt x="14" y="22"/>
                </a:cubicBezTo>
                <a:cubicBezTo>
                  <a:pt x="13" y="24"/>
                  <a:pt x="0" y="22"/>
                  <a:pt x="0" y="2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0" name="Freeform 1230"/>
          <p:cNvSpPr>
            <a:spLocks/>
          </p:cNvSpPr>
          <p:nvPr/>
        </p:nvSpPr>
        <p:spPr bwMode="auto">
          <a:xfrm>
            <a:off x="2678742" y="2701539"/>
            <a:ext cx="14861" cy="10231"/>
          </a:xfrm>
          <a:custGeom>
            <a:avLst/>
            <a:gdLst>
              <a:gd name="T0" fmla="*/ 0 w 7"/>
              <a:gd name="T1" fmla="*/ 0 h 4"/>
              <a:gd name="T2" fmla="*/ 12700 w 7"/>
              <a:gd name="T3" fmla="*/ 7937 h 4"/>
              <a:gd name="T4" fmla="*/ 0 60000 65536"/>
              <a:gd name="T5" fmla="*/ 0 60000 65536"/>
            </a:gdLst>
            <a:ahLst/>
            <a:cxnLst>
              <a:cxn ang="T4">
                <a:pos x="T0" y="T1"/>
              </a:cxn>
              <a:cxn ang="T5">
                <a:pos x="T2" y="T3"/>
              </a:cxn>
            </a:cxnLst>
            <a:rect l="0" t="0" r="r" b="b"/>
            <a:pathLst>
              <a:path w="7" h="4">
                <a:moveTo>
                  <a:pt x="0" y="0"/>
                </a:moveTo>
                <a:cubicBezTo>
                  <a:pt x="2" y="1"/>
                  <a:pt x="5" y="2"/>
                  <a:pt x="7" y="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1" name="Freeform 1231"/>
          <p:cNvSpPr>
            <a:spLocks/>
          </p:cNvSpPr>
          <p:nvPr/>
        </p:nvSpPr>
        <p:spPr bwMode="auto">
          <a:xfrm>
            <a:off x="2264459" y="2836196"/>
            <a:ext cx="117039" cy="135054"/>
          </a:xfrm>
          <a:custGeom>
            <a:avLst/>
            <a:gdLst>
              <a:gd name="T0" fmla="*/ 41514 w 53"/>
              <a:gd name="T1" fmla="*/ 0 h 55"/>
              <a:gd name="T2" fmla="*/ 37740 w 53"/>
              <a:gd name="T3" fmla="*/ 9525 h 55"/>
              <a:gd name="T4" fmla="*/ 43401 w 53"/>
              <a:gd name="T5" fmla="*/ 24765 h 55"/>
              <a:gd name="T6" fmla="*/ 24531 w 53"/>
              <a:gd name="T7" fmla="*/ 22860 h 55"/>
              <a:gd name="T8" fmla="*/ 5661 w 53"/>
              <a:gd name="T9" fmla="*/ 17145 h 55"/>
              <a:gd name="T10" fmla="*/ 13209 w 53"/>
              <a:gd name="T11" fmla="*/ 28575 h 55"/>
              <a:gd name="T12" fmla="*/ 16983 w 53"/>
              <a:gd name="T13" fmla="*/ 43815 h 55"/>
              <a:gd name="T14" fmla="*/ 26418 w 53"/>
              <a:gd name="T15" fmla="*/ 51435 h 55"/>
              <a:gd name="T16" fmla="*/ 24531 w 53"/>
              <a:gd name="T17" fmla="*/ 62865 h 55"/>
              <a:gd name="T18" fmla="*/ 39627 w 53"/>
              <a:gd name="T19" fmla="*/ 72390 h 55"/>
              <a:gd name="T20" fmla="*/ 41514 w 53"/>
              <a:gd name="T21" fmla="*/ 87630 h 55"/>
              <a:gd name="T22" fmla="*/ 41514 w 53"/>
              <a:gd name="T23" fmla="*/ 87630 h 55"/>
              <a:gd name="T24" fmla="*/ 77368 w 53"/>
              <a:gd name="T25" fmla="*/ 68580 h 55"/>
              <a:gd name="T26" fmla="*/ 81142 w 53"/>
              <a:gd name="T27" fmla="*/ 85725 h 55"/>
              <a:gd name="T28" fmla="*/ 100012 w 53"/>
              <a:gd name="T29" fmla="*/ 104775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 h="55">
                <a:moveTo>
                  <a:pt x="22" y="0"/>
                </a:moveTo>
                <a:cubicBezTo>
                  <a:pt x="22" y="0"/>
                  <a:pt x="17" y="1"/>
                  <a:pt x="20" y="5"/>
                </a:cubicBez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2" name="Freeform 1232"/>
          <p:cNvSpPr>
            <a:spLocks/>
          </p:cNvSpPr>
          <p:nvPr/>
        </p:nvSpPr>
        <p:spPr bwMode="auto">
          <a:xfrm>
            <a:off x="2000656" y="2846427"/>
            <a:ext cx="263803" cy="218952"/>
          </a:xfrm>
          <a:custGeom>
            <a:avLst/>
            <a:gdLst>
              <a:gd name="T0" fmla="*/ 0 w 118"/>
              <a:gd name="T1" fmla="*/ 164137 h 89"/>
              <a:gd name="T2" fmla="*/ 9552 w 118"/>
              <a:gd name="T3" fmla="*/ 167954 h 89"/>
              <a:gd name="T4" fmla="*/ 19104 w 118"/>
              <a:gd name="T5" fmla="*/ 154594 h 89"/>
              <a:gd name="T6" fmla="*/ 19104 w 118"/>
              <a:gd name="T7" fmla="*/ 141234 h 89"/>
              <a:gd name="T8" fmla="*/ 34387 w 118"/>
              <a:gd name="T9" fmla="*/ 146960 h 89"/>
              <a:gd name="T10" fmla="*/ 55401 w 118"/>
              <a:gd name="T11" fmla="*/ 137417 h 89"/>
              <a:gd name="T12" fmla="*/ 78326 w 118"/>
              <a:gd name="T13" fmla="*/ 143143 h 89"/>
              <a:gd name="T14" fmla="*/ 124175 w 118"/>
              <a:gd name="T15" fmla="*/ 133600 h 89"/>
              <a:gd name="T16" fmla="*/ 160472 w 118"/>
              <a:gd name="T17" fmla="*/ 131692 h 89"/>
              <a:gd name="T18" fmla="*/ 177665 w 118"/>
              <a:gd name="T19" fmla="*/ 127874 h 89"/>
              <a:gd name="T20" fmla="*/ 189128 w 118"/>
              <a:gd name="T21" fmla="*/ 131692 h 89"/>
              <a:gd name="T22" fmla="*/ 202500 w 118"/>
              <a:gd name="T23" fmla="*/ 127874 h 89"/>
              <a:gd name="T24" fmla="*/ 210142 w 118"/>
              <a:gd name="T25" fmla="*/ 137417 h 89"/>
              <a:gd name="T26" fmla="*/ 225425 w 118"/>
              <a:gd name="T27" fmla="*/ 133600 h 89"/>
              <a:gd name="T28" fmla="*/ 221604 w 118"/>
              <a:gd name="T29" fmla="*/ 129783 h 89"/>
              <a:gd name="T30" fmla="*/ 219694 w 118"/>
              <a:gd name="T31" fmla="*/ 114514 h 89"/>
              <a:gd name="T32" fmla="*/ 210142 w 118"/>
              <a:gd name="T33" fmla="*/ 104972 h 89"/>
              <a:gd name="T34" fmla="*/ 212052 w 118"/>
              <a:gd name="T35" fmla="*/ 93520 h 89"/>
              <a:gd name="T36" fmla="*/ 206321 w 118"/>
              <a:gd name="T37" fmla="*/ 74434 h 89"/>
              <a:gd name="T38" fmla="*/ 212052 w 118"/>
              <a:gd name="T39" fmla="*/ 64891 h 89"/>
              <a:gd name="T40" fmla="*/ 217783 w 118"/>
              <a:gd name="T41" fmla="*/ 57257 h 89"/>
              <a:gd name="T42" fmla="*/ 204411 w 118"/>
              <a:gd name="T43" fmla="*/ 40080 h 89"/>
              <a:gd name="T44" fmla="*/ 192949 w 118"/>
              <a:gd name="T45" fmla="*/ 24811 h 89"/>
              <a:gd name="T46" fmla="*/ 185307 w 118"/>
              <a:gd name="T47" fmla="*/ 11451 h 89"/>
              <a:gd name="T48" fmla="*/ 171934 w 118"/>
              <a:gd name="T49" fmla="*/ 5726 h 89"/>
              <a:gd name="T50" fmla="*/ 143279 w 118"/>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8" h="89">
                <a:moveTo>
                  <a:pt x="0" y="86"/>
                </a:moveTo>
                <a:cubicBezTo>
                  <a:pt x="2" y="87"/>
                  <a:pt x="4" y="89"/>
                  <a:pt x="5" y="88"/>
                </a:cubicBezTo>
                <a:cubicBezTo>
                  <a:pt x="8" y="86"/>
                  <a:pt x="8" y="82"/>
                  <a:pt x="10" y="81"/>
                </a:cubicBezTo>
                <a:cubicBezTo>
                  <a:pt x="12" y="81"/>
                  <a:pt x="8" y="76"/>
                  <a:pt x="10" y="74"/>
                </a:cubicBezTo>
                <a:cubicBezTo>
                  <a:pt x="12" y="72"/>
                  <a:pt x="14" y="77"/>
                  <a:pt x="18" y="77"/>
                </a:cubicBezTo>
                <a:cubicBezTo>
                  <a:pt x="22" y="77"/>
                  <a:pt x="29" y="72"/>
                  <a:pt x="29" y="72"/>
                </a:cubicBezTo>
                <a:cubicBezTo>
                  <a:pt x="29" y="72"/>
                  <a:pt x="35" y="75"/>
                  <a:pt x="41" y="75"/>
                </a:cubicBezTo>
                <a:cubicBezTo>
                  <a:pt x="47" y="76"/>
                  <a:pt x="60" y="70"/>
                  <a:pt x="65" y="70"/>
                </a:cubicBezTo>
                <a:cubicBezTo>
                  <a:pt x="70" y="70"/>
                  <a:pt x="83" y="69"/>
                  <a:pt x="84" y="69"/>
                </a:cubicBezTo>
                <a:cubicBezTo>
                  <a:pt x="86" y="69"/>
                  <a:pt x="89" y="68"/>
                  <a:pt x="93" y="67"/>
                </a:cubicBezTo>
                <a:cubicBezTo>
                  <a:pt x="96" y="66"/>
                  <a:pt x="97" y="67"/>
                  <a:pt x="99" y="69"/>
                </a:cubicBezTo>
                <a:cubicBezTo>
                  <a:pt x="101" y="71"/>
                  <a:pt x="103" y="67"/>
                  <a:pt x="106" y="67"/>
                </a:cubicBezTo>
                <a:cubicBezTo>
                  <a:pt x="110" y="67"/>
                  <a:pt x="108" y="67"/>
                  <a:pt x="110" y="72"/>
                </a:cubicBezTo>
                <a:cubicBezTo>
                  <a:pt x="112" y="76"/>
                  <a:pt x="118" y="70"/>
                  <a:pt x="118" y="70"/>
                </a:cubicBezTo>
                <a:cubicBezTo>
                  <a:pt x="117" y="69"/>
                  <a:pt x="117" y="69"/>
                  <a:pt x="116" y="68"/>
                </a:cubicBezTo>
                <a:cubicBezTo>
                  <a:pt x="114" y="65"/>
                  <a:pt x="118" y="64"/>
                  <a:pt x="115" y="60"/>
                </a:cubicBezTo>
                <a:cubicBezTo>
                  <a:pt x="111" y="56"/>
                  <a:pt x="109" y="58"/>
                  <a:pt x="110" y="55"/>
                </a:cubicBezTo>
                <a:cubicBezTo>
                  <a:pt x="111" y="52"/>
                  <a:pt x="113" y="55"/>
                  <a:pt x="111" y="49"/>
                </a:cubicBezTo>
                <a:cubicBezTo>
                  <a:pt x="108" y="42"/>
                  <a:pt x="108" y="43"/>
                  <a:pt x="108" y="39"/>
                </a:cubicBezTo>
                <a:cubicBezTo>
                  <a:pt x="108" y="34"/>
                  <a:pt x="110" y="36"/>
                  <a:pt x="111" y="34"/>
                </a:cubicBezTo>
                <a:cubicBezTo>
                  <a:pt x="112" y="33"/>
                  <a:pt x="113" y="31"/>
                  <a:pt x="114" y="30"/>
                </a:cubicBezTo>
                <a:cubicBezTo>
                  <a:pt x="112" y="27"/>
                  <a:pt x="110" y="23"/>
                  <a:pt x="107" y="21"/>
                </a:cubicBezTo>
                <a:cubicBezTo>
                  <a:pt x="102" y="18"/>
                  <a:pt x="101" y="15"/>
                  <a:pt x="101" y="13"/>
                </a:cubicBezTo>
                <a:cubicBezTo>
                  <a:pt x="101" y="10"/>
                  <a:pt x="98" y="8"/>
                  <a:pt x="97" y="6"/>
                </a:cubicBezTo>
                <a:cubicBezTo>
                  <a:pt x="96" y="5"/>
                  <a:pt x="97" y="3"/>
                  <a:pt x="90" y="3"/>
                </a:cubicBezTo>
                <a:cubicBezTo>
                  <a:pt x="86" y="3"/>
                  <a:pt x="80" y="2"/>
                  <a:pt x="7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3" name="Freeform 1233"/>
          <p:cNvSpPr>
            <a:spLocks/>
          </p:cNvSpPr>
          <p:nvPr/>
        </p:nvSpPr>
        <p:spPr bwMode="auto">
          <a:xfrm>
            <a:off x="1625391" y="2570577"/>
            <a:ext cx="219217" cy="94129"/>
          </a:xfrm>
          <a:custGeom>
            <a:avLst/>
            <a:gdLst>
              <a:gd name="T0" fmla="*/ 0 w 98"/>
              <a:gd name="T1" fmla="*/ 13452 h 38"/>
              <a:gd name="T2" fmla="*/ 21026 w 98"/>
              <a:gd name="T3" fmla="*/ 15374 h 38"/>
              <a:gd name="T4" fmla="*/ 47787 w 98"/>
              <a:gd name="T5" fmla="*/ 21139 h 38"/>
              <a:gd name="T6" fmla="*/ 63079 w 98"/>
              <a:gd name="T7" fmla="*/ 19217 h 38"/>
              <a:gd name="T8" fmla="*/ 84105 w 98"/>
              <a:gd name="T9" fmla="*/ 9609 h 38"/>
              <a:gd name="T10" fmla="*/ 110866 w 98"/>
              <a:gd name="T11" fmla="*/ 1922 h 38"/>
              <a:gd name="T12" fmla="*/ 133804 w 98"/>
              <a:gd name="T13" fmla="*/ 7687 h 38"/>
              <a:gd name="T14" fmla="*/ 149095 w 98"/>
              <a:gd name="T15" fmla="*/ 15374 h 38"/>
              <a:gd name="T16" fmla="*/ 168210 w 98"/>
              <a:gd name="T17" fmla="*/ 44199 h 38"/>
              <a:gd name="T18" fmla="*/ 175856 w 98"/>
              <a:gd name="T19" fmla="*/ 57651 h 38"/>
              <a:gd name="T20" fmla="*/ 187325 w 98"/>
              <a:gd name="T21" fmla="*/ 73025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38">
                <a:moveTo>
                  <a:pt x="0" y="7"/>
                </a:moveTo>
                <a:cubicBezTo>
                  <a:pt x="0" y="7"/>
                  <a:pt x="5" y="8"/>
                  <a:pt x="11" y="8"/>
                </a:cubicBezTo>
                <a:cubicBezTo>
                  <a:pt x="17" y="9"/>
                  <a:pt x="23" y="10"/>
                  <a:pt x="25" y="11"/>
                </a:cubicBezTo>
                <a:cubicBezTo>
                  <a:pt x="27" y="12"/>
                  <a:pt x="30" y="11"/>
                  <a:pt x="33" y="10"/>
                </a:cubicBezTo>
                <a:cubicBezTo>
                  <a:pt x="35" y="8"/>
                  <a:pt x="38" y="9"/>
                  <a:pt x="44" y="5"/>
                </a:cubicBezTo>
                <a:cubicBezTo>
                  <a:pt x="49" y="1"/>
                  <a:pt x="53" y="0"/>
                  <a:pt x="58" y="1"/>
                </a:cubicBezTo>
                <a:cubicBezTo>
                  <a:pt x="63" y="1"/>
                  <a:pt x="64" y="2"/>
                  <a:pt x="70" y="4"/>
                </a:cubicBezTo>
                <a:cubicBezTo>
                  <a:pt x="75" y="6"/>
                  <a:pt x="75" y="4"/>
                  <a:pt x="78" y="8"/>
                </a:cubicBezTo>
                <a:cubicBezTo>
                  <a:pt x="82" y="12"/>
                  <a:pt x="87" y="21"/>
                  <a:pt x="88" y="23"/>
                </a:cubicBezTo>
                <a:cubicBezTo>
                  <a:pt x="90" y="25"/>
                  <a:pt x="92" y="28"/>
                  <a:pt x="92" y="30"/>
                </a:cubicBezTo>
                <a:cubicBezTo>
                  <a:pt x="93" y="32"/>
                  <a:pt x="96" y="35"/>
                  <a:pt x="98" y="3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4" name="Line 1234"/>
          <p:cNvSpPr>
            <a:spLocks noChangeShapeType="1"/>
          </p:cNvSpPr>
          <p:nvPr/>
        </p:nvSpPr>
        <p:spPr bwMode="auto">
          <a:xfrm>
            <a:off x="1619814" y="2535790"/>
            <a:ext cx="1859" cy="2047"/>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465" name="Freeform 1235"/>
          <p:cNvSpPr>
            <a:spLocks/>
          </p:cNvSpPr>
          <p:nvPr/>
        </p:nvSpPr>
        <p:spPr bwMode="auto">
          <a:xfrm>
            <a:off x="1642107" y="2410571"/>
            <a:ext cx="241510" cy="40926"/>
          </a:xfrm>
          <a:custGeom>
            <a:avLst/>
            <a:gdLst>
              <a:gd name="T0" fmla="*/ 206375 w 108"/>
              <a:gd name="T1" fmla="*/ 0 h 17"/>
              <a:gd name="T2" fmla="*/ 206375 w 108"/>
              <a:gd name="T3" fmla="*/ 0 h 17"/>
              <a:gd name="T4" fmla="*/ 177712 w 108"/>
              <a:gd name="T5" fmla="*/ 13074 h 17"/>
              <a:gd name="T6" fmla="*/ 175801 w 108"/>
              <a:gd name="T7" fmla="*/ 31750 h 17"/>
              <a:gd name="T8" fmla="*/ 158603 w 108"/>
              <a:gd name="T9" fmla="*/ 22412 h 17"/>
              <a:gd name="T10" fmla="*/ 143316 w 108"/>
              <a:gd name="T11" fmla="*/ 26147 h 17"/>
              <a:gd name="T12" fmla="*/ 135672 w 108"/>
              <a:gd name="T13" fmla="*/ 18676 h 17"/>
              <a:gd name="T14" fmla="*/ 122296 w 108"/>
              <a:gd name="T15" fmla="*/ 24279 h 17"/>
              <a:gd name="T16" fmla="*/ 112742 w 108"/>
              <a:gd name="T17" fmla="*/ 18676 h 17"/>
              <a:gd name="T18" fmla="*/ 101277 w 108"/>
              <a:gd name="T19" fmla="*/ 24279 h 17"/>
              <a:gd name="T20" fmla="*/ 51594 w 108"/>
              <a:gd name="T21" fmla="*/ 9338 h 17"/>
              <a:gd name="T22" fmla="*/ 21020 w 108"/>
              <a:gd name="T23" fmla="*/ 13074 h 17"/>
              <a:gd name="T24" fmla="*/ 0 w 108"/>
              <a:gd name="T25" fmla="*/ 2054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17">
                <a:moveTo>
                  <a:pt x="108" y="0"/>
                </a:moveTo>
                <a:cubicBezTo>
                  <a:pt x="108" y="0"/>
                  <a:pt x="108" y="0"/>
                  <a:pt x="108" y="0"/>
                </a:cubicBezTo>
                <a:cubicBezTo>
                  <a:pt x="108" y="0"/>
                  <a:pt x="94" y="2"/>
                  <a:pt x="93" y="7"/>
                </a:cubicBezTo>
                <a:cubicBezTo>
                  <a:pt x="93" y="11"/>
                  <a:pt x="94" y="17"/>
                  <a:pt x="92" y="17"/>
                </a:cubicBezTo>
                <a:cubicBezTo>
                  <a:pt x="89" y="17"/>
                  <a:pt x="85" y="11"/>
                  <a:pt x="83" y="12"/>
                </a:cubicBezTo>
                <a:cubicBezTo>
                  <a:pt x="82" y="13"/>
                  <a:pt x="77" y="17"/>
                  <a:pt x="75" y="14"/>
                </a:cubicBezTo>
                <a:cubicBezTo>
                  <a:pt x="73" y="11"/>
                  <a:pt x="74" y="8"/>
                  <a:pt x="71" y="10"/>
                </a:cubicBezTo>
                <a:cubicBezTo>
                  <a:pt x="68" y="12"/>
                  <a:pt x="66" y="14"/>
                  <a:pt x="64" y="13"/>
                </a:cubicBezTo>
                <a:cubicBezTo>
                  <a:pt x="62" y="11"/>
                  <a:pt x="62" y="7"/>
                  <a:pt x="59" y="10"/>
                </a:cubicBezTo>
                <a:cubicBezTo>
                  <a:pt x="55" y="13"/>
                  <a:pt x="59" y="17"/>
                  <a:pt x="53" y="13"/>
                </a:cubicBezTo>
                <a:cubicBezTo>
                  <a:pt x="48" y="9"/>
                  <a:pt x="35" y="5"/>
                  <a:pt x="27" y="5"/>
                </a:cubicBezTo>
                <a:cubicBezTo>
                  <a:pt x="19" y="5"/>
                  <a:pt x="14" y="4"/>
                  <a:pt x="11" y="7"/>
                </a:cubicBezTo>
                <a:cubicBezTo>
                  <a:pt x="8" y="9"/>
                  <a:pt x="7" y="11"/>
                  <a:pt x="0" y="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6" name="Freeform 1236"/>
          <p:cNvSpPr>
            <a:spLocks/>
          </p:cNvSpPr>
          <p:nvPr/>
        </p:nvSpPr>
        <p:spPr bwMode="auto">
          <a:xfrm>
            <a:off x="1623745" y="2823918"/>
            <a:ext cx="146765" cy="40926"/>
          </a:xfrm>
          <a:custGeom>
            <a:avLst/>
            <a:gdLst>
              <a:gd name="T0" fmla="*/ 0 w 66"/>
              <a:gd name="T1" fmla="*/ 20544 h 17"/>
              <a:gd name="T2" fmla="*/ 0 w 66"/>
              <a:gd name="T3" fmla="*/ 20544 h 17"/>
              <a:gd name="T4" fmla="*/ 38004 w 66"/>
              <a:gd name="T5" fmla="*/ 20544 h 17"/>
              <a:gd name="T6" fmla="*/ 72207 w 66"/>
              <a:gd name="T7" fmla="*/ 24279 h 17"/>
              <a:gd name="T8" fmla="*/ 96910 w 66"/>
              <a:gd name="T9" fmla="*/ 5603 h 17"/>
              <a:gd name="T10" fmla="*/ 125413 w 66"/>
              <a:gd name="T11" fmla="*/ 560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7">
                <a:moveTo>
                  <a:pt x="0" y="11"/>
                </a:moveTo>
                <a:cubicBezTo>
                  <a:pt x="0" y="11"/>
                  <a:pt x="0" y="11"/>
                  <a:pt x="0" y="11"/>
                </a:cubicBezTo>
                <a:cubicBezTo>
                  <a:pt x="7" y="11"/>
                  <a:pt x="13" y="9"/>
                  <a:pt x="20" y="11"/>
                </a:cubicBezTo>
                <a:cubicBezTo>
                  <a:pt x="28" y="13"/>
                  <a:pt x="34" y="17"/>
                  <a:pt x="38" y="13"/>
                </a:cubicBezTo>
                <a:cubicBezTo>
                  <a:pt x="41" y="9"/>
                  <a:pt x="47" y="6"/>
                  <a:pt x="51" y="3"/>
                </a:cubicBezTo>
                <a:cubicBezTo>
                  <a:pt x="53" y="0"/>
                  <a:pt x="60" y="2"/>
                  <a:pt x="66" y="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7" name="Freeform 1237"/>
          <p:cNvSpPr>
            <a:spLocks/>
          </p:cNvSpPr>
          <p:nvPr/>
        </p:nvSpPr>
        <p:spPr bwMode="auto">
          <a:xfrm>
            <a:off x="1617960" y="2740417"/>
            <a:ext cx="170914" cy="24555"/>
          </a:xfrm>
          <a:custGeom>
            <a:avLst/>
            <a:gdLst>
              <a:gd name="T0" fmla="*/ 146050 w 76"/>
              <a:gd name="T1" fmla="*/ 19050 h 10"/>
              <a:gd name="T2" fmla="*/ 107616 w 76"/>
              <a:gd name="T3" fmla="*/ 7620 h 10"/>
              <a:gd name="T4" fmla="*/ 74947 w 76"/>
              <a:gd name="T5" fmla="*/ 17145 h 10"/>
              <a:gd name="T6" fmla="*/ 38434 w 76"/>
              <a:gd name="T7" fmla="*/ 19050 h 10"/>
              <a:gd name="T8" fmla="*/ 13452 w 76"/>
              <a:gd name="T9" fmla="*/ 15240 h 10"/>
              <a:gd name="T10" fmla="*/ 0 w 76"/>
              <a:gd name="T11" fmla="*/ 0 h 10"/>
              <a:gd name="T12" fmla="*/ 0 w 76"/>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
                <a:moveTo>
                  <a:pt x="76" y="10"/>
                </a:moveTo>
                <a:cubicBezTo>
                  <a:pt x="72" y="7"/>
                  <a:pt x="65" y="4"/>
                  <a:pt x="56" y="4"/>
                </a:cubicBezTo>
                <a:cubicBezTo>
                  <a:pt x="43" y="4"/>
                  <a:pt x="43" y="9"/>
                  <a:pt x="39" y="9"/>
                </a:cubicBezTo>
                <a:cubicBezTo>
                  <a:pt x="35" y="9"/>
                  <a:pt x="23" y="10"/>
                  <a:pt x="20" y="10"/>
                </a:cubicBezTo>
                <a:cubicBezTo>
                  <a:pt x="17" y="10"/>
                  <a:pt x="14" y="8"/>
                  <a:pt x="7" y="8"/>
                </a:cubicBezTo>
                <a:cubicBezTo>
                  <a:pt x="1" y="8"/>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8" name="Freeform 1238"/>
          <p:cNvSpPr>
            <a:spLocks/>
          </p:cNvSpPr>
          <p:nvPr/>
        </p:nvSpPr>
        <p:spPr bwMode="auto">
          <a:xfrm>
            <a:off x="1554794" y="2670844"/>
            <a:ext cx="76168" cy="143239"/>
          </a:xfrm>
          <a:custGeom>
            <a:avLst/>
            <a:gdLst>
              <a:gd name="T0" fmla="*/ 51687 w 34"/>
              <a:gd name="T1" fmla="*/ 111125 h 58"/>
              <a:gd name="T2" fmla="*/ 51687 w 34"/>
              <a:gd name="T3" fmla="*/ 111125 h 58"/>
              <a:gd name="T4" fmla="*/ 49772 w 34"/>
              <a:gd name="T5" fmla="*/ 105377 h 58"/>
              <a:gd name="T6" fmla="*/ 59344 w 34"/>
              <a:gd name="T7" fmla="*/ 90050 h 58"/>
              <a:gd name="T8" fmla="*/ 49772 w 34"/>
              <a:gd name="T9" fmla="*/ 72806 h 58"/>
              <a:gd name="T10" fmla="*/ 53601 w 34"/>
              <a:gd name="T11" fmla="*/ 49815 h 58"/>
              <a:gd name="T12" fmla="*/ 26801 w 34"/>
              <a:gd name="T13" fmla="*/ 42151 h 58"/>
              <a:gd name="T14" fmla="*/ 19143 w 34"/>
              <a:gd name="T15" fmla="*/ 24907 h 58"/>
              <a:gd name="T16" fmla="*/ 11486 w 34"/>
              <a:gd name="T17" fmla="*/ 15328 h 58"/>
              <a:gd name="T18" fmla="*/ 0 w 34"/>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58">
                <a:moveTo>
                  <a:pt x="27" y="58"/>
                </a:moveTo>
                <a:cubicBezTo>
                  <a:pt x="27" y="58"/>
                  <a:pt x="27" y="58"/>
                  <a:pt x="27" y="58"/>
                </a:cubicBezTo>
                <a:cubicBezTo>
                  <a:pt x="26" y="57"/>
                  <a:pt x="26" y="56"/>
                  <a:pt x="26" y="55"/>
                </a:cubicBezTo>
                <a:cubicBezTo>
                  <a:pt x="25" y="51"/>
                  <a:pt x="29" y="49"/>
                  <a:pt x="31" y="47"/>
                </a:cubicBezTo>
                <a:cubicBezTo>
                  <a:pt x="34" y="44"/>
                  <a:pt x="27" y="42"/>
                  <a:pt x="26" y="38"/>
                </a:cubicBezTo>
                <a:cubicBezTo>
                  <a:pt x="24" y="35"/>
                  <a:pt x="27" y="30"/>
                  <a:pt x="28" y="26"/>
                </a:cubicBezTo>
                <a:cubicBezTo>
                  <a:pt x="29" y="23"/>
                  <a:pt x="18" y="23"/>
                  <a:pt x="14" y="22"/>
                </a:cubicBezTo>
                <a:cubicBezTo>
                  <a:pt x="10" y="21"/>
                  <a:pt x="12" y="14"/>
                  <a:pt x="10" y="13"/>
                </a:cubicBezTo>
                <a:cubicBezTo>
                  <a:pt x="7" y="12"/>
                  <a:pt x="6" y="11"/>
                  <a:pt x="6" y="8"/>
                </a:cubicBezTo>
                <a:cubicBezTo>
                  <a:pt x="6" y="4"/>
                  <a:pt x="2" y="4"/>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69" name="Freeform 1239"/>
          <p:cNvSpPr>
            <a:spLocks/>
          </p:cNvSpPr>
          <p:nvPr/>
        </p:nvSpPr>
        <p:spPr bwMode="auto">
          <a:xfrm>
            <a:off x="1526934" y="2809594"/>
            <a:ext cx="35298" cy="26602"/>
          </a:xfrm>
          <a:custGeom>
            <a:avLst/>
            <a:gdLst>
              <a:gd name="T0" fmla="*/ 0 w 16"/>
              <a:gd name="T1" fmla="*/ 20638 h 11"/>
              <a:gd name="T2" fmla="*/ 7541 w 16"/>
              <a:gd name="T3" fmla="*/ 0 h 11"/>
              <a:gd name="T4" fmla="*/ 30163 w 16"/>
              <a:gd name="T5" fmla="*/ 15009 h 11"/>
              <a:gd name="T6" fmla="*/ 0 60000 65536"/>
              <a:gd name="T7" fmla="*/ 0 60000 65536"/>
              <a:gd name="T8" fmla="*/ 0 60000 65536"/>
            </a:gdLst>
            <a:ahLst/>
            <a:cxnLst>
              <a:cxn ang="T6">
                <a:pos x="T0" y="T1"/>
              </a:cxn>
              <a:cxn ang="T7">
                <a:pos x="T2" y="T3"/>
              </a:cxn>
              <a:cxn ang="T8">
                <a:pos x="T4" y="T5"/>
              </a:cxn>
            </a:cxnLst>
            <a:rect l="0" t="0" r="r" b="b"/>
            <a:pathLst>
              <a:path w="16" h="11">
                <a:moveTo>
                  <a:pt x="0" y="11"/>
                </a:moveTo>
                <a:cubicBezTo>
                  <a:pt x="0" y="6"/>
                  <a:pt x="1" y="0"/>
                  <a:pt x="4" y="0"/>
                </a:cubicBezTo>
                <a:cubicBezTo>
                  <a:pt x="9" y="0"/>
                  <a:pt x="16" y="8"/>
                  <a:pt x="16"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0" name="Freeform 1240"/>
          <p:cNvSpPr>
            <a:spLocks/>
          </p:cNvSpPr>
          <p:nvPr/>
        </p:nvSpPr>
        <p:spPr bwMode="auto">
          <a:xfrm>
            <a:off x="1499060" y="2676586"/>
            <a:ext cx="29725" cy="137100"/>
          </a:xfrm>
          <a:custGeom>
            <a:avLst/>
            <a:gdLst>
              <a:gd name="T0" fmla="*/ 9769 w 13"/>
              <a:gd name="T1" fmla="*/ 0 h 56"/>
              <a:gd name="T2" fmla="*/ 19538 w 13"/>
              <a:gd name="T3" fmla="*/ 32288 h 56"/>
              <a:gd name="T4" fmla="*/ 23446 w 13"/>
              <a:gd name="T5" fmla="*/ 68376 h 56"/>
              <a:gd name="T6" fmla="*/ 3908 w 13"/>
              <a:gd name="T7" fmla="*/ 85469 h 56"/>
              <a:gd name="T8" fmla="*/ 0 w 13"/>
              <a:gd name="T9" fmla="*/ 10636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56">
                <a:moveTo>
                  <a:pt x="5" y="0"/>
                </a:moveTo>
                <a:cubicBezTo>
                  <a:pt x="5" y="0"/>
                  <a:pt x="9" y="11"/>
                  <a:pt x="10" y="17"/>
                </a:cubicBezTo>
                <a:cubicBezTo>
                  <a:pt x="12" y="22"/>
                  <a:pt x="13" y="32"/>
                  <a:pt x="12" y="36"/>
                </a:cubicBezTo>
                <a:cubicBezTo>
                  <a:pt x="11" y="40"/>
                  <a:pt x="2" y="40"/>
                  <a:pt x="2" y="45"/>
                </a:cubicBezTo>
                <a:cubicBezTo>
                  <a:pt x="1" y="48"/>
                  <a:pt x="1" y="52"/>
                  <a:pt x="0" y="5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1" name="Line 1241"/>
          <p:cNvSpPr>
            <a:spLocks noChangeShapeType="1"/>
          </p:cNvSpPr>
          <p:nvPr/>
        </p:nvSpPr>
        <p:spPr bwMode="auto">
          <a:xfrm>
            <a:off x="1562231" y="2828011"/>
            <a:ext cx="1858"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472" name="Freeform 1242"/>
          <p:cNvSpPr>
            <a:spLocks/>
          </p:cNvSpPr>
          <p:nvPr/>
        </p:nvSpPr>
        <p:spPr bwMode="auto">
          <a:xfrm>
            <a:off x="1547366" y="2877121"/>
            <a:ext cx="26009" cy="45018"/>
          </a:xfrm>
          <a:custGeom>
            <a:avLst/>
            <a:gdLst>
              <a:gd name="T0" fmla="*/ 0 w 12"/>
              <a:gd name="T1" fmla="*/ 34925 h 18"/>
              <a:gd name="T2" fmla="*/ 11113 w 12"/>
              <a:gd name="T3" fmla="*/ 21343 h 18"/>
              <a:gd name="T4" fmla="*/ 22225 w 12"/>
              <a:gd name="T5" fmla="*/ 0 h 18"/>
              <a:gd name="T6" fmla="*/ 0 60000 65536"/>
              <a:gd name="T7" fmla="*/ 0 60000 65536"/>
              <a:gd name="T8" fmla="*/ 0 60000 65536"/>
            </a:gdLst>
            <a:ahLst/>
            <a:cxnLst>
              <a:cxn ang="T6">
                <a:pos x="T0" y="T1"/>
              </a:cxn>
              <a:cxn ang="T7">
                <a:pos x="T2" y="T3"/>
              </a:cxn>
              <a:cxn ang="T8">
                <a:pos x="T4" y="T5"/>
              </a:cxn>
            </a:cxnLst>
            <a:rect l="0" t="0" r="r" b="b"/>
            <a:pathLst>
              <a:path w="12" h="18">
                <a:moveTo>
                  <a:pt x="0" y="18"/>
                </a:moveTo>
                <a:cubicBezTo>
                  <a:pt x="2" y="16"/>
                  <a:pt x="5" y="13"/>
                  <a:pt x="6" y="11"/>
                </a:cubicBezTo>
                <a:cubicBezTo>
                  <a:pt x="9" y="7"/>
                  <a:pt x="11" y="2"/>
                  <a:pt x="12"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3" name="Freeform 1243"/>
          <p:cNvSpPr>
            <a:spLocks/>
          </p:cNvSpPr>
          <p:nvPr/>
        </p:nvSpPr>
        <p:spPr bwMode="auto">
          <a:xfrm>
            <a:off x="1526931" y="2809594"/>
            <a:ext cx="9289" cy="26602"/>
          </a:xfrm>
          <a:custGeom>
            <a:avLst/>
            <a:gdLst>
              <a:gd name="T0" fmla="*/ 7938 w 4"/>
              <a:gd name="T1" fmla="*/ 0 h 11"/>
              <a:gd name="T2" fmla="*/ 0 w 4"/>
              <a:gd name="T3" fmla="*/ 20638 h 11"/>
              <a:gd name="T4" fmla="*/ 0 60000 65536"/>
              <a:gd name="T5" fmla="*/ 0 60000 65536"/>
            </a:gdLst>
            <a:ahLst/>
            <a:cxnLst>
              <a:cxn ang="T4">
                <a:pos x="T0" y="T1"/>
              </a:cxn>
              <a:cxn ang="T5">
                <a:pos x="T2" y="T3"/>
              </a:cxn>
            </a:cxnLst>
            <a:rect l="0" t="0" r="r" b="b"/>
            <a:pathLst>
              <a:path w="4" h="11">
                <a:moveTo>
                  <a:pt x="4" y="0"/>
                </a:moveTo>
                <a:cubicBezTo>
                  <a:pt x="1" y="0"/>
                  <a:pt x="0" y="6"/>
                  <a:pt x="0" y="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4" name="Freeform 1244"/>
          <p:cNvSpPr>
            <a:spLocks/>
          </p:cNvSpPr>
          <p:nvPr/>
        </p:nvSpPr>
        <p:spPr bwMode="auto">
          <a:xfrm>
            <a:off x="1543646" y="2814083"/>
            <a:ext cx="81742" cy="63435"/>
          </a:xfrm>
          <a:custGeom>
            <a:avLst/>
            <a:gdLst>
              <a:gd name="T0" fmla="*/ 62089 w 36"/>
              <a:gd name="T1" fmla="*/ 0 h 26"/>
              <a:gd name="T2" fmla="*/ 62089 w 36"/>
              <a:gd name="T3" fmla="*/ 0 h 26"/>
              <a:gd name="T4" fmla="*/ 15522 w 36"/>
              <a:gd name="T5" fmla="*/ 11357 h 26"/>
              <a:gd name="T6" fmla="*/ 25224 w 36"/>
              <a:gd name="T7" fmla="*/ 49213 h 26"/>
              <a:gd name="T8" fmla="*/ 36865 w 36"/>
              <a:gd name="T9" fmla="*/ 43535 h 26"/>
              <a:gd name="T10" fmla="*/ 52388 w 36"/>
              <a:gd name="T11" fmla="*/ 35963 h 26"/>
              <a:gd name="T12" fmla="*/ 64029 w 36"/>
              <a:gd name="T13" fmla="*/ 35963 h 26"/>
              <a:gd name="T14" fmla="*/ 69850 w 36"/>
              <a:gd name="T15" fmla="*/ 17035 h 26"/>
              <a:gd name="T16" fmla="*/ 62089 w 36"/>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6">
                <a:moveTo>
                  <a:pt x="32" y="0"/>
                </a:moveTo>
                <a:cubicBezTo>
                  <a:pt x="32" y="0"/>
                  <a:pt x="32" y="0"/>
                  <a:pt x="32" y="0"/>
                </a:cubicBez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5" name="Freeform 1245"/>
          <p:cNvSpPr>
            <a:spLocks/>
          </p:cNvSpPr>
          <p:nvPr/>
        </p:nvSpPr>
        <p:spPr bwMode="auto">
          <a:xfrm>
            <a:off x="1432395" y="2561995"/>
            <a:ext cx="196923" cy="120730"/>
          </a:xfrm>
          <a:custGeom>
            <a:avLst/>
            <a:gdLst>
              <a:gd name="T0" fmla="*/ 105172 w 88"/>
              <a:gd name="T1" fmla="*/ 84105 h 49"/>
              <a:gd name="T2" fmla="*/ 120470 w 88"/>
              <a:gd name="T3" fmla="*/ 74547 h 49"/>
              <a:gd name="T4" fmla="*/ 154889 w 88"/>
              <a:gd name="T5" fmla="*/ 28672 h 49"/>
              <a:gd name="T6" fmla="*/ 164451 w 88"/>
              <a:gd name="T7" fmla="*/ 19115 h 49"/>
              <a:gd name="T8" fmla="*/ 149153 w 88"/>
              <a:gd name="T9" fmla="*/ 9557 h 49"/>
              <a:gd name="T10" fmla="*/ 149153 w 88"/>
              <a:gd name="T11" fmla="*/ 7646 h 49"/>
              <a:gd name="T12" fmla="*/ 149153 w 88"/>
              <a:gd name="T13" fmla="*/ 7646 h 49"/>
              <a:gd name="T14" fmla="*/ 133855 w 88"/>
              <a:gd name="T15" fmla="*/ 7646 h 49"/>
              <a:gd name="T16" fmla="*/ 107084 w 88"/>
              <a:gd name="T17" fmla="*/ 1911 h 49"/>
              <a:gd name="T18" fmla="*/ 101347 w 88"/>
              <a:gd name="T19" fmla="*/ 15292 h 49"/>
              <a:gd name="T20" fmla="*/ 86050 w 88"/>
              <a:gd name="T21" fmla="*/ 15292 h 49"/>
              <a:gd name="T22" fmla="*/ 66928 w 88"/>
              <a:gd name="T23" fmla="*/ 21026 h 49"/>
              <a:gd name="T24" fmla="*/ 55454 w 88"/>
              <a:gd name="T25" fmla="*/ 28672 h 49"/>
              <a:gd name="T26" fmla="*/ 38244 w 88"/>
              <a:gd name="T27" fmla="*/ 28672 h 49"/>
              <a:gd name="T28" fmla="*/ 24859 w 88"/>
              <a:gd name="T29" fmla="*/ 17203 h 49"/>
              <a:gd name="T30" fmla="*/ 19122 w 88"/>
              <a:gd name="T31" fmla="*/ 32495 h 49"/>
              <a:gd name="T32" fmla="*/ 11473 w 88"/>
              <a:gd name="T33" fmla="*/ 32495 h 49"/>
              <a:gd name="T34" fmla="*/ 7649 w 88"/>
              <a:gd name="T35" fmla="*/ 55433 h 49"/>
              <a:gd name="T36" fmla="*/ 7649 w 88"/>
              <a:gd name="T37" fmla="*/ 66901 h 49"/>
              <a:gd name="T38" fmla="*/ 32508 w 88"/>
              <a:gd name="T39" fmla="*/ 86016 h 49"/>
              <a:gd name="T40" fmla="*/ 66928 w 88"/>
              <a:gd name="T41" fmla="*/ 87928 h 49"/>
              <a:gd name="T42" fmla="*/ 105172 w 88"/>
              <a:gd name="T43" fmla="*/ 84105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49">
                <a:moveTo>
                  <a:pt x="55" y="44"/>
                </a:moveTo>
                <a:cubicBezTo>
                  <a:pt x="54" y="40"/>
                  <a:pt x="61" y="41"/>
                  <a:pt x="63" y="39"/>
                </a:cubicBezTo>
                <a:cubicBezTo>
                  <a:pt x="66" y="38"/>
                  <a:pt x="77" y="15"/>
                  <a:pt x="81" y="15"/>
                </a:cubicBezTo>
                <a:cubicBezTo>
                  <a:pt x="84" y="15"/>
                  <a:pt x="88" y="11"/>
                  <a:pt x="86" y="10"/>
                </a:cubicBezTo>
                <a:cubicBezTo>
                  <a:pt x="85" y="9"/>
                  <a:pt x="78" y="8"/>
                  <a:pt x="78" y="5"/>
                </a:cubicBez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6" name="Freeform 1246"/>
          <p:cNvSpPr>
            <a:spLocks/>
          </p:cNvSpPr>
          <p:nvPr/>
        </p:nvSpPr>
        <p:spPr bwMode="auto">
          <a:xfrm>
            <a:off x="1382020" y="2310699"/>
            <a:ext cx="287954" cy="243507"/>
          </a:xfrm>
          <a:custGeom>
            <a:avLst/>
            <a:gdLst>
              <a:gd name="T0" fmla="*/ 5722 w 129"/>
              <a:gd name="T1" fmla="*/ 24807 h 99"/>
              <a:gd name="T2" fmla="*/ 7630 w 129"/>
              <a:gd name="T3" fmla="*/ 43889 h 99"/>
              <a:gd name="T4" fmla="*/ 3815 w 129"/>
              <a:gd name="T5" fmla="*/ 61063 h 99"/>
              <a:gd name="T6" fmla="*/ 9537 w 129"/>
              <a:gd name="T7" fmla="*/ 82053 h 99"/>
              <a:gd name="T8" fmla="*/ 17167 w 129"/>
              <a:gd name="T9" fmla="*/ 104952 h 99"/>
              <a:gd name="T10" fmla="*/ 22890 w 129"/>
              <a:gd name="T11" fmla="*/ 124034 h 99"/>
              <a:gd name="T12" fmla="*/ 34334 w 129"/>
              <a:gd name="T13" fmla="*/ 131667 h 99"/>
              <a:gd name="T14" fmla="*/ 45779 w 129"/>
              <a:gd name="T15" fmla="*/ 139299 h 99"/>
              <a:gd name="T16" fmla="*/ 55316 w 129"/>
              <a:gd name="T17" fmla="*/ 148841 h 99"/>
              <a:gd name="T18" fmla="*/ 70576 w 129"/>
              <a:gd name="T19" fmla="*/ 141208 h 99"/>
              <a:gd name="T20" fmla="*/ 87743 w 129"/>
              <a:gd name="T21" fmla="*/ 150749 h 99"/>
              <a:gd name="T22" fmla="*/ 108726 w 129"/>
              <a:gd name="T23" fmla="*/ 167923 h 99"/>
              <a:gd name="T24" fmla="*/ 123985 w 129"/>
              <a:gd name="T25" fmla="*/ 171739 h 99"/>
              <a:gd name="T26" fmla="*/ 141152 w 129"/>
              <a:gd name="T27" fmla="*/ 167923 h 99"/>
              <a:gd name="T28" fmla="*/ 183117 w 129"/>
              <a:gd name="T29" fmla="*/ 171739 h 99"/>
              <a:gd name="T30" fmla="*/ 198376 w 129"/>
              <a:gd name="T31" fmla="*/ 188913 h 99"/>
              <a:gd name="T32" fmla="*/ 204099 w 129"/>
              <a:gd name="T33" fmla="*/ 175556 h 99"/>
              <a:gd name="T34" fmla="*/ 209821 w 129"/>
              <a:gd name="T35" fmla="*/ 154565 h 99"/>
              <a:gd name="T36" fmla="*/ 236526 w 129"/>
              <a:gd name="T37" fmla="*/ 141208 h 99"/>
              <a:gd name="T38" fmla="*/ 236526 w 129"/>
              <a:gd name="T39" fmla="*/ 122126 h 99"/>
              <a:gd name="T40" fmla="*/ 228896 w 129"/>
              <a:gd name="T41" fmla="*/ 110676 h 99"/>
              <a:gd name="T42" fmla="*/ 226988 w 129"/>
              <a:gd name="T43" fmla="*/ 83961 h 99"/>
              <a:gd name="T44" fmla="*/ 217451 w 129"/>
              <a:gd name="T45" fmla="*/ 70604 h 99"/>
              <a:gd name="T46" fmla="*/ 230803 w 129"/>
              <a:gd name="T47" fmla="*/ 59155 h 99"/>
              <a:gd name="T48" fmla="*/ 228896 w 129"/>
              <a:gd name="T49" fmla="*/ 36256 h 99"/>
              <a:gd name="T50" fmla="*/ 219358 w 129"/>
              <a:gd name="T51" fmla="*/ 9541 h 99"/>
              <a:gd name="T52" fmla="*/ 156412 w 129"/>
              <a:gd name="T53" fmla="*/ 5725 h 99"/>
              <a:gd name="T54" fmla="*/ 125893 w 129"/>
              <a:gd name="T55" fmla="*/ 0 h 99"/>
              <a:gd name="T56" fmla="*/ 125893 w 129"/>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9" h="99">
                <a:moveTo>
                  <a:pt x="3" y="13"/>
                </a:moveTo>
                <a:cubicBezTo>
                  <a:pt x="3" y="17"/>
                  <a:pt x="4" y="21"/>
                  <a:pt x="4" y="23"/>
                </a:cubicBezTo>
                <a:cubicBezTo>
                  <a:pt x="3" y="26"/>
                  <a:pt x="0" y="30"/>
                  <a:pt x="2" y="32"/>
                </a:cubicBezTo>
                <a:cubicBezTo>
                  <a:pt x="3" y="34"/>
                  <a:pt x="5" y="40"/>
                  <a:pt x="5" y="43"/>
                </a:cubicBezTo>
                <a:cubicBezTo>
                  <a:pt x="5" y="45"/>
                  <a:pt x="8" y="53"/>
                  <a:pt x="9" y="55"/>
                </a:cubicBezTo>
                <a:cubicBezTo>
                  <a:pt x="10" y="58"/>
                  <a:pt x="12" y="65"/>
                  <a:pt x="12" y="65"/>
                </a:cubicBezTo>
                <a:cubicBezTo>
                  <a:pt x="12" y="65"/>
                  <a:pt x="14" y="68"/>
                  <a:pt x="18" y="69"/>
                </a:cubicBezTo>
                <a:cubicBezTo>
                  <a:pt x="23" y="69"/>
                  <a:pt x="23" y="71"/>
                  <a:pt x="24" y="73"/>
                </a:cubicBezTo>
                <a:cubicBezTo>
                  <a:pt x="26" y="75"/>
                  <a:pt x="26" y="79"/>
                  <a:pt x="29" y="78"/>
                </a:cubicBezTo>
                <a:cubicBezTo>
                  <a:pt x="32" y="77"/>
                  <a:pt x="33" y="72"/>
                  <a:pt x="37" y="74"/>
                </a:cubicBezTo>
                <a:cubicBezTo>
                  <a:pt x="41" y="76"/>
                  <a:pt x="42" y="77"/>
                  <a:pt x="46" y="79"/>
                </a:cubicBezTo>
                <a:cubicBezTo>
                  <a:pt x="50" y="82"/>
                  <a:pt x="57" y="85"/>
                  <a:pt x="57" y="88"/>
                </a:cubicBezTo>
                <a:cubicBezTo>
                  <a:pt x="57" y="88"/>
                  <a:pt x="62" y="93"/>
                  <a:pt x="65" y="90"/>
                </a:cubicBezTo>
                <a:cubicBezTo>
                  <a:pt x="67" y="88"/>
                  <a:pt x="67" y="86"/>
                  <a:pt x="74" y="88"/>
                </a:cubicBezTo>
                <a:cubicBezTo>
                  <a:pt x="81" y="90"/>
                  <a:pt x="93" y="86"/>
                  <a:pt x="96" y="90"/>
                </a:cubicBezTo>
                <a:cubicBezTo>
                  <a:pt x="100" y="93"/>
                  <a:pt x="104" y="99"/>
                  <a:pt x="104" y="99"/>
                </a:cubicBezTo>
                <a:cubicBezTo>
                  <a:pt x="106" y="99"/>
                  <a:pt x="107" y="97"/>
                  <a:pt x="107" y="92"/>
                </a:cubicBezTo>
                <a:cubicBezTo>
                  <a:pt x="107" y="87"/>
                  <a:pt x="106" y="86"/>
                  <a:pt x="110" y="81"/>
                </a:cubicBezTo>
                <a:cubicBezTo>
                  <a:pt x="114" y="75"/>
                  <a:pt x="120" y="74"/>
                  <a:pt x="124" y="74"/>
                </a:cubicBezTo>
                <a:cubicBezTo>
                  <a:pt x="129" y="73"/>
                  <a:pt x="124" y="68"/>
                  <a:pt x="124" y="64"/>
                </a:cubicBezTo>
                <a:cubicBezTo>
                  <a:pt x="124" y="61"/>
                  <a:pt x="126" y="63"/>
                  <a:pt x="120" y="58"/>
                </a:cubicBezTo>
                <a:cubicBezTo>
                  <a:pt x="114" y="53"/>
                  <a:pt x="119" y="49"/>
                  <a:pt x="119" y="44"/>
                </a:cubicBezTo>
                <a:cubicBezTo>
                  <a:pt x="119" y="40"/>
                  <a:pt x="114" y="40"/>
                  <a:pt x="114" y="37"/>
                </a:cubicBezTo>
                <a:cubicBezTo>
                  <a:pt x="115" y="34"/>
                  <a:pt x="118" y="34"/>
                  <a:pt x="121" y="31"/>
                </a:cubicBezTo>
                <a:cubicBezTo>
                  <a:pt x="124" y="27"/>
                  <a:pt x="124" y="23"/>
                  <a:pt x="120" y="19"/>
                </a:cubicBezTo>
                <a:cubicBezTo>
                  <a:pt x="117" y="14"/>
                  <a:pt x="116" y="9"/>
                  <a:pt x="115" y="5"/>
                </a:cubicBezTo>
                <a:cubicBezTo>
                  <a:pt x="114" y="1"/>
                  <a:pt x="92" y="4"/>
                  <a:pt x="82" y="3"/>
                </a:cubicBezTo>
                <a:cubicBezTo>
                  <a:pt x="75" y="3"/>
                  <a:pt x="69" y="2"/>
                  <a:pt x="66" y="0"/>
                </a:cubicBezTo>
                <a:cubicBezTo>
                  <a:pt x="66" y="0"/>
                  <a:pt x="66" y="0"/>
                  <a:pt x="6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7" name="Freeform 1247"/>
          <p:cNvSpPr>
            <a:spLocks/>
          </p:cNvSpPr>
          <p:nvPr/>
        </p:nvSpPr>
        <p:spPr bwMode="auto">
          <a:xfrm>
            <a:off x="1452619" y="2525559"/>
            <a:ext cx="55733" cy="59341"/>
          </a:xfrm>
          <a:custGeom>
            <a:avLst/>
            <a:gdLst>
              <a:gd name="T0" fmla="*/ 47625 w 25"/>
              <a:gd name="T1" fmla="*/ 0 h 24"/>
              <a:gd name="T2" fmla="*/ 34290 w 25"/>
              <a:gd name="T3" fmla="*/ 13427 h 24"/>
              <a:gd name="T4" fmla="*/ 19050 w 25"/>
              <a:gd name="T5" fmla="*/ 23019 h 24"/>
              <a:gd name="T6" fmla="*/ 3810 w 25"/>
              <a:gd name="T7" fmla="*/ 28773 h 24"/>
              <a:gd name="T8" fmla="*/ 7620 w 25"/>
              <a:gd name="T9" fmla="*/ 4603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0"/>
                </a:moveTo>
                <a:cubicBezTo>
                  <a:pt x="25" y="0"/>
                  <a:pt x="20" y="5"/>
                  <a:pt x="18" y="7"/>
                </a:cubicBezTo>
                <a:cubicBezTo>
                  <a:pt x="16" y="9"/>
                  <a:pt x="14" y="12"/>
                  <a:pt x="10" y="12"/>
                </a:cubicBezTo>
                <a:cubicBezTo>
                  <a:pt x="5" y="12"/>
                  <a:pt x="2" y="13"/>
                  <a:pt x="2" y="15"/>
                </a:cubicBezTo>
                <a:cubicBezTo>
                  <a:pt x="2" y="17"/>
                  <a:pt x="0" y="22"/>
                  <a:pt x="4" y="2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8" name="Freeform 1248"/>
          <p:cNvSpPr>
            <a:spLocks/>
          </p:cNvSpPr>
          <p:nvPr/>
        </p:nvSpPr>
        <p:spPr bwMode="auto">
          <a:xfrm>
            <a:off x="1170235" y="2631568"/>
            <a:ext cx="267518" cy="130962"/>
          </a:xfrm>
          <a:custGeom>
            <a:avLst/>
            <a:gdLst>
              <a:gd name="T0" fmla="*/ 228600 w 120"/>
              <a:gd name="T1" fmla="*/ 3834 h 53"/>
              <a:gd name="T2" fmla="*/ 228600 w 120"/>
              <a:gd name="T3" fmla="*/ 3834 h 53"/>
              <a:gd name="T4" fmla="*/ 213360 w 120"/>
              <a:gd name="T5" fmla="*/ 9585 h 53"/>
              <a:gd name="T6" fmla="*/ 196215 w 120"/>
              <a:gd name="T7" fmla="*/ 13419 h 53"/>
              <a:gd name="T8" fmla="*/ 182880 w 120"/>
              <a:gd name="T9" fmla="*/ 19170 h 53"/>
              <a:gd name="T10" fmla="*/ 142875 w 120"/>
              <a:gd name="T11" fmla="*/ 11502 h 53"/>
              <a:gd name="T12" fmla="*/ 131445 w 120"/>
              <a:gd name="T13" fmla="*/ 1917 h 53"/>
              <a:gd name="T14" fmla="*/ 116205 w 120"/>
              <a:gd name="T15" fmla="*/ 3834 h 53"/>
              <a:gd name="T16" fmla="*/ 104775 w 120"/>
              <a:gd name="T17" fmla="*/ 9585 h 53"/>
              <a:gd name="T18" fmla="*/ 93345 w 120"/>
              <a:gd name="T19" fmla="*/ 3834 h 53"/>
              <a:gd name="T20" fmla="*/ 91440 w 120"/>
              <a:gd name="T21" fmla="*/ 15336 h 53"/>
              <a:gd name="T22" fmla="*/ 81915 w 120"/>
              <a:gd name="T23" fmla="*/ 21087 h 53"/>
              <a:gd name="T24" fmla="*/ 66675 w 120"/>
              <a:gd name="T25" fmla="*/ 21087 h 53"/>
              <a:gd name="T26" fmla="*/ 60960 w 120"/>
              <a:gd name="T27" fmla="*/ 26838 h 53"/>
              <a:gd name="T28" fmla="*/ 55245 w 120"/>
              <a:gd name="T29" fmla="*/ 38340 h 53"/>
              <a:gd name="T30" fmla="*/ 40005 w 120"/>
              <a:gd name="T31" fmla="*/ 21087 h 53"/>
              <a:gd name="T32" fmla="*/ 28575 w 120"/>
              <a:gd name="T33" fmla="*/ 32589 h 53"/>
              <a:gd name="T34" fmla="*/ 0 w 120"/>
              <a:gd name="T35" fmla="*/ 32589 h 53"/>
              <a:gd name="T36" fmla="*/ 1905 w 120"/>
              <a:gd name="T37" fmla="*/ 40257 h 53"/>
              <a:gd name="T38" fmla="*/ 7620 w 120"/>
              <a:gd name="T39" fmla="*/ 53675 h 53"/>
              <a:gd name="T40" fmla="*/ 1905 w 120"/>
              <a:gd name="T41" fmla="*/ 65177 h 53"/>
              <a:gd name="T42" fmla="*/ 7620 w 120"/>
              <a:gd name="T43" fmla="*/ 88181 h 53"/>
              <a:gd name="T44" fmla="*/ 20955 w 120"/>
              <a:gd name="T45" fmla="*/ 93932 h 53"/>
              <a:gd name="T46" fmla="*/ 20955 w 120"/>
              <a:gd name="T47" fmla="*/ 10160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53">
                <a:moveTo>
                  <a:pt x="120" y="2"/>
                </a:move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79" name="Freeform 1249"/>
          <p:cNvSpPr>
            <a:spLocks/>
          </p:cNvSpPr>
          <p:nvPr/>
        </p:nvSpPr>
        <p:spPr bwMode="auto">
          <a:xfrm>
            <a:off x="1144225" y="2359810"/>
            <a:ext cx="261946" cy="268063"/>
          </a:xfrm>
          <a:custGeom>
            <a:avLst/>
            <a:gdLst>
              <a:gd name="T0" fmla="*/ 28697 w 117"/>
              <a:gd name="T1" fmla="*/ 0 h 109"/>
              <a:gd name="T2" fmla="*/ 32523 w 117"/>
              <a:gd name="T3" fmla="*/ 11448 h 109"/>
              <a:gd name="T4" fmla="*/ 26784 w 117"/>
              <a:gd name="T5" fmla="*/ 28619 h 109"/>
              <a:gd name="T6" fmla="*/ 26784 w 117"/>
              <a:gd name="T7" fmla="*/ 36250 h 109"/>
              <a:gd name="T8" fmla="*/ 15305 w 117"/>
              <a:gd name="T9" fmla="*/ 53422 h 109"/>
              <a:gd name="T10" fmla="*/ 0 w 117"/>
              <a:gd name="T11" fmla="*/ 55330 h 109"/>
              <a:gd name="T12" fmla="*/ 7653 w 117"/>
              <a:gd name="T13" fmla="*/ 82040 h 109"/>
              <a:gd name="T14" fmla="*/ 5739 w 117"/>
              <a:gd name="T15" fmla="*/ 93488 h 109"/>
              <a:gd name="T16" fmla="*/ 9566 w 117"/>
              <a:gd name="T17" fmla="*/ 106843 h 109"/>
              <a:gd name="T18" fmla="*/ 5739 w 117"/>
              <a:gd name="T19" fmla="*/ 116383 h 109"/>
              <a:gd name="T20" fmla="*/ 11479 w 117"/>
              <a:gd name="T21" fmla="*/ 129738 h 109"/>
              <a:gd name="T22" fmla="*/ 26784 w 117"/>
              <a:gd name="T23" fmla="*/ 145002 h 109"/>
              <a:gd name="T24" fmla="*/ 53568 w 117"/>
              <a:gd name="T25" fmla="*/ 152633 h 109"/>
              <a:gd name="T26" fmla="*/ 44002 w 117"/>
              <a:gd name="T27" fmla="*/ 185068 h 109"/>
              <a:gd name="T28" fmla="*/ 44002 w 117"/>
              <a:gd name="T29" fmla="*/ 194608 h 109"/>
              <a:gd name="T30" fmla="*/ 44002 w 117"/>
              <a:gd name="T31" fmla="*/ 194608 h 109"/>
              <a:gd name="T32" fmla="*/ 66960 w 117"/>
              <a:gd name="T33" fmla="*/ 192700 h 109"/>
              <a:gd name="T34" fmla="*/ 93744 w 117"/>
              <a:gd name="T35" fmla="*/ 194608 h 109"/>
              <a:gd name="T36" fmla="*/ 112876 w 117"/>
              <a:gd name="T37" fmla="*/ 204147 h 109"/>
              <a:gd name="T38" fmla="*/ 126268 w 117"/>
              <a:gd name="T39" fmla="*/ 196515 h 109"/>
              <a:gd name="T40" fmla="*/ 135833 w 117"/>
              <a:gd name="T41" fmla="*/ 200331 h 109"/>
              <a:gd name="T42" fmla="*/ 162617 w 117"/>
              <a:gd name="T43" fmla="*/ 192700 h 109"/>
              <a:gd name="T44" fmla="*/ 179836 w 117"/>
              <a:gd name="T45" fmla="*/ 194608 h 109"/>
              <a:gd name="T46" fmla="*/ 176009 w 117"/>
              <a:gd name="T47" fmla="*/ 175528 h 109"/>
              <a:gd name="T48" fmla="*/ 189401 w 117"/>
              <a:gd name="T49" fmla="*/ 164081 h 109"/>
              <a:gd name="T50" fmla="*/ 200880 w 117"/>
              <a:gd name="T51" fmla="*/ 160265 h 109"/>
              <a:gd name="T52" fmla="*/ 166444 w 117"/>
              <a:gd name="T53" fmla="*/ 127830 h 109"/>
              <a:gd name="T54" fmla="*/ 158791 w 117"/>
              <a:gd name="T55" fmla="*/ 110659 h 109"/>
              <a:gd name="T56" fmla="*/ 172183 w 117"/>
              <a:gd name="T57" fmla="*/ 103028 h 109"/>
              <a:gd name="T58" fmla="*/ 197054 w 117"/>
              <a:gd name="T59" fmla="*/ 87764 h 109"/>
              <a:gd name="T60" fmla="*/ 208533 w 117"/>
              <a:gd name="T61" fmla="*/ 80133 h 109"/>
              <a:gd name="T62" fmla="*/ 218099 w 117"/>
              <a:gd name="T63" fmla="*/ 89672 h 109"/>
              <a:gd name="T64" fmla="*/ 223838 w 117"/>
              <a:gd name="T65" fmla="*/ 80133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09">
                <a:moveTo>
                  <a:pt x="15" y="0"/>
                </a:moveTo>
                <a:cubicBezTo>
                  <a:pt x="16" y="3"/>
                  <a:pt x="17" y="5"/>
                  <a:pt x="17" y="6"/>
                </a:cubicBezTo>
                <a:cubicBezTo>
                  <a:pt x="17" y="10"/>
                  <a:pt x="17" y="14"/>
                  <a:pt x="14" y="15"/>
                </a:cubicBezTo>
                <a:cubicBezTo>
                  <a:pt x="11" y="15"/>
                  <a:pt x="13" y="15"/>
                  <a:pt x="14" y="19"/>
                </a:cubicBezTo>
                <a:cubicBezTo>
                  <a:pt x="14" y="22"/>
                  <a:pt x="12" y="28"/>
                  <a:pt x="8" y="28"/>
                </a:cubicBezTo>
                <a:cubicBezTo>
                  <a:pt x="4" y="28"/>
                  <a:pt x="0" y="26"/>
                  <a:pt x="0" y="29"/>
                </a:cubicBezTo>
                <a:cubicBezTo>
                  <a:pt x="1" y="32"/>
                  <a:pt x="4" y="40"/>
                  <a:pt x="4" y="43"/>
                </a:cubicBezTo>
                <a:cubicBezTo>
                  <a:pt x="3" y="46"/>
                  <a:pt x="1" y="48"/>
                  <a:pt x="3" y="49"/>
                </a:cubicBezTo>
                <a:cubicBezTo>
                  <a:pt x="5" y="51"/>
                  <a:pt x="7" y="55"/>
                  <a:pt x="5" y="56"/>
                </a:cubicBezTo>
                <a:cubicBezTo>
                  <a:pt x="3" y="58"/>
                  <a:pt x="0" y="59"/>
                  <a:pt x="3" y="61"/>
                </a:cubicBezTo>
                <a:cubicBezTo>
                  <a:pt x="5" y="63"/>
                  <a:pt x="6" y="66"/>
                  <a:pt x="6" y="68"/>
                </a:cubicBezTo>
                <a:cubicBezTo>
                  <a:pt x="6" y="71"/>
                  <a:pt x="8" y="76"/>
                  <a:pt x="14" y="76"/>
                </a:cubicBezTo>
                <a:cubicBezTo>
                  <a:pt x="19" y="77"/>
                  <a:pt x="29" y="77"/>
                  <a:pt x="28" y="80"/>
                </a:cubicBezTo>
                <a:cubicBezTo>
                  <a:pt x="26" y="83"/>
                  <a:pt x="23" y="92"/>
                  <a:pt x="23" y="97"/>
                </a:cubicBezTo>
                <a:cubicBezTo>
                  <a:pt x="23" y="99"/>
                  <a:pt x="23" y="101"/>
                  <a:pt x="23" y="102"/>
                </a:cubicBezTo>
                <a:cubicBezTo>
                  <a:pt x="23" y="102"/>
                  <a:pt x="23" y="102"/>
                  <a:pt x="23" y="102"/>
                </a:cubicBezTo>
                <a:cubicBezTo>
                  <a:pt x="23" y="102"/>
                  <a:pt x="31" y="103"/>
                  <a:pt x="35" y="101"/>
                </a:cubicBezTo>
                <a:cubicBezTo>
                  <a:pt x="39" y="99"/>
                  <a:pt x="45" y="101"/>
                  <a:pt x="49" y="102"/>
                </a:cubicBezTo>
                <a:cubicBezTo>
                  <a:pt x="53" y="103"/>
                  <a:pt x="58" y="109"/>
                  <a:pt x="59" y="107"/>
                </a:cubicBezTo>
                <a:cubicBezTo>
                  <a:pt x="60" y="104"/>
                  <a:pt x="62" y="102"/>
                  <a:pt x="66" y="103"/>
                </a:cubicBezTo>
                <a:cubicBezTo>
                  <a:pt x="69" y="104"/>
                  <a:pt x="67" y="107"/>
                  <a:pt x="71" y="105"/>
                </a:cubicBezTo>
                <a:cubicBezTo>
                  <a:pt x="75" y="103"/>
                  <a:pt x="80" y="101"/>
                  <a:pt x="85" y="101"/>
                </a:cubicBezTo>
                <a:cubicBezTo>
                  <a:pt x="89" y="102"/>
                  <a:pt x="95" y="106"/>
                  <a:pt x="94" y="102"/>
                </a:cubicBezTo>
                <a:cubicBezTo>
                  <a:pt x="92" y="97"/>
                  <a:pt x="88" y="95"/>
                  <a:pt x="92" y="92"/>
                </a:cubicBezTo>
                <a:cubicBezTo>
                  <a:pt x="96" y="90"/>
                  <a:pt x="97" y="88"/>
                  <a:pt x="99" y="86"/>
                </a:cubicBezTo>
                <a:cubicBezTo>
                  <a:pt x="100" y="84"/>
                  <a:pt x="105" y="86"/>
                  <a:pt x="105" y="84"/>
                </a:cubicBezTo>
                <a:cubicBezTo>
                  <a:pt x="105" y="83"/>
                  <a:pt x="88" y="70"/>
                  <a:pt x="87" y="67"/>
                </a:cubicBezTo>
                <a:cubicBezTo>
                  <a:pt x="86" y="64"/>
                  <a:pt x="86" y="62"/>
                  <a:pt x="83" y="58"/>
                </a:cubicBezTo>
                <a:cubicBezTo>
                  <a:pt x="80" y="54"/>
                  <a:pt x="86" y="56"/>
                  <a:pt x="90" y="54"/>
                </a:cubicBezTo>
                <a:cubicBezTo>
                  <a:pt x="93" y="51"/>
                  <a:pt x="101" y="49"/>
                  <a:pt x="103" y="46"/>
                </a:cubicBezTo>
                <a:cubicBezTo>
                  <a:pt x="105" y="44"/>
                  <a:pt x="108" y="40"/>
                  <a:pt x="109" y="42"/>
                </a:cubicBezTo>
                <a:cubicBezTo>
                  <a:pt x="110" y="44"/>
                  <a:pt x="113" y="49"/>
                  <a:pt x="114" y="47"/>
                </a:cubicBezTo>
                <a:cubicBezTo>
                  <a:pt x="116" y="46"/>
                  <a:pt x="117" y="42"/>
                  <a:pt x="117"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0" name="Freeform 1250"/>
          <p:cNvSpPr>
            <a:spLocks/>
          </p:cNvSpPr>
          <p:nvPr/>
        </p:nvSpPr>
        <p:spPr bwMode="auto">
          <a:xfrm>
            <a:off x="1153517" y="2609456"/>
            <a:ext cx="42729" cy="65481"/>
          </a:xfrm>
          <a:custGeom>
            <a:avLst/>
            <a:gdLst>
              <a:gd name="T0" fmla="*/ 13452 w 19"/>
              <a:gd name="T1" fmla="*/ 50800 h 26"/>
              <a:gd name="T2" fmla="*/ 13452 w 19"/>
              <a:gd name="T3" fmla="*/ 41031 h 26"/>
              <a:gd name="T4" fmla="*/ 3843 w 19"/>
              <a:gd name="T5" fmla="*/ 41031 h 26"/>
              <a:gd name="T6" fmla="*/ 0 w 19"/>
              <a:gd name="T7" fmla="*/ 39077 h 26"/>
              <a:gd name="T8" fmla="*/ 5765 w 19"/>
              <a:gd name="T9" fmla="*/ 27354 h 26"/>
              <a:gd name="T10" fmla="*/ 17295 w 19"/>
              <a:gd name="T11" fmla="*/ 9769 h 26"/>
              <a:gd name="T12" fmla="*/ 23060 w 19"/>
              <a:gd name="T13" fmla="*/ 3908 h 26"/>
              <a:gd name="T14" fmla="*/ 34590 w 19"/>
              <a:gd name="T15" fmla="*/ 3908 h 26"/>
              <a:gd name="T16" fmla="*/ 36512 w 1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6">
                <a:moveTo>
                  <a:pt x="7" y="26"/>
                </a:moveTo>
                <a:cubicBezTo>
                  <a:pt x="7" y="24"/>
                  <a:pt x="7" y="23"/>
                  <a:pt x="7" y="21"/>
                </a:cubicBezTo>
                <a:cubicBezTo>
                  <a:pt x="6" y="18"/>
                  <a:pt x="5" y="20"/>
                  <a:pt x="2" y="21"/>
                </a:cubicBezTo>
                <a:cubicBezTo>
                  <a:pt x="0" y="22"/>
                  <a:pt x="0" y="23"/>
                  <a:pt x="0" y="20"/>
                </a:cubicBezTo>
                <a:cubicBezTo>
                  <a:pt x="0" y="17"/>
                  <a:pt x="0" y="15"/>
                  <a:pt x="3" y="14"/>
                </a:cubicBezTo>
                <a:cubicBezTo>
                  <a:pt x="5" y="12"/>
                  <a:pt x="7" y="8"/>
                  <a:pt x="9" y="5"/>
                </a:cubicBezTo>
                <a:cubicBezTo>
                  <a:pt x="11" y="2"/>
                  <a:pt x="12" y="0"/>
                  <a:pt x="12" y="2"/>
                </a:cubicBezTo>
                <a:cubicBezTo>
                  <a:pt x="13" y="4"/>
                  <a:pt x="18" y="2"/>
                  <a:pt x="18" y="2"/>
                </a:cubicBezTo>
                <a:cubicBezTo>
                  <a:pt x="18" y="2"/>
                  <a:pt x="18" y="1"/>
                  <a:pt x="19"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1" name="Freeform 1251"/>
          <p:cNvSpPr>
            <a:spLocks/>
          </p:cNvSpPr>
          <p:nvPr/>
        </p:nvSpPr>
        <p:spPr bwMode="auto">
          <a:xfrm>
            <a:off x="2082399" y="3016268"/>
            <a:ext cx="107751" cy="141192"/>
          </a:xfrm>
          <a:custGeom>
            <a:avLst/>
            <a:gdLst>
              <a:gd name="T0" fmla="*/ 0 w 48"/>
              <a:gd name="T1" fmla="*/ 109537 h 58"/>
              <a:gd name="T2" fmla="*/ 46038 w 48"/>
              <a:gd name="T3" fmla="*/ 83097 h 58"/>
              <a:gd name="T4" fmla="*/ 61383 w 48"/>
              <a:gd name="T5" fmla="*/ 49103 h 58"/>
              <a:gd name="T6" fmla="*/ 67138 w 48"/>
              <a:gd name="T7" fmla="*/ 35883 h 58"/>
              <a:gd name="T8" fmla="*/ 61383 w 48"/>
              <a:gd name="T9" fmla="*/ 26440 h 58"/>
              <a:gd name="T10" fmla="*/ 84402 w 48"/>
              <a:gd name="T11" fmla="*/ 11331 h 58"/>
              <a:gd name="T12" fmla="*/ 90157 w 48"/>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0" y="58"/>
                </a:moveTo>
                <a:cubicBezTo>
                  <a:pt x="10" y="53"/>
                  <a:pt x="20" y="46"/>
                  <a:pt x="24" y="44"/>
                </a:cubicBezTo>
                <a:cubicBezTo>
                  <a:pt x="34" y="38"/>
                  <a:pt x="31" y="30"/>
                  <a:pt x="32" y="26"/>
                </a:cubicBezTo>
                <a:cubicBezTo>
                  <a:pt x="34" y="22"/>
                  <a:pt x="36" y="22"/>
                  <a:pt x="35" y="19"/>
                </a:cubicBezTo>
                <a:cubicBezTo>
                  <a:pt x="33" y="17"/>
                  <a:pt x="30" y="17"/>
                  <a:pt x="32" y="14"/>
                </a:cubicBezTo>
                <a:cubicBezTo>
                  <a:pt x="35" y="10"/>
                  <a:pt x="40" y="9"/>
                  <a:pt x="44" y="6"/>
                </a:cubicBezTo>
                <a:cubicBezTo>
                  <a:pt x="48" y="3"/>
                  <a:pt x="47" y="0"/>
                  <a:pt x="47"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2" name="Freeform 1252"/>
          <p:cNvSpPr>
            <a:spLocks/>
          </p:cNvSpPr>
          <p:nvPr/>
        </p:nvSpPr>
        <p:spPr bwMode="auto">
          <a:xfrm>
            <a:off x="1991494" y="3106304"/>
            <a:ext cx="33439" cy="57296"/>
          </a:xfrm>
          <a:custGeom>
            <a:avLst/>
            <a:gdLst>
              <a:gd name="T0" fmla="*/ 5715 w 15"/>
              <a:gd name="T1" fmla="*/ 0 h 23"/>
              <a:gd name="T2" fmla="*/ 24765 w 15"/>
              <a:gd name="T3" fmla="*/ 13528 h 23"/>
              <a:gd name="T4" fmla="*/ 0 w 15"/>
              <a:gd name="T5" fmla="*/ 44450 h 23"/>
              <a:gd name="T6" fmla="*/ 0 60000 65536"/>
              <a:gd name="T7" fmla="*/ 0 60000 65536"/>
              <a:gd name="T8" fmla="*/ 0 60000 65536"/>
            </a:gdLst>
            <a:ahLst/>
            <a:cxnLst>
              <a:cxn ang="T6">
                <a:pos x="T0" y="T1"/>
              </a:cxn>
              <a:cxn ang="T7">
                <a:pos x="T2" y="T3"/>
              </a:cxn>
              <a:cxn ang="T8">
                <a:pos x="T4" y="T5"/>
              </a:cxn>
            </a:cxnLst>
            <a:rect l="0" t="0" r="r" b="b"/>
            <a:pathLst>
              <a:path w="15" h="23">
                <a:moveTo>
                  <a:pt x="3" y="0"/>
                </a:moveTo>
                <a:cubicBezTo>
                  <a:pt x="7" y="1"/>
                  <a:pt x="12" y="4"/>
                  <a:pt x="13" y="7"/>
                </a:cubicBezTo>
                <a:cubicBezTo>
                  <a:pt x="15" y="11"/>
                  <a:pt x="0" y="23"/>
                  <a:pt x="0" y="2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3" name="Freeform 1253"/>
          <p:cNvSpPr>
            <a:spLocks/>
          </p:cNvSpPr>
          <p:nvPr/>
        </p:nvSpPr>
        <p:spPr bwMode="auto">
          <a:xfrm>
            <a:off x="1811168" y="4141726"/>
            <a:ext cx="157910" cy="173933"/>
          </a:xfrm>
          <a:custGeom>
            <a:avLst/>
            <a:gdLst>
              <a:gd name="T0" fmla="*/ 108330 w 71"/>
              <a:gd name="T1" fmla="*/ 100728 h 71"/>
              <a:gd name="T2" fmla="*/ 110230 w 71"/>
              <a:gd name="T3" fmla="*/ 91225 h 71"/>
              <a:gd name="T4" fmla="*/ 129235 w 71"/>
              <a:gd name="T5" fmla="*/ 68419 h 71"/>
              <a:gd name="T6" fmla="*/ 127335 w 71"/>
              <a:gd name="T7" fmla="*/ 32309 h 71"/>
              <a:gd name="T8" fmla="*/ 119733 w 71"/>
              <a:gd name="T9" fmla="*/ 11403 h 71"/>
              <a:gd name="T10" fmla="*/ 108330 w 71"/>
              <a:gd name="T11" fmla="*/ 0 h 71"/>
              <a:gd name="T12" fmla="*/ 102628 w 71"/>
              <a:gd name="T13" fmla="*/ 3801 h 71"/>
              <a:gd name="T14" fmla="*/ 85523 w 71"/>
              <a:gd name="T15" fmla="*/ 5702 h 71"/>
              <a:gd name="T16" fmla="*/ 68419 w 71"/>
              <a:gd name="T17" fmla="*/ 15204 h 71"/>
              <a:gd name="T18" fmla="*/ 55115 w 71"/>
              <a:gd name="T19" fmla="*/ 11403 h 71"/>
              <a:gd name="T20" fmla="*/ 38010 w 71"/>
              <a:gd name="T21" fmla="*/ 7602 h 71"/>
              <a:gd name="T22" fmla="*/ 30408 w 71"/>
              <a:gd name="T23" fmla="*/ 22806 h 71"/>
              <a:gd name="T24" fmla="*/ 36110 w 71"/>
              <a:gd name="T25" fmla="*/ 43712 h 71"/>
              <a:gd name="T26" fmla="*/ 39911 w 71"/>
              <a:gd name="T27" fmla="*/ 51314 h 71"/>
              <a:gd name="T28" fmla="*/ 19005 w 71"/>
              <a:gd name="T29" fmla="*/ 74120 h 71"/>
              <a:gd name="T30" fmla="*/ 3801 w 71"/>
              <a:gd name="T31" fmla="*/ 102628 h 71"/>
              <a:gd name="T32" fmla="*/ 0 w 71"/>
              <a:gd name="T33" fmla="*/ 133036 h 71"/>
              <a:gd name="T34" fmla="*/ 0 w 71"/>
              <a:gd name="T35" fmla="*/ 134937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71">
                <a:moveTo>
                  <a:pt x="57" y="53"/>
                </a:moveTo>
                <a:cubicBezTo>
                  <a:pt x="57" y="52"/>
                  <a:pt x="57" y="49"/>
                  <a:pt x="58" y="48"/>
                </a:cubicBez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4" name="Line 1284"/>
          <p:cNvSpPr>
            <a:spLocks noChangeShapeType="1"/>
          </p:cNvSpPr>
          <p:nvPr/>
        </p:nvSpPr>
        <p:spPr bwMode="auto">
          <a:xfrm>
            <a:off x="590611" y="3360043"/>
            <a:ext cx="126328"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485" name="Freeform 1285"/>
          <p:cNvSpPr>
            <a:spLocks/>
          </p:cNvSpPr>
          <p:nvPr/>
        </p:nvSpPr>
        <p:spPr bwMode="auto">
          <a:xfrm>
            <a:off x="717000" y="3016665"/>
            <a:ext cx="603775" cy="646623"/>
          </a:xfrm>
          <a:custGeom>
            <a:avLst/>
            <a:gdLst>
              <a:gd name="T0" fmla="*/ 468342 w 271"/>
              <a:gd name="T1" fmla="*/ 345242 h 263"/>
              <a:gd name="T2" fmla="*/ 462631 w 271"/>
              <a:gd name="T3" fmla="*/ 322353 h 263"/>
              <a:gd name="T4" fmla="*/ 453112 w 271"/>
              <a:gd name="T5" fmla="*/ 305186 h 263"/>
              <a:gd name="T6" fmla="*/ 466438 w 271"/>
              <a:gd name="T7" fmla="*/ 291834 h 263"/>
              <a:gd name="T8" fmla="*/ 462631 w 271"/>
              <a:gd name="T9" fmla="*/ 278483 h 263"/>
              <a:gd name="T10" fmla="*/ 466438 w 271"/>
              <a:gd name="T11" fmla="*/ 261316 h 263"/>
              <a:gd name="T12" fmla="*/ 462631 w 271"/>
              <a:gd name="T13" fmla="*/ 249871 h 263"/>
              <a:gd name="T14" fmla="*/ 462631 w 271"/>
              <a:gd name="T15" fmla="*/ 217445 h 263"/>
              <a:gd name="T16" fmla="*/ 453112 w 271"/>
              <a:gd name="T17" fmla="*/ 202186 h 263"/>
              <a:gd name="T18" fmla="*/ 449304 w 271"/>
              <a:gd name="T19" fmla="*/ 167852 h 263"/>
              <a:gd name="T20" fmla="*/ 441689 w 271"/>
              <a:gd name="T21" fmla="*/ 143056 h 263"/>
              <a:gd name="T22" fmla="*/ 426458 w 271"/>
              <a:gd name="T23" fmla="*/ 127797 h 263"/>
              <a:gd name="T24" fmla="*/ 415035 w 271"/>
              <a:gd name="T25" fmla="*/ 114445 h 263"/>
              <a:gd name="T26" fmla="*/ 403612 w 271"/>
              <a:gd name="T27" fmla="*/ 91556 h 263"/>
              <a:gd name="T28" fmla="*/ 422650 w 271"/>
              <a:gd name="T29" fmla="*/ 66760 h 263"/>
              <a:gd name="T30" fmla="*/ 422650 w 271"/>
              <a:gd name="T31" fmla="*/ 32426 h 263"/>
              <a:gd name="T32" fmla="*/ 430266 w 271"/>
              <a:gd name="T33" fmla="*/ 9537 h 263"/>
              <a:gd name="T34" fmla="*/ 420746 w 271"/>
              <a:gd name="T35" fmla="*/ 7630 h 263"/>
              <a:gd name="T36" fmla="*/ 413131 w 271"/>
              <a:gd name="T37" fmla="*/ 9537 h 263"/>
              <a:gd name="T38" fmla="*/ 403612 w 271"/>
              <a:gd name="T39" fmla="*/ 1907 h 263"/>
              <a:gd name="T40" fmla="*/ 392189 w 271"/>
              <a:gd name="T41" fmla="*/ 7630 h 263"/>
              <a:gd name="T42" fmla="*/ 378862 w 271"/>
              <a:gd name="T43" fmla="*/ 1907 h 263"/>
              <a:gd name="T44" fmla="*/ 363632 w 271"/>
              <a:gd name="T45" fmla="*/ 11444 h 263"/>
              <a:gd name="T46" fmla="*/ 350305 w 271"/>
              <a:gd name="T47" fmla="*/ 15259 h 263"/>
              <a:gd name="T48" fmla="*/ 338882 w 271"/>
              <a:gd name="T49" fmla="*/ 7630 h 263"/>
              <a:gd name="T50" fmla="*/ 306517 w 271"/>
              <a:gd name="T51" fmla="*/ 9537 h 263"/>
              <a:gd name="T52" fmla="*/ 243690 w 271"/>
              <a:gd name="T53" fmla="*/ 22889 h 263"/>
              <a:gd name="T54" fmla="*/ 220844 w 271"/>
              <a:gd name="T55" fmla="*/ 32426 h 263"/>
              <a:gd name="T56" fmla="*/ 209421 w 271"/>
              <a:gd name="T57" fmla="*/ 38148 h 263"/>
              <a:gd name="T58" fmla="*/ 188479 w 271"/>
              <a:gd name="T59" fmla="*/ 45778 h 263"/>
              <a:gd name="T60" fmla="*/ 169441 w 271"/>
              <a:gd name="T61" fmla="*/ 61037 h 263"/>
              <a:gd name="T62" fmla="*/ 165633 w 271"/>
              <a:gd name="T63" fmla="*/ 61037 h 263"/>
              <a:gd name="T64" fmla="*/ 171345 w 271"/>
              <a:gd name="T65" fmla="*/ 76297 h 263"/>
              <a:gd name="T66" fmla="*/ 175152 w 271"/>
              <a:gd name="T67" fmla="*/ 110630 h 263"/>
              <a:gd name="T68" fmla="*/ 186575 w 271"/>
              <a:gd name="T69" fmla="*/ 135426 h 263"/>
              <a:gd name="T70" fmla="*/ 180864 w 271"/>
              <a:gd name="T71" fmla="*/ 144963 h 263"/>
              <a:gd name="T72" fmla="*/ 152306 w 271"/>
              <a:gd name="T73" fmla="*/ 143056 h 263"/>
              <a:gd name="T74" fmla="*/ 135172 w 271"/>
              <a:gd name="T75" fmla="*/ 156408 h 263"/>
              <a:gd name="T76" fmla="*/ 121845 w 271"/>
              <a:gd name="T77" fmla="*/ 165945 h 263"/>
              <a:gd name="T78" fmla="*/ 114230 w 271"/>
              <a:gd name="T79" fmla="*/ 183112 h 263"/>
              <a:gd name="T80" fmla="*/ 89480 w 271"/>
              <a:gd name="T81" fmla="*/ 188834 h 263"/>
              <a:gd name="T82" fmla="*/ 78057 w 271"/>
              <a:gd name="T83" fmla="*/ 206001 h 263"/>
              <a:gd name="T84" fmla="*/ 49500 w 271"/>
              <a:gd name="T85" fmla="*/ 213630 h 263"/>
              <a:gd name="T86" fmla="*/ 39980 w 271"/>
              <a:gd name="T87" fmla="*/ 213630 h 263"/>
              <a:gd name="T88" fmla="*/ 0 w 271"/>
              <a:gd name="T89" fmla="*/ 240334 h 263"/>
              <a:gd name="T90" fmla="*/ 0 w 271"/>
              <a:gd name="T91" fmla="*/ 278483 h 263"/>
              <a:gd name="T92" fmla="*/ 241786 w 271"/>
              <a:gd name="T93" fmla="*/ 438705 h 263"/>
              <a:gd name="T94" fmla="*/ 255113 w 271"/>
              <a:gd name="T95" fmla="*/ 457779 h 263"/>
              <a:gd name="T96" fmla="*/ 274152 w 271"/>
              <a:gd name="T97" fmla="*/ 465409 h 263"/>
              <a:gd name="T98" fmla="*/ 298901 w 271"/>
              <a:gd name="T99" fmla="*/ 476854 h 263"/>
              <a:gd name="T100" fmla="*/ 310324 w 271"/>
              <a:gd name="T101" fmla="*/ 495928 h 263"/>
              <a:gd name="T102" fmla="*/ 352209 w 271"/>
              <a:gd name="T103" fmla="*/ 486391 h 263"/>
              <a:gd name="T104" fmla="*/ 384574 w 271"/>
              <a:gd name="T105" fmla="*/ 461594 h 263"/>
              <a:gd name="T106" fmla="*/ 515938 w 271"/>
              <a:gd name="T107" fmla="*/ 379575 h 263"/>
              <a:gd name="T108" fmla="*/ 502611 w 271"/>
              <a:gd name="T109" fmla="*/ 354779 h 263"/>
              <a:gd name="T110" fmla="*/ 468342 w 271"/>
              <a:gd name="T111" fmla="*/ 345242 h 2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1" h="263">
                <a:moveTo>
                  <a:pt x="246" y="181"/>
                </a:move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6" name="Freeform 1286"/>
          <p:cNvSpPr>
            <a:spLocks/>
          </p:cNvSpPr>
          <p:nvPr/>
        </p:nvSpPr>
        <p:spPr bwMode="auto">
          <a:xfrm>
            <a:off x="1320715" y="3212711"/>
            <a:ext cx="365980" cy="419486"/>
          </a:xfrm>
          <a:custGeom>
            <a:avLst/>
            <a:gdLst>
              <a:gd name="T0" fmla="*/ 0 w 164"/>
              <a:gd name="T1" fmla="*/ 226474 h 171"/>
              <a:gd name="T2" fmla="*/ 1907 w 164"/>
              <a:gd name="T3" fmla="*/ 226474 h 171"/>
              <a:gd name="T4" fmla="*/ 36232 w 164"/>
              <a:gd name="T5" fmla="*/ 235989 h 171"/>
              <a:gd name="T6" fmla="*/ 57208 w 164"/>
              <a:gd name="T7" fmla="*/ 247408 h 171"/>
              <a:gd name="T8" fmla="*/ 95347 w 164"/>
              <a:gd name="T9" fmla="*/ 226474 h 171"/>
              <a:gd name="T10" fmla="*/ 284133 w 164"/>
              <a:gd name="T11" fmla="*/ 325437 h 171"/>
              <a:gd name="T12" fmla="*/ 284133 w 164"/>
              <a:gd name="T13" fmla="*/ 314018 h 171"/>
              <a:gd name="T14" fmla="*/ 310830 w 164"/>
              <a:gd name="T15" fmla="*/ 314018 h 171"/>
              <a:gd name="T16" fmla="*/ 310830 w 164"/>
              <a:gd name="T17" fmla="*/ 64707 h 171"/>
              <a:gd name="T18" fmla="*/ 303202 w 164"/>
              <a:gd name="T19" fmla="*/ 43772 h 171"/>
              <a:gd name="T20" fmla="*/ 312737 w 164"/>
              <a:gd name="T21" fmla="*/ 28547 h 171"/>
              <a:gd name="T22" fmla="*/ 303202 w 164"/>
              <a:gd name="T23" fmla="*/ 15225 h 171"/>
              <a:gd name="T24" fmla="*/ 312737 w 1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171">
                <a:moveTo>
                  <a:pt x="0" y="119"/>
                </a:moveTo>
                <a:cubicBezTo>
                  <a:pt x="0" y="119"/>
                  <a:pt x="1" y="119"/>
                  <a:pt x="1" y="119"/>
                </a:cubicBezTo>
                <a:cubicBezTo>
                  <a:pt x="1" y="119"/>
                  <a:pt x="17" y="122"/>
                  <a:pt x="19" y="124"/>
                </a:cubicBezTo>
                <a:cubicBezTo>
                  <a:pt x="22" y="126"/>
                  <a:pt x="27" y="132"/>
                  <a:pt x="30" y="130"/>
                </a:cubicBezTo>
                <a:cubicBezTo>
                  <a:pt x="32" y="127"/>
                  <a:pt x="50" y="119"/>
                  <a:pt x="50" y="119"/>
                </a:cubicBezTo>
                <a:cubicBezTo>
                  <a:pt x="149" y="171"/>
                  <a:pt x="149" y="171"/>
                  <a:pt x="149" y="171"/>
                </a:cubicBezTo>
                <a:cubicBezTo>
                  <a:pt x="149" y="165"/>
                  <a:pt x="149" y="165"/>
                  <a:pt x="149" y="165"/>
                </a:cubicBezTo>
                <a:cubicBezTo>
                  <a:pt x="163" y="165"/>
                  <a:pt x="163" y="165"/>
                  <a:pt x="163" y="165"/>
                </a:cubicBezTo>
                <a:cubicBezTo>
                  <a:pt x="163" y="34"/>
                  <a:pt x="163" y="34"/>
                  <a:pt x="163" y="34"/>
                </a:cubicBezTo>
                <a:cubicBezTo>
                  <a:pt x="163" y="34"/>
                  <a:pt x="159" y="25"/>
                  <a:pt x="159" y="23"/>
                </a:cubicBezTo>
                <a:cubicBezTo>
                  <a:pt x="159" y="21"/>
                  <a:pt x="164" y="18"/>
                  <a:pt x="164" y="15"/>
                </a:cubicBezTo>
                <a:cubicBezTo>
                  <a:pt x="164" y="12"/>
                  <a:pt x="159" y="11"/>
                  <a:pt x="159" y="8"/>
                </a:cubicBezTo>
                <a:cubicBezTo>
                  <a:pt x="159" y="6"/>
                  <a:pt x="162" y="3"/>
                  <a:pt x="164"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7" name="Freeform 1287"/>
          <p:cNvSpPr>
            <a:spLocks/>
          </p:cNvSpPr>
          <p:nvPr/>
        </p:nvSpPr>
        <p:spPr bwMode="auto">
          <a:xfrm>
            <a:off x="1248416" y="3163600"/>
            <a:ext cx="61307" cy="102314"/>
          </a:xfrm>
          <a:custGeom>
            <a:avLst/>
            <a:gdLst>
              <a:gd name="T0" fmla="*/ 52388 w 28"/>
              <a:gd name="T1" fmla="*/ 0 h 42"/>
              <a:gd name="T2" fmla="*/ 52388 w 28"/>
              <a:gd name="T3" fmla="*/ 20789 h 42"/>
              <a:gd name="T4" fmla="*/ 43033 w 28"/>
              <a:gd name="T5" fmla="*/ 26458 h 42"/>
              <a:gd name="T6" fmla="*/ 22452 w 28"/>
              <a:gd name="T7" fmla="*/ 39688 h 42"/>
              <a:gd name="T8" fmla="*/ 18710 w 28"/>
              <a:gd name="T9" fmla="*/ 52917 h 42"/>
              <a:gd name="T10" fmla="*/ 16839 w 28"/>
              <a:gd name="T11" fmla="*/ 71815 h 42"/>
              <a:gd name="T12" fmla="*/ 0 w 28"/>
              <a:gd name="T13" fmla="*/ 79375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2">
                <a:moveTo>
                  <a:pt x="28" y="0"/>
                </a:moveTo>
                <a:cubicBezTo>
                  <a:pt x="28" y="11"/>
                  <a:pt x="28" y="11"/>
                  <a:pt x="28" y="11"/>
                </a:cubicBezTo>
                <a:cubicBezTo>
                  <a:pt x="28" y="11"/>
                  <a:pt x="25" y="11"/>
                  <a:pt x="23" y="14"/>
                </a:cubicBezTo>
                <a:cubicBezTo>
                  <a:pt x="20" y="16"/>
                  <a:pt x="13" y="19"/>
                  <a:pt x="12" y="21"/>
                </a:cubicBezTo>
                <a:cubicBezTo>
                  <a:pt x="10" y="23"/>
                  <a:pt x="8" y="26"/>
                  <a:pt x="10" y="28"/>
                </a:cubicBezTo>
                <a:cubicBezTo>
                  <a:pt x="12" y="30"/>
                  <a:pt x="12" y="36"/>
                  <a:pt x="9" y="38"/>
                </a:cubicBezTo>
                <a:cubicBezTo>
                  <a:pt x="8" y="40"/>
                  <a:pt x="3" y="41"/>
                  <a:pt x="0"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8" name="Freeform 1288"/>
          <p:cNvSpPr>
            <a:spLocks/>
          </p:cNvSpPr>
          <p:nvPr/>
        </p:nvSpPr>
        <p:spPr bwMode="auto">
          <a:xfrm>
            <a:off x="486576" y="3738605"/>
            <a:ext cx="126328" cy="63435"/>
          </a:xfrm>
          <a:custGeom>
            <a:avLst/>
            <a:gdLst>
              <a:gd name="T0" fmla="*/ 0 w 57"/>
              <a:gd name="T1" fmla="*/ 9464 h 26"/>
              <a:gd name="T2" fmla="*/ 5682 w 57"/>
              <a:gd name="T3" fmla="*/ 1893 h 26"/>
              <a:gd name="T4" fmla="*/ 22726 w 57"/>
              <a:gd name="T5" fmla="*/ 1893 h 26"/>
              <a:gd name="T6" fmla="*/ 45453 w 57"/>
              <a:gd name="T7" fmla="*/ 0 h 26"/>
              <a:gd name="T8" fmla="*/ 58710 w 57"/>
              <a:gd name="T9" fmla="*/ 5678 h 26"/>
              <a:gd name="T10" fmla="*/ 70073 w 57"/>
              <a:gd name="T11" fmla="*/ 11357 h 26"/>
              <a:gd name="T12" fmla="*/ 83330 w 57"/>
              <a:gd name="T13" fmla="*/ 26499 h 26"/>
              <a:gd name="T14" fmla="*/ 107950 w 57"/>
              <a:gd name="T15" fmla="*/ 4732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26">
                <a:moveTo>
                  <a:pt x="0" y="5"/>
                </a:moveTo>
                <a:cubicBezTo>
                  <a:pt x="2" y="3"/>
                  <a:pt x="3" y="1"/>
                  <a:pt x="3" y="1"/>
                </a:cubicBezTo>
                <a:cubicBezTo>
                  <a:pt x="3" y="1"/>
                  <a:pt x="8" y="1"/>
                  <a:pt x="12" y="1"/>
                </a:cubicBezTo>
                <a:cubicBezTo>
                  <a:pt x="15" y="1"/>
                  <a:pt x="19" y="0"/>
                  <a:pt x="24" y="0"/>
                </a:cubicBezTo>
                <a:cubicBezTo>
                  <a:pt x="28" y="0"/>
                  <a:pt x="30" y="2"/>
                  <a:pt x="31" y="3"/>
                </a:cubicBezTo>
                <a:cubicBezTo>
                  <a:pt x="33" y="5"/>
                  <a:pt x="36" y="5"/>
                  <a:pt x="37" y="6"/>
                </a:cubicBezTo>
                <a:cubicBezTo>
                  <a:pt x="39" y="7"/>
                  <a:pt x="43" y="11"/>
                  <a:pt x="44" y="14"/>
                </a:cubicBezTo>
                <a:cubicBezTo>
                  <a:pt x="46" y="16"/>
                  <a:pt x="57" y="26"/>
                  <a:pt x="57" y="2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89" name="Freeform 1289"/>
          <p:cNvSpPr>
            <a:spLocks/>
          </p:cNvSpPr>
          <p:nvPr/>
        </p:nvSpPr>
        <p:spPr bwMode="auto">
          <a:xfrm>
            <a:off x="475429" y="3374366"/>
            <a:ext cx="241510" cy="204628"/>
          </a:xfrm>
          <a:custGeom>
            <a:avLst/>
            <a:gdLst>
              <a:gd name="T0" fmla="*/ 206375 w 108"/>
              <a:gd name="T1" fmla="*/ 0 h 83"/>
              <a:gd name="T2" fmla="*/ 206375 w 108"/>
              <a:gd name="T3" fmla="*/ 34428 h 83"/>
              <a:gd name="T4" fmla="*/ 120385 w 108"/>
              <a:gd name="T5" fmla="*/ 34428 h 83"/>
              <a:gd name="T6" fmla="*/ 120385 w 108"/>
              <a:gd name="T7" fmla="*/ 101370 h 83"/>
              <a:gd name="T8" fmla="*/ 93633 w 108"/>
              <a:gd name="T9" fmla="*/ 118584 h 83"/>
              <a:gd name="T10" fmla="*/ 93633 w 108"/>
              <a:gd name="T11" fmla="*/ 158750 h 83"/>
              <a:gd name="T12" fmla="*/ 0 w 108"/>
              <a:gd name="T13" fmla="*/ 158750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3">
                <a:moveTo>
                  <a:pt x="108" y="0"/>
                </a:moveTo>
                <a:cubicBezTo>
                  <a:pt x="108" y="9"/>
                  <a:pt x="108" y="18"/>
                  <a:pt x="108" y="18"/>
                </a:cubicBezTo>
                <a:cubicBezTo>
                  <a:pt x="63" y="18"/>
                  <a:pt x="63" y="18"/>
                  <a:pt x="63" y="18"/>
                </a:cubicBezTo>
                <a:cubicBezTo>
                  <a:pt x="63" y="53"/>
                  <a:pt x="63" y="53"/>
                  <a:pt x="63" y="53"/>
                </a:cubicBezTo>
                <a:cubicBezTo>
                  <a:pt x="63" y="53"/>
                  <a:pt x="49" y="59"/>
                  <a:pt x="49" y="62"/>
                </a:cubicBezTo>
                <a:cubicBezTo>
                  <a:pt x="49" y="66"/>
                  <a:pt x="49" y="83"/>
                  <a:pt x="49" y="83"/>
                </a:cubicBezTo>
                <a:cubicBezTo>
                  <a:pt x="0" y="83"/>
                  <a:pt x="0" y="83"/>
                  <a:pt x="0" y="8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0" name="Freeform 1290"/>
          <p:cNvSpPr>
            <a:spLocks/>
          </p:cNvSpPr>
          <p:nvPr/>
        </p:nvSpPr>
        <p:spPr bwMode="auto">
          <a:xfrm>
            <a:off x="613039" y="3450079"/>
            <a:ext cx="484877" cy="497244"/>
          </a:xfrm>
          <a:custGeom>
            <a:avLst/>
            <a:gdLst>
              <a:gd name="T0" fmla="*/ 177573 w 217"/>
              <a:gd name="T1" fmla="*/ 0 h 202"/>
              <a:gd name="T2" fmla="*/ 137476 w 217"/>
              <a:gd name="T3" fmla="*/ 0 h 202"/>
              <a:gd name="T4" fmla="*/ 166117 w 217"/>
              <a:gd name="T5" fmla="*/ 227256 h 202"/>
              <a:gd name="T6" fmla="*/ 166117 w 217"/>
              <a:gd name="T7" fmla="*/ 248263 h 202"/>
              <a:gd name="T8" fmla="*/ 74466 w 217"/>
              <a:gd name="T9" fmla="*/ 248263 h 202"/>
              <a:gd name="T10" fmla="*/ 63010 w 217"/>
              <a:gd name="T11" fmla="*/ 253992 h 202"/>
              <a:gd name="T12" fmla="*/ 42007 w 217"/>
              <a:gd name="T13" fmla="*/ 252082 h 202"/>
              <a:gd name="T14" fmla="*/ 30550 w 217"/>
              <a:gd name="T15" fmla="*/ 259721 h 202"/>
              <a:gd name="T16" fmla="*/ 15275 w 217"/>
              <a:gd name="T17" fmla="*/ 248263 h 202"/>
              <a:gd name="T18" fmla="*/ 7638 w 217"/>
              <a:gd name="T19" fmla="*/ 265450 h 202"/>
              <a:gd name="T20" fmla="*/ 0 w 217"/>
              <a:gd name="T21" fmla="*/ 271179 h 202"/>
              <a:gd name="T22" fmla="*/ 0 w 217"/>
              <a:gd name="T23" fmla="*/ 271179 h 202"/>
              <a:gd name="T24" fmla="*/ 0 w 217"/>
              <a:gd name="T25" fmla="*/ 286457 h 202"/>
              <a:gd name="T26" fmla="*/ 3819 w 217"/>
              <a:gd name="T27" fmla="*/ 301735 h 202"/>
              <a:gd name="T28" fmla="*/ 17185 w 217"/>
              <a:gd name="T29" fmla="*/ 315103 h 202"/>
              <a:gd name="T30" fmla="*/ 19094 w 217"/>
              <a:gd name="T31" fmla="*/ 332290 h 202"/>
              <a:gd name="T32" fmla="*/ 26731 w 217"/>
              <a:gd name="T33" fmla="*/ 339929 h 202"/>
              <a:gd name="T34" fmla="*/ 34369 w 217"/>
              <a:gd name="T35" fmla="*/ 339929 h 202"/>
              <a:gd name="T36" fmla="*/ 45825 w 217"/>
              <a:gd name="T37" fmla="*/ 338019 h 202"/>
              <a:gd name="T38" fmla="*/ 59191 w 217"/>
              <a:gd name="T39" fmla="*/ 338019 h 202"/>
              <a:gd name="T40" fmla="*/ 74466 w 217"/>
              <a:gd name="T41" fmla="*/ 328471 h 202"/>
              <a:gd name="T42" fmla="*/ 85923 w 217"/>
              <a:gd name="T43" fmla="*/ 349477 h 202"/>
              <a:gd name="T44" fmla="*/ 91651 w 217"/>
              <a:gd name="T45" fmla="*/ 360936 h 202"/>
              <a:gd name="T46" fmla="*/ 99288 w 217"/>
              <a:gd name="T47" fmla="*/ 372394 h 202"/>
              <a:gd name="T48" fmla="*/ 105017 w 217"/>
              <a:gd name="T49" fmla="*/ 385762 h 202"/>
              <a:gd name="T50" fmla="*/ 114564 w 217"/>
              <a:gd name="T51" fmla="*/ 380033 h 202"/>
              <a:gd name="T52" fmla="*/ 129839 w 217"/>
              <a:gd name="T53" fmla="*/ 385762 h 202"/>
              <a:gd name="T54" fmla="*/ 147023 w 217"/>
              <a:gd name="T55" fmla="*/ 378123 h 202"/>
              <a:gd name="T56" fmla="*/ 156570 w 217"/>
              <a:gd name="T57" fmla="*/ 380033 h 202"/>
              <a:gd name="T58" fmla="*/ 168026 w 217"/>
              <a:gd name="T59" fmla="*/ 370484 h 202"/>
              <a:gd name="T60" fmla="*/ 175664 w 217"/>
              <a:gd name="T61" fmla="*/ 349477 h 202"/>
              <a:gd name="T62" fmla="*/ 173755 w 217"/>
              <a:gd name="T63" fmla="*/ 341839 h 202"/>
              <a:gd name="T64" fmla="*/ 194758 w 217"/>
              <a:gd name="T65" fmla="*/ 334200 h 202"/>
              <a:gd name="T66" fmla="*/ 200486 w 217"/>
              <a:gd name="T67" fmla="*/ 317012 h 202"/>
              <a:gd name="T68" fmla="*/ 208124 w 217"/>
              <a:gd name="T69" fmla="*/ 301735 h 202"/>
              <a:gd name="T70" fmla="*/ 219580 w 217"/>
              <a:gd name="T71" fmla="*/ 305554 h 202"/>
              <a:gd name="T72" fmla="*/ 232946 w 217"/>
              <a:gd name="T73" fmla="*/ 296005 h 202"/>
              <a:gd name="T74" fmla="*/ 248221 w 217"/>
              <a:gd name="T75" fmla="*/ 280728 h 202"/>
              <a:gd name="T76" fmla="*/ 255858 w 217"/>
              <a:gd name="T77" fmla="*/ 282638 h 202"/>
              <a:gd name="T78" fmla="*/ 269224 w 217"/>
              <a:gd name="T79" fmla="*/ 273089 h 202"/>
              <a:gd name="T80" fmla="*/ 292137 w 217"/>
              <a:gd name="T81" fmla="*/ 259721 h 202"/>
              <a:gd name="T82" fmla="*/ 313140 w 217"/>
              <a:gd name="T83" fmla="*/ 263540 h 202"/>
              <a:gd name="T84" fmla="*/ 337962 w 217"/>
              <a:gd name="T85" fmla="*/ 257811 h 202"/>
              <a:gd name="T86" fmla="*/ 395244 w 217"/>
              <a:gd name="T87" fmla="*/ 252082 h 202"/>
              <a:gd name="T88" fmla="*/ 414338 w 217"/>
              <a:gd name="T89" fmla="*/ 213888 h 202"/>
              <a:gd name="T90" fmla="*/ 414338 w 217"/>
              <a:gd name="T91" fmla="*/ 154687 h 2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7" h="202">
                <a:moveTo>
                  <a:pt x="93" y="0"/>
                </a:moveTo>
                <a:cubicBezTo>
                  <a:pt x="72" y="0"/>
                  <a:pt x="72" y="0"/>
                  <a:pt x="72" y="0"/>
                </a:cubicBez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1" name="Freeform 1291"/>
          <p:cNvSpPr>
            <a:spLocks/>
          </p:cNvSpPr>
          <p:nvPr/>
        </p:nvSpPr>
        <p:spPr bwMode="auto">
          <a:xfrm>
            <a:off x="533025" y="3869564"/>
            <a:ext cx="35297" cy="51158"/>
          </a:xfrm>
          <a:custGeom>
            <a:avLst/>
            <a:gdLst>
              <a:gd name="T0" fmla="*/ 0 w 16"/>
              <a:gd name="T1" fmla="*/ 39688 h 21"/>
              <a:gd name="T2" fmla="*/ 11311 w 16"/>
              <a:gd name="T3" fmla="*/ 26459 h 21"/>
              <a:gd name="T4" fmla="*/ 28277 w 16"/>
              <a:gd name="T5" fmla="*/ 22679 h 21"/>
              <a:gd name="T6" fmla="*/ 22622 w 16"/>
              <a:gd name="T7" fmla="*/ 13229 h 21"/>
              <a:gd name="T8" fmla="*/ 30162 w 16"/>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1">
                <a:moveTo>
                  <a:pt x="0" y="21"/>
                </a:moveTo>
                <a:cubicBezTo>
                  <a:pt x="1" y="18"/>
                  <a:pt x="3" y="14"/>
                  <a:pt x="6" y="14"/>
                </a:cubicBezTo>
                <a:cubicBezTo>
                  <a:pt x="9" y="14"/>
                  <a:pt x="15" y="16"/>
                  <a:pt x="15" y="12"/>
                </a:cubicBezTo>
                <a:cubicBezTo>
                  <a:pt x="15" y="8"/>
                  <a:pt x="12" y="9"/>
                  <a:pt x="12" y="7"/>
                </a:cubicBezTo>
                <a:cubicBezTo>
                  <a:pt x="12" y="5"/>
                  <a:pt x="16" y="5"/>
                  <a:pt x="1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2" name="Freeform 1292"/>
          <p:cNvSpPr>
            <a:spLocks/>
          </p:cNvSpPr>
          <p:nvPr/>
        </p:nvSpPr>
        <p:spPr bwMode="auto">
          <a:xfrm>
            <a:off x="486791" y="3869564"/>
            <a:ext cx="148621" cy="14325"/>
          </a:xfrm>
          <a:custGeom>
            <a:avLst/>
            <a:gdLst>
              <a:gd name="T0" fmla="*/ 0 w 67"/>
              <a:gd name="T1" fmla="*/ 5557 h 6"/>
              <a:gd name="T2" fmla="*/ 11373 w 67"/>
              <a:gd name="T3" fmla="*/ 1852 h 6"/>
              <a:gd name="T4" fmla="*/ 20851 w 67"/>
              <a:gd name="T5" fmla="*/ 5557 h 6"/>
              <a:gd name="T6" fmla="*/ 32224 w 67"/>
              <a:gd name="T7" fmla="*/ 0 h 6"/>
              <a:gd name="T8" fmla="*/ 83403 w 67"/>
              <a:gd name="T9" fmla="*/ 0 h 6"/>
              <a:gd name="T10" fmla="*/ 104254 w 67"/>
              <a:gd name="T11" fmla="*/ 7409 h 6"/>
              <a:gd name="T12" fmla="*/ 127000 w 67"/>
              <a:gd name="T13" fmla="*/ 555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
                <a:moveTo>
                  <a:pt x="0" y="3"/>
                </a:moveTo>
                <a:cubicBezTo>
                  <a:pt x="3" y="2"/>
                  <a:pt x="6" y="1"/>
                  <a:pt x="6" y="1"/>
                </a:cubicBezTo>
                <a:cubicBezTo>
                  <a:pt x="6" y="1"/>
                  <a:pt x="8" y="3"/>
                  <a:pt x="11" y="3"/>
                </a:cubicBezTo>
                <a:cubicBezTo>
                  <a:pt x="14" y="3"/>
                  <a:pt x="14" y="0"/>
                  <a:pt x="17" y="0"/>
                </a:cubicBezTo>
                <a:cubicBezTo>
                  <a:pt x="19" y="0"/>
                  <a:pt x="42" y="0"/>
                  <a:pt x="44" y="0"/>
                </a:cubicBezTo>
                <a:cubicBezTo>
                  <a:pt x="46" y="0"/>
                  <a:pt x="52" y="2"/>
                  <a:pt x="55" y="4"/>
                </a:cubicBezTo>
                <a:cubicBezTo>
                  <a:pt x="57" y="6"/>
                  <a:pt x="62" y="5"/>
                  <a:pt x="67" y="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3" name="Freeform 1293"/>
          <p:cNvSpPr>
            <a:spLocks/>
          </p:cNvSpPr>
          <p:nvPr/>
        </p:nvSpPr>
        <p:spPr bwMode="auto">
          <a:xfrm>
            <a:off x="481003" y="3826597"/>
            <a:ext cx="87315" cy="24555"/>
          </a:xfrm>
          <a:custGeom>
            <a:avLst/>
            <a:gdLst>
              <a:gd name="T0" fmla="*/ 5739 w 39"/>
              <a:gd name="T1" fmla="*/ 9525 h 10"/>
              <a:gd name="T2" fmla="*/ 38263 w 39"/>
              <a:gd name="T3" fmla="*/ 0 h 10"/>
              <a:gd name="T4" fmla="*/ 53568 w 39"/>
              <a:gd name="T5" fmla="*/ 7620 h 10"/>
              <a:gd name="T6" fmla="*/ 70786 w 39"/>
              <a:gd name="T7" fmla="*/ 9525 h 10"/>
              <a:gd name="T8" fmla="*/ 59307 w 39"/>
              <a:gd name="T9" fmla="*/ 17145 h 10"/>
              <a:gd name="T10" fmla="*/ 38263 w 39"/>
              <a:gd name="T11" fmla="*/ 11430 h 10"/>
              <a:gd name="T12" fmla="*/ 19131 w 39"/>
              <a:gd name="T13" fmla="*/ 19050 h 10"/>
              <a:gd name="T14" fmla="*/ 0 w 39"/>
              <a:gd name="T15" fmla="*/ 1905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0">
                <a:moveTo>
                  <a:pt x="3" y="5"/>
                </a:moveTo>
                <a:cubicBezTo>
                  <a:pt x="19" y="4"/>
                  <a:pt x="19" y="1"/>
                  <a:pt x="20" y="0"/>
                </a:cubicBezTo>
                <a:cubicBezTo>
                  <a:pt x="22" y="0"/>
                  <a:pt x="25" y="2"/>
                  <a:pt x="28" y="4"/>
                </a:cubicBezTo>
                <a:cubicBezTo>
                  <a:pt x="31" y="6"/>
                  <a:pt x="35" y="4"/>
                  <a:pt x="37" y="5"/>
                </a:cubicBezTo>
                <a:cubicBezTo>
                  <a:pt x="39" y="7"/>
                  <a:pt x="35" y="9"/>
                  <a:pt x="31" y="9"/>
                </a:cubicBezTo>
                <a:cubicBezTo>
                  <a:pt x="27" y="9"/>
                  <a:pt x="24" y="7"/>
                  <a:pt x="20" y="6"/>
                </a:cubicBezTo>
                <a:cubicBezTo>
                  <a:pt x="17" y="5"/>
                  <a:pt x="12" y="9"/>
                  <a:pt x="10" y="10"/>
                </a:cubicBezTo>
                <a:cubicBezTo>
                  <a:pt x="8" y="10"/>
                  <a:pt x="3" y="10"/>
                  <a:pt x="0" y="1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4" name="Freeform 1294"/>
          <p:cNvSpPr>
            <a:spLocks/>
          </p:cNvSpPr>
          <p:nvPr/>
        </p:nvSpPr>
        <p:spPr bwMode="auto">
          <a:xfrm>
            <a:off x="1538131" y="4857916"/>
            <a:ext cx="148621" cy="237368"/>
          </a:xfrm>
          <a:custGeom>
            <a:avLst/>
            <a:gdLst>
              <a:gd name="T0" fmla="*/ 127000 w 67"/>
              <a:gd name="T1" fmla="*/ 5695 h 97"/>
              <a:gd name="T2" fmla="*/ 119418 w 67"/>
              <a:gd name="T3" fmla="*/ 1898 h 97"/>
              <a:gd name="T4" fmla="*/ 119418 w 67"/>
              <a:gd name="T5" fmla="*/ 1898 h 97"/>
              <a:gd name="T6" fmla="*/ 96672 w 67"/>
              <a:gd name="T7" fmla="*/ 7594 h 97"/>
              <a:gd name="T8" fmla="*/ 89090 w 67"/>
              <a:gd name="T9" fmla="*/ 15188 h 97"/>
              <a:gd name="T10" fmla="*/ 77716 w 67"/>
              <a:gd name="T11" fmla="*/ 7594 h 97"/>
              <a:gd name="T12" fmla="*/ 66343 w 67"/>
              <a:gd name="T13" fmla="*/ 5695 h 97"/>
              <a:gd name="T14" fmla="*/ 39806 w 67"/>
              <a:gd name="T15" fmla="*/ 13289 h 97"/>
              <a:gd name="T16" fmla="*/ 24642 w 67"/>
              <a:gd name="T17" fmla="*/ 15188 h 97"/>
              <a:gd name="T18" fmla="*/ 24642 w 67"/>
              <a:gd name="T19" fmla="*/ 110110 h 97"/>
              <a:gd name="T20" fmla="*/ 0 w 67"/>
              <a:gd name="T21" fmla="*/ 110110 h 97"/>
              <a:gd name="T22" fmla="*/ 0 w 67"/>
              <a:gd name="T23" fmla="*/ 18415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97">
                <a:moveTo>
                  <a:pt x="67" y="3"/>
                </a:moveTo>
                <a:cubicBezTo>
                  <a:pt x="67" y="2"/>
                  <a:pt x="65" y="1"/>
                  <a:pt x="63" y="1"/>
                </a:cubicBez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5" name="Freeform 1295"/>
          <p:cNvSpPr>
            <a:spLocks/>
          </p:cNvSpPr>
          <p:nvPr/>
        </p:nvSpPr>
        <p:spPr bwMode="auto">
          <a:xfrm>
            <a:off x="1684837" y="4784250"/>
            <a:ext cx="222932" cy="225090"/>
          </a:xfrm>
          <a:custGeom>
            <a:avLst/>
            <a:gdLst>
              <a:gd name="T0" fmla="*/ 148590 w 100"/>
              <a:gd name="T1" fmla="*/ 174625 h 92"/>
              <a:gd name="T2" fmla="*/ 175260 w 100"/>
              <a:gd name="T3" fmla="*/ 138561 h 92"/>
              <a:gd name="T4" fmla="*/ 190500 w 100"/>
              <a:gd name="T5" fmla="*/ 111988 h 92"/>
              <a:gd name="T6" fmla="*/ 184785 w 100"/>
              <a:gd name="T7" fmla="*/ 89211 h 92"/>
              <a:gd name="T8" fmla="*/ 188595 w 100"/>
              <a:gd name="T9" fmla="*/ 68332 h 92"/>
              <a:gd name="T10" fmla="*/ 184785 w 100"/>
              <a:gd name="T11" fmla="*/ 32268 h 92"/>
              <a:gd name="T12" fmla="*/ 171450 w 100"/>
              <a:gd name="T13" fmla="*/ 22777 h 92"/>
              <a:gd name="T14" fmla="*/ 146685 w 100"/>
              <a:gd name="T15" fmla="*/ 13287 h 92"/>
              <a:gd name="T16" fmla="*/ 127635 w 100"/>
              <a:gd name="T17" fmla="*/ 13287 h 92"/>
              <a:gd name="T18" fmla="*/ 125730 w 100"/>
              <a:gd name="T19" fmla="*/ 0 h 92"/>
              <a:gd name="T20" fmla="*/ 110490 w 100"/>
              <a:gd name="T21" fmla="*/ 1898 h 92"/>
              <a:gd name="T22" fmla="*/ 89535 w 100"/>
              <a:gd name="T23" fmla="*/ 13287 h 92"/>
              <a:gd name="T24" fmla="*/ 70485 w 100"/>
              <a:gd name="T25" fmla="*/ 28471 h 92"/>
              <a:gd name="T26" fmla="*/ 51435 w 100"/>
              <a:gd name="T27" fmla="*/ 51249 h 92"/>
              <a:gd name="T28" fmla="*/ 34290 w 100"/>
              <a:gd name="T29" fmla="*/ 60739 h 92"/>
              <a:gd name="T30" fmla="*/ 15240 w 100"/>
              <a:gd name="T31" fmla="*/ 58841 h 92"/>
              <a:gd name="T32" fmla="*/ 1905 w 100"/>
              <a:gd name="T33" fmla="*/ 62637 h 92"/>
              <a:gd name="T34" fmla="*/ 17145 w 100"/>
              <a:gd name="T35" fmla="*/ 85414 h 92"/>
              <a:gd name="T36" fmla="*/ 26670 w 100"/>
              <a:gd name="T37" fmla="*/ 100599 h 92"/>
              <a:gd name="T38" fmla="*/ 49530 w 100"/>
              <a:gd name="T39" fmla="*/ 115784 h 92"/>
              <a:gd name="T40" fmla="*/ 49530 w 100"/>
              <a:gd name="T41" fmla="*/ 121478 h 92"/>
              <a:gd name="T42" fmla="*/ 60960 w 100"/>
              <a:gd name="T43" fmla="*/ 129071 h 92"/>
              <a:gd name="T44" fmla="*/ 59055 w 100"/>
              <a:gd name="T45" fmla="*/ 138561 h 92"/>
              <a:gd name="T46" fmla="*/ 68580 w 100"/>
              <a:gd name="T47" fmla="*/ 157542 h 92"/>
              <a:gd name="T48" fmla="*/ 83820 w 100"/>
              <a:gd name="T49" fmla="*/ 157542 h 92"/>
              <a:gd name="T50" fmla="*/ 95250 w 100"/>
              <a:gd name="T51" fmla="*/ 170829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92">
                <a:moveTo>
                  <a:pt x="78" y="92"/>
                </a:moveTo>
                <a:cubicBezTo>
                  <a:pt x="78" y="92"/>
                  <a:pt x="92" y="76"/>
                  <a:pt x="92" y="73"/>
                </a:cubicBezTo>
                <a:cubicBezTo>
                  <a:pt x="92" y="69"/>
                  <a:pt x="100" y="61"/>
                  <a:pt x="100" y="59"/>
                </a:cubicBez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6" name="Freeform 1296"/>
          <p:cNvSpPr>
            <a:spLocks/>
          </p:cNvSpPr>
          <p:nvPr/>
        </p:nvSpPr>
        <p:spPr bwMode="auto">
          <a:xfrm>
            <a:off x="1316999" y="4829268"/>
            <a:ext cx="310246" cy="34786"/>
          </a:xfrm>
          <a:custGeom>
            <a:avLst/>
            <a:gdLst>
              <a:gd name="T0" fmla="*/ 0 w 139"/>
              <a:gd name="T1" fmla="*/ 7711 h 14"/>
              <a:gd name="T2" fmla="*/ 17166 w 139"/>
              <a:gd name="T3" fmla="*/ 11566 h 14"/>
              <a:gd name="T4" fmla="*/ 32424 w 139"/>
              <a:gd name="T5" fmla="*/ 1928 h 14"/>
              <a:gd name="T6" fmla="*/ 47682 w 139"/>
              <a:gd name="T7" fmla="*/ 11566 h 14"/>
              <a:gd name="T8" fmla="*/ 150675 w 139"/>
              <a:gd name="T9" fmla="*/ 11566 h 14"/>
              <a:gd name="T10" fmla="*/ 162119 w 139"/>
              <a:gd name="T11" fmla="*/ 23132 h 14"/>
              <a:gd name="T12" fmla="*/ 219337 w 139"/>
              <a:gd name="T13" fmla="*/ 26987 h 14"/>
              <a:gd name="T14" fmla="*/ 265112 w 139"/>
              <a:gd name="T15" fmla="*/ 15421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14">
                <a:moveTo>
                  <a:pt x="0" y="4"/>
                </a:moveTo>
                <a:cubicBezTo>
                  <a:pt x="3" y="5"/>
                  <a:pt x="7" y="6"/>
                  <a:pt x="9" y="6"/>
                </a:cubicBezTo>
                <a:cubicBezTo>
                  <a:pt x="11" y="6"/>
                  <a:pt x="14" y="1"/>
                  <a:pt x="17" y="1"/>
                </a:cubicBezTo>
                <a:cubicBezTo>
                  <a:pt x="20" y="0"/>
                  <a:pt x="25" y="6"/>
                  <a:pt x="25" y="6"/>
                </a:cubicBezTo>
                <a:cubicBezTo>
                  <a:pt x="79" y="6"/>
                  <a:pt x="79" y="6"/>
                  <a:pt x="79" y="6"/>
                </a:cubicBezTo>
                <a:cubicBezTo>
                  <a:pt x="79" y="6"/>
                  <a:pt x="83" y="12"/>
                  <a:pt x="85" y="12"/>
                </a:cubicBezTo>
                <a:cubicBezTo>
                  <a:pt x="87" y="12"/>
                  <a:pt x="109" y="13"/>
                  <a:pt x="115" y="14"/>
                </a:cubicBezTo>
                <a:cubicBezTo>
                  <a:pt x="119" y="14"/>
                  <a:pt x="133" y="10"/>
                  <a:pt x="139"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7" name="Freeform 1297"/>
          <p:cNvSpPr>
            <a:spLocks/>
          </p:cNvSpPr>
          <p:nvPr/>
        </p:nvSpPr>
        <p:spPr bwMode="auto">
          <a:xfrm>
            <a:off x="1330044" y="4467077"/>
            <a:ext cx="319537" cy="175980"/>
          </a:xfrm>
          <a:custGeom>
            <a:avLst/>
            <a:gdLst>
              <a:gd name="T0" fmla="*/ 273050 w 143"/>
              <a:gd name="T1" fmla="*/ 125148 h 72"/>
              <a:gd name="T2" fmla="*/ 269231 w 143"/>
              <a:gd name="T3" fmla="*/ 125148 h 72"/>
              <a:gd name="T4" fmla="*/ 244408 w 143"/>
              <a:gd name="T5" fmla="*/ 130836 h 72"/>
              <a:gd name="T6" fmla="*/ 232952 w 143"/>
              <a:gd name="T7" fmla="*/ 130836 h 72"/>
              <a:gd name="T8" fmla="*/ 232952 w 143"/>
              <a:gd name="T9" fmla="*/ 111875 h 72"/>
              <a:gd name="T10" fmla="*/ 223405 w 143"/>
              <a:gd name="T11" fmla="*/ 85328 h 72"/>
              <a:gd name="T12" fmla="*/ 227223 w 143"/>
              <a:gd name="T13" fmla="*/ 64470 h 72"/>
              <a:gd name="T14" fmla="*/ 221495 w 143"/>
              <a:gd name="T15" fmla="*/ 45508 h 72"/>
              <a:gd name="T16" fmla="*/ 221495 w 143"/>
              <a:gd name="T17" fmla="*/ 36027 h 72"/>
              <a:gd name="T18" fmla="*/ 190944 w 143"/>
              <a:gd name="T19" fmla="*/ 36027 h 72"/>
              <a:gd name="T20" fmla="*/ 190944 w 143"/>
              <a:gd name="T21" fmla="*/ 24650 h 72"/>
              <a:gd name="T22" fmla="*/ 169940 w 143"/>
              <a:gd name="T23" fmla="*/ 26547 h 72"/>
              <a:gd name="T24" fmla="*/ 164212 w 143"/>
              <a:gd name="T25" fmla="*/ 51197 h 72"/>
              <a:gd name="T26" fmla="*/ 127933 w 143"/>
              <a:gd name="T27" fmla="*/ 56885 h 72"/>
              <a:gd name="T28" fmla="*/ 99291 w 143"/>
              <a:gd name="T29" fmla="*/ 13273 h 72"/>
              <a:gd name="T30" fmla="*/ 84015 w 143"/>
              <a:gd name="T31" fmla="*/ 0 h 72"/>
              <a:gd name="T32" fmla="*/ 19094 w 143"/>
              <a:gd name="T33" fmla="*/ 0 h 72"/>
              <a:gd name="T34" fmla="*/ 0 w 143"/>
              <a:gd name="T35" fmla="*/ 1137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 h="72">
                <a:moveTo>
                  <a:pt x="143" y="66"/>
                </a:moveTo>
                <a:cubicBezTo>
                  <a:pt x="142" y="66"/>
                  <a:pt x="142" y="66"/>
                  <a:pt x="141" y="66"/>
                </a:cubicBezTo>
                <a:cubicBezTo>
                  <a:pt x="138" y="66"/>
                  <a:pt x="132" y="69"/>
                  <a:pt x="128" y="69"/>
                </a:cubicBezTo>
                <a:cubicBezTo>
                  <a:pt x="125" y="69"/>
                  <a:pt x="122" y="72"/>
                  <a:pt x="122" y="69"/>
                </a:cubicBezTo>
                <a:cubicBezTo>
                  <a:pt x="121" y="66"/>
                  <a:pt x="122" y="63"/>
                  <a:pt x="122" y="59"/>
                </a:cubicBezTo>
                <a:cubicBezTo>
                  <a:pt x="121" y="54"/>
                  <a:pt x="115" y="51"/>
                  <a:pt x="117" y="45"/>
                </a:cubicBezTo>
                <a:cubicBezTo>
                  <a:pt x="119" y="38"/>
                  <a:pt x="120" y="38"/>
                  <a:pt x="119" y="34"/>
                </a:cubicBezTo>
                <a:cubicBezTo>
                  <a:pt x="118" y="30"/>
                  <a:pt x="116" y="27"/>
                  <a:pt x="116" y="24"/>
                </a:cubicBezTo>
                <a:cubicBezTo>
                  <a:pt x="116" y="21"/>
                  <a:pt x="116" y="19"/>
                  <a:pt x="116" y="19"/>
                </a:cubicBezTo>
                <a:cubicBezTo>
                  <a:pt x="100" y="19"/>
                  <a:pt x="100" y="19"/>
                  <a:pt x="100" y="19"/>
                </a:cubicBezTo>
                <a:cubicBezTo>
                  <a:pt x="100" y="13"/>
                  <a:pt x="100" y="13"/>
                  <a:pt x="100" y="13"/>
                </a:cubicBezTo>
                <a:cubicBezTo>
                  <a:pt x="89" y="14"/>
                  <a:pt x="89" y="14"/>
                  <a:pt x="89" y="14"/>
                </a:cubicBezTo>
                <a:cubicBezTo>
                  <a:pt x="89" y="14"/>
                  <a:pt x="86" y="25"/>
                  <a:pt x="86" y="27"/>
                </a:cubicBezTo>
                <a:cubicBezTo>
                  <a:pt x="85" y="28"/>
                  <a:pt x="71" y="31"/>
                  <a:pt x="67" y="30"/>
                </a:cubicBezTo>
                <a:cubicBezTo>
                  <a:pt x="63" y="29"/>
                  <a:pt x="53" y="12"/>
                  <a:pt x="52" y="7"/>
                </a:cubicBezTo>
                <a:cubicBezTo>
                  <a:pt x="51" y="1"/>
                  <a:pt x="46" y="0"/>
                  <a:pt x="44" y="0"/>
                </a:cubicBezTo>
                <a:cubicBezTo>
                  <a:pt x="42" y="0"/>
                  <a:pt x="10" y="0"/>
                  <a:pt x="10" y="0"/>
                </a:cubicBezTo>
                <a:cubicBezTo>
                  <a:pt x="10" y="0"/>
                  <a:pt x="4" y="3"/>
                  <a:pt x="0" y="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8" name="Freeform 1298"/>
          <p:cNvSpPr>
            <a:spLocks/>
          </p:cNvSpPr>
          <p:nvPr/>
        </p:nvSpPr>
        <p:spPr bwMode="auto">
          <a:xfrm>
            <a:off x="1829745" y="4581668"/>
            <a:ext cx="100320" cy="202582"/>
          </a:xfrm>
          <a:custGeom>
            <a:avLst/>
            <a:gdLst>
              <a:gd name="T0" fmla="*/ 1905 w 45"/>
              <a:gd name="T1" fmla="*/ 157163 h 82"/>
              <a:gd name="T2" fmla="*/ 0 w 45"/>
              <a:gd name="T3" fmla="*/ 143747 h 82"/>
              <a:gd name="T4" fmla="*/ 68580 w 45"/>
              <a:gd name="T5" fmla="*/ 116914 h 82"/>
              <a:gd name="T6" fmla="*/ 62865 w 45"/>
              <a:gd name="T7" fmla="*/ 105414 h 82"/>
              <a:gd name="T8" fmla="*/ 66675 w 45"/>
              <a:gd name="T9" fmla="*/ 93914 h 82"/>
              <a:gd name="T10" fmla="*/ 68580 w 45"/>
              <a:gd name="T11" fmla="*/ 82415 h 82"/>
              <a:gd name="T12" fmla="*/ 78105 w 45"/>
              <a:gd name="T13" fmla="*/ 72832 h 82"/>
              <a:gd name="T14" fmla="*/ 74295 w 45"/>
              <a:gd name="T15" fmla="*/ 57499 h 82"/>
              <a:gd name="T16" fmla="*/ 74295 w 45"/>
              <a:gd name="T17" fmla="*/ 32583 h 82"/>
              <a:gd name="T18" fmla="*/ 83820 w 45"/>
              <a:gd name="T19" fmla="*/ 24916 h 82"/>
              <a:gd name="T20" fmla="*/ 66675 w 45"/>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82">
                <a:moveTo>
                  <a:pt x="1" y="82"/>
                </a:moveTo>
                <a:cubicBezTo>
                  <a:pt x="0" y="75"/>
                  <a:pt x="0" y="75"/>
                  <a:pt x="0" y="75"/>
                </a:cubicBezTo>
                <a:cubicBezTo>
                  <a:pt x="0" y="75"/>
                  <a:pt x="33" y="62"/>
                  <a:pt x="36" y="61"/>
                </a:cubicBezTo>
                <a:cubicBezTo>
                  <a:pt x="34" y="59"/>
                  <a:pt x="32" y="56"/>
                  <a:pt x="33" y="55"/>
                </a:cubicBezTo>
                <a:cubicBezTo>
                  <a:pt x="33" y="53"/>
                  <a:pt x="35" y="50"/>
                  <a:pt x="35" y="49"/>
                </a:cubicBezTo>
                <a:cubicBezTo>
                  <a:pt x="36" y="47"/>
                  <a:pt x="34" y="45"/>
                  <a:pt x="36" y="43"/>
                </a:cubicBezTo>
                <a:cubicBezTo>
                  <a:pt x="38" y="41"/>
                  <a:pt x="41" y="40"/>
                  <a:pt x="41" y="38"/>
                </a:cubicBezTo>
                <a:cubicBezTo>
                  <a:pt x="41" y="37"/>
                  <a:pt x="38" y="34"/>
                  <a:pt x="39" y="30"/>
                </a:cubicBezTo>
                <a:cubicBezTo>
                  <a:pt x="39" y="27"/>
                  <a:pt x="36" y="19"/>
                  <a:pt x="39" y="17"/>
                </a:cubicBezTo>
                <a:cubicBezTo>
                  <a:pt x="42" y="15"/>
                  <a:pt x="45" y="15"/>
                  <a:pt x="44" y="13"/>
                </a:cubicBezTo>
                <a:cubicBezTo>
                  <a:pt x="43" y="12"/>
                  <a:pt x="38" y="5"/>
                  <a:pt x="3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499" name="Freeform 1299"/>
          <p:cNvSpPr>
            <a:spLocks/>
          </p:cNvSpPr>
          <p:nvPr/>
        </p:nvSpPr>
        <p:spPr bwMode="auto">
          <a:xfrm>
            <a:off x="1590090" y="4536650"/>
            <a:ext cx="256372" cy="323312"/>
          </a:xfrm>
          <a:custGeom>
            <a:avLst/>
            <a:gdLst>
              <a:gd name="T0" fmla="*/ 219075 w 115"/>
              <a:gd name="T1" fmla="*/ 1915 h 131"/>
              <a:gd name="T2" fmla="*/ 213360 w 115"/>
              <a:gd name="T3" fmla="*/ 0 h 131"/>
              <a:gd name="T4" fmla="*/ 175260 w 115"/>
              <a:gd name="T5" fmla="*/ 9573 h 131"/>
              <a:gd name="T6" fmla="*/ 169545 w 115"/>
              <a:gd name="T7" fmla="*/ 21062 h 131"/>
              <a:gd name="T8" fmla="*/ 165735 w 115"/>
              <a:gd name="T9" fmla="*/ 36379 h 131"/>
              <a:gd name="T10" fmla="*/ 165735 w 115"/>
              <a:gd name="T11" fmla="*/ 68929 h 131"/>
              <a:gd name="T12" fmla="*/ 163830 w 115"/>
              <a:gd name="T13" fmla="*/ 91905 h 131"/>
              <a:gd name="T14" fmla="*/ 179070 w 115"/>
              <a:gd name="T15" fmla="*/ 109138 h 131"/>
              <a:gd name="T16" fmla="*/ 194310 w 115"/>
              <a:gd name="T17" fmla="*/ 105308 h 131"/>
              <a:gd name="T18" fmla="*/ 194310 w 115"/>
              <a:gd name="T19" fmla="*/ 132114 h 131"/>
              <a:gd name="T20" fmla="*/ 173355 w 115"/>
              <a:gd name="T21" fmla="*/ 137858 h 131"/>
              <a:gd name="T22" fmla="*/ 158115 w 115"/>
              <a:gd name="T23" fmla="*/ 112967 h 131"/>
              <a:gd name="T24" fmla="*/ 139065 w 115"/>
              <a:gd name="T25" fmla="*/ 103394 h 131"/>
              <a:gd name="T26" fmla="*/ 129540 w 115"/>
              <a:gd name="T27" fmla="*/ 88076 h 131"/>
              <a:gd name="T28" fmla="*/ 120015 w 115"/>
              <a:gd name="T29" fmla="*/ 99564 h 131"/>
              <a:gd name="T30" fmla="*/ 87630 w 115"/>
              <a:gd name="T31" fmla="*/ 88076 h 131"/>
              <a:gd name="T32" fmla="*/ 76200 w 115"/>
              <a:gd name="T33" fmla="*/ 80417 h 131"/>
              <a:gd name="T34" fmla="*/ 62865 w 115"/>
              <a:gd name="T35" fmla="*/ 80417 h 131"/>
              <a:gd name="T36" fmla="*/ 51435 w 115"/>
              <a:gd name="T37" fmla="*/ 70844 h 131"/>
              <a:gd name="T38" fmla="*/ 51435 w 115"/>
              <a:gd name="T39" fmla="*/ 124455 h 131"/>
              <a:gd name="T40" fmla="*/ 0 w 115"/>
              <a:gd name="T41" fmla="*/ 124455 h 131"/>
              <a:gd name="T42" fmla="*/ 0 w 115"/>
              <a:gd name="T43" fmla="*/ 210616 h 131"/>
              <a:gd name="T44" fmla="*/ 32385 w 115"/>
              <a:gd name="T45" fmla="*/ 243166 h 131"/>
              <a:gd name="T46" fmla="*/ 40005 w 115"/>
              <a:gd name="T47" fmla="*/ 241252 h 131"/>
              <a:gd name="T48" fmla="*/ 60960 w 115"/>
              <a:gd name="T49" fmla="*/ 239337 h 131"/>
              <a:gd name="T50" fmla="*/ 76200 w 115"/>
              <a:gd name="T51" fmla="*/ 245081 h 131"/>
              <a:gd name="T52" fmla="*/ 76200 w 115"/>
              <a:gd name="T53" fmla="*/ 250825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5" h="131">
                <a:moveTo>
                  <a:pt x="115" y="1"/>
                </a:move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0" name="Freeform 1300"/>
          <p:cNvSpPr>
            <a:spLocks/>
          </p:cNvSpPr>
          <p:nvPr/>
        </p:nvSpPr>
        <p:spPr bwMode="auto">
          <a:xfrm>
            <a:off x="1911490" y="4727352"/>
            <a:ext cx="83600" cy="100267"/>
          </a:xfrm>
          <a:custGeom>
            <a:avLst/>
            <a:gdLst>
              <a:gd name="T0" fmla="*/ 0 w 38"/>
              <a:gd name="T1" fmla="*/ 3794 h 41"/>
              <a:gd name="T2" fmla="*/ 0 w 38"/>
              <a:gd name="T3" fmla="*/ 3794 h 41"/>
              <a:gd name="T4" fmla="*/ 13159 w 38"/>
              <a:gd name="T5" fmla="*/ 15178 h 41"/>
              <a:gd name="T6" fmla="*/ 31959 w 38"/>
              <a:gd name="T7" fmla="*/ 15178 h 41"/>
              <a:gd name="T8" fmla="*/ 37598 w 38"/>
              <a:gd name="T9" fmla="*/ 34150 h 41"/>
              <a:gd name="T10" fmla="*/ 30079 w 38"/>
              <a:gd name="T11" fmla="*/ 51226 h 41"/>
              <a:gd name="T12" fmla="*/ 50758 w 38"/>
              <a:gd name="T13" fmla="*/ 77787 h 41"/>
              <a:gd name="T14" fmla="*/ 52638 w 38"/>
              <a:gd name="T15" fmla="*/ 64506 h 41"/>
              <a:gd name="T16" fmla="*/ 63917 w 38"/>
              <a:gd name="T17" fmla="*/ 56917 h 41"/>
              <a:gd name="T18" fmla="*/ 67677 w 38"/>
              <a:gd name="T19" fmla="*/ 43637 h 41"/>
              <a:gd name="T20" fmla="*/ 63917 w 38"/>
              <a:gd name="T21" fmla="*/ 20870 h 41"/>
              <a:gd name="T22" fmla="*/ 52638 w 38"/>
              <a:gd name="T23" fmla="*/ 5692 h 41"/>
              <a:gd name="T24" fmla="*/ 48878 w 38"/>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41">
                <a:moveTo>
                  <a:pt x="0" y="2"/>
                </a:moveTo>
                <a:cubicBezTo>
                  <a:pt x="0" y="2"/>
                  <a:pt x="0" y="2"/>
                  <a:pt x="0" y="2"/>
                </a:cubicBezTo>
                <a:cubicBezTo>
                  <a:pt x="1" y="0"/>
                  <a:pt x="5" y="6"/>
                  <a:pt x="7" y="8"/>
                </a:cubicBezTo>
                <a:cubicBezTo>
                  <a:pt x="9" y="10"/>
                  <a:pt x="13" y="7"/>
                  <a:pt x="17" y="8"/>
                </a:cubicBezTo>
                <a:cubicBezTo>
                  <a:pt x="21" y="9"/>
                  <a:pt x="20" y="14"/>
                  <a:pt x="20" y="18"/>
                </a:cubicBezTo>
                <a:cubicBezTo>
                  <a:pt x="20" y="22"/>
                  <a:pt x="16" y="22"/>
                  <a:pt x="16" y="27"/>
                </a:cubicBezTo>
                <a:cubicBezTo>
                  <a:pt x="16" y="31"/>
                  <a:pt x="27" y="41"/>
                  <a:pt x="27" y="41"/>
                </a:cubicBezTo>
                <a:cubicBezTo>
                  <a:pt x="27" y="41"/>
                  <a:pt x="28" y="40"/>
                  <a:pt x="28" y="34"/>
                </a:cubicBezTo>
                <a:cubicBezTo>
                  <a:pt x="28" y="29"/>
                  <a:pt x="30" y="31"/>
                  <a:pt x="34" y="30"/>
                </a:cubicBezTo>
                <a:cubicBezTo>
                  <a:pt x="38" y="30"/>
                  <a:pt x="35" y="26"/>
                  <a:pt x="36" y="23"/>
                </a:cubicBezTo>
                <a:cubicBezTo>
                  <a:pt x="36" y="20"/>
                  <a:pt x="34" y="14"/>
                  <a:pt x="34" y="11"/>
                </a:cubicBezTo>
                <a:cubicBezTo>
                  <a:pt x="34" y="7"/>
                  <a:pt x="31" y="6"/>
                  <a:pt x="28" y="3"/>
                </a:cubicBezTo>
                <a:cubicBezTo>
                  <a:pt x="28" y="2"/>
                  <a:pt x="27" y="1"/>
                  <a:pt x="2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1" name="Freeform 1301"/>
          <p:cNvSpPr>
            <a:spLocks/>
          </p:cNvSpPr>
          <p:nvPr/>
        </p:nvSpPr>
        <p:spPr bwMode="auto">
          <a:xfrm>
            <a:off x="1328289" y="4424503"/>
            <a:ext cx="24151" cy="38879"/>
          </a:xfrm>
          <a:custGeom>
            <a:avLst/>
            <a:gdLst>
              <a:gd name="T0" fmla="*/ 0 w 11"/>
              <a:gd name="T1" fmla="*/ 30162 h 16"/>
              <a:gd name="T2" fmla="*/ 7504 w 11"/>
              <a:gd name="T3" fmla="*/ 28277 h 16"/>
              <a:gd name="T4" fmla="*/ 7504 w 11"/>
              <a:gd name="T5" fmla="*/ 16966 h 16"/>
              <a:gd name="T6" fmla="*/ 20637 w 1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6">
                <a:moveTo>
                  <a:pt x="0" y="16"/>
                </a:moveTo>
                <a:cubicBezTo>
                  <a:pt x="2" y="16"/>
                  <a:pt x="3" y="16"/>
                  <a:pt x="4" y="15"/>
                </a:cubicBezTo>
                <a:cubicBezTo>
                  <a:pt x="5" y="14"/>
                  <a:pt x="4" y="11"/>
                  <a:pt x="4" y="9"/>
                </a:cubicBezTo>
                <a:cubicBezTo>
                  <a:pt x="4" y="8"/>
                  <a:pt x="9" y="2"/>
                  <a:pt x="1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2" name="Freeform 1302"/>
          <p:cNvSpPr>
            <a:spLocks/>
          </p:cNvSpPr>
          <p:nvPr/>
        </p:nvSpPr>
        <p:spPr bwMode="auto">
          <a:xfrm>
            <a:off x="1296778" y="4203108"/>
            <a:ext cx="91031" cy="198488"/>
          </a:xfrm>
          <a:custGeom>
            <a:avLst/>
            <a:gdLst>
              <a:gd name="T0" fmla="*/ 0 w 41"/>
              <a:gd name="T1" fmla="*/ 153987 h 81"/>
              <a:gd name="T2" fmla="*/ 17075 w 41"/>
              <a:gd name="T3" fmla="*/ 146383 h 81"/>
              <a:gd name="T4" fmla="*/ 13281 w 41"/>
              <a:gd name="T5" fmla="*/ 121669 h 81"/>
              <a:gd name="T6" fmla="*/ 28459 w 41"/>
              <a:gd name="T7" fmla="*/ 119768 h 81"/>
              <a:gd name="T8" fmla="*/ 37945 w 41"/>
              <a:gd name="T9" fmla="*/ 106460 h 81"/>
              <a:gd name="T10" fmla="*/ 51226 w 41"/>
              <a:gd name="T11" fmla="*/ 119768 h 81"/>
              <a:gd name="T12" fmla="*/ 60713 w 41"/>
              <a:gd name="T13" fmla="*/ 114064 h 81"/>
              <a:gd name="T14" fmla="*/ 72096 w 41"/>
              <a:gd name="T15" fmla="*/ 119768 h 81"/>
              <a:gd name="T16" fmla="*/ 77788 w 41"/>
              <a:gd name="T17" fmla="*/ 76043 h 81"/>
              <a:gd name="T18" fmla="*/ 68302 w 41"/>
              <a:gd name="T19" fmla="*/ 57032 h 81"/>
              <a:gd name="T20" fmla="*/ 75891 w 41"/>
              <a:gd name="T21" fmla="*/ 38021 h 81"/>
              <a:gd name="T22" fmla="*/ 66404 w 41"/>
              <a:gd name="T23" fmla="*/ 22813 h 81"/>
              <a:gd name="T24" fmla="*/ 53124 w 41"/>
              <a:gd name="T25" fmla="*/ 26615 h 81"/>
              <a:gd name="T26" fmla="*/ 49329 w 41"/>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81">
                <a:moveTo>
                  <a:pt x="0" y="81"/>
                </a:moveTo>
                <a:cubicBezTo>
                  <a:pt x="5" y="78"/>
                  <a:pt x="8" y="78"/>
                  <a:pt x="9" y="77"/>
                </a:cubicBezTo>
                <a:cubicBezTo>
                  <a:pt x="10" y="75"/>
                  <a:pt x="7" y="66"/>
                  <a:pt x="7" y="64"/>
                </a:cubicBezTo>
                <a:cubicBezTo>
                  <a:pt x="7" y="61"/>
                  <a:pt x="12" y="63"/>
                  <a:pt x="15" y="63"/>
                </a:cubicBezTo>
                <a:cubicBezTo>
                  <a:pt x="18" y="63"/>
                  <a:pt x="17" y="57"/>
                  <a:pt x="20" y="56"/>
                </a:cubicBezTo>
                <a:cubicBezTo>
                  <a:pt x="23" y="55"/>
                  <a:pt x="26" y="63"/>
                  <a:pt x="27" y="63"/>
                </a:cubicBezTo>
                <a:cubicBezTo>
                  <a:pt x="28" y="63"/>
                  <a:pt x="30" y="60"/>
                  <a:pt x="32" y="60"/>
                </a:cubicBezTo>
                <a:cubicBezTo>
                  <a:pt x="34" y="60"/>
                  <a:pt x="37" y="64"/>
                  <a:pt x="38" y="63"/>
                </a:cubicBezTo>
                <a:cubicBezTo>
                  <a:pt x="40" y="63"/>
                  <a:pt x="41" y="45"/>
                  <a:pt x="41" y="40"/>
                </a:cubicBezTo>
                <a:cubicBezTo>
                  <a:pt x="41" y="36"/>
                  <a:pt x="36" y="33"/>
                  <a:pt x="36" y="30"/>
                </a:cubicBezTo>
                <a:cubicBezTo>
                  <a:pt x="35" y="27"/>
                  <a:pt x="38" y="22"/>
                  <a:pt x="40" y="20"/>
                </a:cubicBezTo>
                <a:cubicBezTo>
                  <a:pt x="41" y="17"/>
                  <a:pt x="38" y="12"/>
                  <a:pt x="35" y="12"/>
                </a:cubicBezTo>
                <a:cubicBezTo>
                  <a:pt x="32" y="12"/>
                  <a:pt x="31" y="14"/>
                  <a:pt x="28" y="14"/>
                </a:cubicBezTo>
                <a:cubicBezTo>
                  <a:pt x="26" y="14"/>
                  <a:pt x="26" y="6"/>
                  <a:pt x="2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3" name="Freeform 1303"/>
          <p:cNvSpPr>
            <a:spLocks/>
          </p:cNvSpPr>
          <p:nvPr/>
        </p:nvSpPr>
        <p:spPr bwMode="auto">
          <a:xfrm>
            <a:off x="1253835" y="4203108"/>
            <a:ext cx="50158" cy="45018"/>
          </a:xfrm>
          <a:custGeom>
            <a:avLst/>
            <a:gdLst>
              <a:gd name="T0" fmla="*/ 42862 w 27"/>
              <a:gd name="T1" fmla="*/ 0 h 22"/>
              <a:gd name="T2" fmla="*/ 42862 w 27"/>
              <a:gd name="T3" fmla="*/ 34925 h 22"/>
              <a:gd name="T4" fmla="*/ 0 w 27"/>
              <a:gd name="T5" fmla="*/ 34925 h 22"/>
              <a:gd name="T6" fmla="*/ 0 60000 65536"/>
              <a:gd name="T7" fmla="*/ 0 60000 65536"/>
              <a:gd name="T8" fmla="*/ 0 60000 65536"/>
            </a:gdLst>
            <a:ahLst/>
            <a:cxnLst>
              <a:cxn ang="T6">
                <a:pos x="T0" y="T1"/>
              </a:cxn>
              <a:cxn ang="T7">
                <a:pos x="T2" y="T3"/>
              </a:cxn>
              <a:cxn ang="T8">
                <a:pos x="T4" y="T5"/>
              </a:cxn>
            </a:cxnLst>
            <a:rect l="0" t="0" r="r" b="b"/>
            <a:pathLst>
              <a:path w="27" h="22">
                <a:moveTo>
                  <a:pt x="27" y="0"/>
                </a:moveTo>
                <a:lnTo>
                  <a:pt x="27" y="22"/>
                </a:lnTo>
                <a:lnTo>
                  <a:pt x="0" y="22"/>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4" name="Freeform 1304"/>
          <p:cNvSpPr>
            <a:spLocks/>
          </p:cNvSpPr>
          <p:nvPr/>
        </p:nvSpPr>
        <p:spPr bwMode="auto">
          <a:xfrm>
            <a:off x="1326287" y="4162190"/>
            <a:ext cx="176488" cy="276247"/>
          </a:xfrm>
          <a:custGeom>
            <a:avLst/>
            <a:gdLst>
              <a:gd name="T0" fmla="*/ 0 w 79"/>
              <a:gd name="T1" fmla="*/ 214312 h 113"/>
              <a:gd name="T2" fmla="*/ 15272 w 79"/>
              <a:gd name="T3" fmla="*/ 201036 h 113"/>
              <a:gd name="T4" fmla="*/ 30544 w 79"/>
              <a:gd name="T5" fmla="*/ 210519 h 113"/>
              <a:gd name="T6" fmla="*/ 51544 w 79"/>
              <a:gd name="T7" fmla="*/ 197243 h 113"/>
              <a:gd name="T8" fmla="*/ 53453 w 79"/>
              <a:gd name="T9" fmla="*/ 208622 h 113"/>
              <a:gd name="T10" fmla="*/ 91633 w 79"/>
              <a:gd name="T11" fmla="*/ 180174 h 113"/>
              <a:gd name="T12" fmla="*/ 91633 w 79"/>
              <a:gd name="T13" fmla="*/ 136553 h 113"/>
              <a:gd name="T14" fmla="*/ 122178 w 79"/>
              <a:gd name="T15" fmla="*/ 87242 h 113"/>
              <a:gd name="T16" fmla="*/ 139359 w 79"/>
              <a:gd name="T17" fmla="*/ 32242 h 113"/>
              <a:gd name="T18" fmla="*/ 150813 w 7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113">
                <a:moveTo>
                  <a:pt x="0" y="113"/>
                </a:moveTo>
                <a:cubicBezTo>
                  <a:pt x="3" y="110"/>
                  <a:pt x="6" y="107"/>
                  <a:pt x="8" y="106"/>
                </a:cubicBezTo>
                <a:cubicBezTo>
                  <a:pt x="12" y="104"/>
                  <a:pt x="13" y="109"/>
                  <a:pt x="16" y="111"/>
                </a:cubicBezTo>
                <a:cubicBezTo>
                  <a:pt x="18" y="112"/>
                  <a:pt x="23" y="105"/>
                  <a:pt x="27" y="104"/>
                </a:cubicBezTo>
                <a:cubicBezTo>
                  <a:pt x="30" y="103"/>
                  <a:pt x="26" y="111"/>
                  <a:pt x="28" y="110"/>
                </a:cubicBezTo>
                <a:cubicBezTo>
                  <a:pt x="30" y="108"/>
                  <a:pt x="48" y="98"/>
                  <a:pt x="48" y="95"/>
                </a:cubicBezTo>
                <a:cubicBezTo>
                  <a:pt x="48" y="91"/>
                  <a:pt x="48" y="75"/>
                  <a:pt x="48" y="72"/>
                </a:cubicBezTo>
                <a:cubicBezTo>
                  <a:pt x="48" y="68"/>
                  <a:pt x="61" y="50"/>
                  <a:pt x="64" y="46"/>
                </a:cubicBezTo>
                <a:cubicBezTo>
                  <a:pt x="67" y="42"/>
                  <a:pt x="72" y="22"/>
                  <a:pt x="73" y="17"/>
                </a:cubicBezTo>
                <a:cubicBezTo>
                  <a:pt x="74" y="12"/>
                  <a:pt x="79" y="4"/>
                  <a:pt x="79"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5" name="Freeform 1305"/>
          <p:cNvSpPr>
            <a:spLocks/>
          </p:cNvSpPr>
          <p:nvPr/>
        </p:nvSpPr>
        <p:spPr bwMode="auto">
          <a:xfrm>
            <a:off x="1957928" y="4610713"/>
            <a:ext cx="163484" cy="47065"/>
          </a:xfrm>
          <a:custGeom>
            <a:avLst/>
            <a:gdLst>
              <a:gd name="T0" fmla="*/ 0 w 73"/>
              <a:gd name="T1" fmla="*/ 28826 h 19"/>
              <a:gd name="T2" fmla="*/ 9568 w 73"/>
              <a:gd name="T3" fmla="*/ 28826 h 19"/>
              <a:gd name="T4" fmla="*/ 26792 w 73"/>
              <a:gd name="T5" fmla="*/ 28826 h 19"/>
              <a:gd name="T6" fmla="*/ 42101 w 73"/>
              <a:gd name="T7" fmla="*/ 34591 h 19"/>
              <a:gd name="T8" fmla="*/ 57411 w 73"/>
              <a:gd name="T9" fmla="*/ 30748 h 19"/>
              <a:gd name="T10" fmla="*/ 78462 w 73"/>
              <a:gd name="T11" fmla="*/ 30748 h 19"/>
              <a:gd name="T12" fmla="*/ 88030 w 73"/>
              <a:gd name="T13" fmla="*/ 21139 h 19"/>
              <a:gd name="T14" fmla="*/ 109081 w 73"/>
              <a:gd name="T15" fmla="*/ 21139 h 19"/>
              <a:gd name="T16" fmla="*/ 139700 w 7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9">
                <a:moveTo>
                  <a:pt x="0" y="15"/>
                </a:moveTo>
                <a:cubicBezTo>
                  <a:pt x="2" y="15"/>
                  <a:pt x="4" y="15"/>
                  <a:pt x="5" y="15"/>
                </a:cubicBezTo>
                <a:cubicBezTo>
                  <a:pt x="7" y="17"/>
                  <a:pt x="10" y="14"/>
                  <a:pt x="14" y="15"/>
                </a:cubicBezTo>
                <a:cubicBezTo>
                  <a:pt x="18" y="16"/>
                  <a:pt x="19" y="19"/>
                  <a:pt x="22" y="18"/>
                </a:cubicBezTo>
                <a:cubicBezTo>
                  <a:pt x="25" y="17"/>
                  <a:pt x="28" y="14"/>
                  <a:pt x="30" y="16"/>
                </a:cubicBezTo>
                <a:cubicBezTo>
                  <a:pt x="32" y="18"/>
                  <a:pt x="38" y="19"/>
                  <a:pt x="41" y="16"/>
                </a:cubicBezTo>
                <a:cubicBezTo>
                  <a:pt x="43" y="12"/>
                  <a:pt x="41" y="11"/>
                  <a:pt x="46" y="11"/>
                </a:cubicBezTo>
                <a:cubicBezTo>
                  <a:pt x="50" y="12"/>
                  <a:pt x="53" y="13"/>
                  <a:pt x="57" y="11"/>
                </a:cubicBezTo>
                <a:cubicBezTo>
                  <a:pt x="60" y="9"/>
                  <a:pt x="67" y="4"/>
                  <a:pt x="73"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6" name="Freeform 1306"/>
          <p:cNvSpPr>
            <a:spLocks/>
          </p:cNvSpPr>
          <p:nvPr/>
        </p:nvSpPr>
        <p:spPr bwMode="auto">
          <a:xfrm>
            <a:off x="1846678" y="4541140"/>
            <a:ext cx="94747" cy="53203"/>
          </a:xfrm>
          <a:custGeom>
            <a:avLst/>
            <a:gdLst>
              <a:gd name="T0" fmla="*/ 0 w 43"/>
              <a:gd name="T1" fmla="*/ 0 h 22"/>
              <a:gd name="T2" fmla="*/ 11297 w 43"/>
              <a:gd name="T3" fmla="*/ 9381 h 22"/>
              <a:gd name="T4" fmla="*/ 24477 w 43"/>
              <a:gd name="T5" fmla="*/ 18761 h 22"/>
              <a:gd name="T6" fmla="*/ 41423 w 43"/>
              <a:gd name="T7" fmla="*/ 24390 h 22"/>
              <a:gd name="T8" fmla="*/ 50837 w 43"/>
              <a:gd name="T9" fmla="*/ 31894 h 22"/>
              <a:gd name="T10" fmla="*/ 75314 w 43"/>
              <a:gd name="T11" fmla="*/ 35647 h 22"/>
              <a:gd name="T12" fmla="*/ 80963 w 43"/>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cubicBezTo>
                  <a:pt x="2" y="2"/>
                  <a:pt x="4" y="4"/>
                  <a:pt x="6" y="5"/>
                </a:cubicBezTo>
                <a:cubicBezTo>
                  <a:pt x="8" y="6"/>
                  <a:pt x="11" y="8"/>
                  <a:pt x="13" y="10"/>
                </a:cubicBezTo>
                <a:cubicBezTo>
                  <a:pt x="15" y="12"/>
                  <a:pt x="18" y="13"/>
                  <a:pt x="22" y="13"/>
                </a:cubicBezTo>
                <a:cubicBezTo>
                  <a:pt x="26" y="14"/>
                  <a:pt x="22" y="15"/>
                  <a:pt x="27" y="17"/>
                </a:cubicBezTo>
                <a:cubicBezTo>
                  <a:pt x="32" y="19"/>
                  <a:pt x="35" y="18"/>
                  <a:pt x="40" y="19"/>
                </a:cubicBezTo>
                <a:cubicBezTo>
                  <a:pt x="42" y="20"/>
                  <a:pt x="42" y="21"/>
                  <a:pt x="43" y="2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7" name="Freeform 1307"/>
          <p:cNvSpPr>
            <a:spLocks/>
          </p:cNvSpPr>
          <p:nvPr/>
        </p:nvSpPr>
        <p:spPr bwMode="auto">
          <a:xfrm>
            <a:off x="1811170" y="4303375"/>
            <a:ext cx="66880" cy="112546"/>
          </a:xfrm>
          <a:custGeom>
            <a:avLst/>
            <a:gdLst>
              <a:gd name="T0" fmla="*/ 57150 w 30"/>
              <a:gd name="T1" fmla="*/ 1898 h 46"/>
              <a:gd name="T2" fmla="*/ 57150 w 30"/>
              <a:gd name="T3" fmla="*/ 1898 h 46"/>
              <a:gd name="T4" fmla="*/ 43815 w 30"/>
              <a:gd name="T5" fmla="*/ 0 h 46"/>
              <a:gd name="T6" fmla="*/ 20955 w 30"/>
              <a:gd name="T7" fmla="*/ 5694 h 46"/>
              <a:gd name="T8" fmla="*/ 32385 w 30"/>
              <a:gd name="T9" fmla="*/ 28472 h 46"/>
              <a:gd name="T10" fmla="*/ 20955 w 30"/>
              <a:gd name="T11" fmla="*/ 47453 h 46"/>
              <a:gd name="T12" fmla="*/ 32385 w 30"/>
              <a:gd name="T13" fmla="*/ 58841 h 46"/>
              <a:gd name="T14" fmla="*/ 0 w 30"/>
              <a:gd name="T15" fmla="*/ 87313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6">
                <a:moveTo>
                  <a:pt x="30" y="1"/>
                </a:move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8" name="Freeform 1308"/>
          <p:cNvSpPr>
            <a:spLocks/>
          </p:cNvSpPr>
          <p:nvPr/>
        </p:nvSpPr>
        <p:spPr bwMode="auto">
          <a:xfrm>
            <a:off x="1939351" y="4309911"/>
            <a:ext cx="150479" cy="116637"/>
          </a:xfrm>
          <a:custGeom>
            <a:avLst/>
            <a:gdLst>
              <a:gd name="T0" fmla="*/ 0 w 81"/>
              <a:gd name="T1" fmla="*/ 0 h 57"/>
              <a:gd name="T2" fmla="*/ 93663 w 81"/>
              <a:gd name="T3" fmla="*/ 50800 h 57"/>
              <a:gd name="T4" fmla="*/ 93663 w 81"/>
              <a:gd name="T5" fmla="*/ 66675 h 57"/>
              <a:gd name="T6" fmla="*/ 128588 w 81"/>
              <a:gd name="T7" fmla="*/ 9048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7">
                <a:moveTo>
                  <a:pt x="0" y="0"/>
                </a:moveTo>
                <a:lnTo>
                  <a:pt x="59" y="32"/>
                </a:lnTo>
                <a:lnTo>
                  <a:pt x="59" y="42"/>
                </a:lnTo>
                <a:lnTo>
                  <a:pt x="81" y="57"/>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09" name="Freeform 1309"/>
          <p:cNvSpPr>
            <a:spLocks/>
          </p:cNvSpPr>
          <p:nvPr/>
        </p:nvSpPr>
        <p:spPr bwMode="auto">
          <a:xfrm>
            <a:off x="1991393" y="3906397"/>
            <a:ext cx="356691" cy="259878"/>
          </a:xfrm>
          <a:custGeom>
            <a:avLst/>
            <a:gdLst>
              <a:gd name="T0" fmla="*/ 190500 w 160"/>
              <a:gd name="T1" fmla="*/ 0 h 106"/>
              <a:gd name="T2" fmla="*/ 175260 w 160"/>
              <a:gd name="T3" fmla="*/ 19020 h 106"/>
              <a:gd name="T4" fmla="*/ 194310 w 160"/>
              <a:gd name="T5" fmla="*/ 53256 h 106"/>
              <a:gd name="T6" fmla="*/ 281940 w 160"/>
              <a:gd name="T7" fmla="*/ 87492 h 106"/>
              <a:gd name="T8" fmla="*/ 304800 w 160"/>
              <a:gd name="T9" fmla="*/ 89394 h 106"/>
              <a:gd name="T10" fmla="*/ 230505 w 160"/>
              <a:gd name="T11" fmla="*/ 163573 h 106"/>
              <a:gd name="T12" fmla="*/ 198120 w 160"/>
              <a:gd name="T13" fmla="*/ 163573 h 106"/>
              <a:gd name="T14" fmla="*/ 163830 w 160"/>
              <a:gd name="T15" fmla="*/ 178789 h 106"/>
              <a:gd name="T16" fmla="*/ 140970 w 160"/>
              <a:gd name="T17" fmla="*/ 186397 h 106"/>
              <a:gd name="T18" fmla="*/ 118110 w 160"/>
              <a:gd name="T19" fmla="*/ 182593 h 106"/>
              <a:gd name="T20" fmla="*/ 95250 w 160"/>
              <a:gd name="T21" fmla="*/ 201613 h 106"/>
              <a:gd name="T22" fmla="*/ 57150 w 160"/>
              <a:gd name="T23" fmla="*/ 194005 h 106"/>
              <a:gd name="T24" fmla="*/ 32385 w 160"/>
              <a:gd name="T25" fmla="*/ 174985 h 106"/>
              <a:gd name="T26" fmla="*/ 7620 w 160"/>
              <a:gd name="T27" fmla="*/ 174985 h 106"/>
              <a:gd name="T28" fmla="*/ 0 w 160"/>
              <a:gd name="T29" fmla="*/ 16737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 h="106">
                <a:moveTo>
                  <a:pt x="100" y="0"/>
                </a:moveTo>
                <a:cubicBezTo>
                  <a:pt x="97" y="4"/>
                  <a:pt x="92" y="9"/>
                  <a:pt x="92" y="10"/>
                </a:cubicBezTo>
                <a:cubicBezTo>
                  <a:pt x="92" y="12"/>
                  <a:pt x="98" y="23"/>
                  <a:pt x="102" y="28"/>
                </a:cubicBezTo>
                <a:cubicBezTo>
                  <a:pt x="107" y="32"/>
                  <a:pt x="148" y="46"/>
                  <a:pt x="148" y="46"/>
                </a:cubicBezTo>
                <a:cubicBezTo>
                  <a:pt x="160" y="47"/>
                  <a:pt x="160" y="47"/>
                  <a:pt x="160" y="47"/>
                </a:cubicBezTo>
                <a:cubicBezTo>
                  <a:pt x="121" y="86"/>
                  <a:pt x="121" y="86"/>
                  <a:pt x="121" y="86"/>
                </a:cubicBezTo>
                <a:cubicBezTo>
                  <a:pt x="121" y="86"/>
                  <a:pt x="110" y="86"/>
                  <a:pt x="104" y="86"/>
                </a:cubicBezTo>
                <a:cubicBezTo>
                  <a:pt x="99" y="86"/>
                  <a:pt x="88" y="94"/>
                  <a:pt x="86" y="94"/>
                </a:cubicBezTo>
                <a:cubicBezTo>
                  <a:pt x="84" y="94"/>
                  <a:pt x="79" y="98"/>
                  <a:pt x="74" y="98"/>
                </a:cubicBezTo>
                <a:cubicBezTo>
                  <a:pt x="69" y="98"/>
                  <a:pt x="67" y="96"/>
                  <a:pt x="62" y="96"/>
                </a:cubicBezTo>
                <a:cubicBezTo>
                  <a:pt x="58" y="96"/>
                  <a:pt x="52" y="106"/>
                  <a:pt x="50" y="106"/>
                </a:cubicBezTo>
                <a:cubicBezTo>
                  <a:pt x="47" y="106"/>
                  <a:pt x="30" y="102"/>
                  <a:pt x="30" y="102"/>
                </a:cubicBezTo>
                <a:cubicBezTo>
                  <a:pt x="17" y="92"/>
                  <a:pt x="17" y="92"/>
                  <a:pt x="17" y="92"/>
                </a:cubicBezTo>
                <a:cubicBezTo>
                  <a:pt x="4" y="92"/>
                  <a:pt x="4" y="92"/>
                  <a:pt x="4" y="92"/>
                </a:cubicBezTo>
                <a:cubicBezTo>
                  <a:pt x="0" y="88"/>
                  <a:pt x="0" y="88"/>
                  <a:pt x="0" y="8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0" name="Freeform 1310"/>
          <p:cNvSpPr>
            <a:spLocks/>
          </p:cNvSpPr>
          <p:nvPr/>
        </p:nvSpPr>
        <p:spPr bwMode="auto">
          <a:xfrm>
            <a:off x="1794445" y="4311957"/>
            <a:ext cx="44586" cy="53203"/>
          </a:xfrm>
          <a:custGeom>
            <a:avLst/>
            <a:gdLst>
              <a:gd name="T0" fmla="*/ 34290 w 20"/>
              <a:gd name="T1" fmla="*/ 0 h 22"/>
              <a:gd name="T2" fmla="*/ 26670 w 20"/>
              <a:gd name="T3" fmla="*/ 5628 h 22"/>
              <a:gd name="T4" fmla="*/ 13335 w 20"/>
              <a:gd name="T5" fmla="*/ 3752 h 22"/>
              <a:gd name="T6" fmla="*/ 1905 w 20"/>
              <a:gd name="T7" fmla="*/ 24390 h 22"/>
              <a:gd name="T8" fmla="*/ 0 w 20"/>
              <a:gd name="T9" fmla="*/ 37523 h 22"/>
              <a:gd name="T10" fmla="*/ 19050 w 20"/>
              <a:gd name="T11" fmla="*/ 41275 h 22"/>
              <a:gd name="T12" fmla="*/ 22860 w 20"/>
              <a:gd name="T13" fmla="*/ 31894 h 22"/>
              <a:gd name="T14" fmla="*/ 38100 w 20"/>
              <a:gd name="T15" fmla="*/ 31894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2">
                <a:moveTo>
                  <a:pt x="18" y="0"/>
                </a:moveTo>
                <a:cubicBezTo>
                  <a:pt x="16" y="1"/>
                  <a:pt x="15" y="2"/>
                  <a:pt x="14" y="3"/>
                </a:cubicBezTo>
                <a:cubicBezTo>
                  <a:pt x="12" y="4"/>
                  <a:pt x="9" y="3"/>
                  <a:pt x="7" y="2"/>
                </a:cubicBez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1" name="Freeform 1311"/>
          <p:cNvSpPr>
            <a:spLocks/>
          </p:cNvSpPr>
          <p:nvPr/>
        </p:nvSpPr>
        <p:spPr bwMode="auto">
          <a:xfrm>
            <a:off x="1794451" y="4360671"/>
            <a:ext cx="5574" cy="28648"/>
          </a:xfrm>
          <a:custGeom>
            <a:avLst/>
            <a:gdLst>
              <a:gd name="T0" fmla="*/ 0 w 2"/>
              <a:gd name="T1" fmla="*/ 0 h 12"/>
              <a:gd name="T2" fmla="*/ 0 w 2"/>
              <a:gd name="T3" fmla="*/ 3704 h 12"/>
              <a:gd name="T4" fmla="*/ 4763 w 2"/>
              <a:gd name="T5" fmla="*/ 22225 h 12"/>
              <a:gd name="T6" fmla="*/ 0 60000 65536"/>
              <a:gd name="T7" fmla="*/ 0 60000 65536"/>
              <a:gd name="T8" fmla="*/ 0 60000 65536"/>
            </a:gdLst>
            <a:ahLst/>
            <a:cxnLst>
              <a:cxn ang="T6">
                <a:pos x="T0" y="T1"/>
              </a:cxn>
              <a:cxn ang="T7">
                <a:pos x="T2" y="T3"/>
              </a:cxn>
              <a:cxn ang="T8">
                <a:pos x="T4" y="T5"/>
              </a:cxn>
            </a:cxnLst>
            <a:rect l="0" t="0" r="r" b="b"/>
            <a:pathLst>
              <a:path w="2" h="12">
                <a:moveTo>
                  <a:pt x="0" y="0"/>
                </a:moveTo>
                <a:cubicBezTo>
                  <a:pt x="0" y="1"/>
                  <a:pt x="0" y="1"/>
                  <a:pt x="0" y="2"/>
                </a:cubicBezTo>
                <a:cubicBezTo>
                  <a:pt x="0" y="3"/>
                  <a:pt x="2" y="7"/>
                  <a:pt x="2" y="1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2" name="Freeform 1312"/>
          <p:cNvSpPr>
            <a:spLocks/>
          </p:cNvSpPr>
          <p:nvPr/>
        </p:nvSpPr>
        <p:spPr bwMode="auto">
          <a:xfrm>
            <a:off x="2167864" y="3861382"/>
            <a:ext cx="46444" cy="65481"/>
          </a:xfrm>
          <a:custGeom>
            <a:avLst/>
            <a:gdLst>
              <a:gd name="T0" fmla="*/ 26458 w 21"/>
              <a:gd name="T1" fmla="*/ 0 h 27"/>
              <a:gd name="T2" fmla="*/ 15119 w 21"/>
              <a:gd name="T3" fmla="*/ 9407 h 27"/>
              <a:gd name="T4" fmla="*/ 0 w 21"/>
              <a:gd name="T5" fmla="*/ 24459 h 27"/>
              <a:gd name="T6" fmla="*/ 0 w 21"/>
              <a:gd name="T7" fmla="*/ 45156 h 27"/>
              <a:gd name="T8" fmla="*/ 39687 w 21"/>
              <a:gd name="T9" fmla="*/ 3386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7">
                <a:moveTo>
                  <a:pt x="14" y="0"/>
                </a:moveTo>
                <a:cubicBezTo>
                  <a:pt x="11" y="2"/>
                  <a:pt x="8" y="5"/>
                  <a:pt x="8" y="5"/>
                </a:cubicBezTo>
                <a:cubicBezTo>
                  <a:pt x="0" y="13"/>
                  <a:pt x="0" y="13"/>
                  <a:pt x="0" y="13"/>
                </a:cubicBezTo>
                <a:cubicBezTo>
                  <a:pt x="0" y="13"/>
                  <a:pt x="0" y="21"/>
                  <a:pt x="0" y="24"/>
                </a:cubicBezTo>
                <a:cubicBezTo>
                  <a:pt x="0" y="27"/>
                  <a:pt x="21" y="18"/>
                  <a:pt x="21" y="1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3" name="Freeform 1313"/>
          <p:cNvSpPr>
            <a:spLocks/>
          </p:cNvSpPr>
          <p:nvPr/>
        </p:nvSpPr>
        <p:spPr bwMode="auto">
          <a:xfrm>
            <a:off x="2011804" y="3791809"/>
            <a:ext cx="172772" cy="81851"/>
          </a:xfrm>
          <a:custGeom>
            <a:avLst/>
            <a:gdLst>
              <a:gd name="T0" fmla="*/ 0 w 78"/>
              <a:gd name="T1" fmla="*/ 13470 h 33"/>
              <a:gd name="T2" fmla="*/ 17035 w 78"/>
              <a:gd name="T3" fmla="*/ 11545 h 33"/>
              <a:gd name="T4" fmla="*/ 32177 w 78"/>
              <a:gd name="T5" fmla="*/ 17318 h 33"/>
              <a:gd name="T6" fmla="*/ 35963 w 78"/>
              <a:gd name="T7" fmla="*/ 0 h 33"/>
              <a:gd name="T8" fmla="*/ 52998 w 78"/>
              <a:gd name="T9" fmla="*/ 11545 h 33"/>
              <a:gd name="T10" fmla="*/ 62462 w 78"/>
              <a:gd name="T11" fmla="*/ 3848 h 33"/>
              <a:gd name="T12" fmla="*/ 71926 w 78"/>
              <a:gd name="T13" fmla="*/ 9621 h 33"/>
              <a:gd name="T14" fmla="*/ 109781 w 78"/>
              <a:gd name="T15" fmla="*/ 19242 h 33"/>
              <a:gd name="T16" fmla="*/ 147637 w 78"/>
              <a:gd name="T17" fmla="*/ 6350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3">
                <a:moveTo>
                  <a:pt x="0" y="7"/>
                </a:moveTo>
                <a:cubicBezTo>
                  <a:pt x="3" y="7"/>
                  <a:pt x="7" y="6"/>
                  <a:pt x="9" y="6"/>
                </a:cubicBezTo>
                <a:cubicBezTo>
                  <a:pt x="12" y="6"/>
                  <a:pt x="12" y="9"/>
                  <a:pt x="17" y="9"/>
                </a:cubicBezTo>
                <a:cubicBezTo>
                  <a:pt x="21" y="9"/>
                  <a:pt x="17" y="0"/>
                  <a:pt x="19" y="0"/>
                </a:cubicBezTo>
                <a:cubicBezTo>
                  <a:pt x="22" y="0"/>
                  <a:pt x="26" y="6"/>
                  <a:pt x="28" y="6"/>
                </a:cubicBezTo>
                <a:cubicBezTo>
                  <a:pt x="30" y="6"/>
                  <a:pt x="32" y="2"/>
                  <a:pt x="33" y="2"/>
                </a:cubicBezTo>
                <a:cubicBezTo>
                  <a:pt x="35" y="2"/>
                  <a:pt x="35" y="5"/>
                  <a:pt x="38" y="5"/>
                </a:cubicBezTo>
                <a:cubicBezTo>
                  <a:pt x="41" y="5"/>
                  <a:pt x="55" y="7"/>
                  <a:pt x="58" y="10"/>
                </a:cubicBezTo>
                <a:cubicBezTo>
                  <a:pt x="61" y="13"/>
                  <a:pt x="74" y="28"/>
                  <a:pt x="78"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4" name="Freeform 1314"/>
          <p:cNvSpPr>
            <a:spLocks/>
          </p:cNvSpPr>
          <p:nvPr/>
        </p:nvSpPr>
        <p:spPr bwMode="auto">
          <a:xfrm>
            <a:off x="1685052" y="3511471"/>
            <a:ext cx="304673" cy="49111"/>
          </a:xfrm>
          <a:custGeom>
            <a:avLst/>
            <a:gdLst>
              <a:gd name="T0" fmla="*/ 260350 w 136"/>
              <a:gd name="T1" fmla="*/ 0 h 20"/>
              <a:gd name="T2" fmla="*/ 243121 w 136"/>
              <a:gd name="T3" fmla="*/ 9525 h 20"/>
              <a:gd name="T4" fmla="*/ 237378 w 136"/>
              <a:gd name="T5" fmla="*/ 20955 h 20"/>
              <a:gd name="T6" fmla="*/ 223978 w 136"/>
              <a:gd name="T7" fmla="*/ 24765 h 20"/>
              <a:gd name="T8" fmla="*/ 214406 w 136"/>
              <a:gd name="T9" fmla="*/ 38100 h 20"/>
              <a:gd name="T10" fmla="*/ 199091 w 136"/>
              <a:gd name="T11" fmla="*/ 30480 h 20"/>
              <a:gd name="T12" fmla="*/ 0 w 136"/>
              <a:gd name="T13" fmla="*/ 3048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20">
                <a:moveTo>
                  <a:pt x="136" y="0"/>
                </a:moveTo>
                <a:cubicBezTo>
                  <a:pt x="132" y="4"/>
                  <a:pt x="129" y="3"/>
                  <a:pt x="127" y="5"/>
                </a:cubicBezTo>
                <a:cubicBezTo>
                  <a:pt x="125" y="7"/>
                  <a:pt x="126" y="10"/>
                  <a:pt x="124" y="11"/>
                </a:cubicBezTo>
                <a:cubicBezTo>
                  <a:pt x="123" y="13"/>
                  <a:pt x="119" y="11"/>
                  <a:pt x="117" y="13"/>
                </a:cubicBezTo>
                <a:cubicBezTo>
                  <a:pt x="115" y="15"/>
                  <a:pt x="115" y="20"/>
                  <a:pt x="112" y="20"/>
                </a:cubicBezTo>
                <a:cubicBezTo>
                  <a:pt x="110" y="20"/>
                  <a:pt x="104" y="16"/>
                  <a:pt x="104" y="16"/>
                </a:cubicBezTo>
                <a:cubicBezTo>
                  <a:pt x="0" y="16"/>
                  <a:pt x="0" y="16"/>
                  <a:pt x="0" y="1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5" name="Freeform 1315"/>
          <p:cNvSpPr>
            <a:spLocks/>
          </p:cNvSpPr>
          <p:nvPr/>
        </p:nvSpPr>
        <p:spPr bwMode="auto">
          <a:xfrm>
            <a:off x="1913341" y="3687452"/>
            <a:ext cx="157911" cy="454273"/>
          </a:xfrm>
          <a:custGeom>
            <a:avLst/>
            <a:gdLst>
              <a:gd name="T0" fmla="*/ 20906 w 71"/>
              <a:gd name="T1" fmla="*/ 352425 h 185"/>
              <a:gd name="T2" fmla="*/ 26607 w 71"/>
              <a:gd name="T3" fmla="*/ 340995 h 185"/>
              <a:gd name="T4" fmla="*/ 55116 w 71"/>
              <a:gd name="T5" fmla="*/ 329565 h 185"/>
              <a:gd name="T6" fmla="*/ 66519 w 71"/>
              <a:gd name="T7" fmla="*/ 337185 h 185"/>
              <a:gd name="T8" fmla="*/ 66519 w 71"/>
              <a:gd name="T9" fmla="*/ 321945 h 185"/>
              <a:gd name="T10" fmla="*/ 53215 w 71"/>
              <a:gd name="T11" fmla="*/ 316230 h 185"/>
              <a:gd name="T12" fmla="*/ 38011 w 71"/>
              <a:gd name="T13" fmla="*/ 289560 h 185"/>
              <a:gd name="T14" fmla="*/ 28508 w 71"/>
              <a:gd name="T15" fmla="*/ 278130 h 185"/>
              <a:gd name="T16" fmla="*/ 7602 w 71"/>
              <a:gd name="T17" fmla="*/ 260985 h 185"/>
              <a:gd name="T18" fmla="*/ 1901 w 71"/>
              <a:gd name="T19" fmla="*/ 249555 h 185"/>
              <a:gd name="T20" fmla="*/ 15204 w 71"/>
              <a:gd name="T21" fmla="*/ 243840 h 185"/>
              <a:gd name="T22" fmla="*/ 24707 w 71"/>
              <a:gd name="T23" fmla="*/ 224790 h 185"/>
              <a:gd name="T24" fmla="*/ 34210 w 71"/>
              <a:gd name="T25" fmla="*/ 190500 h 185"/>
              <a:gd name="T26" fmla="*/ 47513 w 71"/>
              <a:gd name="T27" fmla="*/ 182880 h 185"/>
              <a:gd name="T28" fmla="*/ 49414 w 71"/>
              <a:gd name="T29" fmla="*/ 163830 h 185"/>
              <a:gd name="T30" fmla="*/ 58917 w 71"/>
              <a:gd name="T31" fmla="*/ 139065 h 185"/>
              <a:gd name="T32" fmla="*/ 74121 w 71"/>
              <a:gd name="T33" fmla="*/ 135255 h 185"/>
              <a:gd name="T34" fmla="*/ 81723 w 71"/>
              <a:gd name="T35" fmla="*/ 112395 h 185"/>
              <a:gd name="T36" fmla="*/ 83624 w 71"/>
              <a:gd name="T37" fmla="*/ 78105 h 185"/>
              <a:gd name="T38" fmla="*/ 93126 w 71"/>
              <a:gd name="T39" fmla="*/ 57150 h 185"/>
              <a:gd name="T40" fmla="*/ 95027 w 71"/>
              <a:gd name="T41" fmla="*/ 34290 h 185"/>
              <a:gd name="T42" fmla="*/ 125435 w 71"/>
              <a:gd name="T43" fmla="*/ 13335 h 185"/>
              <a:gd name="T44" fmla="*/ 134938 w 71"/>
              <a:gd name="T45" fmla="*/ 0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185">
                <a:moveTo>
                  <a:pt x="11" y="185"/>
                </a:moveTo>
                <a:cubicBezTo>
                  <a:pt x="12" y="183"/>
                  <a:pt x="13" y="181"/>
                  <a:pt x="14" y="179"/>
                </a:cubicBezTo>
                <a:cubicBezTo>
                  <a:pt x="17" y="175"/>
                  <a:pt x="27" y="174"/>
                  <a:pt x="29" y="173"/>
                </a:cubicBezTo>
                <a:cubicBezTo>
                  <a:pt x="31" y="173"/>
                  <a:pt x="35" y="177"/>
                  <a:pt x="35" y="177"/>
                </a:cubicBezTo>
                <a:cubicBezTo>
                  <a:pt x="35" y="177"/>
                  <a:pt x="35" y="172"/>
                  <a:pt x="35" y="169"/>
                </a:cubicBezTo>
                <a:cubicBezTo>
                  <a:pt x="35" y="167"/>
                  <a:pt x="32" y="169"/>
                  <a:pt x="28" y="166"/>
                </a:cubicBezTo>
                <a:cubicBezTo>
                  <a:pt x="25" y="163"/>
                  <a:pt x="21" y="154"/>
                  <a:pt x="20" y="152"/>
                </a:cubicBezTo>
                <a:cubicBezTo>
                  <a:pt x="19" y="150"/>
                  <a:pt x="15" y="149"/>
                  <a:pt x="15" y="146"/>
                </a:cubicBezTo>
                <a:cubicBezTo>
                  <a:pt x="14" y="144"/>
                  <a:pt x="8" y="138"/>
                  <a:pt x="4" y="137"/>
                </a:cubicBezTo>
                <a:cubicBezTo>
                  <a:pt x="0" y="136"/>
                  <a:pt x="0" y="133"/>
                  <a:pt x="1" y="131"/>
                </a:cubicBezTo>
                <a:cubicBezTo>
                  <a:pt x="2" y="128"/>
                  <a:pt x="4" y="128"/>
                  <a:pt x="8" y="128"/>
                </a:cubicBezTo>
                <a:cubicBezTo>
                  <a:pt x="12" y="128"/>
                  <a:pt x="13" y="125"/>
                  <a:pt x="13" y="118"/>
                </a:cubicBezTo>
                <a:cubicBezTo>
                  <a:pt x="13" y="110"/>
                  <a:pt x="16" y="103"/>
                  <a:pt x="18" y="100"/>
                </a:cubicBezTo>
                <a:cubicBezTo>
                  <a:pt x="19" y="96"/>
                  <a:pt x="22" y="97"/>
                  <a:pt x="25" y="96"/>
                </a:cubicBezTo>
                <a:cubicBezTo>
                  <a:pt x="28" y="95"/>
                  <a:pt x="26" y="90"/>
                  <a:pt x="26" y="86"/>
                </a:cubicBezTo>
                <a:cubicBezTo>
                  <a:pt x="26" y="82"/>
                  <a:pt x="31" y="76"/>
                  <a:pt x="31" y="73"/>
                </a:cubicBezTo>
                <a:cubicBezTo>
                  <a:pt x="31" y="71"/>
                  <a:pt x="38" y="72"/>
                  <a:pt x="39" y="71"/>
                </a:cubicBezTo>
                <a:cubicBezTo>
                  <a:pt x="41" y="70"/>
                  <a:pt x="42" y="63"/>
                  <a:pt x="43" y="59"/>
                </a:cubicBezTo>
                <a:cubicBezTo>
                  <a:pt x="45" y="54"/>
                  <a:pt x="44" y="45"/>
                  <a:pt x="44" y="41"/>
                </a:cubicBezTo>
                <a:cubicBezTo>
                  <a:pt x="44" y="38"/>
                  <a:pt x="47" y="33"/>
                  <a:pt x="49" y="30"/>
                </a:cubicBezTo>
                <a:cubicBezTo>
                  <a:pt x="51" y="26"/>
                  <a:pt x="48" y="22"/>
                  <a:pt x="50" y="18"/>
                </a:cubicBezTo>
                <a:cubicBezTo>
                  <a:pt x="53" y="13"/>
                  <a:pt x="60" y="7"/>
                  <a:pt x="66" y="7"/>
                </a:cubicBezTo>
                <a:cubicBezTo>
                  <a:pt x="69" y="7"/>
                  <a:pt x="70" y="3"/>
                  <a:pt x="7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6" name="Freeform 1316"/>
          <p:cNvSpPr>
            <a:spLocks/>
          </p:cNvSpPr>
          <p:nvPr/>
        </p:nvSpPr>
        <p:spPr bwMode="auto">
          <a:xfrm>
            <a:off x="1590090" y="3632197"/>
            <a:ext cx="256372" cy="529986"/>
          </a:xfrm>
          <a:custGeom>
            <a:avLst/>
            <a:gdLst>
              <a:gd name="T0" fmla="*/ 55245 w 115"/>
              <a:gd name="T1" fmla="*/ 0 h 215"/>
              <a:gd name="T2" fmla="*/ 55245 w 115"/>
              <a:gd name="T3" fmla="*/ 99444 h 215"/>
              <a:gd name="T4" fmla="*/ 32385 w 115"/>
              <a:gd name="T5" fmla="*/ 105181 h 215"/>
              <a:gd name="T6" fmla="*/ 26670 w 115"/>
              <a:gd name="T7" fmla="*/ 118568 h 215"/>
              <a:gd name="T8" fmla="*/ 19050 w 115"/>
              <a:gd name="T9" fmla="*/ 126217 h 215"/>
              <a:gd name="T10" fmla="*/ 15240 w 115"/>
              <a:gd name="T11" fmla="*/ 137692 h 215"/>
              <a:gd name="T12" fmla="*/ 11430 w 115"/>
              <a:gd name="T13" fmla="*/ 151078 h 215"/>
              <a:gd name="T14" fmla="*/ 9525 w 115"/>
              <a:gd name="T15" fmla="*/ 168290 h 215"/>
              <a:gd name="T16" fmla="*/ 7620 w 115"/>
              <a:gd name="T17" fmla="*/ 177852 h 215"/>
              <a:gd name="T18" fmla="*/ 15240 w 115"/>
              <a:gd name="T19" fmla="*/ 187414 h 215"/>
              <a:gd name="T20" fmla="*/ 22860 w 115"/>
              <a:gd name="T21" fmla="*/ 206538 h 215"/>
              <a:gd name="T22" fmla="*/ 28575 w 115"/>
              <a:gd name="T23" fmla="*/ 221837 h 215"/>
              <a:gd name="T24" fmla="*/ 32385 w 115"/>
              <a:gd name="T25" fmla="*/ 233311 h 215"/>
              <a:gd name="T26" fmla="*/ 45720 w 115"/>
              <a:gd name="T27" fmla="*/ 252435 h 215"/>
              <a:gd name="T28" fmla="*/ 43815 w 115"/>
              <a:gd name="T29" fmla="*/ 269646 h 215"/>
              <a:gd name="T30" fmla="*/ 47625 w 115"/>
              <a:gd name="T31" fmla="*/ 283033 h 215"/>
              <a:gd name="T32" fmla="*/ 60960 w 115"/>
              <a:gd name="T33" fmla="*/ 286858 h 215"/>
              <a:gd name="T34" fmla="*/ 76200 w 115"/>
              <a:gd name="T35" fmla="*/ 294507 h 215"/>
              <a:gd name="T36" fmla="*/ 83820 w 115"/>
              <a:gd name="T37" fmla="*/ 309807 h 215"/>
              <a:gd name="T38" fmla="*/ 97155 w 115"/>
              <a:gd name="T39" fmla="*/ 321281 h 215"/>
              <a:gd name="T40" fmla="*/ 112395 w 115"/>
              <a:gd name="T41" fmla="*/ 334668 h 215"/>
              <a:gd name="T42" fmla="*/ 129540 w 115"/>
              <a:gd name="T43" fmla="*/ 355704 h 215"/>
              <a:gd name="T44" fmla="*/ 131445 w 115"/>
              <a:gd name="T45" fmla="*/ 367178 h 215"/>
              <a:gd name="T46" fmla="*/ 160020 w 115"/>
              <a:gd name="T47" fmla="*/ 392039 h 215"/>
              <a:gd name="T48" fmla="*/ 169545 w 115"/>
              <a:gd name="T49" fmla="*/ 382477 h 215"/>
              <a:gd name="T50" fmla="*/ 180975 w 115"/>
              <a:gd name="T51" fmla="*/ 390127 h 215"/>
              <a:gd name="T52" fmla="*/ 192405 w 115"/>
              <a:gd name="T53" fmla="*/ 384390 h 215"/>
              <a:gd name="T54" fmla="*/ 219075 w 115"/>
              <a:gd name="T55" fmla="*/ 411163 h 2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5" h="215">
                <a:moveTo>
                  <a:pt x="29" y="0"/>
                </a:moveTo>
                <a:cubicBezTo>
                  <a:pt x="29" y="52"/>
                  <a:pt x="29" y="52"/>
                  <a:pt x="29" y="52"/>
                </a:cubicBezTo>
                <a:cubicBezTo>
                  <a:pt x="29" y="52"/>
                  <a:pt x="17" y="53"/>
                  <a:pt x="17" y="55"/>
                </a:cubicBezTo>
                <a:cubicBezTo>
                  <a:pt x="16" y="57"/>
                  <a:pt x="16" y="61"/>
                  <a:pt x="14" y="62"/>
                </a:cubicBezTo>
                <a:cubicBezTo>
                  <a:pt x="13" y="64"/>
                  <a:pt x="10" y="64"/>
                  <a:pt x="10" y="66"/>
                </a:cubicBezTo>
                <a:cubicBezTo>
                  <a:pt x="10" y="69"/>
                  <a:pt x="9" y="71"/>
                  <a:pt x="8" y="72"/>
                </a:cubicBezTo>
                <a:cubicBezTo>
                  <a:pt x="6" y="74"/>
                  <a:pt x="6" y="77"/>
                  <a:pt x="6" y="79"/>
                </a:cubicBezTo>
                <a:cubicBezTo>
                  <a:pt x="5" y="81"/>
                  <a:pt x="8" y="85"/>
                  <a:pt x="5" y="88"/>
                </a:cubicBezTo>
                <a:cubicBezTo>
                  <a:pt x="2" y="90"/>
                  <a:pt x="0" y="93"/>
                  <a:pt x="4" y="93"/>
                </a:cubicBezTo>
                <a:cubicBezTo>
                  <a:pt x="7" y="93"/>
                  <a:pt x="8" y="95"/>
                  <a:pt x="8" y="98"/>
                </a:cubicBezTo>
                <a:cubicBezTo>
                  <a:pt x="8" y="102"/>
                  <a:pt x="9" y="106"/>
                  <a:pt x="12" y="108"/>
                </a:cubicBezTo>
                <a:cubicBezTo>
                  <a:pt x="14" y="110"/>
                  <a:pt x="15" y="112"/>
                  <a:pt x="15" y="116"/>
                </a:cubicBezTo>
                <a:cubicBezTo>
                  <a:pt x="15" y="120"/>
                  <a:pt x="15" y="120"/>
                  <a:pt x="17" y="122"/>
                </a:cubicBezTo>
                <a:cubicBezTo>
                  <a:pt x="19" y="124"/>
                  <a:pt x="24" y="129"/>
                  <a:pt x="24" y="132"/>
                </a:cubicBezTo>
                <a:cubicBezTo>
                  <a:pt x="24" y="136"/>
                  <a:pt x="24" y="138"/>
                  <a:pt x="23" y="141"/>
                </a:cubicBezTo>
                <a:cubicBezTo>
                  <a:pt x="22" y="144"/>
                  <a:pt x="22" y="147"/>
                  <a:pt x="25" y="148"/>
                </a:cubicBezTo>
                <a:cubicBezTo>
                  <a:pt x="28" y="148"/>
                  <a:pt x="32" y="147"/>
                  <a:pt x="32" y="150"/>
                </a:cubicBezTo>
                <a:cubicBezTo>
                  <a:pt x="32" y="152"/>
                  <a:pt x="35" y="151"/>
                  <a:pt x="40" y="154"/>
                </a:cubicBezTo>
                <a:cubicBezTo>
                  <a:pt x="45" y="156"/>
                  <a:pt x="42" y="157"/>
                  <a:pt x="44" y="162"/>
                </a:cubicBezTo>
                <a:cubicBezTo>
                  <a:pt x="47" y="166"/>
                  <a:pt x="47" y="166"/>
                  <a:pt x="51" y="168"/>
                </a:cubicBezTo>
                <a:cubicBezTo>
                  <a:pt x="54" y="170"/>
                  <a:pt x="59" y="169"/>
                  <a:pt x="59" y="175"/>
                </a:cubicBezTo>
                <a:cubicBezTo>
                  <a:pt x="59" y="180"/>
                  <a:pt x="67" y="183"/>
                  <a:pt x="68" y="186"/>
                </a:cubicBezTo>
                <a:cubicBezTo>
                  <a:pt x="69" y="187"/>
                  <a:pt x="69" y="190"/>
                  <a:pt x="69" y="192"/>
                </a:cubicBezTo>
                <a:cubicBezTo>
                  <a:pt x="73" y="192"/>
                  <a:pt x="82" y="205"/>
                  <a:pt x="84" y="205"/>
                </a:cubicBezTo>
                <a:cubicBezTo>
                  <a:pt x="86" y="205"/>
                  <a:pt x="87" y="200"/>
                  <a:pt x="89" y="200"/>
                </a:cubicBezTo>
                <a:cubicBezTo>
                  <a:pt x="90" y="200"/>
                  <a:pt x="92" y="204"/>
                  <a:pt x="95" y="204"/>
                </a:cubicBezTo>
                <a:cubicBezTo>
                  <a:pt x="98" y="204"/>
                  <a:pt x="97" y="201"/>
                  <a:pt x="101" y="201"/>
                </a:cubicBezTo>
                <a:cubicBezTo>
                  <a:pt x="103" y="201"/>
                  <a:pt x="111" y="210"/>
                  <a:pt x="115" y="21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7" name="Freeform 1317"/>
          <p:cNvSpPr>
            <a:spLocks/>
          </p:cNvSpPr>
          <p:nvPr/>
        </p:nvSpPr>
        <p:spPr bwMode="auto">
          <a:xfrm>
            <a:off x="581324" y="3947323"/>
            <a:ext cx="165341" cy="100268"/>
          </a:xfrm>
          <a:custGeom>
            <a:avLst/>
            <a:gdLst>
              <a:gd name="T0" fmla="*/ 0 w 74"/>
              <a:gd name="T1" fmla="*/ 30356 h 41"/>
              <a:gd name="T2" fmla="*/ 13365 w 74"/>
              <a:gd name="T3" fmla="*/ 18973 h 41"/>
              <a:gd name="T4" fmla="*/ 28639 w 74"/>
              <a:gd name="T5" fmla="*/ 9486 h 41"/>
              <a:gd name="T6" fmla="*/ 47732 w 74"/>
              <a:gd name="T7" fmla="*/ 5692 h 41"/>
              <a:gd name="T8" fmla="*/ 68734 w 74"/>
              <a:gd name="T9" fmla="*/ 28459 h 41"/>
              <a:gd name="T10" fmla="*/ 68734 w 74"/>
              <a:gd name="T11" fmla="*/ 51226 h 41"/>
              <a:gd name="T12" fmla="*/ 87827 w 74"/>
              <a:gd name="T13" fmla="*/ 41740 h 41"/>
              <a:gd name="T14" fmla="*/ 101192 w 74"/>
              <a:gd name="T15" fmla="*/ 73993 h 41"/>
              <a:gd name="T16" fmla="*/ 116466 w 74"/>
              <a:gd name="T17" fmla="*/ 64507 h 41"/>
              <a:gd name="T18" fmla="*/ 127922 w 74"/>
              <a:gd name="T19" fmla="*/ 64507 h 41"/>
              <a:gd name="T20" fmla="*/ 127922 w 74"/>
              <a:gd name="T21" fmla="*/ 49329 h 41"/>
              <a:gd name="T22" fmla="*/ 135559 w 74"/>
              <a:gd name="T23" fmla="*/ 45534 h 41"/>
              <a:gd name="T24" fmla="*/ 129831 w 74"/>
              <a:gd name="T25" fmla="*/ 36048 h 41"/>
              <a:gd name="T26" fmla="*/ 135559 w 74"/>
              <a:gd name="T27" fmla="*/ 26562 h 41"/>
              <a:gd name="T28" fmla="*/ 126013 w 74"/>
              <a:gd name="T29" fmla="*/ 15178 h 41"/>
              <a:gd name="T30" fmla="*/ 129831 w 7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41">
                <a:moveTo>
                  <a:pt x="0" y="16"/>
                </a:moveTo>
                <a:cubicBezTo>
                  <a:pt x="2" y="14"/>
                  <a:pt x="5" y="11"/>
                  <a:pt x="7" y="10"/>
                </a:cubicBezTo>
                <a:cubicBezTo>
                  <a:pt x="9" y="8"/>
                  <a:pt x="12" y="5"/>
                  <a:pt x="15" y="5"/>
                </a:cubicBezTo>
                <a:cubicBezTo>
                  <a:pt x="18" y="5"/>
                  <a:pt x="21" y="3"/>
                  <a:pt x="25" y="3"/>
                </a:cubicBezTo>
                <a:cubicBezTo>
                  <a:pt x="30" y="4"/>
                  <a:pt x="34" y="12"/>
                  <a:pt x="36" y="15"/>
                </a:cubicBezTo>
                <a:cubicBezTo>
                  <a:pt x="37" y="18"/>
                  <a:pt x="36" y="25"/>
                  <a:pt x="36" y="27"/>
                </a:cubicBezTo>
                <a:cubicBezTo>
                  <a:pt x="37" y="30"/>
                  <a:pt x="43" y="22"/>
                  <a:pt x="46" y="22"/>
                </a:cubicBezTo>
                <a:cubicBezTo>
                  <a:pt x="50" y="21"/>
                  <a:pt x="51" y="36"/>
                  <a:pt x="53" y="39"/>
                </a:cubicBezTo>
                <a:cubicBezTo>
                  <a:pt x="56" y="41"/>
                  <a:pt x="60" y="34"/>
                  <a:pt x="61" y="34"/>
                </a:cubicBezTo>
                <a:cubicBezTo>
                  <a:pt x="63" y="34"/>
                  <a:pt x="65" y="34"/>
                  <a:pt x="67" y="34"/>
                </a:cubicBezTo>
                <a:cubicBezTo>
                  <a:pt x="69" y="33"/>
                  <a:pt x="67" y="28"/>
                  <a:pt x="67" y="26"/>
                </a:cubicBezTo>
                <a:cubicBezTo>
                  <a:pt x="66" y="24"/>
                  <a:pt x="69" y="24"/>
                  <a:pt x="71" y="24"/>
                </a:cubicBezTo>
                <a:cubicBezTo>
                  <a:pt x="74" y="24"/>
                  <a:pt x="70" y="22"/>
                  <a:pt x="68" y="19"/>
                </a:cubicBezTo>
                <a:cubicBezTo>
                  <a:pt x="66" y="17"/>
                  <a:pt x="69" y="17"/>
                  <a:pt x="71" y="14"/>
                </a:cubicBezTo>
                <a:cubicBezTo>
                  <a:pt x="73" y="11"/>
                  <a:pt x="67" y="11"/>
                  <a:pt x="66" y="8"/>
                </a:cubicBezTo>
                <a:cubicBezTo>
                  <a:pt x="65" y="7"/>
                  <a:pt x="67" y="3"/>
                  <a:pt x="6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8" name="Freeform 1318"/>
          <p:cNvSpPr>
            <a:spLocks/>
          </p:cNvSpPr>
          <p:nvPr/>
        </p:nvSpPr>
        <p:spPr bwMode="auto">
          <a:xfrm>
            <a:off x="713364" y="4031223"/>
            <a:ext cx="48303" cy="100267"/>
          </a:xfrm>
          <a:custGeom>
            <a:avLst/>
            <a:gdLst>
              <a:gd name="T0" fmla="*/ 35379 w 21"/>
              <a:gd name="T1" fmla="*/ 77787 h 41"/>
              <a:gd name="T2" fmla="*/ 37344 w 21"/>
              <a:gd name="T3" fmla="*/ 56917 h 41"/>
              <a:gd name="T4" fmla="*/ 15724 w 21"/>
              <a:gd name="T5" fmla="*/ 34150 h 41"/>
              <a:gd name="T6" fmla="*/ 7862 w 21"/>
              <a:gd name="T7" fmla="*/ 24664 h 41"/>
              <a:gd name="T8" fmla="*/ 11793 w 2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1">
                <a:moveTo>
                  <a:pt x="18" y="41"/>
                </a:moveTo>
                <a:cubicBezTo>
                  <a:pt x="17" y="37"/>
                  <a:pt x="17" y="34"/>
                  <a:pt x="19" y="30"/>
                </a:cubicBezTo>
                <a:cubicBezTo>
                  <a:pt x="21" y="25"/>
                  <a:pt x="12" y="20"/>
                  <a:pt x="8" y="18"/>
                </a:cubicBezTo>
                <a:cubicBezTo>
                  <a:pt x="3" y="17"/>
                  <a:pt x="0" y="16"/>
                  <a:pt x="4" y="13"/>
                </a:cubicBezTo>
                <a:cubicBezTo>
                  <a:pt x="7" y="11"/>
                  <a:pt x="6" y="3"/>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19" name="Freeform 1319"/>
          <p:cNvSpPr>
            <a:spLocks/>
          </p:cNvSpPr>
          <p:nvPr/>
        </p:nvSpPr>
        <p:spPr bwMode="auto">
          <a:xfrm>
            <a:off x="631577" y="4016902"/>
            <a:ext cx="33439" cy="36833"/>
          </a:xfrm>
          <a:custGeom>
            <a:avLst/>
            <a:gdLst>
              <a:gd name="T0" fmla="*/ 28575 w 15"/>
              <a:gd name="T1" fmla="*/ 0 h 15"/>
              <a:gd name="T2" fmla="*/ 17145 w 15"/>
              <a:gd name="T3" fmla="*/ 13335 h 15"/>
              <a:gd name="T4" fmla="*/ 0 w 15"/>
              <a:gd name="T5" fmla="*/ 28575 h 15"/>
              <a:gd name="T6" fmla="*/ 0 60000 65536"/>
              <a:gd name="T7" fmla="*/ 0 60000 65536"/>
              <a:gd name="T8" fmla="*/ 0 60000 65536"/>
            </a:gdLst>
            <a:ahLst/>
            <a:cxnLst>
              <a:cxn ang="T6">
                <a:pos x="T0" y="T1"/>
              </a:cxn>
              <a:cxn ang="T7">
                <a:pos x="T2" y="T3"/>
              </a:cxn>
              <a:cxn ang="T8">
                <a:pos x="T4" y="T5"/>
              </a:cxn>
            </a:cxnLst>
            <a:rect l="0" t="0" r="r" b="b"/>
            <a:pathLst>
              <a:path w="15" h="15">
                <a:moveTo>
                  <a:pt x="15" y="0"/>
                </a:moveTo>
                <a:cubicBezTo>
                  <a:pt x="14" y="3"/>
                  <a:pt x="12" y="6"/>
                  <a:pt x="9" y="7"/>
                </a:cubicBezTo>
                <a:cubicBezTo>
                  <a:pt x="5" y="9"/>
                  <a:pt x="2" y="13"/>
                  <a:pt x="0" y="1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0" name="Freeform 1320"/>
          <p:cNvSpPr>
            <a:spLocks/>
          </p:cNvSpPr>
          <p:nvPr/>
        </p:nvSpPr>
        <p:spPr bwMode="auto">
          <a:xfrm>
            <a:off x="876708" y="3920722"/>
            <a:ext cx="130043" cy="194396"/>
          </a:xfrm>
          <a:custGeom>
            <a:avLst/>
            <a:gdLst>
              <a:gd name="T0" fmla="*/ 111125 w 58"/>
              <a:gd name="T1" fmla="*/ 124086 h 79"/>
              <a:gd name="T2" fmla="*/ 95797 w 58"/>
              <a:gd name="T3" fmla="*/ 101178 h 79"/>
              <a:gd name="T4" fmla="*/ 90050 w 58"/>
              <a:gd name="T5" fmla="*/ 68724 h 79"/>
              <a:gd name="T6" fmla="*/ 90050 w 58"/>
              <a:gd name="T7" fmla="*/ 28635 h 79"/>
              <a:gd name="T8" fmla="*/ 82386 w 58"/>
              <a:gd name="T9" fmla="*/ 9545 h 79"/>
              <a:gd name="T10" fmla="*/ 82386 w 58"/>
              <a:gd name="T11" fmla="*/ 0 h 79"/>
              <a:gd name="T12" fmla="*/ 11496 w 58"/>
              <a:gd name="T13" fmla="*/ 0 h 79"/>
              <a:gd name="T14" fmla="*/ 15328 w 58"/>
              <a:gd name="T15" fmla="*/ 59179 h 79"/>
              <a:gd name="T16" fmla="*/ 7664 w 58"/>
              <a:gd name="T17" fmla="*/ 85906 h 79"/>
              <a:gd name="T18" fmla="*/ 1916 w 58"/>
              <a:gd name="T19" fmla="*/ 108814 h 79"/>
              <a:gd name="T20" fmla="*/ 13412 w 58"/>
              <a:gd name="T21" fmla="*/ 141267 h 79"/>
              <a:gd name="T22" fmla="*/ 9580 w 58"/>
              <a:gd name="T23" fmla="*/ 150812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79">
                <a:moveTo>
                  <a:pt x="58" y="65"/>
                </a:moveTo>
                <a:cubicBezTo>
                  <a:pt x="55" y="62"/>
                  <a:pt x="50" y="57"/>
                  <a:pt x="50" y="53"/>
                </a:cubicBezTo>
                <a:cubicBezTo>
                  <a:pt x="50" y="49"/>
                  <a:pt x="51" y="41"/>
                  <a:pt x="47" y="36"/>
                </a:cubicBez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1" name="Freeform 1321"/>
          <p:cNvSpPr>
            <a:spLocks/>
          </p:cNvSpPr>
          <p:nvPr/>
        </p:nvSpPr>
        <p:spPr bwMode="auto">
          <a:xfrm>
            <a:off x="973403" y="3920722"/>
            <a:ext cx="48303" cy="153470"/>
          </a:xfrm>
          <a:custGeom>
            <a:avLst/>
            <a:gdLst>
              <a:gd name="T0" fmla="*/ 41275 w 22"/>
              <a:gd name="T1" fmla="*/ 119062 h 63"/>
              <a:gd name="T2" fmla="*/ 37523 w 22"/>
              <a:gd name="T3" fmla="*/ 54806 h 63"/>
              <a:gd name="T4" fmla="*/ 33770 w 22"/>
              <a:gd name="T5" fmla="*/ 32128 h 63"/>
              <a:gd name="T6" fmla="*/ 18761 w 22"/>
              <a:gd name="T7" fmla="*/ 7559 h 63"/>
              <a:gd name="T8" fmla="*/ 20638 w 22"/>
              <a:gd name="T9" fmla="*/ 0 h 63"/>
              <a:gd name="T10" fmla="*/ 0 w 22"/>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3">
                <a:moveTo>
                  <a:pt x="22" y="63"/>
                </a:moveTo>
                <a:cubicBezTo>
                  <a:pt x="20" y="55"/>
                  <a:pt x="21" y="36"/>
                  <a:pt x="20" y="29"/>
                </a:cubicBezTo>
                <a:cubicBezTo>
                  <a:pt x="20" y="21"/>
                  <a:pt x="19" y="18"/>
                  <a:pt x="18" y="17"/>
                </a:cubicBezTo>
                <a:cubicBezTo>
                  <a:pt x="16" y="15"/>
                  <a:pt x="11" y="9"/>
                  <a:pt x="10" y="4"/>
                </a:cubicBezTo>
                <a:cubicBezTo>
                  <a:pt x="9" y="3"/>
                  <a:pt x="10" y="1"/>
                  <a:pt x="11"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2" name="Line 1322"/>
          <p:cNvSpPr>
            <a:spLocks noChangeShapeType="1"/>
          </p:cNvSpPr>
          <p:nvPr/>
        </p:nvSpPr>
        <p:spPr bwMode="auto">
          <a:xfrm>
            <a:off x="1006751" y="4080332"/>
            <a:ext cx="1859"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523" name="Freeform 1323"/>
          <p:cNvSpPr>
            <a:spLocks/>
          </p:cNvSpPr>
          <p:nvPr/>
        </p:nvSpPr>
        <p:spPr bwMode="auto">
          <a:xfrm>
            <a:off x="806114" y="3935045"/>
            <a:ext cx="87316" cy="38880"/>
          </a:xfrm>
          <a:custGeom>
            <a:avLst/>
            <a:gdLst>
              <a:gd name="T0" fmla="*/ 0 w 39"/>
              <a:gd name="T1" fmla="*/ 0 h 16"/>
              <a:gd name="T2" fmla="*/ 28697 w 39"/>
              <a:gd name="T3" fmla="*/ 24507 h 16"/>
              <a:gd name="T4" fmla="*/ 51655 w 39"/>
              <a:gd name="T5" fmla="*/ 15082 h 16"/>
              <a:gd name="T6" fmla="*/ 74613 w 39"/>
              <a:gd name="T7" fmla="*/ 3016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6">
                <a:moveTo>
                  <a:pt x="0" y="0"/>
                </a:moveTo>
                <a:cubicBezTo>
                  <a:pt x="4" y="2"/>
                  <a:pt x="11" y="13"/>
                  <a:pt x="15" y="13"/>
                </a:cubicBezTo>
                <a:cubicBezTo>
                  <a:pt x="20" y="13"/>
                  <a:pt x="20" y="8"/>
                  <a:pt x="27" y="8"/>
                </a:cubicBezTo>
                <a:cubicBezTo>
                  <a:pt x="32" y="8"/>
                  <a:pt x="37" y="12"/>
                  <a:pt x="39" y="1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4" name="Freeform 1324"/>
          <p:cNvSpPr>
            <a:spLocks/>
          </p:cNvSpPr>
          <p:nvPr/>
        </p:nvSpPr>
        <p:spPr bwMode="auto">
          <a:xfrm>
            <a:off x="977027" y="3789760"/>
            <a:ext cx="68738" cy="130962"/>
          </a:xfrm>
          <a:custGeom>
            <a:avLst/>
            <a:gdLst>
              <a:gd name="T0" fmla="*/ 17053 w 31"/>
              <a:gd name="T1" fmla="*/ 101600 h 53"/>
              <a:gd name="T2" fmla="*/ 26527 w 31"/>
              <a:gd name="T3" fmla="*/ 92015 h 53"/>
              <a:gd name="T4" fmla="*/ 43580 w 31"/>
              <a:gd name="T5" fmla="*/ 90098 h 53"/>
              <a:gd name="T6" fmla="*/ 58738 w 31"/>
              <a:gd name="T7" fmla="*/ 76679 h 53"/>
              <a:gd name="T8" fmla="*/ 47369 w 31"/>
              <a:gd name="T9" fmla="*/ 65177 h 53"/>
              <a:gd name="T10" fmla="*/ 41685 w 31"/>
              <a:gd name="T11" fmla="*/ 61343 h 53"/>
              <a:gd name="T12" fmla="*/ 26527 w 31"/>
              <a:gd name="T13" fmla="*/ 55592 h 53"/>
              <a:gd name="T14" fmla="*/ 17053 w 31"/>
              <a:gd name="T15" fmla="*/ 40257 h 53"/>
              <a:gd name="T16" fmla="*/ 5684 w 31"/>
              <a:gd name="T17" fmla="*/ 21087 h 53"/>
              <a:gd name="T18" fmla="*/ 1895 w 31"/>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53">
                <a:moveTo>
                  <a:pt x="9" y="53"/>
                </a:moveTo>
                <a:cubicBezTo>
                  <a:pt x="10" y="52"/>
                  <a:pt x="13" y="50"/>
                  <a:pt x="14" y="48"/>
                </a:cubicBezTo>
                <a:cubicBezTo>
                  <a:pt x="17" y="45"/>
                  <a:pt x="18" y="47"/>
                  <a:pt x="23" y="47"/>
                </a:cubicBezTo>
                <a:cubicBezTo>
                  <a:pt x="28" y="47"/>
                  <a:pt x="31" y="42"/>
                  <a:pt x="31" y="40"/>
                </a:cubicBezTo>
                <a:cubicBezTo>
                  <a:pt x="31" y="38"/>
                  <a:pt x="25" y="37"/>
                  <a:pt x="25" y="34"/>
                </a:cubicBezTo>
                <a:cubicBezTo>
                  <a:pt x="24" y="30"/>
                  <a:pt x="24" y="31"/>
                  <a:pt x="22" y="32"/>
                </a:cubicBezTo>
                <a:cubicBezTo>
                  <a:pt x="21" y="33"/>
                  <a:pt x="19" y="32"/>
                  <a:pt x="14" y="29"/>
                </a:cubicBezTo>
                <a:cubicBezTo>
                  <a:pt x="10" y="25"/>
                  <a:pt x="10" y="26"/>
                  <a:pt x="9" y="21"/>
                </a:cubicBezTo>
                <a:cubicBezTo>
                  <a:pt x="9" y="17"/>
                  <a:pt x="6" y="15"/>
                  <a:pt x="3" y="11"/>
                </a:cubicBezTo>
                <a:cubicBezTo>
                  <a:pt x="0" y="9"/>
                  <a:pt x="0" y="4"/>
                  <a:pt x="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5" name="Freeform 1325"/>
          <p:cNvSpPr>
            <a:spLocks/>
          </p:cNvSpPr>
          <p:nvPr/>
        </p:nvSpPr>
        <p:spPr bwMode="auto">
          <a:xfrm>
            <a:off x="1053411" y="3824551"/>
            <a:ext cx="339971" cy="296711"/>
          </a:xfrm>
          <a:custGeom>
            <a:avLst/>
            <a:gdLst>
              <a:gd name="T0" fmla="*/ 145256 w 152"/>
              <a:gd name="T1" fmla="*/ 230188 h 121"/>
              <a:gd name="T2" fmla="*/ 154812 w 152"/>
              <a:gd name="T3" fmla="*/ 207359 h 121"/>
              <a:gd name="T4" fmla="*/ 170102 w 152"/>
              <a:gd name="T5" fmla="*/ 186433 h 121"/>
              <a:gd name="T6" fmla="*/ 193038 w 152"/>
              <a:gd name="T7" fmla="*/ 178824 h 121"/>
              <a:gd name="T8" fmla="*/ 202594 w 152"/>
              <a:gd name="T9" fmla="*/ 184531 h 121"/>
              <a:gd name="T10" fmla="*/ 215973 w 152"/>
              <a:gd name="T11" fmla="*/ 186433 h 121"/>
              <a:gd name="T12" fmla="*/ 236997 w 152"/>
              <a:gd name="T13" fmla="*/ 142679 h 121"/>
              <a:gd name="T14" fmla="*/ 248464 w 152"/>
              <a:gd name="T15" fmla="*/ 133167 h 121"/>
              <a:gd name="T16" fmla="*/ 256109 w 152"/>
              <a:gd name="T17" fmla="*/ 112240 h 121"/>
              <a:gd name="T18" fmla="*/ 279044 w 152"/>
              <a:gd name="T19" fmla="*/ 68486 h 121"/>
              <a:gd name="T20" fmla="*/ 290512 w 152"/>
              <a:gd name="T21" fmla="*/ 51364 h 121"/>
              <a:gd name="T22" fmla="*/ 284778 w 152"/>
              <a:gd name="T23" fmla="*/ 39950 h 121"/>
              <a:gd name="T24" fmla="*/ 275222 w 152"/>
              <a:gd name="T25" fmla="*/ 20926 h 121"/>
              <a:gd name="T26" fmla="*/ 269488 w 152"/>
              <a:gd name="T27" fmla="*/ 1902 h 121"/>
              <a:gd name="T28" fmla="*/ 242730 w 152"/>
              <a:gd name="T29" fmla="*/ 19024 h 121"/>
              <a:gd name="T30" fmla="*/ 217884 w 152"/>
              <a:gd name="T31" fmla="*/ 15219 h 121"/>
              <a:gd name="T32" fmla="*/ 179659 w 152"/>
              <a:gd name="T33" fmla="*/ 20926 h 121"/>
              <a:gd name="T34" fmla="*/ 152901 w 152"/>
              <a:gd name="T35" fmla="*/ 26633 h 121"/>
              <a:gd name="T36" fmla="*/ 128055 w 152"/>
              <a:gd name="T37" fmla="*/ 17121 h 121"/>
              <a:gd name="T38" fmla="*/ 103208 w 152"/>
              <a:gd name="T39" fmla="*/ 20926 h 121"/>
              <a:gd name="T40" fmla="*/ 84096 w 152"/>
              <a:gd name="T41" fmla="*/ 5707 h 121"/>
              <a:gd name="T42" fmla="*/ 66894 w 152"/>
              <a:gd name="T43" fmla="*/ 0 h 121"/>
              <a:gd name="T44" fmla="*/ 36314 w 152"/>
              <a:gd name="T45" fmla="*/ 11414 h 121"/>
              <a:gd name="T46" fmla="*/ 30580 w 152"/>
              <a:gd name="T47" fmla="*/ 32340 h 121"/>
              <a:gd name="T48" fmla="*/ 24846 w 152"/>
              <a:gd name="T49" fmla="*/ 47560 h 121"/>
              <a:gd name="T50" fmla="*/ 17201 w 152"/>
              <a:gd name="T51" fmla="*/ 89412 h 121"/>
              <a:gd name="T52" fmla="*/ 0 w 152"/>
              <a:gd name="T53" fmla="*/ 123655 h 121"/>
              <a:gd name="T54" fmla="*/ 3823 w 152"/>
              <a:gd name="T55" fmla="*/ 188336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2" h="121">
                <a:moveTo>
                  <a:pt x="76" y="121"/>
                </a:moveTo>
                <a:cubicBezTo>
                  <a:pt x="78" y="118"/>
                  <a:pt x="80" y="112"/>
                  <a:pt x="81" y="109"/>
                </a:cubicBez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6" name="Freeform 1326"/>
          <p:cNvSpPr>
            <a:spLocks/>
          </p:cNvSpPr>
          <p:nvPr/>
        </p:nvSpPr>
        <p:spPr bwMode="auto">
          <a:xfrm>
            <a:off x="1043907" y="3869564"/>
            <a:ext cx="35298" cy="38880"/>
          </a:xfrm>
          <a:custGeom>
            <a:avLst/>
            <a:gdLst>
              <a:gd name="T0" fmla="*/ 30163 w 16"/>
              <a:gd name="T1" fmla="*/ 30163 h 16"/>
              <a:gd name="T2" fmla="*/ 7541 w 16"/>
              <a:gd name="T3" fmla="*/ 3770 h 16"/>
              <a:gd name="T4" fmla="*/ 0 w 16"/>
              <a:gd name="T5" fmla="*/ 13196 h 16"/>
              <a:gd name="T6" fmla="*/ 0 60000 65536"/>
              <a:gd name="T7" fmla="*/ 0 60000 65536"/>
              <a:gd name="T8" fmla="*/ 0 60000 65536"/>
            </a:gdLst>
            <a:ahLst/>
            <a:cxnLst>
              <a:cxn ang="T6">
                <a:pos x="T0" y="T1"/>
              </a:cxn>
              <a:cxn ang="T7">
                <a:pos x="T2" y="T3"/>
              </a:cxn>
              <a:cxn ang="T8">
                <a:pos x="T4" y="T5"/>
              </a:cxn>
            </a:cxnLst>
            <a:rect l="0" t="0" r="r" b="b"/>
            <a:pathLst>
              <a:path w="16" h="16">
                <a:moveTo>
                  <a:pt x="16" y="16"/>
                </a:moveTo>
                <a:cubicBezTo>
                  <a:pt x="11" y="9"/>
                  <a:pt x="5" y="0"/>
                  <a:pt x="4" y="2"/>
                </a:cubicBezTo>
                <a:cubicBezTo>
                  <a:pt x="2" y="3"/>
                  <a:pt x="1" y="5"/>
                  <a:pt x="0" y="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7" name="Freeform 1327"/>
          <p:cNvSpPr>
            <a:spLocks/>
          </p:cNvSpPr>
          <p:nvPr/>
        </p:nvSpPr>
        <p:spPr bwMode="auto">
          <a:xfrm>
            <a:off x="1363657" y="3517605"/>
            <a:ext cx="65023" cy="308988"/>
          </a:xfrm>
          <a:custGeom>
            <a:avLst/>
            <a:gdLst>
              <a:gd name="T0" fmla="*/ 3832 w 29"/>
              <a:gd name="T1" fmla="*/ 239713 h 126"/>
              <a:gd name="T2" fmla="*/ 0 w 29"/>
              <a:gd name="T3" fmla="*/ 230201 h 126"/>
              <a:gd name="T4" fmla="*/ 15328 w 29"/>
              <a:gd name="T5" fmla="*/ 194053 h 126"/>
              <a:gd name="T6" fmla="*/ 47899 w 29"/>
              <a:gd name="T7" fmla="*/ 163614 h 126"/>
              <a:gd name="T8" fmla="*/ 47899 w 29"/>
              <a:gd name="T9" fmla="*/ 117954 h 126"/>
              <a:gd name="T10" fmla="*/ 55563 w 29"/>
              <a:gd name="T11" fmla="*/ 72294 h 126"/>
              <a:gd name="T12" fmla="*/ 38319 w 29"/>
              <a:gd name="T13" fmla="*/ 36147 h 126"/>
              <a:gd name="T14" fmla="*/ 36403 w 29"/>
              <a:gd name="T15" fmla="*/ 0 h 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26">
                <a:moveTo>
                  <a:pt x="2" y="126"/>
                </a:moveTo>
                <a:cubicBezTo>
                  <a:pt x="1" y="124"/>
                  <a:pt x="0" y="123"/>
                  <a:pt x="0" y="121"/>
                </a:cubicBezTo>
                <a:cubicBezTo>
                  <a:pt x="0" y="116"/>
                  <a:pt x="4" y="107"/>
                  <a:pt x="8" y="102"/>
                </a:cubicBezTo>
                <a:cubicBezTo>
                  <a:pt x="13" y="98"/>
                  <a:pt x="25" y="86"/>
                  <a:pt x="25" y="86"/>
                </a:cubicBezTo>
                <a:cubicBezTo>
                  <a:pt x="25" y="86"/>
                  <a:pt x="25" y="69"/>
                  <a:pt x="25" y="62"/>
                </a:cubicBezTo>
                <a:cubicBezTo>
                  <a:pt x="25" y="55"/>
                  <a:pt x="29" y="41"/>
                  <a:pt x="29" y="38"/>
                </a:cubicBezTo>
                <a:cubicBezTo>
                  <a:pt x="29" y="35"/>
                  <a:pt x="20" y="19"/>
                  <a:pt x="20" y="19"/>
                </a:cubicBezTo>
                <a:cubicBezTo>
                  <a:pt x="19" y="0"/>
                  <a:pt x="19" y="0"/>
                  <a:pt x="19"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8" name="Freeform 1328"/>
          <p:cNvSpPr>
            <a:spLocks/>
          </p:cNvSpPr>
          <p:nvPr/>
        </p:nvSpPr>
        <p:spPr bwMode="auto">
          <a:xfrm>
            <a:off x="1261267" y="3849102"/>
            <a:ext cx="174630" cy="366284"/>
          </a:xfrm>
          <a:custGeom>
            <a:avLst/>
            <a:gdLst>
              <a:gd name="T0" fmla="*/ 0 w 78"/>
              <a:gd name="T1" fmla="*/ 276534 h 149"/>
              <a:gd name="T2" fmla="*/ 59307 w 78"/>
              <a:gd name="T3" fmla="*/ 272720 h 149"/>
              <a:gd name="T4" fmla="*/ 110962 w 78"/>
              <a:gd name="T5" fmla="*/ 278442 h 149"/>
              <a:gd name="T6" fmla="*/ 139659 w 78"/>
              <a:gd name="T7" fmla="*/ 284163 h 149"/>
              <a:gd name="T8" fmla="*/ 147312 w 78"/>
              <a:gd name="T9" fmla="*/ 278442 h 149"/>
              <a:gd name="T10" fmla="*/ 149225 w 78"/>
              <a:gd name="T11" fmla="*/ 266999 h 149"/>
              <a:gd name="T12" fmla="*/ 133920 w 78"/>
              <a:gd name="T13" fmla="*/ 246020 h 149"/>
              <a:gd name="T14" fmla="*/ 126267 w 78"/>
              <a:gd name="T15" fmla="*/ 236485 h 149"/>
              <a:gd name="T16" fmla="*/ 120528 w 78"/>
              <a:gd name="T17" fmla="*/ 221228 h 149"/>
              <a:gd name="T18" fmla="*/ 110962 w 78"/>
              <a:gd name="T19" fmla="*/ 196435 h 149"/>
              <a:gd name="T20" fmla="*/ 112875 w 78"/>
              <a:gd name="T21" fmla="*/ 181178 h 149"/>
              <a:gd name="T22" fmla="*/ 124354 w 78"/>
              <a:gd name="T23" fmla="*/ 164014 h 149"/>
              <a:gd name="T24" fmla="*/ 135833 w 78"/>
              <a:gd name="T25" fmla="*/ 143035 h 149"/>
              <a:gd name="T26" fmla="*/ 126267 w 78"/>
              <a:gd name="T27" fmla="*/ 114428 h 149"/>
              <a:gd name="T28" fmla="*/ 101396 w 78"/>
              <a:gd name="T29" fmla="*/ 91542 h 149"/>
              <a:gd name="T30" fmla="*/ 110962 w 78"/>
              <a:gd name="T31" fmla="*/ 82007 h 149"/>
              <a:gd name="T32" fmla="*/ 133920 w 78"/>
              <a:gd name="T33" fmla="*/ 82007 h 149"/>
              <a:gd name="T34" fmla="*/ 126267 w 78"/>
              <a:gd name="T35" fmla="*/ 64843 h 149"/>
              <a:gd name="T36" fmla="*/ 124354 w 78"/>
              <a:gd name="T37" fmla="*/ 40050 h 149"/>
              <a:gd name="T38" fmla="*/ 120528 w 78"/>
              <a:gd name="T39" fmla="*/ 15257 h 149"/>
              <a:gd name="T40" fmla="*/ 97570 w 78"/>
              <a:gd name="T41" fmla="*/ 0 h 149"/>
              <a:gd name="T42" fmla="*/ 97570 w 78"/>
              <a:gd name="T43" fmla="*/ 1907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49">
                <a:moveTo>
                  <a:pt x="0" y="145"/>
                </a:moveTo>
                <a:cubicBezTo>
                  <a:pt x="9" y="145"/>
                  <a:pt x="25" y="143"/>
                  <a:pt x="31" y="143"/>
                </a:cubicBezTo>
                <a:cubicBezTo>
                  <a:pt x="38" y="143"/>
                  <a:pt x="54" y="146"/>
                  <a:pt x="58" y="146"/>
                </a:cubicBezTo>
                <a:cubicBezTo>
                  <a:pt x="63" y="146"/>
                  <a:pt x="71" y="149"/>
                  <a:pt x="73" y="149"/>
                </a:cubicBezTo>
                <a:cubicBezTo>
                  <a:pt x="75" y="149"/>
                  <a:pt x="76" y="147"/>
                  <a:pt x="77" y="146"/>
                </a:cubicBezTo>
                <a:cubicBezTo>
                  <a:pt x="77" y="144"/>
                  <a:pt x="78" y="142"/>
                  <a:pt x="78" y="140"/>
                </a:cubicBezTo>
                <a:cubicBezTo>
                  <a:pt x="78" y="137"/>
                  <a:pt x="73" y="131"/>
                  <a:pt x="70" y="129"/>
                </a:cubicBezTo>
                <a:cubicBezTo>
                  <a:pt x="68" y="127"/>
                  <a:pt x="67" y="126"/>
                  <a:pt x="66" y="124"/>
                </a:cubicBezTo>
                <a:cubicBezTo>
                  <a:pt x="66" y="121"/>
                  <a:pt x="66" y="118"/>
                  <a:pt x="63" y="116"/>
                </a:cubicBezTo>
                <a:cubicBezTo>
                  <a:pt x="61" y="113"/>
                  <a:pt x="58" y="106"/>
                  <a:pt x="58" y="103"/>
                </a:cubicBezTo>
                <a:cubicBezTo>
                  <a:pt x="58" y="101"/>
                  <a:pt x="58" y="99"/>
                  <a:pt x="59" y="95"/>
                </a:cubicBezTo>
                <a:cubicBezTo>
                  <a:pt x="60" y="91"/>
                  <a:pt x="64" y="90"/>
                  <a:pt x="65" y="86"/>
                </a:cubicBezTo>
                <a:cubicBezTo>
                  <a:pt x="66" y="82"/>
                  <a:pt x="71" y="75"/>
                  <a:pt x="71" y="75"/>
                </a:cubicBezTo>
                <a:cubicBezTo>
                  <a:pt x="71" y="75"/>
                  <a:pt x="67" y="62"/>
                  <a:pt x="66" y="60"/>
                </a:cubicBezTo>
                <a:cubicBezTo>
                  <a:pt x="65" y="57"/>
                  <a:pt x="55" y="51"/>
                  <a:pt x="53" y="48"/>
                </a:cubicBezTo>
                <a:cubicBezTo>
                  <a:pt x="52" y="45"/>
                  <a:pt x="55" y="43"/>
                  <a:pt x="58" y="43"/>
                </a:cubicBezTo>
                <a:cubicBezTo>
                  <a:pt x="60" y="43"/>
                  <a:pt x="70" y="43"/>
                  <a:pt x="70" y="43"/>
                </a:cubicBezTo>
                <a:cubicBezTo>
                  <a:pt x="70" y="43"/>
                  <a:pt x="67" y="37"/>
                  <a:pt x="66" y="34"/>
                </a:cubicBezTo>
                <a:cubicBezTo>
                  <a:pt x="64" y="31"/>
                  <a:pt x="65" y="24"/>
                  <a:pt x="65" y="21"/>
                </a:cubicBezTo>
                <a:cubicBezTo>
                  <a:pt x="65" y="18"/>
                  <a:pt x="65" y="11"/>
                  <a:pt x="63" y="8"/>
                </a:cubicBezTo>
                <a:cubicBezTo>
                  <a:pt x="62" y="6"/>
                  <a:pt x="55" y="2"/>
                  <a:pt x="51" y="0"/>
                </a:cubicBezTo>
                <a:cubicBezTo>
                  <a:pt x="51" y="0"/>
                  <a:pt x="51" y="0"/>
                  <a:pt x="51" y="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29" name="Freeform 1329"/>
          <p:cNvSpPr>
            <a:spLocks/>
          </p:cNvSpPr>
          <p:nvPr/>
        </p:nvSpPr>
        <p:spPr bwMode="auto">
          <a:xfrm>
            <a:off x="1432180" y="4102844"/>
            <a:ext cx="310246" cy="104361"/>
          </a:xfrm>
          <a:custGeom>
            <a:avLst/>
            <a:gdLst>
              <a:gd name="T0" fmla="*/ 0 w 139"/>
              <a:gd name="T1" fmla="*/ 80963 h 43"/>
              <a:gd name="T2" fmla="*/ 3815 w 139"/>
              <a:gd name="T3" fmla="*/ 77197 h 43"/>
              <a:gd name="T4" fmla="*/ 17166 w 139"/>
              <a:gd name="T5" fmla="*/ 43306 h 43"/>
              <a:gd name="T6" fmla="*/ 36238 w 139"/>
              <a:gd name="T7" fmla="*/ 39540 h 43"/>
              <a:gd name="T8" fmla="*/ 45775 w 139"/>
              <a:gd name="T9" fmla="*/ 45189 h 43"/>
              <a:gd name="T10" fmla="*/ 59126 w 139"/>
              <a:gd name="T11" fmla="*/ 45189 h 43"/>
              <a:gd name="T12" fmla="*/ 61033 w 139"/>
              <a:gd name="T13" fmla="*/ 45189 h 43"/>
              <a:gd name="T14" fmla="*/ 59126 w 139"/>
              <a:gd name="T15" fmla="*/ 26360 h 43"/>
              <a:gd name="T16" fmla="*/ 78199 w 139"/>
              <a:gd name="T17" fmla="*/ 5649 h 43"/>
              <a:gd name="T18" fmla="*/ 102993 w 139"/>
              <a:gd name="T19" fmla="*/ 18829 h 43"/>
              <a:gd name="T20" fmla="*/ 150675 w 139"/>
              <a:gd name="T21" fmla="*/ 30126 h 43"/>
              <a:gd name="T22" fmla="*/ 162119 w 139"/>
              <a:gd name="T23" fmla="*/ 7531 h 43"/>
              <a:gd name="T24" fmla="*/ 171655 w 139"/>
              <a:gd name="T25" fmla="*/ 11297 h 43"/>
              <a:gd name="T26" fmla="*/ 196450 w 139"/>
              <a:gd name="T27" fmla="*/ 7531 h 43"/>
              <a:gd name="T28" fmla="*/ 209801 w 139"/>
              <a:gd name="T29" fmla="*/ 9414 h 43"/>
              <a:gd name="T30" fmla="*/ 225059 w 139"/>
              <a:gd name="T31" fmla="*/ 0 h 43"/>
              <a:gd name="T32" fmla="*/ 249854 w 139"/>
              <a:gd name="T33" fmla="*/ 7531 h 43"/>
              <a:gd name="T34" fmla="*/ 265112 w 139"/>
              <a:gd name="T35" fmla="*/ 1883 h 43"/>
              <a:gd name="T36" fmla="*/ 265112 w 139"/>
              <a:gd name="T37" fmla="*/ 1883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43">
                <a:moveTo>
                  <a:pt x="0" y="43"/>
                </a:moveTo>
                <a:cubicBezTo>
                  <a:pt x="1" y="42"/>
                  <a:pt x="1" y="41"/>
                  <a:pt x="2" y="41"/>
                </a:cubicBezTo>
                <a:cubicBezTo>
                  <a:pt x="4" y="39"/>
                  <a:pt x="5" y="23"/>
                  <a:pt x="9" y="23"/>
                </a:cubicBezTo>
                <a:cubicBezTo>
                  <a:pt x="13" y="23"/>
                  <a:pt x="14" y="21"/>
                  <a:pt x="19" y="21"/>
                </a:cubicBezTo>
                <a:cubicBezTo>
                  <a:pt x="23" y="21"/>
                  <a:pt x="21" y="24"/>
                  <a:pt x="24" y="24"/>
                </a:cubicBezTo>
                <a:cubicBezTo>
                  <a:pt x="25" y="24"/>
                  <a:pt x="29" y="24"/>
                  <a:pt x="31" y="24"/>
                </a:cubicBezTo>
                <a:cubicBezTo>
                  <a:pt x="32" y="24"/>
                  <a:pt x="32" y="24"/>
                  <a:pt x="32" y="24"/>
                </a:cubicBezTo>
                <a:cubicBezTo>
                  <a:pt x="32" y="21"/>
                  <a:pt x="31" y="16"/>
                  <a:pt x="31" y="14"/>
                </a:cubicBezTo>
                <a:cubicBezTo>
                  <a:pt x="31" y="11"/>
                  <a:pt x="38" y="4"/>
                  <a:pt x="41" y="3"/>
                </a:cubicBezTo>
                <a:cubicBezTo>
                  <a:pt x="45" y="1"/>
                  <a:pt x="50" y="6"/>
                  <a:pt x="54" y="10"/>
                </a:cubicBezTo>
                <a:cubicBezTo>
                  <a:pt x="59" y="15"/>
                  <a:pt x="74" y="16"/>
                  <a:pt x="79" y="16"/>
                </a:cubicBezTo>
                <a:cubicBezTo>
                  <a:pt x="83" y="15"/>
                  <a:pt x="82" y="5"/>
                  <a:pt x="85" y="4"/>
                </a:cubicBezTo>
                <a:cubicBezTo>
                  <a:pt x="87" y="3"/>
                  <a:pt x="87" y="7"/>
                  <a:pt x="90" y="6"/>
                </a:cubicBezTo>
                <a:cubicBezTo>
                  <a:pt x="93" y="6"/>
                  <a:pt x="101" y="5"/>
                  <a:pt x="103" y="4"/>
                </a:cubicBezTo>
                <a:cubicBezTo>
                  <a:pt x="106" y="3"/>
                  <a:pt x="107" y="5"/>
                  <a:pt x="110" y="5"/>
                </a:cubicBezTo>
                <a:cubicBezTo>
                  <a:pt x="113" y="5"/>
                  <a:pt x="115" y="1"/>
                  <a:pt x="118" y="0"/>
                </a:cubicBezTo>
                <a:cubicBezTo>
                  <a:pt x="121" y="0"/>
                  <a:pt x="129" y="4"/>
                  <a:pt x="131" y="4"/>
                </a:cubicBezTo>
                <a:cubicBezTo>
                  <a:pt x="133" y="4"/>
                  <a:pt x="135" y="1"/>
                  <a:pt x="139" y="1"/>
                </a:cubicBezTo>
                <a:cubicBezTo>
                  <a:pt x="139" y="1"/>
                  <a:pt x="139" y="1"/>
                  <a:pt x="139" y="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0" name="Freeform 1330"/>
          <p:cNvSpPr>
            <a:spLocks/>
          </p:cNvSpPr>
          <p:nvPr/>
        </p:nvSpPr>
        <p:spPr bwMode="auto">
          <a:xfrm>
            <a:off x="1419368" y="3918681"/>
            <a:ext cx="204355" cy="114591"/>
          </a:xfrm>
          <a:custGeom>
            <a:avLst/>
            <a:gdLst>
              <a:gd name="T0" fmla="*/ 174625 w 91"/>
              <a:gd name="T1" fmla="*/ 0 h 47"/>
              <a:gd name="T2" fmla="*/ 147760 w 91"/>
              <a:gd name="T3" fmla="*/ 13240 h 47"/>
              <a:gd name="T4" fmla="*/ 124732 w 91"/>
              <a:gd name="T5" fmla="*/ 37830 h 47"/>
              <a:gd name="T6" fmla="*/ 84434 w 91"/>
              <a:gd name="T7" fmla="*/ 52962 h 47"/>
              <a:gd name="T8" fmla="*/ 78677 w 91"/>
              <a:gd name="T9" fmla="*/ 62419 h 47"/>
              <a:gd name="T10" fmla="*/ 57569 w 91"/>
              <a:gd name="T11" fmla="*/ 75660 h 47"/>
              <a:gd name="T12" fmla="*/ 30703 w 91"/>
              <a:gd name="T13" fmla="*/ 87009 h 47"/>
              <a:gd name="T14" fmla="*/ 17271 w 91"/>
              <a:gd name="T15" fmla="*/ 81334 h 47"/>
              <a:gd name="T16" fmla="*/ 0 w 91"/>
              <a:gd name="T17" fmla="*/ 8890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7">
                <a:moveTo>
                  <a:pt x="91" y="0"/>
                </a:moveTo>
                <a:cubicBezTo>
                  <a:pt x="81" y="0"/>
                  <a:pt x="78" y="3"/>
                  <a:pt x="77" y="7"/>
                </a:cubicBezTo>
                <a:cubicBezTo>
                  <a:pt x="76" y="11"/>
                  <a:pt x="72" y="13"/>
                  <a:pt x="65" y="20"/>
                </a:cubicBezTo>
                <a:cubicBezTo>
                  <a:pt x="57" y="26"/>
                  <a:pt x="50" y="27"/>
                  <a:pt x="44" y="28"/>
                </a:cubicBezTo>
                <a:cubicBezTo>
                  <a:pt x="38" y="29"/>
                  <a:pt x="43" y="29"/>
                  <a:pt x="41" y="33"/>
                </a:cubicBezTo>
                <a:cubicBezTo>
                  <a:pt x="40" y="37"/>
                  <a:pt x="35" y="39"/>
                  <a:pt x="30" y="40"/>
                </a:cubicBezTo>
                <a:cubicBezTo>
                  <a:pt x="26" y="41"/>
                  <a:pt x="19" y="45"/>
                  <a:pt x="16" y="46"/>
                </a:cubicBezTo>
                <a:cubicBezTo>
                  <a:pt x="12" y="47"/>
                  <a:pt x="12" y="41"/>
                  <a:pt x="9" y="43"/>
                </a:cubicBezTo>
                <a:cubicBezTo>
                  <a:pt x="6" y="45"/>
                  <a:pt x="2" y="46"/>
                  <a:pt x="0" y="4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1" name="Line 1331"/>
          <p:cNvSpPr>
            <a:spLocks noChangeShapeType="1"/>
          </p:cNvSpPr>
          <p:nvPr/>
        </p:nvSpPr>
        <p:spPr bwMode="auto">
          <a:xfrm flipH="1" flipV="1">
            <a:off x="2470671" y="3652659"/>
            <a:ext cx="31584" cy="79805"/>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532" name="Freeform 1332"/>
          <p:cNvSpPr>
            <a:spLocks/>
          </p:cNvSpPr>
          <p:nvPr/>
        </p:nvSpPr>
        <p:spPr bwMode="auto">
          <a:xfrm>
            <a:off x="2199441" y="3486912"/>
            <a:ext cx="378984" cy="253738"/>
          </a:xfrm>
          <a:custGeom>
            <a:avLst/>
            <a:gdLst>
              <a:gd name="T0" fmla="*/ 0 w 170"/>
              <a:gd name="T1" fmla="*/ 196850 h 103"/>
              <a:gd name="T2" fmla="*/ 7620 w 170"/>
              <a:gd name="T3" fmla="*/ 193028 h 103"/>
              <a:gd name="T4" fmla="*/ 17145 w 170"/>
              <a:gd name="T5" fmla="*/ 172005 h 103"/>
              <a:gd name="T6" fmla="*/ 34290 w 170"/>
              <a:gd name="T7" fmla="*/ 173916 h 103"/>
              <a:gd name="T8" fmla="*/ 97155 w 170"/>
              <a:gd name="T9" fmla="*/ 175827 h 103"/>
              <a:gd name="T10" fmla="*/ 108585 w 170"/>
              <a:gd name="T11" fmla="*/ 179650 h 103"/>
              <a:gd name="T12" fmla="*/ 160020 w 170"/>
              <a:gd name="T13" fmla="*/ 139515 h 103"/>
              <a:gd name="T14" fmla="*/ 207645 w 170"/>
              <a:gd name="T15" fmla="*/ 135693 h 103"/>
              <a:gd name="T16" fmla="*/ 310515 w 170"/>
              <a:gd name="T17" fmla="*/ 105114 h 103"/>
              <a:gd name="T18" fmla="*/ 321945 w 170"/>
              <a:gd name="T19" fmla="*/ 55424 h 103"/>
              <a:gd name="T20" fmla="*/ 312420 w 170"/>
              <a:gd name="T21" fmla="*/ 34401 h 103"/>
              <a:gd name="T22" fmla="*/ 249555 w 170"/>
              <a:gd name="T23" fmla="*/ 28667 h 103"/>
              <a:gd name="T24" fmla="*/ 230505 w 170"/>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0" h="103">
                <a:moveTo>
                  <a:pt x="0" y="103"/>
                </a:moveTo>
                <a:cubicBezTo>
                  <a:pt x="2" y="103"/>
                  <a:pt x="4" y="103"/>
                  <a:pt x="4" y="101"/>
                </a:cubicBezTo>
                <a:cubicBezTo>
                  <a:pt x="5" y="96"/>
                  <a:pt x="5" y="91"/>
                  <a:pt x="9" y="90"/>
                </a:cubicBezTo>
                <a:cubicBezTo>
                  <a:pt x="12" y="90"/>
                  <a:pt x="13" y="91"/>
                  <a:pt x="18" y="91"/>
                </a:cubicBezTo>
                <a:cubicBezTo>
                  <a:pt x="24" y="91"/>
                  <a:pt x="48" y="91"/>
                  <a:pt x="51" y="92"/>
                </a:cubicBezTo>
                <a:cubicBezTo>
                  <a:pt x="53" y="94"/>
                  <a:pt x="53" y="95"/>
                  <a:pt x="57" y="94"/>
                </a:cubicBezTo>
                <a:cubicBezTo>
                  <a:pt x="60" y="94"/>
                  <a:pt x="70" y="73"/>
                  <a:pt x="84" y="73"/>
                </a:cubicBezTo>
                <a:cubicBezTo>
                  <a:pt x="97" y="73"/>
                  <a:pt x="103" y="73"/>
                  <a:pt x="109" y="71"/>
                </a:cubicBezTo>
                <a:cubicBezTo>
                  <a:pt x="116" y="69"/>
                  <a:pt x="163" y="55"/>
                  <a:pt x="163" y="55"/>
                </a:cubicBezTo>
                <a:cubicBezTo>
                  <a:pt x="163" y="55"/>
                  <a:pt x="170" y="34"/>
                  <a:pt x="169" y="29"/>
                </a:cubicBezTo>
                <a:cubicBezTo>
                  <a:pt x="167" y="23"/>
                  <a:pt x="164" y="18"/>
                  <a:pt x="164" y="18"/>
                </a:cubicBezTo>
                <a:cubicBezTo>
                  <a:pt x="131" y="15"/>
                  <a:pt x="131" y="15"/>
                  <a:pt x="131" y="15"/>
                </a:cubicBezTo>
                <a:cubicBezTo>
                  <a:pt x="121" y="0"/>
                  <a:pt x="121" y="0"/>
                  <a:pt x="12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3" name="Freeform 1333"/>
          <p:cNvSpPr>
            <a:spLocks/>
          </p:cNvSpPr>
          <p:nvPr/>
        </p:nvSpPr>
        <p:spPr bwMode="auto">
          <a:xfrm>
            <a:off x="2095403" y="3196340"/>
            <a:ext cx="271234" cy="130962"/>
          </a:xfrm>
          <a:custGeom>
            <a:avLst/>
            <a:gdLst>
              <a:gd name="T0" fmla="*/ 231775 w 121"/>
              <a:gd name="T1" fmla="*/ 101600 h 53"/>
              <a:gd name="T2" fmla="*/ 212620 w 121"/>
              <a:gd name="T3" fmla="*/ 99683 h 53"/>
              <a:gd name="T4" fmla="*/ 204958 w 121"/>
              <a:gd name="T5" fmla="*/ 88181 h 53"/>
              <a:gd name="T6" fmla="*/ 137916 w 121"/>
              <a:gd name="T7" fmla="*/ 84347 h 53"/>
              <a:gd name="T8" fmla="*/ 65127 w 121"/>
              <a:gd name="T9" fmla="*/ 26838 h 53"/>
              <a:gd name="T10" fmla="*/ 30648 w 121"/>
              <a:gd name="T11" fmla="*/ 7668 h 53"/>
              <a:gd name="T12" fmla="*/ 0 w 121"/>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53">
                <a:moveTo>
                  <a:pt x="121" y="53"/>
                </a:moveTo>
                <a:cubicBezTo>
                  <a:pt x="111" y="52"/>
                  <a:pt x="111" y="52"/>
                  <a:pt x="111" y="52"/>
                </a:cubicBezTo>
                <a:cubicBezTo>
                  <a:pt x="107" y="46"/>
                  <a:pt x="107" y="46"/>
                  <a:pt x="107" y="46"/>
                </a:cubicBezTo>
                <a:cubicBezTo>
                  <a:pt x="72" y="44"/>
                  <a:pt x="72" y="44"/>
                  <a:pt x="72" y="44"/>
                </a:cubicBezTo>
                <a:cubicBezTo>
                  <a:pt x="72" y="44"/>
                  <a:pt x="38" y="16"/>
                  <a:pt x="34" y="14"/>
                </a:cubicBezTo>
                <a:cubicBezTo>
                  <a:pt x="31" y="11"/>
                  <a:pt x="16" y="4"/>
                  <a:pt x="16" y="4"/>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4" name="Freeform 1334"/>
          <p:cNvSpPr>
            <a:spLocks/>
          </p:cNvSpPr>
          <p:nvPr/>
        </p:nvSpPr>
        <p:spPr bwMode="auto">
          <a:xfrm>
            <a:off x="2433517" y="3448032"/>
            <a:ext cx="16720" cy="16370"/>
          </a:xfrm>
          <a:custGeom>
            <a:avLst/>
            <a:gdLst>
              <a:gd name="T0" fmla="*/ 14288 w 8"/>
              <a:gd name="T1" fmla="*/ 12700 h 7"/>
              <a:gd name="T2" fmla="*/ 0 w 8"/>
              <a:gd name="T3" fmla="*/ 0 h 7"/>
              <a:gd name="T4" fmla="*/ 0 60000 65536"/>
              <a:gd name="T5" fmla="*/ 0 60000 65536"/>
            </a:gdLst>
            <a:ahLst/>
            <a:cxnLst>
              <a:cxn ang="T4">
                <a:pos x="T0" y="T1"/>
              </a:cxn>
              <a:cxn ang="T5">
                <a:pos x="T2" y="T3"/>
              </a:cxn>
            </a:cxnLst>
            <a:rect l="0" t="0" r="r" b="b"/>
            <a:pathLst>
              <a:path w="8" h="7">
                <a:moveTo>
                  <a:pt x="8" y="7"/>
                </a:moveTo>
                <a:cubicBezTo>
                  <a:pt x="6" y="6"/>
                  <a:pt x="3" y="3"/>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5" name="Freeform 1335"/>
          <p:cNvSpPr>
            <a:spLocks/>
          </p:cNvSpPr>
          <p:nvPr/>
        </p:nvSpPr>
        <p:spPr bwMode="auto">
          <a:xfrm>
            <a:off x="2264460" y="3018314"/>
            <a:ext cx="107751" cy="292618"/>
          </a:xfrm>
          <a:custGeom>
            <a:avLst/>
            <a:gdLst>
              <a:gd name="T0" fmla="*/ 39461 w 49"/>
              <a:gd name="T1" fmla="*/ 227013 h 119"/>
              <a:gd name="T2" fmla="*/ 54493 w 49"/>
              <a:gd name="T3" fmla="*/ 200306 h 119"/>
              <a:gd name="T4" fmla="*/ 73284 w 49"/>
              <a:gd name="T5" fmla="*/ 198398 h 119"/>
              <a:gd name="T6" fmla="*/ 75163 w 49"/>
              <a:gd name="T7" fmla="*/ 200306 h 119"/>
              <a:gd name="T8" fmla="*/ 92075 w 49"/>
              <a:gd name="T9" fmla="*/ 206029 h 119"/>
              <a:gd name="T10" fmla="*/ 77042 w 49"/>
              <a:gd name="T11" fmla="*/ 186952 h 119"/>
              <a:gd name="T12" fmla="*/ 75163 w 49"/>
              <a:gd name="T13" fmla="*/ 171691 h 119"/>
              <a:gd name="T14" fmla="*/ 67647 w 49"/>
              <a:gd name="T15" fmla="*/ 158337 h 119"/>
              <a:gd name="T16" fmla="*/ 60131 w 49"/>
              <a:gd name="T17" fmla="*/ 137352 h 119"/>
              <a:gd name="T18" fmla="*/ 30065 w 49"/>
              <a:gd name="T19" fmla="*/ 114460 h 119"/>
              <a:gd name="T20" fmla="*/ 22549 w 49"/>
              <a:gd name="T21" fmla="*/ 101107 h 119"/>
              <a:gd name="T22" fmla="*/ 13154 w 49"/>
              <a:gd name="T23" fmla="*/ 76307 h 119"/>
              <a:gd name="T24" fmla="*/ 28186 w 49"/>
              <a:gd name="T25" fmla="*/ 53415 h 119"/>
              <a:gd name="T26" fmla="*/ 28186 w 49"/>
              <a:gd name="T27" fmla="*/ 40061 h 119"/>
              <a:gd name="T28" fmla="*/ 11274 w 49"/>
              <a:gd name="T29" fmla="*/ 24800 h 119"/>
              <a:gd name="T30" fmla="*/ 3758 w 49"/>
              <a:gd name="T31" fmla="*/ 9538 h 119"/>
              <a:gd name="T32" fmla="*/ 0 w 49"/>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19">
                <a:moveTo>
                  <a:pt x="21" y="119"/>
                </a:moveTo>
                <a:cubicBezTo>
                  <a:pt x="22" y="116"/>
                  <a:pt x="25" y="110"/>
                  <a:pt x="29" y="105"/>
                </a:cubicBezTo>
                <a:cubicBezTo>
                  <a:pt x="33" y="102"/>
                  <a:pt x="36" y="103"/>
                  <a:pt x="39" y="104"/>
                </a:cubicBezTo>
                <a:cubicBezTo>
                  <a:pt x="39" y="104"/>
                  <a:pt x="39" y="104"/>
                  <a:pt x="40" y="105"/>
                </a:cubicBezTo>
                <a:cubicBezTo>
                  <a:pt x="43" y="107"/>
                  <a:pt x="48" y="109"/>
                  <a:pt x="49" y="108"/>
                </a:cubicBezTo>
                <a:cubicBezTo>
                  <a:pt x="46" y="105"/>
                  <a:pt x="42" y="100"/>
                  <a:pt x="41" y="98"/>
                </a:cubicBezTo>
                <a:cubicBezTo>
                  <a:pt x="39" y="94"/>
                  <a:pt x="43" y="93"/>
                  <a:pt x="40" y="90"/>
                </a:cubicBezTo>
                <a:cubicBezTo>
                  <a:pt x="37" y="87"/>
                  <a:pt x="33" y="86"/>
                  <a:pt x="36" y="83"/>
                </a:cubicBezTo>
                <a:cubicBezTo>
                  <a:pt x="39" y="81"/>
                  <a:pt x="36" y="77"/>
                  <a:pt x="32" y="72"/>
                </a:cubicBezTo>
                <a:cubicBezTo>
                  <a:pt x="29" y="68"/>
                  <a:pt x="17" y="62"/>
                  <a:pt x="16" y="60"/>
                </a:cubicBezTo>
                <a:cubicBezTo>
                  <a:pt x="14" y="57"/>
                  <a:pt x="15" y="55"/>
                  <a:pt x="12" y="53"/>
                </a:cubicBezTo>
                <a:cubicBezTo>
                  <a:pt x="9" y="51"/>
                  <a:pt x="6" y="45"/>
                  <a:pt x="7" y="40"/>
                </a:cubicBezTo>
                <a:cubicBezTo>
                  <a:pt x="8" y="34"/>
                  <a:pt x="15" y="32"/>
                  <a:pt x="15" y="28"/>
                </a:cubicBezTo>
                <a:cubicBezTo>
                  <a:pt x="15" y="25"/>
                  <a:pt x="18" y="23"/>
                  <a:pt x="15" y="21"/>
                </a:cubicBezTo>
                <a:cubicBezTo>
                  <a:pt x="12" y="18"/>
                  <a:pt x="9" y="18"/>
                  <a:pt x="6" y="13"/>
                </a:cubicBezTo>
                <a:cubicBezTo>
                  <a:pt x="4" y="8"/>
                  <a:pt x="2" y="8"/>
                  <a:pt x="2" y="5"/>
                </a:cubicBezTo>
                <a:cubicBezTo>
                  <a:pt x="1" y="2"/>
                  <a:pt x="1" y="2"/>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6" name="Freeform 1336"/>
          <p:cNvSpPr>
            <a:spLocks/>
          </p:cNvSpPr>
          <p:nvPr/>
        </p:nvSpPr>
        <p:spPr bwMode="auto">
          <a:xfrm>
            <a:off x="1969075" y="3157858"/>
            <a:ext cx="126328" cy="143239"/>
          </a:xfrm>
          <a:custGeom>
            <a:avLst/>
            <a:gdLst>
              <a:gd name="T0" fmla="*/ 47346 w 57"/>
              <a:gd name="T1" fmla="*/ 26823 h 58"/>
              <a:gd name="T2" fmla="*/ 18939 w 57"/>
              <a:gd name="T3" fmla="*/ 9580 h 58"/>
              <a:gd name="T4" fmla="*/ 17045 w 57"/>
              <a:gd name="T5" fmla="*/ 45983 h 58"/>
              <a:gd name="T6" fmla="*/ 1894 w 57"/>
              <a:gd name="T7" fmla="*/ 90050 h 58"/>
              <a:gd name="T8" fmla="*/ 0 w 57"/>
              <a:gd name="T9" fmla="*/ 101545 h 58"/>
              <a:gd name="T10" fmla="*/ 28408 w 57"/>
              <a:gd name="T11" fmla="*/ 111125 h 58"/>
              <a:gd name="T12" fmla="*/ 45453 w 57"/>
              <a:gd name="T13" fmla="*/ 91966 h 58"/>
              <a:gd name="T14" fmla="*/ 58710 w 57"/>
              <a:gd name="T15" fmla="*/ 91966 h 58"/>
              <a:gd name="T16" fmla="*/ 75754 w 57"/>
              <a:gd name="T17" fmla="*/ 74722 h 58"/>
              <a:gd name="T18" fmla="*/ 58710 w 57"/>
              <a:gd name="T19" fmla="*/ 47899 h 58"/>
              <a:gd name="T20" fmla="*/ 107950 w 57"/>
              <a:gd name="T21" fmla="*/ 30655 h 58"/>
              <a:gd name="T22" fmla="*/ 96587 w 57"/>
              <a:gd name="T23" fmla="*/ 0 h 58"/>
              <a:gd name="T24" fmla="*/ 47346 w 57"/>
              <a:gd name="T25" fmla="*/ 26823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8">
                <a:moveTo>
                  <a:pt x="25" y="14"/>
                </a:moveTo>
                <a:cubicBezTo>
                  <a:pt x="21" y="14"/>
                  <a:pt x="10" y="5"/>
                  <a:pt x="10" y="5"/>
                </a:cubicBezTo>
                <a:cubicBezTo>
                  <a:pt x="10" y="10"/>
                  <a:pt x="9" y="21"/>
                  <a:pt x="9" y="24"/>
                </a:cubicBezTo>
                <a:cubicBezTo>
                  <a:pt x="9" y="29"/>
                  <a:pt x="2" y="43"/>
                  <a:pt x="1" y="47"/>
                </a:cubicBezTo>
                <a:cubicBezTo>
                  <a:pt x="1" y="48"/>
                  <a:pt x="0" y="50"/>
                  <a:pt x="0" y="53"/>
                </a:cubicBezTo>
                <a:cubicBezTo>
                  <a:pt x="4" y="55"/>
                  <a:pt x="11" y="58"/>
                  <a:pt x="15" y="58"/>
                </a:cubicBez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7" name="Freeform 1337"/>
          <p:cNvSpPr>
            <a:spLocks/>
          </p:cNvSpPr>
          <p:nvPr/>
        </p:nvSpPr>
        <p:spPr bwMode="auto">
          <a:xfrm>
            <a:off x="2249598" y="2911908"/>
            <a:ext cx="50158" cy="38880"/>
          </a:xfrm>
          <a:custGeom>
            <a:avLst/>
            <a:gdLst>
              <a:gd name="T0" fmla="*/ 3897 w 22"/>
              <a:gd name="T1" fmla="*/ 5656 h 16"/>
              <a:gd name="T2" fmla="*/ 5845 w 22"/>
              <a:gd name="T3" fmla="*/ 5656 h 16"/>
              <a:gd name="T4" fmla="*/ 19483 w 22"/>
              <a:gd name="T5" fmla="*/ 20737 h 16"/>
              <a:gd name="T6" fmla="*/ 35069 w 22"/>
              <a:gd name="T7" fmla="*/ 26393 h 16"/>
              <a:gd name="T8" fmla="*/ 42862 w 22"/>
              <a:gd name="T9" fmla="*/ 30163 h 16"/>
              <a:gd name="T10" fmla="*/ 37017 w 22"/>
              <a:gd name="T11" fmla="*/ 16967 h 16"/>
              <a:gd name="T12" fmla="*/ 19483 w 22"/>
              <a:gd name="T13" fmla="*/ 9426 h 16"/>
              <a:gd name="T14" fmla="*/ 0 w 22"/>
              <a:gd name="T15" fmla="*/ 0 h 16"/>
              <a:gd name="T16" fmla="*/ 0 w 2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6">
                <a:moveTo>
                  <a:pt x="2" y="3"/>
                </a:moveTo>
                <a:cubicBezTo>
                  <a:pt x="2" y="3"/>
                  <a:pt x="3" y="3"/>
                  <a:pt x="3" y="3"/>
                </a:cubicBez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8" name="Freeform 1338"/>
          <p:cNvSpPr>
            <a:spLocks/>
          </p:cNvSpPr>
          <p:nvPr/>
        </p:nvSpPr>
        <p:spPr bwMode="auto">
          <a:xfrm>
            <a:off x="2225446" y="2859101"/>
            <a:ext cx="44586" cy="18417"/>
          </a:xfrm>
          <a:custGeom>
            <a:avLst/>
            <a:gdLst>
              <a:gd name="T0" fmla="*/ 38100 w 20"/>
              <a:gd name="T1" fmla="*/ 0 h 8"/>
              <a:gd name="T2" fmla="*/ 0 w 20"/>
              <a:gd name="T3" fmla="*/ 14288 h 8"/>
              <a:gd name="T4" fmla="*/ 0 60000 65536"/>
              <a:gd name="T5" fmla="*/ 0 60000 65536"/>
            </a:gdLst>
            <a:ahLst/>
            <a:cxnLst>
              <a:cxn ang="T4">
                <a:pos x="T0" y="T1"/>
              </a:cxn>
              <a:cxn ang="T5">
                <a:pos x="T2" y="T3"/>
              </a:cxn>
            </a:cxnLst>
            <a:rect l="0" t="0" r="r" b="b"/>
            <a:pathLst>
              <a:path w="20" h="8">
                <a:moveTo>
                  <a:pt x="20" y="0"/>
                </a:moveTo>
                <a:cubicBezTo>
                  <a:pt x="1" y="0"/>
                  <a:pt x="0" y="4"/>
                  <a:pt x="0"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39" name="Freeform 1339"/>
          <p:cNvSpPr>
            <a:spLocks/>
          </p:cNvSpPr>
          <p:nvPr/>
        </p:nvSpPr>
        <p:spPr bwMode="auto">
          <a:xfrm>
            <a:off x="2299972" y="2949137"/>
            <a:ext cx="13005" cy="6139"/>
          </a:xfrm>
          <a:custGeom>
            <a:avLst/>
            <a:gdLst>
              <a:gd name="T0" fmla="*/ 0 w 6"/>
              <a:gd name="T1" fmla="*/ 2382 h 2"/>
              <a:gd name="T2" fmla="*/ 11113 w 6"/>
              <a:gd name="T3" fmla="*/ 0 h 2"/>
              <a:gd name="T4" fmla="*/ 0 60000 65536"/>
              <a:gd name="T5" fmla="*/ 0 60000 65536"/>
            </a:gdLst>
            <a:ahLst/>
            <a:cxnLst>
              <a:cxn ang="T4">
                <a:pos x="T0" y="T1"/>
              </a:cxn>
              <a:cxn ang="T5">
                <a:pos x="T2" y="T3"/>
              </a:cxn>
            </a:cxnLst>
            <a:rect l="0" t="0" r="r" b="b"/>
            <a:pathLst>
              <a:path w="6" h="2">
                <a:moveTo>
                  <a:pt x="0" y="1"/>
                </a:moveTo>
                <a:cubicBezTo>
                  <a:pt x="2" y="1"/>
                  <a:pt x="4" y="2"/>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0" name="Freeform 1340"/>
          <p:cNvSpPr>
            <a:spLocks/>
          </p:cNvSpPr>
          <p:nvPr/>
        </p:nvSpPr>
        <p:spPr bwMode="auto">
          <a:xfrm>
            <a:off x="709509" y="2822268"/>
            <a:ext cx="78026" cy="194397"/>
          </a:xfrm>
          <a:custGeom>
            <a:avLst/>
            <a:gdLst>
              <a:gd name="T0" fmla="*/ 0 w 35"/>
              <a:gd name="T1" fmla="*/ 9545 h 79"/>
              <a:gd name="T2" fmla="*/ 13335 w 35"/>
              <a:gd name="T3" fmla="*/ 5727 h 79"/>
              <a:gd name="T4" fmla="*/ 22860 w 35"/>
              <a:gd name="T5" fmla="*/ 17181 h 79"/>
              <a:gd name="T6" fmla="*/ 45720 w 35"/>
              <a:gd name="T7" fmla="*/ 13363 h 79"/>
              <a:gd name="T8" fmla="*/ 59055 w 35"/>
              <a:gd name="T9" fmla="*/ 15272 h 79"/>
              <a:gd name="T10" fmla="*/ 59055 w 35"/>
              <a:gd name="T11" fmla="*/ 28635 h 79"/>
              <a:gd name="T12" fmla="*/ 51435 w 35"/>
              <a:gd name="T13" fmla="*/ 45817 h 79"/>
              <a:gd name="T14" fmla="*/ 49530 w 35"/>
              <a:gd name="T15" fmla="*/ 66816 h 79"/>
              <a:gd name="T16" fmla="*/ 41910 w 35"/>
              <a:gd name="T17" fmla="*/ 80179 h 79"/>
              <a:gd name="T18" fmla="*/ 43815 w 35"/>
              <a:gd name="T19" fmla="*/ 91633 h 79"/>
              <a:gd name="T20" fmla="*/ 45720 w 35"/>
              <a:gd name="T21" fmla="*/ 104996 h 79"/>
              <a:gd name="T22" fmla="*/ 40005 w 35"/>
              <a:gd name="T23" fmla="*/ 120269 h 79"/>
              <a:gd name="T24" fmla="*/ 41910 w 35"/>
              <a:gd name="T25" fmla="*/ 131723 h 79"/>
              <a:gd name="T26" fmla="*/ 36195 w 35"/>
              <a:gd name="T27" fmla="*/ 150813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79">
                <a:moveTo>
                  <a:pt x="0" y="5"/>
                </a:moveTo>
                <a:cubicBezTo>
                  <a:pt x="3" y="5"/>
                  <a:pt x="7" y="4"/>
                  <a:pt x="7" y="3"/>
                </a:cubicBezTo>
                <a:cubicBezTo>
                  <a:pt x="9" y="0"/>
                  <a:pt x="8" y="9"/>
                  <a:pt x="12" y="9"/>
                </a:cubicBezTo>
                <a:cubicBezTo>
                  <a:pt x="15" y="9"/>
                  <a:pt x="21" y="9"/>
                  <a:pt x="24" y="7"/>
                </a:cubicBezTo>
                <a:cubicBezTo>
                  <a:pt x="26" y="5"/>
                  <a:pt x="31" y="5"/>
                  <a:pt x="31" y="8"/>
                </a:cubicBezTo>
                <a:cubicBezTo>
                  <a:pt x="32" y="10"/>
                  <a:pt x="35" y="12"/>
                  <a:pt x="31" y="15"/>
                </a:cubicBezTo>
                <a:cubicBezTo>
                  <a:pt x="28" y="18"/>
                  <a:pt x="26" y="19"/>
                  <a:pt x="27" y="24"/>
                </a:cubicBezTo>
                <a:cubicBezTo>
                  <a:pt x="28" y="29"/>
                  <a:pt x="26" y="30"/>
                  <a:pt x="26" y="35"/>
                </a:cubicBezTo>
                <a:cubicBezTo>
                  <a:pt x="26" y="40"/>
                  <a:pt x="26" y="42"/>
                  <a:pt x="22" y="42"/>
                </a:cubicBezTo>
                <a:cubicBezTo>
                  <a:pt x="17" y="42"/>
                  <a:pt x="19" y="45"/>
                  <a:pt x="23" y="48"/>
                </a:cubicBezTo>
                <a:cubicBezTo>
                  <a:pt x="26" y="52"/>
                  <a:pt x="26" y="52"/>
                  <a:pt x="24" y="55"/>
                </a:cubicBezTo>
                <a:cubicBezTo>
                  <a:pt x="22" y="58"/>
                  <a:pt x="20" y="60"/>
                  <a:pt x="21" y="63"/>
                </a:cubicBezTo>
                <a:cubicBezTo>
                  <a:pt x="23" y="66"/>
                  <a:pt x="24" y="65"/>
                  <a:pt x="22" y="69"/>
                </a:cubicBezTo>
                <a:cubicBezTo>
                  <a:pt x="21" y="72"/>
                  <a:pt x="19" y="75"/>
                  <a:pt x="19" y="7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1" name="Freeform 1341"/>
          <p:cNvSpPr>
            <a:spLocks/>
          </p:cNvSpPr>
          <p:nvPr/>
        </p:nvSpPr>
        <p:spPr bwMode="auto">
          <a:xfrm>
            <a:off x="919437" y="2778900"/>
            <a:ext cx="143048" cy="45018"/>
          </a:xfrm>
          <a:custGeom>
            <a:avLst/>
            <a:gdLst>
              <a:gd name="T0" fmla="*/ 122237 w 64"/>
              <a:gd name="T1" fmla="*/ 29104 h 18"/>
              <a:gd name="T2" fmla="*/ 99318 w 64"/>
              <a:gd name="T3" fmla="*/ 32985 h 18"/>
              <a:gd name="T4" fmla="*/ 82128 w 64"/>
              <a:gd name="T5" fmla="*/ 25224 h 18"/>
              <a:gd name="T6" fmla="*/ 63028 w 64"/>
              <a:gd name="T7" fmla="*/ 17463 h 18"/>
              <a:gd name="T8" fmla="*/ 34379 w 64"/>
              <a:gd name="T9" fmla="*/ 17463 h 18"/>
              <a:gd name="T10" fmla="*/ 0 w 64"/>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18">
                <a:moveTo>
                  <a:pt x="64" y="15"/>
                </a:moveTo>
                <a:cubicBezTo>
                  <a:pt x="60" y="16"/>
                  <a:pt x="57" y="18"/>
                  <a:pt x="52" y="17"/>
                </a:cubicBezTo>
                <a:cubicBezTo>
                  <a:pt x="45" y="15"/>
                  <a:pt x="47" y="15"/>
                  <a:pt x="43" y="13"/>
                </a:cubicBezTo>
                <a:cubicBezTo>
                  <a:pt x="38" y="12"/>
                  <a:pt x="37" y="8"/>
                  <a:pt x="33" y="9"/>
                </a:cubicBezTo>
                <a:cubicBezTo>
                  <a:pt x="28" y="10"/>
                  <a:pt x="27" y="12"/>
                  <a:pt x="18" y="9"/>
                </a:cubicBezTo>
                <a:cubicBezTo>
                  <a:pt x="11" y="8"/>
                  <a:pt x="4" y="4"/>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2" name="Freeform 1342"/>
          <p:cNvSpPr>
            <a:spLocks/>
          </p:cNvSpPr>
          <p:nvPr/>
        </p:nvSpPr>
        <p:spPr bwMode="auto">
          <a:xfrm>
            <a:off x="1716491" y="2836196"/>
            <a:ext cx="13005" cy="47064"/>
          </a:xfrm>
          <a:custGeom>
            <a:avLst/>
            <a:gdLst>
              <a:gd name="T0" fmla="*/ 11113 w 6"/>
              <a:gd name="T1" fmla="*/ 0 h 19"/>
              <a:gd name="T2" fmla="*/ 0 w 6"/>
              <a:gd name="T3" fmla="*/ 36512 h 19"/>
              <a:gd name="T4" fmla="*/ 0 60000 65536"/>
              <a:gd name="T5" fmla="*/ 0 60000 65536"/>
            </a:gdLst>
            <a:ahLst/>
            <a:cxnLst>
              <a:cxn ang="T4">
                <a:pos x="T0" y="T1"/>
              </a:cxn>
              <a:cxn ang="T5">
                <a:pos x="T2" y="T3"/>
              </a:cxn>
            </a:cxnLst>
            <a:rect l="0" t="0" r="r" b="b"/>
            <a:pathLst>
              <a:path w="6" h="19">
                <a:moveTo>
                  <a:pt x="6" y="0"/>
                </a:moveTo>
                <a:cubicBezTo>
                  <a:pt x="6" y="0"/>
                  <a:pt x="4" y="12"/>
                  <a:pt x="0" y="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3" name="Freeform 1343"/>
          <p:cNvSpPr>
            <a:spLocks/>
          </p:cNvSpPr>
          <p:nvPr/>
        </p:nvSpPr>
        <p:spPr bwMode="auto">
          <a:xfrm>
            <a:off x="1742429" y="2572623"/>
            <a:ext cx="39013" cy="122777"/>
          </a:xfrm>
          <a:custGeom>
            <a:avLst/>
            <a:gdLst>
              <a:gd name="T0" fmla="*/ 0 w 17"/>
              <a:gd name="T1" fmla="*/ 0 h 50"/>
              <a:gd name="T2" fmla="*/ 11766 w 17"/>
              <a:gd name="T3" fmla="*/ 28575 h 50"/>
              <a:gd name="T4" fmla="*/ 27455 w 17"/>
              <a:gd name="T5" fmla="*/ 62865 h 50"/>
              <a:gd name="T6" fmla="*/ 33338 w 17"/>
              <a:gd name="T7" fmla="*/ 952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50">
                <a:moveTo>
                  <a:pt x="0" y="0"/>
                </a:moveTo>
                <a:cubicBezTo>
                  <a:pt x="0" y="0"/>
                  <a:pt x="1" y="10"/>
                  <a:pt x="6" y="15"/>
                </a:cubicBezTo>
                <a:cubicBezTo>
                  <a:pt x="12" y="21"/>
                  <a:pt x="17" y="28"/>
                  <a:pt x="14" y="33"/>
                </a:cubicBezTo>
                <a:cubicBezTo>
                  <a:pt x="12" y="39"/>
                  <a:pt x="14" y="48"/>
                  <a:pt x="17" y="5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4" name="Line 1344"/>
          <p:cNvSpPr>
            <a:spLocks noChangeShapeType="1"/>
          </p:cNvSpPr>
          <p:nvPr/>
        </p:nvSpPr>
        <p:spPr bwMode="auto">
          <a:xfrm>
            <a:off x="1814886" y="2652031"/>
            <a:ext cx="1858"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545" name="Freeform 1345"/>
          <p:cNvSpPr>
            <a:spLocks/>
          </p:cNvSpPr>
          <p:nvPr/>
        </p:nvSpPr>
        <p:spPr bwMode="auto">
          <a:xfrm>
            <a:off x="1781509" y="2644243"/>
            <a:ext cx="48303" cy="59341"/>
          </a:xfrm>
          <a:custGeom>
            <a:avLst/>
            <a:gdLst>
              <a:gd name="T0" fmla="*/ 41275 w 22"/>
              <a:gd name="T1" fmla="*/ 0 h 24"/>
              <a:gd name="T2" fmla="*/ 28142 w 22"/>
              <a:gd name="T3" fmla="*/ 5755 h 24"/>
              <a:gd name="T4" fmla="*/ 15009 w 22"/>
              <a:gd name="T5" fmla="*/ 15346 h 24"/>
              <a:gd name="T6" fmla="*/ 0 w 22"/>
              <a:gd name="T7" fmla="*/ 40282 h 24"/>
              <a:gd name="T8" fmla="*/ 22514 w 22"/>
              <a:gd name="T9" fmla="*/ 38364 h 24"/>
              <a:gd name="T10" fmla="*/ 35647 w 22"/>
              <a:gd name="T11" fmla="*/ 46037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4">
                <a:moveTo>
                  <a:pt x="22" y="0"/>
                </a:move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6" name="Freeform 1346"/>
          <p:cNvSpPr>
            <a:spLocks/>
          </p:cNvSpPr>
          <p:nvPr/>
        </p:nvSpPr>
        <p:spPr bwMode="auto">
          <a:xfrm>
            <a:off x="1573371" y="2224756"/>
            <a:ext cx="208070" cy="30695"/>
          </a:xfrm>
          <a:custGeom>
            <a:avLst/>
            <a:gdLst>
              <a:gd name="T0" fmla="*/ 0 w 93"/>
              <a:gd name="T1" fmla="*/ 10991 h 13"/>
              <a:gd name="T2" fmla="*/ 17206 w 93"/>
              <a:gd name="T3" fmla="*/ 3664 h 13"/>
              <a:gd name="T4" fmla="*/ 53531 w 93"/>
              <a:gd name="T5" fmla="*/ 3664 h 13"/>
              <a:gd name="T6" fmla="*/ 91768 w 93"/>
              <a:gd name="T7" fmla="*/ 0 h 13"/>
              <a:gd name="T8" fmla="*/ 112798 w 93"/>
              <a:gd name="T9" fmla="*/ 9159 h 13"/>
              <a:gd name="T10" fmla="*/ 137652 w 93"/>
              <a:gd name="T11" fmla="*/ 23813 h 13"/>
              <a:gd name="T12" fmla="*/ 162505 w 93"/>
              <a:gd name="T13" fmla="*/ 18318 h 13"/>
              <a:gd name="T14" fmla="*/ 177800 w 93"/>
              <a:gd name="T15" fmla="*/ 7327 h 13"/>
              <a:gd name="T16" fmla="*/ 177800 w 93"/>
              <a:gd name="T17" fmla="*/ 732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3">
                <a:moveTo>
                  <a:pt x="0" y="6"/>
                </a:moveTo>
                <a:cubicBezTo>
                  <a:pt x="3" y="5"/>
                  <a:pt x="7" y="3"/>
                  <a:pt x="9" y="2"/>
                </a:cubicBezTo>
                <a:cubicBezTo>
                  <a:pt x="14" y="0"/>
                  <a:pt x="22" y="2"/>
                  <a:pt x="28" y="2"/>
                </a:cubicBezTo>
                <a:cubicBezTo>
                  <a:pt x="35" y="2"/>
                  <a:pt x="45" y="0"/>
                  <a:pt x="48" y="0"/>
                </a:cubicBezTo>
                <a:cubicBezTo>
                  <a:pt x="51" y="0"/>
                  <a:pt x="56" y="5"/>
                  <a:pt x="59" y="5"/>
                </a:cubicBezTo>
                <a:cubicBezTo>
                  <a:pt x="62" y="5"/>
                  <a:pt x="72" y="13"/>
                  <a:pt x="72" y="13"/>
                </a:cubicBezTo>
                <a:cubicBezTo>
                  <a:pt x="72" y="13"/>
                  <a:pt x="79" y="12"/>
                  <a:pt x="85" y="10"/>
                </a:cubicBezTo>
                <a:cubicBezTo>
                  <a:pt x="90" y="8"/>
                  <a:pt x="88" y="4"/>
                  <a:pt x="93" y="4"/>
                </a:cubicBezTo>
                <a:cubicBezTo>
                  <a:pt x="93" y="4"/>
                  <a:pt x="93" y="4"/>
                  <a:pt x="93" y="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7" name="Freeform 1347"/>
          <p:cNvSpPr>
            <a:spLocks/>
          </p:cNvSpPr>
          <p:nvPr/>
        </p:nvSpPr>
        <p:spPr bwMode="auto">
          <a:xfrm>
            <a:off x="1669974" y="2151090"/>
            <a:ext cx="87315" cy="18417"/>
          </a:xfrm>
          <a:custGeom>
            <a:avLst/>
            <a:gdLst>
              <a:gd name="T0" fmla="*/ 74612 w 39"/>
              <a:gd name="T1" fmla="*/ 14288 h 8"/>
              <a:gd name="T2" fmla="*/ 51654 w 39"/>
              <a:gd name="T3" fmla="*/ 14288 h 8"/>
              <a:gd name="T4" fmla="*/ 19131 w 39"/>
              <a:gd name="T5" fmla="*/ 0 h 8"/>
              <a:gd name="T6" fmla="*/ 0 w 39"/>
              <a:gd name="T7" fmla="*/ 357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8">
                <a:moveTo>
                  <a:pt x="39" y="8"/>
                </a:moveTo>
                <a:cubicBezTo>
                  <a:pt x="39" y="8"/>
                  <a:pt x="33" y="8"/>
                  <a:pt x="27" y="8"/>
                </a:cubicBezTo>
                <a:cubicBezTo>
                  <a:pt x="22" y="8"/>
                  <a:pt x="16" y="0"/>
                  <a:pt x="10" y="0"/>
                </a:cubicBezTo>
                <a:cubicBezTo>
                  <a:pt x="6" y="0"/>
                  <a:pt x="4" y="0"/>
                  <a:pt x="0" y="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8" name="Freeform 1348"/>
          <p:cNvSpPr>
            <a:spLocks/>
          </p:cNvSpPr>
          <p:nvPr/>
        </p:nvSpPr>
        <p:spPr bwMode="auto">
          <a:xfrm>
            <a:off x="1640250" y="2255054"/>
            <a:ext cx="94746" cy="85944"/>
          </a:xfrm>
          <a:custGeom>
            <a:avLst/>
            <a:gdLst>
              <a:gd name="T0" fmla="*/ 0 w 42"/>
              <a:gd name="T1" fmla="*/ 62865 h 35"/>
              <a:gd name="T2" fmla="*/ 23132 w 42"/>
              <a:gd name="T3" fmla="*/ 62865 h 35"/>
              <a:gd name="T4" fmla="*/ 53975 w 42"/>
              <a:gd name="T5" fmla="*/ 49530 h 35"/>
              <a:gd name="T6" fmla="*/ 63613 w 42"/>
              <a:gd name="T7" fmla="*/ 24765 h 35"/>
              <a:gd name="T8" fmla="*/ 80962 w 42"/>
              <a:gd name="T9" fmla="*/ 13335 h 35"/>
              <a:gd name="T10" fmla="*/ 80962 w 42"/>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5">
                <a:moveTo>
                  <a:pt x="0" y="33"/>
                </a:moveTo>
                <a:cubicBezTo>
                  <a:pt x="1" y="33"/>
                  <a:pt x="10" y="35"/>
                  <a:pt x="12" y="33"/>
                </a:cubicBezTo>
                <a:cubicBezTo>
                  <a:pt x="15" y="30"/>
                  <a:pt x="24" y="26"/>
                  <a:pt x="28" y="26"/>
                </a:cubicBezTo>
                <a:cubicBezTo>
                  <a:pt x="32" y="26"/>
                  <a:pt x="28" y="15"/>
                  <a:pt x="33" y="13"/>
                </a:cubicBezTo>
                <a:cubicBezTo>
                  <a:pt x="39" y="10"/>
                  <a:pt x="42" y="10"/>
                  <a:pt x="42" y="7"/>
                </a:cubicBezTo>
                <a:cubicBezTo>
                  <a:pt x="42" y="3"/>
                  <a:pt x="42" y="0"/>
                  <a:pt x="42"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49" name="Freeform 1349"/>
          <p:cNvSpPr>
            <a:spLocks/>
          </p:cNvSpPr>
          <p:nvPr/>
        </p:nvSpPr>
        <p:spPr bwMode="auto">
          <a:xfrm>
            <a:off x="1578943" y="2275516"/>
            <a:ext cx="46445" cy="40926"/>
          </a:xfrm>
          <a:custGeom>
            <a:avLst/>
            <a:gdLst>
              <a:gd name="T0" fmla="*/ 0 w 21"/>
              <a:gd name="T1" fmla="*/ 0 h 17"/>
              <a:gd name="T2" fmla="*/ 15119 w 21"/>
              <a:gd name="T3" fmla="*/ 11206 h 17"/>
              <a:gd name="T4" fmla="*/ 32128 w 21"/>
              <a:gd name="T5" fmla="*/ 9338 h 17"/>
              <a:gd name="T6" fmla="*/ 39688 w 21"/>
              <a:gd name="T7" fmla="*/ 18676 h 17"/>
              <a:gd name="T8" fmla="*/ 35908 w 21"/>
              <a:gd name="T9" fmla="*/ 31750 h 17"/>
              <a:gd name="T10" fmla="*/ 35908 w 21"/>
              <a:gd name="T11" fmla="*/ 3175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7">
                <a:moveTo>
                  <a:pt x="0" y="0"/>
                </a:moveTo>
                <a:cubicBezTo>
                  <a:pt x="6" y="1"/>
                  <a:pt x="6" y="5"/>
                  <a:pt x="8" y="6"/>
                </a:cubicBezTo>
                <a:cubicBezTo>
                  <a:pt x="11" y="6"/>
                  <a:pt x="13" y="5"/>
                  <a:pt x="17" y="5"/>
                </a:cubicBezTo>
                <a:cubicBezTo>
                  <a:pt x="21" y="5"/>
                  <a:pt x="21" y="6"/>
                  <a:pt x="21" y="10"/>
                </a:cubicBezTo>
                <a:cubicBezTo>
                  <a:pt x="21" y="14"/>
                  <a:pt x="19" y="17"/>
                  <a:pt x="19" y="17"/>
                </a:cubicBezTo>
                <a:cubicBezTo>
                  <a:pt x="19" y="17"/>
                  <a:pt x="19" y="17"/>
                  <a:pt x="19" y="1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0" name="Freeform 1350"/>
          <p:cNvSpPr>
            <a:spLocks/>
          </p:cNvSpPr>
          <p:nvPr/>
        </p:nvSpPr>
        <p:spPr bwMode="auto">
          <a:xfrm>
            <a:off x="1369023" y="2649984"/>
            <a:ext cx="72452" cy="45018"/>
          </a:xfrm>
          <a:custGeom>
            <a:avLst/>
            <a:gdLst>
              <a:gd name="T0" fmla="*/ 61912 w 33"/>
              <a:gd name="T1" fmla="*/ 0 h 19"/>
              <a:gd name="T2" fmla="*/ 45027 w 33"/>
              <a:gd name="T3" fmla="*/ 14705 h 19"/>
              <a:gd name="T4" fmla="*/ 41275 w 33"/>
              <a:gd name="T5" fmla="*/ 27572 h 19"/>
              <a:gd name="T6" fmla="*/ 30018 w 33"/>
              <a:gd name="T7" fmla="*/ 33087 h 19"/>
              <a:gd name="T8" fmla="*/ 16885 w 33"/>
              <a:gd name="T9" fmla="*/ 31249 h 19"/>
              <a:gd name="T10" fmla="*/ 0 w 33"/>
              <a:gd name="T11" fmla="*/ 34925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9">
                <a:moveTo>
                  <a:pt x="33" y="0"/>
                </a:move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1" name="Freeform 1351"/>
          <p:cNvSpPr>
            <a:spLocks/>
          </p:cNvSpPr>
          <p:nvPr/>
        </p:nvSpPr>
        <p:spPr bwMode="auto">
          <a:xfrm>
            <a:off x="1424755" y="2705234"/>
            <a:ext cx="96604" cy="96174"/>
          </a:xfrm>
          <a:custGeom>
            <a:avLst/>
            <a:gdLst>
              <a:gd name="T0" fmla="*/ 82550 w 44"/>
              <a:gd name="T1" fmla="*/ 13392 h 39"/>
              <a:gd name="T2" fmla="*/ 46903 w 44"/>
              <a:gd name="T3" fmla="*/ 0 h 39"/>
              <a:gd name="T4" fmla="*/ 9381 w 44"/>
              <a:gd name="T5" fmla="*/ 3826 h 39"/>
              <a:gd name="T6" fmla="*/ 7505 w 44"/>
              <a:gd name="T7" fmla="*/ 15305 h 39"/>
              <a:gd name="T8" fmla="*/ 18761 w 44"/>
              <a:gd name="T9" fmla="*/ 42089 h 39"/>
              <a:gd name="T10" fmla="*/ 65665 w 44"/>
              <a:gd name="T11" fmla="*/ 74612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9">
                <a:moveTo>
                  <a:pt x="44" y="7"/>
                </a:moveTo>
                <a:cubicBezTo>
                  <a:pt x="44" y="7"/>
                  <a:pt x="33" y="0"/>
                  <a:pt x="25" y="0"/>
                </a:cubicBezTo>
                <a:cubicBezTo>
                  <a:pt x="17" y="0"/>
                  <a:pt x="10" y="2"/>
                  <a:pt x="5" y="2"/>
                </a:cubicBezTo>
                <a:cubicBezTo>
                  <a:pt x="0" y="2"/>
                  <a:pt x="1" y="6"/>
                  <a:pt x="4" y="8"/>
                </a:cubicBezTo>
                <a:cubicBezTo>
                  <a:pt x="6" y="10"/>
                  <a:pt x="7" y="18"/>
                  <a:pt x="10" y="22"/>
                </a:cubicBezTo>
                <a:cubicBezTo>
                  <a:pt x="14" y="26"/>
                  <a:pt x="35" y="39"/>
                  <a:pt x="35"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2" name="Freeform 1352"/>
          <p:cNvSpPr>
            <a:spLocks/>
          </p:cNvSpPr>
          <p:nvPr/>
        </p:nvSpPr>
        <p:spPr bwMode="auto">
          <a:xfrm>
            <a:off x="1248263" y="2607410"/>
            <a:ext cx="29725" cy="30693"/>
          </a:xfrm>
          <a:custGeom>
            <a:avLst/>
            <a:gdLst>
              <a:gd name="T0" fmla="*/ 0 w 14"/>
              <a:gd name="T1" fmla="*/ 0 h 12"/>
              <a:gd name="T2" fmla="*/ 3629 w 14"/>
              <a:gd name="T3" fmla="*/ 15875 h 12"/>
              <a:gd name="T4" fmla="*/ 25400 w 14"/>
              <a:gd name="T5" fmla="*/ 23812 h 12"/>
              <a:gd name="T6" fmla="*/ 0 60000 65536"/>
              <a:gd name="T7" fmla="*/ 0 60000 65536"/>
              <a:gd name="T8" fmla="*/ 0 60000 65536"/>
            </a:gdLst>
            <a:ahLst/>
            <a:cxnLst>
              <a:cxn ang="T6">
                <a:pos x="T0" y="T1"/>
              </a:cxn>
              <a:cxn ang="T7">
                <a:pos x="T2" y="T3"/>
              </a:cxn>
              <a:cxn ang="T8">
                <a:pos x="T4" y="T5"/>
              </a:cxn>
            </a:cxnLst>
            <a:rect l="0" t="0" r="r" b="b"/>
            <a:pathLst>
              <a:path w="14" h="12">
                <a:moveTo>
                  <a:pt x="0" y="0"/>
                </a:moveTo>
                <a:cubicBezTo>
                  <a:pt x="0" y="0"/>
                  <a:pt x="0" y="5"/>
                  <a:pt x="2" y="8"/>
                </a:cubicBezTo>
                <a:cubicBezTo>
                  <a:pt x="5" y="10"/>
                  <a:pt x="14" y="12"/>
                  <a:pt x="14" y="1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3" name="Freeform 1353"/>
          <p:cNvSpPr>
            <a:spLocks/>
          </p:cNvSpPr>
          <p:nvPr/>
        </p:nvSpPr>
        <p:spPr bwMode="auto">
          <a:xfrm>
            <a:off x="1380162" y="2550114"/>
            <a:ext cx="78026" cy="20463"/>
          </a:xfrm>
          <a:custGeom>
            <a:avLst/>
            <a:gdLst>
              <a:gd name="T0" fmla="*/ 66675 w 35"/>
              <a:gd name="T1" fmla="*/ 9922 h 8"/>
              <a:gd name="T2" fmla="*/ 47625 w 35"/>
              <a:gd name="T3" fmla="*/ 9922 h 8"/>
              <a:gd name="T4" fmla="*/ 20955 w 35"/>
              <a:gd name="T5" fmla="*/ 0 h 8"/>
              <a:gd name="T6" fmla="*/ 9525 w 35"/>
              <a:gd name="T7" fmla="*/ 15875 h 8"/>
              <a:gd name="T8" fmla="*/ 0 w 35"/>
              <a:gd name="T9" fmla="*/ 1190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8">
                <a:moveTo>
                  <a:pt x="35" y="5"/>
                </a:moveTo>
                <a:cubicBezTo>
                  <a:pt x="35" y="5"/>
                  <a:pt x="28" y="5"/>
                  <a:pt x="25" y="5"/>
                </a:cubicBezTo>
                <a:cubicBezTo>
                  <a:pt x="22" y="5"/>
                  <a:pt x="14" y="0"/>
                  <a:pt x="11" y="0"/>
                </a:cubicBezTo>
                <a:cubicBezTo>
                  <a:pt x="9" y="0"/>
                  <a:pt x="9" y="8"/>
                  <a:pt x="5" y="8"/>
                </a:cubicBezTo>
                <a:cubicBezTo>
                  <a:pt x="0" y="8"/>
                  <a:pt x="0" y="6"/>
                  <a:pt x="0" y="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4" name="Freeform 1354"/>
          <p:cNvSpPr>
            <a:spLocks/>
          </p:cNvSpPr>
          <p:nvPr/>
        </p:nvSpPr>
        <p:spPr bwMode="auto">
          <a:xfrm>
            <a:off x="1220398" y="2294329"/>
            <a:ext cx="46444" cy="6139"/>
          </a:xfrm>
          <a:custGeom>
            <a:avLst/>
            <a:gdLst>
              <a:gd name="T0" fmla="*/ 0 w 21"/>
              <a:gd name="T1" fmla="*/ 0 h 2"/>
              <a:gd name="T2" fmla="*/ 39687 w 21"/>
              <a:gd name="T3" fmla="*/ 4763 h 2"/>
              <a:gd name="T4" fmla="*/ 0 60000 65536"/>
              <a:gd name="T5" fmla="*/ 0 60000 65536"/>
            </a:gdLst>
            <a:ahLst/>
            <a:cxnLst>
              <a:cxn ang="T4">
                <a:pos x="T0" y="T1"/>
              </a:cxn>
              <a:cxn ang="T5">
                <a:pos x="T2" y="T3"/>
              </a:cxn>
            </a:cxnLst>
            <a:rect l="0" t="0" r="r" b="b"/>
            <a:pathLst>
              <a:path w="21" h="2">
                <a:moveTo>
                  <a:pt x="0" y="0"/>
                </a:moveTo>
                <a:cubicBezTo>
                  <a:pt x="7" y="2"/>
                  <a:pt x="16" y="2"/>
                  <a:pt x="21" y="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5" name="Freeform 1355"/>
          <p:cNvSpPr>
            <a:spLocks/>
          </p:cNvSpPr>
          <p:nvPr/>
        </p:nvSpPr>
        <p:spPr bwMode="auto">
          <a:xfrm>
            <a:off x="1045771" y="2464171"/>
            <a:ext cx="113323" cy="69573"/>
          </a:xfrm>
          <a:custGeom>
            <a:avLst/>
            <a:gdLst>
              <a:gd name="T0" fmla="*/ 96837 w 50"/>
              <a:gd name="T1" fmla="*/ 52047 h 28"/>
              <a:gd name="T2" fmla="*/ 69723 w 50"/>
              <a:gd name="T3" fmla="*/ 48192 h 28"/>
              <a:gd name="T4" fmla="*/ 56165 w 50"/>
              <a:gd name="T5" fmla="*/ 30843 h 28"/>
              <a:gd name="T6" fmla="*/ 48419 w 50"/>
              <a:gd name="T7" fmla="*/ 38554 h 28"/>
              <a:gd name="T8" fmla="*/ 36798 w 50"/>
              <a:gd name="T9" fmla="*/ 28915 h 28"/>
              <a:gd name="T10" fmla="*/ 21304 w 50"/>
              <a:gd name="T11" fmla="*/ 19277 h 28"/>
              <a:gd name="T12" fmla="*/ 3873 w 50"/>
              <a:gd name="T13" fmla="*/ 9638 h 28"/>
              <a:gd name="T14" fmla="*/ 0 w 50"/>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8">
                <a:moveTo>
                  <a:pt x="50" y="27"/>
                </a:moveTo>
                <a:cubicBezTo>
                  <a:pt x="50" y="27"/>
                  <a:pt x="40" y="28"/>
                  <a:pt x="36" y="25"/>
                </a:cubicBezTo>
                <a:cubicBezTo>
                  <a:pt x="32" y="21"/>
                  <a:pt x="29" y="18"/>
                  <a:pt x="29" y="16"/>
                </a:cubicBezTo>
                <a:cubicBezTo>
                  <a:pt x="29" y="15"/>
                  <a:pt x="28" y="20"/>
                  <a:pt x="25" y="20"/>
                </a:cubicBezTo>
                <a:cubicBezTo>
                  <a:pt x="22" y="20"/>
                  <a:pt x="22" y="19"/>
                  <a:pt x="19" y="15"/>
                </a:cubicBezTo>
                <a:cubicBezTo>
                  <a:pt x="17" y="11"/>
                  <a:pt x="14" y="11"/>
                  <a:pt x="11" y="10"/>
                </a:cubicBezTo>
                <a:cubicBezTo>
                  <a:pt x="8" y="8"/>
                  <a:pt x="5" y="7"/>
                  <a:pt x="2" y="5"/>
                </a:cubicBezTo>
                <a:cubicBezTo>
                  <a:pt x="1" y="3"/>
                  <a:pt x="0" y="2"/>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6" name="Freeform 1356"/>
          <p:cNvSpPr>
            <a:spLocks/>
          </p:cNvSpPr>
          <p:nvPr/>
        </p:nvSpPr>
        <p:spPr bwMode="auto">
          <a:xfrm>
            <a:off x="1066200" y="2445357"/>
            <a:ext cx="83601" cy="28648"/>
          </a:xfrm>
          <a:custGeom>
            <a:avLst/>
            <a:gdLst>
              <a:gd name="T0" fmla="*/ 71438 w 37"/>
              <a:gd name="T1" fmla="*/ 22225 h 12"/>
              <a:gd name="T2" fmla="*/ 61784 w 37"/>
              <a:gd name="T3" fmla="*/ 11113 h 12"/>
              <a:gd name="T4" fmla="*/ 40546 w 37"/>
              <a:gd name="T5" fmla="*/ 1852 h 12"/>
              <a:gd name="T6" fmla="*/ 25100 w 37"/>
              <a:gd name="T7" fmla="*/ 3704 h 12"/>
              <a:gd name="T8" fmla="*/ 0 w 37"/>
              <a:gd name="T9" fmla="*/ 555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2">
                <a:moveTo>
                  <a:pt x="37" y="12"/>
                </a:moveTo>
                <a:cubicBezTo>
                  <a:pt x="37" y="12"/>
                  <a:pt x="36" y="9"/>
                  <a:pt x="32" y="6"/>
                </a:cubicBezTo>
                <a:cubicBezTo>
                  <a:pt x="27" y="4"/>
                  <a:pt x="25" y="1"/>
                  <a:pt x="21" y="1"/>
                </a:cubicBezTo>
                <a:cubicBezTo>
                  <a:pt x="18" y="1"/>
                  <a:pt x="14" y="0"/>
                  <a:pt x="13" y="2"/>
                </a:cubicBezTo>
                <a:cubicBezTo>
                  <a:pt x="12" y="4"/>
                  <a:pt x="6" y="5"/>
                  <a:pt x="0" y="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7" name="Freeform 1357"/>
          <p:cNvSpPr>
            <a:spLocks/>
          </p:cNvSpPr>
          <p:nvPr/>
        </p:nvSpPr>
        <p:spPr bwMode="auto">
          <a:xfrm>
            <a:off x="1138653" y="2508792"/>
            <a:ext cx="13004" cy="22508"/>
          </a:xfrm>
          <a:custGeom>
            <a:avLst/>
            <a:gdLst>
              <a:gd name="T0" fmla="*/ 3704 w 6"/>
              <a:gd name="T1" fmla="*/ 17462 h 9"/>
              <a:gd name="T2" fmla="*/ 11112 w 6"/>
              <a:gd name="T3" fmla="*/ 0 h 9"/>
              <a:gd name="T4" fmla="*/ 0 60000 65536"/>
              <a:gd name="T5" fmla="*/ 0 60000 65536"/>
            </a:gdLst>
            <a:ahLst/>
            <a:cxnLst>
              <a:cxn ang="T4">
                <a:pos x="T0" y="T1"/>
              </a:cxn>
              <a:cxn ang="T5">
                <a:pos x="T2" y="T3"/>
              </a:cxn>
            </a:cxnLst>
            <a:rect l="0" t="0" r="r" b="b"/>
            <a:pathLst>
              <a:path w="6" h="9">
                <a:moveTo>
                  <a:pt x="2" y="9"/>
                </a:moveTo>
                <a:cubicBezTo>
                  <a:pt x="2" y="9"/>
                  <a:pt x="0" y="1"/>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8" name="Freeform 1358"/>
          <p:cNvSpPr>
            <a:spLocks/>
          </p:cNvSpPr>
          <p:nvPr/>
        </p:nvSpPr>
        <p:spPr bwMode="auto">
          <a:xfrm>
            <a:off x="733660" y="2292284"/>
            <a:ext cx="50158" cy="42971"/>
          </a:xfrm>
          <a:custGeom>
            <a:avLst/>
            <a:gdLst>
              <a:gd name="T0" fmla="*/ 15586 w 22"/>
              <a:gd name="T1" fmla="*/ 0 h 17"/>
              <a:gd name="T2" fmla="*/ 1948 w 22"/>
              <a:gd name="T3" fmla="*/ 19610 h 17"/>
              <a:gd name="T4" fmla="*/ 17534 w 22"/>
              <a:gd name="T5" fmla="*/ 29415 h 17"/>
              <a:gd name="T6" fmla="*/ 25328 w 22"/>
              <a:gd name="T7" fmla="*/ 21571 h 17"/>
              <a:gd name="T8" fmla="*/ 42862 w 22"/>
              <a:gd name="T9" fmla="*/ 3333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8" y="0"/>
                </a:moveTo>
                <a:cubicBezTo>
                  <a:pt x="6" y="6"/>
                  <a:pt x="1" y="9"/>
                  <a:pt x="1" y="10"/>
                </a:cubicBezTo>
                <a:cubicBezTo>
                  <a:pt x="0" y="12"/>
                  <a:pt x="7" y="15"/>
                  <a:pt x="9" y="15"/>
                </a:cubicBezTo>
                <a:cubicBezTo>
                  <a:pt x="11" y="16"/>
                  <a:pt x="12" y="12"/>
                  <a:pt x="13" y="11"/>
                </a:cubicBezTo>
                <a:cubicBezTo>
                  <a:pt x="14" y="11"/>
                  <a:pt x="18" y="15"/>
                  <a:pt x="22" y="1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59" name="Freeform 1359"/>
          <p:cNvSpPr>
            <a:spLocks/>
          </p:cNvSpPr>
          <p:nvPr/>
        </p:nvSpPr>
        <p:spPr bwMode="auto">
          <a:xfrm>
            <a:off x="1296565" y="1520441"/>
            <a:ext cx="518318" cy="595467"/>
          </a:xfrm>
          <a:custGeom>
            <a:avLst/>
            <a:gdLst>
              <a:gd name="T0" fmla="*/ 0 w 232"/>
              <a:gd name="T1" fmla="*/ 456236 h 242"/>
              <a:gd name="T2" fmla="*/ 13364 w 232"/>
              <a:gd name="T3" fmla="*/ 458145 h 242"/>
              <a:gd name="T4" fmla="*/ 19091 w 232"/>
              <a:gd name="T5" fmla="*/ 429511 h 242"/>
              <a:gd name="T6" fmla="*/ 34364 w 232"/>
              <a:gd name="T7" fmla="*/ 418057 h 242"/>
              <a:gd name="T8" fmla="*/ 34364 w 232"/>
              <a:gd name="T9" fmla="*/ 391332 h 242"/>
              <a:gd name="T10" fmla="*/ 40091 w 232"/>
              <a:gd name="T11" fmla="*/ 376061 h 242"/>
              <a:gd name="T12" fmla="*/ 40091 w 232"/>
              <a:gd name="T13" fmla="*/ 362698 h 242"/>
              <a:gd name="T14" fmla="*/ 26728 w 232"/>
              <a:gd name="T15" fmla="*/ 353154 h 242"/>
              <a:gd name="T16" fmla="*/ 30546 w 232"/>
              <a:gd name="T17" fmla="*/ 334064 h 242"/>
              <a:gd name="T18" fmla="*/ 26728 w 232"/>
              <a:gd name="T19" fmla="*/ 309248 h 242"/>
              <a:gd name="T20" fmla="*/ 24818 w 232"/>
              <a:gd name="T21" fmla="*/ 292068 h 242"/>
              <a:gd name="T22" fmla="*/ 34364 w 232"/>
              <a:gd name="T23" fmla="*/ 269160 h 242"/>
              <a:gd name="T24" fmla="*/ 61091 w 232"/>
              <a:gd name="T25" fmla="*/ 259616 h 242"/>
              <a:gd name="T26" fmla="*/ 72546 w 232"/>
              <a:gd name="T27" fmla="*/ 251980 h 242"/>
              <a:gd name="T28" fmla="*/ 64910 w 232"/>
              <a:gd name="T29" fmla="*/ 236708 h 242"/>
              <a:gd name="T30" fmla="*/ 70637 w 232"/>
              <a:gd name="T31" fmla="*/ 223346 h 242"/>
              <a:gd name="T32" fmla="*/ 85910 w 232"/>
              <a:gd name="T33" fmla="*/ 183258 h 242"/>
              <a:gd name="T34" fmla="*/ 97364 w 232"/>
              <a:gd name="T35" fmla="*/ 171804 h 242"/>
              <a:gd name="T36" fmla="*/ 101183 w 232"/>
              <a:gd name="T37" fmla="*/ 160351 h 242"/>
              <a:gd name="T38" fmla="*/ 126001 w 232"/>
              <a:gd name="T39" fmla="*/ 133626 h 242"/>
              <a:gd name="T40" fmla="*/ 122183 w 232"/>
              <a:gd name="T41" fmla="*/ 122172 h 242"/>
              <a:gd name="T42" fmla="*/ 129819 w 232"/>
              <a:gd name="T43" fmla="*/ 108809 h 242"/>
              <a:gd name="T44" fmla="*/ 143183 w 232"/>
              <a:gd name="T45" fmla="*/ 91629 h 242"/>
              <a:gd name="T46" fmla="*/ 169911 w 232"/>
              <a:gd name="T47" fmla="*/ 91629 h 242"/>
              <a:gd name="T48" fmla="*/ 171820 w 232"/>
              <a:gd name="T49" fmla="*/ 68722 h 242"/>
              <a:gd name="T50" fmla="*/ 211911 w 232"/>
              <a:gd name="T51" fmla="*/ 76358 h 242"/>
              <a:gd name="T52" fmla="*/ 219547 w 232"/>
              <a:gd name="T53" fmla="*/ 61086 h 242"/>
              <a:gd name="T54" fmla="*/ 217638 w 232"/>
              <a:gd name="T55" fmla="*/ 47723 h 242"/>
              <a:gd name="T56" fmla="*/ 231002 w 232"/>
              <a:gd name="T57" fmla="*/ 45815 h 242"/>
              <a:gd name="T58" fmla="*/ 250093 w 232"/>
              <a:gd name="T59" fmla="*/ 36270 h 242"/>
              <a:gd name="T60" fmla="*/ 271093 w 232"/>
              <a:gd name="T61" fmla="*/ 59177 h 242"/>
              <a:gd name="T62" fmla="*/ 295912 w 232"/>
              <a:gd name="T63" fmla="*/ 62995 h 242"/>
              <a:gd name="T64" fmla="*/ 313094 w 232"/>
              <a:gd name="T65" fmla="*/ 57268 h 242"/>
              <a:gd name="T66" fmla="*/ 332185 w 232"/>
              <a:gd name="T67" fmla="*/ 64904 h 242"/>
              <a:gd name="T68" fmla="*/ 341730 w 232"/>
              <a:gd name="T69" fmla="*/ 57268 h 242"/>
              <a:gd name="T70" fmla="*/ 353185 w 232"/>
              <a:gd name="T71" fmla="*/ 53450 h 242"/>
              <a:gd name="T72" fmla="*/ 355094 w 232"/>
              <a:gd name="T73" fmla="*/ 34361 h 242"/>
              <a:gd name="T74" fmla="*/ 372276 w 232"/>
              <a:gd name="T75" fmla="*/ 11454 h 242"/>
              <a:gd name="T76" fmla="*/ 393276 w 232"/>
              <a:gd name="T77" fmla="*/ 5727 h 242"/>
              <a:gd name="T78" fmla="*/ 404731 w 232"/>
              <a:gd name="T79" fmla="*/ 0 h 242"/>
              <a:gd name="T80" fmla="*/ 416185 w 232"/>
              <a:gd name="T81" fmla="*/ 7636 h 242"/>
              <a:gd name="T82" fmla="*/ 437186 w 232"/>
              <a:gd name="T83" fmla="*/ 20998 h 242"/>
              <a:gd name="T84" fmla="*/ 442913 w 232"/>
              <a:gd name="T85" fmla="*/ 36270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2" h="242">
                <a:moveTo>
                  <a:pt x="0" y="239"/>
                </a:moveTo>
                <a:cubicBezTo>
                  <a:pt x="3" y="237"/>
                  <a:pt x="6" y="238"/>
                  <a:pt x="7" y="240"/>
                </a:cubicBezTo>
                <a:cubicBezTo>
                  <a:pt x="8" y="242"/>
                  <a:pt x="9" y="229"/>
                  <a:pt x="10" y="225"/>
                </a:cubicBezTo>
                <a:cubicBezTo>
                  <a:pt x="11" y="221"/>
                  <a:pt x="16" y="220"/>
                  <a:pt x="18" y="219"/>
                </a:cubicBezTo>
                <a:cubicBezTo>
                  <a:pt x="20" y="217"/>
                  <a:pt x="20" y="208"/>
                  <a:pt x="18" y="205"/>
                </a:cubicBezTo>
                <a:cubicBezTo>
                  <a:pt x="16" y="202"/>
                  <a:pt x="17" y="198"/>
                  <a:pt x="21" y="197"/>
                </a:cubicBezTo>
                <a:cubicBezTo>
                  <a:pt x="24" y="197"/>
                  <a:pt x="23" y="192"/>
                  <a:pt x="21" y="190"/>
                </a:cubicBezTo>
                <a:cubicBezTo>
                  <a:pt x="19" y="188"/>
                  <a:pt x="15" y="187"/>
                  <a:pt x="14" y="185"/>
                </a:cubicBezTo>
                <a:cubicBezTo>
                  <a:pt x="12" y="182"/>
                  <a:pt x="15" y="178"/>
                  <a:pt x="16" y="175"/>
                </a:cubicBezTo>
                <a:cubicBezTo>
                  <a:pt x="17" y="171"/>
                  <a:pt x="14" y="164"/>
                  <a:pt x="14" y="162"/>
                </a:cubicBezTo>
                <a:cubicBezTo>
                  <a:pt x="14" y="160"/>
                  <a:pt x="14" y="158"/>
                  <a:pt x="13" y="153"/>
                </a:cubicBezTo>
                <a:cubicBezTo>
                  <a:pt x="12" y="147"/>
                  <a:pt x="13" y="144"/>
                  <a:pt x="18" y="141"/>
                </a:cubicBezTo>
                <a:cubicBezTo>
                  <a:pt x="22" y="137"/>
                  <a:pt x="29" y="135"/>
                  <a:pt x="32" y="136"/>
                </a:cubicBezTo>
                <a:cubicBezTo>
                  <a:pt x="36" y="136"/>
                  <a:pt x="36" y="135"/>
                  <a:pt x="38" y="132"/>
                </a:cubicBezTo>
                <a:cubicBezTo>
                  <a:pt x="39" y="130"/>
                  <a:pt x="34" y="125"/>
                  <a:pt x="34" y="124"/>
                </a:cubicBezTo>
                <a:cubicBezTo>
                  <a:pt x="33" y="123"/>
                  <a:pt x="33" y="121"/>
                  <a:pt x="37" y="117"/>
                </a:cubicBezTo>
                <a:cubicBezTo>
                  <a:pt x="42" y="113"/>
                  <a:pt x="45" y="98"/>
                  <a:pt x="45" y="96"/>
                </a:cubicBezTo>
                <a:cubicBezTo>
                  <a:pt x="44" y="93"/>
                  <a:pt x="46" y="90"/>
                  <a:pt x="51" y="90"/>
                </a:cubicBezTo>
                <a:cubicBezTo>
                  <a:pt x="55" y="90"/>
                  <a:pt x="52" y="88"/>
                  <a:pt x="53" y="84"/>
                </a:cubicBezTo>
                <a:cubicBezTo>
                  <a:pt x="54" y="81"/>
                  <a:pt x="64" y="71"/>
                  <a:pt x="66" y="70"/>
                </a:cubicBezTo>
                <a:cubicBezTo>
                  <a:pt x="67" y="70"/>
                  <a:pt x="65" y="66"/>
                  <a:pt x="64" y="64"/>
                </a:cubicBezTo>
                <a:cubicBezTo>
                  <a:pt x="63" y="61"/>
                  <a:pt x="66" y="60"/>
                  <a:pt x="68" y="57"/>
                </a:cubicBezTo>
                <a:cubicBezTo>
                  <a:pt x="71" y="55"/>
                  <a:pt x="72" y="50"/>
                  <a:pt x="75" y="48"/>
                </a:cubicBezTo>
                <a:cubicBezTo>
                  <a:pt x="78" y="46"/>
                  <a:pt x="89" y="48"/>
                  <a:pt x="89" y="48"/>
                </a:cubicBezTo>
                <a:cubicBezTo>
                  <a:pt x="90" y="36"/>
                  <a:pt x="90" y="36"/>
                  <a:pt x="90" y="36"/>
                </a:cubicBezTo>
                <a:cubicBezTo>
                  <a:pt x="90" y="36"/>
                  <a:pt x="109" y="40"/>
                  <a:pt x="111" y="40"/>
                </a:cubicBezTo>
                <a:cubicBezTo>
                  <a:pt x="113" y="40"/>
                  <a:pt x="115" y="34"/>
                  <a:pt x="115" y="32"/>
                </a:cubicBezTo>
                <a:cubicBezTo>
                  <a:pt x="115" y="30"/>
                  <a:pt x="114" y="25"/>
                  <a:pt x="114" y="25"/>
                </a:cubicBezTo>
                <a:cubicBezTo>
                  <a:pt x="114" y="25"/>
                  <a:pt x="118" y="24"/>
                  <a:pt x="121" y="24"/>
                </a:cubicBezTo>
                <a:cubicBezTo>
                  <a:pt x="123" y="24"/>
                  <a:pt x="127" y="19"/>
                  <a:pt x="131" y="19"/>
                </a:cubicBezTo>
                <a:cubicBezTo>
                  <a:pt x="135" y="19"/>
                  <a:pt x="140" y="28"/>
                  <a:pt x="142" y="31"/>
                </a:cubicBezTo>
                <a:cubicBezTo>
                  <a:pt x="144" y="34"/>
                  <a:pt x="153" y="33"/>
                  <a:pt x="155" y="33"/>
                </a:cubicBezTo>
                <a:cubicBezTo>
                  <a:pt x="156" y="33"/>
                  <a:pt x="162" y="30"/>
                  <a:pt x="164" y="30"/>
                </a:cubicBezTo>
                <a:cubicBezTo>
                  <a:pt x="166" y="29"/>
                  <a:pt x="171" y="33"/>
                  <a:pt x="174" y="34"/>
                </a:cubicBezTo>
                <a:cubicBezTo>
                  <a:pt x="177" y="35"/>
                  <a:pt x="177" y="32"/>
                  <a:pt x="179" y="30"/>
                </a:cubicBezTo>
                <a:cubicBezTo>
                  <a:pt x="181" y="29"/>
                  <a:pt x="183" y="28"/>
                  <a:pt x="185" y="28"/>
                </a:cubicBezTo>
                <a:cubicBezTo>
                  <a:pt x="187" y="27"/>
                  <a:pt x="186" y="22"/>
                  <a:pt x="186" y="18"/>
                </a:cubicBezTo>
                <a:cubicBezTo>
                  <a:pt x="187" y="13"/>
                  <a:pt x="193" y="9"/>
                  <a:pt x="195" y="6"/>
                </a:cubicBezTo>
                <a:cubicBezTo>
                  <a:pt x="198" y="3"/>
                  <a:pt x="204" y="3"/>
                  <a:pt x="206" y="3"/>
                </a:cubicBezTo>
                <a:cubicBezTo>
                  <a:pt x="209" y="3"/>
                  <a:pt x="210" y="0"/>
                  <a:pt x="212" y="0"/>
                </a:cubicBezTo>
                <a:cubicBezTo>
                  <a:pt x="213" y="0"/>
                  <a:pt x="215" y="2"/>
                  <a:pt x="218" y="4"/>
                </a:cubicBezTo>
                <a:cubicBezTo>
                  <a:pt x="220" y="7"/>
                  <a:pt x="227" y="8"/>
                  <a:pt x="229" y="11"/>
                </a:cubicBezTo>
                <a:cubicBezTo>
                  <a:pt x="231" y="13"/>
                  <a:pt x="232" y="16"/>
                  <a:pt x="232" y="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0" name="Freeform 1360"/>
          <p:cNvSpPr>
            <a:spLocks/>
          </p:cNvSpPr>
          <p:nvPr/>
        </p:nvSpPr>
        <p:spPr bwMode="auto">
          <a:xfrm>
            <a:off x="1564090" y="1579783"/>
            <a:ext cx="100320" cy="180072"/>
          </a:xfrm>
          <a:custGeom>
            <a:avLst/>
            <a:gdLst>
              <a:gd name="T0" fmla="*/ 85725 w 45"/>
              <a:gd name="T1" fmla="*/ 139700 h 73"/>
              <a:gd name="T2" fmla="*/ 85725 w 45"/>
              <a:gd name="T3" fmla="*/ 139700 h 73"/>
              <a:gd name="T4" fmla="*/ 74295 w 45"/>
              <a:gd name="T5" fmla="*/ 124390 h 73"/>
              <a:gd name="T6" fmla="*/ 80010 w 45"/>
              <a:gd name="T7" fmla="*/ 103340 h 73"/>
              <a:gd name="T8" fmla="*/ 74295 w 45"/>
              <a:gd name="T9" fmla="*/ 89944 h 73"/>
              <a:gd name="T10" fmla="*/ 76200 w 45"/>
              <a:gd name="T11" fmla="*/ 76548 h 73"/>
              <a:gd name="T12" fmla="*/ 68580 w 45"/>
              <a:gd name="T13" fmla="*/ 57411 h 73"/>
              <a:gd name="T14" fmla="*/ 64770 w 45"/>
              <a:gd name="T15" fmla="*/ 40188 h 73"/>
              <a:gd name="T16" fmla="*/ 36195 w 45"/>
              <a:gd name="T17" fmla="*/ 26792 h 73"/>
              <a:gd name="T18" fmla="*/ 0 w 4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73">
                <a:moveTo>
                  <a:pt x="45" y="73"/>
                </a:moveTo>
                <a:cubicBezTo>
                  <a:pt x="45" y="73"/>
                  <a:pt x="45" y="73"/>
                  <a:pt x="45" y="73"/>
                </a:cubicBezTo>
                <a:cubicBezTo>
                  <a:pt x="44" y="68"/>
                  <a:pt x="41" y="67"/>
                  <a:pt x="39" y="65"/>
                </a:cubicBezTo>
                <a:cubicBezTo>
                  <a:pt x="38" y="62"/>
                  <a:pt x="41" y="56"/>
                  <a:pt x="42" y="54"/>
                </a:cubicBezTo>
                <a:cubicBezTo>
                  <a:pt x="43" y="53"/>
                  <a:pt x="40" y="49"/>
                  <a:pt x="39" y="47"/>
                </a:cubicBezTo>
                <a:cubicBezTo>
                  <a:pt x="38" y="45"/>
                  <a:pt x="39" y="43"/>
                  <a:pt x="40" y="40"/>
                </a:cubicBezTo>
                <a:cubicBezTo>
                  <a:pt x="41" y="36"/>
                  <a:pt x="35" y="32"/>
                  <a:pt x="36" y="30"/>
                </a:cubicBezTo>
                <a:cubicBezTo>
                  <a:pt x="38" y="28"/>
                  <a:pt x="36" y="25"/>
                  <a:pt x="34" y="21"/>
                </a:cubicBezTo>
                <a:cubicBezTo>
                  <a:pt x="32" y="17"/>
                  <a:pt x="23" y="14"/>
                  <a:pt x="19" y="14"/>
                </a:cubicBezTo>
                <a:cubicBezTo>
                  <a:pt x="16" y="14"/>
                  <a:pt x="6" y="5"/>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1" name="Freeform 1361"/>
          <p:cNvSpPr>
            <a:spLocks noEditPoints="1"/>
          </p:cNvSpPr>
          <p:nvPr/>
        </p:nvSpPr>
        <p:spPr bwMode="auto">
          <a:xfrm>
            <a:off x="1749860" y="1542953"/>
            <a:ext cx="3121050" cy="1319847"/>
          </a:xfrm>
          <a:custGeom>
            <a:avLst/>
            <a:gdLst>
              <a:gd name="T0" fmla="*/ 36247 w 1398"/>
              <a:gd name="T1" fmla="*/ 32415 h 537"/>
              <a:gd name="T2" fmla="*/ 68678 w 1398"/>
              <a:gd name="T3" fmla="*/ 89618 h 537"/>
              <a:gd name="T4" fmla="*/ 72494 w 1398"/>
              <a:gd name="T5" fmla="*/ 196398 h 537"/>
              <a:gd name="T6" fmla="*/ 72494 w 1398"/>
              <a:gd name="T7" fmla="*/ 249787 h 537"/>
              <a:gd name="T8" fmla="*/ 20985 w 1398"/>
              <a:gd name="T9" fmla="*/ 375634 h 537"/>
              <a:gd name="T10" fmla="*/ 72494 w 1398"/>
              <a:gd name="T11" fmla="*/ 394702 h 537"/>
              <a:gd name="T12" fmla="*/ 7631 w 1398"/>
              <a:gd name="T13" fmla="*/ 440465 h 537"/>
              <a:gd name="T14" fmla="*/ 17170 w 1398"/>
              <a:gd name="T15" fmla="*/ 514829 h 537"/>
              <a:gd name="T16" fmla="*/ 59139 w 1398"/>
              <a:gd name="T17" fmla="*/ 551057 h 537"/>
              <a:gd name="T18" fmla="*/ 99202 w 1398"/>
              <a:gd name="T19" fmla="*/ 593006 h 537"/>
              <a:gd name="T20" fmla="*/ 112556 w 1398"/>
              <a:gd name="T21" fmla="*/ 642582 h 537"/>
              <a:gd name="T22" fmla="*/ 146895 w 1398"/>
              <a:gd name="T23" fmla="*/ 671184 h 537"/>
              <a:gd name="T24" fmla="*/ 177418 w 1398"/>
              <a:gd name="T25" fmla="*/ 705506 h 537"/>
              <a:gd name="T26" fmla="*/ 234650 w 1398"/>
              <a:gd name="T27" fmla="*/ 743641 h 537"/>
              <a:gd name="T28" fmla="*/ 288067 w 1398"/>
              <a:gd name="T29" fmla="*/ 755082 h 537"/>
              <a:gd name="T30" fmla="*/ 312867 w 1398"/>
              <a:gd name="T31" fmla="*/ 779870 h 537"/>
              <a:gd name="T32" fmla="*/ 310959 w 1398"/>
              <a:gd name="T33" fmla="*/ 814192 h 537"/>
              <a:gd name="T34" fmla="*/ 293790 w 1398"/>
              <a:gd name="T35" fmla="*/ 842794 h 537"/>
              <a:gd name="T36" fmla="*/ 257543 w 1398"/>
              <a:gd name="T37" fmla="*/ 888556 h 537"/>
              <a:gd name="T38" fmla="*/ 249912 w 1398"/>
              <a:gd name="T39" fmla="*/ 915251 h 537"/>
              <a:gd name="T40" fmla="*/ 331944 w 1398"/>
              <a:gd name="T41" fmla="*/ 949573 h 537"/>
              <a:gd name="T42" fmla="*/ 459762 w 1398"/>
              <a:gd name="T43" fmla="*/ 981988 h 537"/>
              <a:gd name="T44" fmla="*/ 532255 w 1398"/>
              <a:gd name="T45" fmla="*/ 1006776 h 537"/>
              <a:gd name="T46" fmla="*/ 522717 w 1398"/>
              <a:gd name="T47" fmla="*/ 823726 h 537"/>
              <a:gd name="T48" fmla="*/ 496009 w 1398"/>
              <a:gd name="T49" fmla="*/ 774150 h 537"/>
              <a:gd name="T50" fmla="*/ 530348 w 1398"/>
              <a:gd name="T51" fmla="*/ 756989 h 537"/>
              <a:gd name="T52" fmla="*/ 574225 w 1398"/>
              <a:gd name="T53" fmla="*/ 707413 h 537"/>
              <a:gd name="T54" fmla="*/ 642903 w 1398"/>
              <a:gd name="T55" fmla="*/ 701692 h 537"/>
              <a:gd name="T56" fmla="*/ 719212 w 1398"/>
              <a:gd name="T57" fmla="*/ 732201 h 537"/>
              <a:gd name="T58" fmla="*/ 797429 w 1398"/>
              <a:gd name="T59" fmla="*/ 728387 h 537"/>
              <a:gd name="T60" fmla="*/ 864200 w 1398"/>
              <a:gd name="T61" fmla="*/ 709319 h 537"/>
              <a:gd name="T62" fmla="*/ 847030 w 1398"/>
              <a:gd name="T63" fmla="*/ 657837 h 537"/>
              <a:gd name="T64" fmla="*/ 927155 w 1398"/>
              <a:gd name="T65" fmla="*/ 608261 h 537"/>
              <a:gd name="T66" fmla="*/ 1075957 w 1398"/>
              <a:gd name="T67" fmla="*/ 573939 h 537"/>
              <a:gd name="T68" fmla="*/ 1123650 w 1398"/>
              <a:gd name="T69" fmla="*/ 613981 h 537"/>
              <a:gd name="T70" fmla="*/ 1167528 w 1398"/>
              <a:gd name="T71" fmla="*/ 621608 h 537"/>
              <a:gd name="T72" fmla="*/ 1226667 w 1398"/>
              <a:gd name="T73" fmla="*/ 613981 h 537"/>
              <a:gd name="T74" fmla="*/ 1331592 w 1398"/>
              <a:gd name="T75" fmla="*/ 728387 h 537"/>
              <a:gd name="T76" fmla="*/ 1421255 w 1398"/>
              <a:gd name="T77" fmla="*/ 726480 h 537"/>
              <a:gd name="T78" fmla="*/ 1486118 w 1398"/>
              <a:gd name="T79" fmla="*/ 766523 h 537"/>
              <a:gd name="T80" fmla="*/ 1587227 w 1398"/>
              <a:gd name="T81" fmla="*/ 739828 h 537"/>
              <a:gd name="T82" fmla="*/ 1684521 w 1398"/>
              <a:gd name="T83" fmla="*/ 753175 h 537"/>
              <a:gd name="T84" fmla="*/ 1737938 w 1398"/>
              <a:gd name="T85" fmla="*/ 715040 h 537"/>
              <a:gd name="T86" fmla="*/ 1837139 w 1398"/>
              <a:gd name="T87" fmla="*/ 707413 h 537"/>
              <a:gd name="T88" fmla="*/ 1928710 w 1398"/>
              <a:gd name="T89" fmla="*/ 739828 h 537"/>
              <a:gd name="T90" fmla="*/ 2022189 w 1398"/>
              <a:gd name="T91" fmla="*/ 776057 h 537"/>
              <a:gd name="T92" fmla="*/ 2174807 w 1398"/>
              <a:gd name="T93" fmla="*/ 755082 h 537"/>
              <a:gd name="T94" fmla="*/ 2275916 w 1398"/>
              <a:gd name="T95" fmla="*/ 743641 h 537"/>
              <a:gd name="T96" fmla="*/ 2294994 w 1398"/>
              <a:gd name="T97" fmla="*/ 661650 h 537"/>
              <a:gd name="T98" fmla="*/ 2441888 w 1398"/>
              <a:gd name="T99" fmla="*/ 663557 h 537"/>
              <a:gd name="T100" fmla="*/ 2527736 w 1398"/>
              <a:gd name="T101" fmla="*/ 777963 h 537"/>
              <a:gd name="T102" fmla="*/ 2609768 w 1398"/>
              <a:gd name="T103" fmla="*/ 827539 h 537"/>
              <a:gd name="T104" fmla="*/ 2665092 w 1398"/>
              <a:gd name="T105" fmla="*/ 833260 h 537"/>
              <a:gd name="T106" fmla="*/ 2611676 w 1398"/>
              <a:gd name="T107" fmla="*/ 913344 h 537"/>
              <a:gd name="T108" fmla="*/ 2575429 w 1398"/>
              <a:gd name="T109" fmla="*/ 957200 h 5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8" h="537">
                <a:moveTo>
                  <a:pt x="44" y="0"/>
                </a:moveTo>
                <a:cubicBezTo>
                  <a:pt x="41" y="3"/>
                  <a:pt x="39" y="6"/>
                  <a:pt x="38" y="7"/>
                </a:cubicBezTo>
                <a:cubicBezTo>
                  <a:pt x="34" y="10"/>
                  <a:pt x="29" y="9"/>
                  <a:pt x="27" y="11"/>
                </a:cubicBezTo>
                <a:cubicBezTo>
                  <a:pt x="26" y="13"/>
                  <a:pt x="21" y="17"/>
                  <a:pt x="19" y="17"/>
                </a:cubicBezTo>
                <a:cubicBezTo>
                  <a:pt x="17" y="17"/>
                  <a:pt x="17" y="19"/>
                  <a:pt x="21" y="22"/>
                </a:cubicBezTo>
                <a:cubicBezTo>
                  <a:pt x="24" y="25"/>
                  <a:pt x="16" y="25"/>
                  <a:pt x="16" y="29"/>
                </a:cubicBezTo>
                <a:cubicBezTo>
                  <a:pt x="16" y="32"/>
                  <a:pt x="24" y="37"/>
                  <a:pt x="27" y="38"/>
                </a:cubicBezTo>
                <a:cubicBezTo>
                  <a:pt x="31" y="39"/>
                  <a:pt x="32" y="42"/>
                  <a:pt x="36" y="47"/>
                </a:cubicBezTo>
                <a:cubicBezTo>
                  <a:pt x="41" y="51"/>
                  <a:pt x="30" y="58"/>
                  <a:pt x="26" y="63"/>
                </a:cubicBezTo>
                <a:cubicBezTo>
                  <a:pt x="23" y="68"/>
                  <a:pt x="35" y="79"/>
                  <a:pt x="37" y="84"/>
                </a:cubicBezTo>
                <a:cubicBezTo>
                  <a:pt x="38" y="89"/>
                  <a:pt x="34" y="88"/>
                  <a:pt x="33" y="91"/>
                </a:cubicBezTo>
                <a:cubicBezTo>
                  <a:pt x="32" y="93"/>
                  <a:pt x="35" y="99"/>
                  <a:pt x="38" y="103"/>
                </a:cubicBezTo>
                <a:cubicBezTo>
                  <a:pt x="41" y="106"/>
                  <a:pt x="32" y="106"/>
                  <a:pt x="34" y="108"/>
                </a:cubicBezTo>
                <a:cubicBezTo>
                  <a:pt x="35" y="110"/>
                  <a:pt x="39" y="114"/>
                  <a:pt x="39" y="116"/>
                </a:cubicBezTo>
                <a:cubicBezTo>
                  <a:pt x="39" y="118"/>
                  <a:pt x="42" y="121"/>
                  <a:pt x="45" y="124"/>
                </a:cubicBezTo>
                <a:cubicBezTo>
                  <a:pt x="48" y="127"/>
                  <a:pt x="44" y="127"/>
                  <a:pt x="38" y="131"/>
                </a:cubicBezTo>
                <a:cubicBezTo>
                  <a:pt x="32" y="136"/>
                  <a:pt x="54" y="141"/>
                  <a:pt x="57" y="148"/>
                </a:cubicBezTo>
                <a:cubicBezTo>
                  <a:pt x="60" y="154"/>
                  <a:pt x="48" y="163"/>
                  <a:pt x="41" y="169"/>
                </a:cubicBezTo>
                <a:cubicBezTo>
                  <a:pt x="34" y="174"/>
                  <a:pt x="26" y="184"/>
                  <a:pt x="21" y="187"/>
                </a:cubicBezTo>
                <a:cubicBezTo>
                  <a:pt x="18" y="189"/>
                  <a:pt x="14" y="193"/>
                  <a:pt x="11" y="197"/>
                </a:cubicBezTo>
                <a:cubicBezTo>
                  <a:pt x="12" y="197"/>
                  <a:pt x="12" y="197"/>
                  <a:pt x="13" y="197"/>
                </a:cubicBezTo>
                <a:cubicBezTo>
                  <a:pt x="17" y="196"/>
                  <a:pt x="20" y="194"/>
                  <a:pt x="20" y="196"/>
                </a:cubicBezTo>
                <a:cubicBezTo>
                  <a:pt x="20" y="198"/>
                  <a:pt x="21" y="201"/>
                  <a:pt x="24" y="202"/>
                </a:cubicBezTo>
                <a:cubicBezTo>
                  <a:pt x="27" y="204"/>
                  <a:pt x="39" y="206"/>
                  <a:pt x="38" y="207"/>
                </a:cubicBezTo>
                <a:cubicBezTo>
                  <a:pt x="37" y="209"/>
                  <a:pt x="36" y="210"/>
                  <a:pt x="31" y="210"/>
                </a:cubicBezTo>
                <a:cubicBezTo>
                  <a:pt x="26" y="210"/>
                  <a:pt x="17" y="210"/>
                  <a:pt x="14" y="213"/>
                </a:cubicBezTo>
                <a:cubicBezTo>
                  <a:pt x="13" y="214"/>
                  <a:pt x="12" y="215"/>
                  <a:pt x="12" y="216"/>
                </a:cubicBezTo>
                <a:cubicBezTo>
                  <a:pt x="13" y="222"/>
                  <a:pt x="6" y="228"/>
                  <a:pt x="4" y="231"/>
                </a:cubicBezTo>
                <a:cubicBezTo>
                  <a:pt x="1" y="235"/>
                  <a:pt x="5" y="237"/>
                  <a:pt x="6" y="242"/>
                </a:cubicBezTo>
                <a:cubicBezTo>
                  <a:pt x="6" y="246"/>
                  <a:pt x="7" y="250"/>
                  <a:pt x="4" y="253"/>
                </a:cubicBezTo>
                <a:cubicBezTo>
                  <a:pt x="0" y="256"/>
                  <a:pt x="6" y="258"/>
                  <a:pt x="9" y="261"/>
                </a:cubicBezTo>
                <a:cubicBezTo>
                  <a:pt x="12" y="264"/>
                  <a:pt x="6" y="265"/>
                  <a:pt x="9" y="270"/>
                </a:cubicBezTo>
                <a:cubicBezTo>
                  <a:pt x="11" y="274"/>
                  <a:pt x="13" y="276"/>
                  <a:pt x="13" y="279"/>
                </a:cubicBezTo>
                <a:cubicBezTo>
                  <a:pt x="13" y="282"/>
                  <a:pt x="19" y="283"/>
                  <a:pt x="21" y="285"/>
                </a:cubicBezTo>
                <a:cubicBezTo>
                  <a:pt x="23" y="288"/>
                  <a:pt x="24" y="285"/>
                  <a:pt x="27" y="285"/>
                </a:cubicBezTo>
                <a:cubicBezTo>
                  <a:pt x="30" y="285"/>
                  <a:pt x="30" y="287"/>
                  <a:pt x="31" y="289"/>
                </a:cubicBezTo>
                <a:cubicBezTo>
                  <a:pt x="33" y="290"/>
                  <a:pt x="36" y="288"/>
                  <a:pt x="38" y="286"/>
                </a:cubicBezTo>
                <a:cubicBezTo>
                  <a:pt x="39" y="285"/>
                  <a:pt x="42" y="287"/>
                  <a:pt x="47" y="291"/>
                </a:cubicBezTo>
                <a:cubicBezTo>
                  <a:pt x="52" y="295"/>
                  <a:pt x="49" y="295"/>
                  <a:pt x="49" y="301"/>
                </a:cubicBezTo>
                <a:cubicBezTo>
                  <a:pt x="49" y="307"/>
                  <a:pt x="49" y="308"/>
                  <a:pt x="52" y="311"/>
                </a:cubicBezTo>
                <a:cubicBezTo>
                  <a:pt x="55" y="315"/>
                  <a:pt x="57" y="319"/>
                  <a:pt x="59" y="322"/>
                </a:cubicBezTo>
                <a:cubicBezTo>
                  <a:pt x="61" y="325"/>
                  <a:pt x="65" y="324"/>
                  <a:pt x="68" y="327"/>
                </a:cubicBezTo>
                <a:cubicBezTo>
                  <a:pt x="71" y="330"/>
                  <a:pt x="73" y="332"/>
                  <a:pt x="68" y="335"/>
                </a:cubicBezTo>
                <a:cubicBezTo>
                  <a:pt x="64" y="339"/>
                  <a:pt x="63" y="338"/>
                  <a:pt x="59" y="337"/>
                </a:cubicBezTo>
                <a:cubicBezTo>
                  <a:pt x="55" y="337"/>
                  <a:pt x="55" y="336"/>
                  <a:pt x="55" y="339"/>
                </a:cubicBezTo>
                <a:cubicBezTo>
                  <a:pt x="55" y="342"/>
                  <a:pt x="58" y="352"/>
                  <a:pt x="62" y="356"/>
                </a:cubicBezTo>
                <a:cubicBezTo>
                  <a:pt x="66" y="360"/>
                  <a:pt x="67" y="354"/>
                  <a:pt x="69" y="351"/>
                </a:cubicBezTo>
                <a:cubicBezTo>
                  <a:pt x="72" y="347"/>
                  <a:pt x="71" y="351"/>
                  <a:pt x="77" y="352"/>
                </a:cubicBezTo>
                <a:cubicBezTo>
                  <a:pt x="82" y="352"/>
                  <a:pt x="83" y="351"/>
                  <a:pt x="86" y="352"/>
                </a:cubicBezTo>
                <a:cubicBezTo>
                  <a:pt x="89" y="352"/>
                  <a:pt x="91" y="356"/>
                  <a:pt x="93" y="359"/>
                </a:cubicBezTo>
                <a:cubicBezTo>
                  <a:pt x="95" y="362"/>
                  <a:pt x="91" y="361"/>
                  <a:pt x="90" y="364"/>
                </a:cubicBezTo>
                <a:cubicBezTo>
                  <a:pt x="89" y="367"/>
                  <a:pt x="91" y="367"/>
                  <a:pt x="93" y="370"/>
                </a:cubicBezTo>
                <a:cubicBezTo>
                  <a:pt x="94" y="373"/>
                  <a:pt x="99" y="372"/>
                  <a:pt x="102" y="372"/>
                </a:cubicBezTo>
                <a:cubicBezTo>
                  <a:pt x="104" y="372"/>
                  <a:pt x="107" y="382"/>
                  <a:pt x="107" y="385"/>
                </a:cubicBezTo>
                <a:cubicBezTo>
                  <a:pt x="108" y="387"/>
                  <a:pt x="112" y="385"/>
                  <a:pt x="115" y="384"/>
                </a:cubicBezTo>
                <a:cubicBezTo>
                  <a:pt x="117" y="384"/>
                  <a:pt x="118" y="386"/>
                  <a:pt x="123" y="390"/>
                </a:cubicBezTo>
                <a:cubicBezTo>
                  <a:pt x="128" y="394"/>
                  <a:pt x="129" y="386"/>
                  <a:pt x="132" y="386"/>
                </a:cubicBezTo>
                <a:cubicBezTo>
                  <a:pt x="134" y="386"/>
                  <a:pt x="136" y="391"/>
                  <a:pt x="139" y="393"/>
                </a:cubicBezTo>
                <a:cubicBezTo>
                  <a:pt x="142" y="396"/>
                  <a:pt x="142" y="393"/>
                  <a:pt x="146" y="393"/>
                </a:cubicBezTo>
                <a:cubicBezTo>
                  <a:pt x="149" y="393"/>
                  <a:pt x="148" y="393"/>
                  <a:pt x="151" y="396"/>
                </a:cubicBezTo>
                <a:cubicBezTo>
                  <a:pt x="155" y="399"/>
                  <a:pt x="154" y="397"/>
                  <a:pt x="157" y="396"/>
                </a:cubicBezTo>
                <a:cubicBezTo>
                  <a:pt x="160" y="395"/>
                  <a:pt x="160" y="398"/>
                  <a:pt x="164" y="400"/>
                </a:cubicBezTo>
                <a:cubicBezTo>
                  <a:pt x="168" y="403"/>
                  <a:pt x="169" y="403"/>
                  <a:pt x="169" y="405"/>
                </a:cubicBezTo>
                <a:cubicBezTo>
                  <a:pt x="169" y="407"/>
                  <a:pt x="168" y="406"/>
                  <a:pt x="164" y="409"/>
                </a:cubicBezTo>
                <a:cubicBezTo>
                  <a:pt x="160" y="412"/>
                  <a:pt x="165" y="412"/>
                  <a:pt x="168" y="413"/>
                </a:cubicBezTo>
                <a:cubicBezTo>
                  <a:pt x="170" y="415"/>
                  <a:pt x="165" y="413"/>
                  <a:pt x="163" y="415"/>
                </a:cubicBezTo>
                <a:cubicBezTo>
                  <a:pt x="160" y="416"/>
                  <a:pt x="163" y="417"/>
                  <a:pt x="165" y="420"/>
                </a:cubicBezTo>
                <a:cubicBezTo>
                  <a:pt x="167" y="423"/>
                  <a:pt x="164" y="424"/>
                  <a:pt x="163" y="427"/>
                </a:cubicBezTo>
                <a:cubicBezTo>
                  <a:pt x="162" y="430"/>
                  <a:pt x="156" y="427"/>
                  <a:pt x="150" y="430"/>
                </a:cubicBezTo>
                <a:cubicBezTo>
                  <a:pt x="145" y="432"/>
                  <a:pt x="143" y="437"/>
                  <a:pt x="142" y="441"/>
                </a:cubicBezTo>
                <a:cubicBezTo>
                  <a:pt x="143" y="441"/>
                  <a:pt x="143" y="440"/>
                  <a:pt x="143" y="440"/>
                </a:cubicBezTo>
                <a:cubicBezTo>
                  <a:pt x="151" y="440"/>
                  <a:pt x="156" y="441"/>
                  <a:pt x="154" y="442"/>
                </a:cubicBezTo>
                <a:cubicBezTo>
                  <a:pt x="151" y="442"/>
                  <a:pt x="143" y="449"/>
                  <a:pt x="141" y="449"/>
                </a:cubicBezTo>
                <a:cubicBezTo>
                  <a:pt x="140" y="449"/>
                  <a:pt x="140" y="450"/>
                  <a:pt x="143" y="452"/>
                </a:cubicBezTo>
                <a:cubicBezTo>
                  <a:pt x="146" y="455"/>
                  <a:pt x="147" y="458"/>
                  <a:pt x="145" y="458"/>
                </a:cubicBezTo>
                <a:cubicBezTo>
                  <a:pt x="142" y="458"/>
                  <a:pt x="137" y="462"/>
                  <a:pt x="135" y="466"/>
                </a:cubicBezTo>
                <a:cubicBezTo>
                  <a:pt x="134" y="469"/>
                  <a:pt x="135" y="470"/>
                  <a:pt x="132" y="471"/>
                </a:cubicBezTo>
                <a:cubicBezTo>
                  <a:pt x="129" y="471"/>
                  <a:pt x="127" y="471"/>
                  <a:pt x="127" y="473"/>
                </a:cubicBezTo>
                <a:cubicBezTo>
                  <a:pt x="126" y="474"/>
                  <a:pt x="124" y="474"/>
                  <a:pt x="128" y="476"/>
                </a:cubicBezTo>
                <a:cubicBezTo>
                  <a:pt x="131" y="477"/>
                  <a:pt x="129" y="479"/>
                  <a:pt x="131" y="480"/>
                </a:cubicBezTo>
                <a:cubicBezTo>
                  <a:pt x="133" y="481"/>
                  <a:pt x="139" y="482"/>
                  <a:pt x="142" y="484"/>
                </a:cubicBezTo>
                <a:cubicBezTo>
                  <a:pt x="145" y="486"/>
                  <a:pt x="154" y="492"/>
                  <a:pt x="159" y="496"/>
                </a:cubicBezTo>
                <a:cubicBezTo>
                  <a:pt x="160" y="498"/>
                  <a:pt x="162" y="499"/>
                  <a:pt x="164" y="501"/>
                </a:cubicBezTo>
                <a:cubicBezTo>
                  <a:pt x="167" y="499"/>
                  <a:pt x="171" y="497"/>
                  <a:pt x="174" y="498"/>
                </a:cubicBezTo>
                <a:cubicBezTo>
                  <a:pt x="179" y="500"/>
                  <a:pt x="187" y="506"/>
                  <a:pt x="191" y="506"/>
                </a:cubicBezTo>
                <a:cubicBezTo>
                  <a:pt x="196" y="506"/>
                  <a:pt x="201" y="506"/>
                  <a:pt x="208" y="509"/>
                </a:cubicBezTo>
                <a:cubicBezTo>
                  <a:pt x="216" y="512"/>
                  <a:pt x="217" y="514"/>
                  <a:pt x="221" y="514"/>
                </a:cubicBezTo>
                <a:cubicBezTo>
                  <a:pt x="225" y="514"/>
                  <a:pt x="236" y="512"/>
                  <a:pt x="241" y="515"/>
                </a:cubicBezTo>
                <a:cubicBezTo>
                  <a:pt x="246" y="518"/>
                  <a:pt x="241" y="522"/>
                  <a:pt x="245" y="524"/>
                </a:cubicBezTo>
                <a:cubicBezTo>
                  <a:pt x="249" y="525"/>
                  <a:pt x="253" y="525"/>
                  <a:pt x="257" y="529"/>
                </a:cubicBezTo>
                <a:cubicBezTo>
                  <a:pt x="262" y="532"/>
                  <a:pt x="265" y="537"/>
                  <a:pt x="269" y="535"/>
                </a:cubicBezTo>
                <a:cubicBezTo>
                  <a:pt x="272" y="534"/>
                  <a:pt x="277" y="531"/>
                  <a:pt x="279" y="528"/>
                </a:cubicBezTo>
                <a:moveTo>
                  <a:pt x="288" y="455"/>
                </a:moveTo>
                <a:cubicBezTo>
                  <a:pt x="284" y="453"/>
                  <a:pt x="278" y="450"/>
                  <a:pt x="281" y="449"/>
                </a:cubicBezTo>
                <a:cubicBezTo>
                  <a:pt x="283" y="448"/>
                  <a:pt x="286" y="451"/>
                  <a:pt x="285" y="447"/>
                </a:cubicBezTo>
                <a:cubicBezTo>
                  <a:pt x="283" y="444"/>
                  <a:pt x="279" y="435"/>
                  <a:pt x="274" y="432"/>
                </a:cubicBezTo>
                <a:cubicBezTo>
                  <a:pt x="269" y="430"/>
                  <a:pt x="263" y="432"/>
                  <a:pt x="262" y="429"/>
                </a:cubicBezTo>
                <a:cubicBezTo>
                  <a:pt x="261" y="426"/>
                  <a:pt x="263" y="426"/>
                  <a:pt x="260" y="424"/>
                </a:cubicBezTo>
                <a:cubicBezTo>
                  <a:pt x="257" y="422"/>
                  <a:pt x="250" y="420"/>
                  <a:pt x="253" y="417"/>
                </a:cubicBezTo>
                <a:cubicBezTo>
                  <a:pt x="256" y="413"/>
                  <a:pt x="263" y="410"/>
                  <a:pt x="260" y="406"/>
                </a:cubicBezTo>
                <a:cubicBezTo>
                  <a:pt x="257" y="403"/>
                  <a:pt x="255" y="403"/>
                  <a:pt x="257" y="400"/>
                </a:cubicBezTo>
                <a:cubicBezTo>
                  <a:pt x="258" y="397"/>
                  <a:pt x="264" y="393"/>
                  <a:pt x="265" y="391"/>
                </a:cubicBezTo>
                <a:cubicBezTo>
                  <a:pt x="265" y="389"/>
                  <a:pt x="266" y="385"/>
                  <a:pt x="268" y="386"/>
                </a:cubicBezTo>
                <a:cubicBezTo>
                  <a:pt x="269" y="387"/>
                  <a:pt x="276" y="398"/>
                  <a:pt x="278" y="397"/>
                </a:cubicBezTo>
                <a:cubicBezTo>
                  <a:pt x="281" y="396"/>
                  <a:pt x="284" y="395"/>
                  <a:pt x="283" y="393"/>
                </a:cubicBezTo>
                <a:cubicBezTo>
                  <a:pt x="282" y="391"/>
                  <a:pt x="280" y="384"/>
                  <a:pt x="284" y="383"/>
                </a:cubicBezTo>
                <a:cubicBezTo>
                  <a:pt x="287" y="381"/>
                  <a:pt x="289" y="376"/>
                  <a:pt x="292" y="375"/>
                </a:cubicBezTo>
                <a:cubicBezTo>
                  <a:pt x="295" y="373"/>
                  <a:pt x="299" y="373"/>
                  <a:pt x="301" y="371"/>
                </a:cubicBezTo>
                <a:cubicBezTo>
                  <a:pt x="304" y="369"/>
                  <a:pt x="308" y="364"/>
                  <a:pt x="311" y="365"/>
                </a:cubicBezTo>
                <a:cubicBezTo>
                  <a:pt x="315" y="366"/>
                  <a:pt x="316" y="369"/>
                  <a:pt x="320" y="369"/>
                </a:cubicBezTo>
                <a:cubicBezTo>
                  <a:pt x="323" y="368"/>
                  <a:pt x="325" y="363"/>
                  <a:pt x="329" y="364"/>
                </a:cubicBezTo>
                <a:cubicBezTo>
                  <a:pt x="332" y="366"/>
                  <a:pt x="332" y="368"/>
                  <a:pt x="337" y="368"/>
                </a:cubicBezTo>
                <a:cubicBezTo>
                  <a:pt x="341" y="368"/>
                  <a:pt x="349" y="370"/>
                  <a:pt x="353" y="374"/>
                </a:cubicBezTo>
                <a:cubicBezTo>
                  <a:pt x="357" y="378"/>
                  <a:pt x="358" y="384"/>
                  <a:pt x="359" y="383"/>
                </a:cubicBezTo>
                <a:cubicBezTo>
                  <a:pt x="361" y="382"/>
                  <a:pt x="361" y="376"/>
                  <a:pt x="364" y="378"/>
                </a:cubicBezTo>
                <a:cubicBezTo>
                  <a:pt x="367" y="380"/>
                  <a:pt x="374" y="386"/>
                  <a:pt x="377" y="384"/>
                </a:cubicBezTo>
                <a:cubicBezTo>
                  <a:pt x="379" y="383"/>
                  <a:pt x="385" y="376"/>
                  <a:pt x="388" y="376"/>
                </a:cubicBezTo>
                <a:cubicBezTo>
                  <a:pt x="391" y="376"/>
                  <a:pt x="396" y="379"/>
                  <a:pt x="400" y="378"/>
                </a:cubicBezTo>
                <a:cubicBezTo>
                  <a:pt x="404" y="378"/>
                  <a:pt x="405" y="374"/>
                  <a:pt x="408" y="375"/>
                </a:cubicBezTo>
                <a:cubicBezTo>
                  <a:pt x="411" y="376"/>
                  <a:pt x="415" y="381"/>
                  <a:pt x="418" y="382"/>
                </a:cubicBezTo>
                <a:cubicBezTo>
                  <a:pt x="421" y="383"/>
                  <a:pt x="426" y="387"/>
                  <a:pt x="428" y="386"/>
                </a:cubicBezTo>
                <a:cubicBezTo>
                  <a:pt x="429" y="385"/>
                  <a:pt x="429" y="380"/>
                  <a:pt x="432" y="381"/>
                </a:cubicBezTo>
                <a:cubicBezTo>
                  <a:pt x="435" y="383"/>
                  <a:pt x="445" y="383"/>
                  <a:pt x="448" y="381"/>
                </a:cubicBezTo>
                <a:cubicBezTo>
                  <a:pt x="451" y="380"/>
                  <a:pt x="456" y="375"/>
                  <a:pt x="453" y="372"/>
                </a:cubicBezTo>
                <a:cubicBezTo>
                  <a:pt x="450" y="368"/>
                  <a:pt x="438" y="365"/>
                  <a:pt x="437" y="362"/>
                </a:cubicBezTo>
                <a:cubicBezTo>
                  <a:pt x="436" y="359"/>
                  <a:pt x="437" y="359"/>
                  <a:pt x="441" y="357"/>
                </a:cubicBezTo>
                <a:cubicBezTo>
                  <a:pt x="445" y="355"/>
                  <a:pt x="448" y="354"/>
                  <a:pt x="445" y="351"/>
                </a:cubicBezTo>
                <a:cubicBezTo>
                  <a:pt x="443" y="347"/>
                  <a:pt x="438" y="347"/>
                  <a:pt x="444" y="345"/>
                </a:cubicBezTo>
                <a:cubicBezTo>
                  <a:pt x="450" y="342"/>
                  <a:pt x="465" y="344"/>
                  <a:pt x="459" y="340"/>
                </a:cubicBezTo>
                <a:cubicBezTo>
                  <a:pt x="453" y="336"/>
                  <a:pt x="448" y="332"/>
                  <a:pt x="449" y="327"/>
                </a:cubicBezTo>
                <a:cubicBezTo>
                  <a:pt x="449" y="323"/>
                  <a:pt x="453" y="324"/>
                  <a:pt x="458" y="325"/>
                </a:cubicBezTo>
                <a:cubicBezTo>
                  <a:pt x="463" y="325"/>
                  <a:pt x="479" y="322"/>
                  <a:pt x="486" y="319"/>
                </a:cubicBezTo>
                <a:cubicBezTo>
                  <a:pt x="493" y="316"/>
                  <a:pt x="499" y="318"/>
                  <a:pt x="503" y="316"/>
                </a:cubicBezTo>
                <a:cubicBezTo>
                  <a:pt x="506" y="314"/>
                  <a:pt x="513" y="313"/>
                  <a:pt x="520" y="312"/>
                </a:cubicBezTo>
                <a:cubicBezTo>
                  <a:pt x="526" y="311"/>
                  <a:pt x="540" y="309"/>
                  <a:pt x="545" y="304"/>
                </a:cubicBezTo>
                <a:cubicBezTo>
                  <a:pt x="551" y="300"/>
                  <a:pt x="560" y="300"/>
                  <a:pt x="564" y="301"/>
                </a:cubicBezTo>
                <a:cubicBezTo>
                  <a:pt x="568" y="302"/>
                  <a:pt x="572" y="300"/>
                  <a:pt x="574" y="302"/>
                </a:cubicBezTo>
                <a:cubicBezTo>
                  <a:pt x="576" y="303"/>
                  <a:pt x="580" y="309"/>
                  <a:pt x="581" y="311"/>
                </a:cubicBezTo>
                <a:cubicBezTo>
                  <a:pt x="581" y="314"/>
                  <a:pt x="578" y="319"/>
                  <a:pt x="580" y="321"/>
                </a:cubicBezTo>
                <a:cubicBezTo>
                  <a:pt x="582" y="322"/>
                  <a:pt x="585" y="324"/>
                  <a:pt x="589" y="322"/>
                </a:cubicBezTo>
                <a:cubicBezTo>
                  <a:pt x="592" y="320"/>
                  <a:pt x="596" y="319"/>
                  <a:pt x="597" y="321"/>
                </a:cubicBezTo>
                <a:cubicBezTo>
                  <a:pt x="598" y="323"/>
                  <a:pt x="598" y="326"/>
                  <a:pt x="600" y="325"/>
                </a:cubicBezTo>
                <a:cubicBezTo>
                  <a:pt x="603" y="323"/>
                  <a:pt x="601" y="322"/>
                  <a:pt x="604" y="323"/>
                </a:cubicBezTo>
                <a:cubicBezTo>
                  <a:pt x="607" y="324"/>
                  <a:pt x="610" y="326"/>
                  <a:pt x="612" y="326"/>
                </a:cubicBezTo>
                <a:cubicBezTo>
                  <a:pt x="613" y="326"/>
                  <a:pt x="612" y="328"/>
                  <a:pt x="611" y="330"/>
                </a:cubicBezTo>
                <a:cubicBezTo>
                  <a:pt x="609" y="332"/>
                  <a:pt x="608" y="335"/>
                  <a:pt x="611" y="334"/>
                </a:cubicBezTo>
                <a:cubicBezTo>
                  <a:pt x="615" y="333"/>
                  <a:pt x="621" y="332"/>
                  <a:pt x="624" y="332"/>
                </a:cubicBezTo>
                <a:cubicBezTo>
                  <a:pt x="627" y="332"/>
                  <a:pt x="639" y="325"/>
                  <a:pt x="643" y="322"/>
                </a:cubicBezTo>
                <a:cubicBezTo>
                  <a:pt x="647" y="320"/>
                  <a:pt x="656" y="317"/>
                  <a:pt x="654" y="320"/>
                </a:cubicBezTo>
                <a:cubicBezTo>
                  <a:pt x="651" y="322"/>
                  <a:pt x="651" y="327"/>
                  <a:pt x="654" y="328"/>
                </a:cubicBezTo>
                <a:cubicBezTo>
                  <a:pt x="658" y="330"/>
                  <a:pt x="668" y="335"/>
                  <a:pt x="673" y="344"/>
                </a:cubicBezTo>
                <a:cubicBezTo>
                  <a:pt x="678" y="352"/>
                  <a:pt x="695" y="384"/>
                  <a:pt x="698" y="382"/>
                </a:cubicBezTo>
                <a:cubicBezTo>
                  <a:pt x="701" y="380"/>
                  <a:pt x="704" y="373"/>
                  <a:pt x="707" y="374"/>
                </a:cubicBezTo>
                <a:cubicBezTo>
                  <a:pt x="709" y="375"/>
                  <a:pt x="712" y="380"/>
                  <a:pt x="717" y="382"/>
                </a:cubicBezTo>
                <a:cubicBezTo>
                  <a:pt x="722" y="385"/>
                  <a:pt x="729" y="381"/>
                  <a:pt x="733" y="380"/>
                </a:cubicBezTo>
                <a:cubicBezTo>
                  <a:pt x="736" y="379"/>
                  <a:pt x="741" y="376"/>
                  <a:pt x="745" y="381"/>
                </a:cubicBezTo>
                <a:cubicBezTo>
                  <a:pt x="749" y="385"/>
                  <a:pt x="750" y="392"/>
                  <a:pt x="753" y="392"/>
                </a:cubicBezTo>
                <a:cubicBezTo>
                  <a:pt x="756" y="393"/>
                  <a:pt x="757" y="394"/>
                  <a:pt x="759" y="396"/>
                </a:cubicBezTo>
                <a:cubicBezTo>
                  <a:pt x="760" y="399"/>
                  <a:pt x="761" y="402"/>
                  <a:pt x="767" y="403"/>
                </a:cubicBezTo>
                <a:cubicBezTo>
                  <a:pt x="773" y="403"/>
                  <a:pt x="778" y="400"/>
                  <a:pt x="779" y="402"/>
                </a:cubicBezTo>
                <a:cubicBezTo>
                  <a:pt x="780" y="403"/>
                  <a:pt x="781" y="409"/>
                  <a:pt x="786" y="409"/>
                </a:cubicBezTo>
                <a:cubicBezTo>
                  <a:pt x="791" y="409"/>
                  <a:pt x="796" y="407"/>
                  <a:pt x="799" y="405"/>
                </a:cubicBezTo>
                <a:cubicBezTo>
                  <a:pt x="802" y="403"/>
                  <a:pt x="813" y="401"/>
                  <a:pt x="816" y="398"/>
                </a:cubicBezTo>
                <a:cubicBezTo>
                  <a:pt x="819" y="394"/>
                  <a:pt x="828" y="391"/>
                  <a:pt x="832" y="388"/>
                </a:cubicBezTo>
                <a:cubicBezTo>
                  <a:pt x="837" y="386"/>
                  <a:pt x="847" y="380"/>
                  <a:pt x="851" y="381"/>
                </a:cubicBezTo>
                <a:cubicBezTo>
                  <a:pt x="854" y="382"/>
                  <a:pt x="863" y="383"/>
                  <a:pt x="867" y="385"/>
                </a:cubicBezTo>
                <a:cubicBezTo>
                  <a:pt x="872" y="386"/>
                  <a:pt x="871" y="391"/>
                  <a:pt x="873" y="392"/>
                </a:cubicBezTo>
                <a:cubicBezTo>
                  <a:pt x="876" y="393"/>
                  <a:pt x="879" y="395"/>
                  <a:pt x="883" y="395"/>
                </a:cubicBezTo>
                <a:cubicBezTo>
                  <a:pt x="887" y="395"/>
                  <a:pt x="888" y="392"/>
                  <a:pt x="893" y="396"/>
                </a:cubicBezTo>
                <a:cubicBezTo>
                  <a:pt x="898" y="399"/>
                  <a:pt x="904" y="402"/>
                  <a:pt x="907" y="399"/>
                </a:cubicBezTo>
                <a:cubicBezTo>
                  <a:pt x="910" y="396"/>
                  <a:pt x="917" y="392"/>
                  <a:pt x="916" y="389"/>
                </a:cubicBezTo>
                <a:cubicBezTo>
                  <a:pt x="915" y="386"/>
                  <a:pt x="910" y="378"/>
                  <a:pt x="911" y="375"/>
                </a:cubicBezTo>
                <a:cubicBezTo>
                  <a:pt x="911" y="372"/>
                  <a:pt x="924" y="360"/>
                  <a:pt x="927" y="360"/>
                </a:cubicBezTo>
                <a:cubicBezTo>
                  <a:pt x="929" y="359"/>
                  <a:pt x="934" y="362"/>
                  <a:pt x="937" y="364"/>
                </a:cubicBezTo>
                <a:cubicBezTo>
                  <a:pt x="941" y="366"/>
                  <a:pt x="945" y="364"/>
                  <a:pt x="950" y="366"/>
                </a:cubicBezTo>
                <a:cubicBezTo>
                  <a:pt x="954" y="367"/>
                  <a:pt x="959" y="369"/>
                  <a:pt x="963" y="371"/>
                </a:cubicBezTo>
                <a:cubicBezTo>
                  <a:pt x="967" y="373"/>
                  <a:pt x="968" y="373"/>
                  <a:pt x="969" y="376"/>
                </a:cubicBezTo>
                <a:cubicBezTo>
                  <a:pt x="969" y="380"/>
                  <a:pt x="970" y="387"/>
                  <a:pt x="976" y="388"/>
                </a:cubicBezTo>
                <a:cubicBezTo>
                  <a:pt x="981" y="390"/>
                  <a:pt x="987" y="393"/>
                  <a:pt x="991" y="393"/>
                </a:cubicBezTo>
                <a:cubicBezTo>
                  <a:pt x="995" y="392"/>
                  <a:pt x="1004" y="387"/>
                  <a:pt x="1011" y="388"/>
                </a:cubicBezTo>
                <a:cubicBezTo>
                  <a:pt x="1017" y="388"/>
                  <a:pt x="1024" y="391"/>
                  <a:pt x="1026" y="391"/>
                </a:cubicBezTo>
                <a:cubicBezTo>
                  <a:pt x="1028" y="391"/>
                  <a:pt x="1032" y="396"/>
                  <a:pt x="1036" y="396"/>
                </a:cubicBezTo>
                <a:cubicBezTo>
                  <a:pt x="1041" y="396"/>
                  <a:pt x="1043" y="398"/>
                  <a:pt x="1045" y="400"/>
                </a:cubicBezTo>
                <a:cubicBezTo>
                  <a:pt x="1047" y="402"/>
                  <a:pt x="1056" y="407"/>
                  <a:pt x="1060" y="407"/>
                </a:cubicBezTo>
                <a:cubicBezTo>
                  <a:pt x="1065" y="407"/>
                  <a:pt x="1073" y="410"/>
                  <a:pt x="1077" y="410"/>
                </a:cubicBezTo>
                <a:cubicBezTo>
                  <a:pt x="1081" y="410"/>
                  <a:pt x="1101" y="404"/>
                  <a:pt x="1107" y="402"/>
                </a:cubicBezTo>
                <a:cubicBezTo>
                  <a:pt x="1113" y="400"/>
                  <a:pt x="1120" y="394"/>
                  <a:pt x="1124" y="393"/>
                </a:cubicBezTo>
                <a:cubicBezTo>
                  <a:pt x="1128" y="391"/>
                  <a:pt x="1135" y="394"/>
                  <a:pt x="1140" y="396"/>
                </a:cubicBezTo>
                <a:cubicBezTo>
                  <a:pt x="1146" y="398"/>
                  <a:pt x="1149" y="392"/>
                  <a:pt x="1153" y="394"/>
                </a:cubicBezTo>
                <a:cubicBezTo>
                  <a:pt x="1157" y="397"/>
                  <a:pt x="1171" y="403"/>
                  <a:pt x="1172" y="403"/>
                </a:cubicBezTo>
                <a:cubicBezTo>
                  <a:pt x="1173" y="403"/>
                  <a:pt x="1184" y="397"/>
                  <a:pt x="1188" y="397"/>
                </a:cubicBezTo>
                <a:cubicBezTo>
                  <a:pt x="1191" y="396"/>
                  <a:pt x="1196" y="393"/>
                  <a:pt x="1193" y="390"/>
                </a:cubicBezTo>
                <a:cubicBezTo>
                  <a:pt x="1191" y="386"/>
                  <a:pt x="1198" y="377"/>
                  <a:pt x="1200" y="373"/>
                </a:cubicBezTo>
                <a:cubicBezTo>
                  <a:pt x="1202" y="370"/>
                  <a:pt x="1207" y="364"/>
                  <a:pt x="1209" y="362"/>
                </a:cubicBezTo>
                <a:cubicBezTo>
                  <a:pt x="1211" y="359"/>
                  <a:pt x="1211" y="352"/>
                  <a:pt x="1209" y="351"/>
                </a:cubicBezTo>
                <a:cubicBezTo>
                  <a:pt x="1206" y="350"/>
                  <a:pt x="1202" y="349"/>
                  <a:pt x="1203" y="347"/>
                </a:cubicBezTo>
                <a:cubicBezTo>
                  <a:pt x="1204" y="346"/>
                  <a:pt x="1212" y="338"/>
                  <a:pt x="1223" y="336"/>
                </a:cubicBezTo>
                <a:cubicBezTo>
                  <a:pt x="1234" y="335"/>
                  <a:pt x="1242" y="333"/>
                  <a:pt x="1248" y="334"/>
                </a:cubicBezTo>
                <a:cubicBezTo>
                  <a:pt x="1254" y="336"/>
                  <a:pt x="1260" y="339"/>
                  <a:pt x="1263" y="339"/>
                </a:cubicBezTo>
                <a:cubicBezTo>
                  <a:pt x="1267" y="339"/>
                  <a:pt x="1276" y="342"/>
                  <a:pt x="1280" y="348"/>
                </a:cubicBezTo>
                <a:cubicBezTo>
                  <a:pt x="1285" y="354"/>
                  <a:pt x="1295" y="378"/>
                  <a:pt x="1297" y="382"/>
                </a:cubicBezTo>
                <a:cubicBezTo>
                  <a:pt x="1300" y="386"/>
                  <a:pt x="1300" y="396"/>
                  <a:pt x="1301" y="399"/>
                </a:cubicBezTo>
                <a:cubicBezTo>
                  <a:pt x="1302" y="401"/>
                  <a:pt x="1308" y="403"/>
                  <a:pt x="1311" y="404"/>
                </a:cubicBezTo>
                <a:cubicBezTo>
                  <a:pt x="1315" y="404"/>
                  <a:pt x="1322" y="406"/>
                  <a:pt x="1325" y="408"/>
                </a:cubicBezTo>
                <a:cubicBezTo>
                  <a:pt x="1329" y="409"/>
                  <a:pt x="1334" y="413"/>
                  <a:pt x="1337" y="415"/>
                </a:cubicBezTo>
                <a:cubicBezTo>
                  <a:pt x="1340" y="417"/>
                  <a:pt x="1339" y="419"/>
                  <a:pt x="1341" y="423"/>
                </a:cubicBezTo>
                <a:cubicBezTo>
                  <a:pt x="1343" y="426"/>
                  <a:pt x="1342" y="433"/>
                  <a:pt x="1347" y="434"/>
                </a:cubicBezTo>
                <a:cubicBezTo>
                  <a:pt x="1352" y="435"/>
                  <a:pt x="1366" y="435"/>
                  <a:pt x="1368" y="434"/>
                </a:cubicBezTo>
                <a:cubicBezTo>
                  <a:pt x="1370" y="432"/>
                  <a:pt x="1370" y="430"/>
                  <a:pt x="1375" y="430"/>
                </a:cubicBezTo>
                <a:cubicBezTo>
                  <a:pt x="1379" y="429"/>
                  <a:pt x="1383" y="427"/>
                  <a:pt x="1387" y="426"/>
                </a:cubicBezTo>
                <a:cubicBezTo>
                  <a:pt x="1391" y="425"/>
                  <a:pt x="1395" y="426"/>
                  <a:pt x="1395" y="428"/>
                </a:cubicBezTo>
                <a:cubicBezTo>
                  <a:pt x="1395" y="430"/>
                  <a:pt x="1398" y="435"/>
                  <a:pt x="1397" y="437"/>
                </a:cubicBezTo>
                <a:cubicBezTo>
                  <a:pt x="1395" y="438"/>
                  <a:pt x="1392" y="441"/>
                  <a:pt x="1390" y="444"/>
                </a:cubicBezTo>
                <a:cubicBezTo>
                  <a:pt x="1388" y="446"/>
                  <a:pt x="1385" y="456"/>
                  <a:pt x="1384" y="460"/>
                </a:cubicBezTo>
                <a:cubicBezTo>
                  <a:pt x="1382" y="465"/>
                  <a:pt x="1376" y="470"/>
                  <a:pt x="1375" y="474"/>
                </a:cubicBezTo>
                <a:cubicBezTo>
                  <a:pt x="1374" y="477"/>
                  <a:pt x="1372" y="481"/>
                  <a:pt x="1369" y="479"/>
                </a:cubicBezTo>
                <a:cubicBezTo>
                  <a:pt x="1366" y="477"/>
                  <a:pt x="1360" y="474"/>
                  <a:pt x="1359" y="475"/>
                </a:cubicBezTo>
                <a:cubicBezTo>
                  <a:pt x="1357" y="476"/>
                  <a:pt x="1350" y="482"/>
                  <a:pt x="1348" y="482"/>
                </a:cubicBezTo>
                <a:cubicBezTo>
                  <a:pt x="1345" y="482"/>
                  <a:pt x="1346" y="484"/>
                  <a:pt x="1348" y="489"/>
                </a:cubicBezTo>
                <a:cubicBezTo>
                  <a:pt x="1350" y="494"/>
                  <a:pt x="1351" y="498"/>
                  <a:pt x="1350" y="502"/>
                </a:cubicBezTo>
                <a:cubicBezTo>
                  <a:pt x="1349" y="505"/>
                  <a:pt x="1351" y="510"/>
                  <a:pt x="1348" y="512"/>
                </a:cubicBezTo>
                <a:cubicBezTo>
                  <a:pt x="1345" y="513"/>
                  <a:pt x="1341" y="514"/>
                  <a:pt x="1341" y="5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2" name="Freeform 1362"/>
          <p:cNvSpPr>
            <a:spLocks/>
          </p:cNvSpPr>
          <p:nvPr/>
        </p:nvSpPr>
        <p:spPr bwMode="auto">
          <a:xfrm>
            <a:off x="4555086" y="2799760"/>
            <a:ext cx="189492" cy="122777"/>
          </a:xfrm>
          <a:custGeom>
            <a:avLst/>
            <a:gdLst>
              <a:gd name="T0" fmla="*/ 0 w 85"/>
              <a:gd name="T1" fmla="*/ 95250 h 50"/>
              <a:gd name="T2" fmla="*/ 41910 w 85"/>
              <a:gd name="T3" fmla="*/ 66675 h 50"/>
              <a:gd name="T4" fmla="*/ 62865 w 85"/>
              <a:gd name="T5" fmla="*/ 41910 h 50"/>
              <a:gd name="T6" fmla="*/ 78105 w 85"/>
              <a:gd name="T7" fmla="*/ 47625 h 50"/>
              <a:gd name="T8" fmla="*/ 102870 w 85"/>
              <a:gd name="T9" fmla="*/ 47625 h 50"/>
              <a:gd name="T10" fmla="*/ 99060 w 85"/>
              <a:gd name="T11" fmla="*/ 32385 h 50"/>
              <a:gd name="T12" fmla="*/ 123825 w 85"/>
              <a:gd name="T13" fmla="*/ 26670 h 50"/>
              <a:gd name="T14" fmla="*/ 133350 w 85"/>
              <a:gd name="T15" fmla="*/ 19050 h 50"/>
              <a:gd name="T16" fmla="*/ 140970 w 85"/>
              <a:gd name="T17" fmla="*/ 13335 h 50"/>
              <a:gd name="T18" fmla="*/ 146685 w 85"/>
              <a:gd name="T19" fmla="*/ 1905 h 50"/>
              <a:gd name="T20" fmla="*/ 161925 w 85"/>
              <a:gd name="T21" fmla="*/ 15240 h 50"/>
              <a:gd name="T22" fmla="*/ 161925 w 85"/>
              <a:gd name="T23" fmla="*/ 1524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50">
                <a:moveTo>
                  <a:pt x="0" y="50"/>
                </a:moveTo>
                <a:cubicBezTo>
                  <a:pt x="4" y="42"/>
                  <a:pt x="19" y="37"/>
                  <a:pt x="22" y="35"/>
                </a:cubicBezTo>
                <a:cubicBezTo>
                  <a:pt x="25" y="33"/>
                  <a:pt x="33" y="22"/>
                  <a:pt x="33" y="22"/>
                </a:cubicBezTo>
                <a:cubicBezTo>
                  <a:pt x="34" y="22"/>
                  <a:pt x="37" y="21"/>
                  <a:pt x="41" y="25"/>
                </a:cubicBezTo>
                <a:cubicBezTo>
                  <a:pt x="46" y="28"/>
                  <a:pt x="52" y="25"/>
                  <a:pt x="54" y="25"/>
                </a:cubicBezTo>
                <a:cubicBezTo>
                  <a:pt x="55" y="24"/>
                  <a:pt x="54" y="20"/>
                  <a:pt x="52" y="17"/>
                </a:cubicBezTo>
                <a:cubicBezTo>
                  <a:pt x="51" y="15"/>
                  <a:pt x="63" y="14"/>
                  <a:pt x="65" y="14"/>
                </a:cubicBezTo>
                <a:cubicBezTo>
                  <a:pt x="67" y="14"/>
                  <a:pt x="67" y="9"/>
                  <a:pt x="70" y="10"/>
                </a:cubicBezTo>
                <a:cubicBezTo>
                  <a:pt x="73" y="10"/>
                  <a:pt x="73" y="9"/>
                  <a:pt x="74" y="7"/>
                </a:cubicBezTo>
                <a:cubicBezTo>
                  <a:pt x="76" y="4"/>
                  <a:pt x="74" y="2"/>
                  <a:pt x="77" y="1"/>
                </a:cubicBezTo>
                <a:cubicBezTo>
                  <a:pt x="80" y="0"/>
                  <a:pt x="85" y="8"/>
                  <a:pt x="85" y="8"/>
                </a:cubicBezTo>
                <a:cubicBezTo>
                  <a:pt x="85" y="8"/>
                  <a:pt x="85" y="8"/>
                  <a:pt x="85"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3" name="Freeform 1363"/>
          <p:cNvSpPr>
            <a:spLocks/>
          </p:cNvSpPr>
          <p:nvPr/>
        </p:nvSpPr>
        <p:spPr bwMode="auto">
          <a:xfrm>
            <a:off x="3111605" y="2519420"/>
            <a:ext cx="1322731" cy="1074295"/>
          </a:xfrm>
          <a:custGeom>
            <a:avLst/>
            <a:gdLst>
              <a:gd name="T0" fmla="*/ 1019561 w 592"/>
              <a:gd name="T1" fmla="*/ 62937 h 437"/>
              <a:gd name="T2" fmla="*/ 1063475 w 592"/>
              <a:gd name="T3" fmla="*/ 70566 h 437"/>
              <a:gd name="T4" fmla="*/ 1124572 w 592"/>
              <a:gd name="T5" fmla="*/ 106802 h 437"/>
              <a:gd name="T6" fmla="*/ 1036745 w 592"/>
              <a:gd name="T7" fmla="*/ 131595 h 437"/>
              <a:gd name="T8" fmla="*/ 962282 w 592"/>
              <a:gd name="T9" fmla="*/ 164018 h 437"/>
              <a:gd name="T10" fmla="*/ 926006 w 592"/>
              <a:gd name="T11" fmla="*/ 192625 h 437"/>
              <a:gd name="T12" fmla="*/ 775172 w 592"/>
              <a:gd name="T13" fmla="*/ 249841 h 437"/>
              <a:gd name="T14" fmla="*/ 714075 w 592"/>
              <a:gd name="T15" fmla="*/ 253655 h 437"/>
              <a:gd name="T16" fmla="*/ 628157 w 592"/>
              <a:gd name="T17" fmla="*/ 225047 h 437"/>
              <a:gd name="T18" fmla="*/ 528873 w 592"/>
              <a:gd name="T19" fmla="*/ 200254 h 437"/>
              <a:gd name="T20" fmla="*/ 431500 w 592"/>
              <a:gd name="T21" fmla="*/ 150667 h 437"/>
              <a:gd name="T22" fmla="*/ 420044 w 592"/>
              <a:gd name="T23" fmla="*/ 114431 h 437"/>
              <a:gd name="T24" fmla="*/ 387586 w 592"/>
              <a:gd name="T25" fmla="*/ 61030 h 437"/>
              <a:gd name="T26" fmla="*/ 347491 w 592"/>
              <a:gd name="T27" fmla="*/ 20979 h 437"/>
              <a:gd name="T28" fmla="*/ 316942 w 592"/>
              <a:gd name="T29" fmla="*/ 45772 h 437"/>
              <a:gd name="T30" fmla="*/ 295940 w 592"/>
              <a:gd name="T31" fmla="*/ 87730 h 437"/>
              <a:gd name="T32" fmla="*/ 253936 w 592"/>
              <a:gd name="T33" fmla="*/ 93452 h 437"/>
              <a:gd name="T34" fmla="*/ 219568 w 592"/>
              <a:gd name="T35" fmla="*/ 135410 h 437"/>
              <a:gd name="T36" fmla="*/ 196657 w 592"/>
              <a:gd name="T37" fmla="*/ 146853 h 437"/>
              <a:gd name="T38" fmla="*/ 168018 w 592"/>
              <a:gd name="T39" fmla="*/ 181182 h 437"/>
              <a:gd name="T40" fmla="*/ 164199 w 592"/>
              <a:gd name="T41" fmla="*/ 246026 h 437"/>
              <a:gd name="T42" fmla="*/ 110739 w 592"/>
              <a:gd name="T43" fmla="*/ 272727 h 437"/>
              <a:gd name="T44" fmla="*/ 66825 w 592"/>
              <a:gd name="T45" fmla="*/ 293706 h 437"/>
              <a:gd name="T46" fmla="*/ 42004 w 592"/>
              <a:gd name="T47" fmla="*/ 293706 h 437"/>
              <a:gd name="T48" fmla="*/ 9546 w 592"/>
              <a:gd name="T49" fmla="*/ 316592 h 437"/>
              <a:gd name="T50" fmla="*/ 30549 w 592"/>
              <a:gd name="T51" fmla="*/ 350921 h 437"/>
              <a:gd name="T52" fmla="*/ 36277 w 592"/>
              <a:gd name="T53" fmla="*/ 392879 h 437"/>
              <a:gd name="T54" fmla="*/ 97374 w 592"/>
              <a:gd name="T55" fmla="*/ 442466 h 437"/>
              <a:gd name="T56" fmla="*/ 116467 w 592"/>
              <a:gd name="T57" fmla="*/ 434837 h 437"/>
              <a:gd name="T58" fmla="*/ 164199 w 592"/>
              <a:gd name="T59" fmla="*/ 452002 h 437"/>
              <a:gd name="T60" fmla="*/ 129832 w 592"/>
              <a:gd name="T61" fmla="*/ 488238 h 437"/>
              <a:gd name="T62" fmla="*/ 129832 w 592"/>
              <a:gd name="T63" fmla="*/ 524475 h 437"/>
              <a:gd name="T64" fmla="*/ 129832 w 592"/>
              <a:gd name="T65" fmla="*/ 551175 h 437"/>
              <a:gd name="T66" fmla="*/ 162290 w 592"/>
              <a:gd name="T67" fmla="*/ 572154 h 437"/>
              <a:gd name="T68" fmla="*/ 204294 w 592"/>
              <a:gd name="T69" fmla="*/ 577876 h 437"/>
              <a:gd name="T70" fmla="*/ 248208 w 592"/>
              <a:gd name="T71" fmla="*/ 614112 h 437"/>
              <a:gd name="T72" fmla="*/ 284484 w 592"/>
              <a:gd name="T73" fmla="*/ 640813 h 437"/>
              <a:gd name="T74" fmla="*/ 316942 w 592"/>
              <a:gd name="T75" fmla="*/ 644627 h 437"/>
              <a:gd name="T76" fmla="*/ 368493 w 592"/>
              <a:gd name="T77" fmla="*/ 646534 h 437"/>
              <a:gd name="T78" fmla="*/ 402860 w 592"/>
              <a:gd name="T79" fmla="*/ 640813 h 437"/>
              <a:gd name="T80" fmla="*/ 448683 w 592"/>
              <a:gd name="T81" fmla="*/ 646534 h 437"/>
              <a:gd name="T82" fmla="*/ 498325 w 592"/>
              <a:gd name="T83" fmla="*/ 608391 h 437"/>
              <a:gd name="T84" fmla="*/ 544148 w 592"/>
              <a:gd name="T85" fmla="*/ 617927 h 437"/>
              <a:gd name="T86" fmla="*/ 568969 w 592"/>
              <a:gd name="T87" fmla="*/ 633184 h 437"/>
              <a:gd name="T88" fmla="*/ 595699 w 592"/>
              <a:gd name="T89" fmla="*/ 665606 h 437"/>
              <a:gd name="T90" fmla="*/ 589971 w 592"/>
              <a:gd name="T91" fmla="*/ 705657 h 437"/>
              <a:gd name="T92" fmla="*/ 567059 w 592"/>
              <a:gd name="T93" fmla="*/ 739986 h 437"/>
              <a:gd name="T94" fmla="*/ 599517 w 592"/>
              <a:gd name="T95" fmla="*/ 751429 h 437"/>
              <a:gd name="T96" fmla="*/ 612882 w 592"/>
              <a:gd name="T97" fmla="*/ 778130 h 437"/>
              <a:gd name="T98" fmla="*/ 626247 w 592"/>
              <a:gd name="T99" fmla="*/ 814366 h 437"/>
              <a:gd name="T100" fmla="*/ 666342 w 592"/>
              <a:gd name="T101" fmla="*/ 827716 h 437"/>
              <a:gd name="T102" fmla="*/ 673980 w 592"/>
              <a:gd name="T103" fmla="*/ 793387 h 437"/>
              <a:gd name="T104" fmla="*/ 706438 w 592"/>
              <a:gd name="T105" fmla="*/ 789573 h 437"/>
              <a:gd name="T106" fmla="*/ 731258 w 592"/>
              <a:gd name="T107" fmla="*/ 787666 h 437"/>
              <a:gd name="T108" fmla="*/ 767535 w 592"/>
              <a:gd name="T109" fmla="*/ 776223 h 437"/>
              <a:gd name="T110" fmla="*/ 803811 w 592"/>
              <a:gd name="T111" fmla="*/ 808645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2" h="437">
                <a:moveTo>
                  <a:pt x="548" y="0"/>
                </a:moveTo>
                <a:cubicBezTo>
                  <a:pt x="548" y="0"/>
                  <a:pt x="537" y="24"/>
                  <a:pt x="536" y="26"/>
                </a:cubicBezTo>
                <a:cubicBezTo>
                  <a:pt x="536" y="29"/>
                  <a:pt x="533" y="31"/>
                  <a:pt x="534" y="33"/>
                </a:cubicBezTo>
                <a:cubicBezTo>
                  <a:pt x="534" y="35"/>
                  <a:pt x="537" y="38"/>
                  <a:pt x="538" y="37"/>
                </a:cubicBezTo>
                <a:cubicBezTo>
                  <a:pt x="540" y="36"/>
                  <a:pt x="540" y="33"/>
                  <a:pt x="546" y="35"/>
                </a:cubicBezTo>
                <a:cubicBezTo>
                  <a:pt x="553" y="36"/>
                  <a:pt x="555" y="39"/>
                  <a:pt x="557" y="37"/>
                </a:cubicBezTo>
                <a:cubicBezTo>
                  <a:pt x="559" y="36"/>
                  <a:pt x="562" y="33"/>
                  <a:pt x="565" y="33"/>
                </a:cubicBezTo>
                <a:cubicBezTo>
                  <a:pt x="569" y="33"/>
                  <a:pt x="574" y="33"/>
                  <a:pt x="579" y="39"/>
                </a:cubicBezTo>
                <a:cubicBezTo>
                  <a:pt x="585" y="45"/>
                  <a:pt x="592" y="56"/>
                  <a:pt x="589" y="56"/>
                </a:cubicBezTo>
                <a:cubicBezTo>
                  <a:pt x="587" y="56"/>
                  <a:pt x="582" y="54"/>
                  <a:pt x="576" y="54"/>
                </a:cubicBezTo>
                <a:cubicBezTo>
                  <a:pt x="571" y="54"/>
                  <a:pt x="550" y="59"/>
                  <a:pt x="547" y="60"/>
                </a:cubicBezTo>
                <a:cubicBezTo>
                  <a:pt x="545" y="62"/>
                  <a:pt x="545" y="67"/>
                  <a:pt x="543" y="69"/>
                </a:cubicBezTo>
                <a:cubicBezTo>
                  <a:pt x="540" y="71"/>
                  <a:pt x="535" y="76"/>
                  <a:pt x="531" y="76"/>
                </a:cubicBezTo>
                <a:cubicBezTo>
                  <a:pt x="528" y="76"/>
                  <a:pt x="522" y="75"/>
                  <a:pt x="519" y="77"/>
                </a:cubicBezTo>
                <a:cubicBezTo>
                  <a:pt x="517" y="79"/>
                  <a:pt x="510" y="87"/>
                  <a:pt x="504" y="86"/>
                </a:cubicBezTo>
                <a:cubicBezTo>
                  <a:pt x="498" y="85"/>
                  <a:pt x="492" y="80"/>
                  <a:pt x="487" y="81"/>
                </a:cubicBezTo>
                <a:cubicBezTo>
                  <a:pt x="482" y="82"/>
                  <a:pt x="479" y="89"/>
                  <a:pt x="479" y="92"/>
                </a:cubicBezTo>
                <a:cubicBezTo>
                  <a:pt x="480" y="95"/>
                  <a:pt x="485" y="99"/>
                  <a:pt x="485" y="101"/>
                </a:cubicBezTo>
                <a:cubicBezTo>
                  <a:pt x="485" y="103"/>
                  <a:pt x="479" y="105"/>
                  <a:pt x="474" y="108"/>
                </a:cubicBezTo>
                <a:cubicBezTo>
                  <a:pt x="470" y="110"/>
                  <a:pt x="466" y="123"/>
                  <a:pt x="454" y="124"/>
                </a:cubicBezTo>
                <a:cubicBezTo>
                  <a:pt x="441" y="125"/>
                  <a:pt x="419" y="123"/>
                  <a:pt x="406" y="131"/>
                </a:cubicBezTo>
                <a:cubicBezTo>
                  <a:pt x="393" y="138"/>
                  <a:pt x="394" y="137"/>
                  <a:pt x="392" y="137"/>
                </a:cubicBezTo>
                <a:cubicBezTo>
                  <a:pt x="390" y="136"/>
                  <a:pt x="387" y="133"/>
                  <a:pt x="385" y="133"/>
                </a:cubicBezTo>
                <a:cubicBezTo>
                  <a:pt x="382" y="133"/>
                  <a:pt x="380" y="135"/>
                  <a:pt x="374" y="133"/>
                </a:cubicBezTo>
                <a:cubicBezTo>
                  <a:pt x="368" y="130"/>
                  <a:pt x="362" y="130"/>
                  <a:pt x="359" y="128"/>
                </a:cubicBezTo>
                <a:cubicBezTo>
                  <a:pt x="355" y="126"/>
                  <a:pt x="351" y="121"/>
                  <a:pt x="348" y="120"/>
                </a:cubicBezTo>
                <a:cubicBezTo>
                  <a:pt x="345" y="120"/>
                  <a:pt x="331" y="118"/>
                  <a:pt x="329" y="118"/>
                </a:cubicBezTo>
                <a:cubicBezTo>
                  <a:pt x="327" y="118"/>
                  <a:pt x="313" y="120"/>
                  <a:pt x="306" y="120"/>
                </a:cubicBezTo>
                <a:cubicBezTo>
                  <a:pt x="299" y="119"/>
                  <a:pt x="286" y="120"/>
                  <a:pt x="285" y="117"/>
                </a:cubicBezTo>
                <a:cubicBezTo>
                  <a:pt x="283" y="115"/>
                  <a:pt x="280" y="112"/>
                  <a:pt x="277" y="105"/>
                </a:cubicBezTo>
                <a:cubicBezTo>
                  <a:pt x="273" y="98"/>
                  <a:pt x="265" y="94"/>
                  <a:pt x="263" y="93"/>
                </a:cubicBezTo>
                <a:cubicBezTo>
                  <a:pt x="262" y="91"/>
                  <a:pt x="254" y="83"/>
                  <a:pt x="249" y="82"/>
                </a:cubicBezTo>
                <a:cubicBezTo>
                  <a:pt x="243" y="81"/>
                  <a:pt x="232" y="82"/>
                  <a:pt x="226" y="79"/>
                </a:cubicBezTo>
                <a:cubicBezTo>
                  <a:pt x="221" y="77"/>
                  <a:pt x="216" y="76"/>
                  <a:pt x="218" y="72"/>
                </a:cubicBezTo>
                <a:cubicBezTo>
                  <a:pt x="220" y="69"/>
                  <a:pt x="222" y="66"/>
                  <a:pt x="221" y="64"/>
                </a:cubicBezTo>
                <a:cubicBezTo>
                  <a:pt x="220" y="62"/>
                  <a:pt x="220" y="61"/>
                  <a:pt x="220" y="60"/>
                </a:cubicBezTo>
                <a:cubicBezTo>
                  <a:pt x="220" y="59"/>
                  <a:pt x="223" y="57"/>
                  <a:pt x="221" y="54"/>
                </a:cubicBezTo>
                <a:cubicBezTo>
                  <a:pt x="219" y="52"/>
                  <a:pt x="217" y="46"/>
                  <a:pt x="214" y="42"/>
                </a:cubicBezTo>
                <a:cubicBezTo>
                  <a:pt x="212" y="37"/>
                  <a:pt x="209" y="34"/>
                  <a:pt x="203" y="32"/>
                </a:cubicBezTo>
                <a:cubicBezTo>
                  <a:pt x="198" y="30"/>
                  <a:pt x="187" y="26"/>
                  <a:pt x="184" y="20"/>
                </a:cubicBezTo>
                <a:cubicBezTo>
                  <a:pt x="182" y="14"/>
                  <a:pt x="182" y="11"/>
                  <a:pt x="182" y="11"/>
                </a:cubicBezTo>
                <a:cubicBezTo>
                  <a:pt x="182" y="11"/>
                  <a:pt x="182" y="11"/>
                  <a:pt x="182" y="11"/>
                </a:cubicBezTo>
                <a:cubicBezTo>
                  <a:pt x="181" y="12"/>
                  <a:pt x="180" y="12"/>
                  <a:pt x="179" y="12"/>
                </a:cubicBezTo>
                <a:cubicBezTo>
                  <a:pt x="177" y="13"/>
                  <a:pt x="175" y="14"/>
                  <a:pt x="171" y="16"/>
                </a:cubicBezTo>
                <a:cubicBezTo>
                  <a:pt x="170" y="16"/>
                  <a:pt x="169" y="23"/>
                  <a:pt x="166" y="24"/>
                </a:cubicBezTo>
                <a:cubicBezTo>
                  <a:pt x="163" y="26"/>
                  <a:pt x="158" y="24"/>
                  <a:pt x="156" y="29"/>
                </a:cubicBezTo>
                <a:cubicBezTo>
                  <a:pt x="154" y="33"/>
                  <a:pt x="154" y="38"/>
                  <a:pt x="156" y="40"/>
                </a:cubicBezTo>
                <a:cubicBezTo>
                  <a:pt x="159" y="42"/>
                  <a:pt x="158" y="44"/>
                  <a:pt x="155" y="46"/>
                </a:cubicBezTo>
                <a:cubicBezTo>
                  <a:pt x="153" y="48"/>
                  <a:pt x="147" y="51"/>
                  <a:pt x="146" y="51"/>
                </a:cubicBezTo>
                <a:cubicBezTo>
                  <a:pt x="145" y="51"/>
                  <a:pt x="144" y="49"/>
                  <a:pt x="142" y="49"/>
                </a:cubicBezTo>
                <a:cubicBezTo>
                  <a:pt x="139" y="49"/>
                  <a:pt x="137" y="51"/>
                  <a:pt x="133" y="49"/>
                </a:cubicBezTo>
                <a:cubicBezTo>
                  <a:pt x="130" y="48"/>
                  <a:pt x="126" y="43"/>
                  <a:pt x="125" y="44"/>
                </a:cubicBezTo>
                <a:cubicBezTo>
                  <a:pt x="123" y="46"/>
                  <a:pt x="122" y="54"/>
                  <a:pt x="120" y="57"/>
                </a:cubicBezTo>
                <a:cubicBezTo>
                  <a:pt x="118" y="60"/>
                  <a:pt x="114" y="69"/>
                  <a:pt x="115" y="71"/>
                </a:cubicBezTo>
                <a:cubicBezTo>
                  <a:pt x="115" y="73"/>
                  <a:pt x="119" y="76"/>
                  <a:pt x="119" y="77"/>
                </a:cubicBezTo>
                <a:cubicBezTo>
                  <a:pt x="119" y="78"/>
                  <a:pt x="113" y="81"/>
                  <a:pt x="110" y="79"/>
                </a:cubicBezTo>
                <a:cubicBezTo>
                  <a:pt x="107" y="78"/>
                  <a:pt x="105" y="77"/>
                  <a:pt x="103" y="77"/>
                </a:cubicBezTo>
                <a:cubicBezTo>
                  <a:pt x="101" y="77"/>
                  <a:pt x="84" y="81"/>
                  <a:pt x="83" y="82"/>
                </a:cubicBezTo>
                <a:cubicBezTo>
                  <a:pt x="82" y="82"/>
                  <a:pt x="84" y="82"/>
                  <a:pt x="86" y="84"/>
                </a:cubicBezTo>
                <a:cubicBezTo>
                  <a:pt x="87" y="85"/>
                  <a:pt x="88" y="92"/>
                  <a:pt x="88" y="95"/>
                </a:cubicBezTo>
                <a:cubicBezTo>
                  <a:pt x="89" y="99"/>
                  <a:pt x="97" y="109"/>
                  <a:pt x="96" y="110"/>
                </a:cubicBezTo>
                <a:cubicBezTo>
                  <a:pt x="94" y="112"/>
                  <a:pt x="87" y="116"/>
                  <a:pt x="86" y="121"/>
                </a:cubicBezTo>
                <a:cubicBezTo>
                  <a:pt x="85" y="125"/>
                  <a:pt x="87" y="128"/>
                  <a:pt x="86" y="129"/>
                </a:cubicBezTo>
                <a:cubicBezTo>
                  <a:pt x="84" y="130"/>
                  <a:pt x="77" y="132"/>
                  <a:pt x="74" y="134"/>
                </a:cubicBezTo>
                <a:cubicBezTo>
                  <a:pt x="72" y="135"/>
                  <a:pt x="65" y="139"/>
                  <a:pt x="64" y="141"/>
                </a:cubicBezTo>
                <a:cubicBezTo>
                  <a:pt x="62" y="142"/>
                  <a:pt x="60" y="143"/>
                  <a:pt x="58" y="143"/>
                </a:cubicBezTo>
                <a:cubicBezTo>
                  <a:pt x="57" y="143"/>
                  <a:pt x="47" y="143"/>
                  <a:pt x="44" y="147"/>
                </a:cubicBezTo>
                <a:cubicBezTo>
                  <a:pt x="40" y="150"/>
                  <a:pt x="40" y="154"/>
                  <a:pt x="38" y="154"/>
                </a:cubicBezTo>
                <a:cubicBezTo>
                  <a:pt x="37" y="154"/>
                  <a:pt x="37" y="152"/>
                  <a:pt x="35" y="154"/>
                </a:cubicBezTo>
                <a:cubicBezTo>
                  <a:pt x="33" y="155"/>
                  <a:pt x="31" y="156"/>
                  <a:pt x="30" y="156"/>
                </a:cubicBezTo>
                <a:cubicBezTo>
                  <a:pt x="29" y="155"/>
                  <a:pt x="30" y="152"/>
                  <a:pt x="27" y="153"/>
                </a:cubicBezTo>
                <a:cubicBezTo>
                  <a:pt x="25" y="154"/>
                  <a:pt x="24" y="154"/>
                  <a:pt x="22" y="154"/>
                </a:cubicBezTo>
                <a:cubicBezTo>
                  <a:pt x="19" y="154"/>
                  <a:pt x="19" y="153"/>
                  <a:pt x="17" y="154"/>
                </a:cubicBezTo>
                <a:cubicBezTo>
                  <a:pt x="15" y="155"/>
                  <a:pt x="10" y="159"/>
                  <a:pt x="8" y="160"/>
                </a:cubicBezTo>
                <a:cubicBezTo>
                  <a:pt x="6" y="161"/>
                  <a:pt x="7" y="164"/>
                  <a:pt x="5" y="166"/>
                </a:cubicBezTo>
                <a:cubicBezTo>
                  <a:pt x="4" y="169"/>
                  <a:pt x="0" y="174"/>
                  <a:pt x="1" y="177"/>
                </a:cubicBezTo>
                <a:cubicBezTo>
                  <a:pt x="2" y="179"/>
                  <a:pt x="8" y="183"/>
                  <a:pt x="11" y="183"/>
                </a:cubicBezTo>
                <a:cubicBezTo>
                  <a:pt x="14" y="183"/>
                  <a:pt x="16" y="181"/>
                  <a:pt x="16" y="184"/>
                </a:cubicBezTo>
                <a:cubicBezTo>
                  <a:pt x="16" y="188"/>
                  <a:pt x="17" y="192"/>
                  <a:pt x="19" y="194"/>
                </a:cubicBezTo>
                <a:cubicBezTo>
                  <a:pt x="20" y="197"/>
                  <a:pt x="22" y="199"/>
                  <a:pt x="21" y="201"/>
                </a:cubicBezTo>
                <a:cubicBezTo>
                  <a:pt x="20" y="202"/>
                  <a:pt x="17" y="205"/>
                  <a:pt x="19" y="206"/>
                </a:cubicBezTo>
                <a:cubicBezTo>
                  <a:pt x="21" y="207"/>
                  <a:pt x="31" y="211"/>
                  <a:pt x="31" y="215"/>
                </a:cubicBezTo>
                <a:cubicBezTo>
                  <a:pt x="32" y="218"/>
                  <a:pt x="33" y="223"/>
                  <a:pt x="37" y="225"/>
                </a:cubicBezTo>
                <a:cubicBezTo>
                  <a:pt x="39" y="226"/>
                  <a:pt x="46" y="229"/>
                  <a:pt x="51" y="232"/>
                </a:cubicBezTo>
                <a:cubicBezTo>
                  <a:pt x="51" y="232"/>
                  <a:pt x="51" y="232"/>
                  <a:pt x="51" y="232"/>
                </a:cubicBezTo>
                <a:cubicBezTo>
                  <a:pt x="52" y="231"/>
                  <a:pt x="54" y="230"/>
                  <a:pt x="55" y="230"/>
                </a:cubicBezTo>
                <a:cubicBezTo>
                  <a:pt x="61" y="230"/>
                  <a:pt x="57" y="230"/>
                  <a:pt x="61" y="228"/>
                </a:cubicBezTo>
                <a:cubicBezTo>
                  <a:pt x="65" y="225"/>
                  <a:pt x="67" y="223"/>
                  <a:pt x="73" y="224"/>
                </a:cubicBezTo>
                <a:cubicBezTo>
                  <a:pt x="80" y="225"/>
                  <a:pt x="80" y="227"/>
                  <a:pt x="83" y="230"/>
                </a:cubicBezTo>
                <a:cubicBezTo>
                  <a:pt x="86" y="233"/>
                  <a:pt x="86" y="233"/>
                  <a:pt x="86" y="237"/>
                </a:cubicBezTo>
                <a:cubicBezTo>
                  <a:pt x="87" y="241"/>
                  <a:pt x="81" y="242"/>
                  <a:pt x="79" y="244"/>
                </a:cubicBezTo>
                <a:cubicBezTo>
                  <a:pt x="77" y="246"/>
                  <a:pt x="78" y="248"/>
                  <a:pt x="76" y="251"/>
                </a:cubicBezTo>
                <a:cubicBezTo>
                  <a:pt x="75" y="254"/>
                  <a:pt x="69" y="253"/>
                  <a:pt x="68" y="256"/>
                </a:cubicBezTo>
                <a:cubicBezTo>
                  <a:pt x="68" y="260"/>
                  <a:pt x="72" y="261"/>
                  <a:pt x="76" y="264"/>
                </a:cubicBezTo>
                <a:cubicBezTo>
                  <a:pt x="80" y="268"/>
                  <a:pt x="77" y="269"/>
                  <a:pt x="77" y="272"/>
                </a:cubicBezTo>
                <a:cubicBezTo>
                  <a:pt x="77" y="274"/>
                  <a:pt x="71" y="276"/>
                  <a:pt x="68" y="275"/>
                </a:cubicBezTo>
                <a:cubicBezTo>
                  <a:pt x="65" y="273"/>
                  <a:pt x="62" y="273"/>
                  <a:pt x="61" y="275"/>
                </a:cubicBezTo>
                <a:cubicBezTo>
                  <a:pt x="61" y="276"/>
                  <a:pt x="63" y="277"/>
                  <a:pt x="66" y="280"/>
                </a:cubicBezTo>
                <a:cubicBezTo>
                  <a:pt x="69" y="284"/>
                  <a:pt x="67" y="286"/>
                  <a:pt x="68" y="289"/>
                </a:cubicBezTo>
                <a:cubicBezTo>
                  <a:pt x="68" y="291"/>
                  <a:pt x="69" y="289"/>
                  <a:pt x="74" y="291"/>
                </a:cubicBezTo>
                <a:cubicBezTo>
                  <a:pt x="79" y="294"/>
                  <a:pt x="76" y="295"/>
                  <a:pt x="79" y="296"/>
                </a:cubicBezTo>
                <a:cubicBezTo>
                  <a:pt x="83" y="297"/>
                  <a:pt x="81" y="296"/>
                  <a:pt x="85" y="300"/>
                </a:cubicBezTo>
                <a:cubicBezTo>
                  <a:pt x="89" y="303"/>
                  <a:pt x="95" y="307"/>
                  <a:pt x="97" y="308"/>
                </a:cubicBezTo>
                <a:cubicBezTo>
                  <a:pt x="100" y="310"/>
                  <a:pt x="101" y="309"/>
                  <a:pt x="101" y="306"/>
                </a:cubicBezTo>
                <a:cubicBezTo>
                  <a:pt x="101" y="303"/>
                  <a:pt x="104" y="303"/>
                  <a:pt x="107" y="303"/>
                </a:cubicBezTo>
                <a:cubicBezTo>
                  <a:pt x="111" y="303"/>
                  <a:pt x="112" y="308"/>
                  <a:pt x="115" y="311"/>
                </a:cubicBezTo>
                <a:cubicBezTo>
                  <a:pt x="117" y="313"/>
                  <a:pt x="120" y="315"/>
                  <a:pt x="124" y="319"/>
                </a:cubicBezTo>
                <a:cubicBezTo>
                  <a:pt x="127" y="322"/>
                  <a:pt x="127" y="322"/>
                  <a:pt x="130" y="322"/>
                </a:cubicBezTo>
                <a:cubicBezTo>
                  <a:pt x="134" y="322"/>
                  <a:pt x="134" y="323"/>
                  <a:pt x="136" y="326"/>
                </a:cubicBezTo>
                <a:cubicBezTo>
                  <a:pt x="139" y="330"/>
                  <a:pt x="145" y="331"/>
                  <a:pt x="145" y="331"/>
                </a:cubicBezTo>
                <a:cubicBezTo>
                  <a:pt x="145" y="331"/>
                  <a:pt x="147" y="333"/>
                  <a:pt x="149" y="336"/>
                </a:cubicBezTo>
                <a:cubicBezTo>
                  <a:pt x="150" y="339"/>
                  <a:pt x="154" y="334"/>
                  <a:pt x="155" y="334"/>
                </a:cubicBezTo>
                <a:cubicBezTo>
                  <a:pt x="156" y="334"/>
                  <a:pt x="159" y="337"/>
                  <a:pt x="161" y="338"/>
                </a:cubicBezTo>
                <a:cubicBezTo>
                  <a:pt x="163" y="340"/>
                  <a:pt x="164" y="338"/>
                  <a:pt x="166" y="338"/>
                </a:cubicBezTo>
                <a:cubicBezTo>
                  <a:pt x="168" y="337"/>
                  <a:pt x="168" y="337"/>
                  <a:pt x="170" y="340"/>
                </a:cubicBezTo>
                <a:cubicBezTo>
                  <a:pt x="172" y="342"/>
                  <a:pt x="181" y="341"/>
                  <a:pt x="184" y="341"/>
                </a:cubicBezTo>
                <a:cubicBezTo>
                  <a:pt x="186" y="341"/>
                  <a:pt x="189" y="340"/>
                  <a:pt x="193" y="339"/>
                </a:cubicBezTo>
                <a:cubicBezTo>
                  <a:pt x="196" y="338"/>
                  <a:pt x="193" y="347"/>
                  <a:pt x="194" y="345"/>
                </a:cubicBezTo>
                <a:cubicBezTo>
                  <a:pt x="196" y="343"/>
                  <a:pt x="204" y="336"/>
                  <a:pt x="205" y="335"/>
                </a:cubicBezTo>
                <a:cubicBezTo>
                  <a:pt x="207" y="334"/>
                  <a:pt x="208" y="334"/>
                  <a:pt x="211" y="336"/>
                </a:cubicBezTo>
                <a:cubicBezTo>
                  <a:pt x="214" y="337"/>
                  <a:pt x="215" y="340"/>
                  <a:pt x="218" y="340"/>
                </a:cubicBezTo>
                <a:cubicBezTo>
                  <a:pt x="220" y="341"/>
                  <a:pt x="225" y="338"/>
                  <a:pt x="228" y="339"/>
                </a:cubicBezTo>
                <a:cubicBezTo>
                  <a:pt x="231" y="340"/>
                  <a:pt x="233" y="339"/>
                  <a:pt x="235" y="339"/>
                </a:cubicBezTo>
                <a:cubicBezTo>
                  <a:pt x="238" y="339"/>
                  <a:pt x="241" y="335"/>
                  <a:pt x="243" y="333"/>
                </a:cubicBezTo>
                <a:cubicBezTo>
                  <a:pt x="245" y="331"/>
                  <a:pt x="246" y="328"/>
                  <a:pt x="250" y="328"/>
                </a:cubicBezTo>
                <a:cubicBezTo>
                  <a:pt x="254" y="328"/>
                  <a:pt x="259" y="320"/>
                  <a:pt x="261" y="319"/>
                </a:cubicBezTo>
                <a:cubicBezTo>
                  <a:pt x="262" y="319"/>
                  <a:pt x="266" y="321"/>
                  <a:pt x="270" y="323"/>
                </a:cubicBezTo>
                <a:cubicBezTo>
                  <a:pt x="273" y="325"/>
                  <a:pt x="277" y="319"/>
                  <a:pt x="278" y="319"/>
                </a:cubicBezTo>
                <a:cubicBezTo>
                  <a:pt x="280" y="319"/>
                  <a:pt x="281" y="321"/>
                  <a:pt x="285" y="324"/>
                </a:cubicBezTo>
                <a:cubicBezTo>
                  <a:pt x="288" y="327"/>
                  <a:pt x="284" y="331"/>
                  <a:pt x="282" y="333"/>
                </a:cubicBezTo>
                <a:cubicBezTo>
                  <a:pt x="281" y="334"/>
                  <a:pt x="290" y="335"/>
                  <a:pt x="292" y="335"/>
                </a:cubicBezTo>
                <a:cubicBezTo>
                  <a:pt x="295" y="336"/>
                  <a:pt x="296" y="334"/>
                  <a:pt x="298" y="332"/>
                </a:cubicBezTo>
                <a:cubicBezTo>
                  <a:pt x="301" y="331"/>
                  <a:pt x="304" y="341"/>
                  <a:pt x="305" y="344"/>
                </a:cubicBezTo>
                <a:cubicBezTo>
                  <a:pt x="307" y="348"/>
                  <a:pt x="307" y="345"/>
                  <a:pt x="310" y="345"/>
                </a:cubicBezTo>
                <a:cubicBezTo>
                  <a:pt x="313" y="345"/>
                  <a:pt x="312" y="346"/>
                  <a:pt x="312" y="349"/>
                </a:cubicBezTo>
                <a:cubicBezTo>
                  <a:pt x="312" y="351"/>
                  <a:pt x="310" y="351"/>
                  <a:pt x="310" y="353"/>
                </a:cubicBezTo>
                <a:cubicBezTo>
                  <a:pt x="309" y="356"/>
                  <a:pt x="312" y="356"/>
                  <a:pt x="311" y="360"/>
                </a:cubicBezTo>
                <a:cubicBezTo>
                  <a:pt x="310" y="364"/>
                  <a:pt x="311" y="367"/>
                  <a:pt x="309" y="370"/>
                </a:cubicBezTo>
                <a:cubicBezTo>
                  <a:pt x="307" y="373"/>
                  <a:pt x="306" y="373"/>
                  <a:pt x="303" y="377"/>
                </a:cubicBezTo>
                <a:cubicBezTo>
                  <a:pt x="300" y="380"/>
                  <a:pt x="299" y="381"/>
                  <a:pt x="297" y="383"/>
                </a:cubicBezTo>
                <a:cubicBezTo>
                  <a:pt x="295" y="386"/>
                  <a:pt x="297" y="387"/>
                  <a:pt x="297" y="388"/>
                </a:cubicBezTo>
                <a:cubicBezTo>
                  <a:pt x="297" y="390"/>
                  <a:pt x="297" y="392"/>
                  <a:pt x="295" y="395"/>
                </a:cubicBezTo>
                <a:cubicBezTo>
                  <a:pt x="293" y="398"/>
                  <a:pt x="299" y="395"/>
                  <a:pt x="302" y="395"/>
                </a:cubicBezTo>
                <a:cubicBezTo>
                  <a:pt x="305" y="395"/>
                  <a:pt x="310" y="393"/>
                  <a:pt x="314" y="394"/>
                </a:cubicBezTo>
                <a:cubicBezTo>
                  <a:pt x="318" y="394"/>
                  <a:pt x="314" y="396"/>
                  <a:pt x="312" y="398"/>
                </a:cubicBezTo>
                <a:cubicBezTo>
                  <a:pt x="309" y="400"/>
                  <a:pt x="312" y="404"/>
                  <a:pt x="313" y="406"/>
                </a:cubicBezTo>
                <a:cubicBezTo>
                  <a:pt x="315" y="408"/>
                  <a:pt x="317" y="408"/>
                  <a:pt x="321" y="408"/>
                </a:cubicBezTo>
                <a:cubicBezTo>
                  <a:pt x="325" y="408"/>
                  <a:pt x="319" y="419"/>
                  <a:pt x="319" y="420"/>
                </a:cubicBezTo>
                <a:cubicBezTo>
                  <a:pt x="320" y="422"/>
                  <a:pt x="321" y="422"/>
                  <a:pt x="327" y="423"/>
                </a:cubicBezTo>
                <a:cubicBezTo>
                  <a:pt x="333" y="424"/>
                  <a:pt x="327" y="423"/>
                  <a:pt x="328" y="427"/>
                </a:cubicBezTo>
                <a:cubicBezTo>
                  <a:pt x="330" y="432"/>
                  <a:pt x="332" y="430"/>
                  <a:pt x="335" y="430"/>
                </a:cubicBezTo>
                <a:cubicBezTo>
                  <a:pt x="338" y="430"/>
                  <a:pt x="338" y="428"/>
                  <a:pt x="341" y="428"/>
                </a:cubicBezTo>
                <a:cubicBezTo>
                  <a:pt x="345" y="428"/>
                  <a:pt x="342" y="431"/>
                  <a:pt x="349" y="434"/>
                </a:cubicBezTo>
                <a:cubicBezTo>
                  <a:pt x="357" y="437"/>
                  <a:pt x="352" y="432"/>
                  <a:pt x="352" y="427"/>
                </a:cubicBezTo>
                <a:cubicBezTo>
                  <a:pt x="352" y="422"/>
                  <a:pt x="350" y="422"/>
                  <a:pt x="349" y="419"/>
                </a:cubicBezTo>
                <a:cubicBezTo>
                  <a:pt x="348" y="415"/>
                  <a:pt x="351" y="416"/>
                  <a:pt x="353" y="416"/>
                </a:cubicBezTo>
                <a:cubicBezTo>
                  <a:pt x="356" y="416"/>
                  <a:pt x="357" y="415"/>
                  <a:pt x="360" y="413"/>
                </a:cubicBezTo>
                <a:cubicBezTo>
                  <a:pt x="363" y="412"/>
                  <a:pt x="362" y="414"/>
                  <a:pt x="364" y="415"/>
                </a:cubicBezTo>
                <a:cubicBezTo>
                  <a:pt x="367" y="416"/>
                  <a:pt x="370" y="412"/>
                  <a:pt x="370" y="414"/>
                </a:cubicBezTo>
                <a:cubicBezTo>
                  <a:pt x="370" y="416"/>
                  <a:pt x="373" y="414"/>
                  <a:pt x="375" y="412"/>
                </a:cubicBezTo>
                <a:cubicBezTo>
                  <a:pt x="377" y="411"/>
                  <a:pt x="377" y="414"/>
                  <a:pt x="379" y="416"/>
                </a:cubicBezTo>
                <a:cubicBezTo>
                  <a:pt x="380" y="419"/>
                  <a:pt x="382" y="416"/>
                  <a:pt x="383" y="413"/>
                </a:cubicBezTo>
                <a:cubicBezTo>
                  <a:pt x="385" y="411"/>
                  <a:pt x="385" y="412"/>
                  <a:pt x="388" y="412"/>
                </a:cubicBezTo>
                <a:cubicBezTo>
                  <a:pt x="391" y="412"/>
                  <a:pt x="391" y="406"/>
                  <a:pt x="394" y="404"/>
                </a:cubicBezTo>
                <a:cubicBezTo>
                  <a:pt x="398" y="402"/>
                  <a:pt x="399" y="404"/>
                  <a:pt x="402" y="407"/>
                </a:cubicBezTo>
                <a:cubicBezTo>
                  <a:pt x="405" y="409"/>
                  <a:pt x="413" y="410"/>
                  <a:pt x="416" y="411"/>
                </a:cubicBezTo>
                <a:cubicBezTo>
                  <a:pt x="419" y="412"/>
                  <a:pt x="416" y="414"/>
                  <a:pt x="414" y="416"/>
                </a:cubicBezTo>
                <a:cubicBezTo>
                  <a:pt x="412" y="418"/>
                  <a:pt x="415" y="419"/>
                  <a:pt x="421" y="424"/>
                </a:cubicBezTo>
                <a:cubicBezTo>
                  <a:pt x="424" y="427"/>
                  <a:pt x="428" y="428"/>
                  <a:pt x="431" y="42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4" name="Freeform 1364"/>
          <p:cNvSpPr>
            <a:spLocks/>
          </p:cNvSpPr>
          <p:nvPr/>
        </p:nvSpPr>
        <p:spPr bwMode="auto">
          <a:xfrm>
            <a:off x="4625682" y="2971250"/>
            <a:ext cx="53876" cy="28648"/>
          </a:xfrm>
          <a:custGeom>
            <a:avLst/>
            <a:gdLst>
              <a:gd name="T0" fmla="*/ 46038 w 24"/>
              <a:gd name="T1" fmla="*/ 0 h 12"/>
              <a:gd name="T2" fmla="*/ 13428 w 24"/>
              <a:gd name="T3" fmla="*/ 7408 h 12"/>
              <a:gd name="T4" fmla="*/ 0 w 24"/>
              <a:gd name="T5" fmla="*/ 22225 h 12"/>
              <a:gd name="T6" fmla="*/ 0 60000 65536"/>
              <a:gd name="T7" fmla="*/ 0 60000 65536"/>
              <a:gd name="T8" fmla="*/ 0 60000 65536"/>
            </a:gdLst>
            <a:ahLst/>
            <a:cxnLst>
              <a:cxn ang="T6">
                <a:pos x="T0" y="T1"/>
              </a:cxn>
              <a:cxn ang="T7">
                <a:pos x="T2" y="T3"/>
              </a:cxn>
              <a:cxn ang="T8">
                <a:pos x="T4" y="T5"/>
              </a:cxn>
            </a:cxnLst>
            <a:rect l="0" t="0" r="r" b="b"/>
            <a:pathLst>
              <a:path w="24" h="12">
                <a:moveTo>
                  <a:pt x="24" y="0"/>
                </a:moveTo>
                <a:cubicBezTo>
                  <a:pt x="17" y="7"/>
                  <a:pt x="9" y="4"/>
                  <a:pt x="7" y="4"/>
                </a:cubicBezTo>
                <a:cubicBezTo>
                  <a:pt x="6" y="5"/>
                  <a:pt x="2" y="9"/>
                  <a:pt x="0" y="1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5" name="Freeform 1365"/>
          <p:cNvSpPr>
            <a:spLocks/>
          </p:cNvSpPr>
          <p:nvPr/>
        </p:nvSpPr>
        <p:spPr bwMode="auto">
          <a:xfrm>
            <a:off x="3908584" y="3810223"/>
            <a:ext cx="163484" cy="135054"/>
          </a:xfrm>
          <a:custGeom>
            <a:avLst/>
            <a:gdLst>
              <a:gd name="T0" fmla="*/ 55497 w 73"/>
              <a:gd name="T1" fmla="*/ 104775 h 55"/>
              <a:gd name="T2" fmla="*/ 70807 w 73"/>
              <a:gd name="T3" fmla="*/ 95250 h 55"/>
              <a:gd name="T4" fmla="*/ 86116 w 73"/>
              <a:gd name="T5" fmla="*/ 93345 h 55"/>
              <a:gd name="T6" fmla="*/ 97599 w 73"/>
              <a:gd name="T7" fmla="*/ 93345 h 55"/>
              <a:gd name="T8" fmla="*/ 93771 w 73"/>
              <a:gd name="T9" fmla="*/ 78105 h 55"/>
              <a:gd name="T10" fmla="*/ 103340 w 73"/>
              <a:gd name="T11" fmla="*/ 76200 h 55"/>
              <a:gd name="T12" fmla="*/ 109081 w 73"/>
              <a:gd name="T13" fmla="*/ 64770 h 55"/>
              <a:gd name="T14" fmla="*/ 124390 w 73"/>
              <a:gd name="T15" fmla="*/ 60960 h 55"/>
              <a:gd name="T16" fmla="*/ 137786 w 73"/>
              <a:gd name="T17" fmla="*/ 40005 h 55"/>
              <a:gd name="T18" fmla="*/ 133959 w 73"/>
              <a:gd name="T19" fmla="*/ 19050 h 55"/>
              <a:gd name="T20" fmla="*/ 133959 w 73"/>
              <a:gd name="T21" fmla="*/ 1905 h 55"/>
              <a:gd name="T22" fmla="*/ 116736 w 73"/>
              <a:gd name="T23" fmla="*/ 5715 h 55"/>
              <a:gd name="T24" fmla="*/ 107167 w 73"/>
              <a:gd name="T25" fmla="*/ 1905 h 55"/>
              <a:gd name="T26" fmla="*/ 97599 w 73"/>
              <a:gd name="T27" fmla="*/ 11430 h 55"/>
              <a:gd name="T28" fmla="*/ 88030 w 73"/>
              <a:gd name="T29" fmla="*/ 11430 h 55"/>
              <a:gd name="T30" fmla="*/ 70807 w 73"/>
              <a:gd name="T31" fmla="*/ 5715 h 55"/>
              <a:gd name="T32" fmla="*/ 42101 w 73"/>
              <a:gd name="T33" fmla="*/ 3810 h 55"/>
              <a:gd name="T34" fmla="*/ 21051 w 73"/>
              <a:gd name="T35" fmla="*/ 7620 h 55"/>
              <a:gd name="T36" fmla="*/ 3827 w 73"/>
              <a:gd name="T37" fmla="*/ 24765 h 55"/>
              <a:gd name="T38" fmla="*/ 5741 w 73"/>
              <a:gd name="T39" fmla="*/ 45720 h 55"/>
              <a:gd name="T40" fmla="*/ 15310 w 73"/>
              <a:gd name="T41" fmla="*/ 6477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55">
                <a:moveTo>
                  <a:pt x="29" y="55"/>
                </a:moveTo>
                <a:cubicBezTo>
                  <a:pt x="32" y="52"/>
                  <a:pt x="37" y="51"/>
                  <a:pt x="37" y="50"/>
                </a:cubicBez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6" name="Freeform 1366"/>
          <p:cNvSpPr>
            <a:spLocks/>
          </p:cNvSpPr>
          <p:nvPr/>
        </p:nvSpPr>
        <p:spPr bwMode="auto">
          <a:xfrm>
            <a:off x="3849135" y="3607645"/>
            <a:ext cx="163484" cy="212813"/>
          </a:xfrm>
          <a:custGeom>
            <a:avLst/>
            <a:gdLst>
              <a:gd name="T0" fmla="*/ 0 w 73"/>
              <a:gd name="T1" fmla="*/ 0 h 86"/>
              <a:gd name="T2" fmla="*/ 1914 w 73"/>
              <a:gd name="T3" fmla="*/ 3840 h 86"/>
              <a:gd name="T4" fmla="*/ 7655 w 73"/>
              <a:gd name="T5" fmla="*/ 13438 h 86"/>
              <a:gd name="T6" fmla="*/ 5741 w 73"/>
              <a:gd name="T7" fmla="*/ 24957 h 86"/>
              <a:gd name="T8" fmla="*/ 17223 w 73"/>
              <a:gd name="T9" fmla="*/ 28797 h 86"/>
              <a:gd name="T10" fmla="*/ 26792 w 73"/>
              <a:gd name="T11" fmla="*/ 26877 h 86"/>
              <a:gd name="T12" fmla="*/ 26792 w 73"/>
              <a:gd name="T13" fmla="*/ 47994 h 86"/>
              <a:gd name="T14" fmla="*/ 22964 w 73"/>
              <a:gd name="T15" fmla="*/ 59513 h 86"/>
              <a:gd name="T16" fmla="*/ 24878 w 73"/>
              <a:gd name="T17" fmla="*/ 67192 h 86"/>
              <a:gd name="T18" fmla="*/ 22964 w 73"/>
              <a:gd name="T19" fmla="*/ 80630 h 86"/>
              <a:gd name="T20" fmla="*/ 49756 w 73"/>
              <a:gd name="T21" fmla="*/ 65272 h 86"/>
              <a:gd name="T22" fmla="*/ 65066 w 73"/>
              <a:gd name="T23" fmla="*/ 67192 h 86"/>
              <a:gd name="T24" fmla="*/ 86116 w 73"/>
              <a:gd name="T25" fmla="*/ 59513 h 86"/>
              <a:gd name="T26" fmla="*/ 105253 w 73"/>
              <a:gd name="T27" fmla="*/ 71031 h 86"/>
              <a:gd name="T28" fmla="*/ 116736 w 73"/>
              <a:gd name="T29" fmla="*/ 88309 h 86"/>
              <a:gd name="T30" fmla="*/ 114822 w 73"/>
              <a:gd name="T31" fmla="*/ 101748 h 86"/>
              <a:gd name="T32" fmla="*/ 122477 w 73"/>
              <a:gd name="T33" fmla="*/ 115186 h 86"/>
              <a:gd name="T34" fmla="*/ 137786 w 73"/>
              <a:gd name="T35" fmla="*/ 134384 h 86"/>
              <a:gd name="T36" fmla="*/ 135873 w 73"/>
              <a:gd name="T37" fmla="*/ 140143 h 86"/>
              <a:gd name="T38" fmla="*/ 135873 w 73"/>
              <a:gd name="T39" fmla="*/ 153581 h 86"/>
              <a:gd name="T40" fmla="*/ 128218 w 73"/>
              <a:gd name="T41" fmla="*/ 165100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86">
                <a:moveTo>
                  <a:pt x="0" y="0"/>
                </a:moveTo>
                <a:cubicBezTo>
                  <a:pt x="1" y="2"/>
                  <a:pt x="1" y="2"/>
                  <a:pt x="1" y="2"/>
                </a:cubicBezTo>
                <a:cubicBezTo>
                  <a:pt x="1" y="2"/>
                  <a:pt x="4" y="4"/>
                  <a:pt x="4" y="7"/>
                </a:cubicBezTo>
                <a:cubicBezTo>
                  <a:pt x="4" y="10"/>
                  <a:pt x="2" y="11"/>
                  <a:pt x="3" y="13"/>
                </a:cubicBezTo>
                <a:cubicBezTo>
                  <a:pt x="5" y="15"/>
                  <a:pt x="7" y="16"/>
                  <a:pt x="9" y="15"/>
                </a:cubicBezTo>
                <a:cubicBezTo>
                  <a:pt x="11" y="13"/>
                  <a:pt x="13" y="12"/>
                  <a:pt x="14" y="14"/>
                </a:cubicBezTo>
                <a:cubicBezTo>
                  <a:pt x="14" y="16"/>
                  <a:pt x="14" y="23"/>
                  <a:pt x="14" y="25"/>
                </a:cubicBezTo>
                <a:cubicBezTo>
                  <a:pt x="13" y="27"/>
                  <a:pt x="10" y="31"/>
                  <a:pt x="12" y="31"/>
                </a:cubicBezTo>
                <a:cubicBezTo>
                  <a:pt x="13" y="32"/>
                  <a:pt x="15" y="33"/>
                  <a:pt x="13" y="35"/>
                </a:cubicBezTo>
                <a:cubicBezTo>
                  <a:pt x="11" y="37"/>
                  <a:pt x="8" y="43"/>
                  <a:pt x="12" y="42"/>
                </a:cubicBezTo>
                <a:cubicBezTo>
                  <a:pt x="15" y="41"/>
                  <a:pt x="25" y="33"/>
                  <a:pt x="26" y="34"/>
                </a:cubicBezTo>
                <a:cubicBezTo>
                  <a:pt x="28" y="34"/>
                  <a:pt x="31" y="36"/>
                  <a:pt x="34" y="35"/>
                </a:cubicBezTo>
                <a:cubicBezTo>
                  <a:pt x="38" y="35"/>
                  <a:pt x="39" y="31"/>
                  <a:pt x="45" y="31"/>
                </a:cubicBezTo>
                <a:cubicBezTo>
                  <a:pt x="50" y="31"/>
                  <a:pt x="52" y="35"/>
                  <a:pt x="55" y="37"/>
                </a:cubicBezTo>
                <a:cubicBezTo>
                  <a:pt x="59" y="40"/>
                  <a:pt x="61" y="44"/>
                  <a:pt x="61" y="46"/>
                </a:cubicBezTo>
                <a:cubicBezTo>
                  <a:pt x="61" y="48"/>
                  <a:pt x="60" y="49"/>
                  <a:pt x="60" y="53"/>
                </a:cubicBezTo>
                <a:cubicBezTo>
                  <a:pt x="60" y="56"/>
                  <a:pt x="62" y="58"/>
                  <a:pt x="64" y="60"/>
                </a:cubicBezTo>
                <a:cubicBezTo>
                  <a:pt x="67" y="62"/>
                  <a:pt x="73" y="68"/>
                  <a:pt x="72" y="70"/>
                </a:cubicBezTo>
                <a:cubicBezTo>
                  <a:pt x="72" y="71"/>
                  <a:pt x="71" y="70"/>
                  <a:pt x="71" y="73"/>
                </a:cubicBezTo>
                <a:cubicBezTo>
                  <a:pt x="71" y="76"/>
                  <a:pt x="72" y="78"/>
                  <a:pt x="71" y="80"/>
                </a:cubicBezTo>
                <a:cubicBezTo>
                  <a:pt x="69" y="81"/>
                  <a:pt x="67" y="86"/>
                  <a:pt x="67" y="8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7" name="Freeform 1367"/>
          <p:cNvSpPr>
            <a:spLocks/>
          </p:cNvSpPr>
          <p:nvPr/>
        </p:nvSpPr>
        <p:spPr bwMode="auto">
          <a:xfrm>
            <a:off x="3906726" y="3542160"/>
            <a:ext cx="163484" cy="270108"/>
          </a:xfrm>
          <a:custGeom>
            <a:avLst/>
            <a:gdLst>
              <a:gd name="T0" fmla="*/ 135873 w 73"/>
              <a:gd name="T1" fmla="*/ 209550 h 110"/>
              <a:gd name="T2" fmla="*/ 139700 w 73"/>
              <a:gd name="T3" fmla="*/ 190500 h 110"/>
              <a:gd name="T4" fmla="*/ 132045 w 73"/>
              <a:gd name="T5" fmla="*/ 177165 h 110"/>
              <a:gd name="T6" fmla="*/ 126304 w 73"/>
              <a:gd name="T7" fmla="*/ 165735 h 110"/>
              <a:gd name="T8" fmla="*/ 114822 w 73"/>
              <a:gd name="T9" fmla="*/ 150495 h 110"/>
              <a:gd name="T10" fmla="*/ 103340 w 73"/>
              <a:gd name="T11" fmla="*/ 139065 h 110"/>
              <a:gd name="T12" fmla="*/ 88030 w 73"/>
              <a:gd name="T13" fmla="*/ 120015 h 110"/>
              <a:gd name="T14" fmla="*/ 72721 w 73"/>
              <a:gd name="T15" fmla="*/ 100965 h 110"/>
              <a:gd name="T16" fmla="*/ 51670 w 73"/>
              <a:gd name="T17" fmla="*/ 87630 h 110"/>
              <a:gd name="T18" fmla="*/ 49756 w 73"/>
              <a:gd name="T19" fmla="*/ 78105 h 110"/>
              <a:gd name="T20" fmla="*/ 55497 w 73"/>
              <a:gd name="T21" fmla="*/ 76200 h 110"/>
              <a:gd name="T22" fmla="*/ 66979 w 73"/>
              <a:gd name="T23" fmla="*/ 68580 h 110"/>
              <a:gd name="T24" fmla="*/ 63152 w 73"/>
              <a:gd name="T25" fmla="*/ 59055 h 110"/>
              <a:gd name="T26" fmla="*/ 51670 w 73"/>
              <a:gd name="T27" fmla="*/ 40005 h 110"/>
              <a:gd name="T28" fmla="*/ 30619 w 73"/>
              <a:gd name="T29" fmla="*/ 43815 h 110"/>
              <a:gd name="T30" fmla="*/ 21051 w 73"/>
              <a:gd name="T31" fmla="*/ 28575 h 110"/>
              <a:gd name="T32" fmla="*/ 11482 w 73"/>
              <a:gd name="T33" fmla="*/ 13335 h 110"/>
              <a:gd name="T34" fmla="*/ 0 w 73"/>
              <a:gd name="T35" fmla="*/ 0 h 110"/>
              <a:gd name="T36" fmla="*/ 0 w 73"/>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110">
                <a:moveTo>
                  <a:pt x="71" y="110"/>
                </a:moveTo>
                <a:cubicBezTo>
                  <a:pt x="73" y="109"/>
                  <a:pt x="73" y="104"/>
                  <a:pt x="73" y="100"/>
                </a:cubicBezTo>
                <a:cubicBezTo>
                  <a:pt x="73" y="96"/>
                  <a:pt x="69" y="97"/>
                  <a:pt x="69" y="93"/>
                </a:cubicBezTo>
                <a:cubicBezTo>
                  <a:pt x="68" y="89"/>
                  <a:pt x="68" y="88"/>
                  <a:pt x="66" y="87"/>
                </a:cubicBezTo>
                <a:cubicBezTo>
                  <a:pt x="63" y="86"/>
                  <a:pt x="61" y="83"/>
                  <a:pt x="60" y="79"/>
                </a:cubicBezTo>
                <a:cubicBezTo>
                  <a:pt x="59" y="74"/>
                  <a:pt x="56" y="74"/>
                  <a:pt x="54" y="73"/>
                </a:cubicBezTo>
                <a:cubicBezTo>
                  <a:pt x="51" y="71"/>
                  <a:pt x="49" y="67"/>
                  <a:pt x="46" y="63"/>
                </a:cubicBezTo>
                <a:cubicBezTo>
                  <a:pt x="44" y="59"/>
                  <a:pt x="42" y="56"/>
                  <a:pt x="38" y="53"/>
                </a:cubicBezTo>
                <a:cubicBezTo>
                  <a:pt x="34" y="49"/>
                  <a:pt x="31" y="47"/>
                  <a:pt x="27" y="46"/>
                </a:cubicBezTo>
                <a:cubicBezTo>
                  <a:pt x="24" y="46"/>
                  <a:pt x="26" y="44"/>
                  <a:pt x="26" y="41"/>
                </a:cubicBezTo>
                <a:cubicBezTo>
                  <a:pt x="26" y="37"/>
                  <a:pt x="28" y="39"/>
                  <a:pt x="29" y="40"/>
                </a:cubicBezTo>
                <a:cubicBezTo>
                  <a:pt x="31" y="42"/>
                  <a:pt x="34" y="38"/>
                  <a:pt x="35" y="36"/>
                </a:cubicBezTo>
                <a:cubicBezTo>
                  <a:pt x="36" y="34"/>
                  <a:pt x="35" y="32"/>
                  <a:pt x="33" y="31"/>
                </a:cubicBezTo>
                <a:cubicBezTo>
                  <a:pt x="31" y="29"/>
                  <a:pt x="30" y="23"/>
                  <a:pt x="27" y="21"/>
                </a:cubicBezTo>
                <a:cubicBezTo>
                  <a:pt x="24" y="19"/>
                  <a:pt x="22" y="24"/>
                  <a:pt x="16" y="23"/>
                </a:cubicBezTo>
                <a:cubicBezTo>
                  <a:pt x="10" y="23"/>
                  <a:pt x="11" y="19"/>
                  <a:pt x="11" y="15"/>
                </a:cubicBezTo>
                <a:cubicBezTo>
                  <a:pt x="11" y="12"/>
                  <a:pt x="11" y="11"/>
                  <a:pt x="6" y="7"/>
                </a:cubicBezTo>
                <a:cubicBezTo>
                  <a:pt x="1" y="4"/>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8" name="Freeform 1368"/>
          <p:cNvSpPr>
            <a:spLocks/>
          </p:cNvSpPr>
          <p:nvPr/>
        </p:nvSpPr>
        <p:spPr bwMode="auto">
          <a:xfrm>
            <a:off x="2723328" y="2969203"/>
            <a:ext cx="436576" cy="333544"/>
          </a:xfrm>
          <a:custGeom>
            <a:avLst/>
            <a:gdLst>
              <a:gd name="T0" fmla="*/ 97570 w 195"/>
              <a:gd name="T1" fmla="*/ 256860 h 136"/>
              <a:gd name="T2" fmla="*/ 130094 w 195"/>
              <a:gd name="T3" fmla="*/ 251152 h 136"/>
              <a:gd name="T4" fmla="*/ 151138 w 195"/>
              <a:gd name="T5" fmla="*/ 237834 h 136"/>
              <a:gd name="T6" fmla="*/ 156878 w 195"/>
              <a:gd name="T7" fmla="*/ 215002 h 136"/>
              <a:gd name="T8" fmla="*/ 170270 w 195"/>
              <a:gd name="T9" fmla="*/ 207391 h 136"/>
              <a:gd name="T10" fmla="*/ 183662 w 195"/>
              <a:gd name="T11" fmla="*/ 205488 h 136"/>
              <a:gd name="T12" fmla="*/ 195141 w 195"/>
              <a:gd name="T13" fmla="*/ 197878 h 136"/>
              <a:gd name="T14" fmla="*/ 210446 w 195"/>
              <a:gd name="T15" fmla="*/ 194072 h 136"/>
              <a:gd name="T16" fmla="*/ 221925 w 195"/>
              <a:gd name="T17" fmla="*/ 195975 h 136"/>
              <a:gd name="T18" fmla="*/ 231490 w 195"/>
              <a:gd name="T19" fmla="*/ 165532 h 136"/>
              <a:gd name="T20" fmla="*/ 254448 w 195"/>
              <a:gd name="T21" fmla="*/ 148408 h 136"/>
              <a:gd name="T22" fmla="*/ 242969 w 195"/>
              <a:gd name="T23" fmla="*/ 135090 h 136"/>
              <a:gd name="T24" fmla="*/ 265927 w 195"/>
              <a:gd name="T25" fmla="*/ 133187 h 136"/>
              <a:gd name="T26" fmla="*/ 269753 w 195"/>
              <a:gd name="T27" fmla="*/ 114160 h 136"/>
              <a:gd name="T28" fmla="*/ 286972 w 195"/>
              <a:gd name="T29" fmla="*/ 95133 h 136"/>
              <a:gd name="T30" fmla="*/ 275493 w 195"/>
              <a:gd name="T31" fmla="*/ 74204 h 136"/>
              <a:gd name="T32" fmla="*/ 298450 w 195"/>
              <a:gd name="T33" fmla="*/ 58983 h 136"/>
              <a:gd name="T34" fmla="*/ 323321 w 195"/>
              <a:gd name="T35" fmla="*/ 47567 h 136"/>
              <a:gd name="T36" fmla="*/ 342453 w 195"/>
              <a:gd name="T37" fmla="*/ 49469 h 136"/>
              <a:gd name="T38" fmla="*/ 369237 w 195"/>
              <a:gd name="T39" fmla="*/ 43761 h 136"/>
              <a:gd name="T40" fmla="*/ 373063 w 195"/>
              <a:gd name="T41" fmla="*/ 34248 h 136"/>
              <a:gd name="T42" fmla="*/ 355845 w 195"/>
              <a:gd name="T43" fmla="*/ 34248 h 136"/>
              <a:gd name="T44" fmla="*/ 342453 w 195"/>
              <a:gd name="T45" fmla="*/ 38053 h 136"/>
              <a:gd name="T46" fmla="*/ 330974 w 195"/>
              <a:gd name="T47" fmla="*/ 32345 h 136"/>
              <a:gd name="T48" fmla="*/ 298450 w 195"/>
              <a:gd name="T49" fmla="*/ 51372 h 136"/>
              <a:gd name="T50" fmla="*/ 283145 w 195"/>
              <a:gd name="T51" fmla="*/ 49469 h 136"/>
              <a:gd name="T52" fmla="*/ 285058 w 195"/>
              <a:gd name="T53" fmla="*/ 22832 h 136"/>
              <a:gd name="T54" fmla="*/ 267840 w 195"/>
              <a:gd name="T55" fmla="*/ 1903 h 136"/>
              <a:gd name="T56" fmla="*/ 250622 w 195"/>
              <a:gd name="T57" fmla="*/ 24735 h 136"/>
              <a:gd name="T58" fmla="*/ 235317 w 195"/>
              <a:gd name="T59" fmla="*/ 28540 h 136"/>
              <a:gd name="T60" fmla="*/ 227664 w 195"/>
              <a:gd name="T61" fmla="*/ 45664 h 136"/>
              <a:gd name="T62" fmla="*/ 216185 w 195"/>
              <a:gd name="T63" fmla="*/ 38053 h 136"/>
              <a:gd name="T64" fmla="*/ 195141 w 195"/>
              <a:gd name="T65" fmla="*/ 47567 h 136"/>
              <a:gd name="T66" fmla="*/ 174096 w 195"/>
              <a:gd name="T67" fmla="*/ 39956 h 136"/>
              <a:gd name="T68" fmla="*/ 160704 w 195"/>
              <a:gd name="T69" fmla="*/ 34248 h 136"/>
              <a:gd name="T70" fmla="*/ 145399 w 195"/>
              <a:gd name="T71" fmla="*/ 32345 h 136"/>
              <a:gd name="T72" fmla="*/ 135833 w 195"/>
              <a:gd name="T73" fmla="*/ 28540 h 136"/>
              <a:gd name="T74" fmla="*/ 130094 w 195"/>
              <a:gd name="T75" fmla="*/ 39956 h 136"/>
              <a:gd name="T76" fmla="*/ 114789 w 195"/>
              <a:gd name="T77" fmla="*/ 39956 h 136"/>
              <a:gd name="T78" fmla="*/ 107136 w 195"/>
              <a:gd name="T79" fmla="*/ 58983 h 136"/>
              <a:gd name="T80" fmla="*/ 93744 w 195"/>
              <a:gd name="T81" fmla="*/ 70399 h 136"/>
              <a:gd name="T82" fmla="*/ 76526 w 195"/>
              <a:gd name="T83" fmla="*/ 76107 h 136"/>
              <a:gd name="T84" fmla="*/ 63134 w 195"/>
              <a:gd name="T85" fmla="*/ 91328 h 136"/>
              <a:gd name="T86" fmla="*/ 36350 w 195"/>
              <a:gd name="T87" fmla="*/ 87523 h 136"/>
              <a:gd name="T88" fmla="*/ 21045 w 195"/>
              <a:gd name="T89" fmla="*/ 79912 h 136"/>
              <a:gd name="T90" fmla="*/ 21045 w 195"/>
              <a:gd name="T91" fmla="*/ 83717 h 136"/>
              <a:gd name="T92" fmla="*/ 5739 w 195"/>
              <a:gd name="T93" fmla="*/ 123673 h 136"/>
              <a:gd name="T94" fmla="*/ 9566 w 195"/>
              <a:gd name="T95" fmla="*/ 142700 h 136"/>
              <a:gd name="T96" fmla="*/ 5739 w 195"/>
              <a:gd name="T97" fmla="*/ 156019 h 136"/>
              <a:gd name="T98" fmla="*/ 5739 w 195"/>
              <a:gd name="T99" fmla="*/ 173143 h 136"/>
              <a:gd name="T100" fmla="*/ 7653 w 195"/>
              <a:gd name="T101" fmla="*/ 195975 h 136"/>
              <a:gd name="T102" fmla="*/ 26784 w 195"/>
              <a:gd name="T103" fmla="*/ 199780 h 136"/>
              <a:gd name="T104" fmla="*/ 34437 w 195"/>
              <a:gd name="T105" fmla="*/ 218807 h 136"/>
              <a:gd name="T106" fmla="*/ 13392 w 195"/>
              <a:gd name="T107" fmla="*/ 245444 h 136"/>
              <a:gd name="T108" fmla="*/ 49742 w 195"/>
              <a:gd name="T109" fmla="*/ 256860 h 136"/>
              <a:gd name="T110" fmla="*/ 97570 w 195"/>
              <a:gd name="T111" fmla="*/ 256860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36">
                <a:moveTo>
                  <a:pt x="51" y="135"/>
                </a:move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69" name="Freeform 1369"/>
          <p:cNvSpPr>
            <a:spLocks/>
          </p:cNvSpPr>
          <p:nvPr/>
        </p:nvSpPr>
        <p:spPr bwMode="auto">
          <a:xfrm>
            <a:off x="2740137" y="3286377"/>
            <a:ext cx="70595" cy="163702"/>
          </a:xfrm>
          <a:custGeom>
            <a:avLst/>
            <a:gdLst>
              <a:gd name="T0" fmla="*/ 0 w 32"/>
              <a:gd name="T1" fmla="*/ 0 h 67"/>
              <a:gd name="T2" fmla="*/ 16966 w 32"/>
              <a:gd name="T3" fmla="*/ 26537 h 67"/>
              <a:gd name="T4" fmla="*/ 43359 w 32"/>
              <a:gd name="T5" fmla="*/ 51179 h 67"/>
              <a:gd name="T6" fmla="*/ 50899 w 32"/>
              <a:gd name="T7" fmla="*/ 72030 h 67"/>
              <a:gd name="T8" fmla="*/ 52784 w 32"/>
              <a:gd name="T9" fmla="*/ 85299 h 67"/>
              <a:gd name="T10" fmla="*/ 22622 w 32"/>
              <a:gd name="T11" fmla="*/ 102358 h 67"/>
              <a:gd name="T12" fmla="*/ 15081 w 32"/>
              <a:gd name="T13" fmla="*/ 12700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67">
                <a:moveTo>
                  <a:pt x="0" y="0"/>
                </a:moveTo>
                <a:cubicBezTo>
                  <a:pt x="9" y="14"/>
                  <a:pt x="9" y="14"/>
                  <a:pt x="9" y="14"/>
                </a:cubicBezTo>
                <a:cubicBezTo>
                  <a:pt x="9" y="14"/>
                  <a:pt x="23" y="23"/>
                  <a:pt x="23" y="27"/>
                </a:cubicBezTo>
                <a:cubicBezTo>
                  <a:pt x="23" y="31"/>
                  <a:pt x="23" y="36"/>
                  <a:pt x="27" y="38"/>
                </a:cubicBezTo>
                <a:cubicBezTo>
                  <a:pt x="31" y="41"/>
                  <a:pt x="32" y="45"/>
                  <a:pt x="28" y="45"/>
                </a:cubicBezTo>
                <a:cubicBezTo>
                  <a:pt x="25" y="45"/>
                  <a:pt x="15" y="51"/>
                  <a:pt x="12" y="54"/>
                </a:cubicBezTo>
                <a:cubicBezTo>
                  <a:pt x="9" y="57"/>
                  <a:pt x="9" y="62"/>
                  <a:pt x="8" y="6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0" name="Freeform 1370"/>
          <p:cNvSpPr>
            <a:spLocks/>
          </p:cNvSpPr>
          <p:nvPr/>
        </p:nvSpPr>
        <p:spPr bwMode="auto">
          <a:xfrm>
            <a:off x="2953691" y="3090331"/>
            <a:ext cx="273093" cy="409255"/>
          </a:xfrm>
          <a:custGeom>
            <a:avLst/>
            <a:gdLst>
              <a:gd name="T0" fmla="*/ 0 w 122"/>
              <a:gd name="T1" fmla="*/ 317500 h 167"/>
              <a:gd name="T2" fmla="*/ 19128 w 122"/>
              <a:gd name="T3" fmla="*/ 304192 h 167"/>
              <a:gd name="T4" fmla="*/ 36343 w 122"/>
              <a:gd name="T5" fmla="*/ 304192 h 167"/>
              <a:gd name="T6" fmla="*/ 51646 w 122"/>
              <a:gd name="T7" fmla="*/ 300389 h 167"/>
              <a:gd name="T8" fmla="*/ 63123 w 122"/>
              <a:gd name="T9" fmla="*/ 298488 h 167"/>
              <a:gd name="T10" fmla="*/ 66948 w 122"/>
              <a:gd name="T11" fmla="*/ 287081 h 167"/>
              <a:gd name="T12" fmla="*/ 55472 w 122"/>
              <a:gd name="T13" fmla="*/ 266168 h 167"/>
              <a:gd name="T14" fmla="*/ 47820 w 122"/>
              <a:gd name="T15" fmla="*/ 249057 h 167"/>
              <a:gd name="T16" fmla="*/ 42082 w 122"/>
              <a:gd name="T17" fmla="*/ 239551 h 167"/>
              <a:gd name="T18" fmla="*/ 34431 w 122"/>
              <a:gd name="T19" fmla="*/ 228144 h 167"/>
              <a:gd name="T20" fmla="*/ 53559 w 122"/>
              <a:gd name="T21" fmla="*/ 207231 h 167"/>
              <a:gd name="T22" fmla="*/ 66948 w 122"/>
              <a:gd name="T23" fmla="*/ 212934 h 167"/>
              <a:gd name="T24" fmla="*/ 80338 w 122"/>
              <a:gd name="T25" fmla="*/ 209132 h 167"/>
              <a:gd name="T26" fmla="*/ 91815 w 122"/>
              <a:gd name="T27" fmla="*/ 205329 h 167"/>
              <a:gd name="T28" fmla="*/ 101379 w 122"/>
              <a:gd name="T29" fmla="*/ 186317 h 167"/>
              <a:gd name="T30" fmla="*/ 118594 w 122"/>
              <a:gd name="T31" fmla="*/ 173009 h 167"/>
              <a:gd name="T32" fmla="*/ 130071 w 122"/>
              <a:gd name="T33" fmla="*/ 155898 h 167"/>
              <a:gd name="T34" fmla="*/ 145374 w 122"/>
              <a:gd name="T35" fmla="*/ 146392 h 167"/>
              <a:gd name="T36" fmla="*/ 149199 w 122"/>
              <a:gd name="T37" fmla="*/ 133084 h 167"/>
              <a:gd name="T38" fmla="*/ 164502 w 122"/>
              <a:gd name="T39" fmla="*/ 121677 h 167"/>
              <a:gd name="T40" fmla="*/ 162589 w 122"/>
              <a:gd name="T41" fmla="*/ 98862 h 167"/>
              <a:gd name="T42" fmla="*/ 177891 w 122"/>
              <a:gd name="T43" fmla="*/ 87455 h 167"/>
              <a:gd name="T44" fmla="*/ 158763 w 122"/>
              <a:gd name="T45" fmla="*/ 72246 h 167"/>
              <a:gd name="T46" fmla="*/ 149199 w 122"/>
              <a:gd name="T47" fmla="*/ 53234 h 167"/>
              <a:gd name="T48" fmla="*/ 145374 w 122"/>
              <a:gd name="T49" fmla="*/ 24716 h 167"/>
              <a:gd name="T50" fmla="*/ 162589 w 122"/>
              <a:gd name="T51" fmla="*/ 17111 h 167"/>
              <a:gd name="T52" fmla="*/ 187456 w 122"/>
              <a:gd name="T53" fmla="*/ 22814 h 167"/>
              <a:gd name="T54" fmla="*/ 202758 w 122"/>
              <a:gd name="T55" fmla="*/ 17111 h 167"/>
              <a:gd name="T56" fmla="*/ 221886 w 122"/>
              <a:gd name="T57" fmla="*/ 15210 h 167"/>
              <a:gd name="T58" fmla="*/ 233363 w 122"/>
              <a:gd name="T59" fmla="*/ 0 h 167"/>
              <a:gd name="T60" fmla="*/ 233363 w 122"/>
              <a:gd name="T61" fmla="*/ 0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67">
                <a:moveTo>
                  <a:pt x="0" y="167"/>
                </a:moveTo>
                <a:cubicBezTo>
                  <a:pt x="3" y="164"/>
                  <a:pt x="7" y="161"/>
                  <a:pt x="10" y="160"/>
                </a:cubicBezTo>
                <a:cubicBezTo>
                  <a:pt x="14" y="157"/>
                  <a:pt x="17" y="160"/>
                  <a:pt x="19" y="160"/>
                </a:cubicBezTo>
                <a:cubicBezTo>
                  <a:pt x="21" y="161"/>
                  <a:pt x="24" y="159"/>
                  <a:pt x="27" y="158"/>
                </a:cubicBezTo>
                <a:cubicBezTo>
                  <a:pt x="29" y="157"/>
                  <a:pt x="29" y="156"/>
                  <a:pt x="33" y="157"/>
                </a:cubicBezTo>
                <a:cubicBezTo>
                  <a:pt x="38" y="159"/>
                  <a:pt x="35" y="154"/>
                  <a:pt x="35" y="151"/>
                </a:cubicBezTo>
                <a:cubicBezTo>
                  <a:pt x="35" y="147"/>
                  <a:pt x="33" y="141"/>
                  <a:pt x="29" y="140"/>
                </a:cubicBezTo>
                <a:cubicBezTo>
                  <a:pt x="25" y="138"/>
                  <a:pt x="25" y="134"/>
                  <a:pt x="25" y="131"/>
                </a:cubicBezTo>
                <a:cubicBezTo>
                  <a:pt x="26" y="128"/>
                  <a:pt x="24" y="128"/>
                  <a:pt x="22" y="126"/>
                </a:cubicBezTo>
                <a:cubicBezTo>
                  <a:pt x="19" y="124"/>
                  <a:pt x="15" y="122"/>
                  <a:pt x="18" y="120"/>
                </a:cubicBezTo>
                <a:cubicBezTo>
                  <a:pt x="20" y="118"/>
                  <a:pt x="27" y="111"/>
                  <a:pt x="28" y="109"/>
                </a:cubicBezTo>
                <a:cubicBezTo>
                  <a:pt x="30" y="107"/>
                  <a:pt x="33" y="110"/>
                  <a:pt x="35" y="112"/>
                </a:cubicBezTo>
                <a:cubicBezTo>
                  <a:pt x="37" y="114"/>
                  <a:pt x="38" y="110"/>
                  <a:pt x="42" y="110"/>
                </a:cubicBezTo>
                <a:cubicBezTo>
                  <a:pt x="45" y="110"/>
                  <a:pt x="45" y="110"/>
                  <a:pt x="48" y="108"/>
                </a:cubicBezTo>
                <a:cubicBezTo>
                  <a:pt x="51" y="106"/>
                  <a:pt x="52" y="101"/>
                  <a:pt x="53" y="98"/>
                </a:cubicBezTo>
                <a:cubicBezTo>
                  <a:pt x="54" y="94"/>
                  <a:pt x="58" y="93"/>
                  <a:pt x="62" y="91"/>
                </a:cubicBezTo>
                <a:cubicBezTo>
                  <a:pt x="66" y="90"/>
                  <a:pt x="68" y="83"/>
                  <a:pt x="68" y="82"/>
                </a:cubicBezTo>
                <a:cubicBezTo>
                  <a:pt x="69" y="80"/>
                  <a:pt x="72" y="78"/>
                  <a:pt x="76" y="77"/>
                </a:cubicBezTo>
                <a:cubicBezTo>
                  <a:pt x="79" y="77"/>
                  <a:pt x="77" y="73"/>
                  <a:pt x="78" y="70"/>
                </a:cubicBezTo>
                <a:cubicBezTo>
                  <a:pt x="78" y="66"/>
                  <a:pt x="85" y="65"/>
                  <a:pt x="86" y="64"/>
                </a:cubicBezTo>
                <a:cubicBezTo>
                  <a:pt x="88" y="63"/>
                  <a:pt x="85" y="55"/>
                  <a:pt x="85" y="52"/>
                </a:cubicBezTo>
                <a:cubicBezTo>
                  <a:pt x="85" y="48"/>
                  <a:pt x="90" y="47"/>
                  <a:pt x="93" y="46"/>
                </a:cubicBezTo>
                <a:cubicBezTo>
                  <a:pt x="95" y="45"/>
                  <a:pt x="86" y="40"/>
                  <a:pt x="83" y="38"/>
                </a:cubicBezTo>
                <a:cubicBezTo>
                  <a:pt x="79" y="36"/>
                  <a:pt x="78" y="31"/>
                  <a:pt x="78" y="28"/>
                </a:cubicBezTo>
                <a:cubicBezTo>
                  <a:pt x="77" y="26"/>
                  <a:pt x="77" y="18"/>
                  <a:pt x="76" y="13"/>
                </a:cubicBezTo>
                <a:cubicBezTo>
                  <a:pt x="75" y="9"/>
                  <a:pt x="81" y="9"/>
                  <a:pt x="85" y="9"/>
                </a:cubicBezTo>
                <a:cubicBezTo>
                  <a:pt x="88" y="9"/>
                  <a:pt x="92" y="12"/>
                  <a:pt x="98" y="12"/>
                </a:cubicBezTo>
                <a:cubicBezTo>
                  <a:pt x="104" y="13"/>
                  <a:pt x="104" y="11"/>
                  <a:pt x="106" y="9"/>
                </a:cubicBezTo>
                <a:cubicBezTo>
                  <a:pt x="108" y="8"/>
                  <a:pt x="112" y="9"/>
                  <a:pt x="116" y="8"/>
                </a:cubicBezTo>
                <a:cubicBezTo>
                  <a:pt x="119" y="7"/>
                  <a:pt x="120" y="3"/>
                  <a:pt x="122" y="0"/>
                </a:cubicBezTo>
                <a:cubicBezTo>
                  <a:pt x="122" y="0"/>
                  <a:pt x="122" y="0"/>
                  <a:pt x="122"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1" name="Freeform 1371"/>
          <p:cNvSpPr>
            <a:spLocks noEditPoints="1"/>
          </p:cNvSpPr>
          <p:nvPr/>
        </p:nvSpPr>
        <p:spPr bwMode="auto">
          <a:xfrm>
            <a:off x="2489249" y="2693354"/>
            <a:ext cx="815560" cy="202581"/>
          </a:xfrm>
          <a:custGeom>
            <a:avLst/>
            <a:gdLst>
              <a:gd name="T0" fmla="*/ 0 w 365"/>
              <a:gd name="T1" fmla="*/ 116913 h 82"/>
              <a:gd name="T2" fmla="*/ 36278 w 365"/>
              <a:gd name="T3" fmla="*/ 99664 h 82"/>
              <a:gd name="T4" fmla="*/ 76374 w 365"/>
              <a:gd name="T5" fmla="*/ 132246 h 82"/>
              <a:gd name="T6" fmla="*/ 89739 w 365"/>
              <a:gd name="T7" fmla="*/ 132246 h 82"/>
              <a:gd name="T8" fmla="*/ 89739 w 365"/>
              <a:gd name="T9" fmla="*/ 19166 h 82"/>
              <a:gd name="T10" fmla="*/ 152748 w 365"/>
              <a:gd name="T11" fmla="*/ 0 h 82"/>
              <a:gd name="T12" fmla="*/ 156567 w 365"/>
              <a:gd name="T13" fmla="*/ 1917 h 82"/>
              <a:gd name="T14" fmla="*/ 206210 w 365"/>
              <a:gd name="T15" fmla="*/ 30666 h 82"/>
              <a:gd name="T16" fmla="*/ 217666 w 365"/>
              <a:gd name="T17" fmla="*/ 38332 h 82"/>
              <a:gd name="T18" fmla="*/ 248216 w 365"/>
              <a:gd name="T19" fmla="*/ 63248 h 82"/>
              <a:gd name="T20" fmla="*/ 284493 w 365"/>
              <a:gd name="T21" fmla="*/ 61332 h 82"/>
              <a:gd name="T22" fmla="*/ 311224 w 365"/>
              <a:gd name="T23" fmla="*/ 59415 h 82"/>
              <a:gd name="T24" fmla="*/ 322680 w 365"/>
              <a:gd name="T25" fmla="*/ 61332 h 82"/>
              <a:gd name="T26" fmla="*/ 347502 w 365"/>
              <a:gd name="T27" fmla="*/ 86247 h 82"/>
              <a:gd name="T28" fmla="*/ 347502 w 365"/>
              <a:gd name="T29" fmla="*/ 99664 h 82"/>
              <a:gd name="T30" fmla="*/ 351321 w 365"/>
              <a:gd name="T31" fmla="*/ 116913 h 82"/>
              <a:gd name="T32" fmla="*/ 362777 w 365"/>
              <a:gd name="T33" fmla="*/ 132246 h 82"/>
              <a:gd name="T34" fmla="*/ 389508 w 365"/>
              <a:gd name="T35" fmla="*/ 136079 h 82"/>
              <a:gd name="T36" fmla="*/ 400964 w 365"/>
              <a:gd name="T37" fmla="*/ 153329 h 82"/>
              <a:gd name="T38" fmla="*/ 410510 w 365"/>
              <a:gd name="T39" fmla="*/ 149496 h 82"/>
              <a:gd name="T40" fmla="*/ 427695 w 365"/>
              <a:gd name="T41" fmla="*/ 124580 h 82"/>
              <a:gd name="T42" fmla="*/ 454425 w 365"/>
              <a:gd name="T43" fmla="*/ 113080 h 82"/>
              <a:gd name="T44" fmla="*/ 475428 w 365"/>
              <a:gd name="T45" fmla="*/ 103497 h 82"/>
              <a:gd name="T46" fmla="*/ 479247 w 365"/>
              <a:gd name="T47" fmla="*/ 91997 h 82"/>
              <a:gd name="T48" fmla="*/ 498341 w 365"/>
              <a:gd name="T49" fmla="*/ 90081 h 82"/>
              <a:gd name="T50" fmla="*/ 528890 w 365"/>
              <a:gd name="T51" fmla="*/ 99664 h 82"/>
              <a:gd name="T52" fmla="*/ 536528 w 365"/>
              <a:gd name="T53" fmla="*/ 82414 h 82"/>
              <a:gd name="T54" fmla="*/ 553712 w 365"/>
              <a:gd name="T55" fmla="*/ 76664 h 82"/>
              <a:gd name="T56" fmla="*/ 588080 w 365"/>
              <a:gd name="T57" fmla="*/ 86247 h 82"/>
              <a:gd name="T58" fmla="*/ 639632 w 365"/>
              <a:gd name="T59" fmla="*/ 86247 h 82"/>
              <a:gd name="T60" fmla="*/ 681638 w 365"/>
              <a:gd name="T61" fmla="*/ 97747 h 82"/>
              <a:gd name="T62" fmla="*/ 696913 w 365"/>
              <a:gd name="T63" fmla="*/ 101580 h 82"/>
              <a:gd name="T64" fmla="*/ 696913 w 365"/>
              <a:gd name="T65" fmla="*/ 10158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5" h="82">
                <a:moveTo>
                  <a:pt x="0" y="61"/>
                </a:moveTo>
                <a:cubicBezTo>
                  <a:pt x="4" y="58"/>
                  <a:pt x="12" y="52"/>
                  <a:pt x="19" y="52"/>
                </a:cubicBezTo>
                <a:cubicBezTo>
                  <a:pt x="30" y="52"/>
                  <a:pt x="36" y="66"/>
                  <a:pt x="40" y="69"/>
                </a:cubicBezTo>
                <a:cubicBezTo>
                  <a:pt x="47" y="69"/>
                  <a:pt x="47" y="69"/>
                  <a:pt x="47" y="69"/>
                </a:cubicBezTo>
                <a:cubicBezTo>
                  <a:pt x="47" y="10"/>
                  <a:pt x="47" y="10"/>
                  <a:pt x="47" y="10"/>
                </a:cubicBezTo>
                <a:cubicBezTo>
                  <a:pt x="80" y="0"/>
                  <a:pt x="80" y="0"/>
                  <a:pt x="80" y="0"/>
                </a:cubicBezTo>
                <a:cubicBezTo>
                  <a:pt x="80" y="0"/>
                  <a:pt x="81" y="1"/>
                  <a:pt x="82" y="1"/>
                </a:cubicBezTo>
                <a:moveTo>
                  <a:pt x="108" y="16"/>
                </a:moveTo>
                <a:cubicBezTo>
                  <a:pt x="111" y="18"/>
                  <a:pt x="113" y="19"/>
                  <a:pt x="114" y="20"/>
                </a:cubicBezTo>
                <a:cubicBezTo>
                  <a:pt x="116" y="22"/>
                  <a:pt x="125" y="32"/>
                  <a:pt x="130" y="33"/>
                </a:cubicBezTo>
                <a:cubicBezTo>
                  <a:pt x="135" y="33"/>
                  <a:pt x="142" y="30"/>
                  <a:pt x="149" y="32"/>
                </a:cubicBezTo>
                <a:cubicBezTo>
                  <a:pt x="156" y="35"/>
                  <a:pt x="161" y="33"/>
                  <a:pt x="163" y="31"/>
                </a:cubicBezTo>
                <a:cubicBezTo>
                  <a:pt x="165" y="29"/>
                  <a:pt x="167" y="30"/>
                  <a:pt x="169" y="32"/>
                </a:cubicBezTo>
                <a:cubicBezTo>
                  <a:pt x="171" y="33"/>
                  <a:pt x="180" y="43"/>
                  <a:pt x="182" y="45"/>
                </a:cubicBezTo>
                <a:cubicBezTo>
                  <a:pt x="184" y="48"/>
                  <a:pt x="182" y="50"/>
                  <a:pt x="182" y="52"/>
                </a:cubicBezTo>
                <a:cubicBezTo>
                  <a:pt x="181" y="53"/>
                  <a:pt x="181" y="57"/>
                  <a:pt x="184" y="61"/>
                </a:cubicBezTo>
                <a:cubicBezTo>
                  <a:pt x="187" y="65"/>
                  <a:pt x="189" y="66"/>
                  <a:pt x="190" y="69"/>
                </a:cubicBezTo>
                <a:cubicBezTo>
                  <a:pt x="190" y="72"/>
                  <a:pt x="201" y="70"/>
                  <a:pt x="204" y="71"/>
                </a:cubicBezTo>
                <a:cubicBezTo>
                  <a:pt x="208" y="72"/>
                  <a:pt x="209" y="78"/>
                  <a:pt x="210" y="80"/>
                </a:cubicBezTo>
                <a:cubicBezTo>
                  <a:pt x="212" y="82"/>
                  <a:pt x="214" y="81"/>
                  <a:pt x="215" y="78"/>
                </a:cubicBezTo>
                <a:cubicBezTo>
                  <a:pt x="216" y="76"/>
                  <a:pt x="222" y="68"/>
                  <a:pt x="224" y="65"/>
                </a:cubicBezTo>
                <a:cubicBezTo>
                  <a:pt x="227" y="63"/>
                  <a:pt x="236" y="60"/>
                  <a:pt x="238" y="59"/>
                </a:cubicBezTo>
                <a:cubicBezTo>
                  <a:pt x="241" y="57"/>
                  <a:pt x="247" y="54"/>
                  <a:pt x="249" y="54"/>
                </a:cubicBezTo>
                <a:cubicBezTo>
                  <a:pt x="249" y="54"/>
                  <a:pt x="249" y="50"/>
                  <a:pt x="251" y="48"/>
                </a:cubicBezTo>
                <a:cubicBezTo>
                  <a:pt x="253" y="46"/>
                  <a:pt x="257" y="47"/>
                  <a:pt x="261" y="47"/>
                </a:cubicBezTo>
                <a:cubicBezTo>
                  <a:pt x="264" y="47"/>
                  <a:pt x="276" y="53"/>
                  <a:pt x="277" y="52"/>
                </a:cubicBezTo>
                <a:cubicBezTo>
                  <a:pt x="279" y="50"/>
                  <a:pt x="279" y="45"/>
                  <a:pt x="281" y="43"/>
                </a:cubicBezTo>
                <a:cubicBezTo>
                  <a:pt x="284" y="41"/>
                  <a:pt x="287" y="38"/>
                  <a:pt x="290" y="40"/>
                </a:cubicBezTo>
                <a:cubicBezTo>
                  <a:pt x="293" y="42"/>
                  <a:pt x="304" y="45"/>
                  <a:pt x="308" y="45"/>
                </a:cubicBezTo>
                <a:cubicBezTo>
                  <a:pt x="311" y="44"/>
                  <a:pt x="329" y="45"/>
                  <a:pt x="335" y="45"/>
                </a:cubicBezTo>
                <a:cubicBezTo>
                  <a:pt x="340" y="45"/>
                  <a:pt x="355" y="50"/>
                  <a:pt x="357" y="51"/>
                </a:cubicBezTo>
                <a:cubicBezTo>
                  <a:pt x="359" y="52"/>
                  <a:pt x="359" y="53"/>
                  <a:pt x="365" y="53"/>
                </a:cubicBezTo>
                <a:cubicBezTo>
                  <a:pt x="365" y="53"/>
                  <a:pt x="365" y="53"/>
                  <a:pt x="365" y="5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2" name="Freeform 1372"/>
          <p:cNvSpPr>
            <a:spLocks/>
          </p:cNvSpPr>
          <p:nvPr/>
        </p:nvSpPr>
        <p:spPr bwMode="auto">
          <a:xfrm>
            <a:off x="3022429" y="2825964"/>
            <a:ext cx="76168" cy="87990"/>
          </a:xfrm>
          <a:custGeom>
            <a:avLst/>
            <a:gdLst>
              <a:gd name="T0" fmla="*/ 19143 w 34"/>
              <a:gd name="T1" fmla="*/ 0 h 36"/>
              <a:gd name="T2" fmla="*/ 5743 w 34"/>
              <a:gd name="T3" fmla="*/ 11377 h 36"/>
              <a:gd name="T4" fmla="*/ 0 w 34"/>
              <a:gd name="T5" fmla="*/ 24651 h 36"/>
              <a:gd name="T6" fmla="*/ 19143 w 34"/>
              <a:gd name="T7" fmla="*/ 36028 h 36"/>
              <a:gd name="T8" fmla="*/ 30629 w 34"/>
              <a:gd name="T9" fmla="*/ 26547 h 36"/>
              <a:gd name="T10" fmla="*/ 42115 w 34"/>
              <a:gd name="T11" fmla="*/ 34132 h 36"/>
              <a:gd name="T12" fmla="*/ 61258 w 34"/>
              <a:gd name="T13" fmla="*/ 45509 h 36"/>
              <a:gd name="T14" fmla="*/ 47858 w 34"/>
              <a:gd name="T15" fmla="*/ 54990 h 36"/>
              <a:gd name="T16" fmla="*/ 32544 w 34"/>
              <a:gd name="T17" fmla="*/ 64471 h 36"/>
              <a:gd name="T18" fmla="*/ 19143 w 34"/>
              <a:gd name="T19" fmla="*/ 58782 h 36"/>
              <a:gd name="T20" fmla="*/ 15315 w 34"/>
              <a:gd name="T21" fmla="*/ 68263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6">
                <a:moveTo>
                  <a:pt x="10" y="0"/>
                </a:moveTo>
                <a:cubicBezTo>
                  <a:pt x="11" y="0"/>
                  <a:pt x="5" y="5"/>
                  <a:pt x="3" y="6"/>
                </a:cubicBezTo>
                <a:cubicBezTo>
                  <a:pt x="1" y="8"/>
                  <a:pt x="0" y="11"/>
                  <a:pt x="0" y="13"/>
                </a:cubicBezTo>
                <a:cubicBezTo>
                  <a:pt x="0" y="15"/>
                  <a:pt x="4" y="16"/>
                  <a:pt x="10" y="19"/>
                </a:cubicBezTo>
                <a:cubicBezTo>
                  <a:pt x="15" y="21"/>
                  <a:pt x="14" y="15"/>
                  <a:pt x="16" y="14"/>
                </a:cubicBezTo>
                <a:cubicBezTo>
                  <a:pt x="18" y="13"/>
                  <a:pt x="19" y="15"/>
                  <a:pt x="22" y="18"/>
                </a:cubicBezTo>
                <a:cubicBezTo>
                  <a:pt x="25" y="20"/>
                  <a:pt x="30" y="22"/>
                  <a:pt x="32" y="24"/>
                </a:cubicBezTo>
                <a:cubicBezTo>
                  <a:pt x="34" y="27"/>
                  <a:pt x="27" y="28"/>
                  <a:pt x="25" y="29"/>
                </a:cubicBezTo>
                <a:cubicBezTo>
                  <a:pt x="23" y="29"/>
                  <a:pt x="22" y="32"/>
                  <a:pt x="17" y="34"/>
                </a:cubicBezTo>
                <a:cubicBezTo>
                  <a:pt x="13" y="36"/>
                  <a:pt x="12" y="32"/>
                  <a:pt x="10" y="31"/>
                </a:cubicBezTo>
                <a:cubicBezTo>
                  <a:pt x="9" y="30"/>
                  <a:pt x="8" y="35"/>
                  <a:pt x="8" y="3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3" name="Freeform 1373"/>
          <p:cNvSpPr>
            <a:spLocks/>
          </p:cNvSpPr>
          <p:nvPr/>
        </p:nvSpPr>
        <p:spPr bwMode="auto">
          <a:xfrm>
            <a:off x="2931398" y="2877121"/>
            <a:ext cx="187636" cy="151424"/>
          </a:xfrm>
          <a:custGeom>
            <a:avLst/>
            <a:gdLst>
              <a:gd name="T0" fmla="*/ 160338 w 84"/>
              <a:gd name="T1" fmla="*/ 44294 h 61"/>
              <a:gd name="T2" fmla="*/ 160338 w 84"/>
              <a:gd name="T3" fmla="*/ 44294 h 61"/>
              <a:gd name="T4" fmla="*/ 146977 w 84"/>
              <a:gd name="T5" fmla="*/ 48145 h 61"/>
              <a:gd name="T6" fmla="*/ 133615 w 84"/>
              <a:gd name="T7" fmla="*/ 50071 h 61"/>
              <a:gd name="T8" fmla="*/ 124071 w 84"/>
              <a:gd name="T9" fmla="*/ 50071 h 61"/>
              <a:gd name="T10" fmla="*/ 112618 w 84"/>
              <a:gd name="T11" fmla="*/ 44294 h 61"/>
              <a:gd name="T12" fmla="*/ 103074 w 84"/>
              <a:gd name="T13" fmla="*/ 40442 h 61"/>
              <a:gd name="T14" fmla="*/ 87804 w 84"/>
              <a:gd name="T15" fmla="*/ 44294 h 61"/>
              <a:gd name="T16" fmla="*/ 62990 w 84"/>
              <a:gd name="T17" fmla="*/ 42368 h 61"/>
              <a:gd name="T18" fmla="*/ 47720 w 84"/>
              <a:gd name="T19" fmla="*/ 36591 h 61"/>
              <a:gd name="T20" fmla="*/ 62990 w 84"/>
              <a:gd name="T21" fmla="*/ 23110 h 61"/>
              <a:gd name="T22" fmla="*/ 80169 w 84"/>
              <a:gd name="T23" fmla="*/ 34665 h 61"/>
              <a:gd name="T24" fmla="*/ 93531 w 84"/>
              <a:gd name="T25" fmla="*/ 28887 h 61"/>
              <a:gd name="T26" fmla="*/ 91622 w 84"/>
              <a:gd name="T27" fmla="*/ 23110 h 61"/>
              <a:gd name="T28" fmla="*/ 80169 w 84"/>
              <a:gd name="T29" fmla="*/ 28887 h 61"/>
              <a:gd name="T30" fmla="*/ 82078 w 84"/>
              <a:gd name="T31" fmla="*/ 11555 h 61"/>
              <a:gd name="T32" fmla="*/ 80169 w 84"/>
              <a:gd name="T33" fmla="*/ 1926 h 61"/>
              <a:gd name="T34" fmla="*/ 62990 w 84"/>
              <a:gd name="T35" fmla="*/ 9629 h 61"/>
              <a:gd name="T36" fmla="*/ 49628 w 84"/>
              <a:gd name="T37" fmla="*/ 5777 h 61"/>
              <a:gd name="T38" fmla="*/ 47720 w 84"/>
              <a:gd name="T39" fmla="*/ 21184 h 61"/>
              <a:gd name="T40" fmla="*/ 36267 w 84"/>
              <a:gd name="T41" fmla="*/ 21184 h 61"/>
              <a:gd name="T42" fmla="*/ 36267 w 84"/>
              <a:gd name="T43" fmla="*/ 28887 h 61"/>
              <a:gd name="T44" fmla="*/ 30541 w 84"/>
              <a:gd name="T45" fmla="*/ 40442 h 61"/>
              <a:gd name="T46" fmla="*/ 11453 w 84"/>
              <a:gd name="T47" fmla="*/ 40442 h 61"/>
              <a:gd name="T48" fmla="*/ 1909 w 84"/>
              <a:gd name="T49" fmla="*/ 48145 h 61"/>
              <a:gd name="T50" fmla="*/ 17179 w 84"/>
              <a:gd name="T51" fmla="*/ 59700 h 61"/>
              <a:gd name="T52" fmla="*/ 19088 w 84"/>
              <a:gd name="T53" fmla="*/ 71255 h 61"/>
              <a:gd name="T54" fmla="*/ 24814 w 84"/>
              <a:gd name="T55" fmla="*/ 84736 h 61"/>
              <a:gd name="T56" fmla="*/ 11453 w 84"/>
              <a:gd name="T57" fmla="*/ 102068 h 61"/>
              <a:gd name="T58" fmla="*/ 13362 w 84"/>
              <a:gd name="T59" fmla="*/ 117475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 h="61">
                <a:moveTo>
                  <a:pt x="84" y="23"/>
                </a:moveTo>
                <a:cubicBezTo>
                  <a:pt x="84" y="23"/>
                  <a:pt x="84" y="23"/>
                  <a:pt x="84" y="23"/>
                </a:cubicBezTo>
                <a:cubicBezTo>
                  <a:pt x="84" y="23"/>
                  <a:pt x="80" y="24"/>
                  <a:pt x="77" y="25"/>
                </a:cubicBez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4" name="Freeform 1374"/>
          <p:cNvSpPr>
            <a:spLocks/>
          </p:cNvSpPr>
          <p:nvPr/>
        </p:nvSpPr>
        <p:spPr bwMode="auto">
          <a:xfrm>
            <a:off x="4257844" y="4125350"/>
            <a:ext cx="35298" cy="32740"/>
          </a:xfrm>
          <a:custGeom>
            <a:avLst/>
            <a:gdLst>
              <a:gd name="T0" fmla="*/ 0 w 16"/>
              <a:gd name="T1" fmla="*/ 9071 h 14"/>
              <a:gd name="T2" fmla="*/ 15082 w 16"/>
              <a:gd name="T3" fmla="*/ 23586 h 14"/>
              <a:gd name="T4" fmla="*/ 18852 w 16"/>
              <a:gd name="T5" fmla="*/ 9071 h 14"/>
              <a:gd name="T6" fmla="*/ 28278 w 16"/>
              <a:gd name="T7" fmla="*/ 10886 h 14"/>
              <a:gd name="T8" fmla="*/ 24507 w 1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4">
                <a:moveTo>
                  <a:pt x="0" y="5"/>
                </a:moveTo>
                <a:cubicBezTo>
                  <a:pt x="2" y="8"/>
                  <a:pt x="7" y="14"/>
                  <a:pt x="8" y="13"/>
                </a:cubicBezTo>
                <a:cubicBezTo>
                  <a:pt x="9" y="12"/>
                  <a:pt x="9" y="5"/>
                  <a:pt x="10" y="5"/>
                </a:cubicBezTo>
                <a:cubicBezTo>
                  <a:pt x="10" y="6"/>
                  <a:pt x="16" y="7"/>
                  <a:pt x="15" y="6"/>
                </a:cubicBezTo>
                <a:cubicBezTo>
                  <a:pt x="15" y="6"/>
                  <a:pt x="14" y="2"/>
                  <a:pt x="13" y="0"/>
                </a:cubicBezTo>
              </a:path>
            </a:pathLst>
          </a:custGeom>
          <a:solidFill>
            <a:schemeClr val="bg1"/>
          </a:solidFill>
          <a:ln w="3175"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575" name="Freeform 1375"/>
          <p:cNvSpPr>
            <a:spLocks/>
          </p:cNvSpPr>
          <p:nvPr/>
        </p:nvSpPr>
        <p:spPr bwMode="auto">
          <a:xfrm>
            <a:off x="4124085" y="4143765"/>
            <a:ext cx="241510" cy="118684"/>
          </a:xfrm>
          <a:custGeom>
            <a:avLst/>
            <a:gdLst>
              <a:gd name="T0" fmla="*/ 206375 w 108"/>
              <a:gd name="T1" fmla="*/ 3836 h 48"/>
              <a:gd name="T2" fmla="*/ 160514 w 108"/>
              <a:gd name="T3" fmla="*/ 0 h 48"/>
              <a:gd name="T4" fmla="*/ 149049 w 108"/>
              <a:gd name="T5" fmla="*/ 15346 h 48"/>
              <a:gd name="T6" fmla="*/ 143316 w 108"/>
              <a:gd name="T7" fmla="*/ 32610 h 48"/>
              <a:gd name="T8" fmla="*/ 129940 w 108"/>
              <a:gd name="T9" fmla="*/ 59465 h 48"/>
              <a:gd name="T10" fmla="*/ 105098 w 108"/>
              <a:gd name="T11" fmla="*/ 74811 h 48"/>
              <a:gd name="T12" fmla="*/ 78346 w 108"/>
              <a:gd name="T13" fmla="*/ 69056 h 48"/>
              <a:gd name="T14" fmla="*/ 61148 w 108"/>
              <a:gd name="T15" fmla="*/ 80566 h 48"/>
              <a:gd name="T16" fmla="*/ 42039 w 108"/>
              <a:gd name="T17" fmla="*/ 84402 h 48"/>
              <a:gd name="T18" fmla="*/ 28663 w 108"/>
              <a:gd name="T19" fmla="*/ 88239 h 48"/>
              <a:gd name="T20" fmla="*/ 7644 w 108"/>
              <a:gd name="T21" fmla="*/ 72893 h 48"/>
              <a:gd name="T22" fmla="*/ 0 w 108"/>
              <a:gd name="T23" fmla="*/ 575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48">
                <a:moveTo>
                  <a:pt x="108" y="2"/>
                </a:moveTo>
                <a:cubicBezTo>
                  <a:pt x="101" y="1"/>
                  <a:pt x="87" y="0"/>
                  <a:pt x="84" y="0"/>
                </a:cubicBezTo>
                <a:cubicBezTo>
                  <a:pt x="81" y="0"/>
                  <a:pt x="80" y="2"/>
                  <a:pt x="78" y="8"/>
                </a:cubicBezTo>
                <a:cubicBezTo>
                  <a:pt x="77" y="13"/>
                  <a:pt x="77" y="16"/>
                  <a:pt x="75" y="17"/>
                </a:cubicBezTo>
                <a:cubicBezTo>
                  <a:pt x="73" y="18"/>
                  <a:pt x="69" y="27"/>
                  <a:pt x="68" y="31"/>
                </a:cubicBezTo>
                <a:cubicBezTo>
                  <a:pt x="67" y="34"/>
                  <a:pt x="59" y="38"/>
                  <a:pt x="55" y="39"/>
                </a:cubicBezTo>
                <a:cubicBezTo>
                  <a:pt x="51" y="40"/>
                  <a:pt x="45" y="36"/>
                  <a:pt x="41" y="36"/>
                </a:cubicBezTo>
                <a:cubicBezTo>
                  <a:pt x="37" y="36"/>
                  <a:pt x="33" y="41"/>
                  <a:pt x="32" y="42"/>
                </a:cubicBezTo>
                <a:cubicBezTo>
                  <a:pt x="30" y="44"/>
                  <a:pt x="27" y="44"/>
                  <a:pt x="22" y="44"/>
                </a:cubicBezTo>
                <a:cubicBezTo>
                  <a:pt x="17" y="44"/>
                  <a:pt x="17" y="44"/>
                  <a:pt x="15" y="46"/>
                </a:cubicBezTo>
                <a:cubicBezTo>
                  <a:pt x="13" y="48"/>
                  <a:pt x="7" y="41"/>
                  <a:pt x="4" y="38"/>
                </a:cubicBezTo>
                <a:cubicBezTo>
                  <a:pt x="2" y="37"/>
                  <a:pt x="1" y="34"/>
                  <a:pt x="0" y="30"/>
                </a:cubicBezTo>
              </a:path>
            </a:pathLst>
          </a:custGeom>
          <a:solidFill>
            <a:schemeClr val="bg1"/>
          </a:solidFill>
          <a:ln w="3175" cap="flat">
            <a:solidFill>
              <a:srgbClr val="000000"/>
            </a:solidFill>
            <a:prstDash val="solid"/>
            <a:miter lim="800000"/>
            <a:headEnd/>
            <a:tailEnd/>
          </a:ln>
        </p:spPr>
        <p:txBody>
          <a:bodyPr/>
          <a:lstStyle/>
          <a:p>
            <a:endParaRPr lang="ja-JP" altLang="en-US" sz="2400" dirty="0" smtClean="0">
              <a:solidFill>
                <a:srgbClr val="000000"/>
              </a:solidFill>
              <a:latin typeface="Times New Roman" charset="0"/>
            </a:endParaRPr>
          </a:p>
        </p:txBody>
      </p:sp>
      <p:sp>
        <p:nvSpPr>
          <p:cNvPr id="576" name="Freeform 1376"/>
          <p:cNvSpPr>
            <a:spLocks/>
          </p:cNvSpPr>
          <p:nvPr/>
        </p:nvSpPr>
        <p:spPr bwMode="auto">
          <a:xfrm>
            <a:off x="5041825" y="4370903"/>
            <a:ext cx="5574" cy="208720"/>
          </a:xfrm>
          <a:custGeom>
            <a:avLst/>
            <a:gdLst>
              <a:gd name="T0" fmla="*/ 4763 w 3"/>
              <a:gd name="T1" fmla="*/ 0 h 85"/>
              <a:gd name="T2" fmla="*/ 4763 w 3"/>
              <a:gd name="T3" fmla="*/ 91440 h 85"/>
              <a:gd name="T4" fmla="*/ 0 w 3"/>
              <a:gd name="T5" fmla="*/ 104775 h 85"/>
              <a:gd name="T6" fmla="*/ 4763 w 3"/>
              <a:gd name="T7" fmla="*/ 116205 h 85"/>
              <a:gd name="T8" fmla="*/ 4763 w 3"/>
              <a:gd name="T9" fmla="*/ 1619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5">
                <a:moveTo>
                  <a:pt x="3" y="0"/>
                </a:moveTo>
                <a:cubicBezTo>
                  <a:pt x="3" y="48"/>
                  <a:pt x="3" y="48"/>
                  <a:pt x="3" y="48"/>
                </a:cubicBezTo>
                <a:cubicBezTo>
                  <a:pt x="0" y="55"/>
                  <a:pt x="0" y="55"/>
                  <a:pt x="0" y="55"/>
                </a:cubicBezTo>
                <a:cubicBezTo>
                  <a:pt x="0" y="55"/>
                  <a:pt x="3" y="59"/>
                  <a:pt x="3" y="61"/>
                </a:cubicBezTo>
                <a:cubicBezTo>
                  <a:pt x="3" y="63"/>
                  <a:pt x="3" y="77"/>
                  <a:pt x="3" y="8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7" name="Freeform 1377"/>
          <p:cNvSpPr>
            <a:spLocks/>
          </p:cNvSpPr>
          <p:nvPr/>
        </p:nvSpPr>
        <p:spPr bwMode="auto">
          <a:xfrm>
            <a:off x="1878044" y="5134163"/>
            <a:ext cx="1858" cy="32740"/>
          </a:xfrm>
          <a:custGeom>
            <a:avLst/>
            <a:gdLst>
              <a:gd name="T0" fmla="*/ 1587 w 1"/>
              <a:gd name="T1" fmla="*/ 25400 h 13"/>
              <a:gd name="T2" fmla="*/ 0 w 1"/>
              <a:gd name="T3" fmla="*/ 0 h 13"/>
              <a:gd name="T4" fmla="*/ 0 60000 65536"/>
              <a:gd name="T5" fmla="*/ 0 60000 65536"/>
            </a:gdLst>
            <a:ahLst/>
            <a:cxnLst>
              <a:cxn ang="T4">
                <a:pos x="T0" y="T1"/>
              </a:cxn>
              <a:cxn ang="T5">
                <a:pos x="T2" y="T3"/>
              </a:cxn>
            </a:cxnLst>
            <a:rect l="0" t="0" r="r" b="b"/>
            <a:pathLst>
              <a:path w="1" h="13">
                <a:moveTo>
                  <a:pt x="1" y="13"/>
                </a:moveTo>
                <a:cubicBezTo>
                  <a:pt x="1" y="12"/>
                  <a:pt x="0" y="5"/>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8" name="Freeform 1378"/>
          <p:cNvSpPr>
            <a:spLocks noEditPoints="1"/>
          </p:cNvSpPr>
          <p:nvPr/>
        </p:nvSpPr>
        <p:spPr bwMode="auto">
          <a:xfrm>
            <a:off x="1439618" y="5001156"/>
            <a:ext cx="462583" cy="288524"/>
          </a:xfrm>
          <a:custGeom>
            <a:avLst/>
            <a:gdLst>
              <a:gd name="T0" fmla="*/ 395287 w 207"/>
              <a:gd name="T1" fmla="*/ 128180 h 117"/>
              <a:gd name="T2" fmla="*/ 376191 w 207"/>
              <a:gd name="T3" fmla="*/ 128180 h 117"/>
              <a:gd name="T4" fmla="*/ 366643 w 207"/>
              <a:gd name="T5" fmla="*/ 139659 h 117"/>
              <a:gd name="T6" fmla="*/ 351366 w 207"/>
              <a:gd name="T7" fmla="*/ 133920 h 117"/>
              <a:gd name="T8" fmla="*/ 343728 w 207"/>
              <a:gd name="T9" fmla="*/ 114788 h 117"/>
              <a:gd name="T10" fmla="*/ 357095 w 207"/>
              <a:gd name="T11" fmla="*/ 97570 h 117"/>
              <a:gd name="T12" fmla="*/ 374281 w 207"/>
              <a:gd name="T13" fmla="*/ 103309 h 117"/>
              <a:gd name="T14" fmla="*/ 374281 w 207"/>
              <a:gd name="T15" fmla="*/ 95657 h 117"/>
              <a:gd name="T16" fmla="*/ 374281 w 207"/>
              <a:gd name="T17" fmla="*/ 61220 h 117"/>
              <a:gd name="T18" fmla="*/ 362824 w 207"/>
              <a:gd name="T19" fmla="*/ 32523 h 117"/>
              <a:gd name="T20" fmla="*/ 359005 w 207"/>
              <a:gd name="T21" fmla="*/ 5739 h 117"/>
              <a:gd name="T22" fmla="*/ 359005 w 207"/>
              <a:gd name="T23" fmla="*/ 5739 h 117"/>
              <a:gd name="T24" fmla="*/ 330361 w 207"/>
              <a:gd name="T25" fmla="*/ 7653 h 117"/>
              <a:gd name="T26" fmla="*/ 315084 w 207"/>
              <a:gd name="T27" fmla="*/ 3826 h 117"/>
              <a:gd name="T28" fmla="*/ 301717 w 207"/>
              <a:gd name="T29" fmla="*/ 5739 h 117"/>
              <a:gd name="T30" fmla="*/ 286440 w 207"/>
              <a:gd name="T31" fmla="*/ 15305 h 117"/>
              <a:gd name="T32" fmla="*/ 273073 w 207"/>
              <a:gd name="T33" fmla="*/ 28697 h 117"/>
              <a:gd name="T34" fmla="*/ 253977 w 207"/>
              <a:gd name="T35" fmla="*/ 42089 h 117"/>
              <a:gd name="T36" fmla="*/ 238700 w 207"/>
              <a:gd name="T37" fmla="*/ 66960 h 117"/>
              <a:gd name="T38" fmla="*/ 225333 w 207"/>
              <a:gd name="T39" fmla="*/ 70786 h 117"/>
              <a:gd name="T40" fmla="*/ 210056 w 207"/>
              <a:gd name="T41" fmla="*/ 95657 h 117"/>
              <a:gd name="T42" fmla="*/ 181412 w 207"/>
              <a:gd name="T43" fmla="*/ 91831 h 117"/>
              <a:gd name="T44" fmla="*/ 160406 w 207"/>
              <a:gd name="T45" fmla="*/ 84178 h 117"/>
              <a:gd name="T46" fmla="*/ 143220 w 207"/>
              <a:gd name="T47" fmla="*/ 103309 h 117"/>
              <a:gd name="T48" fmla="*/ 116486 w 207"/>
              <a:gd name="T49" fmla="*/ 124354 h 117"/>
              <a:gd name="T50" fmla="*/ 99299 w 207"/>
              <a:gd name="T51" fmla="*/ 118614 h 117"/>
              <a:gd name="T52" fmla="*/ 103118 w 207"/>
              <a:gd name="T53" fmla="*/ 101396 h 117"/>
              <a:gd name="T54" fmla="*/ 84022 w 207"/>
              <a:gd name="T55" fmla="*/ 72699 h 117"/>
              <a:gd name="T56" fmla="*/ 84022 w 207"/>
              <a:gd name="T57" fmla="*/ 168356 h 117"/>
              <a:gd name="T58" fmla="*/ 68746 w 207"/>
              <a:gd name="T59" fmla="*/ 179835 h 117"/>
              <a:gd name="T60" fmla="*/ 30554 w 207"/>
              <a:gd name="T61" fmla="*/ 177922 h 117"/>
              <a:gd name="T62" fmla="*/ 17186 w 207"/>
              <a:gd name="T63" fmla="*/ 164530 h 117"/>
              <a:gd name="T64" fmla="*/ 0 w 207"/>
              <a:gd name="T65" fmla="*/ 174095 h 117"/>
              <a:gd name="T66" fmla="*/ 309355 w 207"/>
              <a:gd name="T67" fmla="*/ 197053 h 117"/>
              <a:gd name="T68" fmla="*/ 301717 w 207"/>
              <a:gd name="T69" fmla="*/ 210445 h 117"/>
              <a:gd name="T70" fmla="*/ 286440 w 207"/>
              <a:gd name="T71" fmla="*/ 214271 h 117"/>
              <a:gd name="T72" fmla="*/ 273073 w 207"/>
              <a:gd name="T73" fmla="*/ 223837 h 117"/>
              <a:gd name="T74" fmla="*/ 255886 w 207"/>
              <a:gd name="T75" fmla="*/ 204706 h 117"/>
              <a:gd name="T76" fmla="*/ 269253 w 207"/>
              <a:gd name="T77" fmla="*/ 183661 h 117"/>
              <a:gd name="T78" fmla="*/ 292169 w 207"/>
              <a:gd name="T79" fmla="*/ 176009 h 117"/>
              <a:gd name="T80" fmla="*/ 307445 w 207"/>
              <a:gd name="T81" fmla="*/ 185574 h 117"/>
              <a:gd name="T82" fmla="*/ 309355 w 207"/>
              <a:gd name="T83" fmla="*/ 197053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 h="117">
                <a:moveTo>
                  <a:pt x="207" y="67"/>
                </a:moveTo>
                <a:cubicBezTo>
                  <a:pt x="197" y="67"/>
                  <a:pt x="197" y="67"/>
                  <a:pt x="197" y="67"/>
                </a:cubicBezTo>
                <a:cubicBezTo>
                  <a:pt x="197" y="67"/>
                  <a:pt x="197" y="73"/>
                  <a:pt x="192" y="73"/>
                </a:cubicBez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79" name="Freeform 1379"/>
          <p:cNvSpPr>
            <a:spLocks/>
          </p:cNvSpPr>
          <p:nvPr/>
        </p:nvSpPr>
        <p:spPr bwMode="auto">
          <a:xfrm>
            <a:off x="1930061" y="3159904"/>
            <a:ext cx="61306" cy="157563"/>
          </a:xfrm>
          <a:custGeom>
            <a:avLst/>
            <a:gdLst>
              <a:gd name="T0" fmla="*/ 0 w 27"/>
              <a:gd name="T1" fmla="*/ 55389 h 64"/>
              <a:gd name="T2" fmla="*/ 29104 w 27"/>
              <a:gd name="T3" fmla="*/ 122237 h 64"/>
              <a:gd name="T4" fmla="*/ 34925 w 27"/>
              <a:gd name="T5" fmla="*/ 87858 h 64"/>
              <a:gd name="T6" fmla="*/ 48506 w 27"/>
              <a:gd name="T7" fmla="*/ 55389 h 64"/>
              <a:gd name="T8" fmla="*/ 34925 w 27"/>
              <a:gd name="T9" fmla="*/ 38199 h 64"/>
              <a:gd name="T10" fmla="*/ 52387 w 27"/>
              <a:gd name="T11" fmla="*/ 19100 h 64"/>
              <a:gd name="T12" fmla="*/ 52387 w 27"/>
              <a:gd name="T13" fmla="*/ 1910 h 64"/>
              <a:gd name="T14" fmla="*/ 38805 w 27"/>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64">
                <a:moveTo>
                  <a:pt x="0" y="29"/>
                </a:moveTo>
                <a:cubicBezTo>
                  <a:pt x="15" y="64"/>
                  <a:pt x="15" y="64"/>
                  <a:pt x="15" y="64"/>
                </a:cubicBezTo>
                <a:cubicBezTo>
                  <a:pt x="16" y="57"/>
                  <a:pt x="18" y="48"/>
                  <a:pt x="18" y="46"/>
                </a:cubicBezTo>
                <a:cubicBezTo>
                  <a:pt x="19" y="43"/>
                  <a:pt x="23" y="35"/>
                  <a:pt x="25" y="29"/>
                </a:cubicBezTo>
                <a:cubicBezTo>
                  <a:pt x="25" y="29"/>
                  <a:pt x="18" y="27"/>
                  <a:pt x="18" y="20"/>
                </a:cubicBezTo>
                <a:cubicBezTo>
                  <a:pt x="18" y="12"/>
                  <a:pt x="20" y="8"/>
                  <a:pt x="27" y="10"/>
                </a:cubicBezTo>
                <a:cubicBezTo>
                  <a:pt x="27" y="5"/>
                  <a:pt x="27" y="1"/>
                  <a:pt x="27" y="1"/>
                </a:cubicBezTo>
                <a:cubicBezTo>
                  <a:pt x="20" y="0"/>
                  <a:pt x="20" y="0"/>
                  <a:pt x="2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80" name="Freeform 1380"/>
          <p:cNvSpPr>
            <a:spLocks/>
          </p:cNvSpPr>
          <p:nvPr/>
        </p:nvSpPr>
        <p:spPr bwMode="auto">
          <a:xfrm>
            <a:off x="1439764" y="1620708"/>
            <a:ext cx="3715" cy="2046"/>
          </a:xfrm>
          <a:custGeom>
            <a:avLst/>
            <a:gdLst>
              <a:gd name="T0" fmla="*/ 3175 w 2"/>
              <a:gd name="T1" fmla="*/ 0 h 1"/>
              <a:gd name="T2" fmla="*/ 3175 w 2"/>
              <a:gd name="T3" fmla="*/ 0 h 1"/>
              <a:gd name="T4" fmla="*/ 0 60000 65536"/>
              <a:gd name="T5" fmla="*/ 0 60000 65536"/>
            </a:gdLst>
            <a:ahLst/>
            <a:cxnLst>
              <a:cxn ang="T4">
                <a:pos x="T0" y="T1"/>
              </a:cxn>
              <a:cxn ang="T5">
                <a:pos x="T2" y="T3"/>
              </a:cxn>
            </a:cxnLst>
            <a:rect l="0" t="0" r="r" b="b"/>
            <a:pathLst>
              <a:path w="2" h="1">
                <a:moveTo>
                  <a:pt x="2" y="0"/>
                </a:moveTo>
                <a:cubicBezTo>
                  <a:pt x="0" y="1"/>
                  <a:pt x="1" y="1"/>
                  <a:pt x="2" y="0"/>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81" name="Line 1381"/>
          <p:cNvSpPr>
            <a:spLocks noChangeShapeType="1"/>
          </p:cNvSpPr>
          <p:nvPr/>
        </p:nvSpPr>
        <p:spPr bwMode="auto">
          <a:xfrm>
            <a:off x="4571808" y="4571438"/>
            <a:ext cx="11146" cy="1841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582" name="Line 1382"/>
          <p:cNvSpPr>
            <a:spLocks noChangeShapeType="1"/>
          </p:cNvSpPr>
          <p:nvPr/>
        </p:nvSpPr>
        <p:spPr bwMode="auto">
          <a:xfrm flipH="1">
            <a:off x="5088267" y="2535790"/>
            <a:ext cx="57590" cy="2047"/>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583" name="Freeform 1383"/>
          <p:cNvSpPr>
            <a:spLocks/>
          </p:cNvSpPr>
          <p:nvPr/>
        </p:nvSpPr>
        <p:spPr bwMode="auto">
          <a:xfrm>
            <a:off x="1526929" y="2762927"/>
            <a:ext cx="22293" cy="49111"/>
          </a:xfrm>
          <a:custGeom>
            <a:avLst/>
            <a:gdLst>
              <a:gd name="T0" fmla="*/ 0 w 10"/>
              <a:gd name="T1" fmla="*/ 0 h 20"/>
              <a:gd name="T2" fmla="*/ 9525 w 10"/>
              <a:gd name="T3" fmla="*/ 9525 h 20"/>
              <a:gd name="T4" fmla="*/ 17145 w 10"/>
              <a:gd name="T5" fmla="*/ 38100 h 20"/>
              <a:gd name="T6" fmla="*/ 0 60000 65536"/>
              <a:gd name="T7" fmla="*/ 0 60000 65536"/>
              <a:gd name="T8" fmla="*/ 0 60000 65536"/>
            </a:gdLst>
            <a:ahLst/>
            <a:cxnLst>
              <a:cxn ang="T6">
                <a:pos x="T0" y="T1"/>
              </a:cxn>
              <a:cxn ang="T7">
                <a:pos x="T2" y="T3"/>
              </a:cxn>
              <a:cxn ang="T8">
                <a:pos x="T4" y="T5"/>
              </a:cxn>
            </a:cxnLst>
            <a:rect l="0" t="0" r="r" b="b"/>
            <a:pathLst>
              <a:path w="10" h="20">
                <a:moveTo>
                  <a:pt x="0" y="0"/>
                </a:moveTo>
                <a:cubicBezTo>
                  <a:pt x="2" y="1"/>
                  <a:pt x="3" y="3"/>
                  <a:pt x="5" y="5"/>
                </a:cubicBezTo>
                <a:cubicBezTo>
                  <a:pt x="8" y="10"/>
                  <a:pt x="10" y="15"/>
                  <a:pt x="9" y="2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584" name="Freeform 1384"/>
          <p:cNvSpPr>
            <a:spLocks/>
          </p:cNvSpPr>
          <p:nvPr/>
        </p:nvSpPr>
        <p:spPr bwMode="auto">
          <a:xfrm>
            <a:off x="2143704" y="4143773"/>
            <a:ext cx="24152" cy="182119"/>
          </a:xfrm>
          <a:custGeom>
            <a:avLst/>
            <a:gdLst>
              <a:gd name="T0" fmla="*/ 20638 w 11"/>
              <a:gd name="T1" fmla="*/ 0 h 74"/>
              <a:gd name="T2" fmla="*/ 5629 w 11"/>
              <a:gd name="T3" fmla="*/ 21002 h 74"/>
              <a:gd name="T4" fmla="*/ 0 w 11"/>
              <a:gd name="T5" fmla="*/ 26730 h 74"/>
              <a:gd name="T6" fmla="*/ 1876 w 11"/>
              <a:gd name="T7" fmla="*/ 120286 h 74"/>
              <a:gd name="T8" fmla="*/ 13133 w 11"/>
              <a:gd name="T9" fmla="*/ 141288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4">
                <a:moveTo>
                  <a:pt x="11" y="0"/>
                </a:moveTo>
                <a:cubicBezTo>
                  <a:pt x="7" y="5"/>
                  <a:pt x="3" y="10"/>
                  <a:pt x="3" y="11"/>
                </a:cubicBezTo>
                <a:cubicBezTo>
                  <a:pt x="2" y="12"/>
                  <a:pt x="0" y="14"/>
                  <a:pt x="0" y="14"/>
                </a:cubicBezTo>
                <a:cubicBezTo>
                  <a:pt x="1" y="63"/>
                  <a:pt x="1" y="63"/>
                  <a:pt x="1" y="63"/>
                </a:cubicBezTo>
                <a:cubicBezTo>
                  <a:pt x="7" y="74"/>
                  <a:pt x="7" y="74"/>
                  <a:pt x="7" y="7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grpSp>
        <p:nvGrpSpPr>
          <p:cNvPr id="585" name="グループ化 584"/>
          <p:cNvGrpSpPr/>
          <p:nvPr/>
        </p:nvGrpSpPr>
        <p:grpSpPr>
          <a:xfrm>
            <a:off x="6513288" y="601664"/>
            <a:ext cx="3298485" cy="5895975"/>
            <a:chOff x="5507038" y="601663"/>
            <a:chExt cx="3549651" cy="5895975"/>
          </a:xfrm>
        </p:grpSpPr>
        <p:sp>
          <p:nvSpPr>
            <p:cNvPr id="586" name="Freeform 488"/>
            <p:cNvSpPr>
              <a:spLocks/>
            </p:cNvSpPr>
            <p:nvPr/>
          </p:nvSpPr>
          <p:spPr bwMode="auto">
            <a:xfrm>
              <a:off x="5507038" y="1884677"/>
              <a:ext cx="93662" cy="42972"/>
            </a:xfrm>
            <a:custGeom>
              <a:avLst/>
              <a:gdLst>
                <a:gd name="T0" fmla="*/ 82193 w 49"/>
                <a:gd name="T1" fmla="*/ 22225 h 18"/>
                <a:gd name="T2" fmla="*/ 55433 w 49"/>
                <a:gd name="T3" fmla="*/ 27782 h 18"/>
                <a:gd name="T4" fmla="*/ 30584 w 49"/>
                <a:gd name="T5" fmla="*/ 12965 h 18"/>
                <a:gd name="T6" fmla="*/ 13380 w 49"/>
                <a:gd name="T7" fmla="*/ 12965 h 18"/>
                <a:gd name="T8" fmla="*/ 15292 w 49"/>
                <a:gd name="T9" fmla="*/ 1852 h 18"/>
                <a:gd name="T10" fmla="*/ 43964 w 49"/>
                <a:gd name="T11" fmla="*/ 0 h 18"/>
                <a:gd name="T12" fmla="*/ 63078 w 49"/>
                <a:gd name="T13" fmla="*/ 7408 h 18"/>
                <a:gd name="T14" fmla="*/ 82193 w 49"/>
                <a:gd name="T15" fmla="*/ 22225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87" name="Freeform 602"/>
            <p:cNvSpPr>
              <a:spLocks/>
            </p:cNvSpPr>
            <p:nvPr/>
          </p:nvSpPr>
          <p:spPr bwMode="auto">
            <a:xfrm>
              <a:off x="8326438" y="6104097"/>
              <a:ext cx="26987" cy="26602"/>
            </a:xfrm>
            <a:custGeom>
              <a:avLst/>
              <a:gdLst>
                <a:gd name="T0" fmla="*/ 23132 w 14"/>
                <a:gd name="T1" fmla="*/ 5629 h 11"/>
                <a:gd name="T2" fmla="*/ 15421 w 14"/>
                <a:gd name="T3" fmla="*/ 7505 h 11"/>
                <a:gd name="T4" fmla="*/ 5783 w 14"/>
                <a:gd name="T5" fmla="*/ 1876 h 11"/>
                <a:gd name="T6" fmla="*/ 0 w 14"/>
                <a:gd name="T7" fmla="*/ 11257 h 11"/>
                <a:gd name="T8" fmla="*/ 7711 w 14"/>
                <a:gd name="T9" fmla="*/ 20638 h 11"/>
                <a:gd name="T10" fmla="*/ 23132 w 14"/>
                <a:gd name="T11" fmla="*/ 562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88" name="Freeform 603"/>
            <p:cNvSpPr>
              <a:spLocks/>
            </p:cNvSpPr>
            <p:nvPr/>
          </p:nvSpPr>
          <p:spPr bwMode="auto">
            <a:xfrm>
              <a:off x="8304213" y="6120468"/>
              <a:ext cx="30162" cy="22510"/>
            </a:xfrm>
            <a:custGeom>
              <a:avLst/>
              <a:gdLst>
                <a:gd name="T0" fmla="*/ 16966 w 16"/>
                <a:gd name="T1" fmla="*/ 3881 h 9"/>
                <a:gd name="T2" fmla="*/ 9426 w 16"/>
                <a:gd name="T3" fmla="*/ 7761 h 9"/>
                <a:gd name="T4" fmla="*/ 7541 w 16"/>
                <a:gd name="T5" fmla="*/ 17463 h 9"/>
                <a:gd name="T6" fmla="*/ 24507 w 16"/>
                <a:gd name="T7" fmla="*/ 11642 h 9"/>
                <a:gd name="T8" fmla="*/ 16966 w 16"/>
                <a:gd name="T9" fmla="*/ 388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89" name="Freeform 604"/>
            <p:cNvSpPr>
              <a:spLocks/>
            </p:cNvSpPr>
            <p:nvPr/>
          </p:nvSpPr>
          <p:spPr bwMode="auto">
            <a:xfrm>
              <a:off x="8269288" y="6104097"/>
              <a:ext cx="50800" cy="40926"/>
            </a:xfrm>
            <a:custGeom>
              <a:avLst/>
              <a:gdLst>
                <a:gd name="T0" fmla="*/ 44938 w 26"/>
                <a:gd name="T1" fmla="*/ 5603 h 17"/>
                <a:gd name="T2" fmla="*/ 31262 w 26"/>
                <a:gd name="T3" fmla="*/ 7471 h 17"/>
                <a:gd name="T4" fmla="*/ 29308 w 26"/>
                <a:gd name="T5" fmla="*/ 1868 h 17"/>
                <a:gd name="T6" fmla="*/ 19538 w 26"/>
                <a:gd name="T7" fmla="*/ 3735 h 17"/>
                <a:gd name="T8" fmla="*/ 19538 w 26"/>
                <a:gd name="T9" fmla="*/ 7471 h 17"/>
                <a:gd name="T10" fmla="*/ 23446 w 26"/>
                <a:gd name="T11" fmla="*/ 13074 h 17"/>
                <a:gd name="T12" fmla="*/ 15631 w 26"/>
                <a:gd name="T13" fmla="*/ 14941 h 17"/>
                <a:gd name="T14" fmla="*/ 17585 w 26"/>
                <a:gd name="T15" fmla="*/ 22412 h 17"/>
                <a:gd name="T16" fmla="*/ 7815 w 26"/>
                <a:gd name="T17" fmla="*/ 22412 h 17"/>
                <a:gd name="T18" fmla="*/ 5862 w 26"/>
                <a:gd name="T19" fmla="*/ 24279 h 17"/>
                <a:gd name="T20" fmla="*/ 15631 w 26"/>
                <a:gd name="T21" fmla="*/ 29882 h 17"/>
                <a:gd name="T22" fmla="*/ 33215 w 26"/>
                <a:gd name="T23" fmla="*/ 24279 h 17"/>
                <a:gd name="T24" fmla="*/ 44938 w 26"/>
                <a:gd name="T25" fmla="*/ 560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0" name="Freeform 605"/>
            <p:cNvSpPr>
              <a:spLocks/>
            </p:cNvSpPr>
            <p:nvPr/>
          </p:nvSpPr>
          <p:spPr bwMode="auto">
            <a:xfrm>
              <a:off x="7958138" y="6159348"/>
              <a:ext cx="65087" cy="30693"/>
            </a:xfrm>
            <a:custGeom>
              <a:avLst/>
              <a:gdLst>
                <a:gd name="T0" fmla="*/ 51687 w 34"/>
                <a:gd name="T1" fmla="*/ 7937 h 12"/>
                <a:gd name="T2" fmla="*/ 45944 w 34"/>
                <a:gd name="T3" fmla="*/ 3969 h 12"/>
                <a:gd name="T4" fmla="*/ 32544 w 34"/>
                <a:gd name="T5" fmla="*/ 5953 h 12"/>
                <a:gd name="T6" fmla="*/ 22972 w 34"/>
                <a:gd name="T7" fmla="*/ 3969 h 12"/>
                <a:gd name="T8" fmla="*/ 15315 w 34"/>
                <a:gd name="T9" fmla="*/ 1984 h 12"/>
                <a:gd name="T10" fmla="*/ 7657 w 34"/>
                <a:gd name="T11" fmla="*/ 7937 h 12"/>
                <a:gd name="T12" fmla="*/ 5743 w 34"/>
                <a:gd name="T13" fmla="*/ 11906 h 12"/>
                <a:gd name="T14" fmla="*/ 11486 w 34"/>
                <a:gd name="T15" fmla="*/ 17859 h 12"/>
                <a:gd name="T16" fmla="*/ 17229 w 34"/>
                <a:gd name="T17" fmla="*/ 21828 h 12"/>
                <a:gd name="T18" fmla="*/ 32544 w 34"/>
                <a:gd name="T19" fmla="*/ 21828 h 12"/>
                <a:gd name="T20" fmla="*/ 51687 w 34"/>
                <a:gd name="T21" fmla="*/ 793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1" name="Freeform 606"/>
            <p:cNvSpPr>
              <a:spLocks/>
            </p:cNvSpPr>
            <p:nvPr/>
          </p:nvSpPr>
          <p:spPr bwMode="auto">
            <a:xfrm>
              <a:off x="7951788" y="6194134"/>
              <a:ext cx="46037" cy="34787"/>
            </a:xfrm>
            <a:custGeom>
              <a:avLst/>
              <a:gdLst>
                <a:gd name="T0" fmla="*/ 42201 w 24"/>
                <a:gd name="T1" fmla="*/ 11566 h 14"/>
                <a:gd name="T2" fmla="*/ 30691 w 24"/>
                <a:gd name="T3" fmla="*/ 5783 h 14"/>
                <a:gd name="T4" fmla="*/ 15346 w 24"/>
                <a:gd name="T5" fmla="*/ 1928 h 14"/>
                <a:gd name="T6" fmla="*/ 5755 w 24"/>
                <a:gd name="T7" fmla="*/ 3855 h 14"/>
                <a:gd name="T8" fmla="*/ 15346 w 24"/>
                <a:gd name="T9" fmla="*/ 13494 h 14"/>
                <a:gd name="T10" fmla="*/ 13427 w 24"/>
                <a:gd name="T11" fmla="*/ 25060 h 14"/>
                <a:gd name="T12" fmla="*/ 21100 w 24"/>
                <a:gd name="T13" fmla="*/ 21205 h 14"/>
                <a:gd name="T14" fmla="*/ 26855 w 24"/>
                <a:gd name="T15" fmla="*/ 25060 h 14"/>
                <a:gd name="T16" fmla="*/ 36446 w 24"/>
                <a:gd name="T17" fmla="*/ 23133 h 14"/>
                <a:gd name="T18" fmla="*/ 42201 w 24"/>
                <a:gd name="T19" fmla="*/ 1156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2" name="Freeform 607"/>
            <p:cNvSpPr>
              <a:spLocks/>
            </p:cNvSpPr>
            <p:nvPr/>
          </p:nvSpPr>
          <p:spPr bwMode="auto">
            <a:xfrm>
              <a:off x="7945438" y="6140930"/>
              <a:ext cx="46037" cy="24555"/>
            </a:xfrm>
            <a:custGeom>
              <a:avLst/>
              <a:gdLst>
                <a:gd name="T0" fmla="*/ 34528 w 24"/>
                <a:gd name="T1" fmla="*/ 0 h 10"/>
                <a:gd name="T2" fmla="*/ 26855 w 24"/>
                <a:gd name="T3" fmla="*/ 1905 h 10"/>
                <a:gd name="T4" fmla="*/ 17264 w 24"/>
                <a:gd name="T5" fmla="*/ 1905 h 10"/>
                <a:gd name="T6" fmla="*/ 9591 w 24"/>
                <a:gd name="T7" fmla="*/ 3810 h 10"/>
                <a:gd name="T8" fmla="*/ 3836 w 24"/>
                <a:gd name="T9" fmla="*/ 7620 h 10"/>
                <a:gd name="T10" fmla="*/ 5755 w 24"/>
                <a:gd name="T11" fmla="*/ 13335 h 10"/>
                <a:gd name="T12" fmla="*/ 5755 w 24"/>
                <a:gd name="T13" fmla="*/ 17145 h 10"/>
                <a:gd name="T14" fmla="*/ 21100 w 24"/>
                <a:gd name="T15" fmla="*/ 17145 h 10"/>
                <a:gd name="T16" fmla="*/ 32610 w 24"/>
                <a:gd name="T17" fmla="*/ 11430 h 10"/>
                <a:gd name="T18" fmla="*/ 34528 w 2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3" name="Freeform 608"/>
            <p:cNvSpPr>
              <a:spLocks/>
            </p:cNvSpPr>
            <p:nvPr/>
          </p:nvSpPr>
          <p:spPr bwMode="auto">
            <a:xfrm>
              <a:off x="7932738" y="6169578"/>
              <a:ext cx="38100" cy="24555"/>
            </a:xfrm>
            <a:custGeom>
              <a:avLst/>
              <a:gdLst>
                <a:gd name="T0" fmla="*/ 34290 w 20"/>
                <a:gd name="T1" fmla="*/ 15240 h 10"/>
                <a:gd name="T2" fmla="*/ 3810 w 20"/>
                <a:gd name="T3" fmla="*/ 1905 h 10"/>
                <a:gd name="T4" fmla="*/ 34290 w 20"/>
                <a:gd name="T5" fmla="*/ 15240 h 10"/>
                <a:gd name="T6" fmla="*/ 0 60000 65536"/>
                <a:gd name="T7" fmla="*/ 0 60000 65536"/>
                <a:gd name="T8" fmla="*/ 0 60000 65536"/>
              </a:gdLst>
              <a:ahLst/>
              <a:cxnLst>
                <a:cxn ang="T6">
                  <a:pos x="T0" y="T1"/>
                </a:cxn>
                <a:cxn ang="T7">
                  <a:pos x="T2" y="T3"/>
                </a:cxn>
                <a:cxn ang="T8">
                  <a:pos x="T4" y="T5"/>
                </a:cxn>
              </a:cxnLst>
              <a:rect l="0" t="0" r="r" b="b"/>
              <a:pathLst>
                <a:path w="20" h="10">
                  <a:moveTo>
                    <a:pt x="18" y="8"/>
                  </a:moveTo>
                  <a:cubicBezTo>
                    <a:pt x="16" y="7"/>
                    <a:pt x="0" y="0"/>
                    <a:pt x="2" y="1"/>
                  </a:cubicBezTo>
                  <a:cubicBezTo>
                    <a:pt x="5" y="3"/>
                    <a:pt x="20" y="10"/>
                    <a:pt x="1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4" name="Freeform 609"/>
            <p:cNvSpPr>
              <a:spLocks/>
            </p:cNvSpPr>
            <p:nvPr/>
          </p:nvSpPr>
          <p:spPr bwMode="auto">
            <a:xfrm>
              <a:off x="7916863" y="6122515"/>
              <a:ext cx="15875" cy="18416"/>
            </a:xfrm>
            <a:custGeom>
              <a:avLst/>
              <a:gdLst>
                <a:gd name="T0" fmla="*/ 15875 w 8"/>
                <a:gd name="T1" fmla="*/ 8164 h 7"/>
                <a:gd name="T2" fmla="*/ 7938 w 8"/>
                <a:gd name="T3" fmla="*/ 8164 h 7"/>
                <a:gd name="T4" fmla="*/ 9922 w 8"/>
                <a:gd name="T5" fmla="*/ 0 h 7"/>
                <a:gd name="T6" fmla="*/ 15875 w 8"/>
                <a:gd name="T7" fmla="*/ 816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8" y="4"/>
                  </a:moveTo>
                  <a:cubicBezTo>
                    <a:pt x="7" y="7"/>
                    <a:pt x="7" y="7"/>
                    <a:pt x="4" y="4"/>
                  </a:cubicBezTo>
                  <a:cubicBezTo>
                    <a:pt x="0" y="1"/>
                    <a:pt x="3" y="0"/>
                    <a:pt x="5" y="0"/>
                  </a:cubicBezTo>
                  <a:cubicBezTo>
                    <a:pt x="7" y="1"/>
                    <a:pt x="8" y="3"/>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5" name="Freeform 610"/>
            <p:cNvSpPr>
              <a:spLocks/>
            </p:cNvSpPr>
            <p:nvPr/>
          </p:nvSpPr>
          <p:spPr bwMode="auto">
            <a:xfrm>
              <a:off x="7918450" y="6067264"/>
              <a:ext cx="36513" cy="47065"/>
            </a:xfrm>
            <a:custGeom>
              <a:avLst/>
              <a:gdLst>
                <a:gd name="T0" fmla="*/ 28826 w 19"/>
                <a:gd name="T1" fmla="*/ 9609 h 19"/>
                <a:gd name="T2" fmla="*/ 15374 w 19"/>
                <a:gd name="T3" fmla="*/ 1922 h 19"/>
                <a:gd name="T4" fmla="*/ 13452 w 19"/>
                <a:gd name="T5" fmla="*/ 5765 h 19"/>
                <a:gd name="T6" fmla="*/ 15374 w 19"/>
                <a:gd name="T7" fmla="*/ 13452 h 19"/>
                <a:gd name="T8" fmla="*/ 7687 w 19"/>
                <a:gd name="T9" fmla="*/ 9609 h 19"/>
                <a:gd name="T10" fmla="*/ 5765 w 19"/>
                <a:gd name="T11" fmla="*/ 11530 h 19"/>
                <a:gd name="T12" fmla="*/ 13452 w 19"/>
                <a:gd name="T13" fmla="*/ 21139 h 19"/>
                <a:gd name="T14" fmla="*/ 13452 w 19"/>
                <a:gd name="T15" fmla="*/ 28826 h 19"/>
                <a:gd name="T16" fmla="*/ 1922 w 19"/>
                <a:gd name="T17" fmla="*/ 30748 h 19"/>
                <a:gd name="T18" fmla="*/ 7687 w 19"/>
                <a:gd name="T19" fmla="*/ 34591 h 19"/>
                <a:gd name="T20" fmla="*/ 17296 w 19"/>
                <a:gd name="T21" fmla="*/ 28826 h 19"/>
                <a:gd name="T22" fmla="*/ 17296 w 19"/>
                <a:gd name="T23" fmla="*/ 24983 h 19"/>
                <a:gd name="T24" fmla="*/ 21139 w 19"/>
                <a:gd name="T25" fmla="*/ 17296 h 19"/>
                <a:gd name="T26" fmla="*/ 21139 w 19"/>
                <a:gd name="T27" fmla="*/ 13452 h 19"/>
                <a:gd name="T28" fmla="*/ 24983 w 19"/>
                <a:gd name="T29" fmla="*/ 17296 h 19"/>
                <a:gd name="T30" fmla="*/ 28826 w 19"/>
                <a:gd name="T31" fmla="*/ 960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6" name="Freeform 611"/>
            <p:cNvSpPr>
              <a:spLocks/>
            </p:cNvSpPr>
            <p:nvPr/>
          </p:nvSpPr>
          <p:spPr bwMode="auto">
            <a:xfrm>
              <a:off x="7915275" y="5995645"/>
              <a:ext cx="23813" cy="49111"/>
            </a:xfrm>
            <a:custGeom>
              <a:avLst/>
              <a:gdLst>
                <a:gd name="T0" fmla="*/ 23813 w 13"/>
                <a:gd name="T1" fmla="*/ 24765 h 20"/>
                <a:gd name="T2" fmla="*/ 20149 w 13"/>
                <a:gd name="T3" fmla="*/ 17145 h 20"/>
                <a:gd name="T4" fmla="*/ 20149 w 13"/>
                <a:gd name="T5" fmla="*/ 7620 h 20"/>
                <a:gd name="T6" fmla="*/ 12822 w 13"/>
                <a:gd name="T7" fmla="*/ 1905 h 20"/>
                <a:gd name="T8" fmla="*/ 10991 w 13"/>
                <a:gd name="T9" fmla="*/ 9525 h 20"/>
                <a:gd name="T10" fmla="*/ 7327 w 13"/>
                <a:gd name="T11" fmla="*/ 20955 h 20"/>
                <a:gd name="T12" fmla="*/ 1832 w 13"/>
                <a:gd name="T13" fmla="*/ 24765 h 20"/>
                <a:gd name="T14" fmla="*/ 3664 w 13"/>
                <a:gd name="T15" fmla="*/ 34290 h 20"/>
                <a:gd name="T16" fmla="*/ 10991 w 13"/>
                <a:gd name="T17" fmla="*/ 26670 h 20"/>
                <a:gd name="T18" fmla="*/ 14654 w 13"/>
                <a:gd name="T19" fmla="*/ 38100 h 20"/>
                <a:gd name="T20" fmla="*/ 23813 w 13"/>
                <a:gd name="T21" fmla="*/ 24765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7" name="Freeform 612"/>
            <p:cNvSpPr>
              <a:spLocks/>
            </p:cNvSpPr>
            <p:nvPr/>
          </p:nvSpPr>
          <p:spPr bwMode="auto">
            <a:xfrm>
              <a:off x="7910513" y="6048849"/>
              <a:ext cx="14287" cy="34786"/>
            </a:xfrm>
            <a:custGeom>
              <a:avLst/>
              <a:gdLst>
                <a:gd name="T0" fmla="*/ 14287 w 7"/>
                <a:gd name="T1" fmla="*/ 5783 h 14"/>
                <a:gd name="T2" fmla="*/ 8164 w 7"/>
                <a:gd name="T3" fmla="*/ 3855 h 14"/>
                <a:gd name="T4" fmla="*/ 4082 w 7"/>
                <a:gd name="T5" fmla="*/ 23132 h 14"/>
                <a:gd name="T6" fmla="*/ 14287 w 7"/>
                <a:gd name="T7" fmla="*/ 5783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3"/>
                  </a:moveTo>
                  <a:cubicBezTo>
                    <a:pt x="6" y="1"/>
                    <a:pt x="5" y="0"/>
                    <a:pt x="4" y="2"/>
                  </a:cubicBezTo>
                  <a:cubicBezTo>
                    <a:pt x="2" y="3"/>
                    <a:pt x="0" y="14"/>
                    <a:pt x="2" y="12"/>
                  </a:cubicBezTo>
                  <a:cubicBezTo>
                    <a:pt x="3" y="10"/>
                    <a:pt x="7"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8" name="Freeform 613"/>
            <p:cNvSpPr>
              <a:spLocks/>
            </p:cNvSpPr>
            <p:nvPr/>
          </p:nvSpPr>
          <p:spPr bwMode="auto">
            <a:xfrm>
              <a:off x="7908925" y="5958813"/>
              <a:ext cx="26988" cy="47064"/>
            </a:xfrm>
            <a:custGeom>
              <a:avLst/>
              <a:gdLst>
                <a:gd name="T0" fmla="*/ 19277 w 14"/>
                <a:gd name="T1" fmla="*/ 11530 h 19"/>
                <a:gd name="T2" fmla="*/ 17349 w 14"/>
                <a:gd name="T3" fmla="*/ 1922 h 19"/>
                <a:gd name="T4" fmla="*/ 15422 w 14"/>
                <a:gd name="T5" fmla="*/ 11530 h 19"/>
                <a:gd name="T6" fmla="*/ 11566 w 14"/>
                <a:gd name="T7" fmla="*/ 15373 h 19"/>
                <a:gd name="T8" fmla="*/ 7711 w 14"/>
                <a:gd name="T9" fmla="*/ 9608 h 19"/>
                <a:gd name="T10" fmla="*/ 3855 w 14"/>
                <a:gd name="T11" fmla="*/ 19217 h 19"/>
                <a:gd name="T12" fmla="*/ 3855 w 14"/>
                <a:gd name="T13" fmla="*/ 26904 h 19"/>
                <a:gd name="T14" fmla="*/ 9639 w 14"/>
                <a:gd name="T15" fmla="*/ 26904 h 19"/>
                <a:gd name="T16" fmla="*/ 11566 w 14"/>
                <a:gd name="T17" fmla="*/ 32669 h 19"/>
                <a:gd name="T18" fmla="*/ 25060 w 14"/>
                <a:gd name="T19" fmla="*/ 26904 h 19"/>
                <a:gd name="T20" fmla="*/ 26988 w 14"/>
                <a:gd name="T21" fmla="*/ 19217 h 19"/>
                <a:gd name="T22" fmla="*/ 19277 w 14"/>
                <a:gd name="T23" fmla="*/ 1153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599" name="Freeform 614"/>
            <p:cNvSpPr>
              <a:spLocks/>
            </p:cNvSpPr>
            <p:nvPr/>
          </p:nvSpPr>
          <p:spPr bwMode="auto">
            <a:xfrm>
              <a:off x="7934325" y="5827851"/>
              <a:ext cx="23813" cy="32740"/>
            </a:xfrm>
            <a:custGeom>
              <a:avLst/>
              <a:gdLst>
                <a:gd name="T0" fmla="*/ 16486 w 13"/>
                <a:gd name="T1" fmla="*/ 21492 h 13"/>
                <a:gd name="T2" fmla="*/ 20149 w 13"/>
                <a:gd name="T3" fmla="*/ 11723 h 13"/>
                <a:gd name="T4" fmla="*/ 12822 w 13"/>
                <a:gd name="T5" fmla="*/ 5862 h 13"/>
                <a:gd name="T6" fmla="*/ 12822 w 13"/>
                <a:gd name="T7" fmla="*/ 0 h 13"/>
                <a:gd name="T8" fmla="*/ 3664 w 13"/>
                <a:gd name="T9" fmla="*/ 1954 h 13"/>
                <a:gd name="T10" fmla="*/ 10991 w 13"/>
                <a:gd name="T11" fmla="*/ 7815 h 13"/>
                <a:gd name="T12" fmla="*/ 14654 w 13"/>
                <a:gd name="T13" fmla="*/ 15631 h 13"/>
                <a:gd name="T14" fmla="*/ 16486 w 13"/>
                <a:gd name="T15" fmla="*/ 2149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0" name="Freeform 615"/>
            <p:cNvSpPr>
              <a:spLocks/>
            </p:cNvSpPr>
            <p:nvPr/>
          </p:nvSpPr>
          <p:spPr bwMode="auto">
            <a:xfrm>
              <a:off x="7937500" y="5717352"/>
              <a:ext cx="26988" cy="67526"/>
            </a:xfrm>
            <a:custGeom>
              <a:avLst/>
              <a:gdLst>
                <a:gd name="T0" fmla="*/ 17349 w 14"/>
                <a:gd name="T1" fmla="*/ 46566 h 27"/>
                <a:gd name="T2" fmla="*/ 1928 w 14"/>
                <a:gd name="T3" fmla="*/ 46566 h 27"/>
                <a:gd name="T4" fmla="*/ 7711 w 14"/>
                <a:gd name="T5" fmla="*/ 7761 h 27"/>
                <a:gd name="T6" fmla="*/ 17349 w 14"/>
                <a:gd name="T7" fmla="*/ 1940 h 27"/>
                <a:gd name="T8" fmla="*/ 25060 w 14"/>
                <a:gd name="T9" fmla="*/ 5821 h 27"/>
                <a:gd name="T10" fmla="*/ 23133 w 14"/>
                <a:gd name="T11" fmla="*/ 21343 h 27"/>
                <a:gd name="T12" fmla="*/ 25060 w 14"/>
                <a:gd name="T13" fmla="*/ 32984 h 27"/>
                <a:gd name="T14" fmla="*/ 17349 w 14"/>
                <a:gd name="T15" fmla="*/ 4656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1" name="Freeform 616"/>
            <p:cNvSpPr>
              <a:spLocks/>
            </p:cNvSpPr>
            <p:nvPr/>
          </p:nvSpPr>
          <p:spPr bwMode="auto">
            <a:xfrm>
              <a:off x="8042275" y="3885935"/>
              <a:ext cx="22225" cy="22510"/>
            </a:xfrm>
            <a:custGeom>
              <a:avLst/>
              <a:gdLst>
                <a:gd name="T0" fmla="*/ 16164 w 11"/>
                <a:gd name="T1" fmla="*/ 11642 h 9"/>
                <a:gd name="T2" fmla="*/ 4041 w 11"/>
                <a:gd name="T3" fmla="*/ 9702 h 9"/>
                <a:gd name="T4" fmla="*/ 4041 w 11"/>
                <a:gd name="T5" fmla="*/ 0 h 9"/>
                <a:gd name="T6" fmla="*/ 16164 w 11"/>
                <a:gd name="T7" fmla="*/ 1164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8" y="6"/>
                  </a:moveTo>
                  <a:cubicBezTo>
                    <a:pt x="3" y="8"/>
                    <a:pt x="2" y="9"/>
                    <a:pt x="2" y="5"/>
                  </a:cubicBezTo>
                  <a:cubicBezTo>
                    <a:pt x="1" y="2"/>
                    <a:pt x="0" y="0"/>
                    <a:pt x="2" y="0"/>
                  </a:cubicBezTo>
                  <a:cubicBezTo>
                    <a:pt x="4" y="0"/>
                    <a:pt x="11" y="4"/>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2" name="Freeform 617"/>
            <p:cNvSpPr>
              <a:spLocks/>
            </p:cNvSpPr>
            <p:nvPr/>
          </p:nvSpPr>
          <p:spPr bwMode="auto">
            <a:xfrm>
              <a:off x="8256588" y="3930953"/>
              <a:ext cx="26987" cy="28648"/>
            </a:xfrm>
            <a:custGeom>
              <a:avLst/>
              <a:gdLst>
                <a:gd name="T0" fmla="*/ 3855 w 14"/>
                <a:gd name="T1" fmla="*/ 16669 h 12"/>
                <a:gd name="T2" fmla="*/ 13494 w 14"/>
                <a:gd name="T3" fmla="*/ 9260 h 12"/>
                <a:gd name="T4" fmla="*/ 17349 w 14"/>
                <a:gd name="T5" fmla="*/ 0 h 12"/>
                <a:gd name="T6" fmla="*/ 21204 w 14"/>
                <a:gd name="T7" fmla="*/ 20373 h 12"/>
                <a:gd name="T8" fmla="*/ 3855 w 14"/>
                <a:gd name="T9" fmla="*/ 1666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3" name="Freeform 618"/>
            <p:cNvSpPr>
              <a:spLocks/>
            </p:cNvSpPr>
            <p:nvPr/>
          </p:nvSpPr>
          <p:spPr bwMode="auto">
            <a:xfrm>
              <a:off x="8534400" y="4272681"/>
              <a:ext cx="69850" cy="81851"/>
            </a:xfrm>
            <a:custGeom>
              <a:avLst/>
              <a:gdLst>
                <a:gd name="T0" fmla="*/ 62089 w 36"/>
                <a:gd name="T1" fmla="*/ 20544 h 34"/>
                <a:gd name="T2" fmla="*/ 40746 w 36"/>
                <a:gd name="T3" fmla="*/ 9338 h 34"/>
                <a:gd name="T4" fmla="*/ 29104 w 36"/>
                <a:gd name="T5" fmla="*/ 1868 h 34"/>
                <a:gd name="T6" fmla="*/ 17463 w 36"/>
                <a:gd name="T7" fmla="*/ 0 h 34"/>
                <a:gd name="T8" fmla="*/ 7761 w 36"/>
                <a:gd name="T9" fmla="*/ 5603 h 34"/>
                <a:gd name="T10" fmla="*/ 3881 w 36"/>
                <a:gd name="T11" fmla="*/ 14941 h 34"/>
                <a:gd name="T12" fmla="*/ 5821 w 36"/>
                <a:gd name="T13" fmla="*/ 18676 h 34"/>
                <a:gd name="T14" fmla="*/ 3881 w 36"/>
                <a:gd name="T15" fmla="*/ 33618 h 34"/>
                <a:gd name="T16" fmla="*/ 5821 w 36"/>
                <a:gd name="T17" fmla="*/ 46691 h 34"/>
                <a:gd name="T18" fmla="*/ 13582 w 36"/>
                <a:gd name="T19" fmla="*/ 52294 h 34"/>
                <a:gd name="T20" fmla="*/ 23283 w 36"/>
                <a:gd name="T21" fmla="*/ 48559 h 34"/>
                <a:gd name="T22" fmla="*/ 31044 w 36"/>
                <a:gd name="T23" fmla="*/ 57897 h 34"/>
                <a:gd name="T24" fmla="*/ 38806 w 36"/>
                <a:gd name="T25" fmla="*/ 57897 h 34"/>
                <a:gd name="T26" fmla="*/ 46567 w 36"/>
                <a:gd name="T27" fmla="*/ 46691 h 34"/>
                <a:gd name="T28" fmla="*/ 62089 w 36"/>
                <a:gd name="T29" fmla="*/ 2054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4" name="Freeform 619"/>
            <p:cNvSpPr>
              <a:spLocks/>
            </p:cNvSpPr>
            <p:nvPr/>
          </p:nvSpPr>
          <p:spPr bwMode="auto">
            <a:xfrm>
              <a:off x="8116888" y="3677215"/>
              <a:ext cx="57150" cy="16370"/>
            </a:xfrm>
            <a:custGeom>
              <a:avLst/>
              <a:gdLst>
                <a:gd name="T0" fmla="*/ 49530 w 30"/>
                <a:gd name="T1" fmla="*/ 9071 h 7"/>
                <a:gd name="T2" fmla="*/ 24765 w 30"/>
                <a:gd name="T3" fmla="*/ 0 h 7"/>
                <a:gd name="T4" fmla="*/ 13335 w 30"/>
                <a:gd name="T5" fmla="*/ 12700 h 7"/>
                <a:gd name="T6" fmla="*/ 49530 w 30"/>
                <a:gd name="T7" fmla="*/ 907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7">
                  <a:moveTo>
                    <a:pt x="26" y="5"/>
                  </a:moveTo>
                  <a:cubicBezTo>
                    <a:pt x="19" y="2"/>
                    <a:pt x="20" y="0"/>
                    <a:pt x="13" y="0"/>
                  </a:cubicBezTo>
                  <a:cubicBezTo>
                    <a:pt x="6" y="0"/>
                    <a:pt x="0" y="7"/>
                    <a:pt x="7" y="7"/>
                  </a:cubicBezTo>
                  <a:cubicBezTo>
                    <a:pt x="14" y="7"/>
                    <a:pt x="30" y="7"/>
                    <a:pt x="2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5" name="Freeform 620"/>
            <p:cNvSpPr>
              <a:spLocks/>
            </p:cNvSpPr>
            <p:nvPr/>
          </p:nvSpPr>
          <p:spPr bwMode="auto">
            <a:xfrm>
              <a:off x="7831138" y="3675169"/>
              <a:ext cx="63500" cy="26601"/>
            </a:xfrm>
            <a:custGeom>
              <a:avLst/>
              <a:gdLst>
                <a:gd name="T0" fmla="*/ 61576 w 33"/>
                <a:gd name="T1" fmla="*/ 15009 h 11"/>
                <a:gd name="T2" fmla="*/ 34636 w 33"/>
                <a:gd name="T3" fmla="*/ 0 h 11"/>
                <a:gd name="T4" fmla="*/ 13470 w 33"/>
                <a:gd name="T5" fmla="*/ 7504 h 11"/>
                <a:gd name="T6" fmla="*/ 38485 w 33"/>
                <a:gd name="T7" fmla="*/ 18761 h 11"/>
                <a:gd name="T8" fmla="*/ 53879 w 33"/>
                <a:gd name="T9" fmla="*/ 16885 h 11"/>
                <a:gd name="T10" fmla="*/ 61576 w 33"/>
                <a:gd name="T11" fmla="*/ 1500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6" name="Freeform 621"/>
            <p:cNvSpPr>
              <a:spLocks/>
            </p:cNvSpPr>
            <p:nvPr/>
          </p:nvSpPr>
          <p:spPr bwMode="auto">
            <a:xfrm>
              <a:off x="7680325" y="3519652"/>
              <a:ext cx="263525" cy="112545"/>
            </a:xfrm>
            <a:custGeom>
              <a:avLst/>
              <a:gdLst>
                <a:gd name="T0" fmla="*/ 263525 w 138"/>
                <a:gd name="T1" fmla="*/ 77822 h 46"/>
                <a:gd name="T2" fmla="*/ 244429 w 138"/>
                <a:gd name="T3" fmla="*/ 81618 h 46"/>
                <a:gd name="T4" fmla="*/ 232971 w 138"/>
                <a:gd name="T5" fmla="*/ 83516 h 46"/>
                <a:gd name="T6" fmla="*/ 221514 w 138"/>
                <a:gd name="T7" fmla="*/ 81618 h 46"/>
                <a:gd name="T8" fmla="*/ 183322 w 138"/>
                <a:gd name="T9" fmla="*/ 85414 h 46"/>
                <a:gd name="T10" fmla="*/ 183322 w 138"/>
                <a:gd name="T11" fmla="*/ 77822 h 46"/>
                <a:gd name="T12" fmla="*/ 194779 w 138"/>
                <a:gd name="T13" fmla="*/ 68331 h 46"/>
                <a:gd name="T14" fmla="*/ 175683 w 138"/>
                <a:gd name="T15" fmla="*/ 64535 h 46"/>
                <a:gd name="T16" fmla="*/ 160407 w 138"/>
                <a:gd name="T17" fmla="*/ 53146 h 46"/>
                <a:gd name="T18" fmla="*/ 152768 w 138"/>
                <a:gd name="T19" fmla="*/ 41758 h 46"/>
                <a:gd name="T20" fmla="*/ 127943 w 138"/>
                <a:gd name="T21" fmla="*/ 39860 h 46"/>
                <a:gd name="T22" fmla="*/ 103118 w 138"/>
                <a:gd name="T23" fmla="*/ 26573 h 46"/>
                <a:gd name="T24" fmla="*/ 74474 w 138"/>
                <a:gd name="T25" fmla="*/ 22777 h 46"/>
                <a:gd name="T26" fmla="*/ 82113 w 138"/>
                <a:gd name="T27" fmla="*/ 15185 h 46"/>
                <a:gd name="T28" fmla="*/ 49650 w 138"/>
                <a:gd name="T29" fmla="*/ 15185 h 46"/>
                <a:gd name="T30" fmla="*/ 13367 w 138"/>
                <a:gd name="T31" fmla="*/ 30369 h 46"/>
                <a:gd name="T32" fmla="*/ 3819 w 138"/>
                <a:gd name="T33" fmla="*/ 26573 h 46"/>
                <a:gd name="T34" fmla="*/ 28644 w 138"/>
                <a:gd name="T35" fmla="*/ 9490 h 46"/>
                <a:gd name="T36" fmla="*/ 68746 w 138"/>
                <a:gd name="T37" fmla="*/ 0 h 46"/>
                <a:gd name="T38" fmla="*/ 126034 w 138"/>
                <a:gd name="T39" fmla="*/ 5694 h 46"/>
                <a:gd name="T40" fmla="*/ 158497 w 138"/>
                <a:gd name="T41" fmla="*/ 18981 h 46"/>
                <a:gd name="T42" fmla="*/ 164226 w 138"/>
                <a:gd name="T43" fmla="*/ 20879 h 46"/>
                <a:gd name="T44" fmla="*/ 185231 w 138"/>
                <a:gd name="T45" fmla="*/ 34166 h 46"/>
                <a:gd name="T46" fmla="*/ 200508 w 138"/>
                <a:gd name="T47" fmla="*/ 41758 h 46"/>
                <a:gd name="T48" fmla="*/ 229152 w 138"/>
                <a:gd name="T49" fmla="*/ 53146 h 46"/>
                <a:gd name="T50" fmla="*/ 246339 w 138"/>
                <a:gd name="T51" fmla="*/ 64535 h 46"/>
                <a:gd name="T52" fmla="*/ 263525 w 138"/>
                <a:gd name="T53" fmla="*/ 77822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7" name="Freeform 622"/>
            <p:cNvSpPr>
              <a:spLocks/>
            </p:cNvSpPr>
            <p:nvPr/>
          </p:nvSpPr>
          <p:spPr bwMode="auto">
            <a:xfrm>
              <a:off x="7842250" y="3445986"/>
              <a:ext cx="17463" cy="28648"/>
            </a:xfrm>
            <a:custGeom>
              <a:avLst/>
              <a:gdLst>
                <a:gd name="T0" fmla="*/ 9702 w 9"/>
                <a:gd name="T1" fmla="*/ 22225 h 12"/>
                <a:gd name="T2" fmla="*/ 1940 w 9"/>
                <a:gd name="T3" fmla="*/ 14817 h 12"/>
                <a:gd name="T4" fmla="*/ 5821 w 9"/>
                <a:gd name="T5" fmla="*/ 5556 h 12"/>
                <a:gd name="T6" fmla="*/ 9702 w 9"/>
                <a:gd name="T7" fmla="*/ 2222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5" y="12"/>
                  </a:moveTo>
                  <a:cubicBezTo>
                    <a:pt x="1" y="12"/>
                    <a:pt x="0" y="9"/>
                    <a:pt x="1" y="8"/>
                  </a:cubicBezTo>
                  <a:cubicBezTo>
                    <a:pt x="2" y="6"/>
                    <a:pt x="1" y="0"/>
                    <a:pt x="3" y="3"/>
                  </a:cubicBezTo>
                  <a:cubicBezTo>
                    <a:pt x="5" y="5"/>
                    <a:pt x="9" y="11"/>
                    <a:pt x="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8" name="Freeform 623"/>
            <p:cNvSpPr>
              <a:spLocks/>
            </p:cNvSpPr>
            <p:nvPr/>
          </p:nvSpPr>
          <p:spPr bwMode="auto">
            <a:xfrm>
              <a:off x="7962900" y="3581040"/>
              <a:ext cx="11113" cy="14323"/>
            </a:xfrm>
            <a:custGeom>
              <a:avLst/>
              <a:gdLst>
                <a:gd name="T0" fmla="*/ 11113 w 6"/>
                <a:gd name="T1" fmla="*/ 7408 h 6"/>
                <a:gd name="T2" fmla="*/ 0 w 6"/>
                <a:gd name="T3" fmla="*/ 5556 h 6"/>
                <a:gd name="T4" fmla="*/ 11113 w 6"/>
                <a:gd name="T5" fmla="*/ 7408 h 6"/>
                <a:gd name="T6" fmla="*/ 0 60000 65536"/>
                <a:gd name="T7" fmla="*/ 0 60000 65536"/>
                <a:gd name="T8" fmla="*/ 0 60000 65536"/>
              </a:gdLst>
              <a:ahLst/>
              <a:cxnLst>
                <a:cxn ang="T6">
                  <a:pos x="T0" y="T1"/>
                </a:cxn>
                <a:cxn ang="T7">
                  <a:pos x="T2" y="T3"/>
                </a:cxn>
                <a:cxn ang="T8">
                  <a:pos x="T4" y="T5"/>
                </a:cxn>
              </a:cxnLst>
              <a:rect l="0" t="0" r="r" b="b"/>
              <a:pathLst>
                <a:path w="6" h="6">
                  <a:moveTo>
                    <a:pt x="6" y="4"/>
                  </a:moveTo>
                  <a:cubicBezTo>
                    <a:pt x="6" y="2"/>
                    <a:pt x="0" y="0"/>
                    <a:pt x="0" y="3"/>
                  </a:cubicBezTo>
                  <a:cubicBezTo>
                    <a:pt x="1" y="5"/>
                    <a:pt x="6" y="6"/>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09" name="Freeform 624"/>
            <p:cNvSpPr>
              <a:spLocks/>
            </p:cNvSpPr>
            <p:nvPr/>
          </p:nvSpPr>
          <p:spPr bwMode="auto">
            <a:xfrm>
              <a:off x="8266113" y="2643846"/>
              <a:ext cx="34925" cy="51156"/>
            </a:xfrm>
            <a:custGeom>
              <a:avLst/>
              <a:gdLst>
                <a:gd name="T0" fmla="*/ 13582 w 18"/>
                <a:gd name="T1" fmla="*/ 32128 h 21"/>
                <a:gd name="T2" fmla="*/ 3881 w 18"/>
                <a:gd name="T3" fmla="*/ 34017 h 21"/>
                <a:gd name="T4" fmla="*/ 5821 w 18"/>
                <a:gd name="T5" fmla="*/ 22678 h 21"/>
                <a:gd name="T6" fmla="*/ 23283 w 18"/>
                <a:gd name="T7" fmla="*/ 1890 h 21"/>
                <a:gd name="T8" fmla="*/ 32985 w 18"/>
                <a:gd name="T9" fmla="*/ 3780 h 21"/>
                <a:gd name="T10" fmla="*/ 29104 w 18"/>
                <a:gd name="T11" fmla="*/ 17009 h 21"/>
                <a:gd name="T12" fmla="*/ 13582 w 18"/>
                <a:gd name="T13" fmla="*/ 32128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0" name="Freeform 625"/>
            <p:cNvSpPr>
              <a:spLocks/>
            </p:cNvSpPr>
            <p:nvPr/>
          </p:nvSpPr>
          <p:spPr bwMode="auto">
            <a:xfrm>
              <a:off x="8288338" y="2666354"/>
              <a:ext cx="25400" cy="24555"/>
            </a:xfrm>
            <a:custGeom>
              <a:avLst/>
              <a:gdLst>
                <a:gd name="T0" fmla="*/ 9769 w 13"/>
                <a:gd name="T1" fmla="*/ 19050 h 10"/>
                <a:gd name="T2" fmla="*/ 1954 w 13"/>
                <a:gd name="T3" fmla="*/ 9525 h 10"/>
                <a:gd name="T4" fmla="*/ 17585 w 13"/>
                <a:gd name="T5" fmla="*/ 1905 h 10"/>
                <a:gd name="T6" fmla="*/ 17585 w 13"/>
                <a:gd name="T7" fmla="*/ 11430 h 10"/>
                <a:gd name="T8" fmla="*/ 9769 w 13"/>
                <a:gd name="T9" fmla="*/ 1905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1" name="Freeform 626"/>
            <p:cNvSpPr>
              <a:spLocks/>
            </p:cNvSpPr>
            <p:nvPr/>
          </p:nvSpPr>
          <p:spPr bwMode="auto">
            <a:xfrm>
              <a:off x="8196263" y="2633614"/>
              <a:ext cx="61912" cy="47065"/>
            </a:xfrm>
            <a:custGeom>
              <a:avLst/>
              <a:gdLst>
                <a:gd name="T0" fmla="*/ 41275 w 33"/>
                <a:gd name="T1" fmla="*/ 34591 h 19"/>
                <a:gd name="T2" fmla="*/ 33770 w 33"/>
                <a:gd name="T3" fmla="*/ 26904 h 19"/>
                <a:gd name="T4" fmla="*/ 24390 w 33"/>
                <a:gd name="T5" fmla="*/ 30748 h 19"/>
                <a:gd name="T6" fmla="*/ 16885 w 33"/>
                <a:gd name="T7" fmla="*/ 24983 h 19"/>
                <a:gd name="T8" fmla="*/ 9381 w 33"/>
                <a:gd name="T9" fmla="*/ 21139 h 19"/>
                <a:gd name="T10" fmla="*/ 1876 w 33"/>
                <a:gd name="T11" fmla="*/ 15374 h 19"/>
                <a:gd name="T12" fmla="*/ 3752 w 33"/>
                <a:gd name="T13" fmla="*/ 3843 h 19"/>
                <a:gd name="T14" fmla="*/ 16885 w 33"/>
                <a:gd name="T15" fmla="*/ 15374 h 19"/>
                <a:gd name="T16" fmla="*/ 20637 w 33"/>
                <a:gd name="T17" fmla="*/ 13452 h 19"/>
                <a:gd name="T18" fmla="*/ 28142 w 33"/>
                <a:gd name="T19" fmla="*/ 19217 h 19"/>
                <a:gd name="T20" fmla="*/ 58160 w 33"/>
                <a:gd name="T21" fmla="*/ 21139 h 19"/>
                <a:gd name="T22" fmla="*/ 41275 w 33"/>
                <a:gd name="T23" fmla="*/ 3459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2" name="Freeform 627"/>
            <p:cNvSpPr>
              <a:spLocks/>
            </p:cNvSpPr>
            <p:nvPr/>
          </p:nvSpPr>
          <p:spPr bwMode="auto">
            <a:xfrm>
              <a:off x="8193088" y="2519023"/>
              <a:ext cx="74612" cy="36833"/>
            </a:xfrm>
            <a:custGeom>
              <a:avLst/>
              <a:gdLst>
                <a:gd name="T0" fmla="*/ 65046 w 39"/>
                <a:gd name="T1" fmla="*/ 24765 h 15"/>
                <a:gd name="T2" fmla="*/ 24871 w 39"/>
                <a:gd name="T3" fmla="*/ 17145 h 15"/>
                <a:gd name="T4" fmla="*/ 3826 w 39"/>
                <a:gd name="T5" fmla="*/ 1905 h 15"/>
                <a:gd name="T6" fmla="*/ 45915 w 39"/>
                <a:gd name="T7" fmla="*/ 9525 h 15"/>
                <a:gd name="T8" fmla="*/ 65046 w 39"/>
                <a:gd name="T9" fmla="*/ 2476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3" name="Freeform 628"/>
            <p:cNvSpPr>
              <a:spLocks/>
            </p:cNvSpPr>
            <p:nvPr/>
          </p:nvSpPr>
          <p:spPr bwMode="auto">
            <a:xfrm>
              <a:off x="8321675" y="2445357"/>
              <a:ext cx="161925" cy="198489"/>
            </a:xfrm>
            <a:custGeom>
              <a:avLst/>
              <a:gdLst>
                <a:gd name="T0" fmla="*/ 97155 w 85"/>
                <a:gd name="T1" fmla="*/ 3802 h 81"/>
                <a:gd name="T2" fmla="*/ 87630 w 85"/>
                <a:gd name="T3" fmla="*/ 0 h 81"/>
                <a:gd name="T4" fmla="*/ 70485 w 85"/>
                <a:gd name="T5" fmla="*/ 7604 h 81"/>
                <a:gd name="T6" fmla="*/ 51435 w 85"/>
                <a:gd name="T7" fmla="*/ 34220 h 81"/>
                <a:gd name="T8" fmla="*/ 47625 w 85"/>
                <a:gd name="T9" fmla="*/ 39923 h 81"/>
                <a:gd name="T10" fmla="*/ 32385 w 85"/>
                <a:gd name="T11" fmla="*/ 74142 h 81"/>
                <a:gd name="T12" fmla="*/ 17145 w 85"/>
                <a:gd name="T13" fmla="*/ 91252 h 81"/>
                <a:gd name="T14" fmla="*/ 9525 w 85"/>
                <a:gd name="T15" fmla="*/ 98856 h 81"/>
                <a:gd name="T16" fmla="*/ 20955 w 85"/>
                <a:gd name="T17" fmla="*/ 100758 h 81"/>
                <a:gd name="T18" fmla="*/ 9525 w 85"/>
                <a:gd name="T19" fmla="*/ 117867 h 81"/>
                <a:gd name="T20" fmla="*/ 3810 w 85"/>
                <a:gd name="T21" fmla="*/ 127373 h 81"/>
                <a:gd name="T22" fmla="*/ 19050 w 85"/>
                <a:gd name="T23" fmla="*/ 129274 h 81"/>
                <a:gd name="T24" fmla="*/ 47625 w 85"/>
                <a:gd name="T25" fmla="*/ 131175 h 81"/>
                <a:gd name="T26" fmla="*/ 87630 w 85"/>
                <a:gd name="T27" fmla="*/ 131175 h 81"/>
                <a:gd name="T28" fmla="*/ 97155 w 85"/>
                <a:gd name="T29" fmla="*/ 133076 h 81"/>
                <a:gd name="T30" fmla="*/ 110490 w 85"/>
                <a:gd name="T31" fmla="*/ 129274 h 81"/>
                <a:gd name="T32" fmla="*/ 106680 w 85"/>
                <a:gd name="T33" fmla="*/ 138779 h 81"/>
                <a:gd name="T34" fmla="*/ 99060 w 85"/>
                <a:gd name="T35" fmla="*/ 150186 h 81"/>
                <a:gd name="T36" fmla="*/ 116205 w 85"/>
                <a:gd name="T37" fmla="*/ 136878 h 81"/>
                <a:gd name="T38" fmla="*/ 135255 w 85"/>
                <a:gd name="T39" fmla="*/ 129274 h 81"/>
                <a:gd name="T40" fmla="*/ 140970 w 85"/>
                <a:gd name="T41" fmla="*/ 119768 h 81"/>
                <a:gd name="T42" fmla="*/ 156210 w 85"/>
                <a:gd name="T43" fmla="*/ 102659 h 81"/>
                <a:gd name="T44" fmla="*/ 154305 w 85"/>
                <a:gd name="T45" fmla="*/ 98856 h 81"/>
                <a:gd name="T46" fmla="*/ 140970 w 85"/>
                <a:gd name="T47" fmla="*/ 95054 h 81"/>
                <a:gd name="T48" fmla="*/ 131445 w 85"/>
                <a:gd name="T49" fmla="*/ 87450 h 81"/>
                <a:gd name="T50" fmla="*/ 144780 w 85"/>
                <a:gd name="T51" fmla="*/ 74142 h 81"/>
                <a:gd name="T52" fmla="*/ 127635 w 85"/>
                <a:gd name="T53" fmla="*/ 72241 h 81"/>
                <a:gd name="T54" fmla="*/ 120015 w 85"/>
                <a:gd name="T55" fmla="*/ 64637 h 81"/>
                <a:gd name="T56" fmla="*/ 106680 w 85"/>
                <a:gd name="T57" fmla="*/ 81747 h 81"/>
                <a:gd name="T58" fmla="*/ 99060 w 85"/>
                <a:gd name="T59" fmla="*/ 70340 h 81"/>
                <a:gd name="T60" fmla="*/ 87630 w 85"/>
                <a:gd name="T61" fmla="*/ 62736 h 81"/>
                <a:gd name="T62" fmla="*/ 93345 w 85"/>
                <a:gd name="T63" fmla="*/ 53230 h 81"/>
                <a:gd name="T64" fmla="*/ 80010 w 85"/>
                <a:gd name="T65" fmla="*/ 49428 h 81"/>
                <a:gd name="T66" fmla="*/ 68580 w 85"/>
                <a:gd name="T67" fmla="*/ 58934 h 81"/>
                <a:gd name="T68" fmla="*/ 74295 w 85"/>
                <a:gd name="T69" fmla="*/ 41824 h 81"/>
                <a:gd name="T70" fmla="*/ 89535 w 85"/>
                <a:gd name="T71" fmla="*/ 20912 h 81"/>
                <a:gd name="T72" fmla="*/ 89535 w 85"/>
                <a:gd name="T73" fmla="*/ 11407 h 81"/>
                <a:gd name="T74" fmla="*/ 97155 w 85"/>
                <a:gd name="T75" fmla="*/ 380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4" name="Freeform 629"/>
            <p:cNvSpPr>
              <a:spLocks/>
            </p:cNvSpPr>
            <p:nvPr/>
          </p:nvSpPr>
          <p:spPr bwMode="auto">
            <a:xfrm>
              <a:off x="8455025" y="2586550"/>
              <a:ext cx="38100" cy="69573"/>
            </a:xfrm>
            <a:custGeom>
              <a:avLst/>
              <a:gdLst>
                <a:gd name="T0" fmla="*/ 28575 w 20"/>
                <a:gd name="T1" fmla="*/ 1928 h 28"/>
                <a:gd name="T2" fmla="*/ 11430 w 20"/>
                <a:gd name="T3" fmla="*/ 21204 h 28"/>
                <a:gd name="T4" fmla="*/ 1905 w 20"/>
                <a:gd name="T5" fmla="*/ 44337 h 28"/>
                <a:gd name="T6" fmla="*/ 17145 w 20"/>
                <a:gd name="T7" fmla="*/ 34698 h 28"/>
                <a:gd name="T8" fmla="*/ 17145 w 20"/>
                <a:gd name="T9" fmla="*/ 50120 h 28"/>
                <a:gd name="T10" fmla="*/ 26670 w 20"/>
                <a:gd name="T11" fmla="*/ 46264 h 28"/>
                <a:gd name="T12" fmla="*/ 30480 w 20"/>
                <a:gd name="T13" fmla="*/ 30843 h 28"/>
                <a:gd name="T14" fmla="*/ 36195 w 20"/>
                <a:gd name="T15" fmla="*/ 15421 h 28"/>
                <a:gd name="T16" fmla="*/ 24765 w 20"/>
                <a:gd name="T17" fmla="*/ 19277 h 28"/>
                <a:gd name="T18" fmla="*/ 28575 w 20"/>
                <a:gd name="T19" fmla="*/ 19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5" name="Freeform 630"/>
            <p:cNvSpPr>
              <a:spLocks/>
            </p:cNvSpPr>
            <p:nvPr/>
          </p:nvSpPr>
          <p:spPr bwMode="auto">
            <a:xfrm>
              <a:off x="8167688" y="1968575"/>
              <a:ext cx="20637" cy="36833"/>
            </a:xfrm>
            <a:custGeom>
              <a:avLst/>
              <a:gdLst>
                <a:gd name="T0" fmla="*/ 20637 w 11"/>
                <a:gd name="T1" fmla="*/ 17145 h 15"/>
                <a:gd name="T2" fmla="*/ 11257 w 11"/>
                <a:gd name="T3" fmla="*/ 1905 h 15"/>
                <a:gd name="T4" fmla="*/ 7504 w 11"/>
                <a:gd name="T5" fmla="*/ 3810 h 15"/>
                <a:gd name="T6" fmla="*/ 9380 w 11"/>
                <a:gd name="T7" fmla="*/ 9525 h 15"/>
                <a:gd name="T8" fmla="*/ 5628 w 11"/>
                <a:gd name="T9" fmla="*/ 11430 h 15"/>
                <a:gd name="T10" fmla="*/ 20637 w 11"/>
                <a:gd name="T11" fmla="*/ 17145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5">
                  <a:moveTo>
                    <a:pt x="11" y="9"/>
                  </a:moveTo>
                  <a:cubicBezTo>
                    <a:pt x="11" y="7"/>
                    <a:pt x="8" y="3"/>
                    <a:pt x="6" y="1"/>
                  </a:cubicBezTo>
                  <a:cubicBezTo>
                    <a:pt x="5" y="0"/>
                    <a:pt x="2" y="0"/>
                    <a:pt x="4" y="2"/>
                  </a:cubicBezTo>
                  <a:cubicBezTo>
                    <a:pt x="6" y="3"/>
                    <a:pt x="7" y="5"/>
                    <a:pt x="5" y="5"/>
                  </a:cubicBezTo>
                  <a:cubicBezTo>
                    <a:pt x="3" y="5"/>
                    <a:pt x="0" y="4"/>
                    <a:pt x="3" y="6"/>
                  </a:cubicBezTo>
                  <a:cubicBezTo>
                    <a:pt x="5" y="8"/>
                    <a:pt x="9" y="15"/>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6" name="Freeform 631"/>
            <p:cNvSpPr>
              <a:spLocks/>
            </p:cNvSpPr>
            <p:nvPr/>
          </p:nvSpPr>
          <p:spPr bwMode="auto">
            <a:xfrm>
              <a:off x="8094663" y="2032009"/>
              <a:ext cx="19050" cy="20463"/>
            </a:xfrm>
            <a:custGeom>
              <a:avLst/>
              <a:gdLst>
                <a:gd name="T0" fmla="*/ 13335 w 10"/>
                <a:gd name="T1" fmla="*/ 3969 h 8"/>
                <a:gd name="T2" fmla="*/ 1905 w 10"/>
                <a:gd name="T3" fmla="*/ 11906 h 8"/>
                <a:gd name="T4" fmla="*/ 13335 w 10"/>
                <a:gd name="T5" fmla="*/ 3969 h 8"/>
                <a:gd name="T6" fmla="*/ 0 60000 65536"/>
                <a:gd name="T7" fmla="*/ 0 60000 65536"/>
                <a:gd name="T8" fmla="*/ 0 60000 65536"/>
              </a:gdLst>
              <a:ahLst/>
              <a:cxnLst>
                <a:cxn ang="T6">
                  <a:pos x="T0" y="T1"/>
                </a:cxn>
                <a:cxn ang="T7">
                  <a:pos x="T2" y="T3"/>
                </a:cxn>
                <a:cxn ang="T8">
                  <a:pos x="T4" y="T5"/>
                </a:cxn>
              </a:cxnLst>
              <a:rect l="0" t="0" r="r" b="b"/>
              <a:pathLst>
                <a:path w="10" h="8">
                  <a:moveTo>
                    <a:pt x="7" y="2"/>
                  </a:moveTo>
                  <a:cubicBezTo>
                    <a:pt x="5" y="0"/>
                    <a:pt x="0" y="4"/>
                    <a:pt x="1" y="6"/>
                  </a:cubicBezTo>
                  <a:cubicBezTo>
                    <a:pt x="3" y="8"/>
                    <a:pt x="10"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7" name="Freeform 632"/>
            <p:cNvSpPr>
              <a:spLocks/>
            </p:cNvSpPr>
            <p:nvPr/>
          </p:nvSpPr>
          <p:spPr bwMode="auto">
            <a:xfrm>
              <a:off x="7750175" y="2373738"/>
              <a:ext cx="34925" cy="24555"/>
            </a:xfrm>
            <a:custGeom>
              <a:avLst/>
              <a:gdLst>
                <a:gd name="T0" fmla="*/ 32985 w 18"/>
                <a:gd name="T1" fmla="*/ 13335 h 10"/>
                <a:gd name="T2" fmla="*/ 11642 w 18"/>
                <a:gd name="T3" fmla="*/ 1905 h 10"/>
                <a:gd name="T4" fmla="*/ 5821 w 18"/>
                <a:gd name="T5" fmla="*/ 7620 h 10"/>
                <a:gd name="T6" fmla="*/ 32985 w 18"/>
                <a:gd name="T7" fmla="*/ 1333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0">
                  <a:moveTo>
                    <a:pt x="17" y="7"/>
                  </a:moveTo>
                  <a:cubicBezTo>
                    <a:pt x="18" y="1"/>
                    <a:pt x="9" y="0"/>
                    <a:pt x="6" y="1"/>
                  </a:cubicBezTo>
                  <a:cubicBezTo>
                    <a:pt x="2" y="2"/>
                    <a:pt x="0" y="2"/>
                    <a:pt x="3" y="4"/>
                  </a:cubicBezTo>
                  <a:cubicBezTo>
                    <a:pt x="7" y="6"/>
                    <a:pt x="17" y="10"/>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8" name="Freeform 633"/>
            <p:cNvSpPr>
              <a:spLocks/>
            </p:cNvSpPr>
            <p:nvPr/>
          </p:nvSpPr>
          <p:spPr bwMode="auto">
            <a:xfrm>
              <a:off x="7802563" y="2224359"/>
              <a:ext cx="30162" cy="32740"/>
            </a:xfrm>
            <a:custGeom>
              <a:avLst/>
              <a:gdLst>
                <a:gd name="T0" fmla="*/ 15081 w 16"/>
                <a:gd name="T1" fmla="*/ 19957 h 14"/>
                <a:gd name="T2" fmla="*/ 3770 w 16"/>
                <a:gd name="T3" fmla="*/ 10886 h 14"/>
                <a:gd name="T4" fmla="*/ 9426 w 16"/>
                <a:gd name="T5" fmla="*/ 7257 h 14"/>
                <a:gd name="T6" fmla="*/ 24507 w 16"/>
                <a:gd name="T7" fmla="*/ 3629 h 14"/>
                <a:gd name="T8" fmla="*/ 26392 w 16"/>
                <a:gd name="T9" fmla="*/ 14514 h 14"/>
                <a:gd name="T10" fmla="*/ 15081 w 16"/>
                <a:gd name="T11" fmla="*/ 1995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19" name="Freeform 634"/>
            <p:cNvSpPr>
              <a:spLocks/>
            </p:cNvSpPr>
            <p:nvPr/>
          </p:nvSpPr>
          <p:spPr bwMode="auto">
            <a:xfrm>
              <a:off x="7793038" y="1944020"/>
              <a:ext cx="26987" cy="36833"/>
            </a:xfrm>
            <a:custGeom>
              <a:avLst/>
              <a:gdLst>
                <a:gd name="T0" fmla="*/ 13494 w 14"/>
                <a:gd name="T1" fmla="*/ 28575 h 15"/>
                <a:gd name="T2" fmla="*/ 3855 w 14"/>
                <a:gd name="T3" fmla="*/ 9525 h 15"/>
                <a:gd name="T4" fmla="*/ 17349 w 14"/>
                <a:gd name="T5" fmla="*/ 1905 h 15"/>
                <a:gd name="T6" fmla="*/ 13494 w 14"/>
                <a:gd name="T7" fmla="*/ 2857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5">
                  <a:moveTo>
                    <a:pt x="7" y="15"/>
                  </a:moveTo>
                  <a:cubicBezTo>
                    <a:pt x="3" y="15"/>
                    <a:pt x="0" y="9"/>
                    <a:pt x="2" y="5"/>
                  </a:cubicBezTo>
                  <a:cubicBezTo>
                    <a:pt x="5" y="2"/>
                    <a:pt x="6" y="0"/>
                    <a:pt x="9" y="1"/>
                  </a:cubicBezTo>
                  <a:cubicBezTo>
                    <a:pt x="13" y="1"/>
                    <a:pt x="14" y="14"/>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0" name="Freeform 635"/>
            <p:cNvSpPr>
              <a:spLocks/>
            </p:cNvSpPr>
            <p:nvPr/>
          </p:nvSpPr>
          <p:spPr bwMode="auto">
            <a:xfrm>
              <a:off x="7705725" y="1913325"/>
              <a:ext cx="47625" cy="38880"/>
            </a:xfrm>
            <a:custGeom>
              <a:avLst/>
              <a:gdLst>
                <a:gd name="T0" fmla="*/ 19050 w 25"/>
                <a:gd name="T1" fmla="*/ 30163 h 16"/>
                <a:gd name="T2" fmla="*/ 1905 w 25"/>
                <a:gd name="T3" fmla="*/ 20737 h 16"/>
                <a:gd name="T4" fmla="*/ 17145 w 25"/>
                <a:gd name="T5" fmla="*/ 5656 h 16"/>
                <a:gd name="T6" fmla="*/ 47625 w 25"/>
                <a:gd name="T7" fmla="*/ 3770 h 16"/>
                <a:gd name="T8" fmla="*/ 19050 w 25"/>
                <a:gd name="T9" fmla="*/ 30163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0" y="16"/>
                  </a:moveTo>
                  <a:cubicBezTo>
                    <a:pt x="7" y="16"/>
                    <a:pt x="0" y="13"/>
                    <a:pt x="1" y="11"/>
                  </a:cubicBezTo>
                  <a:cubicBezTo>
                    <a:pt x="2" y="8"/>
                    <a:pt x="5" y="5"/>
                    <a:pt x="9" y="3"/>
                  </a:cubicBezTo>
                  <a:cubicBezTo>
                    <a:pt x="13" y="2"/>
                    <a:pt x="25" y="0"/>
                    <a:pt x="25" y="2"/>
                  </a:cubicBezTo>
                  <a:cubicBezTo>
                    <a:pt x="24" y="4"/>
                    <a:pt x="14"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1" name="Freeform 636"/>
            <p:cNvSpPr>
              <a:spLocks/>
            </p:cNvSpPr>
            <p:nvPr/>
          </p:nvSpPr>
          <p:spPr bwMode="auto">
            <a:xfrm>
              <a:off x="7834313" y="1884677"/>
              <a:ext cx="31750" cy="24555"/>
            </a:xfrm>
            <a:custGeom>
              <a:avLst/>
              <a:gdLst>
                <a:gd name="T0" fmla="*/ 21828 w 16"/>
                <a:gd name="T1" fmla="*/ 17145 h 10"/>
                <a:gd name="T2" fmla="*/ 7938 w 16"/>
                <a:gd name="T3" fmla="*/ 1905 h 10"/>
                <a:gd name="T4" fmla="*/ 29766 w 16"/>
                <a:gd name="T5" fmla="*/ 7620 h 10"/>
                <a:gd name="T6" fmla="*/ 21828 w 16"/>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11" y="9"/>
                  </a:moveTo>
                  <a:cubicBezTo>
                    <a:pt x="8" y="10"/>
                    <a:pt x="0" y="3"/>
                    <a:pt x="4" y="1"/>
                  </a:cubicBezTo>
                  <a:cubicBezTo>
                    <a:pt x="8" y="0"/>
                    <a:pt x="16" y="2"/>
                    <a:pt x="15" y="4"/>
                  </a:cubicBezTo>
                  <a:cubicBezTo>
                    <a:pt x="15" y="6"/>
                    <a:pt x="16" y="9"/>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2" name="Freeform 637"/>
            <p:cNvSpPr>
              <a:spLocks/>
            </p:cNvSpPr>
            <p:nvPr/>
          </p:nvSpPr>
          <p:spPr bwMode="auto">
            <a:xfrm>
              <a:off x="7624763" y="1759855"/>
              <a:ext cx="168275" cy="151424"/>
            </a:xfrm>
            <a:custGeom>
              <a:avLst/>
              <a:gdLst>
                <a:gd name="T0" fmla="*/ 152977 w 88"/>
                <a:gd name="T1" fmla="*/ 102317 h 62"/>
                <a:gd name="T2" fmla="*/ 118557 w 88"/>
                <a:gd name="T3" fmla="*/ 90948 h 62"/>
                <a:gd name="T4" fmla="*/ 114733 w 88"/>
                <a:gd name="T5" fmla="*/ 79580 h 62"/>
                <a:gd name="T6" fmla="*/ 101347 w 88"/>
                <a:gd name="T7" fmla="*/ 83369 h 62"/>
                <a:gd name="T8" fmla="*/ 89874 w 88"/>
                <a:gd name="T9" fmla="*/ 79580 h 62"/>
                <a:gd name="T10" fmla="*/ 70752 w 88"/>
                <a:gd name="T11" fmla="*/ 94738 h 62"/>
                <a:gd name="T12" fmla="*/ 51630 w 88"/>
                <a:gd name="T13" fmla="*/ 111791 h 62"/>
                <a:gd name="T14" fmla="*/ 38244 w 88"/>
                <a:gd name="T15" fmla="*/ 109896 h 62"/>
                <a:gd name="T16" fmla="*/ 34420 w 88"/>
                <a:gd name="T17" fmla="*/ 92843 h 62"/>
                <a:gd name="T18" fmla="*/ 1912 w 88"/>
                <a:gd name="T19" fmla="*/ 94738 h 62"/>
                <a:gd name="T20" fmla="*/ 5737 w 88"/>
                <a:gd name="T21" fmla="*/ 87159 h 62"/>
                <a:gd name="T22" fmla="*/ 21034 w 88"/>
                <a:gd name="T23" fmla="*/ 70106 h 62"/>
                <a:gd name="T24" fmla="*/ 21034 w 88"/>
                <a:gd name="T25" fmla="*/ 53053 h 62"/>
                <a:gd name="T26" fmla="*/ 24859 w 88"/>
                <a:gd name="T27" fmla="*/ 13263 h 62"/>
                <a:gd name="T28" fmla="*/ 40157 w 88"/>
                <a:gd name="T29" fmla="*/ 3790 h 62"/>
                <a:gd name="T30" fmla="*/ 49718 w 88"/>
                <a:gd name="T31" fmla="*/ 18948 h 62"/>
                <a:gd name="T32" fmla="*/ 55454 w 88"/>
                <a:gd name="T33" fmla="*/ 26527 h 62"/>
                <a:gd name="T34" fmla="*/ 66928 w 88"/>
                <a:gd name="T35" fmla="*/ 22737 h 62"/>
                <a:gd name="T36" fmla="*/ 86050 w 88"/>
                <a:gd name="T37" fmla="*/ 32211 h 62"/>
                <a:gd name="T38" fmla="*/ 112821 w 88"/>
                <a:gd name="T39" fmla="*/ 47369 h 62"/>
                <a:gd name="T40" fmla="*/ 135767 w 88"/>
                <a:gd name="T41" fmla="*/ 62527 h 62"/>
                <a:gd name="T42" fmla="*/ 135767 w 88"/>
                <a:gd name="T43" fmla="*/ 77685 h 62"/>
                <a:gd name="T44" fmla="*/ 156802 w 88"/>
                <a:gd name="T45" fmla="*/ 79580 h 62"/>
                <a:gd name="T46" fmla="*/ 166363 w 88"/>
                <a:gd name="T47" fmla="*/ 89054 h 62"/>
                <a:gd name="T48" fmla="*/ 152977 w 88"/>
                <a:gd name="T49" fmla="*/ 10231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3" name="Freeform 638"/>
            <p:cNvSpPr>
              <a:spLocks/>
            </p:cNvSpPr>
            <p:nvPr/>
          </p:nvSpPr>
          <p:spPr bwMode="auto">
            <a:xfrm>
              <a:off x="7683500" y="1743485"/>
              <a:ext cx="36513" cy="32740"/>
            </a:xfrm>
            <a:custGeom>
              <a:avLst/>
              <a:gdLst>
                <a:gd name="T0" fmla="*/ 26904 w 19"/>
                <a:gd name="T1" fmla="*/ 21492 h 13"/>
                <a:gd name="T2" fmla="*/ 5765 w 19"/>
                <a:gd name="T3" fmla="*/ 1954 h 13"/>
                <a:gd name="T4" fmla="*/ 26904 w 19"/>
                <a:gd name="T5" fmla="*/ 21492 h 13"/>
                <a:gd name="T6" fmla="*/ 0 60000 65536"/>
                <a:gd name="T7" fmla="*/ 0 60000 65536"/>
                <a:gd name="T8" fmla="*/ 0 60000 65536"/>
              </a:gdLst>
              <a:ahLst/>
              <a:cxnLst>
                <a:cxn ang="T6">
                  <a:pos x="T0" y="T1"/>
                </a:cxn>
                <a:cxn ang="T7">
                  <a:pos x="T2" y="T3"/>
                </a:cxn>
                <a:cxn ang="T8">
                  <a:pos x="T4" y="T5"/>
                </a:cxn>
              </a:cxnLst>
              <a:rect l="0" t="0" r="r" b="b"/>
              <a:pathLst>
                <a:path w="19" h="13">
                  <a:moveTo>
                    <a:pt x="14" y="11"/>
                  </a:moveTo>
                  <a:cubicBezTo>
                    <a:pt x="8" y="13"/>
                    <a:pt x="0" y="0"/>
                    <a:pt x="3" y="1"/>
                  </a:cubicBezTo>
                  <a:cubicBezTo>
                    <a:pt x="5" y="3"/>
                    <a:pt x="19" y="9"/>
                    <a:pt x="1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4" name="Freeform 639"/>
            <p:cNvSpPr>
              <a:spLocks/>
            </p:cNvSpPr>
            <p:nvPr/>
          </p:nvSpPr>
          <p:spPr bwMode="auto">
            <a:xfrm>
              <a:off x="7677150" y="1753716"/>
              <a:ext cx="14288" cy="30695"/>
            </a:xfrm>
            <a:custGeom>
              <a:avLst/>
              <a:gdLst>
                <a:gd name="T0" fmla="*/ 12502 w 8"/>
                <a:gd name="T1" fmla="*/ 17860 h 12"/>
                <a:gd name="T2" fmla="*/ 0 w 8"/>
                <a:gd name="T3" fmla="*/ 3969 h 12"/>
                <a:gd name="T4" fmla="*/ 12502 w 8"/>
                <a:gd name="T5" fmla="*/ 17860 h 12"/>
                <a:gd name="T6" fmla="*/ 0 60000 65536"/>
                <a:gd name="T7" fmla="*/ 0 60000 65536"/>
                <a:gd name="T8" fmla="*/ 0 60000 65536"/>
              </a:gdLst>
              <a:ahLst/>
              <a:cxnLst>
                <a:cxn ang="T6">
                  <a:pos x="T0" y="T1"/>
                </a:cxn>
                <a:cxn ang="T7">
                  <a:pos x="T2" y="T3"/>
                </a:cxn>
                <a:cxn ang="T8">
                  <a:pos x="T4" y="T5"/>
                </a:cxn>
              </a:cxnLst>
              <a:rect l="0" t="0" r="r" b="b"/>
              <a:pathLst>
                <a:path w="8" h="12">
                  <a:moveTo>
                    <a:pt x="7" y="9"/>
                  </a:moveTo>
                  <a:cubicBezTo>
                    <a:pt x="3" y="12"/>
                    <a:pt x="0" y="4"/>
                    <a:pt x="0" y="2"/>
                  </a:cubicBezTo>
                  <a:cubicBezTo>
                    <a:pt x="0" y="0"/>
                    <a:pt x="8" y="8"/>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5" name="Freeform 640"/>
            <p:cNvSpPr>
              <a:spLocks/>
            </p:cNvSpPr>
            <p:nvPr/>
          </p:nvSpPr>
          <p:spPr bwMode="auto">
            <a:xfrm>
              <a:off x="7629525" y="1632986"/>
              <a:ext cx="15875" cy="36833"/>
            </a:xfrm>
            <a:custGeom>
              <a:avLst/>
              <a:gdLst>
                <a:gd name="T0" fmla="*/ 12347 w 9"/>
                <a:gd name="T1" fmla="*/ 20955 h 15"/>
                <a:gd name="T2" fmla="*/ 12347 w 9"/>
                <a:gd name="T3" fmla="*/ 3810 h 15"/>
                <a:gd name="T4" fmla="*/ 5292 w 9"/>
                <a:gd name="T5" fmla="*/ 3810 h 15"/>
                <a:gd name="T6" fmla="*/ 3528 w 9"/>
                <a:gd name="T7" fmla="*/ 19050 h 15"/>
                <a:gd name="T8" fmla="*/ 12347 w 9"/>
                <a:gd name="T9" fmla="*/ 2095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5">
                  <a:moveTo>
                    <a:pt x="7" y="11"/>
                  </a:moveTo>
                  <a:cubicBezTo>
                    <a:pt x="8" y="9"/>
                    <a:pt x="9" y="4"/>
                    <a:pt x="7" y="2"/>
                  </a:cubicBezTo>
                  <a:cubicBezTo>
                    <a:pt x="5" y="0"/>
                    <a:pt x="3" y="0"/>
                    <a:pt x="3" y="2"/>
                  </a:cubicBezTo>
                  <a:cubicBezTo>
                    <a:pt x="3" y="4"/>
                    <a:pt x="0" y="8"/>
                    <a:pt x="2" y="10"/>
                  </a:cubicBezTo>
                  <a:cubicBezTo>
                    <a:pt x="4" y="11"/>
                    <a:pt x="5" y="15"/>
                    <a:pt x="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6" name="Freeform 641"/>
            <p:cNvSpPr>
              <a:spLocks/>
            </p:cNvSpPr>
            <p:nvPr/>
          </p:nvSpPr>
          <p:spPr bwMode="auto">
            <a:xfrm>
              <a:off x="7551738" y="1303535"/>
              <a:ext cx="722312" cy="671178"/>
            </a:xfrm>
            <a:custGeom>
              <a:avLst/>
              <a:gdLst>
                <a:gd name="T0" fmla="*/ 322938 w 378"/>
                <a:gd name="T1" fmla="*/ 423426 h 273"/>
                <a:gd name="T2" fmla="*/ 353512 w 378"/>
                <a:gd name="T3" fmla="*/ 383373 h 273"/>
                <a:gd name="T4" fmla="*/ 449056 w 378"/>
                <a:gd name="T5" fmla="*/ 324245 h 273"/>
                <a:gd name="T6" fmla="*/ 515937 w 378"/>
                <a:gd name="T7" fmla="*/ 328060 h 273"/>
                <a:gd name="T8" fmla="*/ 433769 w 378"/>
                <a:gd name="T9" fmla="*/ 308987 h 273"/>
                <a:gd name="T10" fmla="*/ 405106 w 378"/>
                <a:gd name="T11" fmla="*/ 234601 h 273"/>
                <a:gd name="T12" fmla="*/ 382176 w 378"/>
                <a:gd name="T13" fmla="*/ 232694 h 273"/>
                <a:gd name="T14" fmla="*/ 355423 w 378"/>
                <a:gd name="T15" fmla="*/ 217435 h 273"/>
                <a:gd name="T16" fmla="*/ 309562 w 378"/>
                <a:gd name="T17" fmla="*/ 185011 h 273"/>
                <a:gd name="T18" fmla="*/ 271345 w 378"/>
                <a:gd name="T19" fmla="*/ 158308 h 273"/>
                <a:gd name="T20" fmla="*/ 223573 w 378"/>
                <a:gd name="T21" fmla="*/ 179289 h 273"/>
                <a:gd name="T22" fmla="*/ 215929 w 378"/>
                <a:gd name="T23" fmla="*/ 181196 h 273"/>
                <a:gd name="T24" fmla="*/ 141405 w 378"/>
                <a:gd name="T25" fmla="*/ 177381 h 273"/>
                <a:gd name="T26" fmla="*/ 57326 w 378"/>
                <a:gd name="T27" fmla="*/ 164030 h 273"/>
                <a:gd name="T28" fmla="*/ 74524 w 378"/>
                <a:gd name="T29" fmla="*/ 131605 h 273"/>
                <a:gd name="T30" fmla="*/ 53505 w 378"/>
                <a:gd name="T31" fmla="*/ 9537 h 273"/>
                <a:gd name="T32" fmla="*/ 91722 w 378"/>
                <a:gd name="T33" fmla="*/ 62942 h 273"/>
                <a:gd name="T34" fmla="*/ 112742 w 378"/>
                <a:gd name="T35" fmla="*/ 125884 h 273"/>
                <a:gd name="T36" fmla="*/ 129940 w 378"/>
                <a:gd name="T37" fmla="*/ 104903 h 273"/>
                <a:gd name="T38" fmla="*/ 135672 w 378"/>
                <a:gd name="T39" fmla="*/ 70571 h 273"/>
                <a:gd name="T40" fmla="*/ 141405 w 378"/>
                <a:gd name="T41" fmla="*/ 47683 h 273"/>
                <a:gd name="T42" fmla="*/ 141405 w 378"/>
                <a:gd name="T43" fmla="*/ 20981 h 273"/>
                <a:gd name="T44" fmla="*/ 219751 w 378"/>
                <a:gd name="T45" fmla="*/ 15259 h 273"/>
                <a:gd name="T46" fmla="*/ 235038 w 378"/>
                <a:gd name="T47" fmla="*/ 64849 h 273"/>
                <a:gd name="T48" fmla="*/ 273256 w 378"/>
                <a:gd name="T49" fmla="*/ 83922 h 273"/>
                <a:gd name="T50" fmla="*/ 296186 w 378"/>
                <a:gd name="T51" fmla="*/ 74386 h 273"/>
                <a:gd name="T52" fmla="*/ 317206 w 378"/>
                <a:gd name="T53" fmla="*/ 51498 h 273"/>
                <a:gd name="T54" fmla="*/ 342047 w 378"/>
                <a:gd name="T55" fmla="*/ 89644 h 273"/>
                <a:gd name="T56" fmla="*/ 397463 w 378"/>
                <a:gd name="T57" fmla="*/ 89644 h 273"/>
                <a:gd name="T58" fmla="*/ 378354 w 378"/>
                <a:gd name="T59" fmla="*/ 120162 h 273"/>
                <a:gd name="T60" fmla="*/ 407017 w 378"/>
                <a:gd name="T61" fmla="*/ 108718 h 273"/>
                <a:gd name="T62" fmla="*/ 424215 w 378"/>
                <a:gd name="T63" fmla="*/ 114440 h 273"/>
                <a:gd name="T64" fmla="*/ 441413 w 378"/>
                <a:gd name="T65" fmla="*/ 137327 h 273"/>
                <a:gd name="T66" fmla="*/ 483452 w 378"/>
                <a:gd name="T67" fmla="*/ 129698 h 273"/>
                <a:gd name="T68" fmla="*/ 470076 w 378"/>
                <a:gd name="T69" fmla="*/ 165937 h 273"/>
                <a:gd name="T70" fmla="*/ 527402 w 378"/>
                <a:gd name="T71" fmla="*/ 162123 h 273"/>
                <a:gd name="T72" fmla="*/ 517848 w 378"/>
                <a:gd name="T73" fmla="*/ 185011 h 273"/>
                <a:gd name="T74" fmla="*/ 540779 w 378"/>
                <a:gd name="T75" fmla="*/ 196455 h 273"/>
                <a:gd name="T76" fmla="*/ 556066 w 378"/>
                <a:gd name="T77" fmla="*/ 213621 h 273"/>
                <a:gd name="T78" fmla="*/ 544600 w 378"/>
                <a:gd name="T79" fmla="*/ 240323 h 273"/>
                <a:gd name="T80" fmla="*/ 619125 w 378"/>
                <a:gd name="T81" fmla="*/ 276562 h 273"/>
                <a:gd name="T82" fmla="*/ 653520 w 378"/>
                <a:gd name="T83" fmla="*/ 293728 h 273"/>
                <a:gd name="T84" fmla="*/ 708936 w 378"/>
                <a:gd name="T85" fmla="*/ 307079 h 273"/>
                <a:gd name="T86" fmla="*/ 697471 w 378"/>
                <a:gd name="T87" fmla="*/ 345226 h 273"/>
                <a:gd name="T88" fmla="*/ 672629 w 378"/>
                <a:gd name="T89" fmla="*/ 360485 h 273"/>
                <a:gd name="T90" fmla="*/ 653520 w 378"/>
                <a:gd name="T91" fmla="*/ 383373 h 273"/>
                <a:gd name="T92" fmla="*/ 628679 w 378"/>
                <a:gd name="T93" fmla="*/ 364299 h 273"/>
                <a:gd name="T94" fmla="*/ 613392 w 378"/>
                <a:gd name="T95" fmla="*/ 343319 h 273"/>
                <a:gd name="T96" fmla="*/ 567531 w 378"/>
                <a:gd name="T97" fmla="*/ 333782 h 273"/>
                <a:gd name="T98" fmla="*/ 548422 w 378"/>
                <a:gd name="T99" fmla="*/ 350948 h 273"/>
                <a:gd name="T100" fmla="*/ 596194 w 378"/>
                <a:gd name="T101" fmla="*/ 394816 h 273"/>
                <a:gd name="T102" fmla="*/ 622946 w 378"/>
                <a:gd name="T103" fmla="*/ 425334 h 273"/>
                <a:gd name="T104" fmla="*/ 626768 w 378"/>
                <a:gd name="T105" fmla="*/ 450129 h 273"/>
                <a:gd name="T106" fmla="*/ 609570 w 378"/>
                <a:gd name="T107" fmla="*/ 476832 h 273"/>
                <a:gd name="T108" fmla="*/ 561798 w 378"/>
                <a:gd name="T109" fmla="*/ 448222 h 273"/>
                <a:gd name="T110" fmla="*/ 544600 w 378"/>
                <a:gd name="T111" fmla="*/ 459666 h 273"/>
                <a:gd name="T112" fmla="*/ 527402 w 378"/>
                <a:gd name="T113" fmla="*/ 493997 h 273"/>
                <a:gd name="T114" fmla="*/ 462433 w 378"/>
                <a:gd name="T115" fmla="*/ 455851 h 273"/>
                <a:gd name="T116" fmla="*/ 414661 w 378"/>
                <a:gd name="T117" fmla="*/ 410075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7" name="Freeform 642"/>
            <p:cNvSpPr>
              <a:spLocks/>
            </p:cNvSpPr>
            <p:nvPr/>
          </p:nvSpPr>
          <p:spPr bwMode="auto">
            <a:xfrm>
              <a:off x="8020050" y="1923557"/>
              <a:ext cx="28575" cy="16370"/>
            </a:xfrm>
            <a:custGeom>
              <a:avLst/>
              <a:gdLst>
                <a:gd name="T0" fmla="*/ 24765 w 15"/>
                <a:gd name="T1" fmla="*/ 9071 h 7"/>
                <a:gd name="T2" fmla="*/ 7620 w 15"/>
                <a:gd name="T3" fmla="*/ 1814 h 7"/>
                <a:gd name="T4" fmla="*/ 24765 w 15"/>
                <a:gd name="T5" fmla="*/ 9071 h 7"/>
                <a:gd name="T6" fmla="*/ 0 60000 65536"/>
                <a:gd name="T7" fmla="*/ 0 60000 65536"/>
                <a:gd name="T8" fmla="*/ 0 60000 65536"/>
              </a:gdLst>
              <a:ahLst/>
              <a:cxnLst>
                <a:cxn ang="T6">
                  <a:pos x="T0" y="T1"/>
                </a:cxn>
                <a:cxn ang="T7">
                  <a:pos x="T2" y="T3"/>
                </a:cxn>
                <a:cxn ang="T8">
                  <a:pos x="T4" y="T5"/>
                </a:cxn>
              </a:cxnLst>
              <a:rect l="0" t="0" r="r" b="b"/>
              <a:pathLst>
                <a:path w="15" h="7">
                  <a:moveTo>
                    <a:pt x="13" y="5"/>
                  </a:moveTo>
                  <a:cubicBezTo>
                    <a:pt x="12" y="7"/>
                    <a:pt x="0" y="1"/>
                    <a:pt x="4" y="1"/>
                  </a:cubicBezTo>
                  <a:cubicBezTo>
                    <a:pt x="8" y="0"/>
                    <a:pt x="15" y="1"/>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8" name="Freeform 643"/>
            <p:cNvSpPr>
              <a:spLocks/>
            </p:cNvSpPr>
            <p:nvPr/>
          </p:nvSpPr>
          <p:spPr bwMode="auto">
            <a:xfrm>
              <a:off x="7934325" y="1639124"/>
              <a:ext cx="38100" cy="20463"/>
            </a:xfrm>
            <a:custGeom>
              <a:avLst/>
              <a:gdLst>
                <a:gd name="T0" fmla="*/ 34290 w 20"/>
                <a:gd name="T1" fmla="*/ 8819 h 9"/>
                <a:gd name="T2" fmla="*/ 5715 w 20"/>
                <a:gd name="T3" fmla="*/ 12347 h 9"/>
                <a:gd name="T4" fmla="*/ 5715 w 20"/>
                <a:gd name="T5" fmla="*/ 1764 h 9"/>
                <a:gd name="T6" fmla="*/ 34290 w 20"/>
                <a:gd name="T7" fmla="*/ 881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9">
                  <a:moveTo>
                    <a:pt x="18" y="5"/>
                  </a:moveTo>
                  <a:cubicBezTo>
                    <a:pt x="20" y="8"/>
                    <a:pt x="6" y="9"/>
                    <a:pt x="3" y="7"/>
                  </a:cubicBezTo>
                  <a:cubicBezTo>
                    <a:pt x="0" y="5"/>
                    <a:pt x="0" y="3"/>
                    <a:pt x="3" y="1"/>
                  </a:cubicBezTo>
                  <a:cubicBezTo>
                    <a:pt x="6" y="0"/>
                    <a:pt x="15" y="3"/>
                    <a:pt x="1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29" name="Freeform 644"/>
            <p:cNvSpPr>
              <a:spLocks/>
            </p:cNvSpPr>
            <p:nvPr/>
          </p:nvSpPr>
          <p:spPr bwMode="auto">
            <a:xfrm>
              <a:off x="7869238" y="1622754"/>
              <a:ext cx="63500" cy="67528"/>
            </a:xfrm>
            <a:custGeom>
              <a:avLst/>
              <a:gdLst>
                <a:gd name="T0" fmla="*/ 53879 w 33"/>
                <a:gd name="T1" fmla="*/ 38806 h 27"/>
                <a:gd name="T2" fmla="*/ 30788 w 33"/>
                <a:gd name="T3" fmla="*/ 50448 h 27"/>
                <a:gd name="T4" fmla="*/ 1924 w 33"/>
                <a:gd name="T5" fmla="*/ 32985 h 27"/>
                <a:gd name="T6" fmla="*/ 21167 w 33"/>
                <a:gd name="T7" fmla="*/ 7761 h 27"/>
                <a:gd name="T8" fmla="*/ 53879 w 33"/>
                <a:gd name="T9" fmla="*/ 9701 h 27"/>
                <a:gd name="T10" fmla="*/ 53879 w 33"/>
                <a:gd name="T11" fmla="*/ 3880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7">
                  <a:moveTo>
                    <a:pt x="28" y="20"/>
                  </a:moveTo>
                  <a:cubicBezTo>
                    <a:pt x="24" y="23"/>
                    <a:pt x="20" y="25"/>
                    <a:pt x="16" y="26"/>
                  </a:cubicBezTo>
                  <a:cubicBezTo>
                    <a:pt x="11" y="27"/>
                    <a:pt x="0" y="23"/>
                    <a:pt x="1" y="17"/>
                  </a:cubicBezTo>
                  <a:cubicBezTo>
                    <a:pt x="1" y="11"/>
                    <a:pt x="5" y="5"/>
                    <a:pt x="11" y="4"/>
                  </a:cubicBezTo>
                  <a:cubicBezTo>
                    <a:pt x="18" y="3"/>
                    <a:pt x="27" y="0"/>
                    <a:pt x="28" y="5"/>
                  </a:cubicBezTo>
                  <a:cubicBezTo>
                    <a:pt x="30" y="11"/>
                    <a:pt x="33" y="17"/>
                    <a:pt x="2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0" name="Freeform 645"/>
            <p:cNvSpPr>
              <a:spLocks/>
            </p:cNvSpPr>
            <p:nvPr/>
          </p:nvSpPr>
          <p:spPr bwMode="auto">
            <a:xfrm>
              <a:off x="7815263" y="1567505"/>
              <a:ext cx="33337" cy="30693"/>
            </a:xfrm>
            <a:custGeom>
              <a:avLst/>
              <a:gdLst>
                <a:gd name="T0" fmla="*/ 5883 w 17"/>
                <a:gd name="T1" fmla="*/ 23812 h 13"/>
                <a:gd name="T2" fmla="*/ 25493 w 17"/>
                <a:gd name="T3" fmla="*/ 3663 h 13"/>
                <a:gd name="T4" fmla="*/ 5883 w 17"/>
                <a:gd name="T5" fmla="*/ 23812 h 13"/>
                <a:gd name="T6" fmla="*/ 0 60000 65536"/>
                <a:gd name="T7" fmla="*/ 0 60000 65536"/>
                <a:gd name="T8" fmla="*/ 0 60000 65536"/>
              </a:gdLst>
              <a:ahLst/>
              <a:cxnLst>
                <a:cxn ang="T6">
                  <a:pos x="T0" y="T1"/>
                </a:cxn>
                <a:cxn ang="T7">
                  <a:pos x="T2" y="T3"/>
                </a:cxn>
                <a:cxn ang="T8">
                  <a:pos x="T4" y="T5"/>
                </a:cxn>
              </a:cxnLst>
              <a:rect l="0" t="0" r="r" b="b"/>
              <a:pathLst>
                <a:path w="17" h="13">
                  <a:moveTo>
                    <a:pt x="3" y="13"/>
                  </a:moveTo>
                  <a:cubicBezTo>
                    <a:pt x="0" y="13"/>
                    <a:pt x="10" y="0"/>
                    <a:pt x="13" y="2"/>
                  </a:cubicBezTo>
                  <a:cubicBezTo>
                    <a:pt x="17" y="4"/>
                    <a:pt x="6"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1" name="Freeform 646"/>
            <p:cNvSpPr>
              <a:spLocks/>
            </p:cNvSpPr>
            <p:nvPr/>
          </p:nvSpPr>
          <p:spPr bwMode="auto">
            <a:xfrm>
              <a:off x="7867650" y="1567505"/>
              <a:ext cx="26988" cy="16370"/>
            </a:xfrm>
            <a:custGeom>
              <a:avLst/>
              <a:gdLst>
                <a:gd name="T0" fmla="*/ 9639 w 14"/>
                <a:gd name="T1" fmla="*/ 12700 h 7"/>
                <a:gd name="T2" fmla="*/ 7711 w 14"/>
                <a:gd name="T3" fmla="*/ 1814 h 7"/>
                <a:gd name="T4" fmla="*/ 9639 w 14"/>
                <a:gd name="T5" fmla="*/ 12700 h 7"/>
                <a:gd name="T6" fmla="*/ 0 60000 65536"/>
                <a:gd name="T7" fmla="*/ 0 60000 65536"/>
                <a:gd name="T8" fmla="*/ 0 60000 65536"/>
              </a:gdLst>
              <a:ahLst/>
              <a:cxnLst>
                <a:cxn ang="T6">
                  <a:pos x="T0" y="T1"/>
                </a:cxn>
                <a:cxn ang="T7">
                  <a:pos x="T2" y="T3"/>
                </a:cxn>
                <a:cxn ang="T8">
                  <a:pos x="T4" y="T5"/>
                </a:cxn>
              </a:cxnLst>
              <a:rect l="0" t="0" r="r" b="b"/>
              <a:pathLst>
                <a:path w="14" h="7">
                  <a:moveTo>
                    <a:pt x="5" y="7"/>
                  </a:moveTo>
                  <a:cubicBezTo>
                    <a:pt x="3" y="7"/>
                    <a:pt x="0" y="2"/>
                    <a:pt x="4" y="1"/>
                  </a:cubicBezTo>
                  <a:cubicBezTo>
                    <a:pt x="8" y="0"/>
                    <a:pt x="14" y="6"/>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2" name="Freeform 647"/>
            <p:cNvSpPr>
              <a:spLocks/>
            </p:cNvSpPr>
            <p:nvPr/>
          </p:nvSpPr>
          <p:spPr bwMode="auto">
            <a:xfrm>
              <a:off x="7834313" y="1553181"/>
              <a:ext cx="25400" cy="8185"/>
            </a:xfrm>
            <a:custGeom>
              <a:avLst/>
              <a:gdLst>
                <a:gd name="T0" fmla="*/ 1954 w 13"/>
                <a:gd name="T1" fmla="*/ 4763 h 4"/>
                <a:gd name="T2" fmla="*/ 17585 w 13"/>
                <a:gd name="T3" fmla="*/ 1588 h 4"/>
                <a:gd name="T4" fmla="*/ 1954 w 13"/>
                <a:gd name="T5" fmla="*/ 4763 h 4"/>
                <a:gd name="T6" fmla="*/ 0 60000 65536"/>
                <a:gd name="T7" fmla="*/ 0 60000 65536"/>
                <a:gd name="T8" fmla="*/ 0 60000 65536"/>
              </a:gdLst>
              <a:ahLst/>
              <a:cxnLst>
                <a:cxn ang="T6">
                  <a:pos x="T0" y="T1"/>
                </a:cxn>
                <a:cxn ang="T7">
                  <a:pos x="T2" y="T3"/>
                </a:cxn>
                <a:cxn ang="T8">
                  <a:pos x="T4" y="T5"/>
                </a:cxn>
              </a:cxnLst>
              <a:rect l="0" t="0" r="r" b="b"/>
              <a:pathLst>
                <a:path w="13" h="4">
                  <a:moveTo>
                    <a:pt x="1" y="3"/>
                  </a:moveTo>
                  <a:cubicBezTo>
                    <a:pt x="4" y="4"/>
                    <a:pt x="13" y="2"/>
                    <a:pt x="9" y="1"/>
                  </a:cubicBezTo>
                  <a:cubicBezTo>
                    <a:pt x="5"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3" name="Freeform 648"/>
            <p:cNvSpPr>
              <a:spLocks/>
            </p:cNvSpPr>
            <p:nvPr/>
          </p:nvSpPr>
          <p:spPr bwMode="auto">
            <a:xfrm>
              <a:off x="7781925" y="1309674"/>
              <a:ext cx="122238" cy="67526"/>
            </a:xfrm>
            <a:custGeom>
              <a:avLst/>
              <a:gdLst>
                <a:gd name="T0" fmla="*/ 116508 w 64"/>
                <a:gd name="T1" fmla="*/ 43032 h 28"/>
                <a:gd name="T2" fmla="*/ 68759 w 64"/>
                <a:gd name="T3" fmla="*/ 39290 h 28"/>
                <a:gd name="T4" fmla="*/ 34379 w 64"/>
                <a:gd name="T5" fmla="*/ 46774 h 28"/>
                <a:gd name="T6" fmla="*/ 15280 w 64"/>
                <a:gd name="T7" fmla="*/ 28064 h 28"/>
                <a:gd name="T8" fmla="*/ 1910 w 64"/>
                <a:gd name="T9" fmla="*/ 20581 h 28"/>
                <a:gd name="T10" fmla="*/ 5730 w 64"/>
                <a:gd name="T11" fmla="*/ 0 h 28"/>
                <a:gd name="T12" fmla="*/ 40109 w 64"/>
                <a:gd name="T13" fmla="*/ 7484 h 28"/>
                <a:gd name="T14" fmla="*/ 82129 w 64"/>
                <a:gd name="T15" fmla="*/ 7484 h 28"/>
                <a:gd name="T16" fmla="*/ 116508 w 64"/>
                <a:gd name="T17" fmla="*/ 4303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8">
                  <a:moveTo>
                    <a:pt x="61" y="23"/>
                  </a:moveTo>
                  <a:cubicBezTo>
                    <a:pt x="58" y="23"/>
                    <a:pt x="42" y="19"/>
                    <a:pt x="36" y="21"/>
                  </a:cubicBezTo>
                  <a:cubicBezTo>
                    <a:pt x="29" y="23"/>
                    <a:pt x="21" y="28"/>
                    <a:pt x="18" y="25"/>
                  </a:cubicBezTo>
                  <a:cubicBezTo>
                    <a:pt x="14" y="23"/>
                    <a:pt x="12" y="18"/>
                    <a:pt x="8" y="15"/>
                  </a:cubicBezTo>
                  <a:cubicBezTo>
                    <a:pt x="3" y="11"/>
                    <a:pt x="2" y="14"/>
                    <a:pt x="1" y="11"/>
                  </a:cubicBezTo>
                  <a:cubicBezTo>
                    <a:pt x="0" y="8"/>
                    <a:pt x="0" y="1"/>
                    <a:pt x="3" y="0"/>
                  </a:cubicBezTo>
                  <a:cubicBezTo>
                    <a:pt x="6" y="0"/>
                    <a:pt x="17" y="6"/>
                    <a:pt x="21" y="4"/>
                  </a:cubicBezTo>
                  <a:cubicBezTo>
                    <a:pt x="26" y="2"/>
                    <a:pt x="36" y="1"/>
                    <a:pt x="43" y="4"/>
                  </a:cubicBezTo>
                  <a:cubicBezTo>
                    <a:pt x="49" y="7"/>
                    <a:pt x="64" y="23"/>
                    <a:pt x="61"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4" name="Freeform 649"/>
            <p:cNvSpPr>
              <a:spLocks/>
            </p:cNvSpPr>
            <p:nvPr/>
          </p:nvSpPr>
          <p:spPr bwMode="auto">
            <a:xfrm>
              <a:off x="5903913" y="3626058"/>
              <a:ext cx="30162" cy="42971"/>
            </a:xfrm>
            <a:custGeom>
              <a:avLst/>
              <a:gdLst>
                <a:gd name="T0" fmla="*/ 26392 w 16"/>
                <a:gd name="T1" fmla="*/ 18521 h 18"/>
                <a:gd name="T2" fmla="*/ 13196 w 16"/>
                <a:gd name="T3" fmla="*/ 3704 h 18"/>
                <a:gd name="T4" fmla="*/ 3770 w 16"/>
                <a:gd name="T5" fmla="*/ 3704 h 18"/>
                <a:gd name="T6" fmla="*/ 3770 w 16"/>
                <a:gd name="T7" fmla="*/ 20373 h 18"/>
                <a:gd name="T8" fmla="*/ 7541 w 16"/>
                <a:gd name="T9" fmla="*/ 29633 h 18"/>
                <a:gd name="T10" fmla="*/ 26392 w 16"/>
                <a:gd name="T11" fmla="*/ 1852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4" y="10"/>
                  </a:moveTo>
                  <a:cubicBezTo>
                    <a:pt x="16" y="7"/>
                    <a:pt x="10" y="3"/>
                    <a:pt x="7" y="2"/>
                  </a:cubicBezTo>
                  <a:cubicBezTo>
                    <a:pt x="4" y="1"/>
                    <a:pt x="4" y="0"/>
                    <a:pt x="2" y="2"/>
                  </a:cubicBezTo>
                  <a:cubicBezTo>
                    <a:pt x="0" y="4"/>
                    <a:pt x="2" y="8"/>
                    <a:pt x="2" y="11"/>
                  </a:cubicBezTo>
                  <a:cubicBezTo>
                    <a:pt x="2" y="14"/>
                    <a:pt x="2" y="18"/>
                    <a:pt x="4" y="16"/>
                  </a:cubicBezTo>
                  <a:cubicBezTo>
                    <a:pt x="7" y="14"/>
                    <a:pt x="12" y="12"/>
                    <a:pt x="1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5" name="Freeform 650"/>
            <p:cNvSpPr>
              <a:spLocks/>
            </p:cNvSpPr>
            <p:nvPr/>
          </p:nvSpPr>
          <p:spPr bwMode="auto">
            <a:xfrm>
              <a:off x="6591300" y="2480144"/>
              <a:ext cx="141288" cy="114591"/>
            </a:xfrm>
            <a:custGeom>
              <a:avLst/>
              <a:gdLst>
                <a:gd name="T0" fmla="*/ 131742 w 74"/>
                <a:gd name="T1" fmla="*/ 77551 h 47"/>
                <a:gd name="T2" fmla="*/ 118376 w 74"/>
                <a:gd name="T3" fmla="*/ 56745 h 47"/>
                <a:gd name="T4" fmla="*/ 93556 w 74"/>
                <a:gd name="T5" fmla="*/ 43504 h 47"/>
                <a:gd name="T6" fmla="*/ 80190 w 74"/>
                <a:gd name="T7" fmla="*/ 20806 h 47"/>
                <a:gd name="T8" fmla="*/ 66825 w 74"/>
                <a:gd name="T9" fmla="*/ 13240 h 47"/>
                <a:gd name="T10" fmla="*/ 34367 w 74"/>
                <a:gd name="T11" fmla="*/ 5674 h 47"/>
                <a:gd name="T12" fmla="*/ 7637 w 74"/>
                <a:gd name="T13" fmla="*/ 1891 h 47"/>
                <a:gd name="T14" fmla="*/ 7637 w 74"/>
                <a:gd name="T15" fmla="*/ 7566 h 47"/>
                <a:gd name="T16" fmla="*/ 22912 w 74"/>
                <a:gd name="T17" fmla="*/ 11349 h 47"/>
                <a:gd name="T18" fmla="*/ 24821 w 74"/>
                <a:gd name="T19" fmla="*/ 17023 h 47"/>
                <a:gd name="T20" fmla="*/ 17184 w 74"/>
                <a:gd name="T21" fmla="*/ 13240 h 47"/>
                <a:gd name="T22" fmla="*/ 22912 w 74"/>
                <a:gd name="T23" fmla="*/ 24589 h 47"/>
                <a:gd name="T24" fmla="*/ 40095 w 74"/>
                <a:gd name="T25" fmla="*/ 32155 h 47"/>
                <a:gd name="T26" fmla="*/ 53460 w 74"/>
                <a:gd name="T27" fmla="*/ 41613 h 47"/>
                <a:gd name="T28" fmla="*/ 57279 w 74"/>
                <a:gd name="T29" fmla="*/ 43504 h 47"/>
                <a:gd name="T30" fmla="*/ 57279 w 74"/>
                <a:gd name="T31" fmla="*/ 47287 h 47"/>
                <a:gd name="T32" fmla="*/ 72553 w 74"/>
                <a:gd name="T33" fmla="*/ 52962 h 47"/>
                <a:gd name="T34" fmla="*/ 74463 w 74"/>
                <a:gd name="T35" fmla="*/ 60528 h 47"/>
                <a:gd name="T36" fmla="*/ 93556 w 74"/>
                <a:gd name="T37" fmla="*/ 58636 h 47"/>
                <a:gd name="T38" fmla="*/ 89737 w 74"/>
                <a:gd name="T39" fmla="*/ 62419 h 47"/>
                <a:gd name="T40" fmla="*/ 110739 w 74"/>
                <a:gd name="T41" fmla="*/ 77551 h 47"/>
                <a:gd name="T42" fmla="*/ 131742 w 74"/>
                <a:gd name="T43" fmla="*/ 7755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6" name="Freeform 651"/>
            <p:cNvSpPr>
              <a:spLocks/>
            </p:cNvSpPr>
            <p:nvPr/>
          </p:nvSpPr>
          <p:spPr bwMode="auto">
            <a:xfrm>
              <a:off x="6477000" y="2332812"/>
              <a:ext cx="61913" cy="94129"/>
            </a:xfrm>
            <a:custGeom>
              <a:avLst/>
              <a:gdLst>
                <a:gd name="T0" fmla="*/ 50656 w 33"/>
                <a:gd name="T1" fmla="*/ 71153 h 39"/>
                <a:gd name="T2" fmla="*/ 37523 w 33"/>
                <a:gd name="T3" fmla="*/ 52428 h 39"/>
                <a:gd name="T4" fmla="*/ 31895 w 33"/>
                <a:gd name="T5" fmla="*/ 43066 h 39"/>
                <a:gd name="T6" fmla="*/ 31895 w 33"/>
                <a:gd name="T7" fmla="*/ 37449 h 39"/>
                <a:gd name="T8" fmla="*/ 26266 w 33"/>
                <a:gd name="T9" fmla="*/ 28087 h 39"/>
                <a:gd name="T10" fmla="*/ 28142 w 33"/>
                <a:gd name="T11" fmla="*/ 18724 h 39"/>
                <a:gd name="T12" fmla="*/ 30018 w 33"/>
                <a:gd name="T13" fmla="*/ 7490 h 39"/>
                <a:gd name="T14" fmla="*/ 22514 w 33"/>
                <a:gd name="T15" fmla="*/ 16852 h 39"/>
                <a:gd name="T16" fmla="*/ 16885 w 33"/>
                <a:gd name="T17" fmla="*/ 16852 h 39"/>
                <a:gd name="T18" fmla="*/ 22514 w 33"/>
                <a:gd name="T19" fmla="*/ 5617 h 39"/>
                <a:gd name="T20" fmla="*/ 1876 w 33"/>
                <a:gd name="T21" fmla="*/ 7490 h 39"/>
                <a:gd name="T22" fmla="*/ 15009 w 33"/>
                <a:gd name="T23" fmla="*/ 33704 h 39"/>
                <a:gd name="T24" fmla="*/ 50656 w 33"/>
                <a:gd name="T25" fmla="*/ 7115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7" name="Freeform 652"/>
            <p:cNvSpPr>
              <a:spLocks/>
            </p:cNvSpPr>
            <p:nvPr/>
          </p:nvSpPr>
          <p:spPr bwMode="auto">
            <a:xfrm>
              <a:off x="6454775" y="2242776"/>
              <a:ext cx="47625" cy="73666"/>
            </a:xfrm>
            <a:custGeom>
              <a:avLst/>
              <a:gdLst>
                <a:gd name="T0" fmla="*/ 45720 w 25"/>
                <a:gd name="T1" fmla="*/ 51435 h 30"/>
                <a:gd name="T2" fmla="*/ 41910 w 25"/>
                <a:gd name="T3" fmla="*/ 30480 h 30"/>
                <a:gd name="T4" fmla="*/ 26670 w 25"/>
                <a:gd name="T5" fmla="*/ 5715 h 30"/>
                <a:gd name="T6" fmla="*/ 15240 w 25"/>
                <a:gd name="T7" fmla="*/ 1905 h 30"/>
                <a:gd name="T8" fmla="*/ 11430 w 25"/>
                <a:gd name="T9" fmla="*/ 7620 h 30"/>
                <a:gd name="T10" fmla="*/ 7620 w 25"/>
                <a:gd name="T11" fmla="*/ 11430 h 30"/>
                <a:gd name="T12" fmla="*/ 20955 w 25"/>
                <a:gd name="T13" fmla="*/ 19050 h 30"/>
                <a:gd name="T14" fmla="*/ 20955 w 25"/>
                <a:gd name="T15" fmla="*/ 32385 h 30"/>
                <a:gd name="T16" fmla="*/ 24765 w 25"/>
                <a:gd name="T17" fmla="*/ 34290 h 30"/>
                <a:gd name="T18" fmla="*/ 20955 w 25"/>
                <a:gd name="T19" fmla="*/ 41910 h 30"/>
                <a:gd name="T20" fmla="*/ 30480 w 25"/>
                <a:gd name="T21" fmla="*/ 49530 h 30"/>
                <a:gd name="T22" fmla="*/ 28575 w 25"/>
                <a:gd name="T23" fmla="*/ 40005 h 30"/>
                <a:gd name="T24" fmla="*/ 40005 w 25"/>
                <a:gd name="T25" fmla="*/ 45720 h 30"/>
                <a:gd name="T26" fmla="*/ 45720 w 25"/>
                <a:gd name="T27" fmla="*/ 5143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8" name="Freeform 653"/>
            <p:cNvSpPr>
              <a:spLocks/>
            </p:cNvSpPr>
            <p:nvPr/>
          </p:nvSpPr>
          <p:spPr bwMode="auto">
            <a:xfrm>
              <a:off x="6480175" y="2232544"/>
              <a:ext cx="19050" cy="22510"/>
            </a:xfrm>
            <a:custGeom>
              <a:avLst/>
              <a:gdLst>
                <a:gd name="T0" fmla="*/ 13335 w 10"/>
                <a:gd name="T1" fmla="*/ 13582 h 9"/>
                <a:gd name="T2" fmla="*/ 5715 w 10"/>
                <a:gd name="T3" fmla="*/ 5821 h 9"/>
                <a:gd name="T4" fmla="*/ 13335 w 10"/>
                <a:gd name="T5" fmla="*/ 3881 h 9"/>
                <a:gd name="T6" fmla="*/ 13335 w 10"/>
                <a:gd name="T7" fmla="*/ 1358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7" y="7"/>
                  </a:moveTo>
                  <a:cubicBezTo>
                    <a:pt x="4" y="5"/>
                    <a:pt x="0" y="5"/>
                    <a:pt x="3" y="3"/>
                  </a:cubicBezTo>
                  <a:cubicBezTo>
                    <a:pt x="5" y="1"/>
                    <a:pt x="6" y="0"/>
                    <a:pt x="7" y="2"/>
                  </a:cubicBezTo>
                  <a:cubicBezTo>
                    <a:pt x="8" y="4"/>
                    <a:pt x="10" y="9"/>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39" name="Freeform 654"/>
            <p:cNvSpPr>
              <a:spLocks/>
            </p:cNvSpPr>
            <p:nvPr/>
          </p:nvSpPr>
          <p:spPr bwMode="auto">
            <a:xfrm>
              <a:off x="6453188" y="2203896"/>
              <a:ext cx="30162" cy="34787"/>
            </a:xfrm>
            <a:custGeom>
              <a:avLst/>
              <a:gdLst>
                <a:gd name="T0" fmla="*/ 24507 w 16"/>
                <a:gd name="T1" fmla="*/ 7711 h 14"/>
                <a:gd name="T2" fmla="*/ 13196 w 16"/>
                <a:gd name="T3" fmla="*/ 3855 h 14"/>
                <a:gd name="T4" fmla="*/ 1885 w 16"/>
                <a:gd name="T5" fmla="*/ 1928 h 14"/>
                <a:gd name="T6" fmla="*/ 7541 w 16"/>
                <a:gd name="T7" fmla="*/ 5783 h 14"/>
                <a:gd name="T8" fmla="*/ 3770 w 16"/>
                <a:gd name="T9" fmla="*/ 9639 h 14"/>
                <a:gd name="T10" fmla="*/ 5655 w 16"/>
                <a:gd name="T11" fmla="*/ 15422 h 14"/>
                <a:gd name="T12" fmla="*/ 9426 w 16"/>
                <a:gd name="T13" fmla="*/ 25060 h 14"/>
                <a:gd name="T14" fmla="*/ 16966 w 16"/>
                <a:gd name="T15" fmla="*/ 19277 h 14"/>
                <a:gd name="T16" fmla="*/ 24507 w 16"/>
                <a:gd name="T17" fmla="*/ 17349 h 14"/>
                <a:gd name="T18" fmla="*/ 18851 w 16"/>
                <a:gd name="T19" fmla="*/ 11566 h 14"/>
                <a:gd name="T20" fmla="*/ 24507 w 16"/>
                <a:gd name="T21" fmla="*/ 77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0" name="Freeform 655"/>
            <p:cNvSpPr>
              <a:spLocks/>
            </p:cNvSpPr>
            <p:nvPr/>
          </p:nvSpPr>
          <p:spPr bwMode="auto">
            <a:xfrm>
              <a:off x="6442075" y="2212081"/>
              <a:ext cx="15875" cy="38880"/>
            </a:xfrm>
            <a:custGeom>
              <a:avLst/>
              <a:gdLst>
                <a:gd name="T0" fmla="*/ 5953 w 8"/>
                <a:gd name="T1" fmla="*/ 0 h 16"/>
                <a:gd name="T2" fmla="*/ 1984 w 8"/>
                <a:gd name="T3" fmla="*/ 5656 h 16"/>
                <a:gd name="T4" fmla="*/ 5953 w 8"/>
                <a:gd name="T5" fmla="*/ 13196 h 16"/>
                <a:gd name="T6" fmla="*/ 5953 w 8"/>
                <a:gd name="T7" fmla="*/ 26393 h 16"/>
                <a:gd name="T8" fmla="*/ 11906 w 8"/>
                <a:gd name="T9" fmla="*/ 18852 h 16"/>
                <a:gd name="T10" fmla="*/ 13891 w 8"/>
                <a:gd name="T11" fmla="*/ 9426 h 16"/>
                <a:gd name="T12" fmla="*/ 5953 w 8"/>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1" name="Freeform 656"/>
            <p:cNvSpPr>
              <a:spLocks/>
            </p:cNvSpPr>
            <p:nvPr/>
          </p:nvSpPr>
          <p:spPr bwMode="auto">
            <a:xfrm>
              <a:off x="6408738" y="2187526"/>
              <a:ext cx="26987" cy="55250"/>
            </a:xfrm>
            <a:custGeom>
              <a:avLst/>
              <a:gdLst>
                <a:gd name="T0" fmla="*/ 21204 w 14"/>
                <a:gd name="T1" fmla="*/ 37272 h 23"/>
                <a:gd name="T2" fmla="*/ 15421 w 14"/>
                <a:gd name="T3" fmla="*/ 26091 h 23"/>
                <a:gd name="T4" fmla="*/ 11566 w 14"/>
                <a:gd name="T5" fmla="*/ 18636 h 23"/>
                <a:gd name="T6" fmla="*/ 13494 w 14"/>
                <a:gd name="T7" fmla="*/ 11182 h 23"/>
                <a:gd name="T8" fmla="*/ 3855 w 14"/>
                <a:gd name="T9" fmla="*/ 5591 h 23"/>
                <a:gd name="T10" fmla="*/ 9638 w 14"/>
                <a:gd name="T11" fmla="*/ 1864 h 23"/>
                <a:gd name="T12" fmla="*/ 21204 w 14"/>
                <a:gd name="T13" fmla="*/ 11182 h 23"/>
                <a:gd name="T14" fmla="*/ 25059 w 14"/>
                <a:gd name="T15" fmla="*/ 24227 h 23"/>
                <a:gd name="T16" fmla="*/ 21204 w 14"/>
                <a:gd name="T17" fmla="*/ 3727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2" name="Freeform 657"/>
            <p:cNvSpPr>
              <a:spLocks/>
            </p:cNvSpPr>
            <p:nvPr/>
          </p:nvSpPr>
          <p:spPr bwMode="auto">
            <a:xfrm>
              <a:off x="6386513" y="2150693"/>
              <a:ext cx="44450" cy="38880"/>
            </a:xfrm>
            <a:custGeom>
              <a:avLst/>
              <a:gdLst>
                <a:gd name="T0" fmla="*/ 19326 w 23"/>
                <a:gd name="T1" fmla="*/ 26393 h 16"/>
                <a:gd name="T2" fmla="*/ 7730 w 23"/>
                <a:gd name="T3" fmla="*/ 13196 h 16"/>
                <a:gd name="T4" fmla="*/ 9663 w 23"/>
                <a:gd name="T5" fmla="*/ 9426 h 16"/>
                <a:gd name="T6" fmla="*/ 5798 w 23"/>
                <a:gd name="T7" fmla="*/ 5656 h 16"/>
                <a:gd name="T8" fmla="*/ 19326 w 23"/>
                <a:gd name="T9" fmla="*/ 1885 h 16"/>
                <a:gd name="T10" fmla="*/ 23191 w 23"/>
                <a:gd name="T11" fmla="*/ 3770 h 16"/>
                <a:gd name="T12" fmla="*/ 23191 w 23"/>
                <a:gd name="T13" fmla="*/ 11311 h 16"/>
                <a:gd name="T14" fmla="*/ 38652 w 23"/>
                <a:gd name="T15" fmla="*/ 20737 h 16"/>
                <a:gd name="T16" fmla="*/ 28989 w 23"/>
                <a:gd name="T17" fmla="*/ 20737 h 16"/>
                <a:gd name="T18" fmla="*/ 25124 w 23"/>
                <a:gd name="T19" fmla="*/ 24507 h 16"/>
                <a:gd name="T20" fmla="*/ 19326 w 23"/>
                <a:gd name="T21" fmla="*/ 2639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3" name="Freeform 658"/>
            <p:cNvSpPr>
              <a:spLocks/>
            </p:cNvSpPr>
            <p:nvPr/>
          </p:nvSpPr>
          <p:spPr bwMode="auto">
            <a:xfrm>
              <a:off x="6426200" y="2152740"/>
              <a:ext cx="31750" cy="53203"/>
            </a:xfrm>
            <a:custGeom>
              <a:avLst/>
              <a:gdLst>
                <a:gd name="T0" fmla="*/ 13891 w 16"/>
                <a:gd name="T1" fmla="*/ 33770 h 22"/>
                <a:gd name="T2" fmla="*/ 17859 w 16"/>
                <a:gd name="T3" fmla="*/ 26266 h 22"/>
                <a:gd name="T4" fmla="*/ 9922 w 16"/>
                <a:gd name="T5" fmla="*/ 18761 h 22"/>
                <a:gd name="T6" fmla="*/ 9922 w 16"/>
                <a:gd name="T7" fmla="*/ 11257 h 22"/>
                <a:gd name="T8" fmla="*/ 5953 w 16"/>
                <a:gd name="T9" fmla="*/ 1876 h 22"/>
                <a:gd name="T10" fmla="*/ 17859 w 16"/>
                <a:gd name="T11" fmla="*/ 3752 h 22"/>
                <a:gd name="T12" fmla="*/ 25797 w 16"/>
                <a:gd name="T13" fmla="*/ 11257 h 22"/>
                <a:gd name="T14" fmla="*/ 27781 w 16"/>
                <a:gd name="T15" fmla="*/ 18761 h 22"/>
                <a:gd name="T16" fmla="*/ 25797 w 16"/>
                <a:gd name="T17" fmla="*/ 28142 h 22"/>
                <a:gd name="T18" fmla="*/ 13891 w 16"/>
                <a:gd name="T19" fmla="*/ 3377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4" name="Freeform 659"/>
            <p:cNvSpPr>
              <a:spLocks/>
            </p:cNvSpPr>
            <p:nvPr/>
          </p:nvSpPr>
          <p:spPr bwMode="auto">
            <a:xfrm>
              <a:off x="6408738" y="2156832"/>
              <a:ext cx="22225" cy="8185"/>
            </a:xfrm>
            <a:custGeom>
              <a:avLst/>
              <a:gdLst>
                <a:gd name="T0" fmla="*/ 12123 w 11"/>
                <a:gd name="T1" fmla="*/ 6350 h 3"/>
                <a:gd name="T2" fmla="*/ 6061 w 11"/>
                <a:gd name="T3" fmla="*/ 4233 h 3"/>
                <a:gd name="T4" fmla="*/ 18184 w 11"/>
                <a:gd name="T5" fmla="*/ 2117 h 3"/>
                <a:gd name="T6" fmla="*/ 12123 w 11"/>
                <a:gd name="T7" fmla="*/ 635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6" y="3"/>
                  </a:moveTo>
                  <a:cubicBezTo>
                    <a:pt x="2" y="3"/>
                    <a:pt x="0" y="2"/>
                    <a:pt x="3" y="2"/>
                  </a:cubicBezTo>
                  <a:cubicBezTo>
                    <a:pt x="6" y="1"/>
                    <a:pt x="11" y="0"/>
                    <a:pt x="9" y="1"/>
                  </a:cubicBezTo>
                  <a:cubicBezTo>
                    <a:pt x="8" y="2"/>
                    <a:pt x="8" y="3"/>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5" name="Freeform 660"/>
            <p:cNvSpPr>
              <a:spLocks/>
            </p:cNvSpPr>
            <p:nvPr/>
          </p:nvSpPr>
          <p:spPr bwMode="auto">
            <a:xfrm>
              <a:off x="5932488" y="2169110"/>
              <a:ext cx="65087" cy="42971"/>
            </a:xfrm>
            <a:custGeom>
              <a:avLst/>
              <a:gdLst>
                <a:gd name="T0" fmla="*/ 49772 w 34"/>
                <a:gd name="T1" fmla="*/ 0 h 17"/>
                <a:gd name="T2" fmla="*/ 34458 w 34"/>
                <a:gd name="T3" fmla="*/ 3922 h 17"/>
                <a:gd name="T4" fmla="*/ 22972 w 34"/>
                <a:gd name="T5" fmla="*/ 1961 h 17"/>
                <a:gd name="T6" fmla="*/ 19143 w 34"/>
                <a:gd name="T7" fmla="*/ 11766 h 17"/>
                <a:gd name="T8" fmla="*/ 22972 w 34"/>
                <a:gd name="T9" fmla="*/ 17649 h 17"/>
                <a:gd name="T10" fmla="*/ 5743 w 34"/>
                <a:gd name="T11" fmla="*/ 11766 h 17"/>
                <a:gd name="T12" fmla="*/ 0 w 34"/>
                <a:gd name="T13" fmla="*/ 17649 h 17"/>
                <a:gd name="T14" fmla="*/ 9572 w 34"/>
                <a:gd name="T15" fmla="*/ 33337 h 17"/>
                <a:gd name="T16" fmla="*/ 21058 w 34"/>
                <a:gd name="T17" fmla="*/ 29415 h 17"/>
                <a:gd name="T18" fmla="*/ 34458 w 34"/>
                <a:gd name="T19" fmla="*/ 25493 h 17"/>
                <a:gd name="T20" fmla="*/ 47858 w 34"/>
                <a:gd name="T21" fmla="*/ 21571 h 17"/>
                <a:gd name="T22" fmla="*/ 47858 w 34"/>
                <a:gd name="T23" fmla="*/ 15688 h 17"/>
                <a:gd name="T24" fmla="*/ 55515 w 34"/>
                <a:gd name="T25" fmla="*/ 13727 h 17"/>
                <a:gd name="T26" fmla="*/ 59344 w 34"/>
                <a:gd name="T27" fmla="*/ 9805 h 17"/>
                <a:gd name="T28" fmla="*/ 49772 w 3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6" name="Freeform 661"/>
            <p:cNvSpPr>
              <a:spLocks/>
            </p:cNvSpPr>
            <p:nvPr/>
          </p:nvSpPr>
          <p:spPr bwMode="auto">
            <a:xfrm>
              <a:off x="5957888" y="2130230"/>
              <a:ext cx="41275" cy="40926"/>
            </a:xfrm>
            <a:custGeom>
              <a:avLst/>
              <a:gdLst>
                <a:gd name="T0" fmla="*/ 11257 w 22"/>
                <a:gd name="T1" fmla="*/ 26147 h 17"/>
                <a:gd name="T2" fmla="*/ 30018 w 22"/>
                <a:gd name="T3" fmla="*/ 18676 h 17"/>
                <a:gd name="T4" fmla="*/ 39399 w 22"/>
                <a:gd name="T5" fmla="*/ 16809 h 17"/>
                <a:gd name="T6" fmla="*/ 30018 w 22"/>
                <a:gd name="T7" fmla="*/ 3735 h 17"/>
                <a:gd name="T8" fmla="*/ 11257 w 22"/>
                <a:gd name="T9" fmla="*/ 261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7" name="Freeform 662"/>
            <p:cNvSpPr>
              <a:spLocks/>
            </p:cNvSpPr>
            <p:nvPr/>
          </p:nvSpPr>
          <p:spPr bwMode="auto">
            <a:xfrm>
              <a:off x="5661025" y="2304164"/>
              <a:ext cx="60325" cy="24555"/>
            </a:xfrm>
            <a:custGeom>
              <a:avLst/>
              <a:gdLst>
                <a:gd name="T0" fmla="*/ 56433 w 31"/>
                <a:gd name="T1" fmla="*/ 7620 h 10"/>
                <a:gd name="T2" fmla="*/ 44757 w 31"/>
                <a:gd name="T3" fmla="*/ 0 h 10"/>
                <a:gd name="T4" fmla="*/ 17514 w 31"/>
                <a:gd name="T5" fmla="*/ 15240 h 10"/>
                <a:gd name="T6" fmla="*/ 56433 w 31"/>
                <a:gd name="T7" fmla="*/ 762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0">
                  <a:moveTo>
                    <a:pt x="29" y="4"/>
                  </a:moveTo>
                  <a:cubicBezTo>
                    <a:pt x="31" y="4"/>
                    <a:pt x="27" y="0"/>
                    <a:pt x="23" y="0"/>
                  </a:cubicBezTo>
                  <a:cubicBezTo>
                    <a:pt x="19" y="0"/>
                    <a:pt x="0" y="7"/>
                    <a:pt x="9" y="8"/>
                  </a:cubicBezTo>
                  <a:cubicBezTo>
                    <a:pt x="19" y="10"/>
                    <a:pt x="24" y="3"/>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8" name="Freeform 664"/>
            <p:cNvSpPr>
              <a:spLocks/>
            </p:cNvSpPr>
            <p:nvPr/>
          </p:nvSpPr>
          <p:spPr bwMode="auto">
            <a:xfrm>
              <a:off x="5605463" y="2345090"/>
              <a:ext cx="36512" cy="30693"/>
            </a:xfrm>
            <a:custGeom>
              <a:avLst/>
              <a:gdLst>
                <a:gd name="T0" fmla="*/ 36512 w 19"/>
                <a:gd name="T1" fmla="*/ 7327 h 13"/>
                <a:gd name="T2" fmla="*/ 19217 w 19"/>
                <a:gd name="T3" fmla="*/ 5495 h 13"/>
                <a:gd name="T4" fmla="*/ 17295 w 19"/>
                <a:gd name="T5" fmla="*/ 16485 h 13"/>
                <a:gd name="T6" fmla="*/ 5765 w 19"/>
                <a:gd name="T7" fmla="*/ 23812 h 13"/>
                <a:gd name="T8" fmla="*/ 24982 w 19"/>
                <a:gd name="T9" fmla="*/ 18317 h 13"/>
                <a:gd name="T10" fmla="*/ 36512 w 19"/>
                <a:gd name="T11" fmla="*/ 7327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49" name="Freeform 665"/>
            <p:cNvSpPr>
              <a:spLocks/>
            </p:cNvSpPr>
            <p:nvPr/>
          </p:nvSpPr>
          <p:spPr bwMode="auto">
            <a:xfrm>
              <a:off x="7315200" y="1540903"/>
              <a:ext cx="107950" cy="79805"/>
            </a:xfrm>
            <a:custGeom>
              <a:avLst/>
              <a:gdLst>
                <a:gd name="T0" fmla="*/ 100239 w 56"/>
                <a:gd name="T1" fmla="*/ 45028 h 33"/>
                <a:gd name="T2" fmla="*/ 88673 w 56"/>
                <a:gd name="T3" fmla="*/ 43151 h 33"/>
                <a:gd name="T4" fmla="*/ 90601 w 56"/>
                <a:gd name="T5" fmla="*/ 35647 h 33"/>
                <a:gd name="T6" fmla="*/ 79035 w 56"/>
                <a:gd name="T7" fmla="*/ 22514 h 33"/>
                <a:gd name="T8" fmla="*/ 73252 w 56"/>
                <a:gd name="T9" fmla="*/ 16885 h 33"/>
                <a:gd name="T10" fmla="*/ 57830 w 56"/>
                <a:gd name="T11" fmla="*/ 11257 h 33"/>
                <a:gd name="T12" fmla="*/ 36626 w 56"/>
                <a:gd name="T13" fmla="*/ 1876 h 33"/>
                <a:gd name="T14" fmla="*/ 28915 w 56"/>
                <a:gd name="T15" fmla="*/ 24390 h 33"/>
                <a:gd name="T16" fmla="*/ 5783 w 56"/>
                <a:gd name="T17" fmla="*/ 33771 h 33"/>
                <a:gd name="T18" fmla="*/ 13494 w 56"/>
                <a:gd name="T19" fmla="*/ 45028 h 33"/>
                <a:gd name="T20" fmla="*/ 42409 w 56"/>
                <a:gd name="T21" fmla="*/ 56285 h 33"/>
                <a:gd name="T22" fmla="*/ 63613 w 56"/>
                <a:gd name="T23" fmla="*/ 60037 h 33"/>
                <a:gd name="T24" fmla="*/ 90601 w 56"/>
                <a:gd name="T25" fmla="*/ 54408 h 33"/>
                <a:gd name="T26" fmla="*/ 100239 w 56"/>
                <a:gd name="T27" fmla="*/ 45028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33">
                  <a:moveTo>
                    <a:pt x="52" y="24"/>
                  </a:moveTo>
                  <a:cubicBezTo>
                    <a:pt x="48" y="25"/>
                    <a:pt x="45" y="25"/>
                    <a:pt x="46" y="23"/>
                  </a:cubicBezTo>
                  <a:cubicBezTo>
                    <a:pt x="46" y="21"/>
                    <a:pt x="50" y="21"/>
                    <a:pt x="47" y="19"/>
                  </a:cubicBezTo>
                  <a:cubicBezTo>
                    <a:pt x="44" y="16"/>
                    <a:pt x="41" y="12"/>
                    <a:pt x="41" y="12"/>
                  </a:cubicBezTo>
                  <a:cubicBezTo>
                    <a:pt x="41" y="12"/>
                    <a:pt x="42" y="9"/>
                    <a:pt x="38" y="9"/>
                  </a:cubicBezTo>
                  <a:cubicBezTo>
                    <a:pt x="35" y="10"/>
                    <a:pt x="34" y="9"/>
                    <a:pt x="30" y="6"/>
                  </a:cubicBezTo>
                  <a:cubicBezTo>
                    <a:pt x="26" y="4"/>
                    <a:pt x="21" y="0"/>
                    <a:pt x="19" y="1"/>
                  </a:cubicBezTo>
                  <a:cubicBezTo>
                    <a:pt x="17" y="3"/>
                    <a:pt x="17" y="10"/>
                    <a:pt x="15" y="13"/>
                  </a:cubicBezTo>
                  <a:cubicBezTo>
                    <a:pt x="13" y="16"/>
                    <a:pt x="5" y="17"/>
                    <a:pt x="3" y="18"/>
                  </a:cubicBezTo>
                  <a:cubicBezTo>
                    <a:pt x="2" y="19"/>
                    <a:pt x="0" y="22"/>
                    <a:pt x="7" y="24"/>
                  </a:cubicBezTo>
                  <a:cubicBezTo>
                    <a:pt x="13" y="25"/>
                    <a:pt x="19" y="28"/>
                    <a:pt x="22" y="30"/>
                  </a:cubicBezTo>
                  <a:cubicBezTo>
                    <a:pt x="26" y="31"/>
                    <a:pt x="28" y="30"/>
                    <a:pt x="33" y="32"/>
                  </a:cubicBezTo>
                  <a:cubicBezTo>
                    <a:pt x="39" y="33"/>
                    <a:pt x="44" y="31"/>
                    <a:pt x="47" y="29"/>
                  </a:cubicBezTo>
                  <a:cubicBezTo>
                    <a:pt x="50" y="27"/>
                    <a:pt x="56" y="23"/>
                    <a:pt x="5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0" name="Freeform 666"/>
            <p:cNvSpPr>
              <a:spLocks/>
            </p:cNvSpPr>
            <p:nvPr/>
          </p:nvSpPr>
          <p:spPr bwMode="auto">
            <a:xfrm>
              <a:off x="7286625" y="1583875"/>
              <a:ext cx="22225" cy="20463"/>
            </a:xfrm>
            <a:custGeom>
              <a:avLst/>
              <a:gdLst>
                <a:gd name="T0" fmla="*/ 8082 w 11"/>
                <a:gd name="T1" fmla="*/ 13891 h 8"/>
                <a:gd name="T2" fmla="*/ 8082 w 11"/>
                <a:gd name="T3" fmla="*/ 3969 h 8"/>
                <a:gd name="T4" fmla="*/ 16164 w 11"/>
                <a:gd name="T5" fmla="*/ 3969 h 8"/>
                <a:gd name="T6" fmla="*/ 8082 w 11"/>
                <a:gd name="T7" fmla="*/ 1389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4" y="7"/>
                  </a:moveTo>
                  <a:cubicBezTo>
                    <a:pt x="0" y="8"/>
                    <a:pt x="1" y="3"/>
                    <a:pt x="4" y="2"/>
                  </a:cubicBezTo>
                  <a:cubicBezTo>
                    <a:pt x="7" y="1"/>
                    <a:pt x="11" y="0"/>
                    <a:pt x="8" y="2"/>
                  </a:cubicBezTo>
                  <a:cubicBezTo>
                    <a:pt x="6" y="4"/>
                    <a:pt x="7" y="7"/>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1" name="Freeform 667"/>
            <p:cNvSpPr>
              <a:spLocks/>
            </p:cNvSpPr>
            <p:nvPr/>
          </p:nvSpPr>
          <p:spPr bwMode="auto">
            <a:xfrm>
              <a:off x="7251700" y="1602291"/>
              <a:ext cx="9525" cy="14325"/>
            </a:xfrm>
            <a:custGeom>
              <a:avLst/>
              <a:gdLst>
                <a:gd name="T0" fmla="*/ 5715 w 5"/>
                <a:gd name="T1" fmla="*/ 9261 h 6"/>
                <a:gd name="T2" fmla="*/ 5715 w 5"/>
                <a:gd name="T3" fmla="*/ 3704 h 6"/>
                <a:gd name="T4" fmla="*/ 5715 w 5"/>
                <a:gd name="T5" fmla="*/ 9261 h 6"/>
                <a:gd name="T6" fmla="*/ 0 60000 65536"/>
                <a:gd name="T7" fmla="*/ 0 60000 65536"/>
                <a:gd name="T8" fmla="*/ 0 60000 65536"/>
              </a:gdLst>
              <a:ahLst/>
              <a:cxnLst>
                <a:cxn ang="T6">
                  <a:pos x="T0" y="T1"/>
                </a:cxn>
                <a:cxn ang="T7">
                  <a:pos x="T2" y="T3"/>
                </a:cxn>
                <a:cxn ang="T8">
                  <a:pos x="T4" y="T5"/>
                </a:cxn>
              </a:cxnLst>
              <a:rect l="0" t="0" r="r" b="b"/>
              <a:pathLst>
                <a:path w="5" h="6">
                  <a:moveTo>
                    <a:pt x="3" y="5"/>
                  </a:moveTo>
                  <a:cubicBezTo>
                    <a:pt x="1" y="5"/>
                    <a:pt x="0" y="3"/>
                    <a:pt x="3" y="2"/>
                  </a:cubicBezTo>
                  <a:cubicBezTo>
                    <a:pt x="5" y="0"/>
                    <a:pt x="5"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2" name="Freeform 668"/>
            <p:cNvSpPr>
              <a:spLocks/>
            </p:cNvSpPr>
            <p:nvPr/>
          </p:nvSpPr>
          <p:spPr bwMode="auto">
            <a:xfrm>
              <a:off x="6821488" y="1334230"/>
              <a:ext cx="463550" cy="286479"/>
            </a:xfrm>
            <a:custGeom>
              <a:avLst/>
              <a:gdLst>
                <a:gd name="T0" fmla="*/ 362447 w 243"/>
                <a:gd name="T1" fmla="*/ 203254 h 117"/>
                <a:gd name="T2" fmla="*/ 326202 w 243"/>
                <a:gd name="T3" fmla="*/ 189957 h 117"/>
                <a:gd name="T4" fmla="*/ 284234 w 243"/>
                <a:gd name="T5" fmla="*/ 199455 h 117"/>
                <a:gd name="T6" fmla="*/ 221283 w 243"/>
                <a:gd name="T7" fmla="*/ 212752 h 117"/>
                <a:gd name="T8" fmla="*/ 144979 w 243"/>
                <a:gd name="T9" fmla="*/ 205154 h 117"/>
                <a:gd name="T10" fmla="*/ 78212 w 243"/>
                <a:gd name="T11" fmla="*/ 182359 h 117"/>
                <a:gd name="T12" fmla="*/ 110642 w 243"/>
                <a:gd name="T13" fmla="*/ 142468 h 117"/>
                <a:gd name="T14" fmla="*/ 194577 w 243"/>
                <a:gd name="T15" fmla="*/ 140568 h 117"/>
                <a:gd name="T16" fmla="*/ 83935 w 243"/>
                <a:gd name="T17" fmla="*/ 127271 h 117"/>
                <a:gd name="T18" fmla="*/ 40060 w 243"/>
                <a:gd name="T19" fmla="*/ 102577 h 117"/>
                <a:gd name="T20" fmla="*/ 55321 w 243"/>
                <a:gd name="T21" fmla="*/ 91179 h 117"/>
                <a:gd name="T22" fmla="*/ 30522 w 243"/>
                <a:gd name="T23" fmla="*/ 79782 h 117"/>
                <a:gd name="T24" fmla="*/ 20984 w 243"/>
                <a:gd name="T25" fmla="*/ 55088 h 117"/>
                <a:gd name="T26" fmla="*/ 22891 w 243"/>
                <a:gd name="T27" fmla="*/ 43690 h 117"/>
                <a:gd name="T28" fmla="*/ 97288 w 243"/>
                <a:gd name="T29" fmla="*/ 5699 h 117"/>
                <a:gd name="T30" fmla="*/ 129718 w 243"/>
                <a:gd name="T31" fmla="*/ 22795 h 117"/>
                <a:gd name="T32" fmla="*/ 144979 w 243"/>
                <a:gd name="T33" fmla="*/ 32293 h 117"/>
                <a:gd name="T34" fmla="*/ 194577 w 243"/>
                <a:gd name="T35" fmla="*/ 26594 h 117"/>
                <a:gd name="T36" fmla="*/ 192669 w 243"/>
                <a:gd name="T37" fmla="*/ 49389 h 117"/>
                <a:gd name="T38" fmla="*/ 219376 w 243"/>
                <a:gd name="T39" fmla="*/ 39891 h 117"/>
                <a:gd name="T40" fmla="*/ 238452 w 243"/>
                <a:gd name="T41" fmla="*/ 41791 h 117"/>
                <a:gd name="T42" fmla="*/ 219376 w 243"/>
                <a:gd name="T43" fmla="*/ 17096 h 117"/>
                <a:gd name="T44" fmla="*/ 267066 w 243"/>
                <a:gd name="T45" fmla="*/ 41791 h 117"/>
                <a:gd name="T46" fmla="*/ 301403 w 243"/>
                <a:gd name="T47" fmla="*/ 70284 h 117"/>
                <a:gd name="T48" fmla="*/ 286142 w 243"/>
                <a:gd name="T49" fmla="*/ 1900 h 117"/>
                <a:gd name="T50" fmla="*/ 312849 w 243"/>
                <a:gd name="T51" fmla="*/ 1900 h 117"/>
                <a:gd name="T52" fmla="*/ 349093 w 243"/>
                <a:gd name="T53" fmla="*/ 34192 h 117"/>
                <a:gd name="T54" fmla="*/ 371985 w 243"/>
                <a:gd name="T55" fmla="*/ 93079 h 117"/>
                <a:gd name="T56" fmla="*/ 400599 w 243"/>
                <a:gd name="T57" fmla="*/ 129171 h 117"/>
                <a:gd name="T58" fmla="*/ 459735 w 243"/>
                <a:gd name="T59" fmla="*/ 151966 h 117"/>
                <a:gd name="T60" fmla="*/ 415860 w 243"/>
                <a:gd name="T61" fmla="*/ 157665 h 117"/>
                <a:gd name="T62" fmla="*/ 400599 w 243"/>
                <a:gd name="T63" fmla="*/ 174761 h 117"/>
                <a:gd name="T64" fmla="*/ 404414 w 243"/>
                <a:gd name="T65" fmla="*/ 188058 h 117"/>
                <a:gd name="T66" fmla="*/ 425398 w 243"/>
                <a:gd name="T67" fmla="*/ 178560 h 117"/>
                <a:gd name="T68" fmla="*/ 431121 w 243"/>
                <a:gd name="T69" fmla="*/ 189957 h 117"/>
                <a:gd name="T70" fmla="*/ 434936 w 243"/>
                <a:gd name="T71" fmla="*/ 199455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3" h="117">
                  <a:moveTo>
                    <a:pt x="218" y="107"/>
                  </a:moveTo>
                  <a:cubicBezTo>
                    <a:pt x="212" y="108"/>
                    <a:pt x="193" y="109"/>
                    <a:pt x="190" y="107"/>
                  </a:cubicBezTo>
                  <a:cubicBezTo>
                    <a:pt x="188" y="104"/>
                    <a:pt x="189" y="103"/>
                    <a:pt x="185" y="103"/>
                  </a:cubicBezTo>
                  <a:cubicBezTo>
                    <a:pt x="181" y="103"/>
                    <a:pt x="172" y="102"/>
                    <a:pt x="171" y="100"/>
                  </a:cubicBezTo>
                  <a:cubicBezTo>
                    <a:pt x="171" y="98"/>
                    <a:pt x="172" y="93"/>
                    <a:pt x="168" y="95"/>
                  </a:cubicBezTo>
                  <a:cubicBezTo>
                    <a:pt x="163" y="96"/>
                    <a:pt x="154" y="104"/>
                    <a:pt x="149" y="105"/>
                  </a:cubicBezTo>
                  <a:cubicBezTo>
                    <a:pt x="144" y="105"/>
                    <a:pt x="141" y="105"/>
                    <a:pt x="138" y="107"/>
                  </a:cubicBezTo>
                  <a:cubicBezTo>
                    <a:pt x="136" y="108"/>
                    <a:pt x="124" y="111"/>
                    <a:pt x="116" y="112"/>
                  </a:cubicBezTo>
                  <a:cubicBezTo>
                    <a:pt x="109" y="113"/>
                    <a:pt x="89" y="117"/>
                    <a:pt x="85" y="115"/>
                  </a:cubicBezTo>
                  <a:cubicBezTo>
                    <a:pt x="80" y="112"/>
                    <a:pt x="76" y="111"/>
                    <a:pt x="76" y="108"/>
                  </a:cubicBezTo>
                  <a:cubicBezTo>
                    <a:pt x="76" y="104"/>
                    <a:pt x="74" y="100"/>
                    <a:pt x="71" y="100"/>
                  </a:cubicBezTo>
                  <a:cubicBezTo>
                    <a:pt x="69" y="100"/>
                    <a:pt x="48" y="102"/>
                    <a:pt x="41" y="96"/>
                  </a:cubicBezTo>
                  <a:cubicBezTo>
                    <a:pt x="34" y="90"/>
                    <a:pt x="23" y="83"/>
                    <a:pt x="26" y="81"/>
                  </a:cubicBezTo>
                  <a:cubicBezTo>
                    <a:pt x="29" y="79"/>
                    <a:pt x="42" y="75"/>
                    <a:pt x="58" y="75"/>
                  </a:cubicBezTo>
                  <a:cubicBezTo>
                    <a:pt x="75" y="75"/>
                    <a:pt x="82" y="77"/>
                    <a:pt x="88" y="76"/>
                  </a:cubicBezTo>
                  <a:cubicBezTo>
                    <a:pt x="94" y="75"/>
                    <a:pt x="109" y="77"/>
                    <a:pt x="102" y="74"/>
                  </a:cubicBezTo>
                  <a:cubicBezTo>
                    <a:pt x="95" y="71"/>
                    <a:pt x="84" y="68"/>
                    <a:pt x="73" y="67"/>
                  </a:cubicBezTo>
                  <a:cubicBezTo>
                    <a:pt x="63" y="65"/>
                    <a:pt x="52" y="67"/>
                    <a:pt x="44" y="67"/>
                  </a:cubicBezTo>
                  <a:cubicBezTo>
                    <a:pt x="36" y="68"/>
                    <a:pt x="29" y="70"/>
                    <a:pt x="24" y="67"/>
                  </a:cubicBezTo>
                  <a:cubicBezTo>
                    <a:pt x="19" y="64"/>
                    <a:pt x="2" y="61"/>
                    <a:pt x="21" y="54"/>
                  </a:cubicBezTo>
                  <a:cubicBezTo>
                    <a:pt x="40" y="47"/>
                    <a:pt x="58" y="46"/>
                    <a:pt x="53" y="46"/>
                  </a:cubicBezTo>
                  <a:cubicBezTo>
                    <a:pt x="48" y="46"/>
                    <a:pt x="36" y="48"/>
                    <a:pt x="29" y="48"/>
                  </a:cubicBezTo>
                  <a:cubicBezTo>
                    <a:pt x="21" y="48"/>
                    <a:pt x="14" y="49"/>
                    <a:pt x="15" y="46"/>
                  </a:cubicBezTo>
                  <a:cubicBezTo>
                    <a:pt x="17" y="44"/>
                    <a:pt x="21" y="42"/>
                    <a:pt x="16" y="42"/>
                  </a:cubicBezTo>
                  <a:cubicBezTo>
                    <a:pt x="11" y="42"/>
                    <a:pt x="0" y="43"/>
                    <a:pt x="2" y="40"/>
                  </a:cubicBezTo>
                  <a:cubicBezTo>
                    <a:pt x="4" y="36"/>
                    <a:pt x="8" y="30"/>
                    <a:pt x="11" y="29"/>
                  </a:cubicBezTo>
                  <a:cubicBezTo>
                    <a:pt x="14" y="28"/>
                    <a:pt x="16" y="27"/>
                    <a:pt x="14" y="26"/>
                  </a:cubicBezTo>
                  <a:cubicBezTo>
                    <a:pt x="13" y="24"/>
                    <a:pt x="8" y="25"/>
                    <a:pt x="12" y="23"/>
                  </a:cubicBezTo>
                  <a:cubicBezTo>
                    <a:pt x="15" y="21"/>
                    <a:pt x="24" y="14"/>
                    <a:pt x="30" y="11"/>
                  </a:cubicBezTo>
                  <a:cubicBezTo>
                    <a:pt x="36" y="9"/>
                    <a:pt x="47" y="4"/>
                    <a:pt x="51" y="3"/>
                  </a:cubicBezTo>
                  <a:cubicBezTo>
                    <a:pt x="56" y="1"/>
                    <a:pt x="67" y="0"/>
                    <a:pt x="68" y="3"/>
                  </a:cubicBezTo>
                  <a:cubicBezTo>
                    <a:pt x="68" y="5"/>
                    <a:pt x="69" y="9"/>
                    <a:pt x="68" y="12"/>
                  </a:cubicBezTo>
                  <a:cubicBezTo>
                    <a:pt x="66" y="15"/>
                    <a:pt x="62" y="18"/>
                    <a:pt x="63" y="19"/>
                  </a:cubicBezTo>
                  <a:cubicBezTo>
                    <a:pt x="65" y="19"/>
                    <a:pt x="75" y="19"/>
                    <a:pt x="76" y="17"/>
                  </a:cubicBezTo>
                  <a:cubicBezTo>
                    <a:pt x="77" y="15"/>
                    <a:pt x="78" y="11"/>
                    <a:pt x="81" y="10"/>
                  </a:cubicBezTo>
                  <a:cubicBezTo>
                    <a:pt x="83" y="8"/>
                    <a:pt x="99" y="12"/>
                    <a:pt x="102" y="14"/>
                  </a:cubicBezTo>
                  <a:cubicBezTo>
                    <a:pt x="105" y="16"/>
                    <a:pt x="105" y="19"/>
                    <a:pt x="104" y="20"/>
                  </a:cubicBezTo>
                  <a:cubicBezTo>
                    <a:pt x="102" y="21"/>
                    <a:pt x="96" y="28"/>
                    <a:pt x="101" y="26"/>
                  </a:cubicBezTo>
                  <a:cubicBezTo>
                    <a:pt x="106" y="25"/>
                    <a:pt x="106" y="26"/>
                    <a:pt x="109" y="23"/>
                  </a:cubicBezTo>
                  <a:cubicBezTo>
                    <a:pt x="113" y="21"/>
                    <a:pt x="113" y="19"/>
                    <a:pt x="115" y="21"/>
                  </a:cubicBezTo>
                  <a:cubicBezTo>
                    <a:pt x="117" y="22"/>
                    <a:pt x="120" y="20"/>
                    <a:pt x="120" y="20"/>
                  </a:cubicBezTo>
                  <a:cubicBezTo>
                    <a:pt x="120" y="20"/>
                    <a:pt x="124" y="25"/>
                    <a:pt x="125" y="22"/>
                  </a:cubicBezTo>
                  <a:cubicBezTo>
                    <a:pt x="125" y="19"/>
                    <a:pt x="127" y="16"/>
                    <a:pt x="122" y="14"/>
                  </a:cubicBezTo>
                  <a:cubicBezTo>
                    <a:pt x="117" y="11"/>
                    <a:pt x="110" y="8"/>
                    <a:pt x="115" y="9"/>
                  </a:cubicBezTo>
                  <a:cubicBezTo>
                    <a:pt x="120" y="10"/>
                    <a:pt x="128" y="13"/>
                    <a:pt x="130" y="14"/>
                  </a:cubicBezTo>
                  <a:cubicBezTo>
                    <a:pt x="133" y="15"/>
                    <a:pt x="140" y="19"/>
                    <a:pt x="140" y="22"/>
                  </a:cubicBezTo>
                  <a:cubicBezTo>
                    <a:pt x="140" y="25"/>
                    <a:pt x="142" y="41"/>
                    <a:pt x="146" y="41"/>
                  </a:cubicBezTo>
                  <a:cubicBezTo>
                    <a:pt x="150" y="41"/>
                    <a:pt x="159" y="41"/>
                    <a:pt x="158" y="37"/>
                  </a:cubicBezTo>
                  <a:cubicBezTo>
                    <a:pt x="158" y="34"/>
                    <a:pt x="144" y="8"/>
                    <a:pt x="145" y="6"/>
                  </a:cubicBezTo>
                  <a:cubicBezTo>
                    <a:pt x="146" y="3"/>
                    <a:pt x="147" y="0"/>
                    <a:pt x="150" y="1"/>
                  </a:cubicBezTo>
                  <a:cubicBezTo>
                    <a:pt x="152" y="1"/>
                    <a:pt x="159" y="5"/>
                    <a:pt x="161" y="4"/>
                  </a:cubicBezTo>
                  <a:cubicBezTo>
                    <a:pt x="162" y="3"/>
                    <a:pt x="161" y="0"/>
                    <a:pt x="164" y="1"/>
                  </a:cubicBezTo>
                  <a:cubicBezTo>
                    <a:pt x="168" y="2"/>
                    <a:pt x="174" y="9"/>
                    <a:pt x="178" y="10"/>
                  </a:cubicBezTo>
                  <a:cubicBezTo>
                    <a:pt x="182" y="12"/>
                    <a:pt x="182" y="15"/>
                    <a:pt x="183" y="18"/>
                  </a:cubicBezTo>
                  <a:cubicBezTo>
                    <a:pt x="183" y="21"/>
                    <a:pt x="191" y="35"/>
                    <a:pt x="194" y="40"/>
                  </a:cubicBezTo>
                  <a:cubicBezTo>
                    <a:pt x="198" y="46"/>
                    <a:pt x="196" y="48"/>
                    <a:pt x="195" y="49"/>
                  </a:cubicBezTo>
                  <a:cubicBezTo>
                    <a:pt x="194" y="49"/>
                    <a:pt x="193" y="52"/>
                    <a:pt x="194" y="55"/>
                  </a:cubicBezTo>
                  <a:cubicBezTo>
                    <a:pt x="195" y="59"/>
                    <a:pt x="202" y="68"/>
                    <a:pt x="210" y="68"/>
                  </a:cubicBezTo>
                  <a:cubicBezTo>
                    <a:pt x="218" y="68"/>
                    <a:pt x="216" y="70"/>
                    <a:pt x="224" y="73"/>
                  </a:cubicBezTo>
                  <a:cubicBezTo>
                    <a:pt x="231" y="76"/>
                    <a:pt x="240" y="77"/>
                    <a:pt x="241" y="80"/>
                  </a:cubicBezTo>
                  <a:cubicBezTo>
                    <a:pt x="241" y="83"/>
                    <a:pt x="243" y="88"/>
                    <a:pt x="241" y="88"/>
                  </a:cubicBezTo>
                  <a:cubicBezTo>
                    <a:pt x="239" y="88"/>
                    <a:pt x="218" y="83"/>
                    <a:pt x="218" y="83"/>
                  </a:cubicBezTo>
                  <a:cubicBezTo>
                    <a:pt x="218" y="83"/>
                    <a:pt x="218" y="90"/>
                    <a:pt x="218" y="91"/>
                  </a:cubicBezTo>
                  <a:cubicBezTo>
                    <a:pt x="218" y="93"/>
                    <a:pt x="210" y="91"/>
                    <a:pt x="210" y="92"/>
                  </a:cubicBezTo>
                  <a:cubicBezTo>
                    <a:pt x="210" y="93"/>
                    <a:pt x="212" y="93"/>
                    <a:pt x="213" y="95"/>
                  </a:cubicBezTo>
                  <a:cubicBezTo>
                    <a:pt x="214" y="96"/>
                    <a:pt x="212" y="100"/>
                    <a:pt x="212" y="99"/>
                  </a:cubicBezTo>
                  <a:cubicBezTo>
                    <a:pt x="213" y="98"/>
                    <a:pt x="218" y="97"/>
                    <a:pt x="218" y="96"/>
                  </a:cubicBezTo>
                  <a:cubicBezTo>
                    <a:pt x="218" y="95"/>
                    <a:pt x="221" y="94"/>
                    <a:pt x="223" y="94"/>
                  </a:cubicBezTo>
                  <a:cubicBezTo>
                    <a:pt x="225" y="94"/>
                    <a:pt x="226" y="93"/>
                    <a:pt x="226" y="95"/>
                  </a:cubicBezTo>
                  <a:cubicBezTo>
                    <a:pt x="225" y="97"/>
                    <a:pt x="224" y="99"/>
                    <a:pt x="226" y="100"/>
                  </a:cubicBezTo>
                  <a:cubicBezTo>
                    <a:pt x="228" y="100"/>
                    <a:pt x="235" y="101"/>
                    <a:pt x="233" y="101"/>
                  </a:cubicBezTo>
                  <a:cubicBezTo>
                    <a:pt x="231" y="102"/>
                    <a:pt x="230" y="103"/>
                    <a:pt x="228" y="105"/>
                  </a:cubicBezTo>
                  <a:cubicBezTo>
                    <a:pt x="225" y="106"/>
                    <a:pt x="224" y="106"/>
                    <a:pt x="218"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3" name="Freeform 669"/>
            <p:cNvSpPr>
              <a:spLocks/>
            </p:cNvSpPr>
            <p:nvPr/>
          </p:nvSpPr>
          <p:spPr bwMode="auto">
            <a:xfrm>
              <a:off x="7123113" y="1303535"/>
              <a:ext cx="73025" cy="57296"/>
            </a:xfrm>
            <a:custGeom>
              <a:avLst/>
              <a:gdLst>
                <a:gd name="T0" fmla="*/ 48043 w 38"/>
                <a:gd name="T1" fmla="*/ 44450 h 23"/>
                <a:gd name="T2" fmla="*/ 26904 w 38"/>
                <a:gd name="T3" fmla="*/ 25124 h 23"/>
                <a:gd name="T4" fmla="*/ 7687 w 38"/>
                <a:gd name="T5" fmla="*/ 13528 h 23"/>
                <a:gd name="T6" fmla="*/ 19217 w 38"/>
                <a:gd name="T7" fmla="*/ 3865 h 23"/>
                <a:gd name="T8" fmla="*/ 53808 w 38"/>
                <a:gd name="T9" fmla="*/ 3865 h 23"/>
                <a:gd name="T10" fmla="*/ 67260 w 38"/>
                <a:gd name="T11" fmla="*/ 19326 h 23"/>
                <a:gd name="T12" fmla="*/ 48043 w 38"/>
                <a:gd name="T13" fmla="*/ 4445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3">
                  <a:moveTo>
                    <a:pt x="25" y="23"/>
                  </a:moveTo>
                  <a:cubicBezTo>
                    <a:pt x="23" y="22"/>
                    <a:pt x="18" y="15"/>
                    <a:pt x="14" y="13"/>
                  </a:cubicBezTo>
                  <a:cubicBezTo>
                    <a:pt x="11" y="11"/>
                    <a:pt x="0" y="9"/>
                    <a:pt x="4" y="7"/>
                  </a:cubicBezTo>
                  <a:cubicBezTo>
                    <a:pt x="8" y="6"/>
                    <a:pt x="8" y="4"/>
                    <a:pt x="10" y="2"/>
                  </a:cubicBezTo>
                  <a:cubicBezTo>
                    <a:pt x="13" y="1"/>
                    <a:pt x="23" y="0"/>
                    <a:pt x="28" y="2"/>
                  </a:cubicBezTo>
                  <a:cubicBezTo>
                    <a:pt x="32" y="5"/>
                    <a:pt x="38" y="6"/>
                    <a:pt x="35" y="10"/>
                  </a:cubicBezTo>
                  <a:cubicBezTo>
                    <a:pt x="33" y="13"/>
                    <a:pt x="26" y="23"/>
                    <a:pt x="2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4" name="Freeform 670"/>
            <p:cNvSpPr>
              <a:spLocks/>
            </p:cNvSpPr>
            <p:nvPr/>
          </p:nvSpPr>
          <p:spPr bwMode="auto">
            <a:xfrm>
              <a:off x="7237413" y="1278980"/>
              <a:ext cx="160337" cy="184165"/>
            </a:xfrm>
            <a:custGeom>
              <a:avLst/>
              <a:gdLst>
                <a:gd name="T0" fmla="*/ 91621 w 84"/>
                <a:gd name="T1" fmla="*/ 135255 h 75"/>
                <a:gd name="T2" fmla="*/ 62990 w 84"/>
                <a:gd name="T3" fmla="*/ 108585 h 75"/>
                <a:gd name="T4" fmla="*/ 30540 w 84"/>
                <a:gd name="T5" fmla="*/ 87630 h 75"/>
                <a:gd name="T6" fmla="*/ 15270 w 84"/>
                <a:gd name="T7" fmla="*/ 80010 h 75"/>
                <a:gd name="T8" fmla="*/ 0 w 84"/>
                <a:gd name="T9" fmla="*/ 66675 h 75"/>
                <a:gd name="T10" fmla="*/ 9544 w 84"/>
                <a:gd name="T11" fmla="*/ 55245 h 75"/>
                <a:gd name="T12" fmla="*/ 38175 w 84"/>
                <a:gd name="T13" fmla="*/ 70485 h 75"/>
                <a:gd name="T14" fmla="*/ 57263 w 84"/>
                <a:gd name="T15" fmla="*/ 68580 h 75"/>
                <a:gd name="T16" fmla="*/ 57263 w 84"/>
                <a:gd name="T17" fmla="*/ 57150 h 75"/>
                <a:gd name="T18" fmla="*/ 64898 w 84"/>
                <a:gd name="T19" fmla="*/ 57150 h 75"/>
                <a:gd name="T20" fmla="*/ 51537 w 84"/>
                <a:gd name="T21" fmla="*/ 43815 h 75"/>
                <a:gd name="T22" fmla="*/ 30540 w 84"/>
                <a:gd name="T23" fmla="*/ 32385 h 75"/>
                <a:gd name="T24" fmla="*/ 43902 w 84"/>
                <a:gd name="T25" fmla="*/ 30480 h 75"/>
                <a:gd name="T26" fmla="*/ 51537 w 84"/>
                <a:gd name="T27" fmla="*/ 36195 h 75"/>
                <a:gd name="T28" fmla="*/ 55354 w 84"/>
                <a:gd name="T29" fmla="*/ 28575 h 75"/>
                <a:gd name="T30" fmla="*/ 51537 w 84"/>
                <a:gd name="T31" fmla="*/ 22860 h 75"/>
                <a:gd name="T32" fmla="*/ 41993 w 84"/>
                <a:gd name="T33" fmla="*/ 19050 h 75"/>
                <a:gd name="T34" fmla="*/ 55354 w 84"/>
                <a:gd name="T35" fmla="*/ 17145 h 75"/>
                <a:gd name="T36" fmla="*/ 68716 w 84"/>
                <a:gd name="T37" fmla="*/ 19050 h 75"/>
                <a:gd name="T38" fmla="*/ 66807 w 84"/>
                <a:gd name="T39" fmla="*/ 15240 h 75"/>
                <a:gd name="T40" fmla="*/ 80169 w 84"/>
                <a:gd name="T41" fmla="*/ 20955 h 75"/>
                <a:gd name="T42" fmla="*/ 97347 w 84"/>
                <a:gd name="T43" fmla="*/ 22860 h 75"/>
                <a:gd name="T44" fmla="*/ 93530 w 84"/>
                <a:gd name="T45" fmla="*/ 17145 h 75"/>
                <a:gd name="T46" fmla="*/ 83986 w 84"/>
                <a:gd name="T47" fmla="*/ 11430 h 75"/>
                <a:gd name="T48" fmla="*/ 103074 w 84"/>
                <a:gd name="T49" fmla="*/ 5715 h 75"/>
                <a:gd name="T50" fmla="*/ 125979 w 84"/>
                <a:gd name="T51" fmla="*/ 3810 h 75"/>
                <a:gd name="T52" fmla="*/ 120253 w 84"/>
                <a:gd name="T53" fmla="*/ 17145 h 75"/>
                <a:gd name="T54" fmla="*/ 139340 w 84"/>
                <a:gd name="T55" fmla="*/ 24765 h 75"/>
                <a:gd name="T56" fmla="*/ 131705 w 84"/>
                <a:gd name="T57" fmla="*/ 30480 h 75"/>
                <a:gd name="T58" fmla="*/ 133614 w 84"/>
                <a:gd name="T59" fmla="*/ 36195 h 75"/>
                <a:gd name="T60" fmla="*/ 131705 w 84"/>
                <a:gd name="T61" fmla="*/ 41910 h 75"/>
                <a:gd name="T62" fmla="*/ 118344 w 84"/>
                <a:gd name="T63" fmla="*/ 45720 h 75"/>
                <a:gd name="T64" fmla="*/ 106891 w 84"/>
                <a:gd name="T65" fmla="*/ 64770 h 75"/>
                <a:gd name="T66" fmla="*/ 122162 w 84"/>
                <a:gd name="T67" fmla="*/ 57150 h 75"/>
                <a:gd name="T68" fmla="*/ 141249 w 84"/>
                <a:gd name="T69" fmla="*/ 74295 h 75"/>
                <a:gd name="T70" fmla="*/ 146976 w 84"/>
                <a:gd name="T71" fmla="*/ 72390 h 75"/>
                <a:gd name="T72" fmla="*/ 141249 w 84"/>
                <a:gd name="T73" fmla="*/ 59055 h 75"/>
                <a:gd name="T74" fmla="*/ 145067 w 84"/>
                <a:gd name="T75" fmla="*/ 49530 h 75"/>
                <a:gd name="T76" fmla="*/ 150793 w 84"/>
                <a:gd name="T77" fmla="*/ 57150 h 75"/>
                <a:gd name="T78" fmla="*/ 148884 w 84"/>
                <a:gd name="T79" fmla="*/ 66675 h 75"/>
                <a:gd name="T80" fmla="*/ 156519 w 84"/>
                <a:gd name="T81" fmla="*/ 76200 h 75"/>
                <a:gd name="T82" fmla="*/ 154611 w 84"/>
                <a:gd name="T83" fmla="*/ 87630 h 75"/>
                <a:gd name="T84" fmla="*/ 152702 w 84"/>
                <a:gd name="T85" fmla="*/ 100965 h 75"/>
                <a:gd name="T86" fmla="*/ 145067 w 84"/>
                <a:gd name="T87" fmla="*/ 116205 h 75"/>
                <a:gd name="T88" fmla="*/ 122162 w 84"/>
                <a:gd name="T89" fmla="*/ 121920 h 75"/>
                <a:gd name="T90" fmla="*/ 110709 w 84"/>
                <a:gd name="T91" fmla="*/ 114300 h 75"/>
                <a:gd name="T92" fmla="*/ 104983 w 84"/>
                <a:gd name="T93" fmla="*/ 114300 h 75"/>
                <a:gd name="T94" fmla="*/ 112618 w 84"/>
                <a:gd name="T95" fmla="*/ 129540 h 75"/>
                <a:gd name="T96" fmla="*/ 91621 w 84"/>
                <a:gd name="T97" fmla="*/ 135255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 h="75">
                  <a:moveTo>
                    <a:pt x="48" y="71"/>
                  </a:moveTo>
                  <a:cubicBezTo>
                    <a:pt x="44" y="69"/>
                    <a:pt x="36" y="60"/>
                    <a:pt x="33" y="57"/>
                  </a:cubicBezTo>
                  <a:cubicBezTo>
                    <a:pt x="29" y="53"/>
                    <a:pt x="20" y="47"/>
                    <a:pt x="16" y="46"/>
                  </a:cubicBezTo>
                  <a:cubicBezTo>
                    <a:pt x="12" y="45"/>
                    <a:pt x="16" y="45"/>
                    <a:pt x="8" y="42"/>
                  </a:cubicBezTo>
                  <a:cubicBezTo>
                    <a:pt x="0" y="38"/>
                    <a:pt x="0" y="38"/>
                    <a:pt x="0" y="35"/>
                  </a:cubicBezTo>
                  <a:cubicBezTo>
                    <a:pt x="0" y="32"/>
                    <a:pt x="0" y="27"/>
                    <a:pt x="5" y="29"/>
                  </a:cubicBezTo>
                  <a:cubicBezTo>
                    <a:pt x="10" y="31"/>
                    <a:pt x="15" y="37"/>
                    <a:pt x="20" y="37"/>
                  </a:cubicBezTo>
                  <a:cubicBezTo>
                    <a:pt x="24" y="37"/>
                    <a:pt x="29" y="39"/>
                    <a:pt x="30" y="36"/>
                  </a:cubicBezTo>
                  <a:cubicBezTo>
                    <a:pt x="30" y="33"/>
                    <a:pt x="28" y="30"/>
                    <a:pt x="30" y="30"/>
                  </a:cubicBezTo>
                  <a:cubicBezTo>
                    <a:pt x="31" y="30"/>
                    <a:pt x="36" y="32"/>
                    <a:pt x="34" y="30"/>
                  </a:cubicBezTo>
                  <a:cubicBezTo>
                    <a:pt x="32" y="27"/>
                    <a:pt x="30" y="25"/>
                    <a:pt x="27" y="23"/>
                  </a:cubicBezTo>
                  <a:cubicBezTo>
                    <a:pt x="23" y="22"/>
                    <a:pt x="11" y="20"/>
                    <a:pt x="16" y="17"/>
                  </a:cubicBezTo>
                  <a:cubicBezTo>
                    <a:pt x="22" y="14"/>
                    <a:pt x="20" y="14"/>
                    <a:pt x="23" y="16"/>
                  </a:cubicBezTo>
                  <a:cubicBezTo>
                    <a:pt x="26" y="18"/>
                    <a:pt x="27" y="20"/>
                    <a:pt x="27" y="19"/>
                  </a:cubicBezTo>
                  <a:cubicBezTo>
                    <a:pt x="27" y="17"/>
                    <a:pt x="28" y="15"/>
                    <a:pt x="29" y="15"/>
                  </a:cubicBezTo>
                  <a:cubicBezTo>
                    <a:pt x="30" y="14"/>
                    <a:pt x="31" y="13"/>
                    <a:pt x="27" y="12"/>
                  </a:cubicBezTo>
                  <a:cubicBezTo>
                    <a:pt x="24" y="12"/>
                    <a:pt x="19" y="10"/>
                    <a:pt x="22" y="10"/>
                  </a:cubicBezTo>
                  <a:cubicBezTo>
                    <a:pt x="24" y="10"/>
                    <a:pt x="25" y="9"/>
                    <a:pt x="29" y="9"/>
                  </a:cubicBezTo>
                  <a:cubicBezTo>
                    <a:pt x="34" y="10"/>
                    <a:pt x="38" y="12"/>
                    <a:pt x="36" y="10"/>
                  </a:cubicBezTo>
                  <a:cubicBezTo>
                    <a:pt x="35" y="9"/>
                    <a:pt x="32" y="7"/>
                    <a:pt x="35" y="8"/>
                  </a:cubicBezTo>
                  <a:cubicBezTo>
                    <a:pt x="38" y="8"/>
                    <a:pt x="39" y="9"/>
                    <a:pt x="42" y="11"/>
                  </a:cubicBezTo>
                  <a:cubicBezTo>
                    <a:pt x="45" y="12"/>
                    <a:pt x="52" y="13"/>
                    <a:pt x="51" y="12"/>
                  </a:cubicBezTo>
                  <a:cubicBezTo>
                    <a:pt x="49" y="10"/>
                    <a:pt x="46" y="9"/>
                    <a:pt x="49" y="9"/>
                  </a:cubicBezTo>
                  <a:cubicBezTo>
                    <a:pt x="52" y="9"/>
                    <a:pt x="42" y="7"/>
                    <a:pt x="44" y="6"/>
                  </a:cubicBezTo>
                  <a:cubicBezTo>
                    <a:pt x="46" y="5"/>
                    <a:pt x="51" y="4"/>
                    <a:pt x="54" y="3"/>
                  </a:cubicBezTo>
                  <a:cubicBezTo>
                    <a:pt x="58" y="2"/>
                    <a:pt x="67" y="0"/>
                    <a:pt x="66" y="2"/>
                  </a:cubicBezTo>
                  <a:cubicBezTo>
                    <a:pt x="64" y="4"/>
                    <a:pt x="59" y="8"/>
                    <a:pt x="63" y="9"/>
                  </a:cubicBezTo>
                  <a:cubicBezTo>
                    <a:pt x="66" y="9"/>
                    <a:pt x="75" y="10"/>
                    <a:pt x="73" y="13"/>
                  </a:cubicBezTo>
                  <a:cubicBezTo>
                    <a:pt x="71" y="15"/>
                    <a:pt x="70" y="16"/>
                    <a:pt x="69" y="16"/>
                  </a:cubicBezTo>
                  <a:cubicBezTo>
                    <a:pt x="67" y="17"/>
                    <a:pt x="68" y="19"/>
                    <a:pt x="70" y="19"/>
                  </a:cubicBezTo>
                  <a:cubicBezTo>
                    <a:pt x="73" y="19"/>
                    <a:pt x="71" y="22"/>
                    <a:pt x="69" y="22"/>
                  </a:cubicBezTo>
                  <a:cubicBezTo>
                    <a:pt x="66" y="22"/>
                    <a:pt x="63" y="22"/>
                    <a:pt x="62" y="24"/>
                  </a:cubicBezTo>
                  <a:cubicBezTo>
                    <a:pt x="60" y="27"/>
                    <a:pt x="53" y="37"/>
                    <a:pt x="56" y="34"/>
                  </a:cubicBezTo>
                  <a:cubicBezTo>
                    <a:pt x="58" y="32"/>
                    <a:pt x="61" y="28"/>
                    <a:pt x="64" y="30"/>
                  </a:cubicBezTo>
                  <a:cubicBezTo>
                    <a:pt x="67" y="31"/>
                    <a:pt x="73" y="40"/>
                    <a:pt x="74" y="39"/>
                  </a:cubicBezTo>
                  <a:cubicBezTo>
                    <a:pt x="76" y="39"/>
                    <a:pt x="77" y="40"/>
                    <a:pt x="77" y="38"/>
                  </a:cubicBezTo>
                  <a:cubicBezTo>
                    <a:pt x="76" y="35"/>
                    <a:pt x="75" y="32"/>
                    <a:pt x="74" y="31"/>
                  </a:cubicBezTo>
                  <a:cubicBezTo>
                    <a:pt x="72" y="29"/>
                    <a:pt x="74" y="26"/>
                    <a:pt x="76" y="26"/>
                  </a:cubicBezTo>
                  <a:cubicBezTo>
                    <a:pt x="77" y="26"/>
                    <a:pt x="79" y="28"/>
                    <a:pt x="79" y="30"/>
                  </a:cubicBezTo>
                  <a:cubicBezTo>
                    <a:pt x="78" y="31"/>
                    <a:pt x="77" y="32"/>
                    <a:pt x="78" y="35"/>
                  </a:cubicBezTo>
                  <a:cubicBezTo>
                    <a:pt x="79" y="39"/>
                    <a:pt x="80" y="38"/>
                    <a:pt x="82" y="40"/>
                  </a:cubicBezTo>
                  <a:cubicBezTo>
                    <a:pt x="84" y="42"/>
                    <a:pt x="83" y="44"/>
                    <a:pt x="81" y="46"/>
                  </a:cubicBezTo>
                  <a:cubicBezTo>
                    <a:pt x="78" y="48"/>
                    <a:pt x="79" y="50"/>
                    <a:pt x="80" y="53"/>
                  </a:cubicBezTo>
                  <a:cubicBezTo>
                    <a:pt x="81" y="56"/>
                    <a:pt x="77" y="60"/>
                    <a:pt x="76" y="61"/>
                  </a:cubicBezTo>
                  <a:cubicBezTo>
                    <a:pt x="74" y="61"/>
                    <a:pt x="67" y="64"/>
                    <a:pt x="64" y="64"/>
                  </a:cubicBezTo>
                  <a:cubicBezTo>
                    <a:pt x="61" y="64"/>
                    <a:pt x="57" y="62"/>
                    <a:pt x="58" y="60"/>
                  </a:cubicBezTo>
                  <a:cubicBezTo>
                    <a:pt x="58" y="59"/>
                    <a:pt x="55" y="58"/>
                    <a:pt x="55" y="60"/>
                  </a:cubicBezTo>
                  <a:cubicBezTo>
                    <a:pt x="55" y="62"/>
                    <a:pt x="59" y="67"/>
                    <a:pt x="59" y="68"/>
                  </a:cubicBezTo>
                  <a:cubicBezTo>
                    <a:pt x="59" y="69"/>
                    <a:pt x="58" y="75"/>
                    <a:pt x="48"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5" name="Freeform 671"/>
            <p:cNvSpPr>
              <a:spLocks/>
            </p:cNvSpPr>
            <p:nvPr/>
          </p:nvSpPr>
          <p:spPr bwMode="auto">
            <a:xfrm>
              <a:off x="7407275" y="1285119"/>
              <a:ext cx="131763" cy="137100"/>
            </a:xfrm>
            <a:custGeom>
              <a:avLst/>
              <a:gdLst>
                <a:gd name="T0" fmla="*/ 34373 w 69"/>
                <a:gd name="T1" fmla="*/ 104463 h 56"/>
                <a:gd name="T2" fmla="*/ 21006 w 69"/>
                <a:gd name="T3" fmla="*/ 98765 h 56"/>
                <a:gd name="T4" fmla="*/ 17186 w 69"/>
                <a:gd name="T5" fmla="*/ 91167 h 56"/>
                <a:gd name="T6" fmla="*/ 9548 w 69"/>
                <a:gd name="T7" fmla="*/ 74074 h 56"/>
                <a:gd name="T8" fmla="*/ 1910 w 69"/>
                <a:gd name="T9" fmla="*/ 56980 h 56"/>
                <a:gd name="T10" fmla="*/ 3819 w 69"/>
                <a:gd name="T11" fmla="*/ 26591 h 56"/>
                <a:gd name="T12" fmla="*/ 13367 w 69"/>
                <a:gd name="T13" fmla="*/ 17094 h 56"/>
                <a:gd name="T14" fmla="*/ 30554 w 69"/>
                <a:gd name="T15" fmla="*/ 17094 h 56"/>
                <a:gd name="T16" fmla="*/ 17186 w 69"/>
                <a:gd name="T17" fmla="*/ 5698 h 56"/>
                <a:gd name="T18" fmla="*/ 51559 w 69"/>
                <a:gd name="T19" fmla="*/ 0 h 56"/>
                <a:gd name="T20" fmla="*/ 93571 w 69"/>
                <a:gd name="T21" fmla="*/ 7597 h 56"/>
                <a:gd name="T22" fmla="*/ 131763 w 69"/>
                <a:gd name="T23" fmla="*/ 15195 h 56"/>
                <a:gd name="T24" fmla="*/ 118396 w 69"/>
                <a:gd name="T25" fmla="*/ 36087 h 56"/>
                <a:gd name="T26" fmla="*/ 91661 w 69"/>
                <a:gd name="T27" fmla="*/ 66476 h 56"/>
                <a:gd name="T28" fmla="*/ 61107 w 69"/>
                <a:gd name="T29" fmla="*/ 60778 h 56"/>
                <a:gd name="T30" fmla="*/ 49650 w 69"/>
                <a:gd name="T31" fmla="*/ 68376 h 56"/>
                <a:gd name="T32" fmla="*/ 55379 w 69"/>
                <a:gd name="T33" fmla="*/ 77872 h 56"/>
                <a:gd name="T34" fmla="*/ 34373 w 69"/>
                <a:gd name="T35" fmla="*/ 10446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56">
                  <a:moveTo>
                    <a:pt x="18" y="55"/>
                  </a:moveTo>
                  <a:cubicBezTo>
                    <a:pt x="13" y="54"/>
                    <a:pt x="13" y="51"/>
                    <a:pt x="11" y="52"/>
                  </a:cubicBezTo>
                  <a:cubicBezTo>
                    <a:pt x="9" y="54"/>
                    <a:pt x="9" y="52"/>
                    <a:pt x="9" y="48"/>
                  </a:cubicBezTo>
                  <a:cubicBezTo>
                    <a:pt x="9" y="44"/>
                    <a:pt x="9" y="42"/>
                    <a:pt x="5" y="39"/>
                  </a:cubicBezTo>
                  <a:cubicBezTo>
                    <a:pt x="2" y="35"/>
                    <a:pt x="0" y="32"/>
                    <a:pt x="1" y="30"/>
                  </a:cubicBezTo>
                  <a:cubicBezTo>
                    <a:pt x="3" y="28"/>
                    <a:pt x="2" y="18"/>
                    <a:pt x="2" y="14"/>
                  </a:cubicBezTo>
                  <a:cubicBezTo>
                    <a:pt x="3" y="10"/>
                    <a:pt x="5" y="8"/>
                    <a:pt x="7" y="9"/>
                  </a:cubicBezTo>
                  <a:cubicBezTo>
                    <a:pt x="9" y="10"/>
                    <a:pt x="19" y="12"/>
                    <a:pt x="16" y="9"/>
                  </a:cubicBezTo>
                  <a:cubicBezTo>
                    <a:pt x="13" y="7"/>
                    <a:pt x="6" y="6"/>
                    <a:pt x="9" y="3"/>
                  </a:cubicBezTo>
                  <a:cubicBezTo>
                    <a:pt x="12" y="1"/>
                    <a:pt x="21" y="0"/>
                    <a:pt x="27" y="0"/>
                  </a:cubicBezTo>
                  <a:cubicBezTo>
                    <a:pt x="34" y="0"/>
                    <a:pt x="44" y="4"/>
                    <a:pt x="49" y="4"/>
                  </a:cubicBezTo>
                  <a:cubicBezTo>
                    <a:pt x="54" y="4"/>
                    <a:pt x="69" y="6"/>
                    <a:pt x="69" y="8"/>
                  </a:cubicBezTo>
                  <a:cubicBezTo>
                    <a:pt x="69" y="11"/>
                    <a:pt x="63" y="17"/>
                    <a:pt x="62" y="19"/>
                  </a:cubicBezTo>
                  <a:cubicBezTo>
                    <a:pt x="60" y="21"/>
                    <a:pt x="51" y="34"/>
                    <a:pt x="48" y="35"/>
                  </a:cubicBezTo>
                  <a:cubicBezTo>
                    <a:pt x="46" y="35"/>
                    <a:pt x="34" y="32"/>
                    <a:pt x="32" y="32"/>
                  </a:cubicBezTo>
                  <a:cubicBezTo>
                    <a:pt x="29" y="32"/>
                    <a:pt x="24" y="34"/>
                    <a:pt x="26" y="36"/>
                  </a:cubicBezTo>
                  <a:cubicBezTo>
                    <a:pt x="27" y="37"/>
                    <a:pt x="31" y="39"/>
                    <a:pt x="29" y="41"/>
                  </a:cubicBezTo>
                  <a:cubicBezTo>
                    <a:pt x="28" y="43"/>
                    <a:pt x="21" y="56"/>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6" name="Freeform 672"/>
            <p:cNvSpPr>
              <a:spLocks/>
            </p:cNvSpPr>
            <p:nvPr/>
          </p:nvSpPr>
          <p:spPr bwMode="auto">
            <a:xfrm>
              <a:off x="6651625" y="1260564"/>
              <a:ext cx="271463" cy="210766"/>
            </a:xfrm>
            <a:custGeom>
              <a:avLst/>
              <a:gdLst>
                <a:gd name="T0" fmla="*/ 265728 w 142"/>
                <a:gd name="T1" fmla="*/ 49434 h 86"/>
                <a:gd name="T2" fmla="*/ 227494 w 142"/>
                <a:gd name="T3" fmla="*/ 20914 h 86"/>
                <a:gd name="T4" fmla="*/ 194995 w 142"/>
                <a:gd name="T5" fmla="*/ 13309 h 86"/>
                <a:gd name="T6" fmla="*/ 177789 w 142"/>
                <a:gd name="T7" fmla="*/ 20914 h 86"/>
                <a:gd name="T8" fmla="*/ 160584 w 142"/>
                <a:gd name="T9" fmla="*/ 13309 h 86"/>
                <a:gd name="T10" fmla="*/ 110879 w 142"/>
                <a:gd name="T11" fmla="*/ 0 h 86"/>
                <a:gd name="T12" fmla="*/ 38234 w 142"/>
                <a:gd name="T13" fmla="*/ 11408 h 86"/>
                <a:gd name="T14" fmla="*/ 51616 w 142"/>
                <a:gd name="T15" fmla="*/ 34223 h 86"/>
                <a:gd name="T16" fmla="*/ 43969 w 142"/>
                <a:gd name="T17" fmla="*/ 53236 h 86"/>
                <a:gd name="T18" fmla="*/ 34411 w 142"/>
                <a:gd name="T19" fmla="*/ 68447 h 86"/>
                <a:gd name="T20" fmla="*/ 34411 w 142"/>
                <a:gd name="T21" fmla="*/ 79855 h 86"/>
                <a:gd name="T22" fmla="*/ 24852 w 142"/>
                <a:gd name="T23" fmla="*/ 85559 h 86"/>
                <a:gd name="T24" fmla="*/ 15294 w 142"/>
                <a:gd name="T25" fmla="*/ 106473 h 86"/>
                <a:gd name="T26" fmla="*/ 3823 w 142"/>
                <a:gd name="T27" fmla="*/ 123585 h 86"/>
                <a:gd name="T28" fmla="*/ 40146 w 142"/>
                <a:gd name="T29" fmla="*/ 133091 h 86"/>
                <a:gd name="T30" fmla="*/ 70733 w 142"/>
                <a:gd name="T31" fmla="*/ 157808 h 86"/>
                <a:gd name="T32" fmla="*/ 84115 w 142"/>
                <a:gd name="T33" fmla="*/ 159709 h 86"/>
                <a:gd name="T34" fmla="*/ 110879 w 142"/>
                <a:gd name="T35" fmla="*/ 148302 h 86"/>
                <a:gd name="T36" fmla="*/ 139555 w 142"/>
                <a:gd name="T37" fmla="*/ 140696 h 86"/>
                <a:gd name="T38" fmla="*/ 151025 w 142"/>
                <a:gd name="T39" fmla="*/ 112177 h 86"/>
                <a:gd name="T40" fmla="*/ 173966 w 142"/>
                <a:gd name="T41" fmla="*/ 91263 h 86"/>
                <a:gd name="T42" fmla="*/ 229405 w 142"/>
                <a:gd name="T43" fmla="*/ 66546 h 86"/>
                <a:gd name="T44" fmla="*/ 265728 w 142"/>
                <a:gd name="T45" fmla="*/ 49434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86">
                  <a:moveTo>
                    <a:pt x="139" y="26"/>
                  </a:moveTo>
                  <a:cubicBezTo>
                    <a:pt x="136" y="23"/>
                    <a:pt x="124" y="14"/>
                    <a:pt x="119" y="11"/>
                  </a:cubicBezTo>
                  <a:cubicBezTo>
                    <a:pt x="114" y="9"/>
                    <a:pt x="106" y="6"/>
                    <a:pt x="102" y="7"/>
                  </a:cubicBezTo>
                  <a:cubicBezTo>
                    <a:pt x="98" y="9"/>
                    <a:pt x="94" y="12"/>
                    <a:pt x="93" y="11"/>
                  </a:cubicBezTo>
                  <a:cubicBezTo>
                    <a:pt x="91" y="10"/>
                    <a:pt x="90" y="8"/>
                    <a:pt x="84" y="7"/>
                  </a:cubicBezTo>
                  <a:cubicBezTo>
                    <a:pt x="78" y="6"/>
                    <a:pt x="63" y="0"/>
                    <a:pt x="58" y="0"/>
                  </a:cubicBezTo>
                  <a:cubicBezTo>
                    <a:pt x="54" y="0"/>
                    <a:pt x="23" y="5"/>
                    <a:pt x="20" y="6"/>
                  </a:cubicBezTo>
                  <a:cubicBezTo>
                    <a:pt x="17" y="6"/>
                    <a:pt x="27" y="15"/>
                    <a:pt x="27" y="18"/>
                  </a:cubicBezTo>
                  <a:cubicBezTo>
                    <a:pt x="27" y="22"/>
                    <a:pt x="26" y="24"/>
                    <a:pt x="23" y="28"/>
                  </a:cubicBezTo>
                  <a:cubicBezTo>
                    <a:pt x="20" y="31"/>
                    <a:pt x="16" y="33"/>
                    <a:pt x="18" y="36"/>
                  </a:cubicBezTo>
                  <a:cubicBezTo>
                    <a:pt x="19" y="39"/>
                    <a:pt x="20" y="42"/>
                    <a:pt x="18" y="42"/>
                  </a:cubicBezTo>
                  <a:cubicBezTo>
                    <a:pt x="15" y="42"/>
                    <a:pt x="13" y="44"/>
                    <a:pt x="13" y="45"/>
                  </a:cubicBezTo>
                  <a:cubicBezTo>
                    <a:pt x="13" y="46"/>
                    <a:pt x="9" y="54"/>
                    <a:pt x="8" y="56"/>
                  </a:cubicBezTo>
                  <a:cubicBezTo>
                    <a:pt x="6" y="58"/>
                    <a:pt x="0" y="65"/>
                    <a:pt x="2" y="65"/>
                  </a:cubicBezTo>
                  <a:cubicBezTo>
                    <a:pt x="5" y="65"/>
                    <a:pt x="16" y="68"/>
                    <a:pt x="21" y="70"/>
                  </a:cubicBezTo>
                  <a:cubicBezTo>
                    <a:pt x="25" y="72"/>
                    <a:pt x="33" y="81"/>
                    <a:pt x="37" y="83"/>
                  </a:cubicBezTo>
                  <a:cubicBezTo>
                    <a:pt x="40" y="86"/>
                    <a:pt x="40" y="86"/>
                    <a:pt x="44" y="84"/>
                  </a:cubicBezTo>
                  <a:cubicBezTo>
                    <a:pt x="49" y="82"/>
                    <a:pt x="53" y="78"/>
                    <a:pt x="58" y="78"/>
                  </a:cubicBezTo>
                  <a:cubicBezTo>
                    <a:pt x="64" y="78"/>
                    <a:pt x="71" y="79"/>
                    <a:pt x="73" y="74"/>
                  </a:cubicBezTo>
                  <a:cubicBezTo>
                    <a:pt x="75" y="69"/>
                    <a:pt x="72" y="62"/>
                    <a:pt x="79" y="59"/>
                  </a:cubicBezTo>
                  <a:cubicBezTo>
                    <a:pt x="85" y="55"/>
                    <a:pt x="90" y="51"/>
                    <a:pt x="91" y="48"/>
                  </a:cubicBezTo>
                  <a:cubicBezTo>
                    <a:pt x="93" y="46"/>
                    <a:pt x="113" y="38"/>
                    <a:pt x="120" y="35"/>
                  </a:cubicBezTo>
                  <a:cubicBezTo>
                    <a:pt x="127" y="32"/>
                    <a:pt x="142" y="29"/>
                    <a:pt x="13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7" name="Freeform 673"/>
            <p:cNvSpPr>
              <a:spLocks/>
            </p:cNvSpPr>
            <p:nvPr/>
          </p:nvSpPr>
          <p:spPr bwMode="auto">
            <a:xfrm>
              <a:off x="7181850" y="1201221"/>
              <a:ext cx="33338" cy="28648"/>
            </a:xfrm>
            <a:custGeom>
              <a:avLst/>
              <a:gdLst>
                <a:gd name="T0" fmla="*/ 21572 w 17"/>
                <a:gd name="T1" fmla="*/ 20373 h 12"/>
                <a:gd name="T2" fmla="*/ 3922 w 17"/>
                <a:gd name="T3" fmla="*/ 9260 h 12"/>
                <a:gd name="T4" fmla="*/ 17650 w 17"/>
                <a:gd name="T5" fmla="*/ 0 h 12"/>
                <a:gd name="T6" fmla="*/ 31377 w 17"/>
                <a:gd name="T7" fmla="*/ 12965 h 12"/>
                <a:gd name="T8" fmla="*/ 21572 w 17"/>
                <a:gd name="T9" fmla="*/ 203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1" y="11"/>
                  </a:moveTo>
                  <a:cubicBezTo>
                    <a:pt x="2" y="10"/>
                    <a:pt x="0" y="8"/>
                    <a:pt x="2" y="5"/>
                  </a:cubicBezTo>
                  <a:cubicBezTo>
                    <a:pt x="4" y="3"/>
                    <a:pt x="7" y="0"/>
                    <a:pt x="9" y="0"/>
                  </a:cubicBezTo>
                  <a:cubicBezTo>
                    <a:pt x="10" y="0"/>
                    <a:pt x="17" y="6"/>
                    <a:pt x="16" y="7"/>
                  </a:cubicBezTo>
                  <a:cubicBezTo>
                    <a:pt x="15" y="8"/>
                    <a:pt x="15" y="12"/>
                    <a:pt x="1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8" name="Freeform 674"/>
            <p:cNvSpPr>
              <a:spLocks/>
            </p:cNvSpPr>
            <p:nvPr/>
          </p:nvSpPr>
          <p:spPr bwMode="auto">
            <a:xfrm>
              <a:off x="6867525" y="1082537"/>
              <a:ext cx="303213" cy="186212"/>
            </a:xfrm>
            <a:custGeom>
              <a:avLst/>
              <a:gdLst>
                <a:gd name="T0" fmla="*/ 251724 w 159"/>
                <a:gd name="T1" fmla="*/ 112149 h 76"/>
                <a:gd name="T2" fmla="*/ 240282 w 159"/>
                <a:gd name="T3" fmla="*/ 110248 h 76"/>
                <a:gd name="T4" fmla="*/ 225026 w 159"/>
                <a:gd name="T5" fmla="*/ 115951 h 76"/>
                <a:gd name="T6" fmla="*/ 213584 w 159"/>
                <a:gd name="T7" fmla="*/ 112149 h 76"/>
                <a:gd name="T8" fmla="*/ 181165 w 159"/>
                <a:gd name="T9" fmla="*/ 123554 h 76"/>
                <a:gd name="T10" fmla="*/ 150653 w 159"/>
                <a:gd name="T11" fmla="*/ 129256 h 76"/>
                <a:gd name="T12" fmla="*/ 97257 w 159"/>
                <a:gd name="T13" fmla="*/ 140661 h 76"/>
                <a:gd name="T14" fmla="*/ 82001 w 159"/>
                <a:gd name="T15" fmla="*/ 127356 h 76"/>
                <a:gd name="T16" fmla="*/ 110606 w 159"/>
                <a:gd name="T17" fmla="*/ 115951 h 76"/>
                <a:gd name="T18" fmla="*/ 143025 w 159"/>
                <a:gd name="T19" fmla="*/ 112149 h 76"/>
                <a:gd name="T20" fmla="*/ 156374 w 159"/>
                <a:gd name="T21" fmla="*/ 102645 h 76"/>
                <a:gd name="T22" fmla="*/ 129676 w 159"/>
                <a:gd name="T23" fmla="*/ 102645 h 76"/>
                <a:gd name="T24" fmla="*/ 101071 w 159"/>
                <a:gd name="T25" fmla="*/ 108347 h 76"/>
                <a:gd name="T26" fmla="*/ 97257 w 159"/>
                <a:gd name="T27" fmla="*/ 98843 h 76"/>
                <a:gd name="T28" fmla="*/ 89629 w 159"/>
                <a:gd name="T29" fmla="*/ 93141 h 76"/>
                <a:gd name="T30" fmla="*/ 74373 w 159"/>
                <a:gd name="T31" fmla="*/ 104546 h 76"/>
                <a:gd name="T32" fmla="*/ 57210 w 159"/>
                <a:gd name="T33" fmla="*/ 112149 h 76"/>
                <a:gd name="T34" fmla="*/ 49582 w 159"/>
                <a:gd name="T35" fmla="*/ 110248 h 76"/>
                <a:gd name="T36" fmla="*/ 41954 w 159"/>
                <a:gd name="T37" fmla="*/ 114050 h 76"/>
                <a:gd name="T38" fmla="*/ 28605 w 159"/>
                <a:gd name="T39" fmla="*/ 106446 h 76"/>
                <a:gd name="T40" fmla="*/ 3814 w 159"/>
                <a:gd name="T41" fmla="*/ 104546 h 76"/>
                <a:gd name="T42" fmla="*/ 7628 w 159"/>
                <a:gd name="T43" fmla="*/ 95041 h 76"/>
                <a:gd name="T44" fmla="*/ 38140 w 159"/>
                <a:gd name="T45" fmla="*/ 91240 h 76"/>
                <a:gd name="T46" fmla="*/ 57210 w 159"/>
                <a:gd name="T47" fmla="*/ 79835 h 76"/>
                <a:gd name="T48" fmla="*/ 13349 w 159"/>
                <a:gd name="T49" fmla="*/ 81736 h 76"/>
                <a:gd name="T50" fmla="*/ 20977 w 159"/>
                <a:gd name="T51" fmla="*/ 74132 h 76"/>
                <a:gd name="T52" fmla="*/ 64838 w 159"/>
                <a:gd name="T53" fmla="*/ 70331 h 76"/>
                <a:gd name="T54" fmla="*/ 22884 w 159"/>
                <a:gd name="T55" fmla="*/ 62727 h 76"/>
                <a:gd name="T56" fmla="*/ 41954 w 159"/>
                <a:gd name="T57" fmla="*/ 55124 h 76"/>
                <a:gd name="T58" fmla="*/ 66745 w 159"/>
                <a:gd name="T59" fmla="*/ 51322 h 76"/>
                <a:gd name="T60" fmla="*/ 47675 w 159"/>
                <a:gd name="T61" fmla="*/ 41818 h 76"/>
                <a:gd name="T62" fmla="*/ 80094 w 159"/>
                <a:gd name="T63" fmla="*/ 34215 h 76"/>
                <a:gd name="T64" fmla="*/ 89629 w 159"/>
                <a:gd name="T65" fmla="*/ 51322 h 76"/>
                <a:gd name="T66" fmla="*/ 112513 w 159"/>
                <a:gd name="T67" fmla="*/ 51322 h 76"/>
                <a:gd name="T68" fmla="*/ 141118 w 159"/>
                <a:gd name="T69" fmla="*/ 70331 h 76"/>
                <a:gd name="T70" fmla="*/ 150653 w 159"/>
                <a:gd name="T71" fmla="*/ 74132 h 76"/>
                <a:gd name="T72" fmla="*/ 158281 w 159"/>
                <a:gd name="T73" fmla="*/ 89339 h 76"/>
                <a:gd name="T74" fmla="*/ 177351 w 159"/>
                <a:gd name="T75" fmla="*/ 87438 h 76"/>
                <a:gd name="T76" fmla="*/ 204049 w 159"/>
                <a:gd name="T77" fmla="*/ 74132 h 76"/>
                <a:gd name="T78" fmla="*/ 192607 w 159"/>
                <a:gd name="T79" fmla="*/ 64628 h 76"/>
                <a:gd name="T80" fmla="*/ 205956 w 159"/>
                <a:gd name="T81" fmla="*/ 55124 h 76"/>
                <a:gd name="T82" fmla="*/ 184979 w 159"/>
                <a:gd name="T83" fmla="*/ 41818 h 76"/>
                <a:gd name="T84" fmla="*/ 194514 w 159"/>
                <a:gd name="T85" fmla="*/ 30413 h 76"/>
                <a:gd name="T86" fmla="*/ 219305 w 159"/>
                <a:gd name="T87" fmla="*/ 17107 h 76"/>
                <a:gd name="T88" fmla="*/ 226933 w 159"/>
                <a:gd name="T89" fmla="*/ 39917 h 76"/>
                <a:gd name="T90" fmla="*/ 228840 w 159"/>
                <a:gd name="T91" fmla="*/ 51322 h 76"/>
                <a:gd name="T92" fmla="*/ 230747 w 159"/>
                <a:gd name="T93" fmla="*/ 57025 h 76"/>
                <a:gd name="T94" fmla="*/ 240282 w 159"/>
                <a:gd name="T95" fmla="*/ 58926 h 76"/>
                <a:gd name="T96" fmla="*/ 259352 w 159"/>
                <a:gd name="T97" fmla="*/ 72232 h 76"/>
                <a:gd name="T98" fmla="*/ 266980 w 159"/>
                <a:gd name="T99" fmla="*/ 72232 h 76"/>
                <a:gd name="T100" fmla="*/ 272701 w 159"/>
                <a:gd name="T101" fmla="*/ 60827 h 76"/>
                <a:gd name="T102" fmla="*/ 291771 w 159"/>
                <a:gd name="T103" fmla="*/ 62727 h 76"/>
                <a:gd name="T104" fmla="*/ 297492 w 159"/>
                <a:gd name="T105" fmla="*/ 81736 h 76"/>
                <a:gd name="T106" fmla="*/ 289864 w 159"/>
                <a:gd name="T107" fmla="*/ 102645 h 76"/>
                <a:gd name="T108" fmla="*/ 251724 w 159"/>
                <a:gd name="T109" fmla="*/ 112149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9" h="76">
                  <a:moveTo>
                    <a:pt x="132" y="59"/>
                  </a:moveTo>
                  <a:cubicBezTo>
                    <a:pt x="127" y="57"/>
                    <a:pt x="132" y="55"/>
                    <a:pt x="126" y="58"/>
                  </a:cubicBezTo>
                  <a:cubicBezTo>
                    <a:pt x="121" y="61"/>
                    <a:pt x="121" y="62"/>
                    <a:pt x="118" y="61"/>
                  </a:cubicBezTo>
                  <a:cubicBezTo>
                    <a:pt x="115" y="60"/>
                    <a:pt x="115" y="59"/>
                    <a:pt x="112" y="59"/>
                  </a:cubicBezTo>
                  <a:cubicBezTo>
                    <a:pt x="108" y="60"/>
                    <a:pt x="101" y="64"/>
                    <a:pt x="95" y="65"/>
                  </a:cubicBezTo>
                  <a:cubicBezTo>
                    <a:pt x="88" y="67"/>
                    <a:pt x="86" y="67"/>
                    <a:pt x="79" y="68"/>
                  </a:cubicBezTo>
                  <a:cubicBezTo>
                    <a:pt x="73" y="70"/>
                    <a:pt x="56" y="76"/>
                    <a:pt x="51" y="74"/>
                  </a:cubicBezTo>
                  <a:cubicBezTo>
                    <a:pt x="46" y="72"/>
                    <a:pt x="37" y="69"/>
                    <a:pt x="43" y="67"/>
                  </a:cubicBezTo>
                  <a:cubicBezTo>
                    <a:pt x="48" y="64"/>
                    <a:pt x="54" y="64"/>
                    <a:pt x="58" y="61"/>
                  </a:cubicBezTo>
                  <a:cubicBezTo>
                    <a:pt x="62" y="58"/>
                    <a:pt x="68" y="60"/>
                    <a:pt x="75" y="59"/>
                  </a:cubicBezTo>
                  <a:cubicBezTo>
                    <a:pt x="82" y="58"/>
                    <a:pt x="88" y="53"/>
                    <a:pt x="82" y="54"/>
                  </a:cubicBezTo>
                  <a:cubicBezTo>
                    <a:pt x="77" y="54"/>
                    <a:pt x="72" y="54"/>
                    <a:pt x="68" y="54"/>
                  </a:cubicBezTo>
                  <a:cubicBezTo>
                    <a:pt x="65" y="54"/>
                    <a:pt x="57" y="57"/>
                    <a:pt x="53" y="57"/>
                  </a:cubicBezTo>
                  <a:cubicBezTo>
                    <a:pt x="48" y="56"/>
                    <a:pt x="48" y="54"/>
                    <a:pt x="51" y="52"/>
                  </a:cubicBezTo>
                  <a:cubicBezTo>
                    <a:pt x="54" y="49"/>
                    <a:pt x="50" y="48"/>
                    <a:pt x="47" y="49"/>
                  </a:cubicBezTo>
                  <a:cubicBezTo>
                    <a:pt x="44" y="50"/>
                    <a:pt x="42" y="53"/>
                    <a:pt x="39" y="55"/>
                  </a:cubicBezTo>
                  <a:cubicBezTo>
                    <a:pt x="35" y="57"/>
                    <a:pt x="30" y="59"/>
                    <a:pt x="30" y="59"/>
                  </a:cubicBezTo>
                  <a:cubicBezTo>
                    <a:pt x="30" y="59"/>
                    <a:pt x="27" y="56"/>
                    <a:pt x="26" y="58"/>
                  </a:cubicBezTo>
                  <a:cubicBezTo>
                    <a:pt x="24" y="60"/>
                    <a:pt x="26" y="64"/>
                    <a:pt x="22" y="60"/>
                  </a:cubicBezTo>
                  <a:cubicBezTo>
                    <a:pt x="18" y="56"/>
                    <a:pt x="19" y="56"/>
                    <a:pt x="15" y="56"/>
                  </a:cubicBezTo>
                  <a:cubicBezTo>
                    <a:pt x="11" y="56"/>
                    <a:pt x="3" y="58"/>
                    <a:pt x="2" y="55"/>
                  </a:cubicBezTo>
                  <a:cubicBezTo>
                    <a:pt x="2" y="53"/>
                    <a:pt x="0" y="50"/>
                    <a:pt x="4" y="50"/>
                  </a:cubicBezTo>
                  <a:cubicBezTo>
                    <a:pt x="8" y="50"/>
                    <a:pt x="14" y="50"/>
                    <a:pt x="20" y="48"/>
                  </a:cubicBezTo>
                  <a:cubicBezTo>
                    <a:pt x="27" y="46"/>
                    <a:pt x="35" y="41"/>
                    <a:pt x="30" y="42"/>
                  </a:cubicBezTo>
                  <a:cubicBezTo>
                    <a:pt x="24" y="43"/>
                    <a:pt x="10" y="45"/>
                    <a:pt x="7" y="43"/>
                  </a:cubicBezTo>
                  <a:cubicBezTo>
                    <a:pt x="4" y="41"/>
                    <a:pt x="7" y="39"/>
                    <a:pt x="11" y="39"/>
                  </a:cubicBezTo>
                  <a:cubicBezTo>
                    <a:pt x="16" y="39"/>
                    <a:pt x="38" y="37"/>
                    <a:pt x="34" y="37"/>
                  </a:cubicBezTo>
                  <a:cubicBezTo>
                    <a:pt x="29" y="37"/>
                    <a:pt x="10" y="37"/>
                    <a:pt x="12" y="33"/>
                  </a:cubicBezTo>
                  <a:cubicBezTo>
                    <a:pt x="15" y="29"/>
                    <a:pt x="19" y="29"/>
                    <a:pt x="22" y="29"/>
                  </a:cubicBezTo>
                  <a:cubicBezTo>
                    <a:pt x="26" y="29"/>
                    <a:pt x="40" y="28"/>
                    <a:pt x="35" y="27"/>
                  </a:cubicBezTo>
                  <a:cubicBezTo>
                    <a:pt x="31" y="26"/>
                    <a:pt x="20" y="24"/>
                    <a:pt x="25" y="22"/>
                  </a:cubicBezTo>
                  <a:cubicBezTo>
                    <a:pt x="30" y="19"/>
                    <a:pt x="40" y="17"/>
                    <a:pt x="42" y="18"/>
                  </a:cubicBezTo>
                  <a:cubicBezTo>
                    <a:pt x="44" y="20"/>
                    <a:pt x="43" y="27"/>
                    <a:pt x="47" y="27"/>
                  </a:cubicBezTo>
                  <a:cubicBezTo>
                    <a:pt x="51" y="27"/>
                    <a:pt x="55" y="25"/>
                    <a:pt x="59" y="27"/>
                  </a:cubicBezTo>
                  <a:cubicBezTo>
                    <a:pt x="63" y="29"/>
                    <a:pt x="74" y="35"/>
                    <a:pt x="74" y="37"/>
                  </a:cubicBezTo>
                  <a:cubicBezTo>
                    <a:pt x="74" y="38"/>
                    <a:pt x="77" y="37"/>
                    <a:pt x="79" y="39"/>
                  </a:cubicBezTo>
                  <a:cubicBezTo>
                    <a:pt x="81" y="41"/>
                    <a:pt x="80" y="47"/>
                    <a:pt x="83" y="47"/>
                  </a:cubicBezTo>
                  <a:cubicBezTo>
                    <a:pt x="86" y="47"/>
                    <a:pt x="85" y="46"/>
                    <a:pt x="93" y="46"/>
                  </a:cubicBezTo>
                  <a:cubicBezTo>
                    <a:pt x="101" y="46"/>
                    <a:pt x="113" y="42"/>
                    <a:pt x="107" y="39"/>
                  </a:cubicBezTo>
                  <a:cubicBezTo>
                    <a:pt x="101" y="35"/>
                    <a:pt x="94" y="34"/>
                    <a:pt x="101" y="34"/>
                  </a:cubicBezTo>
                  <a:cubicBezTo>
                    <a:pt x="109" y="33"/>
                    <a:pt x="113" y="33"/>
                    <a:pt x="108" y="29"/>
                  </a:cubicBezTo>
                  <a:cubicBezTo>
                    <a:pt x="102" y="25"/>
                    <a:pt x="93" y="25"/>
                    <a:pt x="97" y="22"/>
                  </a:cubicBezTo>
                  <a:cubicBezTo>
                    <a:pt x="100" y="19"/>
                    <a:pt x="101" y="19"/>
                    <a:pt x="102" y="16"/>
                  </a:cubicBezTo>
                  <a:cubicBezTo>
                    <a:pt x="102" y="13"/>
                    <a:pt x="113" y="0"/>
                    <a:pt x="115" y="9"/>
                  </a:cubicBezTo>
                  <a:cubicBezTo>
                    <a:pt x="117" y="18"/>
                    <a:pt x="118" y="18"/>
                    <a:pt x="119" y="21"/>
                  </a:cubicBezTo>
                  <a:cubicBezTo>
                    <a:pt x="120" y="24"/>
                    <a:pt x="122" y="26"/>
                    <a:pt x="120" y="27"/>
                  </a:cubicBezTo>
                  <a:cubicBezTo>
                    <a:pt x="117" y="28"/>
                    <a:pt x="119" y="30"/>
                    <a:pt x="121" y="30"/>
                  </a:cubicBezTo>
                  <a:cubicBezTo>
                    <a:pt x="123" y="30"/>
                    <a:pt x="125" y="28"/>
                    <a:pt x="126" y="31"/>
                  </a:cubicBezTo>
                  <a:cubicBezTo>
                    <a:pt x="126" y="34"/>
                    <a:pt x="134" y="37"/>
                    <a:pt x="136" y="38"/>
                  </a:cubicBezTo>
                  <a:cubicBezTo>
                    <a:pt x="138" y="38"/>
                    <a:pt x="140" y="40"/>
                    <a:pt x="140" y="38"/>
                  </a:cubicBezTo>
                  <a:cubicBezTo>
                    <a:pt x="141" y="37"/>
                    <a:pt x="139" y="32"/>
                    <a:pt x="143" y="32"/>
                  </a:cubicBezTo>
                  <a:cubicBezTo>
                    <a:pt x="148" y="32"/>
                    <a:pt x="149" y="32"/>
                    <a:pt x="153" y="33"/>
                  </a:cubicBezTo>
                  <a:cubicBezTo>
                    <a:pt x="157" y="35"/>
                    <a:pt x="159" y="41"/>
                    <a:pt x="156" y="43"/>
                  </a:cubicBezTo>
                  <a:cubicBezTo>
                    <a:pt x="154" y="45"/>
                    <a:pt x="156" y="52"/>
                    <a:pt x="152" y="54"/>
                  </a:cubicBezTo>
                  <a:cubicBezTo>
                    <a:pt x="148" y="56"/>
                    <a:pt x="135" y="60"/>
                    <a:pt x="13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59" name="Freeform 675"/>
            <p:cNvSpPr>
              <a:spLocks/>
            </p:cNvSpPr>
            <p:nvPr/>
          </p:nvSpPr>
          <p:spPr bwMode="auto">
            <a:xfrm>
              <a:off x="6818313" y="1158250"/>
              <a:ext cx="50800" cy="42971"/>
            </a:xfrm>
            <a:custGeom>
              <a:avLst/>
              <a:gdLst>
                <a:gd name="T0" fmla="*/ 45156 w 27"/>
                <a:gd name="T1" fmla="*/ 1961 h 17"/>
                <a:gd name="T2" fmla="*/ 5644 w 27"/>
                <a:gd name="T3" fmla="*/ 25493 h 17"/>
                <a:gd name="T4" fmla="*/ 28222 w 27"/>
                <a:gd name="T5" fmla="*/ 27454 h 17"/>
                <a:gd name="T6" fmla="*/ 45156 w 27"/>
                <a:gd name="T7" fmla="*/ 196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7">
                  <a:moveTo>
                    <a:pt x="24" y="1"/>
                  </a:moveTo>
                  <a:cubicBezTo>
                    <a:pt x="21" y="2"/>
                    <a:pt x="0" y="11"/>
                    <a:pt x="3" y="13"/>
                  </a:cubicBezTo>
                  <a:cubicBezTo>
                    <a:pt x="5" y="14"/>
                    <a:pt x="13" y="17"/>
                    <a:pt x="15" y="14"/>
                  </a:cubicBezTo>
                  <a:cubicBezTo>
                    <a:pt x="18" y="12"/>
                    <a:pt x="27" y="0"/>
                    <a:pt x="2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0" name="Freeform 676"/>
            <p:cNvSpPr>
              <a:spLocks/>
            </p:cNvSpPr>
            <p:nvPr/>
          </p:nvSpPr>
          <p:spPr bwMode="auto">
            <a:xfrm>
              <a:off x="6727825" y="1057982"/>
              <a:ext cx="188913" cy="118684"/>
            </a:xfrm>
            <a:custGeom>
              <a:avLst/>
              <a:gdLst>
                <a:gd name="T0" fmla="*/ 152657 w 99"/>
                <a:gd name="T1" fmla="*/ 63302 h 48"/>
                <a:gd name="T2" fmla="*/ 127850 w 99"/>
                <a:gd name="T3" fmla="*/ 61383 h 48"/>
                <a:gd name="T4" fmla="*/ 131667 w 99"/>
                <a:gd name="T5" fmla="*/ 42201 h 48"/>
                <a:gd name="T6" fmla="*/ 116401 w 99"/>
                <a:gd name="T7" fmla="*/ 47956 h 48"/>
                <a:gd name="T8" fmla="*/ 106860 w 99"/>
                <a:gd name="T9" fmla="*/ 49874 h 48"/>
                <a:gd name="T10" fmla="*/ 104952 w 99"/>
                <a:gd name="T11" fmla="*/ 55629 h 48"/>
                <a:gd name="T12" fmla="*/ 103043 w 99"/>
                <a:gd name="T13" fmla="*/ 72893 h 48"/>
                <a:gd name="T14" fmla="*/ 91594 w 99"/>
                <a:gd name="T15" fmla="*/ 70974 h 48"/>
                <a:gd name="T16" fmla="*/ 85870 w 99"/>
                <a:gd name="T17" fmla="*/ 76729 h 48"/>
                <a:gd name="T18" fmla="*/ 76328 w 99"/>
                <a:gd name="T19" fmla="*/ 86320 h 48"/>
                <a:gd name="T20" fmla="*/ 61063 w 99"/>
                <a:gd name="T21" fmla="*/ 82484 h 48"/>
                <a:gd name="T22" fmla="*/ 51522 w 99"/>
                <a:gd name="T23" fmla="*/ 78647 h 48"/>
                <a:gd name="T24" fmla="*/ 34348 w 99"/>
                <a:gd name="T25" fmla="*/ 82484 h 48"/>
                <a:gd name="T26" fmla="*/ 17174 w 99"/>
                <a:gd name="T27" fmla="*/ 84402 h 48"/>
                <a:gd name="T28" fmla="*/ 7633 w 99"/>
                <a:gd name="T29" fmla="*/ 82484 h 48"/>
                <a:gd name="T30" fmla="*/ 9541 w 99"/>
                <a:gd name="T31" fmla="*/ 69056 h 48"/>
                <a:gd name="T32" fmla="*/ 13357 w 99"/>
                <a:gd name="T33" fmla="*/ 65220 h 48"/>
                <a:gd name="T34" fmla="*/ 41981 w 99"/>
                <a:gd name="T35" fmla="*/ 59465 h 48"/>
                <a:gd name="T36" fmla="*/ 57246 w 99"/>
                <a:gd name="T37" fmla="*/ 44119 h 48"/>
                <a:gd name="T38" fmla="*/ 104952 w 99"/>
                <a:gd name="T39" fmla="*/ 11509 h 48"/>
                <a:gd name="T40" fmla="*/ 154565 w 99"/>
                <a:gd name="T41" fmla="*/ 13428 h 48"/>
                <a:gd name="T42" fmla="*/ 160290 w 99"/>
                <a:gd name="T43" fmla="*/ 1918 h 48"/>
                <a:gd name="T44" fmla="*/ 183188 w 99"/>
                <a:gd name="T45" fmla="*/ 11509 h 48"/>
                <a:gd name="T46" fmla="*/ 173647 w 99"/>
                <a:gd name="T47" fmla="*/ 23019 h 48"/>
                <a:gd name="T48" fmla="*/ 177464 w 99"/>
                <a:gd name="T49" fmla="*/ 36446 h 48"/>
                <a:gd name="T50" fmla="*/ 171739 w 99"/>
                <a:gd name="T51" fmla="*/ 40283 h 48"/>
                <a:gd name="T52" fmla="*/ 175556 w 99"/>
                <a:gd name="T53" fmla="*/ 47956 h 48"/>
                <a:gd name="T54" fmla="*/ 156473 w 99"/>
                <a:gd name="T55" fmla="*/ 49874 h 48"/>
                <a:gd name="T56" fmla="*/ 152657 w 99"/>
                <a:gd name="T57" fmla="*/ 63302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48">
                  <a:moveTo>
                    <a:pt x="80" y="33"/>
                  </a:moveTo>
                  <a:cubicBezTo>
                    <a:pt x="78" y="34"/>
                    <a:pt x="66" y="38"/>
                    <a:pt x="67" y="32"/>
                  </a:cubicBezTo>
                  <a:cubicBezTo>
                    <a:pt x="67" y="27"/>
                    <a:pt x="73" y="24"/>
                    <a:pt x="69" y="22"/>
                  </a:cubicBezTo>
                  <a:cubicBezTo>
                    <a:pt x="64" y="20"/>
                    <a:pt x="61" y="22"/>
                    <a:pt x="61" y="25"/>
                  </a:cubicBezTo>
                  <a:cubicBezTo>
                    <a:pt x="61" y="28"/>
                    <a:pt x="57" y="28"/>
                    <a:pt x="56" y="26"/>
                  </a:cubicBezTo>
                  <a:cubicBezTo>
                    <a:pt x="55" y="25"/>
                    <a:pt x="55" y="24"/>
                    <a:pt x="55" y="29"/>
                  </a:cubicBezTo>
                  <a:cubicBezTo>
                    <a:pt x="55" y="34"/>
                    <a:pt x="56" y="36"/>
                    <a:pt x="54" y="38"/>
                  </a:cubicBezTo>
                  <a:cubicBezTo>
                    <a:pt x="51" y="39"/>
                    <a:pt x="50" y="38"/>
                    <a:pt x="48" y="37"/>
                  </a:cubicBezTo>
                  <a:cubicBezTo>
                    <a:pt x="47" y="36"/>
                    <a:pt x="45" y="37"/>
                    <a:pt x="45" y="40"/>
                  </a:cubicBezTo>
                  <a:cubicBezTo>
                    <a:pt x="44" y="43"/>
                    <a:pt x="46" y="45"/>
                    <a:pt x="40" y="45"/>
                  </a:cubicBezTo>
                  <a:cubicBezTo>
                    <a:pt x="35" y="45"/>
                    <a:pt x="34" y="47"/>
                    <a:pt x="32" y="43"/>
                  </a:cubicBezTo>
                  <a:cubicBezTo>
                    <a:pt x="30" y="40"/>
                    <a:pt x="30" y="39"/>
                    <a:pt x="27" y="41"/>
                  </a:cubicBezTo>
                  <a:cubicBezTo>
                    <a:pt x="23" y="43"/>
                    <a:pt x="22" y="44"/>
                    <a:pt x="18" y="43"/>
                  </a:cubicBezTo>
                  <a:cubicBezTo>
                    <a:pt x="14" y="43"/>
                    <a:pt x="13" y="42"/>
                    <a:pt x="9" y="44"/>
                  </a:cubicBezTo>
                  <a:cubicBezTo>
                    <a:pt x="5" y="46"/>
                    <a:pt x="2" y="48"/>
                    <a:pt x="4" y="43"/>
                  </a:cubicBezTo>
                  <a:cubicBezTo>
                    <a:pt x="6" y="39"/>
                    <a:pt x="10" y="35"/>
                    <a:pt x="5" y="36"/>
                  </a:cubicBezTo>
                  <a:cubicBezTo>
                    <a:pt x="0" y="38"/>
                    <a:pt x="1" y="36"/>
                    <a:pt x="7" y="34"/>
                  </a:cubicBezTo>
                  <a:cubicBezTo>
                    <a:pt x="13" y="32"/>
                    <a:pt x="18" y="33"/>
                    <a:pt x="22" y="31"/>
                  </a:cubicBezTo>
                  <a:cubicBezTo>
                    <a:pt x="26" y="28"/>
                    <a:pt x="23" y="26"/>
                    <a:pt x="30" y="23"/>
                  </a:cubicBezTo>
                  <a:cubicBezTo>
                    <a:pt x="38" y="20"/>
                    <a:pt x="42" y="5"/>
                    <a:pt x="55" y="6"/>
                  </a:cubicBezTo>
                  <a:cubicBezTo>
                    <a:pt x="67" y="7"/>
                    <a:pt x="81" y="11"/>
                    <a:pt x="81" y="7"/>
                  </a:cubicBezTo>
                  <a:cubicBezTo>
                    <a:pt x="82" y="3"/>
                    <a:pt x="80" y="0"/>
                    <a:pt x="84" y="1"/>
                  </a:cubicBezTo>
                  <a:cubicBezTo>
                    <a:pt x="89" y="2"/>
                    <a:pt x="99" y="4"/>
                    <a:pt x="96" y="6"/>
                  </a:cubicBezTo>
                  <a:cubicBezTo>
                    <a:pt x="94" y="7"/>
                    <a:pt x="89" y="11"/>
                    <a:pt x="91" y="12"/>
                  </a:cubicBezTo>
                  <a:cubicBezTo>
                    <a:pt x="93" y="13"/>
                    <a:pt x="96" y="18"/>
                    <a:pt x="93" y="19"/>
                  </a:cubicBezTo>
                  <a:cubicBezTo>
                    <a:pt x="91" y="20"/>
                    <a:pt x="90" y="20"/>
                    <a:pt x="90" y="21"/>
                  </a:cubicBezTo>
                  <a:cubicBezTo>
                    <a:pt x="91" y="22"/>
                    <a:pt x="95" y="25"/>
                    <a:pt x="92" y="25"/>
                  </a:cubicBezTo>
                  <a:cubicBezTo>
                    <a:pt x="89" y="26"/>
                    <a:pt x="82" y="26"/>
                    <a:pt x="82" y="26"/>
                  </a:cubicBezTo>
                  <a:cubicBezTo>
                    <a:pt x="82" y="26"/>
                    <a:pt x="83" y="30"/>
                    <a:pt x="8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1" name="Freeform 677"/>
            <p:cNvSpPr>
              <a:spLocks/>
            </p:cNvSpPr>
            <p:nvPr/>
          </p:nvSpPr>
          <p:spPr bwMode="auto">
            <a:xfrm>
              <a:off x="6931025" y="1105047"/>
              <a:ext cx="41275" cy="12278"/>
            </a:xfrm>
            <a:custGeom>
              <a:avLst/>
              <a:gdLst>
                <a:gd name="T0" fmla="*/ 30018 w 22"/>
                <a:gd name="T1" fmla="*/ 9525 h 5"/>
                <a:gd name="T2" fmla="*/ 13133 w 22"/>
                <a:gd name="T3" fmla="*/ 1905 h 5"/>
                <a:gd name="T4" fmla="*/ 30018 w 22"/>
                <a:gd name="T5" fmla="*/ 9525 h 5"/>
                <a:gd name="T6" fmla="*/ 0 60000 65536"/>
                <a:gd name="T7" fmla="*/ 0 60000 65536"/>
                <a:gd name="T8" fmla="*/ 0 60000 65536"/>
              </a:gdLst>
              <a:ahLst/>
              <a:cxnLst>
                <a:cxn ang="T6">
                  <a:pos x="T0" y="T1"/>
                </a:cxn>
                <a:cxn ang="T7">
                  <a:pos x="T2" y="T3"/>
                </a:cxn>
                <a:cxn ang="T8">
                  <a:pos x="T4" y="T5"/>
                </a:cxn>
              </a:cxnLst>
              <a:rect l="0" t="0" r="r" b="b"/>
              <a:pathLst>
                <a:path w="22" h="5">
                  <a:moveTo>
                    <a:pt x="16" y="5"/>
                  </a:moveTo>
                  <a:cubicBezTo>
                    <a:pt x="10" y="5"/>
                    <a:pt x="0" y="2"/>
                    <a:pt x="7" y="1"/>
                  </a:cubicBezTo>
                  <a:cubicBezTo>
                    <a:pt x="14" y="0"/>
                    <a:pt x="22" y="5"/>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2" name="Freeform 678"/>
            <p:cNvSpPr>
              <a:spLocks/>
            </p:cNvSpPr>
            <p:nvPr/>
          </p:nvSpPr>
          <p:spPr bwMode="auto">
            <a:xfrm>
              <a:off x="6972300" y="1012964"/>
              <a:ext cx="96838" cy="65481"/>
            </a:xfrm>
            <a:custGeom>
              <a:avLst/>
              <a:gdLst>
                <a:gd name="T0" fmla="*/ 28482 w 51"/>
                <a:gd name="T1" fmla="*/ 48846 h 26"/>
                <a:gd name="T2" fmla="*/ 0 w 51"/>
                <a:gd name="T3" fmla="*/ 27354 h 26"/>
                <a:gd name="T4" fmla="*/ 15190 w 51"/>
                <a:gd name="T5" fmla="*/ 13677 h 26"/>
                <a:gd name="T6" fmla="*/ 81648 w 51"/>
                <a:gd name="T7" fmla="*/ 1954 h 26"/>
                <a:gd name="T8" fmla="*/ 81648 w 51"/>
                <a:gd name="T9" fmla="*/ 15631 h 26"/>
                <a:gd name="T10" fmla="*/ 66457 w 51"/>
                <a:gd name="T11" fmla="*/ 21492 h 26"/>
                <a:gd name="T12" fmla="*/ 74053 w 51"/>
                <a:gd name="T13" fmla="*/ 35169 h 26"/>
                <a:gd name="T14" fmla="*/ 28482 w 51"/>
                <a:gd name="T15" fmla="*/ 488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6">
                  <a:moveTo>
                    <a:pt x="15" y="25"/>
                  </a:moveTo>
                  <a:cubicBezTo>
                    <a:pt x="11" y="24"/>
                    <a:pt x="1" y="16"/>
                    <a:pt x="0" y="14"/>
                  </a:cubicBezTo>
                  <a:cubicBezTo>
                    <a:pt x="0" y="11"/>
                    <a:pt x="5" y="9"/>
                    <a:pt x="8" y="7"/>
                  </a:cubicBezTo>
                  <a:cubicBezTo>
                    <a:pt x="11" y="6"/>
                    <a:pt x="38" y="0"/>
                    <a:pt x="43" y="1"/>
                  </a:cubicBezTo>
                  <a:cubicBezTo>
                    <a:pt x="49" y="2"/>
                    <a:pt x="51" y="7"/>
                    <a:pt x="43" y="8"/>
                  </a:cubicBezTo>
                  <a:cubicBezTo>
                    <a:pt x="35" y="9"/>
                    <a:pt x="32" y="11"/>
                    <a:pt x="35" y="11"/>
                  </a:cubicBezTo>
                  <a:cubicBezTo>
                    <a:pt x="39" y="11"/>
                    <a:pt x="44" y="16"/>
                    <a:pt x="39" y="18"/>
                  </a:cubicBezTo>
                  <a:cubicBezTo>
                    <a:pt x="34" y="20"/>
                    <a:pt x="21" y="26"/>
                    <a:pt x="1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3" name="Freeform 679"/>
            <p:cNvSpPr>
              <a:spLocks/>
            </p:cNvSpPr>
            <p:nvPr/>
          </p:nvSpPr>
          <p:spPr bwMode="auto">
            <a:xfrm>
              <a:off x="6918325" y="1025241"/>
              <a:ext cx="41275" cy="28648"/>
            </a:xfrm>
            <a:custGeom>
              <a:avLst/>
              <a:gdLst>
                <a:gd name="T0" fmla="*/ 33413 w 21"/>
                <a:gd name="T1" fmla="*/ 20205 h 11"/>
                <a:gd name="T2" fmla="*/ 15724 w 21"/>
                <a:gd name="T3" fmla="*/ 0 h 11"/>
                <a:gd name="T4" fmla="*/ 33413 w 21"/>
                <a:gd name="T5" fmla="*/ 20205 h 11"/>
                <a:gd name="T6" fmla="*/ 0 60000 65536"/>
                <a:gd name="T7" fmla="*/ 0 60000 65536"/>
                <a:gd name="T8" fmla="*/ 0 60000 65536"/>
              </a:gdLst>
              <a:ahLst/>
              <a:cxnLst>
                <a:cxn ang="T6">
                  <a:pos x="T0" y="T1"/>
                </a:cxn>
                <a:cxn ang="T7">
                  <a:pos x="T2" y="T3"/>
                </a:cxn>
                <a:cxn ang="T8">
                  <a:pos x="T4" y="T5"/>
                </a:cxn>
              </a:cxnLst>
              <a:rect l="0" t="0" r="r" b="b"/>
              <a:pathLst>
                <a:path w="21" h="11">
                  <a:moveTo>
                    <a:pt x="17" y="10"/>
                  </a:moveTo>
                  <a:cubicBezTo>
                    <a:pt x="11" y="11"/>
                    <a:pt x="0" y="1"/>
                    <a:pt x="8" y="0"/>
                  </a:cubicBezTo>
                  <a:cubicBezTo>
                    <a:pt x="17" y="0"/>
                    <a:pt x="21" y="9"/>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4" name="Freeform 680"/>
            <p:cNvSpPr>
              <a:spLocks/>
            </p:cNvSpPr>
            <p:nvPr/>
          </p:nvSpPr>
          <p:spPr bwMode="auto">
            <a:xfrm>
              <a:off x="6973888" y="969993"/>
              <a:ext cx="104775" cy="40926"/>
            </a:xfrm>
            <a:custGeom>
              <a:avLst/>
              <a:gdLst>
                <a:gd name="T0" fmla="*/ 3810 w 55"/>
                <a:gd name="T1" fmla="*/ 24279 h 17"/>
                <a:gd name="T2" fmla="*/ 28575 w 55"/>
                <a:gd name="T3" fmla="*/ 16809 h 17"/>
                <a:gd name="T4" fmla="*/ 62865 w 55"/>
                <a:gd name="T5" fmla="*/ 1868 h 17"/>
                <a:gd name="T6" fmla="*/ 95250 w 55"/>
                <a:gd name="T7" fmla="*/ 24279 h 17"/>
                <a:gd name="T8" fmla="*/ 62865 w 55"/>
                <a:gd name="T9" fmla="*/ 28015 h 17"/>
                <a:gd name="T10" fmla="*/ 45720 w 55"/>
                <a:gd name="T11" fmla="*/ 29882 h 17"/>
                <a:gd name="T12" fmla="*/ 24765 w 55"/>
                <a:gd name="T13" fmla="*/ 24279 h 17"/>
                <a:gd name="T14" fmla="*/ 3810 w 55"/>
                <a:gd name="T15" fmla="*/ 24279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17">
                  <a:moveTo>
                    <a:pt x="2" y="13"/>
                  </a:moveTo>
                  <a:cubicBezTo>
                    <a:pt x="0" y="12"/>
                    <a:pt x="10" y="10"/>
                    <a:pt x="15" y="9"/>
                  </a:cubicBezTo>
                  <a:cubicBezTo>
                    <a:pt x="21" y="7"/>
                    <a:pt x="29" y="0"/>
                    <a:pt x="33" y="1"/>
                  </a:cubicBezTo>
                  <a:cubicBezTo>
                    <a:pt x="37" y="2"/>
                    <a:pt x="55" y="11"/>
                    <a:pt x="50" y="13"/>
                  </a:cubicBezTo>
                  <a:cubicBezTo>
                    <a:pt x="46" y="14"/>
                    <a:pt x="38" y="15"/>
                    <a:pt x="33" y="15"/>
                  </a:cubicBezTo>
                  <a:cubicBezTo>
                    <a:pt x="28" y="15"/>
                    <a:pt x="30" y="15"/>
                    <a:pt x="24" y="16"/>
                  </a:cubicBezTo>
                  <a:cubicBezTo>
                    <a:pt x="18" y="17"/>
                    <a:pt x="17" y="13"/>
                    <a:pt x="13" y="13"/>
                  </a:cubicBezTo>
                  <a:cubicBezTo>
                    <a:pt x="8" y="14"/>
                    <a:pt x="6" y="16"/>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5" name="Freeform 681"/>
            <p:cNvSpPr>
              <a:spLocks/>
            </p:cNvSpPr>
            <p:nvPr/>
          </p:nvSpPr>
          <p:spPr bwMode="auto">
            <a:xfrm>
              <a:off x="7237413" y="1109139"/>
              <a:ext cx="139700" cy="120730"/>
            </a:xfrm>
            <a:custGeom>
              <a:avLst/>
              <a:gdLst>
                <a:gd name="T0" fmla="*/ 105253 w 73"/>
                <a:gd name="T1" fmla="*/ 91751 h 49"/>
                <a:gd name="T2" fmla="*/ 61238 w 73"/>
                <a:gd name="T3" fmla="*/ 87928 h 49"/>
                <a:gd name="T4" fmla="*/ 66979 w 73"/>
                <a:gd name="T5" fmla="*/ 78370 h 49"/>
                <a:gd name="T6" fmla="*/ 53584 w 73"/>
                <a:gd name="T7" fmla="*/ 70724 h 49"/>
                <a:gd name="T8" fmla="*/ 80375 w 73"/>
                <a:gd name="T9" fmla="*/ 59256 h 49"/>
                <a:gd name="T10" fmla="*/ 65066 w 73"/>
                <a:gd name="T11" fmla="*/ 55433 h 49"/>
                <a:gd name="T12" fmla="*/ 21051 w 73"/>
                <a:gd name="T13" fmla="*/ 61167 h 49"/>
                <a:gd name="T14" fmla="*/ 0 w 73"/>
                <a:gd name="T15" fmla="*/ 63078 h 49"/>
                <a:gd name="T16" fmla="*/ 22964 w 73"/>
                <a:gd name="T17" fmla="*/ 49698 h 49"/>
                <a:gd name="T18" fmla="*/ 30619 w 73"/>
                <a:gd name="T19" fmla="*/ 40141 h 49"/>
                <a:gd name="T20" fmla="*/ 15310 w 73"/>
                <a:gd name="T21" fmla="*/ 34406 h 49"/>
                <a:gd name="T22" fmla="*/ 24878 w 73"/>
                <a:gd name="T23" fmla="*/ 24849 h 49"/>
                <a:gd name="T24" fmla="*/ 15310 w 73"/>
                <a:gd name="T25" fmla="*/ 21026 h 49"/>
                <a:gd name="T26" fmla="*/ 38274 w 73"/>
                <a:gd name="T27" fmla="*/ 19115 h 49"/>
                <a:gd name="T28" fmla="*/ 74634 w 73"/>
                <a:gd name="T29" fmla="*/ 43964 h 49"/>
                <a:gd name="T30" fmla="*/ 74634 w 73"/>
                <a:gd name="T31" fmla="*/ 34406 h 49"/>
                <a:gd name="T32" fmla="*/ 65066 w 73"/>
                <a:gd name="T33" fmla="*/ 32495 h 49"/>
                <a:gd name="T34" fmla="*/ 65066 w 73"/>
                <a:gd name="T35" fmla="*/ 22938 h 49"/>
                <a:gd name="T36" fmla="*/ 45929 w 73"/>
                <a:gd name="T37" fmla="*/ 13380 h 49"/>
                <a:gd name="T38" fmla="*/ 45929 w 73"/>
                <a:gd name="T39" fmla="*/ 5734 h 49"/>
                <a:gd name="T40" fmla="*/ 32533 w 73"/>
                <a:gd name="T41" fmla="*/ 7646 h 49"/>
                <a:gd name="T42" fmla="*/ 59325 w 73"/>
                <a:gd name="T43" fmla="*/ 1911 h 49"/>
                <a:gd name="T44" fmla="*/ 61238 w 73"/>
                <a:gd name="T45" fmla="*/ 11469 h 49"/>
                <a:gd name="T46" fmla="*/ 89944 w 73"/>
                <a:gd name="T47" fmla="*/ 15292 h 49"/>
                <a:gd name="T48" fmla="*/ 109081 w 73"/>
                <a:gd name="T49" fmla="*/ 5734 h 49"/>
                <a:gd name="T50" fmla="*/ 124390 w 73"/>
                <a:gd name="T51" fmla="*/ 21026 h 49"/>
                <a:gd name="T52" fmla="*/ 126304 w 73"/>
                <a:gd name="T53" fmla="*/ 32495 h 49"/>
                <a:gd name="T54" fmla="*/ 126304 w 73"/>
                <a:gd name="T55" fmla="*/ 55433 h 49"/>
                <a:gd name="T56" fmla="*/ 132045 w 73"/>
                <a:gd name="T57" fmla="*/ 70724 h 49"/>
                <a:gd name="T58" fmla="*/ 118649 w 73"/>
                <a:gd name="T59" fmla="*/ 64990 h 49"/>
                <a:gd name="T60" fmla="*/ 126304 w 73"/>
                <a:gd name="T61" fmla="*/ 84105 h 49"/>
                <a:gd name="T62" fmla="*/ 105253 w 73"/>
                <a:gd name="T63" fmla="*/ 91751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49">
                  <a:moveTo>
                    <a:pt x="55" y="48"/>
                  </a:moveTo>
                  <a:cubicBezTo>
                    <a:pt x="47" y="48"/>
                    <a:pt x="31" y="49"/>
                    <a:pt x="32" y="46"/>
                  </a:cubicBezTo>
                  <a:cubicBezTo>
                    <a:pt x="34" y="43"/>
                    <a:pt x="40" y="44"/>
                    <a:pt x="35" y="41"/>
                  </a:cubicBezTo>
                  <a:cubicBezTo>
                    <a:pt x="30" y="38"/>
                    <a:pt x="27" y="38"/>
                    <a:pt x="28" y="37"/>
                  </a:cubicBezTo>
                  <a:cubicBezTo>
                    <a:pt x="30" y="35"/>
                    <a:pt x="40" y="31"/>
                    <a:pt x="42" y="31"/>
                  </a:cubicBezTo>
                  <a:cubicBezTo>
                    <a:pt x="43" y="30"/>
                    <a:pt x="43" y="27"/>
                    <a:pt x="34" y="29"/>
                  </a:cubicBezTo>
                  <a:cubicBezTo>
                    <a:pt x="24" y="31"/>
                    <a:pt x="22" y="32"/>
                    <a:pt x="11" y="32"/>
                  </a:cubicBezTo>
                  <a:cubicBezTo>
                    <a:pt x="0" y="33"/>
                    <a:pt x="0" y="36"/>
                    <a:pt x="0" y="33"/>
                  </a:cubicBezTo>
                  <a:cubicBezTo>
                    <a:pt x="0" y="29"/>
                    <a:pt x="8" y="26"/>
                    <a:pt x="12" y="26"/>
                  </a:cubicBezTo>
                  <a:cubicBezTo>
                    <a:pt x="16" y="26"/>
                    <a:pt x="24" y="23"/>
                    <a:pt x="16" y="21"/>
                  </a:cubicBezTo>
                  <a:cubicBezTo>
                    <a:pt x="9" y="19"/>
                    <a:pt x="4" y="22"/>
                    <a:pt x="8" y="18"/>
                  </a:cubicBezTo>
                  <a:cubicBezTo>
                    <a:pt x="11" y="15"/>
                    <a:pt x="20" y="13"/>
                    <a:pt x="13" y="13"/>
                  </a:cubicBezTo>
                  <a:cubicBezTo>
                    <a:pt x="7" y="13"/>
                    <a:pt x="3" y="13"/>
                    <a:pt x="8" y="11"/>
                  </a:cubicBezTo>
                  <a:cubicBezTo>
                    <a:pt x="13" y="9"/>
                    <a:pt x="14" y="5"/>
                    <a:pt x="20" y="10"/>
                  </a:cubicBezTo>
                  <a:cubicBezTo>
                    <a:pt x="25" y="15"/>
                    <a:pt x="36" y="24"/>
                    <a:pt x="39" y="23"/>
                  </a:cubicBezTo>
                  <a:cubicBezTo>
                    <a:pt x="41" y="22"/>
                    <a:pt x="44" y="18"/>
                    <a:pt x="39" y="18"/>
                  </a:cubicBezTo>
                  <a:cubicBezTo>
                    <a:pt x="34" y="18"/>
                    <a:pt x="29" y="18"/>
                    <a:pt x="34" y="17"/>
                  </a:cubicBezTo>
                  <a:cubicBezTo>
                    <a:pt x="39" y="17"/>
                    <a:pt x="41" y="13"/>
                    <a:pt x="34" y="12"/>
                  </a:cubicBezTo>
                  <a:cubicBezTo>
                    <a:pt x="27" y="11"/>
                    <a:pt x="23" y="8"/>
                    <a:pt x="24" y="7"/>
                  </a:cubicBezTo>
                  <a:cubicBezTo>
                    <a:pt x="25" y="5"/>
                    <a:pt x="27" y="3"/>
                    <a:pt x="24" y="3"/>
                  </a:cubicBezTo>
                  <a:cubicBezTo>
                    <a:pt x="20" y="4"/>
                    <a:pt x="10" y="7"/>
                    <a:pt x="17" y="4"/>
                  </a:cubicBezTo>
                  <a:cubicBezTo>
                    <a:pt x="24" y="1"/>
                    <a:pt x="34" y="0"/>
                    <a:pt x="31" y="1"/>
                  </a:cubicBezTo>
                  <a:cubicBezTo>
                    <a:pt x="28" y="2"/>
                    <a:pt x="27" y="5"/>
                    <a:pt x="32" y="6"/>
                  </a:cubicBezTo>
                  <a:cubicBezTo>
                    <a:pt x="38" y="6"/>
                    <a:pt x="43" y="9"/>
                    <a:pt x="47" y="8"/>
                  </a:cubicBezTo>
                  <a:cubicBezTo>
                    <a:pt x="50" y="7"/>
                    <a:pt x="55" y="2"/>
                    <a:pt x="57" y="3"/>
                  </a:cubicBezTo>
                  <a:cubicBezTo>
                    <a:pt x="59" y="4"/>
                    <a:pt x="65" y="10"/>
                    <a:pt x="65" y="11"/>
                  </a:cubicBezTo>
                  <a:cubicBezTo>
                    <a:pt x="65" y="13"/>
                    <a:pt x="67" y="13"/>
                    <a:pt x="66" y="17"/>
                  </a:cubicBezTo>
                  <a:cubicBezTo>
                    <a:pt x="66" y="21"/>
                    <a:pt x="64" y="29"/>
                    <a:pt x="66" y="29"/>
                  </a:cubicBezTo>
                  <a:cubicBezTo>
                    <a:pt x="69" y="30"/>
                    <a:pt x="73" y="38"/>
                    <a:pt x="69" y="37"/>
                  </a:cubicBezTo>
                  <a:cubicBezTo>
                    <a:pt x="66" y="37"/>
                    <a:pt x="64" y="33"/>
                    <a:pt x="62" y="34"/>
                  </a:cubicBezTo>
                  <a:cubicBezTo>
                    <a:pt x="60" y="36"/>
                    <a:pt x="64" y="42"/>
                    <a:pt x="66" y="44"/>
                  </a:cubicBezTo>
                  <a:cubicBezTo>
                    <a:pt x="67" y="45"/>
                    <a:pt x="58" y="48"/>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6" name="Freeform 682"/>
            <p:cNvSpPr>
              <a:spLocks/>
            </p:cNvSpPr>
            <p:nvPr/>
          </p:nvSpPr>
          <p:spPr bwMode="auto">
            <a:xfrm>
              <a:off x="7218363" y="1164388"/>
              <a:ext cx="46037" cy="16370"/>
            </a:xfrm>
            <a:custGeom>
              <a:avLst/>
              <a:gdLst>
                <a:gd name="T0" fmla="*/ 5755 w 24"/>
                <a:gd name="T1" fmla="*/ 12700 h 7"/>
                <a:gd name="T2" fmla="*/ 32610 w 24"/>
                <a:gd name="T3" fmla="*/ 0 h 7"/>
                <a:gd name="T4" fmla="*/ 5755 w 24"/>
                <a:gd name="T5" fmla="*/ 12700 h 7"/>
                <a:gd name="T6" fmla="*/ 0 60000 65536"/>
                <a:gd name="T7" fmla="*/ 0 60000 65536"/>
                <a:gd name="T8" fmla="*/ 0 60000 65536"/>
              </a:gdLst>
              <a:ahLst/>
              <a:cxnLst>
                <a:cxn ang="T6">
                  <a:pos x="T0" y="T1"/>
                </a:cxn>
                <a:cxn ang="T7">
                  <a:pos x="T2" y="T3"/>
                </a:cxn>
                <a:cxn ang="T8">
                  <a:pos x="T4" y="T5"/>
                </a:cxn>
              </a:cxnLst>
              <a:rect l="0" t="0" r="r" b="b"/>
              <a:pathLst>
                <a:path w="24" h="7">
                  <a:moveTo>
                    <a:pt x="3" y="7"/>
                  </a:moveTo>
                  <a:cubicBezTo>
                    <a:pt x="10" y="6"/>
                    <a:pt x="24" y="0"/>
                    <a:pt x="17" y="0"/>
                  </a:cubicBezTo>
                  <a:cubicBezTo>
                    <a:pt x="10" y="0"/>
                    <a:pt x="0" y="7"/>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7" name="Freeform 683"/>
            <p:cNvSpPr>
              <a:spLocks/>
            </p:cNvSpPr>
            <p:nvPr/>
          </p:nvSpPr>
          <p:spPr bwMode="auto">
            <a:xfrm>
              <a:off x="7207250" y="1156203"/>
              <a:ext cx="39688" cy="12278"/>
            </a:xfrm>
            <a:custGeom>
              <a:avLst/>
              <a:gdLst>
                <a:gd name="T0" fmla="*/ 5670 w 21"/>
                <a:gd name="T1" fmla="*/ 9525 h 5"/>
                <a:gd name="T2" fmla="*/ 30238 w 21"/>
                <a:gd name="T3" fmla="*/ 1905 h 5"/>
                <a:gd name="T4" fmla="*/ 5670 w 21"/>
                <a:gd name="T5" fmla="*/ 9525 h 5"/>
                <a:gd name="T6" fmla="*/ 0 60000 65536"/>
                <a:gd name="T7" fmla="*/ 0 60000 65536"/>
                <a:gd name="T8" fmla="*/ 0 60000 65536"/>
              </a:gdLst>
              <a:ahLst/>
              <a:cxnLst>
                <a:cxn ang="T6">
                  <a:pos x="T0" y="T1"/>
                </a:cxn>
                <a:cxn ang="T7">
                  <a:pos x="T2" y="T3"/>
                </a:cxn>
                <a:cxn ang="T8">
                  <a:pos x="T4" y="T5"/>
                </a:cxn>
              </a:cxnLst>
              <a:rect l="0" t="0" r="r" b="b"/>
              <a:pathLst>
                <a:path w="21" h="5">
                  <a:moveTo>
                    <a:pt x="3" y="5"/>
                  </a:moveTo>
                  <a:cubicBezTo>
                    <a:pt x="0" y="5"/>
                    <a:pt x="11" y="1"/>
                    <a:pt x="16" y="1"/>
                  </a:cubicBezTo>
                  <a:cubicBezTo>
                    <a:pt x="21" y="0"/>
                    <a:pt x="11"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8" name="Freeform 684"/>
            <p:cNvSpPr>
              <a:spLocks/>
            </p:cNvSpPr>
            <p:nvPr/>
          </p:nvSpPr>
          <p:spPr bwMode="auto">
            <a:xfrm>
              <a:off x="7188200" y="1137787"/>
              <a:ext cx="49213" cy="30693"/>
            </a:xfrm>
            <a:custGeom>
              <a:avLst/>
              <a:gdLst>
                <a:gd name="T0" fmla="*/ 9464 w 26"/>
                <a:gd name="T1" fmla="*/ 14654 h 13"/>
                <a:gd name="T2" fmla="*/ 49213 w 26"/>
                <a:gd name="T3" fmla="*/ 5495 h 13"/>
                <a:gd name="T4" fmla="*/ 9464 w 26"/>
                <a:gd name="T5" fmla="*/ 14654 h 13"/>
                <a:gd name="T6" fmla="*/ 0 60000 65536"/>
                <a:gd name="T7" fmla="*/ 0 60000 65536"/>
                <a:gd name="T8" fmla="*/ 0 60000 65536"/>
              </a:gdLst>
              <a:ahLst/>
              <a:cxnLst>
                <a:cxn ang="T6">
                  <a:pos x="T0" y="T1"/>
                </a:cxn>
                <a:cxn ang="T7">
                  <a:pos x="T2" y="T3"/>
                </a:cxn>
                <a:cxn ang="T8">
                  <a:pos x="T4" y="T5"/>
                </a:cxn>
              </a:cxnLst>
              <a:rect l="0" t="0" r="r" b="b"/>
              <a:pathLst>
                <a:path w="26" h="13">
                  <a:moveTo>
                    <a:pt x="5" y="8"/>
                  </a:moveTo>
                  <a:cubicBezTo>
                    <a:pt x="0" y="6"/>
                    <a:pt x="26" y="0"/>
                    <a:pt x="26" y="3"/>
                  </a:cubicBezTo>
                  <a:cubicBezTo>
                    <a:pt x="26" y="5"/>
                    <a:pt x="15" y="13"/>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69" name="Freeform 685"/>
            <p:cNvSpPr>
              <a:spLocks/>
            </p:cNvSpPr>
            <p:nvPr/>
          </p:nvSpPr>
          <p:spPr bwMode="auto">
            <a:xfrm>
              <a:off x="7189788" y="1117324"/>
              <a:ext cx="46037" cy="26601"/>
            </a:xfrm>
            <a:custGeom>
              <a:avLst/>
              <a:gdLst>
                <a:gd name="T0" fmla="*/ 9591 w 24"/>
                <a:gd name="T1" fmla="*/ 18761 h 11"/>
                <a:gd name="T2" fmla="*/ 7673 w 24"/>
                <a:gd name="T3" fmla="*/ 0 h 11"/>
                <a:gd name="T4" fmla="*/ 34528 w 24"/>
                <a:gd name="T5" fmla="*/ 15009 h 11"/>
                <a:gd name="T6" fmla="*/ 9591 w 24"/>
                <a:gd name="T7" fmla="*/ 18761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5" y="10"/>
                  </a:moveTo>
                  <a:cubicBezTo>
                    <a:pt x="1" y="9"/>
                    <a:pt x="0" y="0"/>
                    <a:pt x="4" y="0"/>
                  </a:cubicBezTo>
                  <a:cubicBezTo>
                    <a:pt x="8" y="0"/>
                    <a:pt x="24" y="8"/>
                    <a:pt x="18" y="8"/>
                  </a:cubicBezTo>
                  <a:cubicBezTo>
                    <a:pt x="13" y="8"/>
                    <a:pt x="11" y="11"/>
                    <a:pt x="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0" name="Freeform 686"/>
            <p:cNvSpPr>
              <a:spLocks/>
            </p:cNvSpPr>
            <p:nvPr/>
          </p:nvSpPr>
          <p:spPr bwMode="auto">
            <a:xfrm>
              <a:off x="7142163" y="1035473"/>
              <a:ext cx="61912" cy="55249"/>
            </a:xfrm>
            <a:custGeom>
              <a:avLst/>
              <a:gdLst>
                <a:gd name="T0" fmla="*/ 38695 w 32"/>
                <a:gd name="T1" fmla="*/ 40914 h 22"/>
                <a:gd name="T2" fmla="*/ 15478 w 32"/>
                <a:gd name="T3" fmla="*/ 5845 h 22"/>
                <a:gd name="T4" fmla="*/ 38695 w 32"/>
                <a:gd name="T5" fmla="*/ 40914 h 22"/>
                <a:gd name="T6" fmla="*/ 0 60000 65536"/>
                <a:gd name="T7" fmla="*/ 0 60000 65536"/>
                <a:gd name="T8" fmla="*/ 0 60000 65536"/>
              </a:gdLst>
              <a:ahLst/>
              <a:cxnLst>
                <a:cxn ang="T6">
                  <a:pos x="T0" y="T1"/>
                </a:cxn>
                <a:cxn ang="T7">
                  <a:pos x="T2" y="T3"/>
                </a:cxn>
                <a:cxn ang="T8">
                  <a:pos x="T4" y="T5"/>
                </a:cxn>
              </a:cxnLst>
              <a:rect l="0" t="0" r="r" b="b"/>
              <a:pathLst>
                <a:path w="32" h="22">
                  <a:moveTo>
                    <a:pt x="20" y="21"/>
                  </a:moveTo>
                  <a:cubicBezTo>
                    <a:pt x="16" y="22"/>
                    <a:pt x="0" y="0"/>
                    <a:pt x="8" y="3"/>
                  </a:cubicBezTo>
                  <a:cubicBezTo>
                    <a:pt x="16" y="6"/>
                    <a:pt x="32" y="21"/>
                    <a:pt x="2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1" name="Freeform 687"/>
            <p:cNvSpPr>
              <a:spLocks/>
            </p:cNvSpPr>
            <p:nvPr/>
          </p:nvSpPr>
          <p:spPr bwMode="auto">
            <a:xfrm>
              <a:off x="7237413" y="1031381"/>
              <a:ext cx="46037" cy="18416"/>
            </a:xfrm>
            <a:custGeom>
              <a:avLst/>
              <a:gdLst>
                <a:gd name="T0" fmla="*/ 9591 w 24"/>
                <a:gd name="T1" fmla="*/ 1786 h 8"/>
                <a:gd name="T2" fmla="*/ 38364 w 24"/>
                <a:gd name="T3" fmla="*/ 8929 h 8"/>
                <a:gd name="T4" fmla="*/ 9591 w 24"/>
                <a:gd name="T5" fmla="*/ 1786 h 8"/>
                <a:gd name="T6" fmla="*/ 0 60000 65536"/>
                <a:gd name="T7" fmla="*/ 0 60000 65536"/>
                <a:gd name="T8" fmla="*/ 0 60000 65536"/>
              </a:gdLst>
              <a:ahLst/>
              <a:cxnLst>
                <a:cxn ang="T6">
                  <a:pos x="T0" y="T1"/>
                </a:cxn>
                <a:cxn ang="T7">
                  <a:pos x="T2" y="T3"/>
                </a:cxn>
                <a:cxn ang="T8">
                  <a:pos x="T4" y="T5"/>
                </a:cxn>
              </a:cxnLst>
              <a:rect l="0" t="0" r="r" b="b"/>
              <a:pathLst>
                <a:path w="24" h="8">
                  <a:moveTo>
                    <a:pt x="5" y="1"/>
                  </a:moveTo>
                  <a:cubicBezTo>
                    <a:pt x="12" y="0"/>
                    <a:pt x="24" y="4"/>
                    <a:pt x="20" y="5"/>
                  </a:cubicBezTo>
                  <a:cubicBezTo>
                    <a:pt x="8" y="8"/>
                    <a:pt x="0" y="3"/>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2" name="Freeform 688"/>
            <p:cNvSpPr>
              <a:spLocks/>
            </p:cNvSpPr>
            <p:nvPr/>
          </p:nvSpPr>
          <p:spPr bwMode="auto">
            <a:xfrm>
              <a:off x="7161213" y="927020"/>
              <a:ext cx="169862" cy="116638"/>
            </a:xfrm>
            <a:custGeom>
              <a:avLst/>
              <a:gdLst>
                <a:gd name="T0" fmla="*/ 131691 w 89"/>
                <a:gd name="T1" fmla="*/ 84712 h 47"/>
                <a:gd name="T2" fmla="*/ 120239 w 89"/>
                <a:gd name="T3" fmla="*/ 71235 h 47"/>
                <a:gd name="T4" fmla="*/ 89702 w 89"/>
                <a:gd name="T5" fmla="*/ 63534 h 47"/>
                <a:gd name="T6" fmla="*/ 64891 w 89"/>
                <a:gd name="T7" fmla="*/ 67385 h 47"/>
                <a:gd name="T8" fmla="*/ 76342 w 89"/>
                <a:gd name="T9" fmla="*/ 57758 h 47"/>
                <a:gd name="T10" fmla="*/ 40080 w 89"/>
                <a:gd name="T11" fmla="*/ 61609 h 47"/>
                <a:gd name="T12" fmla="*/ 22903 w 89"/>
                <a:gd name="T13" fmla="*/ 50057 h 47"/>
                <a:gd name="T14" fmla="*/ 32446 w 89"/>
                <a:gd name="T15" fmla="*/ 48132 h 47"/>
                <a:gd name="T16" fmla="*/ 55348 w 89"/>
                <a:gd name="T17" fmla="*/ 48132 h 47"/>
                <a:gd name="T18" fmla="*/ 51531 w 89"/>
                <a:gd name="T19" fmla="*/ 40431 h 47"/>
                <a:gd name="T20" fmla="*/ 55348 w 89"/>
                <a:gd name="T21" fmla="*/ 34655 h 47"/>
                <a:gd name="T22" fmla="*/ 43897 w 89"/>
                <a:gd name="T23" fmla="*/ 34655 h 47"/>
                <a:gd name="T24" fmla="*/ 38171 w 89"/>
                <a:gd name="T25" fmla="*/ 26954 h 47"/>
                <a:gd name="T26" fmla="*/ 26720 w 89"/>
                <a:gd name="T27" fmla="*/ 28879 h 47"/>
                <a:gd name="T28" fmla="*/ 17177 w 89"/>
                <a:gd name="T29" fmla="*/ 25029 h 47"/>
                <a:gd name="T30" fmla="*/ 3817 w 89"/>
                <a:gd name="T31" fmla="*/ 19253 h 47"/>
                <a:gd name="T32" fmla="*/ 9543 w 89"/>
                <a:gd name="T33" fmla="*/ 3851 h 47"/>
                <a:gd name="T34" fmla="*/ 36263 w 89"/>
                <a:gd name="T35" fmla="*/ 3851 h 47"/>
                <a:gd name="T36" fmla="*/ 76342 w 89"/>
                <a:gd name="T37" fmla="*/ 7701 h 47"/>
                <a:gd name="T38" fmla="*/ 76342 w 89"/>
                <a:gd name="T39" fmla="*/ 26954 h 47"/>
                <a:gd name="T40" fmla="*/ 91611 w 89"/>
                <a:gd name="T41" fmla="*/ 19253 h 47"/>
                <a:gd name="T42" fmla="*/ 106879 w 89"/>
                <a:gd name="T43" fmla="*/ 25029 h 47"/>
                <a:gd name="T44" fmla="*/ 118331 w 89"/>
                <a:gd name="T45" fmla="*/ 32730 h 47"/>
                <a:gd name="T46" fmla="*/ 143142 w 89"/>
                <a:gd name="T47" fmla="*/ 36580 h 47"/>
                <a:gd name="T48" fmla="*/ 156502 w 89"/>
                <a:gd name="T49" fmla="*/ 59684 h 47"/>
                <a:gd name="T50" fmla="*/ 166045 w 89"/>
                <a:gd name="T51" fmla="*/ 77011 h 47"/>
                <a:gd name="T52" fmla="*/ 131691 w 89"/>
                <a:gd name="T53" fmla="*/ 84712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9" h="47">
                  <a:moveTo>
                    <a:pt x="69" y="44"/>
                  </a:moveTo>
                  <a:cubicBezTo>
                    <a:pt x="65" y="42"/>
                    <a:pt x="69" y="40"/>
                    <a:pt x="63" y="37"/>
                  </a:cubicBezTo>
                  <a:cubicBezTo>
                    <a:pt x="56" y="34"/>
                    <a:pt x="53" y="32"/>
                    <a:pt x="47" y="33"/>
                  </a:cubicBezTo>
                  <a:cubicBezTo>
                    <a:pt x="40" y="34"/>
                    <a:pt x="28" y="38"/>
                    <a:pt x="34" y="35"/>
                  </a:cubicBezTo>
                  <a:cubicBezTo>
                    <a:pt x="40" y="32"/>
                    <a:pt x="45" y="30"/>
                    <a:pt x="40" y="30"/>
                  </a:cubicBezTo>
                  <a:cubicBezTo>
                    <a:pt x="35" y="30"/>
                    <a:pt x="23" y="32"/>
                    <a:pt x="21" y="32"/>
                  </a:cubicBezTo>
                  <a:cubicBezTo>
                    <a:pt x="18" y="32"/>
                    <a:pt x="11" y="30"/>
                    <a:pt x="12" y="26"/>
                  </a:cubicBezTo>
                  <a:cubicBezTo>
                    <a:pt x="12" y="23"/>
                    <a:pt x="10" y="25"/>
                    <a:pt x="17" y="25"/>
                  </a:cubicBezTo>
                  <a:cubicBezTo>
                    <a:pt x="25" y="25"/>
                    <a:pt x="32" y="27"/>
                    <a:pt x="29" y="25"/>
                  </a:cubicBezTo>
                  <a:cubicBezTo>
                    <a:pt x="27" y="22"/>
                    <a:pt x="24" y="21"/>
                    <a:pt x="27" y="21"/>
                  </a:cubicBezTo>
                  <a:cubicBezTo>
                    <a:pt x="29" y="20"/>
                    <a:pt x="32" y="18"/>
                    <a:pt x="29" y="18"/>
                  </a:cubicBezTo>
                  <a:cubicBezTo>
                    <a:pt x="27" y="18"/>
                    <a:pt x="22" y="22"/>
                    <a:pt x="23" y="18"/>
                  </a:cubicBezTo>
                  <a:cubicBezTo>
                    <a:pt x="23" y="14"/>
                    <a:pt x="24" y="14"/>
                    <a:pt x="20" y="14"/>
                  </a:cubicBezTo>
                  <a:cubicBezTo>
                    <a:pt x="16" y="14"/>
                    <a:pt x="17" y="15"/>
                    <a:pt x="14" y="15"/>
                  </a:cubicBezTo>
                  <a:cubicBezTo>
                    <a:pt x="10" y="16"/>
                    <a:pt x="13" y="14"/>
                    <a:pt x="9" y="13"/>
                  </a:cubicBezTo>
                  <a:cubicBezTo>
                    <a:pt x="5" y="11"/>
                    <a:pt x="2" y="14"/>
                    <a:pt x="2" y="10"/>
                  </a:cubicBezTo>
                  <a:cubicBezTo>
                    <a:pt x="2" y="6"/>
                    <a:pt x="0" y="2"/>
                    <a:pt x="5" y="2"/>
                  </a:cubicBezTo>
                  <a:cubicBezTo>
                    <a:pt x="10" y="2"/>
                    <a:pt x="17" y="3"/>
                    <a:pt x="19" y="2"/>
                  </a:cubicBezTo>
                  <a:cubicBezTo>
                    <a:pt x="21" y="1"/>
                    <a:pt x="40" y="0"/>
                    <a:pt x="40" y="4"/>
                  </a:cubicBezTo>
                  <a:cubicBezTo>
                    <a:pt x="40" y="8"/>
                    <a:pt x="34" y="15"/>
                    <a:pt x="40" y="14"/>
                  </a:cubicBezTo>
                  <a:cubicBezTo>
                    <a:pt x="46" y="12"/>
                    <a:pt x="44" y="11"/>
                    <a:pt x="48" y="10"/>
                  </a:cubicBezTo>
                  <a:cubicBezTo>
                    <a:pt x="52" y="8"/>
                    <a:pt x="52" y="10"/>
                    <a:pt x="56" y="13"/>
                  </a:cubicBezTo>
                  <a:cubicBezTo>
                    <a:pt x="60" y="16"/>
                    <a:pt x="56" y="17"/>
                    <a:pt x="62" y="17"/>
                  </a:cubicBezTo>
                  <a:cubicBezTo>
                    <a:pt x="68" y="17"/>
                    <a:pt x="74" y="15"/>
                    <a:pt x="75" y="19"/>
                  </a:cubicBezTo>
                  <a:cubicBezTo>
                    <a:pt x="77" y="23"/>
                    <a:pt x="80" y="29"/>
                    <a:pt x="82" y="31"/>
                  </a:cubicBezTo>
                  <a:cubicBezTo>
                    <a:pt x="84" y="34"/>
                    <a:pt x="89" y="36"/>
                    <a:pt x="87" y="40"/>
                  </a:cubicBezTo>
                  <a:cubicBezTo>
                    <a:pt x="85" y="44"/>
                    <a:pt x="77" y="4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3" name="Freeform 689"/>
            <p:cNvSpPr>
              <a:spLocks/>
            </p:cNvSpPr>
            <p:nvPr/>
          </p:nvSpPr>
          <p:spPr bwMode="auto">
            <a:xfrm>
              <a:off x="7294563" y="865632"/>
              <a:ext cx="47625" cy="32740"/>
            </a:xfrm>
            <a:custGeom>
              <a:avLst/>
              <a:gdLst>
                <a:gd name="T0" fmla="*/ 36195 w 25"/>
                <a:gd name="T1" fmla="*/ 25400 h 13"/>
                <a:gd name="T2" fmla="*/ 19050 w 25"/>
                <a:gd name="T3" fmla="*/ 21492 h 13"/>
                <a:gd name="T4" fmla="*/ 5715 w 25"/>
                <a:gd name="T5" fmla="*/ 13677 h 13"/>
                <a:gd name="T6" fmla="*/ 34290 w 25"/>
                <a:gd name="T7" fmla="*/ 9769 h 13"/>
                <a:gd name="T8" fmla="*/ 36195 w 25"/>
                <a:gd name="T9" fmla="*/ 2540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19" y="13"/>
                  </a:moveTo>
                  <a:cubicBezTo>
                    <a:pt x="14" y="13"/>
                    <a:pt x="18" y="12"/>
                    <a:pt x="10" y="11"/>
                  </a:cubicBezTo>
                  <a:cubicBezTo>
                    <a:pt x="2" y="10"/>
                    <a:pt x="0" y="10"/>
                    <a:pt x="3" y="7"/>
                  </a:cubicBezTo>
                  <a:cubicBezTo>
                    <a:pt x="6" y="5"/>
                    <a:pt x="13" y="0"/>
                    <a:pt x="18" y="5"/>
                  </a:cubicBezTo>
                  <a:cubicBezTo>
                    <a:pt x="24" y="9"/>
                    <a:pt x="25" y="13"/>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4" name="Freeform 690"/>
            <p:cNvSpPr>
              <a:spLocks/>
            </p:cNvSpPr>
            <p:nvPr/>
          </p:nvSpPr>
          <p:spPr bwMode="auto">
            <a:xfrm>
              <a:off x="7337425" y="972038"/>
              <a:ext cx="103188" cy="71620"/>
            </a:xfrm>
            <a:custGeom>
              <a:avLst/>
              <a:gdLst>
                <a:gd name="T0" fmla="*/ 42040 w 54"/>
                <a:gd name="T1" fmla="*/ 32571 h 29"/>
                <a:gd name="T2" fmla="*/ 11465 w 54"/>
                <a:gd name="T3" fmla="*/ 17244 h 29"/>
                <a:gd name="T4" fmla="*/ 19109 w 54"/>
                <a:gd name="T5" fmla="*/ 7664 h 29"/>
                <a:gd name="T6" fmla="*/ 13376 w 54"/>
                <a:gd name="T7" fmla="*/ 0 h 29"/>
                <a:gd name="T8" fmla="*/ 63059 w 54"/>
                <a:gd name="T9" fmla="*/ 11496 h 29"/>
                <a:gd name="T10" fmla="*/ 97455 w 54"/>
                <a:gd name="T11" fmla="*/ 19160 h 29"/>
                <a:gd name="T12" fmla="*/ 84079 w 54"/>
                <a:gd name="T13" fmla="*/ 28739 h 29"/>
                <a:gd name="T14" fmla="*/ 87901 w 54"/>
                <a:gd name="T15" fmla="*/ 44067 h 29"/>
                <a:gd name="T16" fmla="*/ 42040 w 54"/>
                <a:gd name="T17" fmla="*/ 49815 h 29"/>
                <a:gd name="T18" fmla="*/ 22931 w 54"/>
                <a:gd name="T19" fmla="*/ 38319 h 29"/>
                <a:gd name="T20" fmla="*/ 42040 w 54"/>
                <a:gd name="T21" fmla="*/ 3257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29">
                  <a:moveTo>
                    <a:pt x="22" y="17"/>
                  </a:moveTo>
                  <a:cubicBezTo>
                    <a:pt x="13" y="16"/>
                    <a:pt x="3" y="12"/>
                    <a:pt x="6" y="9"/>
                  </a:cubicBezTo>
                  <a:cubicBezTo>
                    <a:pt x="9" y="6"/>
                    <a:pt x="13" y="6"/>
                    <a:pt x="10" y="4"/>
                  </a:cubicBezTo>
                  <a:cubicBezTo>
                    <a:pt x="8" y="3"/>
                    <a:pt x="0" y="0"/>
                    <a:pt x="7" y="0"/>
                  </a:cubicBezTo>
                  <a:cubicBezTo>
                    <a:pt x="14" y="0"/>
                    <a:pt x="28" y="4"/>
                    <a:pt x="33" y="6"/>
                  </a:cubicBezTo>
                  <a:cubicBezTo>
                    <a:pt x="37" y="8"/>
                    <a:pt x="54" y="8"/>
                    <a:pt x="51" y="10"/>
                  </a:cubicBezTo>
                  <a:cubicBezTo>
                    <a:pt x="47" y="12"/>
                    <a:pt x="42" y="12"/>
                    <a:pt x="44" y="15"/>
                  </a:cubicBezTo>
                  <a:cubicBezTo>
                    <a:pt x="46" y="18"/>
                    <a:pt x="51" y="23"/>
                    <a:pt x="46" y="23"/>
                  </a:cubicBezTo>
                  <a:cubicBezTo>
                    <a:pt x="42" y="23"/>
                    <a:pt x="27" y="29"/>
                    <a:pt x="22" y="26"/>
                  </a:cubicBezTo>
                  <a:cubicBezTo>
                    <a:pt x="18" y="24"/>
                    <a:pt x="9" y="20"/>
                    <a:pt x="12" y="20"/>
                  </a:cubicBezTo>
                  <a:cubicBezTo>
                    <a:pt x="16" y="20"/>
                    <a:pt x="26" y="18"/>
                    <a:pt x="2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5" name="Freeform 691"/>
            <p:cNvSpPr>
              <a:spLocks/>
            </p:cNvSpPr>
            <p:nvPr/>
          </p:nvSpPr>
          <p:spPr bwMode="auto">
            <a:xfrm>
              <a:off x="7397750" y="1033427"/>
              <a:ext cx="84138" cy="32740"/>
            </a:xfrm>
            <a:custGeom>
              <a:avLst/>
              <a:gdLst>
                <a:gd name="T0" fmla="*/ 63104 w 44"/>
                <a:gd name="T1" fmla="*/ 23446 h 13"/>
                <a:gd name="T2" fmla="*/ 74577 w 44"/>
                <a:gd name="T3" fmla="*/ 7815 h 13"/>
                <a:gd name="T4" fmla="*/ 1912 w 44"/>
                <a:gd name="T5" fmla="*/ 5862 h 13"/>
                <a:gd name="T6" fmla="*/ 11473 w 44"/>
                <a:gd name="T7" fmla="*/ 21492 h 13"/>
                <a:gd name="T8" fmla="*/ 63104 w 44"/>
                <a:gd name="T9" fmla="*/ 234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3">
                  <a:moveTo>
                    <a:pt x="33" y="12"/>
                  </a:moveTo>
                  <a:cubicBezTo>
                    <a:pt x="38" y="11"/>
                    <a:pt x="44" y="5"/>
                    <a:pt x="39" y="4"/>
                  </a:cubicBezTo>
                  <a:cubicBezTo>
                    <a:pt x="34" y="3"/>
                    <a:pt x="2" y="0"/>
                    <a:pt x="1" y="3"/>
                  </a:cubicBezTo>
                  <a:cubicBezTo>
                    <a:pt x="0" y="7"/>
                    <a:pt x="0" y="11"/>
                    <a:pt x="6" y="11"/>
                  </a:cubicBezTo>
                  <a:cubicBezTo>
                    <a:pt x="11" y="11"/>
                    <a:pt x="30" y="13"/>
                    <a:pt x="3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6" name="Freeform 692"/>
            <p:cNvSpPr>
              <a:spLocks/>
            </p:cNvSpPr>
            <p:nvPr/>
          </p:nvSpPr>
          <p:spPr bwMode="auto">
            <a:xfrm>
              <a:off x="7388225" y="1182805"/>
              <a:ext cx="84138" cy="73666"/>
            </a:xfrm>
            <a:custGeom>
              <a:avLst/>
              <a:gdLst>
                <a:gd name="T0" fmla="*/ 36332 w 44"/>
                <a:gd name="T1" fmla="*/ 3810 h 30"/>
                <a:gd name="T2" fmla="*/ 5737 w 44"/>
                <a:gd name="T3" fmla="*/ 30480 h 30"/>
                <a:gd name="T4" fmla="*/ 34420 w 44"/>
                <a:gd name="T5" fmla="*/ 47625 h 30"/>
                <a:gd name="T6" fmla="*/ 72665 w 44"/>
                <a:gd name="T7" fmla="*/ 51435 h 30"/>
                <a:gd name="T8" fmla="*/ 74577 w 44"/>
                <a:gd name="T9" fmla="*/ 34290 h 30"/>
                <a:gd name="T10" fmla="*/ 76489 w 44"/>
                <a:gd name="T11" fmla="*/ 22860 h 30"/>
                <a:gd name="T12" fmla="*/ 36332 w 44"/>
                <a:gd name="T13" fmla="*/ 381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0">
                  <a:moveTo>
                    <a:pt x="19" y="2"/>
                  </a:moveTo>
                  <a:cubicBezTo>
                    <a:pt x="14" y="0"/>
                    <a:pt x="0" y="14"/>
                    <a:pt x="3" y="16"/>
                  </a:cubicBezTo>
                  <a:cubicBezTo>
                    <a:pt x="5" y="18"/>
                    <a:pt x="13" y="23"/>
                    <a:pt x="18" y="25"/>
                  </a:cubicBezTo>
                  <a:cubicBezTo>
                    <a:pt x="24" y="26"/>
                    <a:pt x="35" y="30"/>
                    <a:pt x="38" y="27"/>
                  </a:cubicBezTo>
                  <a:cubicBezTo>
                    <a:pt x="42" y="24"/>
                    <a:pt x="38" y="20"/>
                    <a:pt x="39" y="18"/>
                  </a:cubicBezTo>
                  <a:cubicBezTo>
                    <a:pt x="41" y="15"/>
                    <a:pt x="44" y="15"/>
                    <a:pt x="40" y="12"/>
                  </a:cubicBezTo>
                  <a:cubicBezTo>
                    <a:pt x="36" y="8"/>
                    <a:pt x="22" y="3"/>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7" name="Freeform 693"/>
            <p:cNvSpPr>
              <a:spLocks/>
            </p:cNvSpPr>
            <p:nvPr/>
          </p:nvSpPr>
          <p:spPr bwMode="auto">
            <a:xfrm>
              <a:off x="7426325" y="1164388"/>
              <a:ext cx="20638" cy="16370"/>
            </a:xfrm>
            <a:custGeom>
              <a:avLst/>
              <a:gdLst>
                <a:gd name="T0" fmla="*/ 15009 w 11"/>
                <a:gd name="T1" fmla="*/ 10886 h 7"/>
                <a:gd name="T2" fmla="*/ 5629 w 11"/>
                <a:gd name="T3" fmla="*/ 1814 h 7"/>
                <a:gd name="T4" fmla="*/ 15009 w 11"/>
                <a:gd name="T5" fmla="*/ 10886 h 7"/>
                <a:gd name="T6" fmla="*/ 0 60000 65536"/>
                <a:gd name="T7" fmla="*/ 0 60000 65536"/>
                <a:gd name="T8" fmla="*/ 0 60000 65536"/>
              </a:gdLst>
              <a:ahLst/>
              <a:cxnLst>
                <a:cxn ang="T6">
                  <a:pos x="T0" y="T1"/>
                </a:cxn>
                <a:cxn ang="T7">
                  <a:pos x="T2" y="T3"/>
                </a:cxn>
                <a:cxn ang="T8">
                  <a:pos x="T4" y="T5"/>
                </a:cxn>
              </a:cxnLst>
              <a:rect l="0" t="0" r="r" b="b"/>
              <a:pathLst>
                <a:path w="11" h="7">
                  <a:moveTo>
                    <a:pt x="8" y="6"/>
                  </a:moveTo>
                  <a:cubicBezTo>
                    <a:pt x="4" y="7"/>
                    <a:pt x="0" y="2"/>
                    <a:pt x="3" y="1"/>
                  </a:cubicBezTo>
                  <a:cubicBezTo>
                    <a:pt x="6" y="0"/>
                    <a:pt x="11" y="5"/>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8" name="Freeform 694"/>
            <p:cNvSpPr>
              <a:spLocks/>
            </p:cNvSpPr>
            <p:nvPr/>
          </p:nvSpPr>
          <p:spPr bwMode="auto">
            <a:xfrm>
              <a:off x="7519988" y="1047751"/>
              <a:ext cx="50800" cy="42971"/>
            </a:xfrm>
            <a:custGeom>
              <a:avLst/>
              <a:gdLst>
                <a:gd name="T0" fmla="*/ 5644 w 27"/>
                <a:gd name="T1" fmla="*/ 25493 h 17"/>
                <a:gd name="T2" fmla="*/ 7526 w 27"/>
                <a:gd name="T3" fmla="*/ 13727 h 17"/>
                <a:gd name="T4" fmla="*/ 11289 w 27"/>
                <a:gd name="T5" fmla="*/ 1961 h 17"/>
                <a:gd name="T6" fmla="*/ 41393 w 27"/>
                <a:gd name="T7" fmla="*/ 17649 h 17"/>
                <a:gd name="T8" fmla="*/ 15052 w 27"/>
                <a:gd name="T9" fmla="*/ 29415 h 17"/>
                <a:gd name="T10" fmla="*/ 5644 w 27"/>
                <a:gd name="T11" fmla="*/ 2549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7">
                  <a:moveTo>
                    <a:pt x="3" y="13"/>
                  </a:moveTo>
                  <a:cubicBezTo>
                    <a:pt x="0" y="11"/>
                    <a:pt x="4" y="12"/>
                    <a:pt x="4" y="7"/>
                  </a:cubicBezTo>
                  <a:cubicBezTo>
                    <a:pt x="3" y="2"/>
                    <a:pt x="0" y="0"/>
                    <a:pt x="6" y="1"/>
                  </a:cubicBezTo>
                  <a:cubicBezTo>
                    <a:pt x="13" y="2"/>
                    <a:pt x="27" y="6"/>
                    <a:pt x="22" y="9"/>
                  </a:cubicBezTo>
                  <a:cubicBezTo>
                    <a:pt x="17" y="12"/>
                    <a:pt x="12" y="12"/>
                    <a:pt x="8" y="15"/>
                  </a:cubicBezTo>
                  <a:cubicBezTo>
                    <a:pt x="5" y="17"/>
                    <a:pt x="5" y="15"/>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79" name="Freeform 695"/>
            <p:cNvSpPr>
              <a:spLocks/>
            </p:cNvSpPr>
            <p:nvPr/>
          </p:nvSpPr>
          <p:spPr bwMode="auto">
            <a:xfrm>
              <a:off x="7540625" y="1103000"/>
              <a:ext cx="19050" cy="26602"/>
            </a:xfrm>
            <a:custGeom>
              <a:avLst/>
              <a:gdLst>
                <a:gd name="T0" fmla="*/ 11430 w 10"/>
                <a:gd name="T1" fmla="*/ 5629 h 11"/>
                <a:gd name="T2" fmla="*/ 7620 w 10"/>
                <a:gd name="T3" fmla="*/ 18762 h 11"/>
                <a:gd name="T4" fmla="*/ 11430 w 10"/>
                <a:gd name="T5" fmla="*/ 5629 h 11"/>
                <a:gd name="T6" fmla="*/ 0 60000 65536"/>
                <a:gd name="T7" fmla="*/ 0 60000 65536"/>
                <a:gd name="T8" fmla="*/ 0 60000 65536"/>
              </a:gdLst>
              <a:ahLst/>
              <a:cxnLst>
                <a:cxn ang="T6">
                  <a:pos x="T0" y="T1"/>
                </a:cxn>
                <a:cxn ang="T7">
                  <a:pos x="T2" y="T3"/>
                </a:cxn>
                <a:cxn ang="T8">
                  <a:pos x="T4" y="T5"/>
                </a:cxn>
              </a:cxnLst>
              <a:rect l="0" t="0" r="r" b="b"/>
              <a:pathLst>
                <a:path w="10" h="11">
                  <a:moveTo>
                    <a:pt x="6" y="3"/>
                  </a:moveTo>
                  <a:cubicBezTo>
                    <a:pt x="2" y="0"/>
                    <a:pt x="0" y="8"/>
                    <a:pt x="4" y="10"/>
                  </a:cubicBezTo>
                  <a:cubicBezTo>
                    <a:pt x="7" y="11"/>
                    <a:pt x="10" y="7"/>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0" name="Freeform 696"/>
            <p:cNvSpPr>
              <a:spLocks/>
            </p:cNvSpPr>
            <p:nvPr/>
          </p:nvSpPr>
          <p:spPr bwMode="auto">
            <a:xfrm>
              <a:off x="7372350" y="1086630"/>
              <a:ext cx="446088" cy="178027"/>
            </a:xfrm>
            <a:custGeom>
              <a:avLst/>
              <a:gdLst>
                <a:gd name="T0" fmla="*/ 91898 w 233"/>
                <a:gd name="T1" fmla="*/ 32610 h 72"/>
                <a:gd name="T2" fmla="*/ 99556 w 233"/>
                <a:gd name="T3" fmla="*/ 19182 h 72"/>
                <a:gd name="T4" fmla="*/ 80411 w 233"/>
                <a:gd name="T5" fmla="*/ 9591 h 72"/>
                <a:gd name="T6" fmla="*/ 42120 w 233"/>
                <a:gd name="T7" fmla="*/ 1918 h 72"/>
                <a:gd name="T8" fmla="*/ 15316 w 233"/>
                <a:gd name="T9" fmla="*/ 9591 h 72"/>
                <a:gd name="T10" fmla="*/ 13402 w 233"/>
                <a:gd name="T11" fmla="*/ 15346 h 72"/>
                <a:gd name="T12" fmla="*/ 13402 w 233"/>
                <a:gd name="T13" fmla="*/ 21101 h 72"/>
                <a:gd name="T14" fmla="*/ 36376 w 233"/>
                <a:gd name="T15" fmla="*/ 28774 h 72"/>
                <a:gd name="T16" fmla="*/ 34462 w 233"/>
                <a:gd name="T17" fmla="*/ 34528 h 72"/>
                <a:gd name="T18" fmla="*/ 49778 w 233"/>
                <a:gd name="T19" fmla="*/ 38365 h 72"/>
                <a:gd name="T20" fmla="*/ 76582 w 233"/>
                <a:gd name="T21" fmla="*/ 42201 h 72"/>
                <a:gd name="T22" fmla="*/ 95727 w 233"/>
                <a:gd name="T23" fmla="*/ 40283 h 72"/>
                <a:gd name="T24" fmla="*/ 114872 w 233"/>
                <a:gd name="T25" fmla="*/ 51792 h 72"/>
                <a:gd name="T26" fmla="*/ 126360 w 233"/>
                <a:gd name="T27" fmla="*/ 67138 h 72"/>
                <a:gd name="T28" fmla="*/ 132103 w 233"/>
                <a:gd name="T29" fmla="*/ 80566 h 72"/>
                <a:gd name="T30" fmla="*/ 122531 w 233"/>
                <a:gd name="T31" fmla="*/ 93994 h 72"/>
                <a:gd name="T32" fmla="*/ 132103 w 233"/>
                <a:gd name="T33" fmla="*/ 113176 h 72"/>
                <a:gd name="T34" fmla="*/ 143591 w 233"/>
                <a:gd name="T35" fmla="*/ 126604 h 72"/>
                <a:gd name="T36" fmla="*/ 158907 w 233"/>
                <a:gd name="T37" fmla="*/ 118931 h 72"/>
                <a:gd name="T38" fmla="*/ 183796 w 233"/>
                <a:gd name="T39" fmla="*/ 132358 h 72"/>
                <a:gd name="T40" fmla="*/ 206770 w 233"/>
                <a:gd name="T41" fmla="*/ 124685 h 72"/>
                <a:gd name="T42" fmla="*/ 220172 w 233"/>
                <a:gd name="T43" fmla="*/ 118931 h 72"/>
                <a:gd name="T44" fmla="*/ 239318 w 233"/>
                <a:gd name="T45" fmla="*/ 134277 h 72"/>
                <a:gd name="T46" fmla="*/ 335045 w 233"/>
                <a:gd name="T47" fmla="*/ 132358 h 72"/>
                <a:gd name="T48" fmla="*/ 342703 w 233"/>
                <a:gd name="T49" fmla="*/ 118931 h 72"/>
                <a:gd name="T50" fmla="*/ 352276 w 233"/>
                <a:gd name="T51" fmla="*/ 122767 h 72"/>
                <a:gd name="T52" fmla="*/ 392481 w 233"/>
                <a:gd name="T53" fmla="*/ 134277 h 72"/>
                <a:gd name="T54" fmla="*/ 425028 w 233"/>
                <a:gd name="T55" fmla="*/ 128522 h 72"/>
                <a:gd name="T56" fmla="*/ 430772 w 233"/>
                <a:gd name="T57" fmla="*/ 118931 h 72"/>
                <a:gd name="T58" fmla="*/ 436515 w 233"/>
                <a:gd name="T59" fmla="*/ 107421 h 72"/>
                <a:gd name="T60" fmla="*/ 421199 w 233"/>
                <a:gd name="T61" fmla="*/ 107421 h 72"/>
                <a:gd name="T62" fmla="*/ 438430 w 233"/>
                <a:gd name="T63" fmla="*/ 86321 h 72"/>
                <a:gd name="T64" fmla="*/ 425028 w 233"/>
                <a:gd name="T65" fmla="*/ 80566 h 72"/>
                <a:gd name="T66" fmla="*/ 403968 w 233"/>
                <a:gd name="T67" fmla="*/ 78648 h 72"/>
                <a:gd name="T68" fmla="*/ 396310 w 233"/>
                <a:gd name="T69" fmla="*/ 70975 h 72"/>
                <a:gd name="T70" fmla="*/ 358019 w 233"/>
                <a:gd name="T71" fmla="*/ 70975 h 72"/>
                <a:gd name="T72" fmla="*/ 333130 w 233"/>
                <a:gd name="T73" fmla="*/ 67138 h 72"/>
                <a:gd name="T74" fmla="*/ 287181 w 233"/>
                <a:gd name="T75" fmla="*/ 82484 h 72"/>
                <a:gd name="T76" fmla="*/ 285267 w 233"/>
                <a:gd name="T77" fmla="*/ 86321 h 72"/>
                <a:gd name="T78" fmla="*/ 279523 w 233"/>
                <a:gd name="T79" fmla="*/ 90157 h 72"/>
                <a:gd name="T80" fmla="*/ 258463 w 233"/>
                <a:gd name="T81" fmla="*/ 84402 h 72"/>
                <a:gd name="T82" fmla="*/ 235489 w 233"/>
                <a:gd name="T83" fmla="*/ 82484 h 72"/>
                <a:gd name="T84" fmla="*/ 218258 w 233"/>
                <a:gd name="T85" fmla="*/ 80566 h 72"/>
                <a:gd name="T86" fmla="*/ 212514 w 233"/>
                <a:gd name="T87" fmla="*/ 88239 h 72"/>
                <a:gd name="T88" fmla="*/ 197198 w 233"/>
                <a:gd name="T89" fmla="*/ 80566 h 72"/>
                <a:gd name="T90" fmla="*/ 193369 w 233"/>
                <a:gd name="T91" fmla="*/ 74811 h 72"/>
                <a:gd name="T92" fmla="*/ 193369 w 233"/>
                <a:gd name="T93" fmla="*/ 67138 h 72"/>
                <a:gd name="T94" fmla="*/ 178052 w 233"/>
                <a:gd name="T95" fmla="*/ 59465 h 72"/>
                <a:gd name="T96" fmla="*/ 156992 w 233"/>
                <a:gd name="T97" fmla="*/ 61384 h 72"/>
                <a:gd name="T98" fmla="*/ 164651 w 233"/>
                <a:gd name="T99" fmla="*/ 55629 h 72"/>
                <a:gd name="T100" fmla="*/ 145505 w 233"/>
                <a:gd name="T101" fmla="*/ 46038 h 72"/>
                <a:gd name="T102" fmla="*/ 195283 w 233"/>
                <a:gd name="T103" fmla="*/ 46038 h 72"/>
                <a:gd name="T104" fmla="*/ 176138 w 233"/>
                <a:gd name="T105" fmla="*/ 38365 h 72"/>
                <a:gd name="T106" fmla="*/ 147420 w 233"/>
                <a:gd name="T107" fmla="*/ 34528 h 72"/>
                <a:gd name="T108" fmla="*/ 162736 w 233"/>
                <a:gd name="T109" fmla="*/ 26855 h 72"/>
                <a:gd name="T110" fmla="*/ 139761 w 233"/>
                <a:gd name="T111" fmla="*/ 23019 h 72"/>
                <a:gd name="T112" fmla="*/ 103385 w 233"/>
                <a:gd name="T113" fmla="*/ 26855 h 72"/>
                <a:gd name="T114" fmla="*/ 91898 w 233"/>
                <a:gd name="T115" fmla="*/ 32610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 h="72">
                  <a:moveTo>
                    <a:pt x="48" y="17"/>
                  </a:moveTo>
                  <a:cubicBezTo>
                    <a:pt x="48" y="17"/>
                    <a:pt x="55" y="13"/>
                    <a:pt x="52" y="10"/>
                  </a:cubicBezTo>
                  <a:cubicBezTo>
                    <a:pt x="48" y="8"/>
                    <a:pt x="46" y="4"/>
                    <a:pt x="42" y="5"/>
                  </a:cubicBezTo>
                  <a:cubicBezTo>
                    <a:pt x="38" y="6"/>
                    <a:pt x="28" y="2"/>
                    <a:pt x="22" y="1"/>
                  </a:cubicBezTo>
                  <a:cubicBezTo>
                    <a:pt x="16" y="0"/>
                    <a:pt x="3" y="3"/>
                    <a:pt x="8" y="5"/>
                  </a:cubicBezTo>
                  <a:cubicBezTo>
                    <a:pt x="14" y="7"/>
                    <a:pt x="12" y="7"/>
                    <a:pt x="7" y="8"/>
                  </a:cubicBezTo>
                  <a:cubicBezTo>
                    <a:pt x="2" y="9"/>
                    <a:pt x="0" y="10"/>
                    <a:pt x="7" y="11"/>
                  </a:cubicBezTo>
                  <a:cubicBezTo>
                    <a:pt x="13" y="12"/>
                    <a:pt x="17" y="14"/>
                    <a:pt x="19" y="15"/>
                  </a:cubicBezTo>
                  <a:cubicBezTo>
                    <a:pt x="22" y="16"/>
                    <a:pt x="19" y="18"/>
                    <a:pt x="18" y="18"/>
                  </a:cubicBezTo>
                  <a:cubicBezTo>
                    <a:pt x="17" y="18"/>
                    <a:pt x="20" y="20"/>
                    <a:pt x="26" y="20"/>
                  </a:cubicBezTo>
                  <a:cubicBezTo>
                    <a:pt x="31" y="21"/>
                    <a:pt x="33" y="22"/>
                    <a:pt x="40" y="22"/>
                  </a:cubicBezTo>
                  <a:cubicBezTo>
                    <a:pt x="47" y="22"/>
                    <a:pt x="46" y="20"/>
                    <a:pt x="50" y="21"/>
                  </a:cubicBezTo>
                  <a:cubicBezTo>
                    <a:pt x="55" y="22"/>
                    <a:pt x="55" y="25"/>
                    <a:pt x="60" y="27"/>
                  </a:cubicBezTo>
                  <a:cubicBezTo>
                    <a:pt x="65" y="28"/>
                    <a:pt x="64" y="32"/>
                    <a:pt x="66" y="35"/>
                  </a:cubicBezTo>
                  <a:cubicBezTo>
                    <a:pt x="68" y="39"/>
                    <a:pt x="72" y="40"/>
                    <a:pt x="69" y="42"/>
                  </a:cubicBezTo>
                  <a:cubicBezTo>
                    <a:pt x="66" y="44"/>
                    <a:pt x="63" y="46"/>
                    <a:pt x="64" y="49"/>
                  </a:cubicBezTo>
                  <a:cubicBezTo>
                    <a:pt x="64" y="53"/>
                    <a:pt x="65" y="55"/>
                    <a:pt x="69" y="59"/>
                  </a:cubicBezTo>
                  <a:cubicBezTo>
                    <a:pt x="72" y="63"/>
                    <a:pt x="69" y="67"/>
                    <a:pt x="75" y="66"/>
                  </a:cubicBezTo>
                  <a:cubicBezTo>
                    <a:pt x="81" y="65"/>
                    <a:pt x="82" y="60"/>
                    <a:pt x="83" y="62"/>
                  </a:cubicBezTo>
                  <a:cubicBezTo>
                    <a:pt x="83" y="65"/>
                    <a:pt x="88" y="69"/>
                    <a:pt x="96" y="69"/>
                  </a:cubicBezTo>
                  <a:cubicBezTo>
                    <a:pt x="104" y="68"/>
                    <a:pt x="101" y="67"/>
                    <a:pt x="108" y="65"/>
                  </a:cubicBezTo>
                  <a:cubicBezTo>
                    <a:pt x="114" y="62"/>
                    <a:pt x="115" y="58"/>
                    <a:pt x="115" y="62"/>
                  </a:cubicBezTo>
                  <a:cubicBezTo>
                    <a:pt x="116" y="67"/>
                    <a:pt x="119" y="70"/>
                    <a:pt x="125" y="70"/>
                  </a:cubicBezTo>
                  <a:cubicBezTo>
                    <a:pt x="131" y="70"/>
                    <a:pt x="171" y="71"/>
                    <a:pt x="175" y="69"/>
                  </a:cubicBezTo>
                  <a:cubicBezTo>
                    <a:pt x="179" y="67"/>
                    <a:pt x="178" y="63"/>
                    <a:pt x="179" y="62"/>
                  </a:cubicBezTo>
                  <a:cubicBezTo>
                    <a:pt x="181" y="60"/>
                    <a:pt x="180" y="60"/>
                    <a:pt x="184" y="64"/>
                  </a:cubicBezTo>
                  <a:cubicBezTo>
                    <a:pt x="188" y="68"/>
                    <a:pt x="198" y="72"/>
                    <a:pt x="205" y="70"/>
                  </a:cubicBezTo>
                  <a:cubicBezTo>
                    <a:pt x="211" y="68"/>
                    <a:pt x="220" y="70"/>
                    <a:pt x="222" y="67"/>
                  </a:cubicBezTo>
                  <a:cubicBezTo>
                    <a:pt x="224" y="64"/>
                    <a:pt x="221" y="64"/>
                    <a:pt x="225" y="62"/>
                  </a:cubicBezTo>
                  <a:cubicBezTo>
                    <a:pt x="230" y="61"/>
                    <a:pt x="231" y="56"/>
                    <a:pt x="228" y="56"/>
                  </a:cubicBezTo>
                  <a:cubicBezTo>
                    <a:pt x="226" y="56"/>
                    <a:pt x="215" y="58"/>
                    <a:pt x="220" y="56"/>
                  </a:cubicBezTo>
                  <a:cubicBezTo>
                    <a:pt x="225" y="54"/>
                    <a:pt x="233" y="45"/>
                    <a:pt x="229" y="45"/>
                  </a:cubicBezTo>
                  <a:cubicBezTo>
                    <a:pt x="225" y="45"/>
                    <a:pt x="228" y="44"/>
                    <a:pt x="222" y="42"/>
                  </a:cubicBezTo>
                  <a:cubicBezTo>
                    <a:pt x="217" y="40"/>
                    <a:pt x="215" y="42"/>
                    <a:pt x="211" y="41"/>
                  </a:cubicBezTo>
                  <a:cubicBezTo>
                    <a:pt x="208" y="39"/>
                    <a:pt x="213" y="37"/>
                    <a:pt x="207" y="37"/>
                  </a:cubicBezTo>
                  <a:cubicBezTo>
                    <a:pt x="200" y="37"/>
                    <a:pt x="193" y="37"/>
                    <a:pt x="187" y="37"/>
                  </a:cubicBezTo>
                  <a:cubicBezTo>
                    <a:pt x="181" y="37"/>
                    <a:pt x="178" y="34"/>
                    <a:pt x="174" y="35"/>
                  </a:cubicBezTo>
                  <a:cubicBezTo>
                    <a:pt x="170" y="37"/>
                    <a:pt x="155" y="43"/>
                    <a:pt x="150" y="43"/>
                  </a:cubicBezTo>
                  <a:cubicBezTo>
                    <a:pt x="145" y="43"/>
                    <a:pt x="145" y="44"/>
                    <a:pt x="149" y="45"/>
                  </a:cubicBezTo>
                  <a:cubicBezTo>
                    <a:pt x="153" y="46"/>
                    <a:pt x="150" y="47"/>
                    <a:pt x="146" y="47"/>
                  </a:cubicBezTo>
                  <a:cubicBezTo>
                    <a:pt x="143" y="47"/>
                    <a:pt x="143" y="49"/>
                    <a:pt x="135" y="44"/>
                  </a:cubicBezTo>
                  <a:cubicBezTo>
                    <a:pt x="127" y="40"/>
                    <a:pt x="128" y="43"/>
                    <a:pt x="123" y="43"/>
                  </a:cubicBezTo>
                  <a:cubicBezTo>
                    <a:pt x="118" y="43"/>
                    <a:pt x="116" y="41"/>
                    <a:pt x="114" y="42"/>
                  </a:cubicBezTo>
                  <a:cubicBezTo>
                    <a:pt x="112" y="42"/>
                    <a:pt x="114" y="46"/>
                    <a:pt x="111" y="46"/>
                  </a:cubicBezTo>
                  <a:cubicBezTo>
                    <a:pt x="108" y="46"/>
                    <a:pt x="106" y="42"/>
                    <a:pt x="103" y="42"/>
                  </a:cubicBezTo>
                  <a:cubicBezTo>
                    <a:pt x="100" y="42"/>
                    <a:pt x="98" y="41"/>
                    <a:pt x="101" y="39"/>
                  </a:cubicBezTo>
                  <a:cubicBezTo>
                    <a:pt x="105" y="37"/>
                    <a:pt x="105" y="37"/>
                    <a:pt x="101" y="35"/>
                  </a:cubicBezTo>
                  <a:cubicBezTo>
                    <a:pt x="97" y="32"/>
                    <a:pt x="96" y="30"/>
                    <a:pt x="93" y="31"/>
                  </a:cubicBezTo>
                  <a:cubicBezTo>
                    <a:pt x="90" y="32"/>
                    <a:pt x="79" y="34"/>
                    <a:pt x="82" y="32"/>
                  </a:cubicBezTo>
                  <a:cubicBezTo>
                    <a:pt x="85" y="31"/>
                    <a:pt x="90" y="30"/>
                    <a:pt x="86" y="29"/>
                  </a:cubicBezTo>
                  <a:cubicBezTo>
                    <a:pt x="82" y="28"/>
                    <a:pt x="73" y="24"/>
                    <a:pt x="76" y="24"/>
                  </a:cubicBezTo>
                  <a:cubicBezTo>
                    <a:pt x="80" y="24"/>
                    <a:pt x="105" y="26"/>
                    <a:pt x="102" y="24"/>
                  </a:cubicBezTo>
                  <a:cubicBezTo>
                    <a:pt x="98" y="23"/>
                    <a:pt x="97" y="22"/>
                    <a:pt x="92" y="20"/>
                  </a:cubicBezTo>
                  <a:cubicBezTo>
                    <a:pt x="87" y="17"/>
                    <a:pt x="73" y="18"/>
                    <a:pt x="77" y="18"/>
                  </a:cubicBezTo>
                  <a:cubicBezTo>
                    <a:pt x="81" y="18"/>
                    <a:pt x="88" y="16"/>
                    <a:pt x="85" y="14"/>
                  </a:cubicBezTo>
                  <a:cubicBezTo>
                    <a:pt x="82" y="12"/>
                    <a:pt x="79" y="12"/>
                    <a:pt x="73" y="12"/>
                  </a:cubicBezTo>
                  <a:cubicBezTo>
                    <a:pt x="66" y="12"/>
                    <a:pt x="56" y="14"/>
                    <a:pt x="54" y="14"/>
                  </a:cubicBezTo>
                  <a:cubicBezTo>
                    <a:pt x="53" y="14"/>
                    <a:pt x="50" y="17"/>
                    <a:pt x="4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1" name="Freeform 697"/>
            <p:cNvSpPr>
              <a:spLocks/>
            </p:cNvSpPr>
            <p:nvPr/>
          </p:nvSpPr>
          <p:spPr bwMode="auto">
            <a:xfrm>
              <a:off x="7386638" y="777643"/>
              <a:ext cx="293687" cy="239414"/>
            </a:xfrm>
            <a:custGeom>
              <a:avLst/>
              <a:gdLst>
                <a:gd name="T0" fmla="*/ 278431 w 154"/>
                <a:gd name="T1" fmla="*/ 109144 h 97"/>
                <a:gd name="T2" fmla="*/ 255546 w 154"/>
                <a:gd name="T3" fmla="*/ 103400 h 97"/>
                <a:gd name="T4" fmla="*/ 232661 w 154"/>
                <a:gd name="T5" fmla="*/ 103400 h 97"/>
                <a:gd name="T6" fmla="*/ 232661 w 154"/>
                <a:gd name="T7" fmla="*/ 91911 h 97"/>
                <a:gd name="T8" fmla="*/ 221219 w 154"/>
                <a:gd name="T9" fmla="*/ 80422 h 97"/>
                <a:gd name="T10" fmla="*/ 225033 w 154"/>
                <a:gd name="T11" fmla="*/ 65104 h 97"/>
                <a:gd name="T12" fmla="*/ 196427 w 154"/>
                <a:gd name="T13" fmla="*/ 63189 h 97"/>
                <a:gd name="T14" fmla="*/ 200241 w 154"/>
                <a:gd name="T15" fmla="*/ 76593 h 97"/>
                <a:gd name="T16" fmla="*/ 183078 w 154"/>
                <a:gd name="T17" fmla="*/ 53615 h 97"/>
                <a:gd name="T18" fmla="*/ 120145 w 154"/>
                <a:gd name="T19" fmla="*/ 13404 h 97"/>
                <a:gd name="T20" fmla="*/ 61026 w 154"/>
                <a:gd name="T21" fmla="*/ 5744 h 97"/>
                <a:gd name="T22" fmla="*/ 82004 w 154"/>
                <a:gd name="T23" fmla="*/ 19148 h 97"/>
                <a:gd name="T24" fmla="*/ 66747 w 154"/>
                <a:gd name="T25" fmla="*/ 21063 h 97"/>
                <a:gd name="T26" fmla="*/ 34327 w 154"/>
                <a:gd name="T27" fmla="*/ 26807 h 97"/>
                <a:gd name="T28" fmla="*/ 57212 w 154"/>
                <a:gd name="T29" fmla="*/ 40211 h 97"/>
                <a:gd name="T30" fmla="*/ 55305 w 154"/>
                <a:gd name="T31" fmla="*/ 49785 h 97"/>
                <a:gd name="T32" fmla="*/ 15256 w 154"/>
                <a:gd name="T33" fmla="*/ 42126 h 97"/>
                <a:gd name="T34" fmla="*/ 20978 w 154"/>
                <a:gd name="T35" fmla="*/ 51700 h 97"/>
                <a:gd name="T36" fmla="*/ 7628 w 154"/>
                <a:gd name="T37" fmla="*/ 65104 h 97"/>
                <a:gd name="T38" fmla="*/ 43862 w 154"/>
                <a:gd name="T39" fmla="*/ 70848 h 97"/>
                <a:gd name="T40" fmla="*/ 51491 w 154"/>
                <a:gd name="T41" fmla="*/ 76593 h 97"/>
                <a:gd name="T42" fmla="*/ 30513 w 154"/>
                <a:gd name="T43" fmla="*/ 80422 h 97"/>
                <a:gd name="T44" fmla="*/ 3814 w 154"/>
                <a:gd name="T45" fmla="*/ 80422 h 97"/>
                <a:gd name="T46" fmla="*/ 36234 w 154"/>
                <a:gd name="T47" fmla="*/ 105315 h 97"/>
                <a:gd name="T48" fmla="*/ 45769 w 154"/>
                <a:gd name="T49" fmla="*/ 120633 h 97"/>
                <a:gd name="T50" fmla="*/ 72468 w 154"/>
                <a:gd name="T51" fmla="*/ 120633 h 97"/>
                <a:gd name="T52" fmla="*/ 110609 w 154"/>
                <a:gd name="T53" fmla="*/ 116804 h 97"/>
                <a:gd name="T54" fmla="*/ 108702 w 154"/>
                <a:gd name="T55" fmla="*/ 120633 h 97"/>
                <a:gd name="T56" fmla="*/ 82004 w 154"/>
                <a:gd name="T57" fmla="*/ 132122 h 97"/>
                <a:gd name="T58" fmla="*/ 78189 w 154"/>
                <a:gd name="T59" fmla="*/ 147441 h 97"/>
                <a:gd name="T60" fmla="*/ 114424 w 154"/>
                <a:gd name="T61" fmla="*/ 162759 h 97"/>
                <a:gd name="T62" fmla="*/ 101074 w 154"/>
                <a:gd name="T63" fmla="*/ 170418 h 97"/>
                <a:gd name="T64" fmla="*/ 148751 w 154"/>
                <a:gd name="T65" fmla="*/ 183822 h 97"/>
                <a:gd name="T66" fmla="*/ 165914 w 154"/>
                <a:gd name="T67" fmla="*/ 178078 h 97"/>
                <a:gd name="T68" fmla="*/ 173542 w 154"/>
                <a:gd name="T69" fmla="*/ 166589 h 97"/>
                <a:gd name="T70" fmla="*/ 202148 w 154"/>
                <a:gd name="T71" fmla="*/ 172333 h 97"/>
                <a:gd name="T72" fmla="*/ 209776 w 154"/>
                <a:gd name="T73" fmla="*/ 176163 h 97"/>
                <a:gd name="T74" fmla="*/ 209776 w 154"/>
                <a:gd name="T75" fmla="*/ 143611 h 97"/>
                <a:gd name="T76" fmla="*/ 225033 w 154"/>
                <a:gd name="T77" fmla="*/ 157015 h 97"/>
                <a:gd name="T78" fmla="*/ 263174 w 154"/>
                <a:gd name="T79" fmla="*/ 137867 h 97"/>
                <a:gd name="T80" fmla="*/ 282245 w 154"/>
                <a:gd name="T81" fmla="*/ 137867 h 97"/>
                <a:gd name="T82" fmla="*/ 293687 w 154"/>
                <a:gd name="T83" fmla="*/ 122548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97">
                  <a:moveTo>
                    <a:pt x="154" y="64"/>
                  </a:moveTo>
                  <a:cubicBezTo>
                    <a:pt x="153" y="61"/>
                    <a:pt x="147" y="59"/>
                    <a:pt x="146" y="57"/>
                  </a:cubicBezTo>
                  <a:cubicBezTo>
                    <a:pt x="144" y="55"/>
                    <a:pt x="145" y="56"/>
                    <a:pt x="141" y="57"/>
                  </a:cubicBezTo>
                  <a:cubicBezTo>
                    <a:pt x="138" y="58"/>
                    <a:pt x="138" y="55"/>
                    <a:pt x="134" y="54"/>
                  </a:cubicBezTo>
                  <a:cubicBezTo>
                    <a:pt x="131" y="53"/>
                    <a:pt x="133" y="54"/>
                    <a:pt x="128" y="55"/>
                  </a:cubicBezTo>
                  <a:cubicBezTo>
                    <a:pt x="122" y="55"/>
                    <a:pt x="120" y="56"/>
                    <a:pt x="122" y="54"/>
                  </a:cubicBezTo>
                  <a:cubicBezTo>
                    <a:pt x="125" y="52"/>
                    <a:pt x="129" y="49"/>
                    <a:pt x="125" y="49"/>
                  </a:cubicBezTo>
                  <a:cubicBezTo>
                    <a:pt x="122" y="48"/>
                    <a:pt x="120" y="51"/>
                    <a:pt x="122" y="48"/>
                  </a:cubicBezTo>
                  <a:cubicBezTo>
                    <a:pt x="123" y="46"/>
                    <a:pt x="127" y="45"/>
                    <a:pt x="124" y="44"/>
                  </a:cubicBezTo>
                  <a:cubicBezTo>
                    <a:pt x="121" y="42"/>
                    <a:pt x="118" y="42"/>
                    <a:pt x="116" y="42"/>
                  </a:cubicBezTo>
                  <a:cubicBezTo>
                    <a:pt x="115" y="42"/>
                    <a:pt x="115" y="41"/>
                    <a:pt x="117" y="39"/>
                  </a:cubicBezTo>
                  <a:cubicBezTo>
                    <a:pt x="119" y="38"/>
                    <a:pt x="121" y="36"/>
                    <a:pt x="118" y="34"/>
                  </a:cubicBezTo>
                  <a:cubicBezTo>
                    <a:pt x="116" y="32"/>
                    <a:pt x="116" y="29"/>
                    <a:pt x="110" y="29"/>
                  </a:cubicBezTo>
                  <a:cubicBezTo>
                    <a:pt x="104" y="30"/>
                    <a:pt x="98" y="31"/>
                    <a:pt x="103" y="33"/>
                  </a:cubicBezTo>
                  <a:cubicBezTo>
                    <a:pt x="107" y="35"/>
                    <a:pt x="116" y="40"/>
                    <a:pt x="112" y="40"/>
                  </a:cubicBezTo>
                  <a:cubicBezTo>
                    <a:pt x="108" y="40"/>
                    <a:pt x="107" y="42"/>
                    <a:pt x="105" y="40"/>
                  </a:cubicBezTo>
                  <a:cubicBezTo>
                    <a:pt x="102" y="37"/>
                    <a:pt x="99" y="37"/>
                    <a:pt x="99" y="34"/>
                  </a:cubicBezTo>
                  <a:cubicBezTo>
                    <a:pt x="98" y="30"/>
                    <a:pt x="101" y="28"/>
                    <a:pt x="96" y="28"/>
                  </a:cubicBezTo>
                  <a:cubicBezTo>
                    <a:pt x="92" y="27"/>
                    <a:pt x="80" y="28"/>
                    <a:pt x="78" y="24"/>
                  </a:cubicBezTo>
                  <a:cubicBezTo>
                    <a:pt x="76" y="21"/>
                    <a:pt x="69" y="11"/>
                    <a:pt x="63" y="7"/>
                  </a:cubicBezTo>
                  <a:cubicBezTo>
                    <a:pt x="56" y="4"/>
                    <a:pt x="51" y="2"/>
                    <a:pt x="42" y="1"/>
                  </a:cubicBezTo>
                  <a:cubicBezTo>
                    <a:pt x="32" y="0"/>
                    <a:pt x="30" y="2"/>
                    <a:pt x="32" y="3"/>
                  </a:cubicBezTo>
                  <a:cubicBezTo>
                    <a:pt x="35" y="4"/>
                    <a:pt x="46" y="6"/>
                    <a:pt x="46" y="7"/>
                  </a:cubicBezTo>
                  <a:cubicBezTo>
                    <a:pt x="45" y="9"/>
                    <a:pt x="46" y="10"/>
                    <a:pt x="43" y="10"/>
                  </a:cubicBezTo>
                  <a:cubicBezTo>
                    <a:pt x="40" y="10"/>
                    <a:pt x="33" y="9"/>
                    <a:pt x="32" y="9"/>
                  </a:cubicBezTo>
                  <a:cubicBezTo>
                    <a:pt x="31" y="9"/>
                    <a:pt x="39" y="11"/>
                    <a:pt x="35" y="11"/>
                  </a:cubicBezTo>
                  <a:cubicBezTo>
                    <a:pt x="32" y="11"/>
                    <a:pt x="28" y="11"/>
                    <a:pt x="25" y="11"/>
                  </a:cubicBezTo>
                  <a:cubicBezTo>
                    <a:pt x="21" y="11"/>
                    <a:pt x="19" y="12"/>
                    <a:pt x="18" y="14"/>
                  </a:cubicBezTo>
                  <a:cubicBezTo>
                    <a:pt x="17" y="15"/>
                    <a:pt x="15" y="16"/>
                    <a:pt x="19" y="16"/>
                  </a:cubicBezTo>
                  <a:cubicBezTo>
                    <a:pt x="24" y="17"/>
                    <a:pt x="25" y="20"/>
                    <a:pt x="30" y="21"/>
                  </a:cubicBezTo>
                  <a:cubicBezTo>
                    <a:pt x="35" y="22"/>
                    <a:pt x="28" y="21"/>
                    <a:pt x="28" y="23"/>
                  </a:cubicBezTo>
                  <a:cubicBezTo>
                    <a:pt x="29" y="24"/>
                    <a:pt x="33" y="27"/>
                    <a:pt x="29" y="26"/>
                  </a:cubicBezTo>
                  <a:cubicBezTo>
                    <a:pt x="26" y="25"/>
                    <a:pt x="19" y="23"/>
                    <a:pt x="17" y="23"/>
                  </a:cubicBezTo>
                  <a:cubicBezTo>
                    <a:pt x="15" y="23"/>
                    <a:pt x="6" y="21"/>
                    <a:pt x="8" y="22"/>
                  </a:cubicBezTo>
                  <a:cubicBezTo>
                    <a:pt x="11" y="23"/>
                    <a:pt x="18" y="24"/>
                    <a:pt x="16" y="24"/>
                  </a:cubicBezTo>
                  <a:cubicBezTo>
                    <a:pt x="14" y="24"/>
                    <a:pt x="9" y="25"/>
                    <a:pt x="11" y="27"/>
                  </a:cubicBezTo>
                  <a:cubicBezTo>
                    <a:pt x="12" y="29"/>
                    <a:pt x="19" y="32"/>
                    <a:pt x="14" y="32"/>
                  </a:cubicBezTo>
                  <a:cubicBezTo>
                    <a:pt x="9" y="32"/>
                    <a:pt x="3" y="34"/>
                    <a:pt x="4" y="34"/>
                  </a:cubicBezTo>
                  <a:cubicBezTo>
                    <a:pt x="5" y="34"/>
                    <a:pt x="6" y="35"/>
                    <a:pt x="10" y="36"/>
                  </a:cubicBezTo>
                  <a:cubicBezTo>
                    <a:pt x="14" y="37"/>
                    <a:pt x="19" y="38"/>
                    <a:pt x="23" y="37"/>
                  </a:cubicBezTo>
                  <a:cubicBezTo>
                    <a:pt x="27" y="36"/>
                    <a:pt x="33" y="36"/>
                    <a:pt x="31" y="37"/>
                  </a:cubicBezTo>
                  <a:cubicBezTo>
                    <a:pt x="30" y="38"/>
                    <a:pt x="26" y="40"/>
                    <a:pt x="27" y="40"/>
                  </a:cubicBezTo>
                  <a:cubicBezTo>
                    <a:pt x="29" y="41"/>
                    <a:pt x="30" y="43"/>
                    <a:pt x="29" y="43"/>
                  </a:cubicBezTo>
                  <a:cubicBezTo>
                    <a:pt x="27" y="43"/>
                    <a:pt x="20" y="43"/>
                    <a:pt x="16" y="42"/>
                  </a:cubicBezTo>
                  <a:cubicBezTo>
                    <a:pt x="11" y="42"/>
                    <a:pt x="6" y="42"/>
                    <a:pt x="4" y="41"/>
                  </a:cubicBezTo>
                  <a:cubicBezTo>
                    <a:pt x="2" y="39"/>
                    <a:pt x="0" y="39"/>
                    <a:pt x="2" y="42"/>
                  </a:cubicBezTo>
                  <a:cubicBezTo>
                    <a:pt x="4" y="45"/>
                    <a:pt x="6" y="53"/>
                    <a:pt x="13" y="53"/>
                  </a:cubicBezTo>
                  <a:cubicBezTo>
                    <a:pt x="19" y="53"/>
                    <a:pt x="23" y="55"/>
                    <a:pt x="19" y="55"/>
                  </a:cubicBezTo>
                  <a:cubicBezTo>
                    <a:pt x="15" y="55"/>
                    <a:pt x="15" y="59"/>
                    <a:pt x="16" y="60"/>
                  </a:cubicBezTo>
                  <a:cubicBezTo>
                    <a:pt x="17" y="60"/>
                    <a:pt x="22" y="64"/>
                    <a:pt x="24" y="63"/>
                  </a:cubicBezTo>
                  <a:cubicBezTo>
                    <a:pt x="27" y="62"/>
                    <a:pt x="30" y="60"/>
                    <a:pt x="33" y="61"/>
                  </a:cubicBezTo>
                  <a:cubicBezTo>
                    <a:pt x="35" y="62"/>
                    <a:pt x="36" y="65"/>
                    <a:pt x="38" y="63"/>
                  </a:cubicBezTo>
                  <a:cubicBezTo>
                    <a:pt x="40" y="62"/>
                    <a:pt x="48" y="58"/>
                    <a:pt x="52" y="59"/>
                  </a:cubicBezTo>
                  <a:cubicBezTo>
                    <a:pt x="56" y="59"/>
                    <a:pt x="59" y="61"/>
                    <a:pt x="58" y="61"/>
                  </a:cubicBezTo>
                  <a:cubicBezTo>
                    <a:pt x="58" y="61"/>
                    <a:pt x="64" y="62"/>
                    <a:pt x="69" y="62"/>
                  </a:cubicBezTo>
                  <a:cubicBezTo>
                    <a:pt x="73" y="62"/>
                    <a:pt x="56" y="63"/>
                    <a:pt x="57" y="63"/>
                  </a:cubicBezTo>
                  <a:cubicBezTo>
                    <a:pt x="58" y="63"/>
                    <a:pt x="77" y="65"/>
                    <a:pt x="75" y="66"/>
                  </a:cubicBezTo>
                  <a:cubicBezTo>
                    <a:pt x="73" y="67"/>
                    <a:pt x="47" y="68"/>
                    <a:pt x="43" y="69"/>
                  </a:cubicBezTo>
                  <a:cubicBezTo>
                    <a:pt x="40" y="69"/>
                    <a:pt x="33" y="72"/>
                    <a:pt x="35" y="74"/>
                  </a:cubicBezTo>
                  <a:cubicBezTo>
                    <a:pt x="37" y="75"/>
                    <a:pt x="40" y="77"/>
                    <a:pt x="41" y="77"/>
                  </a:cubicBezTo>
                  <a:cubicBezTo>
                    <a:pt x="42" y="77"/>
                    <a:pt x="41" y="81"/>
                    <a:pt x="44" y="82"/>
                  </a:cubicBezTo>
                  <a:cubicBezTo>
                    <a:pt x="46" y="83"/>
                    <a:pt x="56" y="83"/>
                    <a:pt x="60" y="85"/>
                  </a:cubicBezTo>
                  <a:cubicBezTo>
                    <a:pt x="65" y="86"/>
                    <a:pt x="61" y="86"/>
                    <a:pt x="57" y="86"/>
                  </a:cubicBezTo>
                  <a:cubicBezTo>
                    <a:pt x="53" y="86"/>
                    <a:pt x="48" y="87"/>
                    <a:pt x="53" y="89"/>
                  </a:cubicBezTo>
                  <a:cubicBezTo>
                    <a:pt x="57" y="92"/>
                    <a:pt x="60" y="93"/>
                    <a:pt x="65" y="95"/>
                  </a:cubicBezTo>
                  <a:cubicBezTo>
                    <a:pt x="71" y="96"/>
                    <a:pt x="75" y="97"/>
                    <a:pt x="78" y="96"/>
                  </a:cubicBezTo>
                  <a:cubicBezTo>
                    <a:pt x="81" y="95"/>
                    <a:pt x="88" y="95"/>
                    <a:pt x="84" y="94"/>
                  </a:cubicBezTo>
                  <a:cubicBezTo>
                    <a:pt x="79" y="92"/>
                    <a:pt x="84" y="91"/>
                    <a:pt x="87" y="93"/>
                  </a:cubicBezTo>
                  <a:cubicBezTo>
                    <a:pt x="90" y="95"/>
                    <a:pt x="92" y="96"/>
                    <a:pt x="92" y="95"/>
                  </a:cubicBezTo>
                  <a:cubicBezTo>
                    <a:pt x="92" y="93"/>
                    <a:pt x="85" y="84"/>
                    <a:pt x="91" y="87"/>
                  </a:cubicBezTo>
                  <a:cubicBezTo>
                    <a:pt x="96" y="91"/>
                    <a:pt x="101" y="97"/>
                    <a:pt x="102" y="96"/>
                  </a:cubicBezTo>
                  <a:cubicBezTo>
                    <a:pt x="104" y="94"/>
                    <a:pt x="108" y="92"/>
                    <a:pt x="106" y="90"/>
                  </a:cubicBezTo>
                  <a:cubicBezTo>
                    <a:pt x="105" y="88"/>
                    <a:pt x="104" y="86"/>
                    <a:pt x="107" y="86"/>
                  </a:cubicBezTo>
                  <a:cubicBezTo>
                    <a:pt x="110" y="86"/>
                    <a:pt x="108" y="94"/>
                    <a:pt x="110" y="92"/>
                  </a:cubicBezTo>
                  <a:cubicBezTo>
                    <a:pt x="112" y="90"/>
                    <a:pt x="114" y="86"/>
                    <a:pt x="113" y="84"/>
                  </a:cubicBezTo>
                  <a:cubicBezTo>
                    <a:pt x="112" y="82"/>
                    <a:pt x="109" y="77"/>
                    <a:pt x="110" y="75"/>
                  </a:cubicBezTo>
                  <a:cubicBezTo>
                    <a:pt x="111" y="74"/>
                    <a:pt x="113" y="70"/>
                    <a:pt x="113" y="75"/>
                  </a:cubicBezTo>
                  <a:cubicBezTo>
                    <a:pt x="113" y="79"/>
                    <a:pt x="116" y="83"/>
                    <a:pt x="118" y="82"/>
                  </a:cubicBezTo>
                  <a:cubicBezTo>
                    <a:pt x="120" y="81"/>
                    <a:pt x="127" y="74"/>
                    <a:pt x="131" y="72"/>
                  </a:cubicBezTo>
                  <a:cubicBezTo>
                    <a:pt x="136" y="70"/>
                    <a:pt x="140" y="72"/>
                    <a:pt x="138" y="72"/>
                  </a:cubicBezTo>
                  <a:cubicBezTo>
                    <a:pt x="137" y="73"/>
                    <a:pt x="134" y="75"/>
                    <a:pt x="137" y="74"/>
                  </a:cubicBezTo>
                  <a:cubicBezTo>
                    <a:pt x="140" y="74"/>
                    <a:pt x="151" y="72"/>
                    <a:pt x="148" y="72"/>
                  </a:cubicBezTo>
                  <a:cubicBezTo>
                    <a:pt x="145" y="71"/>
                    <a:pt x="141" y="72"/>
                    <a:pt x="144" y="70"/>
                  </a:cubicBezTo>
                  <a:cubicBezTo>
                    <a:pt x="148" y="68"/>
                    <a:pt x="154" y="67"/>
                    <a:pt x="15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2" name="Freeform 698"/>
            <p:cNvSpPr>
              <a:spLocks/>
            </p:cNvSpPr>
            <p:nvPr/>
          </p:nvSpPr>
          <p:spPr bwMode="auto">
            <a:xfrm>
              <a:off x="7504113" y="640542"/>
              <a:ext cx="774700" cy="509523"/>
            </a:xfrm>
            <a:custGeom>
              <a:avLst/>
              <a:gdLst>
                <a:gd name="T0" fmla="*/ 66784 w 406"/>
                <a:gd name="T1" fmla="*/ 380011 h 207"/>
                <a:gd name="T2" fmla="*/ 116396 w 406"/>
                <a:gd name="T3" fmla="*/ 385740 h 207"/>
                <a:gd name="T4" fmla="*/ 186997 w 406"/>
                <a:gd name="T5" fmla="*/ 385740 h 207"/>
                <a:gd name="T6" fmla="*/ 215618 w 406"/>
                <a:gd name="T7" fmla="*/ 385740 h 207"/>
                <a:gd name="T8" fmla="*/ 242332 w 406"/>
                <a:gd name="T9" fmla="*/ 370463 h 207"/>
                <a:gd name="T10" fmla="*/ 305300 w 406"/>
                <a:gd name="T11" fmla="*/ 387650 h 207"/>
                <a:gd name="T12" fmla="*/ 328198 w 406"/>
                <a:gd name="T13" fmla="*/ 357096 h 207"/>
                <a:gd name="T14" fmla="*/ 286219 w 406"/>
                <a:gd name="T15" fmla="*/ 341819 h 207"/>
                <a:gd name="T16" fmla="*/ 255689 w 406"/>
                <a:gd name="T17" fmla="*/ 322723 h 207"/>
                <a:gd name="T18" fmla="*/ 347279 w 406"/>
                <a:gd name="T19" fmla="*/ 303627 h 207"/>
                <a:gd name="T20" fmla="*/ 387350 w 406"/>
                <a:gd name="T21" fmla="*/ 269254 h 207"/>
                <a:gd name="T22" fmla="*/ 398799 w 406"/>
                <a:gd name="T23" fmla="*/ 242520 h 207"/>
                <a:gd name="T24" fmla="*/ 326290 w 406"/>
                <a:gd name="T25" fmla="*/ 236791 h 207"/>
                <a:gd name="T26" fmla="*/ 354912 w 406"/>
                <a:gd name="T27" fmla="*/ 225333 h 207"/>
                <a:gd name="T28" fmla="*/ 438869 w 406"/>
                <a:gd name="T29" fmla="*/ 219604 h 207"/>
                <a:gd name="T30" fmla="*/ 475124 w 406"/>
                <a:gd name="T31" fmla="*/ 198599 h 207"/>
                <a:gd name="T32" fmla="*/ 490389 w 406"/>
                <a:gd name="T33" fmla="*/ 185232 h 207"/>
                <a:gd name="T34" fmla="*/ 534276 w 406"/>
                <a:gd name="T35" fmla="*/ 156588 h 207"/>
                <a:gd name="T36" fmla="*/ 685018 w 406"/>
                <a:gd name="T37" fmla="*/ 99299 h 207"/>
                <a:gd name="T38" fmla="*/ 576255 w 406"/>
                <a:gd name="T39" fmla="*/ 87842 h 207"/>
                <a:gd name="T40" fmla="*/ 692650 w 406"/>
                <a:gd name="T41" fmla="*/ 85932 h 207"/>
                <a:gd name="T42" fmla="*/ 723181 w 406"/>
                <a:gd name="T43" fmla="*/ 38192 h 207"/>
                <a:gd name="T44" fmla="*/ 673569 w 406"/>
                <a:gd name="T45" fmla="*/ 15277 h 207"/>
                <a:gd name="T46" fmla="*/ 635407 w 406"/>
                <a:gd name="T47" fmla="*/ 11458 h 207"/>
                <a:gd name="T48" fmla="*/ 519011 w 406"/>
                <a:gd name="T49" fmla="*/ 5729 h 207"/>
                <a:gd name="T50" fmla="*/ 477032 w 406"/>
                <a:gd name="T51" fmla="*/ 22915 h 207"/>
                <a:gd name="T52" fmla="*/ 406431 w 406"/>
                <a:gd name="T53" fmla="*/ 36282 h 207"/>
                <a:gd name="T54" fmla="*/ 328198 w 406"/>
                <a:gd name="T55" fmla="*/ 13367 h 207"/>
                <a:gd name="T56" fmla="*/ 293852 w 406"/>
                <a:gd name="T57" fmla="*/ 30554 h 207"/>
                <a:gd name="T58" fmla="*/ 242332 w 406"/>
                <a:gd name="T59" fmla="*/ 32463 h 207"/>
                <a:gd name="T60" fmla="*/ 309117 w 406"/>
                <a:gd name="T61" fmla="*/ 80203 h 207"/>
                <a:gd name="T62" fmla="*/ 225159 w 406"/>
                <a:gd name="T63" fmla="*/ 64927 h 207"/>
                <a:gd name="T64" fmla="*/ 131661 w 406"/>
                <a:gd name="T65" fmla="*/ 63017 h 207"/>
                <a:gd name="T66" fmla="*/ 156467 w 406"/>
                <a:gd name="T67" fmla="*/ 78294 h 207"/>
                <a:gd name="T68" fmla="*/ 68693 w 406"/>
                <a:gd name="T69" fmla="*/ 76384 h 207"/>
                <a:gd name="T70" fmla="*/ 5724 w 406"/>
                <a:gd name="T71" fmla="*/ 91661 h 207"/>
                <a:gd name="T72" fmla="*/ 32438 w 406"/>
                <a:gd name="T73" fmla="*/ 103119 h 207"/>
                <a:gd name="T74" fmla="*/ 61060 w 406"/>
                <a:gd name="T75" fmla="*/ 126034 h 207"/>
                <a:gd name="T76" fmla="*/ 135477 w 406"/>
                <a:gd name="T77" fmla="*/ 126034 h 207"/>
                <a:gd name="T78" fmla="*/ 148834 w 406"/>
                <a:gd name="T79" fmla="*/ 131763 h 207"/>
                <a:gd name="T80" fmla="*/ 160283 w 406"/>
                <a:gd name="T81" fmla="*/ 156588 h 207"/>
                <a:gd name="T82" fmla="*/ 251873 w 406"/>
                <a:gd name="T83" fmla="*/ 141311 h 207"/>
                <a:gd name="T84" fmla="*/ 322474 w 406"/>
                <a:gd name="T85" fmla="*/ 120305 h 207"/>
                <a:gd name="T86" fmla="*/ 332014 w 406"/>
                <a:gd name="T87" fmla="*/ 137491 h 207"/>
                <a:gd name="T88" fmla="*/ 267138 w 406"/>
                <a:gd name="T89" fmla="*/ 164226 h 207"/>
                <a:gd name="T90" fmla="*/ 293852 w 406"/>
                <a:gd name="T91" fmla="*/ 208147 h 207"/>
                <a:gd name="T92" fmla="*/ 148834 w 406"/>
                <a:gd name="T93" fmla="*/ 169955 h 207"/>
                <a:gd name="T94" fmla="*/ 141201 w 406"/>
                <a:gd name="T95" fmla="*/ 204328 h 207"/>
                <a:gd name="T96" fmla="*/ 259505 w 406"/>
                <a:gd name="T97" fmla="*/ 246339 h 207"/>
                <a:gd name="T98" fmla="*/ 200353 w 406"/>
                <a:gd name="T99" fmla="*/ 252068 h 207"/>
                <a:gd name="T100" fmla="*/ 116396 w 406"/>
                <a:gd name="T101" fmla="*/ 274983 h 207"/>
                <a:gd name="T102" fmla="*/ 166007 w 406"/>
                <a:gd name="T103" fmla="*/ 292169 h 207"/>
                <a:gd name="T104" fmla="*/ 175548 w 406"/>
                <a:gd name="T105" fmla="*/ 295989 h 207"/>
                <a:gd name="T106" fmla="*/ 188905 w 406"/>
                <a:gd name="T107" fmla="*/ 318904 h 207"/>
                <a:gd name="T108" fmla="*/ 207986 w 406"/>
                <a:gd name="T109" fmla="*/ 326542 h 207"/>
                <a:gd name="T110" fmla="*/ 122120 w 406"/>
                <a:gd name="T111" fmla="*/ 307446 h 207"/>
                <a:gd name="T112" fmla="*/ 133569 w 406"/>
                <a:gd name="T113" fmla="*/ 345638 h 2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6" h="207">
                  <a:moveTo>
                    <a:pt x="70" y="181"/>
                  </a:moveTo>
                  <a:cubicBezTo>
                    <a:pt x="65" y="181"/>
                    <a:pt x="51" y="181"/>
                    <a:pt x="48" y="182"/>
                  </a:cubicBezTo>
                  <a:cubicBezTo>
                    <a:pt x="44" y="183"/>
                    <a:pt x="32" y="184"/>
                    <a:pt x="32" y="189"/>
                  </a:cubicBezTo>
                  <a:cubicBezTo>
                    <a:pt x="32" y="194"/>
                    <a:pt x="32" y="198"/>
                    <a:pt x="35" y="199"/>
                  </a:cubicBezTo>
                  <a:cubicBezTo>
                    <a:pt x="38" y="200"/>
                    <a:pt x="42" y="203"/>
                    <a:pt x="44" y="200"/>
                  </a:cubicBezTo>
                  <a:cubicBezTo>
                    <a:pt x="47" y="197"/>
                    <a:pt x="44" y="193"/>
                    <a:pt x="47" y="195"/>
                  </a:cubicBezTo>
                  <a:cubicBezTo>
                    <a:pt x="49" y="197"/>
                    <a:pt x="45" y="202"/>
                    <a:pt x="50" y="202"/>
                  </a:cubicBezTo>
                  <a:cubicBezTo>
                    <a:pt x="54" y="202"/>
                    <a:pt x="56" y="201"/>
                    <a:pt x="61" y="202"/>
                  </a:cubicBezTo>
                  <a:cubicBezTo>
                    <a:pt x="66" y="203"/>
                    <a:pt x="69" y="204"/>
                    <a:pt x="70" y="201"/>
                  </a:cubicBezTo>
                  <a:cubicBezTo>
                    <a:pt x="70" y="198"/>
                    <a:pt x="74" y="195"/>
                    <a:pt x="74" y="198"/>
                  </a:cubicBezTo>
                  <a:cubicBezTo>
                    <a:pt x="75" y="202"/>
                    <a:pt x="68" y="202"/>
                    <a:pt x="78" y="202"/>
                  </a:cubicBezTo>
                  <a:cubicBezTo>
                    <a:pt x="88" y="203"/>
                    <a:pt x="101" y="205"/>
                    <a:pt x="98" y="202"/>
                  </a:cubicBezTo>
                  <a:cubicBezTo>
                    <a:pt x="95" y="200"/>
                    <a:pt x="89" y="197"/>
                    <a:pt x="94" y="198"/>
                  </a:cubicBezTo>
                  <a:cubicBezTo>
                    <a:pt x="100" y="199"/>
                    <a:pt x="100" y="203"/>
                    <a:pt x="101" y="201"/>
                  </a:cubicBezTo>
                  <a:cubicBezTo>
                    <a:pt x="101" y="198"/>
                    <a:pt x="101" y="196"/>
                    <a:pt x="103" y="198"/>
                  </a:cubicBezTo>
                  <a:cubicBezTo>
                    <a:pt x="106" y="199"/>
                    <a:pt x="111" y="202"/>
                    <a:pt x="113" y="202"/>
                  </a:cubicBezTo>
                  <a:cubicBezTo>
                    <a:pt x="114" y="201"/>
                    <a:pt x="109" y="194"/>
                    <a:pt x="113" y="195"/>
                  </a:cubicBezTo>
                  <a:cubicBezTo>
                    <a:pt x="117" y="197"/>
                    <a:pt x="118" y="200"/>
                    <a:pt x="122" y="200"/>
                  </a:cubicBezTo>
                  <a:cubicBezTo>
                    <a:pt x="126" y="200"/>
                    <a:pt x="130" y="201"/>
                    <a:pt x="127" y="198"/>
                  </a:cubicBezTo>
                  <a:cubicBezTo>
                    <a:pt x="123" y="194"/>
                    <a:pt x="122" y="193"/>
                    <a:pt x="127" y="194"/>
                  </a:cubicBezTo>
                  <a:cubicBezTo>
                    <a:pt x="131" y="195"/>
                    <a:pt x="125" y="194"/>
                    <a:pt x="133" y="197"/>
                  </a:cubicBezTo>
                  <a:cubicBezTo>
                    <a:pt x="141" y="200"/>
                    <a:pt x="145" y="197"/>
                    <a:pt x="145" y="200"/>
                  </a:cubicBezTo>
                  <a:cubicBezTo>
                    <a:pt x="145" y="203"/>
                    <a:pt x="136" y="207"/>
                    <a:pt x="139" y="207"/>
                  </a:cubicBezTo>
                  <a:cubicBezTo>
                    <a:pt x="142" y="207"/>
                    <a:pt x="154" y="205"/>
                    <a:pt x="160" y="203"/>
                  </a:cubicBezTo>
                  <a:cubicBezTo>
                    <a:pt x="167" y="200"/>
                    <a:pt x="168" y="198"/>
                    <a:pt x="174" y="198"/>
                  </a:cubicBezTo>
                  <a:cubicBezTo>
                    <a:pt x="179" y="198"/>
                    <a:pt x="183" y="195"/>
                    <a:pt x="184" y="191"/>
                  </a:cubicBezTo>
                  <a:cubicBezTo>
                    <a:pt x="184" y="187"/>
                    <a:pt x="182" y="186"/>
                    <a:pt x="179" y="186"/>
                  </a:cubicBezTo>
                  <a:cubicBezTo>
                    <a:pt x="177" y="186"/>
                    <a:pt x="176" y="188"/>
                    <a:pt x="172" y="187"/>
                  </a:cubicBezTo>
                  <a:cubicBezTo>
                    <a:pt x="169" y="186"/>
                    <a:pt x="162" y="188"/>
                    <a:pt x="164" y="186"/>
                  </a:cubicBezTo>
                  <a:cubicBezTo>
                    <a:pt x="166" y="185"/>
                    <a:pt x="171" y="181"/>
                    <a:pt x="168" y="181"/>
                  </a:cubicBezTo>
                  <a:cubicBezTo>
                    <a:pt x="165" y="180"/>
                    <a:pt x="161" y="180"/>
                    <a:pt x="158" y="180"/>
                  </a:cubicBezTo>
                  <a:cubicBezTo>
                    <a:pt x="155" y="181"/>
                    <a:pt x="153" y="182"/>
                    <a:pt x="150" y="179"/>
                  </a:cubicBezTo>
                  <a:cubicBezTo>
                    <a:pt x="147" y="177"/>
                    <a:pt x="144" y="177"/>
                    <a:pt x="143" y="178"/>
                  </a:cubicBezTo>
                  <a:cubicBezTo>
                    <a:pt x="141" y="178"/>
                    <a:pt x="127" y="179"/>
                    <a:pt x="130" y="178"/>
                  </a:cubicBezTo>
                  <a:cubicBezTo>
                    <a:pt x="132" y="178"/>
                    <a:pt x="138" y="178"/>
                    <a:pt x="136" y="175"/>
                  </a:cubicBezTo>
                  <a:cubicBezTo>
                    <a:pt x="134" y="172"/>
                    <a:pt x="132" y="168"/>
                    <a:pt x="134" y="169"/>
                  </a:cubicBezTo>
                  <a:cubicBezTo>
                    <a:pt x="136" y="170"/>
                    <a:pt x="144" y="176"/>
                    <a:pt x="155" y="176"/>
                  </a:cubicBezTo>
                  <a:cubicBezTo>
                    <a:pt x="167" y="176"/>
                    <a:pt x="172" y="178"/>
                    <a:pt x="177" y="174"/>
                  </a:cubicBezTo>
                  <a:cubicBezTo>
                    <a:pt x="181" y="170"/>
                    <a:pt x="183" y="167"/>
                    <a:pt x="181" y="164"/>
                  </a:cubicBezTo>
                  <a:cubicBezTo>
                    <a:pt x="178" y="162"/>
                    <a:pt x="177" y="159"/>
                    <a:pt x="182" y="159"/>
                  </a:cubicBezTo>
                  <a:cubicBezTo>
                    <a:pt x="186" y="158"/>
                    <a:pt x="219" y="157"/>
                    <a:pt x="211" y="155"/>
                  </a:cubicBezTo>
                  <a:cubicBezTo>
                    <a:pt x="203" y="152"/>
                    <a:pt x="195" y="150"/>
                    <a:pt x="201" y="150"/>
                  </a:cubicBezTo>
                  <a:cubicBezTo>
                    <a:pt x="206" y="150"/>
                    <a:pt x="221" y="148"/>
                    <a:pt x="217" y="146"/>
                  </a:cubicBezTo>
                  <a:cubicBezTo>
                    <a:pt x="213" y="143"/>
                    <a:pt x="198" y="142"/>
                    <a:pt x="203" y="141"/>
                  </a:cubicBezTo>
                  <a:cubicBezTo>
                    <a:pt x="209" y="140"/>
                    <a:pt x="230" y="140"/>
                    <a:pt x="226" y="135"/>
                  </a:cubicBezTo>
                  <a:cubicBezTo>
                    <a:pt x="221" y="131"/>
                    <a:pt x="219" y="132"/>
                    <a:pt x="216" y="132"/>
                  </a:cubicBezTo>
                  <a:cubicBezTo>
                    <a:pt x="213" y="132"/>
                    <a:pt x="202" y="132"/>
                    <a:pt x="205" y="131"/>
                  </a:cubicBezTo>
                  <a:cubicBezTo>
                    <a:pt x="208" y="129"/>
                    <a:pt x="213" y="127"/>
                    <a:pt x="209" y="127"/>
                  </a:cubicBezTo>
                  <a:cubicBezTo>
                    <a:pt x="204" y="127"/>
                    <a:pt x="190" y="128"/>
                    <a:pt x="187" y="128"/>
                  </a:cubicBezTo>
                  <a:cubicBezTo>
                    <a:pt x="184" y="128"/>
                    <a:pt x="174" y="137"/>
                    <a:pt x="177" y="134"/>
                  </a:cubicBezTo>
                  <a:cubicBezTo>
                    <a:pt x="181" y="131"/>
                    <a:pt x="186" y="127"/>
                    <a:pt x="182" y="127"/>
                  </a:cubicBezTo>
                  <a:cubicBezTo>
                    <a:pt x="179" y="126"/>
                    <a:pt x="168" y="124"/>
                    <a:pt x="171" y="124"/>
                  </a:cubicBezTo>
                  <a:cubicBezTo>
                    <a:pt x="174" y="124"/>
                    <a:pt x="193" y="124"/>
                    <a:pt x="190" y="124"/>
                  </a:cubicBezTo>
                  <a:cubicBezTo>
                    <a:pt x="187" y="124"/>
                    <a:pt x="178" y="121"/>
                    <a:pt x="182" y="121"/>
                  </a:cubicBezTo>
                  <a:cubicBezTo>
                    <a:pt x="186" y="121"/>
                    <a:pt x="199" y="122"/>
                    <a:pt x="194" y="121"/>
                  </a:cubicBezTo>
                  <a:cubicBezTo>
                    <a:pt x="190" y="120"/>
                    <a:pt x="179" y="119"/>
                    <a:pt x="186" y="118"/>
                  </a:cubicBezTo>
                  <a:cubicBezTo>
                    <a:pt x="194" y="117"/>
                    <a:pt x="209" y="118"/>
                    <a:pt x="206" y="116"/>
                  </a:cubicBezTo>
                  <a:cubicBezTo>
                    <a:pt x="204" y="115"/>
                    <a:pt x="194" y="112"/>
                    <a:pt x="200" y="112"/>
                  </a:cubicBezTo>
                  <a:cubicBezTo>
                    <a:pt x="206" y="112"/>
                    <a:pt x="208" y="117"/>
                    <a:pt x="217" y="117"/>
                  </a:cubicBezTo>
                  <a:cubicBezTo>
                    <a:pt x="227" y="117"/>
                    <a:pt x="223" y="116"/>
                    <a:pt x="230" y="115"/>
                  </a:cubicBezTo>
                  <a:cubicBezTo>
                    <a:pt x="237" y="114"/>
                    <a:pt x="249" y="113"/>
                    <a:pt x="245" y="111"/>
                  </a:cubicBezTo>
                  <a:cubicBezTo>
                    <a:pt x="240" y="108"/>
                    <a:pt x="219" y="104"/>
                    <a:pt x="225" y="103"/>
                  </a:cubicBezTo>
                  <a:cubicBezTo>
                    <a:pt x="230" y="102"/>
                    <a:pt x="225" y="100"/>
                    <a:pt x="233" y="101"/>
                  </a:cubicBezTo>
                  <a:cubicBezTo>
                    <a:pt x="241" y="102"/>
                    <a:pt x="247" y="103"/>
                    <a:pt x="249" y="104"/>
                  </a:cubicBezTo>
                  <a:cubicBezTo>
                    <a:pt x="252" y="106"/>
                    <a:pt x="255" y="110"/>
                    <a:pt x="261" y="107"/>
                  </a:cubicBezTo>
                  <a:cubicBezTo>
                    <a:pt x="268" y="104"/>
                    <a:pt x="274" y="102"/>
                    <a:pt x="276" y="99"/>
                  </a:cubicBezTo>
                  <a:cubicBezTo>
                    <a:pt x="279" y="97"/>
                    <a:pt x="280" y="93"/>
                    <a:pt x="278" y="93"/>
                  </a:cubicBezTo>
                  <a:cubicBezTo>
                    <a:pt x="276" y="94"/>
                    <a:pt x="258" y="100"/>
                    <a:pt x="257" y="97"/>
                  </a:cubicBezTo>
                  <a:cubicBezTo>
                    <a:pt x="257" y="95"/>
                    <a:pt x="256" y="90"/>
                    <a:pt x="258" y="92"/>
                  </a:cubicBezTo>
                  <a:cubicBezTo>
                    <a:pt x="260" y="93"/>
                    <a:pt x="260" y="97"/>
                    <a:pt x="267" y="95"/>
                  </a:cubicBezTo>
                  <a:cubicBezTo>
                    <a:pt x="273" y="93"/>
                    <a:pt x="287" y="91"/>
                    <a:pt x="287" y="91"/>
                  </a:cubicBezTo>
                  <a:cubicBezTo>
                    <a:pt x="287" y="91"/>
                    <a:pt x="276" y="81"/>
                    <a:pt x="280" y="82"/>
                  </a:cubicBezTo>
                  <a:cubicBezTo>
                    <a:pt x="284" y="84"/>
                    <a:pt x="284" y="89"/>
                    <a:pt x="291" y="87"/>
                  </a:cubicBezTo>
                  <a:cubicBezTo>
                    <a:pt x="299" y="85"/>
                    <a:pt x="301" y="80"/>
                    <a:pt x="308" y="77"/>
                  </a:cubicBezTo>
                  <a:cubicBezTo>
                    <a:pt x="315" y="73"/>
                    <a:pt x="334" y="63"/>
                    <a:pt x="343" y="60"/>
                  </a:cubicBezTo>
                  <a:cubicBezTo>
                    <a:pt x="351" y="57"/>
                    <a:pt x="362" y="52"/>
                    <a:pt x="359" y="52"/>
                  </a:cubicBezTo>
                  <a:cubicBezTo>
                    <a:pt x="356" y="52"/>
                    <a:pt x="274" y="67"/>
                    <a:pt x="287" y="63"/>
                  </a:cubicBezTo>
                  <a:cubicBezTo>
                    <a:pt x="299" y="60"/>
                    <a:pt x="329" y="52"/>
                    <a:pt x="326" y="52"/>
                  </a:cubicBezTo>
                  <a:cubicBezTo>
                    <a:pt x="323" y="52"/>
                    <a:pt x="313" y="53"/>
                    <a:pt x="307" y="51"/>
                  </a:cubicBezTo>
                  <a:cubicBezTo>
                    <a:pt x="302" y="49"/>
                    <a:pt x="299" y="46"/>
                    <a:pt x="302" y="46"/>
                  </a:cubicBezTo>
                  <a:cubicBezTo>
                    <a:pt x="304" y="47"/>
                    <a:pt x="307" y="48"/>
                    <a:pt x="311" y="48"/>
                  </a:cubicBezTo>
                  <a:cubicBezTo>
                    <a:pt x="315" y="48"/>
                    <a:pt x="327" y="49"/>
                    <a:pt x="334" y="48"/>
                  </a:cubicBezTo>
                  <a:cubicBezTo>
                    <a:pt x="340" y="48"/>
                    <a:pt x="348" y="45"/>
                    <a:pt x="352" y="45"/>
                  </a:cubicBezTo>
                  <a:cubicBezTo>
                    <a:pt x="357" y="45"/>
                    <a:pt x="356" y="45"/>
                    <a:pt x="363" y="45"/>
                  </a:cubicBezTo>
                  <a:cubicBezTo>
                    <a:pt x="369" y="44"/>
                    <a:pt x="405" y="34"/>
                    <a:pt x="405" y="28"/>
                  </a:cubicBezTo>
                  <a:cubicBezTo>
                    <a:pt x="405" y="23"/>
                    <a:pt x="406" y="23"/>
                    <a:pt x="400" y="23"/>
                  </a:cubicBezTo>
                  <a:cubicBezTo>
                    <a:pt x="393" y="23"/>
                    <a:pt x="382" y="21"/>
                    <a:pt x="380" y="22"/>
                  </a:cubicBezTo>
                  <a:cubicBezTo>
                    <a:pt x="379" y="23"/>
                    <a:pt x="379" y="24"/>
                    <a:pt x="379" y="20"/>
                  </a:cubicBezTo>
                  <a:cubicBezTo>
                    <a:pt x="378" y="16"/>
                    <a:pt x="373" y="15"/>
                    <a:pt x="373" y="13"/>
                  </a:cubicBezTo>
                  <a:cubicBezTo>
                    <a:pt x="373" y="11"/>
                    <a:pt x="375" y="10"/>
                    <a:pt x="369" y="11"/>
                  </a:cubicBezTo>
                  <a:cubicBezTo>
                    <a:pt x="364" y="12"/>
                    <a:pt x="361" y="15"/>
                    <a:pt x="358" y="11"/>
                  </a:cubicBezTo>
                  <a:cubicBezTo>
                    <a:pt x="355" y="8"/>
                    <a:pt x="355" y="6"/>
                    <a:pt x="353" y="8"/>
                  </a:cubicBezTo>
                  <a:cubicBezTo>
                    <a:pt x="351" y="10"/>
                    <a:pt x="354" y="9"/>
                    <a:pt x="348" y="10"/>
                  </a:cubicBezTo>
                  <a:cubicBezTo>
                    <a:pt x="342" y="11"/>
                    <a:pt x="334" y="13"/>
                    <a:pt x="327" y="15"/>
                  </a:cubicBezTo>
                  <a:cubicBezTo>
                    <a:pt x="321" y="16"/>
                    <a:pt x="301" y="17"/>
                    <a:pt x="308" y="15"/>
                  </a:cubicBezTo>
                  <a:cubicBezTo>
                    <a:pt x="315" y="14"/>
                    <a:pt x="338" y="5"/>
                    <a:pt x="333" y="6"/>
                  </a:cubicBezTo>
                  <a:cubicBezTo>
                    <a:pt x="329" y="7"/>
                    <a:pt x="315" y="6"/>
                    <a:pt x="308" y="5"/>
                  </a:cubicBezTo>
                  <a:cubicBezTo>
                    <a:pt x="301" y="5"/>
                    <a:pt x="297" y="5"/>
                    <a:pt x="293" y="3"/>
                  </a:cubicBezTo>
                  <a:cubicBezTo>
                    <a:pt x="290" y="1"/>
                    <a:pt x="290" y="1"/>
                    <a:pt x="285" y="1"/>
                  </a:cubicBezTo>
                  <a:cubicBezTo>
                    <a:pt x="281" y="1"/>
                    <a:pt x="269" y="0"/>
                    <a:pt x="272" y="3"/>
                  </a:cubicBezTo>
                  <a:cubicBezTo>
                    <a:pt x="274" y="5"/>
                    <a:pt x="281" y="9"/>
                    <a:pt x="275" y="8"/>
                  </a:cubicBezTo>
                  <a:cubicBezTo>
                    <a:pt x="269" y="7"/>
                    <a:pt x="267" y="2"/>
                    <a:pt x="261" y="2"/>
                  </a:cubicBezTo>
                  <a:cubicBezTo>
                    <a:pt x="256" y="1"/>
                    <a:pt x="239" y="3"/>
                    <a:pt x="241" y="5"/>
                  </a:cubicBezTo>
                  <a:cubicBezTo>
                    <a:pt x="243" y="6"/>
                    <a:pt x="244" y="11"/>
                    <a:pt x="250" y="12"/>
                  </a:cubicBezTo>
                  <a:cubicBezTo>
                    <a:pt x="256" y="14"/>
                    <a:pt x="242" y="13"/>
                    <a:pt x="237" y="10"/>
                  </a:cubicBezTo>
                  <a:cubicBezTo>
                    <a:pt x="233" y="7"/>
                    <a:pt x="229" y="2"/>
                    <a:pt x="225" y="2"/>
                  </a:cubicBezTo>
                  <a:cubicBezTo>
                    <a:pt x="221" y="2"/>
                    <a:pt x="184" y="2"/>
                    <a:pt x="192" y="5"/>
                  </a:cubicBezTo>
                  <a:cubicBezTo>
                    <a:pt x="199" y="8"/>
                    <a:pt x="215" y="19"/>
                    <a:pt x="213" y="19"/>
                  </a:cubicBezTo>
                  <a:cubicBezTo>
                    <a:pt x="210" y="19"/>
                    <a:pt x="203" y="26"/>
                    <a:pt x="204" y="23"/>
                  </a:cubicBezTo>
                  <a:cubicBezTo>
                    <a:pt x="206" y="20"/>
                    <a:pt x="211" y="21"/>
                    <a:pt x="205" y="18"/>
                  </a:cubicBezTo>
                  <a:cubicBezTo>
                    <a:pt x="198" y="15"/>
                    <a:pt x="194" y="9"/>
                    <a:pt x="190" y="9"/>
                  </a:cubicBezTo>
                  <a:cubicBezTo>
                    <a:pt x="186" y="8"/>
                    <a:pt x="181" y="9"/>
                    <a:pt x="172" y="7"/>
                  </a:cubicBezTo>
                  <a:cubicBezTo>
                    <a:pt x="164" y="6"/>
                    <a:pt x="153" y="7"/>
                    <a:pt x="155" y="7"/>
                  </a:cubicBezTo>
                  <a:cubicBezTo>
                    <a:pt x="156" y="7"/>
                    <a:pt x="157" y="13"/>
                    <a:pt x="163" y="13"/>
                  </a:cubicBezTo>
                  <a:cubicBezTo>
                    <a:pt x="168" y="13"/>
                    <a:pt x="178" y="14"/>
                    <a:pt x="173" y="14"/>
                  </a:cubicBezTo>
                  <a:cubicBezTo>
                    <a:pt x="168" y="14"/>
                    <a:pt x="159" y="19"/>
                    <a:pt x="154" y="16"/>
                  </a:cubicBezTo>
                  <a:cubicBezTo>
                    <a:pt x="149" y="13"/>
                    <a:pt x="145" y="10"/>
                    <a:pt x="141" y="10"/>
                  </a:cubicBezTo>
                  <a:cubicBezTo>
                    <a:pt x="137" y="10"/>
                    <a:pt x="137" y="10"/>
                    <a:pt x="141" y="12"/>
                  </a:cubicBezTo>
                  <a:cubicBezTo>
                    <a:pt x="146" y="15"/>
                    <a:pt x="148" y="22"/>
                    <a:pt x="143" y="20"/>
                  </a:cubicBezTo>
                  <a:cubicBezTo>
                    <a:pt x="138" y="18"/>
                    <a:pt x="125" y="17"/>
                    <a:pt x="127" y="17"/>
                  </a:cubicBezTo>
                  <a:cubicBezTo>
                    <a:pt x="128" y="18"/>
                    <a:pt x="139" y="21"/>
                    <a:pt x="135" y="21"/>
                  </a:cubicBezTo>
                  <a:cubicBezTo>
                    <a:pt x="131" y="21"/>
                    <a:pt x="121" y="20"/>
                    <a:pt x="124" y="24"/>
                  </a:cubicBezTo>
                  <a:cubicBezTo>
                    <a:pt x="126" y="28"/>
                    <a:pt x="148" y="34"/>
                    <a:pt x="153" y="34"/>
                  </a:cubicBezTo>
                  <a:cubicBezTo>
                    <a:pt x="157" y="35"/>
                    <a:pt x="167" y="46"/>
                    <a:pt x="162" y="42"/>
                  </a:cubicBezTo>
                  <a:cubicBezTo>
                    <a:pt x="158" y="39"/>
                    <a:pt x="150" y="37"/>
                    <a:pt x="145" y="36"/>
                  </a:cubicBezTo>
                  <a:cubicBezTo>
                    <a:pt x="140" y="36"/>
                    <a:pt x="116" y="26"/>
                    <a:pt x="120" y="28"/>
                  </a:cubicBezTo>
                  <a:cubicBezTo>
                    <a:pt x="124" y="31"/>
                    <a:pt x="133" y="36"/>
                    <a:pt x="127" y="35"/>
                  </a:cubicBezTo>
                  <a:cubicBezTo>
                    <a:pt x="121" y="34"/>
                    <a:pt x="123" y="37"/>
                    <a:pt x="118" y="34"/>
                  </a:cubicBezTo>
                  <a:cubicBezTo>
                    <a:pt x="114" y="30"/>
                    <a:pt x="109" y="25"/>
                    <a:pt x="104" y="25"/>
                  </a:cubicBezTo>
                  <a:cubicBezTo>
                    <a:pt x="100" y="24"/>
                    <a:pt x="85" y="21"/>
                    <a:pt x="83" y="22"/>
                  </a:cubicBezTo>
                  <a:cubicBezTo>
                    <a:pt x="81" y="23"/>
                    <a:pt x="92" y="25"/>
                    <a:pt x="87" y="27"/>
                  </a:cubicBezTo>
                  <a:cubicBezTo>
                    <a:pt x="83" y="28"/>
                    <a:pt x="65" y="33"/>
                    <a:pt x="69" y="33"/>
                  </a:cubicBezTo>
                  <a:cubicBezTo>
                    <a:pt x="73" y="34"/>
                    <a:pt x="77" y="31"/>
                    <a:pt x="83" y="34"/>
                  </a:cubicBezTo>
                  <a:cubicBezTo>
                    <a:pt x="89" y="37"/>
                    <a:pt x="95" y="39"/>
                    <a:pt x="90" y="39"/>
                  </a:cubicBezTo>
                  <a:cubicBezTo>
                    <a:pt x="85" y="38"/>
                    <a:pt x="82" y="38"/>
                    <a:pt x="85" y="40"/>
                  </a:cubicBezTo>
                  <a:cubicBezTo>
                    <a:pt x="87" y="41"/>
                    <a:pt x="85" y="44"/>
                    <a:pt x="82" y="41"/>
                  </a:cubicBezTo>
                  <a:cubicBezTo>
                    <a:pt x="79" y="38"/>
                    <a:pt x="77" y="34"/>
                    <a:pt x="72" y="35"/>
                  </a:cubicBezTo>
                  <a:cubicBezTo>
                    <a:pt x="68" y="35"/>
                    <a:pt x="66" y="43"/>
                    <a:pt x="62" y="40"/>
                  </a:cubicBezTo>
                  <a:cubicBezTo>
                    <a:pt x="58" y="36"/>
                    <a:pt x="60" y="34"/>
                    <a:pt x="53" y="34"/>
                  </a:cubicBezTo>
                  <a:cubicBezTo>
                    <a:pt x="47" y="34"/>
                    <a:pt x="36" y="38"/>
                    <a:pt x="36" y="40"/>
                  </a:cubicBezTo>
                  <a:cubicBezTo>
                    <a:pt x="36" y="42"/>
                    <a:pt x="33" y="45"/>
                    <a:pt x="30" y="43"/>
                  </a:cubicBezTo>
                  <a:cubicBezTo>
                    <a:pt x="27" y="41"/>
                    <a:pt x="27" y="41"/>
                    <a:pt x="23" y="41"/>
                  </a:cubicBezTo>
                  <a:cubicBezTo>
                    <a:pt x="19" y="41"/>
                    <a:pt x="12" y="45"/>
                    <a:pt x="8" y="45"/>
                  </a:cubicBezTo>
                  <a:cubicBezTo>
                    <a:pt x="4" y="45"/>
                    <a:pt x="0" y="47"/>
                    <a:pt x="3" y="48"/>
                  </a:cubicBezTo>
                  <a:cubicBezTo>
                    <a:pt x="6" y="49"/>
                    <a:pt x="7" y="50"/>
                    <a:pt x="11" y="49"/>
                  </a:cubicBezTo>
                  <a:cubicBezTo>
                    <a:pt x="16" y="49"/>
                    <a:pt x="21" y="47"/>
                    <a:pt x="24" y="48"/>
                  </a:cubicBezTo>
                  <a:cubicBezTo>
                    <a:pt x="27" y="50"/>
                    <a:pt x="24" y="50"/>
                    <a:pt x="21" y="51"/>
                  </a:cubicBezTo>
                  <a:cubicBezTo>
                    <a:pt x="18" y="51"/>
                    <a:pt x="11" y="55"/>
                    <a:pt x="17" y="54"/>
                  </a:cubicBezTo>
                  <a:cubicBezTo>
                    <a:pt x="23" y="53"/>
                    <a:pt x="39" y="53"/>
                    <a:pt x="46" y="52"/>
                  </a:cubicBezTo>
                  <a:cubicBezTo>
                    <a:pt x="52" y="51"/>
                    <a:pt x="42" y="54"/>
                    <a:pt x="36" y="54"/>
                  </a:cubicBezTo>
                  <a:cubicBezTo>
                    <a:pt x="31" y="55"/>
                    <a:pt x="21" y="62"/>
                    <a:pt x="23" y="63"/>
                  </a:cubicBezTo>
                  <a:cubicBezTo>
                    <a:pt x="24" y="65"/>
                    <a:pt x="26" y="66"/>
                    <a:pt x="32" y="66"/>
                  </a:cubicBezTo>
                  <a:cubicBezTo>
                    <a:pt x="39" y="66"/>
                    <a:pt x="50" y="68"/>
                    <a:pt x="56" y="67"/>
                  </a:cubicBezTo>
                  <a:cubicBezTo>
                    <a:pt x="62" y="66"/>
                    <a:pt x="77" y="59"/>
                    <a:pt x="83" y="59"/>
                  </a:cubicBezTo>
                  <a:cubicBezTo>
                    <a:pt x="90" y="59"/>
                    <a:pt x="93" y="59"/>
                    <a:pt x="89" y="61"/>
                  </a:cubicBezTo>
                  <a:cubicBezTo>
                    <a:pt x="85" y="62"/>
                    <a:pt x="78" y="65"/>
                    <a:pt x="71" y="66"/>
                  </a:cubicBezTo>
                  <a:cubicBezTo>
                    <a:pt x="64" y="67"/>
                    <a:pt x="43" y="70"/>
                    <a:pt x="37" y="70"/>
                  </a:cubicBezTo>
                  <a:cubicBezTo>
                    <a:pt x="31" y="69"/>
                    <a:pt x="37" y="72"/>
                    <a:pt x="43" y="73"/>
                  </a:cubicBezTo>
                  <a:cubicBezTo>
                    <a:pt x="48" y="75"/>
                    <a:pt x="50" y="81"/>
                    <a:pt x="58" y="78"/>
                  </a:cubicBezTo>
                  <a:cubicBezTo>
                    <a:pt x="66" y="76"/>
                    <a:pt x="72" y="69"/>
                    <a:pt x="78" y="69"/>
                  </a:cubicBezTo>
                  <a:cubicBezTo>
                    <a:pt x="83" y="68"/>
                    <a:pt x="113" y="63"/>
                    <a:pt x="118" y="63"/>
                  </a:cubicBezTo>
                  <a:cubicBezTo>
                    <a:pt x="124" y="62"/>
                    <a:pt x="90" y="67"/>
                    <a:pt x="82" y="70"/>
                  </a:cubicBezTo>
                  <a:cubicBezTo>
                    <a:pt x="74" y="73"/>
                    <a:pt x="66" y="80"/>
                    <a:pt x="70" y="81"/>
                  </a:cubicBezTo>
                  <a:cubicBezTo>
                    <a:pt x="75" y="82"/>
                    <a:pt x="73" y="81"/>
                    <a:pt x="84" y="82"/>
                  </a:cubicBezTo>
                  <a:cubicBezTo>
                    <a:pt x="94" y="83"/>
                    <a:pt x="99" y="83"/>
                    <a:pt x="104" y="79"/>
                  </a:cubicBezTo>
                  <a:cubicBezTo>
                    <a:pt x="109" y="76"/>
                    <a:pt x="107" y="73"/>
                    <a:pt x="112" y="74"/>
                  </a:cubicBezTo>
                  <a:cubicBezTo>
                    <a:pt x="117" y="75"/>
                    <a:pt x="105" y="77"/>
                    <a:pt x="117" y="75"/>
                  </a:cubicBezTo>
                  <a:cubicBezTo>
                    <a:pt x="128" y="74"/>
                    <a:pt x="137" y="72"/>
                    <a:pt x="132" y="74"/>
                  </a:cubicBezTo>
                  <a:cubicBezTo>
                    <a:pt x="127" y="76"/>
                    <a:pt x="109" y="81"/>
                    <a:pt x="117" y="81"/>
                  </a:cubicBezTo>
                  <a:cubicBezTo>
                    <a:pt x="125" y="80"/>
                    <a:pt x="147" y="80"/>
                    <a:pt x="153" y="77"/>
                  </a:cubicBezTo>
                  <a:cubicBezTo>
                    <a:pt x="159" y="73"/>
                    <a:pt x="167" y="69"/>
                    <a:pt x="165" y="66"/>
                  </a:cubicBezTo>
                  <a:cubicBezTo>
                    <a:pt x="163" y="62"/>
                    <a:pt x="167" y="63"/>
                    <a:pt x="169" y="63"/>
                  </a:cubicBezTo>
                  <a:cubicBezTo>
                    <a:pt x="172" y="63"/>
                    <a:pt x="173" y="61"/>
                    <a:pt x="179" y="57"/>
                  </a:cubicBezTo>
                  <a:cubicBezTo>
                    <a:pt x="185" y="54"/>
                    <a:pt x="199" y="51"/>
                    <a:pt x="193" y="54"/>
                  </a:cubicBezTo>
                  <a:cubicBezTo>
                    <a:pt x="186" y="56"/>
                    <a:pt x="183" y="62"/>
                    <a:pt x="178" y="65"/>
                  </a:cubicBezTo>
                  <a:cubicBezTo>
                    <a:pt x="173" y="69"/>
                    <a:pt x="167" y="72"/>
                    <a:pt x="174" y="72"/>
                  </a:cubicBezTo>
                  <a:cubicBezTo>
                    <a:pt x="182" y="72"/>
                    <a:pt x="207" y="71"/>
                    <a:pt x="198" y="73"/>
                  </a:cubicBezTo>
                  <a:cubicBezTo>
                    <a:pt x="189" y="74"/>
                    <a:pt x="152" y="79"/>
                    <a:pt x="162" y="79"/>
                  </a:cubicBezTo>
                  <a:cubicBezTo>
                    <a:pt x="171" y="79"/>
                    <a:pt x="188" y="82"/>
                    <a:pt x="180" y="82"/>
                  </a:cubicBezTo>
                  <a:cubicBezTo>
                    <a:pt x="172" y="83"/>
                    <a:pt x="147" y="86"/>
                    <a:pt x="140" y="86"/>
                  </a:cubicBezTo>
                  <a:cubicBezTo>
                    <a:pt x="133" y="86"/>
                    <a:pt x="111" y="88"/>
                    <a:pt x="116" y="91"/>
                  </a:cubicBezTo>
                  <a:cubicBezTo>
                    <a:pt x="121" y="94"/>
                    <a:pt x="136" y="100"/>
                    <a:pt x="135" y="102"/>
                  </a:cubicBezTo>
                  <a:cubicBezTo>
                    <a:pt x="134" y="105"/>
                    <a:pt x="135" y="109"/>
                    <a:pt x="139" y="109"/>
                  </a:cubicBezTo>
                  <a:cubicBezTo>
                    <a:pt x="143" y="109"/>
                    <a:pt x="157" y="108"/>
                    <a:pt x="154" y="109"/>
                  </a:cubicBezTo>
                  <a:cubicBezTo>
                    <a:pt x="150" y="109"/>
                    <a:pt x="139" y="113"/>
                    <a:pt x="135" y="111"/>
                  </a:cubicBezTo>
                  <a:cubicBezTo>
                    <a:pt x="131" y="108"/>
                    <a:pt x="125" y="104"/>
                    <a:pt x="120" y="101"/>
                  </a:cubicBezTo>
                  <a:cubicBezTo>
                    <a:pt x="115" y="99"/>
                    <a:pt x="110" y="92"/>
                    <a:pt x="104" y="92"/>
                  </a:cubicBezTo>
                  <a:cubicBezTo>
                    <a:pt x="98" y="91"/>
                    <a:pt x="82" y="90"/>
                    <a:pt x="78" y="89"/>
                  </a:cubicBezTo>
                  <a:cubicBezTo>
                    <a:pt x="74" y="89"/>
                    <a:pt x="71" y="88"/>
                    <a:pt x="71" y="91"/>
                  </a:cubicBezTo>
                  <a:cubicBezTo>
                    <a:pt x="70" y="94"/>
                    <a:pt x="63" y="98"/>
                    <a:pt x="73" y="98"/>
                  </a:cubicBezTo>
                  <a:cubicBezTo>
                    <a:pt x="82" y="98"/>
                    <a:pt x="90" y="99"/>
                    <a:pt x="82" y="99"/>
                  </a:cubicBezTo>
                  <a:cubicBezTo>
                    <a:pt x="74" y="99"/>
                    <a:pt x="64" y="107"/>
                    <a:pt x="74" y="107"/>
                  </a:cubicBezTo>
                  <a:cubicBezTo>
                    <a:pt x="84" y="108"/>
                    <a:pt x="88" y="108"/>
                    <a:pt x="92" y="112"/>
                  </a:cubicBezTo>
                  <a:cubicBezTo>
                    <a:pt x="95" y="115"/>
                    <a:pt x="99" y="121"/>
                    <a:pt x="106" y="124"/>
                  </a:cubicBezTo>
                  <a:cubicBezTo>
                    <a:pt x="114" y="128"/>
                    <a:pt x="117" y="131"/>
                    <a:pt x="123" y="130"/>
                  </a:cubicBezTo>
                  <a:cubicBezTo>
                    <a:pt x="129" y="129"/>
                    <a:pt x="137" y="127"/>
                    <a:pt x="136" y="129"/>
                  </a:cubicBezTo>
                  <a:cubicBezTo>
                    <a:pt x="134" y="131"/>
                    <a:pt x="137" y="134"/>
                    <a:pt x="130" y="134"/>
                  </a:cubicBezTo>
                  <a:cubicBezTo>
                    <a:pt x="123" y="133"/>
                    <a:pt x="113" y="132"/>
                    <a:pt x="118" y="134"/>
                  </a:cubicBezTo>
                  <a:cubicBezTo>
                    <a:pt x="123" y="136"/>
                    <a:pt x="133" y="143"/>
                    <a:pt x="124" y="140"/>
                  </a:cubicBezTo>
                  <a:cubicBezTo>
                    <a:pt x="115" y="137"/>
                    <a:pt x="113" y="133"/>
                    <a:pt x="105" y="132"/>
                  </a:cubicBezTo>
                  <a:cubicBezTo>
                    <a:pt x="96" y="132"/>
                    <a:pt x="88" y="130"/>
                    <a:pt x="85" y="131"/>
                  </a:cubicBezTo>
                  <a:cubicBezTo>
                    <a:pt x="83" y="132"/>
                    <a:pt x="79" y="136"/>
                    <a:pt x="74" y="136"/>
                  </a:cubicBezTo>
                  <a:cubicBezTo>
                    <a:pt x="70" y="136"/>
                    <a:pt x="68" y="137"/>
                    <a:pt x="67" y="140"/>
                  </a:cubicBezTo>
                  <a:cubicBezTo>
                    <a:pt x="66" y="143"/>
                    <a:pt x="64" y="143"/>
                    <a:pt x="61" y="144"/>
                  </a:cubicBezTo>
                  <a:cubicBezTo>
                    <a:pt x="58" y="145"/>
                    <a:pt x="59" y="151"/>
                    <a:pt x="63" y="152"/>
                  </a:cubicBezTo>
                  <a:cubicBezTo>
                    <a:pt x="66" y="152"/>
                    <a:pt x="68" y="153"/>
                    <a:pt x="72" y="151"/>
                  </a:cubicBezTo>
                  <a:cubicBezTo>
                    <a:pt x="76" y="150"/>
                    <a:pt x="71" y="155"/>
                    <a:pt x="77" y="155"/>
                  </a:cubicBezTo>
                  <a:cubicBezTo>
                    <a:pt x="82" y="154"/>
                    <a:pt x="82" y="156"/>
                    <a:pt x="87" y="153"/>
                  </a:cubicBezTo>
                  <a:cubicBezTo>
                    <a:pt x="91" y="151"/>
                    <a:pt x="94" y="139"/>
                    <a:pt x="94" y="143"/>
                  </a:cubicBezTo>
                  <a:cubicBezTo>
                    <a:pt x="94" y="147"/>
                    <a:pt x="92" y="147"/>
                    <a:pt x="96" y="147"/>
                  </a:cubicBezTo>
                  <a:cubicBezTo>
                    <a:pt x="100" y="147"/>
                    <a:pt x="91" y="151"/>
                    <a:pt x="95" y="151"/>
                  </a:cubicBezTo>
                  <a:cubicBezTo>
                    <a:pt x="98" y="151"/>
                    <a:pt x="87" y="155"/>
                    <a:pt x="92" y="155"/>
                  </a:cubicBezTo>
                  <a:cubicBezTo>
                    <a:pt x="97" y="155"/>
                    <a:pt x="76" y="159"/>
                    <a:pt x="84" y="159"/>
                  </a:cubicBezTo>
                  <a:cubicBezTo>
                    <a:pt x="92" y="159"/>
                    <a:pt x="100" y="158"/>
                    <a:pt x="94" y="162"/>
                  </a:cubicBezTo>
                  <a:cubicBezTo>
                    <a:pt x="88" y="165"/>
                    <a:pt x="82" y="170"/>
                    <a:pt x="87" y="169"/>
                  </a:cubicBezTo>
                  <a:cubicBezTo>
                    <a:pt x="92" y="168"/>
                    <a:pt x="102" y="167"/>
                    <a:pt x="99" y="167"/>
                  </a:cubicBezTo>
                  <a:cubicBezTo>
                    <a:pt x="96" y="168"/>
                    <a:pt x="93" y="169"/>
                    <a:pt x="101" y="170"/>
                  </a:cubicBezTo>
                  <a:cubicBezTo>
                    <a:pt x="108" y="170"/>
                    <a:pt x="113" y="166"/>
                    <a:pt x="118" y="160"/>
                  </a:cubicBezTo>
                  <a:cubicBezTo>
                    <a:pt x="123" y="154"/>
                    <a:pt x="128" y="154"/>
                    <a:pt x="124" y="159"/>
                  </a:cubicBezTo>
                  <a:cubicBezTo>
                    <a:pt x="120" y="163"/>
                    <a:pt x="112" y="168"/>
                    <a:pt x="109" y="171"/>
                  </a:cubicBezTo>
                  <a:cubicBezTo>
                    <a:pt x="107" y="175"/>
                    <a:pt x="105" y="174"/>
                    <a:pt x="100" y="175"/>
                  </a:cubicBezTo>
                  <a:cubicBezTo>
                    <a:pt x="95" y="175"/>
                    <a:pt x="90" y="177"/>
                    <a:pt x="85" y="174"/>
                  </a:cubicBezTo>
                  <a:cubicBezTo>
                    <a:pt x="80" y="172"/>
                    <a:pt x="80" y="171"/>
                    <a:pt x="78" y="168"/>
                  </a:cubicBezTo>
                  <a:cubicBezTo>
                    <a:pt x="76" y="164"/>
                    <a:pt x="71" y="161"/>
                    <a:pt x="64" y="161"/>
                  </a:cubicBezTo>
                  <a:cubicBezTo>
                    <a:pt x="57" y="161"/>
                    <a:pt x="44" y="160"/>
                    <a:pt x="50" y="165"/>
                  </a:cubicBezTo>
                  <a:cubicBezTo>
                    <a:pt x="55" y="170"/>
                    <a:pt x="51" y="172"/>
                    <a:pt x="60" y="173"/>
                  </a:cubicBezTo>
                  <a:cubicBezTo>
                    <a:pt x="68" y="174"/>
                    <a:pt x="58" y="176"/>
                    <a:pt x="62" y="177"/>
                  </a:cubicBezTo>
                  <a:cubicBezTo>
                    <a:pt x="65" y="178"/>
                    <a:pt x="72" y="181"/>
                    <a:pt x="7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3" name="Freeform 699"/>
            <p:cNvSpPr>
              <a:spLocks/>
            </p:cNvSpPr>
            <p:nvPr/>
          </p:nvSpPr>
          <p:spPr bwMode="auto">
            <a:xfrm>
              <a:off x="7861300" y="924975"/>
              <a:ext cx="84138" cy="30693"/>
            </a:xfrm>
            <a:custGeom>
              <a:avLst/>
              <a:gdLst>
                <a:gd name="T0" fmla="*/ 78401 w 44"/>
                <a:gd name="T1" fmla="*/ 19843 h 12"/>
                <a:gd name="T2" fmla="*/ 72665 w 44"/>
                <a:gd name="T3" fmla="*/ 11906 h 12"/>
                <a:gd name="T4" fmla="*/ 21035 w 44"/>
                <a:gd name="T5" fmla="*/ 7937 h 12"/>
                <a:gd name="T6" fmla="*/ 13386 w 44"/>
                <a:gd name="T7" fmla="*/ 15875 h 12"/>
                <a:gd name="T8" fmla="*/ 47806 w 44"/>
                <a:gd name="T9" fmla="*/ 19843 h 12"/>
                <a:gd name="T10" fmla="*/ 78401 w 44"/>
                <a:gd name="T11" fmla="*/ 1984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2">
                  <a:moveTo>
                    <a:pt x="41" y="10"/>
                  </a:moveTo>
                  <a:cubicBezTo>
                    <a:pt x="38" y="8"/>
                    <a:pt x="42" y="7"/>
                    <a:pt x="38" y="6"/>
                  </a:cubicBezTo>
                  <a:cubicBezTo>
                    <a:pt x="33" y="5"/>
                    <a:pt x="3" y="0"/>
                    <a:pt x="11" y="4"/>
                  </a:cubicBezTo>
                  <a:cubicBezTo>
                    <a:pt x="19" y="7"/>
                    <a:pt x="0" y="8"/>
                    <a:pt x="7" y="8"/>
                  </a:cubicBezTo>
                  <a:cubicBezTo>
                    <a:pt x="15" y="8"/>
                    <a:pt x="20" y="8"/>
                    <a:pt x="25" y="10"/>
                  </a:cubicBezTo>
                  <a:cubicBezTo>
                    <a:pt x="30" y="12"/>
                    <a:pt x="44" y="12"/>
                    <a:pt x="4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4" name="Freeform 700"/>
            <p:cNvSpPr>
              <a:spLocks/>
            </p:cNvSpPr>
            <p:nvPr/>
          </p:nvSpPr>
          <p:spPr bwMode="auto">
            <a:xfrm>
              <a:off x="7681913" y="949530"/>
              <a:ext cx="28575" cy="10231"/>
            </a:xfrm>
            <a:custGeom>
              <a:avLst/>
              <a:gdLst>
                <a:gd name="T0" fmla="*/ 22860 w 15"/>
                <a:gd name="T1" fmla="*/ 5953 h 4"/>
                <a:gd name="T2" fmla="*/ 5715 w 15"/>
                <a:gd name="T3" fmla="*/ 0 h 4"/>
                <a:gd name="T4" fmla="*/ 22860 w 15"/>
                <a:gd name="T5" fmla="*/ 5953 h 4"/>
                <a:gd name="T6" fmla="*/ 0 60000 65536"/>
                <a:gd name="T7" fmla="*/ 0 60000 65536"/>
                <a:gd name="T8" fmla="*/ 0 60000 65536"/>
              </a:gdLst>
              <a:ahLst/>
              <a:cxnLst>
                <a:cxn ang="T6">
                  <a:pos x="T0" y="T1"/>
                </a:cxn>
                <a:cxn ang="T7">
                  <a:pos x="T2" y="T3"/>
                </a:cxn>
                <a:cxn ang="T8">
                  <a:pos x="T4" y="T5"/>
                </a:cxn>
              </a:cxnLst>
              <a:rect l="0" t="0" r="r" b="b"/>
              <a:pathLst>
                <a:path w="15" h="4">
                  <a:moveTo>
                    <a:pt x="12" y="3"/>
                  </a:moveTo>
                  <a:cubicBezTo>
                    <a:pt x="10" y="4"/>
                    <a:pt x="0" y="0"/>
                    <a:pt x="3" y="0"/>
                  </a:cubicBezTo>
                  <a:cubicBezTo>
                    <a:pt x="6" y="0"/>
                    <a:pt x="15" y="2"/>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5" name="Freeform 701"/>
            <p:cNvSpPr>
              <a:spLocks/>
            </p:cNvSpPr>
            <p:nvPr/>
          </p:nvSpPr>
          <p:spPr bwMode="auto">
            <a:xfrm>
              <a:off x="7810500" y="1154157"/>
              <a:ext cx="28575" cy="14323"/>
            </a:xfrm>
            <a:custGeom>
              <a:avLst/>
              <a:gdLst>
                <a:gd name="T0" fmla="*/ 19050 w 15"/>
                <a:gd name="T1" fmla="*/ 0 h 6"/>
                <a:gd name="T2" fmla="*/ 5715 w 15"/>
                <a:gd name="T3" fmla="*/ 7408 h 6"/>
                <a:gd name="T4" fmla="*/ 19050 w 15"/>
                <a:gd name="T5" fmla="*/ 0 h 6"/>
                <a:gd name="T6" fmla="*/ 0 60000 65536"/>
                <a:gd name="T7" fmla="*/ 0 60000 65536"/>
                <a:gd name="T8" fmla="*/ 0 60000 65536"/>
              </a:gdLst>
              <a:ahLst/>
              <a:cxnLst>
                <a:cxn ang="T6">
                  <a:pos x="T0" y="T1"/>
                </a:cxn>
                <a:cxn ang="T7">
                  <a:pos x="T2" y="T3"/>
                </a:cxn>
                <a:cxn ang="T8">
                  <a:pos x="T4" y="T5"/>
                </a:cxn>
              </a:cxnLst>
              <a:rect l="0" t="0" r="r" b="b"/>
              <a:pathLst>
                <a:path w="15" h="6">
                  <a:moveTo>
                    <a:pt x="10" y="0"/>
                  </a:moveTo>
                  <a:cubicBezTo>
                    <a:pt x="8" y="0"/>
                    <a:pt x="0" y="3"/>
                    <a:pt x="3" y="4"/>
                  </a:cubicBezTo>
                  <a:cubicBezTo>
                    <a:pt x="5" y="6"/>
                    <a:pt x="15"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6" name="Freeform 702"/>
            <p:cNvSpPr>
              <a:spLocks/>
            </p:cNvSpPr>
            <p:nvPr/>
          </p:nvSpPr>
          <p:spPr bwMode="auto">
            <a:xfrm>
              <a:off x="6103938" y="2052472"/>
              <a:ext cx="20637" cy="26602"/>
            </a:xfrm>
            <a:custGeom>
              <a:avLst/>
              <a:gdLst>
                <a:gd name="T0" fmla="*/ 18761 w 11"/>
                <a:gd name="T1" fmla="*/ 3752 h 11"/>
                <a:gd name="T2" fmla="*/ 1876 w 11"/>
                <a:gd name="T3" fmla="*/ 18762 h 11"/>
                <a:gd name="T4" fmla="*/ 18761 w 11"/>
                <a:gd name="T5" fmla="*/ 3752 h 11"/>
                <a:gd name="T6" fmla="*/ 0 60000 65536"/>
                <a:gd name="T7" fmla="*/ 0 60000 65536"/>
                <a:gd name="T8" fmla="*/ 0 60000 65536"/>
              </a:gdLst>
              <a:ahLst/>
              <a:cxnLst>
                <a:cxn ang="T6">
                  <a:pos x="T0" y="T1"/>
                </a:cxn>
                <a:cxn ang="T7">
                  <a:pos x="T2" y="T3"/>
                </a:cxn>
                <a:cxn ang="T8">
                  <a:pos x="T4" y="T5"/>
                </a:cxn>
              </a:cxnLst>
              <a:rect l="0" t="0" r="r" b="b"/>
              <a:pathLst>
                <a:path w="11" h="11">
                  <a:moveTo>
                    <a:pt x="10" y="2"/>
                  </a:moveTo>
                  <a:cubicBezTo>
                    <a:pt x="8" y="0"/>
                    <a:pt x="0" y="9"/>
                    <a:pt x="1" y="10"/>
                  </a:cubicBezTo>
                  <a:cubicBezTo>
                    <a:pt x="2" y="11"/>
                    <a:pt x="11" y="2"/>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7" name="Freeform 703"/>
            <p:cNvSpPr>
              <a:spLocks/>
            </p:cNvSpPr>
            <p:nvPr/>
          </p:nvSpPr>
          <p:spPr bwMode="auto">
            <a:xfrm>
              <a:off x="6134100" y="2042241"/>
              <a:ext cx="9525" cy="10231"/>
            </a:xfrm>
            <a:custGeom>
              <a:avLst/>
              <a:gdLst>
                <a:gd name="T0" fmla="*/ 0 w 5"/>
                <a:gd name="T1" fmla="*/ 3969 h 4"/>
                <a:gd name="T2" fmla="*/ 9525 w 5"/>
                <a:gd name="T3" fmla="*/ 3969 h 4"/>
                <a:gd name="T4" fmla="*/ 0 w 5"/>
                <a:gd name="T5" fmla="*/ 3969 h 4"/>
                <a:gd name="T6" fmla="*/ 0 60000 65536"/>
                <a:gd name="T7" fmla="*/ 0 60000 65536"/>
                <a:gd name="T8" fmla="*/ 0 60000 65536"/>
              </a:gdLst>
              <a:ahLst/>
              <a:cxnLst>
                <a:cxn ang="T6">
                  <a:pos x="T0" y="T1"/>
                </a:cxn>
                <a:cxn ang="T7">
                  <a:pos x="T2" y="T3"/>
                </a:cxn>
                <a:cxn ang="T8">
                  <a:pos x="T4" y="T5"/>
                </a:cxn>
              </a:cxnLst>
              <a:rect l="0" t="0" r="r" b="b"/>
              <a:pathLst>
                <a:path w="5" h="4">
                  <a:moveTo>
                    <a:pt x="0" y="2"/>
                  </a:moveTo>
                  <a:cubicBezTo>
                    <a:pt x="0" y="3"/>
                    <a:pt x="5" y="4"/>
                    <a:pt x="5" y="2"/>
                  </a:cubicBezTo>
                  <a:cubicBezTo>
                    <a:pt x="5" y="0"/>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8" name="Freeform 704"/>
            <p:cNvSpPr>
              <a:spLocks/>
            </p:cNvSpPr>
            <p:nvPr/>
          </p:nvSpPr>
          <p:spPr bwMode="auto">
            <a:xfrm>
              <a:off x="5629275" y="2052472"/>
              <a:ext cx="25400" cy="36833"/>
            </a:xfrm>
            <a:custGeom>
              <a:avLst/>
              <a:gdLst>
                <a:gd name="T0" fmla="*/ 21492 w 13"/>
                <a:gd name="T1" fmla="*/ 9525 h 15"/>
                <a:gd name="T2" fmla="*/ 13677 w 13"/>
                <a:gd name="T3" fmla="*/ 0 h 15"/>
                <a:gd name="T4" fmla="*/ 0 w 13"/>
                <a:gd name="T5" fmla="*/ 7620 h 15"/>
                <a:gd name="T6" fmla="*/ 21492 w 13"/>
                <a:gd name="T7" fmla="*/ 952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5">
                  <a:moveTo>
                    <a:pt x="11" y="5"/>
                  </a:moveTo>
                  <a:cubicBezTo>
                    <a:pt x="13" y="2"/>
                    <a:pt x="8" y="0"/>
                    <a:pt x="7" y="0"/>
                  </a:cubicBezTo>
                  <a:cubicBezTo>
                    <a:pt x="5" y="0"/>
                    <a:pt x="0" y="3"/>
                    <a:pt x="0" y="4"/>
                  </a:cubicBezTo>
                  <a:cubicBezTo>
                    <a:pt x="1" y="6"/>
                    <a:pt x="6" y="15"/>
                    <a:pt x="1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89" name="Freeform 710"/>
            <p:cNvSpPr>
              <a:spLocks/>
            </p:cNvSpPr>
            <p:nvPr/>
          </p:nvSpPr>
          <p:spPr bwMode="auto">
            <a:xfrm>
              <a:off x="8489950" y="5285587"/>
              <a:ext cx="53975" cy="63435"/>
            </a:xfrm>
            <a:custGeom>
              <a:avLst/>
              <a:gdLst>
                <a:gd name="T0" fmla="*/ 26057 w 29"/>
                <a:gd name="T1" fmla="*/ 26499 h 26"/>
                <a:gd name="T2" fmla="*/ 11167 w 29"/>
                <a:gd name="T3" fmla="*/ 47320 h 26"/>
                <a:gd name="T4" fmla="*/ 39085 w 29"/>
                <a:gd name="T5" fmla="*/ 24607 h 26"/>
                <a:gd name="T6" fmla="*/ 48391 w 29"/>
                <a:gd name="T7" fmla="*/ 3786 h 26"/>
                <a:gd name="T8" fmla="*/ 26057 w 29"/>
                <a:gd name="T9" fmla="*/ 26499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0" name="Freeform 711"/>
            <p:cNvSpPr>
              <a:spLocks/>
            </p:cNvSpPr>
            <p:nvPr/>
          </p:nvSpPr>
          <p:spPr bwMode="auto">
            <a:xfrm>
              <a:off x="7724775" y="2680679"/>
              <a:ext cx="38100" cy="24555"/>
            </a:xfrm>
            <a:custGeom>
              <a:avLst/>
              <a:gdLst>
                <a:gd name="T0" fmla="*/ 34290 w 20"/>
                <a:gd name="T1" fmla="*/ 5715 h 10"/>
                <a:gd name="T2" fmla="*/ 3810 w 20"/>
                <a:gd name="T3" fmla="*/ 1905 h 10"/>
                <a:gd name="T4" fmla="*/ 34290 w 20"/>
                <a:gd name="T5" fmla="*/ 5715 h 10"/>
                <a:gd name="T6" fmla="*/ 0 60000 65536"/>
                <a:gd name="T7" fmla="*/ 0 60000 65536"/>
                <a:gd name="T8" fmla="*/ 0 60000 65536"/>
              </a:gdLst>
              <a:ahLst/>
              <a:cxnLst>
                <a:cxn ang="T6">
                  <a:pos x="T0" y="T1"/>
                </a:cxn>
                <a:cxn ang="T7">
                  <a:pos x="T2" y="T3"/>
                </a:cxn>
                <a:cxn ang="T8">
                  <a:pos x="T4" y="T5"/>
                </a:cxn>
              </a:cxnLst>
              <a:rect l="0" t="0" r="r" b="b"/>
              <a:pathLst>
                <a:path w="20" h="10">
                  <a:moveTo>
                    <a:pt x="18" y="3"/>
                  </a:moveTo>
                  <a:cubicBezTo>
                    <a:pt x="20" y="0"/>
                    <a:pt x="0" y="1"/>
                    <a:pt x="2" y="1"/>
                  </a:cubicBezTo>
                  <a:cubicBezTo>
                    <a:pt x="4" y="2"/>
                    <a:pt x="15" y="10"/>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1" name="Freeform 712"/>
            <p:cNvSpPr>
              <a:spLocks/>
            </p:cNvSpPr>
            <p:nvPr/>
          </p:nvSpPr>
          <p:spPr bwMode="auto">
            <a:xfrm>
              <a:off x="8083550" y="6167533"/>
              <a:ext cx="95250" cy="104359"/>
            </a:xfrm>
            <a:custGeom>
              <a:avLst/>
              <a:gdLst>
                <a:gd name="T0" fmla="*/ 83820 w 50"/>
                <a:gd name="T1" fmla="*/ 67468 h 42"/>
                <a:gd name="T2" fmla="*/ 51435 w 50"/>
                <a:gd name="T3" fmla="*/ 53975 h 42"/>
                <a:gd name="T4" fmla="*/ 13335 w 50"/>
                <a:gd name="T5" fmla="*/ 21204 h 42"/>
                <a:gd name="T6" fmla="*/ 3810 w 50"/>
                <a:gd name="T7" fmla="*/ 15421 h 42"/>
                <a:gd name="T8" fmla="*/ 7620 w 50"/>
                <a:gd name="T9" fmla="*/ 7711 h 42"/>
                <a:gd name="T10" fmla="*/ 0 w 50"/>
                <a:gd name="T11" fmla="*/ 0 h 42"/>
                <a:gd name="T12" fmla="*/ 0 w 50"/>
                <a:gd name="T13" fmla="*/ 73251 h 42"/>
                <a:gd name="T14" fmla="*/ 34290 w 50"/>
                <a:gd name="T15" fmla="*/ 73251 h 42"/>
                <a:gd name="T16" fmla="*/ 53340 w 50"/>
                <a:gd name="T17" fmla="*/ 80962 h 42"/>
                <a:gd name="T18" fmla="*/ 70485 w 50"/>
                <a:gd name="T19" fmla="*/ 75179 h 42"/>
                <a:gd name="T20" fmla="*/ 83820 w 50"/>
                <a:gd name="T21" fmla="*/ 6746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2">
                  <a:moveTo>
                    <a:pt x="44" y="35"/>
                  </a:moveTo>
                  <a:cubicBezTo>
                    <a:pt x="38" y="35"/>
                    <a:pt x="34" y="34"/>
                    <a:pt x="27" y="28"/>
                  </a:cubicBezTo>
                  <a:cubicBezTo>
                    <a:pt x="19" y="22"/>
                    <a:pt x="10" y="13"/>
                    <a:pt x="7" y="11"/>
                  </a:cubicBezTo>
                  <a:cubicBezTo>
                    <a:pt x="3" y="9"/>
                    <a:pt x="0" y="9"/>
                    <a:pt x="2" y="8"/>
                  </a:cubicBezTo>
                  <a:cubicBezTo>
                    <a:pt x="4" y="6"/>
                    <a:pt x="7" y="6"/>
                    <a:pt x="4" y="4"/>
                  </a:cubicBezTo>
                  <a:cubicBezTo>
                    <a:pt x="3" y="3"/>
                    <a:pt x="2" y="1"/>
                    <a:pt x="0" y="0"/>
                  </a:cubicBezTo>
                  <a:cubicBezTo>
                    <a:pt x="0" y="38"/>
                    <a:pt x="0" y="38"/>
                    <a:pt x="0" y="38"/>
                  </a:cubicBezTo>
                  <a:cubicBezTo>
                    <a:pt x="0" y="38"/>
                    <a:pt x="15" y="38"/>
                    <a:pt x="18" y="38"/>
                  </a:cubicBezTo>
                  <a:cubicBezTo>
                    <a:pt x="21" y="38"/>
                    <a:pt x="25" y="40"/>
                    <a:pt x="28" y="42"/>
                  </a:cubicBezTo>
                  <a:cubicBezTo>
                    <a:pt x="31" y="41"/>
                    <a:pt x="34" y="39"/>
                    <a:pt x="37" y="39"/>
                  </a:cubicBezTo>
                  <a:cubicBezTo>
                    <a:pt x="40" y="40"/>
                    <a:pt x="50" y="35"/>
                    <a:pt x="44"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2" name="Freeform 713"/>
            <p:cNvSpPr>
              <a:spLocks/>
            </p:cNvSpPr>
            <p:nvPr/>
          </p:nvSpPr>
          <p:spPr bwMode="auto">
            <a:xfrm>
              <a:off x="7983538" y="6155255"/>
              <a:ext cx="152400" cy="153470"/>
            </a:xfrm>
            <a:custGeom>
              <a:avLst/>
              <a:gdLst>
                <a:gd name="T0" fmla="*/ 99060 w 80"/>
                <a:gd name="T1" fmla="*/ 82575 h 62"/>
                <a:gd name="T2" fmla="*/ 99060 w 80"/>
                <a:gd name="T3" fmla="*/ 9602 h 62"/>
                <a:gd name="T4" fmla="*/ 87630 w 80"/>
                <a:gd name="T5" fmla="*/ 5761 h 62"/>
                <a:gd name="T6" fmla="*/ 78105 w 80"/>
                <a:gd name="T7" fmla="*/ 3841 h 62"/>
                <a:gd name="T8" fmla="*/ 68580 w 80"/>
                <a:gd name="T9" fmla="*/ 9602 h 62"/>
                <a:gd name="T10" fmla="*/ 60960 w 80"/>
                <a:gd name="T11" fmla="*/ 9602 h 62"/>
                <a:gd name="T12" fmla="*/ 59055 w 80"/>
                <a:gd name="T13" fmla="*/ 19204 h 62"/>
                <a:gd name="T14" fmla="*/ 55245 w 80"/>
                <a:gd name="T15" fmla="*/ 30726 h 62"/>
                <a:gd name="T16" fmla="*/ 60960 w 80"/>
                <a:gd name="T17" fmla="*/ 32646 h 62"/>
                <a:gd name="T18" fmla="*/ 78105 w 80"/>
                <a:gd name="T19" fmla="*/ 30726 h 62"/>
                <a:gd name="T20" fmla="*/ 72390 w 80"/>
                <a:gd name="T21" fmla="*/ 40327 h 62"/>
                <a:gd name="T22" fmla="*/ 62865 w 80"/>
                <a:gd name="T23" fmla="*/ 49929 h 62"/>
                <a:gd name="T24" fmla="*/ 74295 w 80"/>
                <a:gd name="T25" fmla="*/ 59531 h 62"/>
                <a:gd name="T26" fmla="*/ 81915 w 80"/>
                <a:gd name="T27" fmla="*/ 65292 h 62"/>
                <a:gd name="T28" fmla="*/ 62865 w 80"/>
                <a:gd name="T29" fmla="*/ 63372 h 62"/>
                <a:gd name="T30" fmla="*/ 51435 w 80"/>
                <a:gd name="T31" fmla="*/ 63372 h 62"/>
                <a:gd name="T32" fmla="*/ 47625 w 80"/>
                <a:gd name="T33" fmla="*/ 61451 h 62"/>
                <a:gd name="T34" fmla="*/ 51435 w 80"/>
                <a:gd name="T35" fmla="*/ 53770 h 62"/>
                <a:gd name="T36" fmla="*/ 51435 w 80"/>
                <a:gd name="T37" fmla="*/ 46089 h 62"/>
                <a:gd name="T38" fmla="*/ 47625 w 80"/>
                <a:gd name="T39" fmla="*/ 48009 h 62"/>
                <a:gd name="T40" fmla="*/ 41910 w 80"/>
                <a:gd name="T41" fmla="*/ 55690 h 62"/>
                <a:gd name="T42" fmla="*/ 36195 w 80"/>
                <a:gd name="T43" fmla="*/ 55690 h 62"/>
                <a:gd name="T44" fmla="*/ 26670 w 80"/>
                <a:gd name="T45" fmla="*/ 53770 h 62"/>
                <a:gd name="T46" fmla="*/ 15240 w 80"/>
                <a:gd name="T47" fmla="*/ 51850 h 62"/>
                <a:gd name="T48" fmla="*/ 3810 w 80"/>
                <a:gd name="T49" fmla="*/ 61451 h 62"/>
                <a:gd name="T50" fmla="*/ 15240 w 80"/>
                <a:gd name="T51" fmla="*/ 57611 h 62"/>
                <a:gd name="T52" fmla="*/ 20955 w 80"/>
                <a:gd name="T53" fmla="*/ 59531 h 62"/>
                <a:gd name="T54" fmla="*/ 26670 w 80"/>
                <a:gd name="T55" fmla="*/ 61451 h 62"/>
                <a:gd name="T56" fmla="*/ 32385 w 80"/>
                <a:gd name="T57" fmla="*/ 65292 h 62"/>
                <a:gd name="T58" fmla="*/ 20955 w 80"/>
                <a:gd name="T59" fmla="*/ 67212 h 62"/>
                <a:gd name="T60" fmla="*/ 24765 w 80"/>
                <a:gd name="T61" fmla="*/ 74894 h 62"/>
                <a:gd name="T62" fmla="*/ 38100 w 80"/>
                <a:gd name="T63" fmla="*/ 74894 h 62"/>
                <a:gd name="T64" fmla="*/ 41910 w 80"/>
                <a:gd name="T65" fmla="*/ 80655 h 62"/>
                <a:gd name="T66" fmla="*/ 41910 w 80"/>
                <a:gd name="T67" fmla="*/ 84496 h 62"/>
                <a:gd name="T68" fmla="*/ 55245 w 80"/>
                <a:gd name="T69" fmla="*/ 84496 h 62"/>
                <a:gd name="T70" fmla="*/ 62865 w 80"/>
                <a:gd name="T71" fmla="*/ 82575 h 62"/>
                <a:gd name="T72" fmla="*/ 70485 w 80"/>
                <a:gd name="T73" fmla="*/ 94097 h 62"/>
                <a:gd name="T74" fmla="*/ 87630 w 80"/>
                <a:gd name="T75" fmla="*/ 103699 h 62"/>
                <a:gd name="T76" fmla="*/ 83820 w 80"/>
                <a:gd name="T77" fmla="*/ 97938 h 62"/>
                <a:gd name="T78" fmla="*/ 114300 w 80"/>
                <a:gd name="T79" fmla="*/ 111381 h 62"/>
                <a:gd name="T80" fmla="*/ 100965 w 80"/>
                <a:gd name="T81" fmla="*/ 90257 h 62"/>
                <a:gd name="T82" fmla="*/ 131445 w 80"/>
                <a:gd name="T83" fmla="*/ 94097 h 62"/>
                <a:gd name="T84" fmla="*/ 150495 w 80"/>
                <a:gd name="T85" fmla="*/ 90257 h 62"/>
                <a:gd name="T86" fmla="*/ 152400 w 80"/>
                <a:gd name="T87" fmla="*/ 90257 h 62"/>
                <a:gd name="T88" fmla="*/ 133350 w 80"/>
                <a:gd name="T89" fmla="*/ 82575 h 62"/>
                <a:gd name="T90" fmla="*/ 99060 w 80"/>
                <a:gd name="T91" fmla="*/ 82575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 h="62">
                  <a:moveTo>
                    <a:pt x="52" y="43"/>
                  </a:moveTo>
                  <a:cubicBezTo>
                    <a:pt x="52" y="5"/>
                    <a:pt x="52" y="5"/>
                    <a:pt x="52" y="5"/>
                  </a:cubicBezTo>
                  <a:cubicBezTo>
                    <a:pt x="50" y="4"/>
                    <a:pt x="48"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0" y="47"/>
                    <a:pt x="80" y="47"/>
                    <a:pt x="80" y="47"/>
                  </a:cubicBezTo>
                  <a:cubicBezTo>
                    <a:pt x="77" y="45"/>
                    <a:pt x="73" y="43"/>
                    <a:pt x="70" y="43"/>
                  </a:cubicBezTo>
                  <a:cubicBezTo>
                    <a:pt x="67" y="43"/>
                    <a:pt x="52" y="43"/>
                    <a:pt x="52"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3" name="Freeform 714"/>
            <p:cNvSpPr>
              <a:spLocks/>
            </p:cNvSpPr>
            <p:nvPr/>
          </p:nvSpPr>
          <p:spPr bwMode="auto">
            <a:xfrm>
              <a:off x="7966075" y="3906397"/>
              <a:ext cx="346075" cy="356052"/>
            </a:xfrm>
            <a:custGeom>
              <a:avLst/>
              <a:gdLst>
                <a:gd name="T0" fmla="*/ 311659 w 181"/>
                <a:gd name="T1" fmla="*/ 127635 h 145"/>
                <a:gd name="T2" fmla="*/ 330779 w 181"/>
                <a:gd name="T3" fmla="*/ 112395 h 145"/>
                <a:gd name="T4" fmla="*/ 344163 w 181"/>
                <a:gd name="T5" fmla="*/ 78105 h 145"/>
                <a:gd name="T6" fmla="*/ 315483 w 181"/>
                <a:gd name="T7" fmla="*/ 78105 h 145"/>
                <a:gd name="T8" fmla="*/ 313571 w 181"/>
                <a:gd name="T9" fmla="*/ 66675 h 145"/>
                <a:gd name="T10" fmla="*/ 298275 w 181"/>
                <a:gd name="T11" fmla="*/ 45720 h 145"/>
                <a:gd name="T12" fmla="*/ 288715 w 181"/>
                <a:gd name="T13" fmla="*/ 43815 h 145"/>
                <a:gd name="T14" fmla="*/ 282978 w 181"/>
                <a:gd name="T15" fmla="*/ 45720 h 145"/>
                <a:gd name="T16" fmla="*/ 267682 w 181"/>
                <a:gd name="T17" fmla="*/ 41910 h 145"/>
                <a:gd name="T18" fmla="*/ 267682 w 181"/>
                <a:gd name="T19" fmla="*/ 26670 h 145"/>
                <a:gd name="T20" fmla="*/ 273418 w 181"/>
                <a:gd name="T21" fmla="*/ 20955 h 145"/>
                <a:gd name="T22" fmla="*/ 214146 w 181"/>
                <a:gd name="T23" fmla="*/ 38100 h 145"/>
                <a:gd name="T24" fmla="*/ 179730 w 181"/>
                <a:gd name="T25" fmla="*/ 22860 h 145"/>
                <a:gd name="T26" fmla="*/ 128105 w 181"/>
                <a:gd name="T27" fmla="*/ 20955 h 145"/>
                <a:gd name="T28" fmla="*/ 84129 w 181"/>
                <a:gd name="T29" fmla="*/ 1905 h 145"/>
                <a:gd name="T30" fmla="*/ 47800 w 181"/>
                <a:gd name="T31" fmla="*/ 20955 h 145"/>
                <a:gd name="T32" fmla="*/ 53536 w 181"/>
                <a:gd name="T33" fmla="*/ 62865 h 145"/>
                <a:gd name="T34" fmla="*/ 45888 w 181"/>
                <a:gd name="T35" fmla="*/ 22860 h 145"/>
                <a:gd name="T36" fmla="*/ 34416 w 181"/>
                <a:gd name="T37" fmla="*/ 5715 h 145"/>
                <a:gd name="T38" fmla="*/ 15296 w 181"/>
                <a:gd name="T39" fmla="*/ 20955 h 145"/>
                <a:gd name="T40" fmla="*/ 1912 w 181"/>
                <a:gd name="T41" fmla="*/ 59055 h 145"/>
                <a:gd name="T42" fmla="*/ 19120 w 181"/>
                <a:gd name="T43" fmla="*/ 70485 h 145"/>
                <a:gd name="T44" fmla="*/ 28680 w 181"/>
                <a:gd name="T45" fmla="*/ 99060 h 145"/>
                <a:gd name="T46" fmla="*/ 53536 w 181"/>
                <a:gd name="T47" fmla="*/ 118110 h 145"/>
                <a:gd name="T48" fmla="*/ 80305 w 181"/>
                <a:gd name="T49" fmla="*/ 114300 h 145"/>
                <a:gd name="T50" fmla="*/ 108985 w 181"/>
                <a:gd name="T51" fmla="*/ 135255 h 145"/>
                <a:gd name="T52" fmla="*/ 139577 w 181"/>
                <a:gd name="T53" fmla="*/ 135255 h 145"/>
                <a:gd name="T54" fmla="*/ 141489 w 181"/>
                <a:gd name="T55" fmla="*/ 171450 h 145"/>
                <a:gd name="T56" fmla="*/ 145313 w 181"/>
                <a:gd name="T57" fmla="*/ 215265 h 145"/>
                <a:gd name="T58" fmla="*/ 156785 w 181"/>
                <a:gd name="T59" fmla="*/ 241935 h 145"/>
                <a:gd name="T60" fmla="*/ 191202 w 181"/>
                <a:gd name="T61" fmla="*/ 272415 h 145"/>
                <a:gd name="T62" fmla="*/ 206498 w 181"/>
                <a:gd name="T63" fmla="*/ 272415 h 145"/>
                <a:gd name="T64" fmla="*/ 240914 w 181"/>
                <a:gd name="T65" fmla="*/ 243840 h 145"/>
                <a:gd name="T66" fmla="*/ 240914 w 181"/>
                <a:gd name="T67" fmla="*/ 228600 h 145"/>
                <a:gd name="T68" fmla="*/ 223706 w 181"/>
                <a:gd name="T69" fmla="*/ 190500 h 145"/>
                <a:gd name="T70" fmla="*/ 261946 w 181"/>
                <a:gd name="T71" fmla="*/ 194310 h 145"/>
                <a:gd name="T72" fmla="*/ 277242 w 181"/>
                <a:gd name="T73" fmla="*/ 190500 h 145"/>
                <a:gd name="T74" fmla="*/ 328867 w 181"/>
                <a:gd name="T75" fmla="*/ 165735 h 145"/>
                <a:gd name="T76" fmla="*/ 326955 w 181"/>
                <a:gd name="T77" fmla="*/ 163830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 h="145">
                  <a:moveTo>
                    <a:pt x="162" y="76"/>
                  </a:moveTo>
                  <a:cubicBezTo>
                    <a:pt x="162" y="74"/>
                    <a:pt x="163" y="70"/>
                    <a:pt x="163" y="67"/>
                  </a:cubicBezTo>
                  <a:cubicBezTo>
                    <a:pt x="163" y="65"/>
                    <a:pt x="169" y="65"/>
                    <a:pt x="171" y="63"/>
                  </a:cubicBezTo>
                  <a:cubicBezTo>
                    <a:pt x="173" y="60"/>
                    <a:pt x="176" y="61"/>
                    <a:pt x="173" y="59"/>
                  </a:cubicBezTo>
                  <a:cubicBezTo>
                    <a:pt x="171" y="56"/>
                    <a:pt x="167" y="53"/>
                    <a:pt x="171" y="50"/>
                  </a:cubicBezTo>
                  <a:cubicBezTo>
                    <a:pt x="174" y="48"/>
                    <a:pt x="181" y="46"/>
                    <a:pt x="180" y="41"/>
                  </a:cubicBezTo>
                  <a:cubicBezTo>
                    <a:pt x="179" y="41"/>
                    <a:pt x="178" y="41"/>
                    <a:pt x="178" y="41"/>
                  </a:cubicBezTo>
                  <a:cubicBezTo>
                    <a:pt x="171" y="41"/>
                    <a:pt x="167" y="40"/>
                    <a:pt x="165" y="41"/>
                  </a:cubicBezTo>
                  <a:cubicBezTo>
                    <a:pt x="163" y="41"/>
                    <a:pt x="153" y="42"/>
                    <a:pt x="157" y="40"/>
                  </a:cubicBezTo>
                  <a:cubicBezTo>
                    <a:pt x="161" y="38"/>
                    <a:pt x="163" y="39"/>
                    <a:pt x="164" y="35"/>
                  </a:cubicBezTo>
                  <a:cubicBezTo>
                    <a:pt x="165" y="32"/>
                    <a:pt x="168" y="30"/>
                    <a:pt x="164" y="28"/>
                  </a:cubicBezTo>
                  <a:cubicBezTo>
                    <a:pt x="160" y="27"/>
                    <a:pt x="158" y="24"/>
                    <a:pt x="156" y="24"/>
                  </a:cubicBezTo>
                  <a:cubicBezTo>
                    <a:pt x="154" y="24"/>
                    <a:pt x="156" y="26"/>
                    <a:pt x="155" y="26"/>
                  </a:cubicBezTo>
                  <a:cubicBezTo>
                    <a:pt x="154" y="25"/>
                    <a:pt x="152" y="24"/>
                    <a:pt x="151" y="23"/>
                  </a:cubicBezTo>
                  <a:cubicBezTo>
                    <a:pt x="150" y="22"/>
                    <a:pt x="150" y="24"/>
                    <a:pt x="149" y="25"/>
                  </a:cubicBezTo>
                  <a:cubicBezTo>
                    <a:pt x="148" y="26"/>
                    <a:pt x="148" y="25"/>
                    <a:pt x="148" y="24"/>
                  </a:cubicBezTo>
                  <a:cubicBezTo>
                    <a:pt x="148" y="22"/>
                    <a:pt x="146" y="19"/>
                    <a:pt x="144" y="19"/>
                  </a:cubicBezTo>
                  <a:cubicBezTo>
                    <a:pt x="142" y="19"/>
                    <a:pt x="141" y="22"/>
                    <a:pt x="140" y="22"/>
                  </a:cubicBezTo>
                  <a:cubicBezTo>
                    <a:pt x="139" y="21"/>
                    <a:pt x="139" y="20"/>
                    <a:pt x="140" y="18"/>
                  </a:cubicBezTo>
                  <a:cubicBezTo>
                    <a:pt x="141" y="16"/>
                    <a:pt x="137" y="16"/>
                    <a:pt x="140" y="14"/>
                  </a:cubicBezTo>
                  <a:cubicBezTo>
                    <a:pt x="143" y="13"/>
                    <a:pt x="151" y="14"/>
                    <a:pt x="150" y="13"/>
                  </a:cubicBezTo>
                  <a:cubicBezTo>
                    <a:pt x="148" y="11"/>
                    <a:pt x="148" y="11"/>
                    <a:pt x="143" y="11"/>
                  </a:cubicBezTo>
                  <a:cubicBezTo>
                    <a:pt x="139" y="11"/>
                    <a:pt x="129" y="9"/>
                    <a:pt x="124" y="14"/>
                  </a:cubicBezTo>
                  <a:cubicBezTo>
                    <a:pt x="120" y="18"/>
                    <a:pt x="117" y="21"/>
                    <a:pt x="112" y="20"/>
                  </a:cubicBezTo>
                  <a:cubicBezTo>
                    <a:pt x="108" y="19"/>
                    <a:pt x="103" y="19"/>
                    <a:pt x="101" y="17"/>
                  </a:cubicBezTo>
                  <a:cubicBezTo>
                    <a:pt x="98" y="15"/>
                    <a:pt x="97" y="12"/>
                    <a:pt x="94" y="12"/>
                  </a:cubicBezTo>
                  <a:cubicBezTo>
                    <a:pt x="91" y="12"/>
                    <a:pt x="78" y="14"/>
                    <a:pt x="73" y="14"/>
                  </a:cubicBezTo>
                  <a:cubicBezTo>
                    <a:pt x="69" y="14"/>
                    <a:pt x="68" y="14"/>
                    <a:pt x="67" y="11"/>
                  </a:cubicBezTo>
                  <a:cubicBezTo>
                    <a:pt x="67" y="7"/>
                    <a:pt x="65" y="1"/>
                    <a:pt x="60" y="1"/>
                  </a:cubicBezTo>
                  <a:cubicBezTo>
                    <a:pt x="56" y="1"/>
                    <a:pt x="49" y="0"/>
                    <a:pt x="44" y="1"/>
                  </a:cubicBezTo>
                  <a:cubicBezTo>
                    <a:pt x="40" y="2"/>
                    <a:pt x="34" y="5"/>
                    <a:pt x="32" y="6"/>
                  </a:cubicBezTo>
                  <a:cubicBezTo>
                    <a:pt x="31" y="6"/>
                    <a:pt x="25" y="9"/>
                    <a:pt x="25" y="11"/>
                  </a:cubicBezTo>
                  <a:cubicBezTo>
                    <a:pt x="25" y="14"/>
                    <a:pt x="32" y="22"/>
                    <a:pt x="32" y="24"/>
                  </a:cubicBezTo>
                  <a:cubicBezTo>
                    <a:pt x="31" y="27"/>
                    <a:pt x="31" y="33"/>
                    <a:pt x="28" y="33"/>
                  </a:cubicBezTo>
                  <a:cubicBezTo>
                    <a:pt x="24" y="34"/>
                    <a:pt x="16" y="25"/>
                    <a:pt x="17" y="23"/>
                  </a:cubicBezTo>
                  <a:cubicBezTo>
                    <a:pt x="17" y="21"/>
                    <a:pt x="24" y="14"/>
                    <a:pt x="24" y="12"/>
                  </a:cubicBezTo>
                  <a:cubicBezTo>
                    <a:pt x="24" y="10"/>
                    <a:pt x="18" y="6"/>
                    <a:pt x="18" y="4"/>
                  </a:cubicBezTo>
                  <a:cubicBezTo>
                    <a:pt x="18" y="3"/>
                    <a:pt x="18" y="3"/>
                    <a:pt x="18" y="3"/>
                  </a:cubicBezTo>
                  <a:cubicBezTo>
                    <a:pt x="18" y="3"/>
                    <a:pt x="18" y="3"/>
                    <a:pt x="18" y="3"/>
                  </a:cubicBezTo>
                  <a:cubicBezTo>
                    <a:pt x="13" y="6"/>
                    <a:pt x="8" y="10"/>
                    <a:pt x="8" y="11"/>
                  </a:cubicBezTo>
                  <a:cubicBezTo>
                    <a:pt x="7" y="14"/>
                    <a:pt x="7" y="16"/>
                    <a:pt x="6" y="19"/>
                  </a:cubicBezTo>
                  <a:cubicBezTo>
                    <a:pt x="6" y="23"/>
                    <a:pt x="3" y="29"/>
                    <a:pt x="1" y="31"/>
                  </a:cubicBezTo>
                  <a:cubicBezTo>
                    <a:pt x="0" y="34"/>
                    <a:pt x="5" y="33"/>
                    <a:pt x="7" y="33"/>
                  </a:cubicBezTo>
                  <a:cubicBezTo>
                    <a:pt x="8" y="33"/>
                    <a:pt x="10" y="34"/>
                    <a:pt x="10" y="37"/>
                  </a:cubicBezTo>
                  <a:cubicBezTo>
                    <a:pt x="10" y="40"/>
                    <a:pt x="13" y="41"/>
                    <a:pt x="16" y="43"/>
                  </a:cubicBezTo>
                  <a:cubicBezTo>
                    <a:pt x="18" y="46"/>
                    <a:pt x="16" y="49"/>
                    <a:pt x="15" y="52"/>
                  </a:cubicBezTo>
                  <a:cubicBezTo>
                    <a:pt x="14" y="55"/>
                    <a:pt x="15" y="56"/>
                    <a:pt x="17" y="59"/>
                  </a:cubicBezTo>
                  <a:cubicBezTo>
                    <a:pt x="18" y="62"/>
                    <a:pt x="26" y="61"/>
                    <a:pt x="28" y="62"/>
                  </a:cubicBezTo>
                  <a:cubicBezTo>
                    <a:pt x="30" y="63"/>
                    <a:pt x="32" y="60"/>
                    <a:pt x="34" y="60"/>
                  </a:cubicBezTo>
                  <a:cubicBezTo>
                    <a:pt x="35" y="60"/>
                    <a:pt x="39" y="59"/>
                    <a:pt x="42" y="60"/>
                  </a:cubicBezTo>
                  <a:cubicBezTo>
                    <a:pt x="46" y="61"/>
                    <a:pt x="52" y="71"/>
                    <a:pt x="54" y="73"/>
                  </a:cubicBezTo>
                  <a:cubicBezTo>
                    <a:pt x="56" y="75"/>
                    <a:pt x="56" y="73"/>
                    <a:pt x="57" y="71"/>
                  </a:cubicBezTo>
                  <a:cubicBezTo>
                    <a:pt x="59" y="70"/>
                    <a:pt x="61" y="71"/>
                    <a:pt x="64" y="73"/>
                  </a:cubicBezTo>
                  <a:cubicBezTo>
                    <a:pt x="67" y="74"/>
                    <a:pt x="71" y="73"/>
                    <a:pt x="73" y="71"/>
                  </a:cubicBezTo>
                  <a:cubicBezTo>
                    <a:pt x="76" y="70"/>
                    <a:pt x="78" y="71"/>
                    <a:pt x="79" y="73"/>
                  </a:cubicBezTo>
                  <a:cubicBezTo>
                    <a:pt x="80" y="75"/>
                    <a:pt x="74" y="82"/>
                    <a:pt x="74" y="90"/>
                  </a:cubicBezTo>
                  <a:cubicBezTo>
                    <a:pt x="74" y="98"/>
                    <a:pt x="79" y="103"/>
                    <a:pt x="80" y="107"/>
                  </a:cubicBezTo>
                  <a:cubicBezTo>
                    <a:pt x="82" y="111"/>
                    <a:pt x="79" y="112"/>
                    <a:pt x="76" y="113"/>
                  </a:cubicBezTo>
                  <a:cubicBezTo>
                    <a:pt x="73" y="115"/>
                    <a:pt x="75" y="116"/>
                    <a:pt x="78" y="118"/>
                  </a:cubicBezTo>
                  <a:cubicBezTo>
                    <a:pt x="81" y="121"/>
                    <a:pt x="82" y="123"/>
                    <a:pt x="82" y="127"/>
                  </a:cubicBezTo>
                  <a:cubicBezTo>
                    <a:pt x="83" y="129"/>
                    <a:pt x="87" y="138"/>
                    <a:pt x="91" y="139"/>
                  </a:cubicBezTo>
                  <a:cubicBezTo>
                    <a:pt x="94" y="141"/>
                    <a:pt x="98" y="144"/>
                    <a:pt x="100" y="143"/>
                  </a:cubicBezTo>
                  <a:cubicBezTo>
                    <a:pt x="101" y="141"/>
                    <a:pt x="103" y="141"/>
                    <a:pt x="104" y="141"/>
                  </a:cubicBezTo>
                  <a:cubicBezTo>
                    <a:pt x="106" y="142"/>
                    <a:pt x="105" y="145"/>
                    <a:pt x="108" y="143"/>
                  </a:cubicBezTo>
                  <a:cubicBezTo>
                    <a:pt x="111" y="141"/>
                    <a:pt x="118" y="136"/>
                    <a:pt x="121" y="134"/>
                  </a:cubicBezTo>
                  <a:cubicBezTo>
                    <a:pt x="125" y="132"/>
                    <a:pt x="123" y="130"/>
                    <a:pt x="126" y="128"/>
                  </a:cubicBezTo>
                  <a:cubicBezTo>
                    <a:pt x="129" y="125"/>
                    <a:pt x="135" y="123"/>
                    <a:pt x="132" y="122"/>
                  </a:cubicBezTo>
                  <a:cubicBezTo>
                    <a:pt x="130" y="120"/>
                    <a:pt x="127" y="123"/>
                    <a:pt x="126" y="120"/>
                  </a:cubicBezTo>
                  <a:cubicBezTo>
                    <a:pt x="125" y="116"/>
                    <a:pt x="124" y="110"/>
                    <a:pt x="122" y="106"/>
                  </a:cubicBezTo>
                  <a:cubicBezTo>
                    <a:pt x="119" y="103"/>
                    <a:pt x="114" y="101"/>
                    <a:pt x="117" y="100"/>
                  </a:cubicBezTo>
                  <a:cubicBezTo>
                    <a:pt x="120" y="99"/>
                    <a:pt x="122" y="100"/>
                    <a:pt x="127" y="101"/>
                  </a:cubicBezTo>
                  <a:cubicBezTo>
                    <a:pt x="132" y="102"/>
                    <a:pt x="136" y="101"/>
                    <a:pt x="137" y="102"/>
                  </a:cubicBezTo>
                  <a:cubicBezTo>
                    <a:pt x="138" y="103"/>
                    <a:pt x="139" y="107"/>
                    <a:pt x="141" y="105"/>
                  </a:cubicBezTo>
                  <a:cubicBezTo>
                    <a:pt x="143" y="102"/>
                    <a:pt x="141" y="100"/>
                    <a:pt x="145" y="100"/>
                  </a:cubicBezTo>
                  <a:cubicBezTo>
                    <a:pt x="148" y="100"/>
                    <a:pt x="162" y="95"/>
                    <a:pt x="167" y="91"/>
                  </a:cubicBezTo>
                  <a:cubicBezTo>
                    <a:pt x="170" y="89"/>
                    <a:pt x="172" y="88"/>
                    <a:pt x="172" y="87"/>
                  </a:cubicBezTo>
                  <a:cubicBezTo>
                    <a:pt x="172" y="87"/>
                    <a:pt x="172" y="87"/>
                    <a:pt x="172" y="87"/>
                  </a:cubicBezTo>
                  <a:cubicBezTo>
                    <a:pt x="172" y="87"/>
                    <a:pt x="172" y="86"/>
                    <a:pt x="171" y="86"/>
                  </a:cubicBezTo>
                  <a:cubicBezTo>
                    <a:pt x="169" y="84"/>
                    <a:pt x="162" y="78"/>
                    <a:pt x="1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4" name="Freeform 715"/>
            <p:cNvSpPr>
              <a:spLocks/>
            </p:cNvSpPr>
            <p:nvPr/>
          </p:nvSpPr>
          <p:spPr bwMode="auto">
            <a:xfrm>
              <a:off x="8275638" y="4006666"/>
              <a:ext cx="120650" cy="233275"/>
            </a:xfrm>
            <a:custGeom>
              <a:avLst/>
              <a:gdLst>
                <a:gd name="T0" fmla="*/ 103414 w 63"/>
                <a:gd name="T1" fmla="*/ 142875 h 95"/>
                <a:gd name="T2" fmla="*/ 91924 w 63"/>
                <a:gd name="T3" fmla="*/ 123825 h 95"/>
                <a:gd name="T4" fmla="*/ 82348 w 63"/>
                <a:gd name="T5" fmla="*/ 106680 h 95"/>
                <a:gd name="T6" fmla="*/ 86179 w 63"/>
                <a:gd name="T7" fmla="*/ 93345 h 95"/>
                <a:gd name="T8" fmla="*/ 99584 w 63"/>
                <a:gd name="T9" fmla="*/ 89535 h 95"/>
                <a:gd name="T10" fmla="*/ 103414 w 63"/>
                <a:gd name="T11" fmla="*/ 76200 h 95"/>
                <a:gd name="T12" fmla="*/ 103414 w 63"/>
                <a:gd name="T13" fmla="*/ 62865 h 95"/>
                <a:gd name="T14" fmla="*/ 91924 w 63"/>
                <a:gd name="T15" fmla="*/ 53340 h 95"/>
                <a:gd name="T16" fmla="*/ 74688 w 63"/>
                <a:gd name="T17" fmla="*/ 41910 h 95"/>
                <a:gd name="T18" fmla="*/ 67028 w 63"/>
                <a:gd name="T19" fmla="*/ 26670 h 95"/>
                <a:gd name="T20" fmla="*/ 34471 w 63"/>
                <a:gd name="T21" fmla="*/ 0 h 95"/>
                <a:gd name="T22" fmla="*/ 17236 w 63"/>
                <a:gd name="T23" fmla="*/ 17145 h 95"/>
                <a:gd name="T24" fmla="*/ 21066 w 63"/>
                <a:gd name="T25" fmla="*/ 34290 h 95"/>
                <a:gd name="T26" fmla="*/ 17236 w 63"/>
                <a:gd name="T27" fmla="*/ 41910 h 95"/>
                <a:gd name="T28" fmla="*/ 1915 w 63"/>
                <a:gd name="T29" fmla="*/ 49530 h 95"/>
                <a:gd name="T30" fmla="*/ 0 w 63"/>
                <a:gd name="T31" fmla="*/ 66675 h 95"/>
                <a:gd name="T32" fmla="*/ 17236 w 63"/>
                <a:gd name="T33" fmla="*/ 85725 h 95"/>
                <a:gd name="T34" fmla="*/ 19151 w 63"/>
                <a:gd name="T35" fmla="*/ 87630 h 95"/>
                <a:gd name="T36" fmla="*/ 30641 w 63"/>
                <a:gd name="T37" fmla="*/ 91440 h 95"/>
                <a:gd name="T38" fmla="*/ 34471 w 63"/>
                <a:gd name="T39" fmla="*/ 102870 h 95"/>
                <a:gd name="T40" fmla="*/ 40217 w 63"/>
                <a:gd name="T41" fmla="*/ 118110 h 95"/>
                <a:gd name="T42" fmla="*/ 32556 w 63"/>
                <a:gd name="T43" fmla="*/ 140970 h 95"/>
                <a:gd name="T44" fmla="*/ 59367 w 63"/>
                <a:gd name="T45" fmla="*/ 180975 h 95"/>
                <a:gd name="T46" fmla="*/ 78518 w 63"/>
                <a:gd name="T47" fmla="*/ 173355 h 95"/>
                <a:gd name="T48" fmla="*/ 105329 w 63"/>
                <a:gd name="T49" fmla="*/ 165735 h 95"/>
                <a:gd name="T50" fmla="*/ 120650 w 63"/>
                <a:gd name="T51" fmla="*/ 167640 h 95"/>
                <a:gd name="T52" fmla="*/ 120650 w 63"/>
                <a:gd name="T53" fmla="*/ 167640 h 95"/>
                <a:gd name="T54" fmla="*/ 103414 w 63"/>
                <a:gd name="T55" fmla="*/ 142875 h 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3" h="95">
                  <a:moveTo>
                    <a:pt x="54" y="75"/>
                  </a:moveTo>
                  <a:cubicBezTo>
                    <a:pt x="51" y="71"/>
                    <a:pt x="50" y="67"/>
                    <a:pt x="48" y="65"/>
                  </a:cubicBezTo>
                  <a:cubicBezTo>
                    <a:pt x="46" y="63"/>
                    <a:pt x="41" y="58"/>
                    <a:pt x="43" y="56"/>
                  </a:cubicBezTo>
                  <a:cubicBezTo>
                    <a:pt x="45" y="54"/>
                    <a:pt x="43" y="51"/>
                    <a:pt x="45" y="49"/>
                  </a:cubicBezTo>
                  <a:cubicBezTo>
                    <a:pt x="46" y="48"/>
                    <a:pt x="51" y="49"/>
                    <a:pt x="52" y="47"/>
                  </a:cubicBezTo>
                  <a:cubicBezTo>
                    <a:pt x="54" y="45"/>
                    <a:pt x="56" y="42"/>
                    <a:pt x="54" y="40"/>
                  </a:cubicBezTo>
                  <a:cubicBezTo>
                    <a:pt x="53" y="38"/>
                    <a:pt x="53" y="36"/>
                    <a:pt x="54" y="33"/>
                  </a:cubicBezTo>
                  <a:cubicBezTo>
                    <a:pt x="53" y="32"/>
                    <a:pt x="51" y="31"/>
                    <a:pt x="48" y="28"/>
                  </a:cubicBezTo>
                  <a:cubicBezTo>
                    <a:pt x="45" y="24"/>
                    <a:pt x="42" y="24"/>
                    <a:pt x="39" y="22"/>
                  </a:cubicBezTo>
                  <a:cubicBezTo>
                    <a:pt x="36" y="20"/>
                    <a:pt x="37" y="17"/>
                    <a:pt x="35" y="14"/>
                  </a:cubicBezTo>
                  <a:cubicBezTo>
                    <a:pt x="32" y="11"/>
                    <a:pt x="24" y="2"/>
                    <a:pt x="18" y="0"/>
                  </a:cubicBezTo>
                  <a:cubicBezTo>
                    <a:pt x="19" y="5"/>
                    <a:pt x="12" y="7"/>
                    <a:pt x="9" y="9"/>
                  </a:cubicBezTo>
                  <a:cubicBezTo>
                    <a:pt x="5" y="12"/>
                    <a:pt x="9" y="15"/>
                    <a:pt x="11" y="18"/>
                  </a:cubicBezTo>
                  <a:cubicBezTo>
                    <a:pt x="14" y="20"/>
                    <a:pt x="11" y="19"/>
                    <a:pt x="9" y="22"/>
                  </a:cubicBezTo>
                  <a:cubicBezTo>
                    <a:pt x="7" y="24"/>
                    <a:pt x="1" y="24"/>
                    <a:pt x="1" y="26"/>
                  </a:cubicBezTo>
                  <a:cubicBezTo>
                    <a:pt x="1" y="29"/>
                    <a:pt x="0" y="33"/>
                    <a:pt x="0" y="35"/>
                  </a:cubicBezTo>
                  <a:cubicBezTo>
                    <a:pt x="0" y="37"/>
                    <a:pt x="7" y="43"/>
                    <a:pt x="9" y="45"/>
                  </a:cubicBezTo>
                  <a:cubicBezTo>
                    <a:pt x="10" y="45"/>
                    <a:pt x="10" y="46"/>
                    <a:pt x="10" y="46"/>
                  </a:cubicBezTo>
                  <a:cubicBezTo>
                    <a:pt x="12" y="46"/>
                    <a:pt x="15" y="46"/>
                    <a:pt x="16" y="48"/>
                  </a:cubicBezTo>
                  <a:cubicBezTo>
                    <a:pt x="16" y="51"/>
                    <a:pt x="15" y="50"/>
                    <a:pt x="18" y="54"/>
                  </a:cubicBezTo>
                  <a:cubicBezTo>
                    <a:pt x="20" y="57"/>
                    <a:pt x="21" y="59"/>
                    <a:pt x="21" y="62"/>
                  </a:cubicBezTo>
                  <a:cubicBezTo>
                    <a:pt x="21" y="65"/>
                    <a:pt x="17" y="69"/>
                    <a:pt x="17" y="74"/>
                  </a:cubicBezTo>
                  <a:cubicBezTo>
                    <a:pt x="17" y="79"/>
                    <a:pt x="25" y="95"/>
                    <a:pt x="31" y="95"/>
                  </a:cubicBezTo>
                  <a:cubicBezTo>
                    <a:pt x="37" y="95"/>
                    <a:pt x="39" y="91"/>
                    <a:pt x="41" y="91"/>
                  </a:cubicBezTo>
                  <a:cubicBezTo>
                    <a:pt x="43" y="91"/>
                    <a:pt x="51" y="87"/>
                    <a:pt x="55" y="87"/>
                  </a:cubicBezTo>
                  <a:cubicBezTo>
                    <a:pt x="57" y="86"/>
                    <a:pt x="60" y="87"/>
                    <a:pt x="63" y="88"/>
                  </a:cubicBezTo>
                  <a:cubicBezTo>
                    <a:pt x="63" y="88"/>
                    <a:pt x="63" y="88"/>
                    <a:pt x="63" y="88"/>
                  </a:cubicBezTo>
                  <a:cubicBezTo>
                    <a:pt x="61" y="84"/>
                    <a:pt x="57" y="77"/>
                    <a:pt x="54"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5" name="Freeform 716"/>
            <p:cNvSpPr>
              <a:spLocks/>
            </p:cNvSpPr>
            <p:nvPr/>
          </p:nvSpPr>
          <p:spPr bwMode="auto">
            <a:xfrm>
              <a:off x="8353425" y="4080332"/>
              <a:ext cx="109538" cy="143239"/>
            </a:xfrm>
            <a:custGeom>
              <a:avLst/>
              <a:gdLst>
                <a:gd name="T0" fmla="*/ 92243 w 57"/>
                <a:gd name="T1" fmla="*/ 40235 h 58"/>
                <a:gd name="T2" fmla="*/ 109538 w 57"/>
                <a:gd name="T3" fmla="*/ 11496 h 58"/>
                <a:gd name="T4" fmla="*/ 84556 w 57"/>
                <a:gd name="T5" fmla="*/ 7664 h 58"/>
                <a:gd name="T6" fmla="*/ 65338 w 57"/>
                <a:gd name="T7" fmla="*/ 7664 h 58"/>
                <a:gd name="T8" fmla="*/ 53808 w 57"/>
                <a:gd name="T9" fmla="*/ 13412 h 58"/>
                <a:gd name="T10" fmla="*/ 44200 w 57"/>
                <a:gd name="T11" fmla="*/ 7664 h 58"/>
                <a:gd name="T12" fmla="*/ 38434 w 57"/>
                <a:gd name="T13" fmla="*/ 1916 h 58"/>
                <a:gd name="T14" fmla="*/ 28826 w 57"/>
                <a:gd name="T15" fmla="*/ 7664 h 58"/>
                <a:gd name="T16" fmla="*/ 24982 w 57"/>
                <a:gd name="T17" fmla="*/ 5748 h 58"/>
                <a:gd name="T18" fmla="*/ 24982 w 57"/>
                <a:gd name="T19" fmla="*/ 19159 h 58"/>
                <a:gd name="T20" fmla="*/ 21139 w 57"/>
                <a:gd name="T21" fmla="*/ 32571 h 58"/>
                <a:gd name="T22" fmla="*/ 7687 w 57"/>
                <a:gd name="T23" fmla="*/ 36403 h 58"/>
                <a:gd name="T24" fmla="*/ 3843 w 57"/>
                <a:gd name="T25" fmla="*/ 49815 h 58"/>
                <a:gd name="T26" fmla="*/ 13452 w 57"/>
                <a:gd name="T27" fmla="*/ 67058 h 58"/>
                <a:gd name="T28" fmla="*/ 24982 w 57"/>
                <a:gd name="T29" fmla="*/ 86218 h 58"/>
                <a:gd name="T30" fmla="*/ 42278 w 57"/>
                <a:gd name="T31" fmla="*/ 111125 h 58"/>
                <a:gd name="T32" fmla="*/ 42278 w 57"/>
                <a:gd name="T33" fmla="*/ 111125 h 58"/>
                <a:gd name="T34" fmla="*/ 51886 w 57"/>
                <a:gd name="T35" fmla="*/ 109209 h 58"/>
                <a:gd name="T36" fmla="*/ 59573 w 57"/>
                <a:gd name="T37" fmla="*/ 95797 h 58"/>
                <a:gd name="T38" fmla="*/ 80712 w 57"/>
                <a:gd name="T39" fmla="*/ 93881 h 58"/>
                <a:gd name="T40" fmla="*/ 90321 w 57"/>
                <a:gd name="T41" fmla="*/ 99629 h 58"/>
                <a:gd name="T42" fmla="*/ 101851 w 57"/>
                <a:gd name="T43" fmla="*/ 78554 h 58"/>
                <a:gd name="T44" fmla="*/ 92243 w 57"/>
                <a:gd name="T45" fmla="*/ 40235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 h="58">
                  <a:moveTo>
                    <a:pt x="48" y="21"/>
                  </a:moveTo>
                  <a:cubicBezTo>
                    <a:pt x="48" y="17"/>
                    <a:pt x="52" y="11"/>
                    <a:pt x="57" y="6"/>
                  </a:cubicBezTo>
                  <a:cubicBezTo>
                    <a:pt x="51" y="5"/>
                    <a:pt x="45" y="3"/>
                    <a:pt x="44" y="4"/>
                  </a:cubicBezTo>
                  <a:cubicBezTo>
                    <a:pt x="42" y="4"/>
                    <a:pt x="39" y="3"/>
                    <a:pt x="34" y="4"/>
                  </a:cubicBezTo>
                  <a:cubicBezTo>
                    <a:pt x="30" y="5"/>
                    <a:pt x="30" y="7"/>
                    <a:pt x="28" y="7"/>
                  </a:cubicBezTo>
                  <a:cubicBezTo>
                    <a:pt x="26" y="7"/>
                    <a:pt x="24" y="6"/>
                    <a:pt x="23" y="4"/>
                  </a:cubicBezTo>
                  <a:cubicBezTo>
                    <a:pt x="22" y="1"/>
                    <a:pt x="21" y="0"/>
                    <a:pt x="20" y="1"/>
                  </a:cubicBezTo>
                  <a:cubicBezTo>
                    <a:pt x="19" y="3"/>
                    <a:pt x="18" y="5"/>
                    <a:pt x="15" y="4"/>
                  </a:cubicBezTo>
                  <a:cubicBezTo>
                    <a:pt x="15" y="3"/>
                    <a:pt x="14" y="3"/>
                    <a:pt x="13" y="3"/>
                  </a:cubicBezTo>
                  <a:cubicBezTo>
                    <a:pt x="12" y="6"/>
                    <a:pt x="12" y="8"/>
                    <a:pt x="13" y="10"/>
                  </a:cubicBezTo>
                  <a:cubicBezTo>
                    <a:pt x="15" y="12"/>
                    <a:pt x="13" y="15"/>
                    <a:pt x="11" y="17"/>
                  </a:cubicBezTo>
                  <a:cubicBezTo>
                    <a:pt x="10" y="19"/>
                    <a:pt x="5" y="18"/>
                    <a:pt x="4" y="19"/>
                  </a:cubicBezTo>
                  <a:cubicBezTo>
                    <a:pt x="2" y="21"/>
                    <a:pt x="4" y="24"/>
                    <a:pt x="2" y="26"/>
                  </a:cubicBezTo>
                  <a:cubicBezTo>
                    <a:pt x="0" y="28"/>
                    <a:pt x="5" y="33"/>
                    <a:pt x="7" y="35"/>
                  </a:cubicBezTo>
                  <a:cubicBezTo>
                    <a:pt x="9" y="37"/>
                    <a:pt x="10" y="41"/>
                    <a:pt x="13" y="45"/>
                  </a:cubicBezTo>
                  <a:cubicBezTo>
                    <a:pt x="16" y="47"/>
                    <a:pt x="20" y="54"/>
                    <a:pt x="22" y="58"/>
                  </a:cubicBezTo>
                  <a:cubicBezTo>
                    <a:pt x="22" y="58"/>
                    <a:pt x="22" y="58"/>
                    <a:pt x="22" y="58"/>
                  </a:cubicBezTo>
                  <a:cubicBezTo>
                    <a:pt x="24" y="58"/>
                    <a:pt x="27" y="58"/>
                    <a:pt x="27" y="57"/>
                  </a:cubicBezTo>
                  <a:cubicBezTo>
                    <a:pt x="29" y="54"/>
                    <a:pt x="28" y="50"/>
                    <a:pt x="31" y="50"/>
                  </a:cubicBezTo>
                  <a:cubicBezTo>
                    <a:pt x="35" y="50"/>
                    <a:pt x="40" y="49"/>
                    <a:pt x="42" y="49"/>
                  </a:cubicBezTo>
                  <a:cubicBezTo>
                    <a:pt x="43" y="49"/>
                    <a:pt x="45" y="51"/>
                    <a:pt x="47" y="52"/>
                  </a:cubicBezTo>
                  <a:cubicBezTo>
                    <a:pt x="49" y="49"/>
                    <a:pt x="53" y="44"/>
                    <a:pt x="53" y="41"/>
                  </a:cubicBezTo>
                  <a:cubicBezTo>
                    <a:pt x="53" y="38"/>
                    <a:pt x="48" y="25"/>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6" name="Freeform 717"/>
            <p:cNvSpPr>
              <a:spLocks/>
            </p:cNvSpPr>
            <p:nvPr/>
          </p:nvSpPr>
          <p:spPr bwMode="auto">
            <a:xfrm>
              <a:off x="8443913" y="4094655"/>
              <a:ext cx="76200" cy="118684"/>
            </a:xfrm>
            <a:custGeom>
              <a:avLst/>
              <a:gdLst>
                <a:gd name="T0" fmla="*/ 59055 w 40"/>
                <a:gd name="T1" fmla="*/ 26855 h 48"/>
                <a:gd name="T2" fmla="*/ 36195 w 40"/>
                <a:gd name="T3" fmla="*/ 5755 h 48"/>
                <a:gd name="T4" fmla="*/ 19050 w 40"/>
                <a:gd name="T5" fmla="*/ 0 h 48"/>
                <a:gd name="T6" fmla="*/ 1905 w 40"/>
                <a:gd name="T7" fmla="*/ 28773 h 48"/>
                <a:gd name="T8" fmla="*/ 11430 w 40"/>
                <a:gd name="T9" fmla="*/ 67138 h 48"/>
                <a:gd name="T10" fmla="*/ 0 w 40"/>
                <a:gd name="T11" fmla="*/ 88239 h 48"/>
                <a:gd name="T12" fmla="*/ 1905 w 40"/>
                <a:gd name="T13" fmla="*/ 88239 h 48"/>
                <a:gd name="T14" fmla="*/ 20955 w 40"/>
                <a:gd name="T15" fmla="*/ 86320 h 48"/>
                <a:gd name="T16" fmla="*/ 38100 w 40"/>
                <a:gd name="T17" fmla="*/ 90157 h 48"/>
                <a:gd name="T18" fmla="*/ 57150 w 40"/>
                <a:gd name="T19" fmla="*/ 70974 h 48"/>
                <a:gd name="T20" fmla="*/ 76200 w 40"/>
                <a:gd name="T21" fmla="*/ 38365 h 48"/>
                <a:gd name="T22" fmla="*/ 59055 w 40"/>
                <a:gd name="T23" fmla="*/ 2685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48">
                  <a:moveTo>
                    <a:pt x="31" y="14"/>
                  </a:moveTo>
                  <a:cubicBezTo>
                    <a:pt x="27" y="11"/>
                    <a:pt x="23" y="5"/>
                    <a:pt x="19" y="3"/>
                  </a:cubicBezTo>
                  <a:cubicBezTo>
                    <a:pt x="17" y="3"/>
                    <a:pt x="13" y="2"/>
                    <a:pt x="10" y="0"/>
                  </a:cubicBezTo>
                  <a:cubicBezTo>
                    <a:pt x="5" y="5"/>
                    <a:pt x="1" y="11"/>
                    <a:pt x="1" y="15"/>
                  </a:cubicBezTo>
                  <a:cubicBezTo>
                    <a:pt x="1" y="19"/>
                    <a:pt x="6" y="32"/>
                    <a:pt x="6" y="35"/>
                  </a:cubicBezTo>
                  <a:cubicBezTo>
                    <a:pt x="6" y="38"/>
                    <a:pt x="2" y="43"/>
                    <a:pt x="0" y="46"/>
                  </a:cubicBezTo>
                  <a:cubicBezTo>
                    <a:pt x="0" y="46"/>
                    <a:pt x="0" y="46"/>
                    <a:pt x="1" y="46"/>
                  </a:cubicBezTo>
                  <a:cubicBezTo>
                    <a:pt x="4" y="47"/>
                    <a:pt x="5" y="45"/>
                    <a:pt x="11" y="45"/>
                  </a:cubicBezTo>
                  <a:cubicBezTo>
                    <a:pt x="17" y="45"/>
                    <a:pt x="16" y="48"/>
                    <a:pt x="20" y="47"/>
                  </a:cubicBezTo>
                  <a:cubicBezTo>
                    <a:pt x="24" y="45"/>
                    <a:pt x="27" y="43"/>
                    <a:pt x="30" y="37"/>
                  </a:cubicBezTo>
                  <a:cubicBezTo>
                    <a:pt x="32" y="33"/>
                    <a:pt x="36" y="25"/>
                    <a:pt x="40" y="20"/>
                  </a:cubicBezTo>
                  <a:cubicBezTo>
                    <a:pt x="37" y="18"/>
                    <a:pt x="33" y="16"/>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7" name="Freeform 718"/>
            <p:cNvSpPr>
              <a:spLocks/>
            </p:cNvSpPr>
            <p:nvPr/>
          </p:nvSpPr>
          <p:spPr bwMode="auto">
            <a:xfrm>
              <a:off x="7727950" y="3875704"/>
              <a:ext cx="395288" cy="546355"/>
            </a:xfrm>
            <a:custGeom>
              <a:avLst/>
              <a:gdLst>
                <a:gd name="T0" fmla="*/ 391469 w 207"/>
                <a:gd name="T1" fmla="*/ 227205 h 222"/>
                <a:gd name="T2" fmla="*/ 389559 w 207"/>
                <a:gd name="T3" fmla="*/ 162290 h 222"/>
                <a:gd name="T4" fmla="*/ 360915 w 207"/>
                <a:gd name="T5" fmla="*/ 162290 h 222"/>
                <a:gd name="T6" fmla="*/ 341819 w 207"/>
                <a:gd name="T7" fmla="*/ 162290 h 222"/>
                <a:gd name="T8" fmla="*/ 303627 w 207"/>
                <a:gd name="T9" fmla="*/ 137469 h 222"/>
                <a:gd name="T10" fmla="*/ 271164 w 207"/>
                <a:gd name="T11" fmla="*/ 135559 h 222"/>
                <a:gd name="T12" fmla="*/ 269254 w 207"/>
                <a:gd name="T13" fmla="*/ 105011 h 222"/>
                <a:gd name="T14" fmla="*/ 252068 w 207"/>
                <a:gd name="T15" fmla="*/ 85918 h 222"/>
                <a:gd name="T16" fmla="*/ 250158 w 207"/>
                <a:gd name="T17" fmla="*/ 59188 h 222"/>
                <a:gd name="T18" fmla="*/ 273073 w 207"/>
                <a:gd name="T19" fmla="*/ 28639 h 222"/>
                <a:gd name="T20" fmla="*/ 284531 w 207"/>
                <a:gd name="T21" fmla="*/ 19093 h 222"/>
                <a:gd name="T22" fmla="*/ 274983 w 207"/>
                <a:gd name="T23" fmla="*/ 3819 h 222"/>
                <a:gd name="T24" fmla="*/ 255887 w 207"/>
                <a:gd name="T25" fmla="*/ 19093 h 222"/>
                <a:gd name="T26" fmla="*/ 221514 w 207"/>
                <a:gd name="T27" fmla="*/ 32458 h 222"/>
                <a:gd name="T28" fmla="*/ 208147 w 207"/>
                <a:gd name="T29" fmla="*/ 36276 h 222"/>
                <a:gd name="T30" fmla="*/ 185232 w 207"/>
                <a:gd name="T31" fmla="*/ 55369 h 222"/>
                <a:gd name="T32" fmla="*/ 158497 w 207"/>
                <a:gd name="T33" fmla="*/ 99283 h 222"/>
                <a:gd name="T34" fmla="*/ 135582 w 207"/>
                <a:gd name="T35" fmla="*/ 91646 h 222"/>
                <a:gd name="T36" fmla="*/ 110757 w 207"/>
                <a:gd name="T37" fmla="*/ 80190 h 222"/>
                <a:gd name="T38" fmla="*/ 76384 w 207"/>
                <a:gd name="T39" fmla="*/ 78281 h 222"/>
                <a:gd name="T40" fmla="*/ 51559 w 207"/>
                <a:gd name="T41" fmla="*/ 91646 h 222"/>
                <a:gd name="T42" fmla="*/ 15277 w 207"/>
                <a:gd name="T43" fmla="*/ 82099 h 222"/>
                <a:gd name="T44" fmla="*/ 0 w 207"/>
                <a:gd name="T45" fmla="*/ 82099 h 222"/>
                <a:gd name="T46" fmla="*/ 1910 w 207"/>
                <a:gd name="T47" fmla="*/ 105011 h 222"/>
                <a:gd name="T48" fmla="*/ 30554 w 207"/>
                <a:gd name="T49" fmla="*/ 114557 h 222"/>
                <a:gd name="T50" fmla="*/ 45830 w 207"/>
                <a:gd name="T51" fmla="*/ 118376 h 222"/>
                <a:gd name="T52" fmla="*/ 64927 w 207"/>
                <a:gd name="T53" fmla="*/ 127922 h 222"/>
                <a:gd name="T54" fmla="*/ 63017 w 207"/>
                <a:gd name="T55" fmla="*/ 110739 h 222"/>
                <a:gd name="T56" fmla="*/ 84023 w 207"/>
                <a:gd name="T57" fmla="*/ 91646 h 222"/>
                <a:gd name="T58" fmla="*/ 105028 w 207"/>
                <a:gd name="T59" fmla="*/ 93555 h 222"/>
                <a:gd name="T60" fmla="*/ 116486 w 207"/>
                <a:gd name="T61" fmla="*/ 105011 h 222"/>
                <a:gd name="T62" fmla="*/ 127943 w 207"/>
                <a:gd name="T63" fmla="*/ 133650 h 222"/>
                <a:gd name="T64" fmla="*/ 141311 w 207"/>
                <a:gd name="T65" fmla="*/ 173745 h 222"/>
                <a:gd name="T66" fmla="*/ 145130 w 207"/>
                <a:gd name="T67" fmla="*/ 223387 h 222"/>
                <a:gd name="T68" fmla="*/ 110757 w 207"/>
                <a:gd name="T69" fmla="*/ 255845 h 222"/>
                <a:gd name="T70" fmla="*/ 99299 w 207"/>
                <a:gd name="T71" fmla="*/ 274938 h 222"/>
                <a:gd name="T72" fmla="*/ 112667 w 207"/>
                <a:gd name="T73" fmla="*/ 286393 h 222"/>
                <a:gd name="T74" fmla="*/ 154678 w 207"/>
                <a:gd name="T75" fmla="*/ 309305 h 222"/>
                <a:gd name="T76" fmla="*/ 177593 w 207"/>
                <a:gd name="T77" fmla="*/ 311214 h 222"/>
                <a:gd name="T78" fmla="*/ 206237 w 207"/>
                <a:gd name="T79" fmla="*/ 322670 h 222"/>
                <a:gd name="T80" fmla="*/ 240610 w 207"/>
                <a:gd name="T81" fmla="*/ 362765 h 222"/>
                <a:gd name="T82" fmla="*/ 276893 w 207"/>
                <a:gd name="T83" fmla="*/ 378039 h 222"/>
                <a:gd name="T84" fmla="*/ 299808 w 207"/>
                <a:gd name="T85" fmla="*/ 376130 h 222"/>
                <a:gd name="T86" fmla="*/ 322723 w 207"/>
                <a:gd name="T87" fmla="*/ 385676 h 222"/>
                <a:gd name="T88" fmla="*/ 320813 w 207"/>
                <a:gd name="T89" fmla="*/ 414316 h 222"/>
                <a:gd name="T90" fmla="*/ 332271 w 207"/>
                <a:gd name="T91" fmla="*/ 399041 h 222"/>
                <a:gd name="T92" fmla="*/ 332271 w 207"/>
                <a:gd name="T93" fmla="*/ 326488 h 222"/>
                <a:gd name="T94" fmla="*/ 328452 w 207"/>
                <a:gd name="T95" fmla="*/ 299758 h 222"/>
                <a:gd name="T96" fmla="*/ 330361 w 207"/>
                <a:gd name="T97" fmla="*/ 286393 h 222"/>
                <a:gd name="T98" fmla="*/ 368554 w 207"/>
                <a:gd name="T99" fmla="*/ 273028 h 222"/>
                <a:gd name="T100" fmla="*/ 387650 w 207"/>
                <a:gd name="T101" fmla="*/ 248207 h 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7" h="222">
                  <a:moveTo>
                    <a:pt x="201" y="125"/>
                  </a:moveTo>
                  <a:cubicBezTo>
                    <a:pt x="204" y="124"/>
                    <a:pt x="207" y="123"/>
                    <a:pt x="205" y="119"/>
                  </a:cubicBezTo>
                  <a:cubicBezTo>
                    <a:pt x="204" y="115"/>
                    <a:pt x="199" y="110"/>
                    <a:pt x="199" y="102"/>
                  </a:cubicBezTo>
                  <a:cubicBezTo>
                    <a:pt x="199" y="94"/>
                    <a:pt x="205" y="87"/>
                    <a:pt x="204" y="85"/>
                  </a:cubicBezTo>
                  <a:cubicBezTo>
                    <a:pt x="203" y="83"/>
                    <a:pt x="201" y="82"/>
                    <a:pt x="198" y="83"/>
                  </a:cubicBezTo>
                  <a:cubicBezTo>
                    <a:pt x="196" y="85"/>
                    <a:pt x="192" y="86"/>
                    <a:pt x="189" y="85"/>
                  </a:cubicBezTo>
                  <a:cubicBezTo>
                    <a:pt x="186" y="83"/>
                    <a:pt x="184" y="82"/>
                    <a:pt x="182" y="83"/>
                  </a:cubicBezTo>
                  <a:cubicBezTo>
                    <a:pt x="181" y="85"/>
                    <a:pt x="181" y="87"/>
                    <a:pt x="179" y="85"/>
                  </a:cubicBezTo>
                  <a:cubicBezTo>
                    <a:pt x="177" y="83"/>
                    <a:pt x="171" y="73"/>
                    <a:pt x="167" y="72"/>
                  </a:cubicBezTo>
                  <a:cubicBezTo>
                    <a:pt x="164" y="71"/>
                    <a:pt x="160" y="72"/>
                    <a:pt x="159" y="72"/>
                  </a:cubicBezTo>
                  <a:cubicBezTo>
                    <a:pt x="157" y="72"/>
                    <a:pt x="155" y="75"/>
                    <a:pt x="153" y="74"/>
                  </a:cubicBezTo>
                  <a:cubicBezTo>
                    <a:pt x="151" y="73"/>
                    <a:pt x="143" y="74"/>
                    <a:pt x="142" y="71"/>
                  </a:cubicBezTo>
                  <a:cubicBezTo>
                    <a:pt x="140" y="68"/>
                    <a:pt x="139" y="67"/>
                    <a:pt x="140" y="64"/>
                  </a:cubicBezTo>
                  <a:cubicBezTo>
                    <a:pt x="141" y="61"/>
                    <a:pt x="143" y="58"/>
                    <a:pt x="141" y="55"/>
                  </a:cubicBezTo>
                  <a:cubicBezTo>
                    <a:pt x="138" y="53"/>
                    <a:pt x="135" y="52"/>
                    <a:pt x="135" y="49"/>
                  </a:cubicBezTo>
                  <a:cubicBezTo>
                    <a:pt x="135" y="46"/>
                    <a:pt x="133" y="45"/>
                    <a:pt x="132" y="45"/>
                  </a:cubicBezTo>
                  <a:cubicBezTo>
                    <a:pt x="130" y="45"/>
                    <a:pt x="125" y="46"/>
                    <a:pt x="126" y="43"/>
                  </a:cubicBezTo>
                  <a:cubicBezTo>
                    <a:pt x="128" y="41"/>
                    <a:pt x="131" y="35"/>
                    <a:pt x="131" y="31"/>
                  </a:cubicBezTo>
                  <a:cubicBezTo>
                    <a:pt x="132" y="28"/>
                    <a:pt x="132" y="26"/>
                    <a:pt x="133" y="23"/>
                  </a:cubicBezTo>
                  <a:cubicBezTo>
                    <a:pt x="133" y="22"/>
                    <a:pt x="138" y="18"/>
                    <a:pt x="143" y="15"/>
                  </a:cubicBezTo>
                  <a:cubicBezTo>
                    <a:pt x="143" y="15"/>
                    <a:pt x="143" y="15"/>
                    <a:pt x="143" y="15"/>
                  </a:cubicBezTo>
                  <a:cubicBezTo>
                    <a:pt x="143" y="13"/>
                    <a:pt x="146" y="10"/>
                    <a:pt x="149" y="10"/>
                  </a:cubicBezTo>
                  <a:cubicBezTo>
                    <a:pt x="152" y="9"/>
                    <a:pt x="158" y="4"/>
                    <a:pt x="154" y="2"/>
                  </a:cubicBezTo>
                  <a:cubicBezTo>
                    <a:pt x="151" y="0"/>
                    <a:pt x="146" y="0"/>
                    <a:pt x="144" y="2"/>
                  </a:cubicBezTo>
                  <a:cubicBezTo>
                    <a:pt x="143" y="4"/>
                    <a:pt x="140" y="7"/>
                    <a:pt x="139" y="7"/>
                  </a:cubicBezTo>
                  <a:cubicBezTo>
                    <a:pt x="138" y="8"/>
                    <a:pt x="136" y="9"/>
                    <a:pt x="134" y="10"/>
                  </a:cubicBezTo>
                  <a:cubicBezTo>
                    <a:pt x="133" y="11"/>
                    <a:pt x="130" y="16"/>
                    <a:pt x="128" y="16"/>
                  </a:cubicBezTo>
                  <a:cubicBezTo>
                    <a:pt x="125" y="16"/>
                    <a:pt x="118" y="14"/>
                    <a:pt x="116" y="17"/>
                  </a:cubicBezTo>
                  <a:cubicBezTo>
                    <a:pt x="114" y="20"/>
                    <a:pt x="113" y="25"/>
                    <a:pt x="111" y="23"/>
                  </a:cubicBezTo>
                  <a:cubicBezTo>
                    <a:pt x="109" y="21"/>
                    <a:pt x="110" y="20"/>
                    <a:pt x="109" y="19"/>
                  </a:cubicBezTo>
                  <a:cubicBezTo>
                    <a:pt x="107" y="18"/>
                    <a:pt x="104" y="20"/>
                    <a:pt x="103" y="21"/>
                  </a:cubicBezTo>
                  <a:cubicBezTo>
                    <a:pt x="102" y="22"/>
                    <a:pt x="98" y="25"/>
                    <a:pt x="97" y="29"/>
                  </a:cubicBezTo>
                  <a:cubicBezTo>
                    <a:pt x="96" y="34"/>
                    <a:pt x="97" y="37"/>
                    <a:pt x="95" y="40"/>
                  </a:cubicBezTo>
                  <a:cubicBezTo>
                    <a:pt x="92" y="42"/>
                    <a:pt x="85" y="48"/>
                    <a:pt x="83" y="52"/>
                  </a:cubicBezTo>
                  <a:cubicBezTo>
                    <a:pt x="81" y="55"/>
                    <a:pt x="81" y="61"/>
                    <a:pt x="80" y="60"/>
                  </a:cubicBezTo>
                  <a:cubicBezTo>
                    <a:pt x="79" y="60"/>
                    <a:pt x="74" y="51"/>
                    <a:pt x="71" y="48"/>
                  </a:cubicBezTo>
                  <a:cubicBezTo>
                    <a:pt x="68" y="45"/>
                    <a:pt x="64" y="42"/>
                    <a:pt x="64" y="44"/>
                  </a:cubicBezTo>
                  <a:cubicBezTo>
                    <a:pt x="64" y="45"/>
                    <a:pt x="60" y="44"/>
                    <a:pt x="58" y="42"/>
                  </a:cubicBezTo>
                  <a:cubicBezTo>
                    <a:pt x="56" y="41"/>
                    <a:pt x="48" y="38"/>
                    <a:pt x="46" y="38"/>
                  </a:cubicBezTo>
                  <a:cubicBezTo>
                    <a:pt x="43" y="38"/>
                    <a:pt x="41" y="39"/>
                    <a:pt x="40" y="41"/>
                  </a:cubicBezTo>
                  <a:cubicBezTo>
                    <a:pt x="38" y="42"/>
                    <a:pt x="32" y="45"/>
                    <a:pt x="31" y="45"/>
                  </a:cubicBezTo>
                  <a:cubicBezTo>
                    <a:pt x="30" y="46"/>
                    <a:pt x="30" y="47"/>
                    <a:pt x="27" y="48"/>
                  </a:cubicBezTo>
                  <a:cubicBezTo>
                    <a:pt x="24" y="48"/>
                    <a:pt x="18" y="48"/>
                    <a:pt x="16" y="46"/>
                  </a:cubicBezTo>
                  <a:cubicBezTo>
                    <a:pt x="14" y="44"/>
                    <a:pt x="11" y="44"/>
                    <a:pt x="8" y="43"/>
                  </a:cubicBezTo>
                  <a:cubicBezTo>
                    <a:pt x="7" y="42"/>
                    <a:pt x="5" y="41"/>
                    <a:pt x="3" y="39"/>
                  </a:cubicBezTo>
                  <a:cubicBezTo>
                    <a:pt x="1" y="40"/>
                    <a:pt x="0" y="42"/>
                    <a:pt x="0" y="43"/>
                  </a:cubicBezTo>
                  <a:cubicBezTo>
                    <a:pt x="1" y="46"/>
                    <a:pt x="3" y="48"/>
                    <a:pt x="3" y="50"/>
                  </a:cubicBezTo>
                  <a:cubicBezTo>
                    <a:pt x="2" y="50"/>
                    <a:pt x="1" y="53"/>
                    <a:pt x="1" y="55"/>
                  </a:cubicBezTo>
                  <a:cubicBezTo>
                    <a:pt x="2" y="55"/>
                    <a:pt x="3" y="55"/>
                    <a:pt x="4" y="55"/>
                  </a:cubicBezTo>
                  <a:cubicBezTo>
                    <a:pt x="7" y="56"/>
                    <a:pt x="14" y="57"/>
                    <a:pt x="16" y="60"/>
                  </a:cubicBezTo>
                  <a:cubicBezTo>
                    <a:pt x="19" y="62"/>
                    <a:pt x="22" y="65"/>
                    <a:pt x="22" y="64"/>
                  </a:cubicBezTo>
                  <a:cubicBezTo>
                    <a:pt x="22" y="63"/>
                    <a:pt x="23" y="60"/>
                    <a:pt x="24" y="62"/>
                  </a:cubicBezTo>
                  <a:cubicBezTo>
                    <a:pt x="25" y="64"/>
                    <a:pt x="24" y="69"/>
                    <a:pt x="28" y="69"/>
                  </a:cubicBezTo>
                  <a:cubicBezTo>
                    <a:pt x="32" y="70"/>
                    <a:pt x="33" y="68"/>
                    <a:pt x="34" y="67"/>
                  </a:cubicBezTo>
                  <a:cubicBezTo>
                    <a:pt x="36" y="67"/>
                    <a:pt x="39" y="67"/>
                    <a:pt x="37" y="64"/>
                  </a:cubicBezTo>
                  <a:cubicBezTo>
                    <a:pt x="35" y="62"/>
                    <a:pt x="32" y="60"/>
                    <a:pt x="33" y="58"/>
                  </a:cubicBezTo>
                  <a:cubicBezTo>
                    <a:pt x="33" y="57"/>
                    <a:pt x="36" y="56"/>
                    <a:pt x="37" y="54"/>
                  </a:cubicBezTo>
                  <a:cubicBezTo>
                    <a:pt x="39" y="53"/>
                    <a:pt x="41" y="50"/>
                    <a:pt x="44" y="48"/>
                  </a:cubicBezTo>
                  <a:cubicBezTo>
                    <a:pt x="46" y="45"/>
                    <a:pt x="48" y="45"/>
                    <a:pt x="50" y="45"/>
                  </a:cubicBezTo>
                  <a:cubicBezTo>
                    <a:pt x="52" y="46"/>
                    <a:pt x="53" y="48"/>
                    <a:pt x="55" y="49"/>
                  </a:cubicBezTo>
                  <a:cubicBezTo>
                    <a:pt x="56" y="50"/>
                    <a:pt x="58" y="49"/>
                    <a:pt x="58" y="51"/>
                  </a:cubicBezTo>
                  <a:cubicBezTo>
                    <a:pt x="58" y="53"/>
                    <a:pt x="61" y="53"/>
                    <a:pt x="61" y="55"/>
                  </a:cubicBezTo>
                  <a:cubicBezTo>
                    <a:pt x="61" y="56"/>
                    <a:pt x="60" y="56"/>
                    <a:pt x="60" y="58"/>
                  </a:cubicBezTo>
                  <a:cubicBezTo>
                    <a:pt x="60" y="60"/>
                    <a:pt x="64" y="68"/>
                    <a:pt x="67" y="70"/>
                  </a:cubicBezTo>
                  <a:cubicBezTo>
                    <a:pt x="69" y="71"/>
                    <a:pt x="74" y="77"/>
                    <a:pt x="74" y="81"/>
                  </a:cubicBezTo>
                  <a:cubicBezTo>
                    <a:pt x="74" y="85"/>
                    <a:pt x="74" y="88"/>
                    <a:pt x="74" y="91"/>
                  </a:cubicBezTo>
                  <a:cubicBezTo>
                    <a:pt x="74" y="93"/>
                    <a:pt x="74" y="106"/>
                    <a:pt x="73" y="109"/>
                  </a:cubicBezTo>
                  <a:cubicBezTo>
                    <a:pt x="72" y="112"/>
                    <a:pt x="77" y="114"/>
                    <a:pt x="76" y="117"/>
                  </a:cubicBezTo>
                  <a:cubicBezTo>
                    <a:pt x="75" y="119"/>
                    <a:pt x="69" y="131"/>
                    <a:pt x="65" y="132"/>
                  </a:cubicBezTo>
                  <a:cubicBezTo>
                    <a:pt x="62" y="133"/>
                    <a:pt x="60" y="132"/>
                    <a:pt x="58" y="134"/>
                  </a:cubicBezTo>
                  <a:cubicBezTo>
                    <a:pt x="55" y="137"/>
                    <a:pt x="56" y="140"/>
                    <a:pt x="55" y="141"/>
                  </a:cubicBezTo>
                  <a:cubicBezTo>
                    <a:pt x="54" y="142"/>
                    <a:pt x="52" y="142"/>
                    <a:pt x="52" y="144"/>
                  </a:cubicBezTo>
                  <a:cubicBezTo>
                    <a:pt x="52" y="144"/>
                    <a:pt x="52" y="145"/>
                    <a:pt x="52" y="146"/>
                  </a:cubicBezTo>
                  <a:cubicBezTo>
                    <a:pt x="55" y="148"/>
                    <a:pt x="58" y="149"/>
                    <a:pt x="59" y="150"/>
                  </a:cubicBezTo>
                  <a:cubicBezTo>
                    <a:pt x="62" y="151"/>
                    <a:pt x="69" y="154"/>
                    <a:pt x="70" y="157"/>
                  </a:cubicBezTo>
                  <a:cubicBezTo>
                    <a:pt x="72" y="159"/>
                    <a:pt x="76" y="162"/>
                    <a:pt x="81" y="162"/>
                  </a:cubicBezTo>
                  <a:cubicBezTo>
                    <a:pt x="85" y="162"/>
                    <a:pt x="86" y="159"/>
                    <a:pt x="89" y="160"/>
                  </a:cubicBezTo>
                  <a:cubicBezTo>
                    <a:pt x="91" y="161"/>
                    <a:pt x="92" y="162"/>
                    <a:pt x="93" y="163"/>
                  </a:cubicBezTo>
                  <a:cubicBezTo>
                    <a:pt x="95" y="164"/>
                    <a:pt x="96" y="165"/>
                    <a:pt x="99" y="165"/>
                  </a:cubicBezTo>
                  <a:cubicBezTo>
                    <a:pt x="105" y="166"/>
                    <a:pt x="105" y="165"/>
                    <a:pt x="108" y="169"/>
                  </a:cubicBezTo>
                  <a:cubicBezTo>
                    <a:pt x="112" y="172"/>
                    <a:pt x="116" y="179"/>
                    <a:pt x="119" y="180"/>
                  </a:cubicBezTo>
                  <a:cubicBezTo>
                    <a:pt x="122" y="181"/>
                    <a:pt x="124" y="188"/>
                    <a:pt x="126" y="190"/>
                  </a:cubicBezTo>
                  <a:cubicBezTo>
                    <a:pt x="128" y="193"/>
                    <a:pt x="130" y="198"/>
                    <a:pt x="132" y="198"/>
                  </a:cubicBezTo>
                  <a:cubicBezTo>
                    <a:pt x="134" y="198"/>
                    <a:pt x="143" y="200"/>
                    <a:pt x="145" y="198"/>
                  </a:cubicBezTo>
                  <a:cubicBezTo>
                    <a:pt x="148" y="195"/>
                    <a:pt x="148" y="195"/>
                    <a:pt x="151" y="196"/>
                  </a:cubicBezTo>
                  <a:cubicBezTo>
                    <a:pt x="155" y="197"/>
                    <a:pt x="155" y="198"/>
                    <a:pt x="157" y="197"/>
                  </a:cubicBezTo>
                  <a:cubicBezTo>
                    <a:pt x="159" y="196"/>
                    <a:pt x="160" y="195"/>
                    <a:pt x="162" y="197"/>
                  </a:cubicBezTo>
                  <a:cubicBezTo>
                    <a:pt x="164" y="198"/>
                    <a:pt x="169" y="199"/>
                    <a:pt x="169" y="202"/>
                  </a:cubicBezTo>
                  <a:cubicBezTo>
                    <a:pt x="168" y="204"/>
                    <a:pt x="166" y="210"/>
                    <a:pt x="164" y="212"/>
                  </a:cubicBezTo>
                  <a:cubicBezTo>
                    <a:pt x="162" y="214"/>
                    <a:pt x="168" y="217"/>
                    <a:pt x="168" y="217"/>
                  </a:cubicBezTo>
                  <a:cubicBezTo>
                    <a:pt x="168" y="217"/>
                    <a:pt x="170" y="221"/>
                    <a:pt x="169" y="222"/>
                  </a:cubicBezTo>
                  <a:cubicBezTo>
                    <a:pt x="174" y="222"/>
                    <a:pt x="174" y="212"/>
                    <a:pt x="174" y="209"/>
                  </a:cubicBezTo>
                  <a:cubicBezTo>
                    <a:pt x="174" y="205"/>
                    <a:pt x="179" y="189"/>
                    <a:pt x="179" y="184"/>
                  </a:cubicBezTo>
                  <a:cubicBezTo>
                    <a:pt x="179" y="179"/>
                    <a:pt x="177" y="175"/>
                    <a:pt x="174" y="171"/>
                  </a:cubicBezTo>
                  <a:cubicBezTo>
                    <a:pt x="172" y="168"/>
                    <a:pt x="170" y="166"/>
                    <a:pt x="170" y="163"/>
                  </a:cubicBezTo>
                  <a:cubicBezTo>
                    <a:pt x="170" y="160"/>
                    <a:pt x="168" y="158"/>
                    <a:pt x="172" y="157"/>
                  </a:cubicBezTo>
                  <a:cubicBezTo>
                    <a:pt x="177" y="155"/>
                    <a:pt x="185" y="155"/>
                    <a:pt x="181" y="153"/>
                  </a:cubicBezTo>
                  <a:cubicBezTo>
                    <a:pt x="177" y="151"/>
                    <a:pt x="173" y="152"/>
                    <a:pt x="173" y="150"/>
                  </a:cubicBezTo>
                  <a:cubicBezTo>
                    <a:pt x="173" y="147"/>
                    <a:pt x="173" y="143"/>
                    <a:pt x="173" y="143"/>
                  </a:cubicBezTo>
                  <a:cubicBezTo>
                    <a:pt x="173" y="143"/>
                    <a:pt x="187" y="145"/>
                    <a:pt x="193" y="143"/>
                  </a:cubicBezTo>
                  <a:cubicBezTo>
                    <a:pt x="199" y="140"/>
                    <a:pt x="206" y="137"/>
                    <a:pt x="207" y="139"/>
                  </a:cubicBezTo>
                  <a:cubicBezTo>
                    <a:pt x="207" y="135"/>
                    <a:pt x="206" y="133"/>
                    <a:pt x="203" y="130"/>
                  </a:cubicBezTo>
                  <a:cubicBezTo>
                    <a:pt x="200" y="128"/>
                    <a:pt x="198" y="127"/>
                    <a:pt x="201"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8" name="Freeform 719"/>
            <p:cNvSpPr>
              <a:spLocks/>
            </p:cNvSpPr>
            <p:nvPr/>
          </p:nvSpPr>
          <p:spPr bwMode="auto">
            <a:xfrm>
              <a:off x="7775575" y="4235848"/>
              <a:ext cx="144463" cy="214858"/>
            </a:xfrm>
            <a:custGeom>
              <a:avLst/>
              <a:gdLst>
                <a:gd name="T0" fmla="*/ 106446 w 76"/>
                <a:gd name="T1" fmla="*/ 30307 h 88"/>
                <a:gd name="T2" fmla="*/ 85537 w 76"/>
                <a:gd name="T3" fmla="*/ 20836 h 88"/>
                <a:gd name="T4" fmla="*/ 64628 w 76"/>
                <a:gd name="T5" fmla="*/ 7577 h 88"/>
                <a:gd name="T6" fmla="*/ 51322 w 76"/>
                <a:gd name="T7" fmla="*/ 0 h 88"/>
                <a:gd name="T8" fmla="*/ 49422 w 76"/>
                <a:gd name="T9" fmla="*/ 9471 h 88"/>
                <a:gd name="T10" fmla="*/ 36116 w 76"/>
                <a:gd name="T11" fmla="*/ 13259 h 88"/>
                <a:gd name="T12" fmla="*/ 24711 w 76"/>
                <a:gd name="T13" fmla="*/ 18942 h 88"/>
                <a:gd name="T14" fmla="*/ 22810 w 76"/>
                <a:gd name="T15" fmla="*/ 34095 h 88"/>
                <a:gd name="T16" fmla="*/ 13306 w 76"/>
                <a:gd name="T17" fmla="*/ 45460 h 88"/>
                <a:gd name="T18" fmla="*/ 13306 w 76"/>
                <a:gd name="T19" fmla="*/ 54931 h 88"/>
                <a:gd name="T20" fmla="*/ 5702 w 76"/>
                <a:gd name="T21" fmla="*/ 66296 h 88"/>
                <a:gd name="T22" fmla="*/ 5702 w 76"/>
                <a:gd name="T23" fmla="*/ 79555 h 88"/>
                <a:gd name="T24" fmla="*/ 3802 w 76"/>
                <a:gd name="T25" fmla="*/ 94709 h 88"/>
                <a:gd name="T26" fmla="*/ 15207 w 76"/>
                <a:gd name="T27" fmla="*/ 104179 h 88"/>
                <a:gd name="T28" fmla="*/ 24711 w 76"/>
                <a:gd name="T29" fmla="*/ 92814 h 88"/>
                <a:gd name="T30" fmla="*/ 26612 w 76"/>
                <a:gd name="T31" fmla="*/ 92814 h 88"/>
                <a:gd name="T32" fmla="*/ 28512 w 76"/>
                <a:gd name="T33" fmla="*/ 98497 h 88"/>
                <a:gd name="T34" fmla="*/ 30413 w 76"/>
                <a:gd name="T35" fmla="*/ 102285 h 88"/>
                <a:gd name="T36" fmla="*/ 26612 w 76"/>
                <a:gd name="T37" fmla="*/ 117439 h 88"/>
                <a:gd name="T38" fmla="*/ 20909 w 76"/>
                <a:gd name="T39" fmla="*/ 121227 h 88"/>
                <a:gd name="T40" fmla="*/ 20909 w 76"/>
                <a:gd name="T41" fmla="*/ 130698 h 88"/>
                <a:gd name="T42" fmla="*/ 15207 w 76"/>
                <a:gd name="T43" fmla="*/ 138274 h 88"/>
                <a:gd name="T44" fmla="*/ 28512 w 76"/>
                <a:gd name="T45" fmla="*/ 147745 h 88"/>
                <a:gd name="T46" fmla="*/ 41818 w 76"/>
                <a:gd name="T47" fmla="*/ 159110 h 88"/>
                <a:gd name="T48" fmla="*/ 51322 w 76"/>
                <a:gd name="T49" fmla="*/ 155322 h 88"/>
                <a:gd name="T50" fmla="*/ 72232 w 76"/>
                <a:gd name="T51" fmla="*/ 119333 h 88"/>
                <a:gd name="T52" fmla="*/ 104546 w 76"/>
                <a:gd name="T53" fmla="*/ 102285 h 88"/>
                <a:gd name="T54" fmla="*/ 127356 w 76"/>
                <a:gd name="T55" fmla="*/ 83344 h 88"/>
                <a:gd name="T56" fmla="*/ 138761 w 76"/>
                <a:gd name="T57" fmla="*/ 66296 h 88"/>
                <a:gd name="T58" fmla="*/ 144463 w 76"/>
                <a:gd name="T59" fmla="*/ 54931 h 88"/>
                <a:gd name="T60" fmla="*/ 129256 w 76"/>
                <a:gd name="T61" fmla="*/ 32201 h 88"/>
                <a:gd name="T62" fmla="*/ 121653 w 76"/>
                <a:gd name="T63" fmla="*/ 26518 h 88"/>
                <a:gd name="T64" fmla="*/ 106446 w 76"/>
                <a:gd name="T65" fmla="*/ 3030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88">
                  <a:moveTo>
                    <a:pt x="56" y="16"/>
                  </a:moveTo>
                  <a:cubicBezTo>
                    <a:pt x="51" y="16"/>
                    <a:pt x="47" y="13"/>
                    <a:pt x="45" y="11"/>
                  </a:cubicBezTo>
                  <a:cubicBezTo>
                    <a:pt x="44" y="8"/>
                    <a:pt x="37" y="5"/>
                    <a:pt x="34" y="4"/>
                  </a:cubicBezTo>
                  <a:cubicBezTo>
                    <a:pt x="33" y="3"/>
                    <a:pt x="30" y="2"/>
                    <a:pt x="27" y="0"/>
                  </a:cubicBezTo>
                  <a:cubicBezTo>
                    <a:pt x="28" y="2"/>
                    <a:pt x="28" y="5"/>
                    <a:pt x="26" y="5"/>
                  </a:cubicBezTo>
                  <a:cubicBezTo>
                    <a:pt x="24" y="6"/>
                    <a:pt x="21" y="6"/>
                    <a:pt x="19" y="7"/>
                  </a:cubicBezTo>
                  <a:cubicBezTo>
                    <a:pt x="17" y="8"/>
                    <a:pt x="13" y="8"/>
                    <a:pt x="13" y="10"/>
                  </a:cubicBezTo>
                  <a:cubicBezTo>
                    <a:pt x="13" y="11"/>
                    <a:pt x="13" y="17"/>
                    <a:pt x="12" y="18"/>
                  </a:cubicBezTo>
                  <a:cubicBezTo>
                    <a:pt x="11" y="20"/>
                    <a:pt x="6" y="22"/>
                    <a:pt x="7" y="24"/>
                  </a:cubicBezTo>
                  <a:cubicBezTo>
                    <a:pt x="7" y="25"/>
                    <a:pt x="7" y="28"/>
                    <a:pt x="7" y="29"/>
                  </a:cubicBezTo>
                  <a:cubicBezTo>
                    <a:pt x="6" y="29"/>
                    <a:pt x="4" y="33"/>
                    <a:pt x="3" y="35"/>
                  </a:cubicBezTo>
                  <a:cubicBezTo>
                    <a:pt x="2" y="37"/>
                    <a:pt x="4" y="40"/>
                    <a:pt x="3" y="42"/>
                  </a:cubicBezTo>
                  <a:cubicBezTo>
                    <a:pt x="2" y="44"/>
                    <a:pt x="0" y="48"/>
                    <a:pt x="2" y="50"/>
                  </a:cubicBezTo>
                  <a:cubicBezTo>
                    <a:pt x="4" y="51"/>
                    <a:pt x="6" y="55"/>
                    <a:pt x="8" y="55"/>
                  </a:cubicBezTo>
                  <a:cubicBezTo>
                    <a:pt x="10" y="55"/>
                    <a:pt x="12" y="50"/>
                    <a:pt x="13" y="49"/>
                  </a:cubicBezTo>
                  <a:cubicBezTo>
                    <a:pt x="15" y="47"/>
                    <a:pt x="15" y="47"/>
                    <a:pt x="14" y="49"/>
                  </a:cubicBezTo>
                  <a:cubicBezTo>
                    <a:pt x="13" y="51"/>
                    <a:pt x="14" y="51"/>
                    <a:pt x="15" y="52"/>
                  </a:cubicBezTo>
                  <a:cubicBezTo>
                    <a:pt x="16" y="52"/>
                    <a:pt x="17" y="52"/>
                    <a:pt x="16" y="54"/>
                  </a:cubicBezTo>
                  <a:cubicBezTo>
                    <a:pt x="16" y="57"/>
                    <a:pt x="15" y="59"/>
                    <a:pt x="14" y="62"/>
                  </a:cubicBezTo>
                  <a:cubicBezTo>
                    <a:pt x="13" y="64"/>
                    <a:pt x="12" y="63"/>
                    <a:pt x="11" y="64"/>
                  </a:cubicBezTo>
                  <a:cubicBezTo>
                    <a:pt x="11" y="66"/>
                    <a:pt x="11" y="68"/>
                    <a:pt x="11" y="69"/>
                  </a:cubicBezTo>
                  <a:cubicBezTo>
                    <a:pt x="11" y="71"/>
                    <a:pt x="9" y="73"/>
                    <a:pt x="8" y="73"/>
                  </a:cubicBezTo>
                  <a:cubicBezTo>
                    <a:pt x="7" y="74"/>
                    <a:pt x="13" y="78"/>
                    <a:pt x="15" y="78"/>
                  </a:cubicBezTo>
                  <a:cubicBezTo>
                    <a:pt x="17" y="78"/>
                    <a:pt x="20" y="81"/>
                    <a:pt x="22" y="84"/>
                  </a:cubicBezTo>
                  <a:cubicBezTo>
                    <a:pt x="24" y="88"/>
                    <a:pt x="25" y="84"/>
                    <a:pt x="27" y="82"/>
                  </a:cubicBezTo>
                  <a:cubicBezTo>
                    <a:pt x="30" y="79"/>
                    <a:pt x="33" y="70"/>
                    <a:pt x="38" y="63"/>
                  </a:cubicBezTo>
                  <a:cubicBezTo>
                    <a:pt x="42" y="57"/>
                    <a:pt x="50" y="56"/>
                    <a:pt x="55" y="54"/>
                  </a:cubicBezTo>
                  <a:cubicBezTo>
                    <a:pt x="59" y="53"/>
                    <a:pt x="63" y="48"/>
                    <a:pt x="67" y="44"/>
                  </a:cubicBezTo>
                  <a:cubicBezTo>
                    <a:pt x="72" y="41"/>
                    <a:pt x="72" y="37"/>
                    <a:pt x="73" y="35"/>
                  </a:cubicBezTo>
                  <a:cubicBezTo>
                    <a:pt x="74" y="32"/>
                    <a:pt x="74" y="31"/>
                    <a:pt x="76" y="29"/>
                  </a:cubicBezTo>
                  <a:cubicBezTo>
                    <a:pt x="76" y="27"/>
                    <a:pt x="73" y="22"/>
                    <a:pt x="68" y="17"/>
                  </a:cubicBezTo>
                  <a:cubicBezTo>
                    <a:pt x="67" y="16"/>
                    <a:pt x="66" y="15"/>
                    <a:pt x="64" y="14"/>
                  </a:cubicBezTo>
                  <a:cubicBezTo>
                    <a:pt x="61" y="13"/>
                    <a:pt x="60" y="16"/>
                    <a:pt x="5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699" name="Freeform 720"/>
            <p:cNvSpPr>
              <a:spLocks/>
            </p:cNvSpPr>
            <p:nvPr/>
          </p:nvSpPr>
          <p:spPr bwMode="auto">
            <a:xfrm>
              <a:off x="7766050" y="4276774"/>
              <a:ext cx="320675" cy="605698"/>
            </a:xfrm>
            <a:custGeom>
              <a:avLst/>
              <a:gdLst>
                <a:gd name="T0" fmla="*/ 274864 w 168"/>
                <a:gd name="T1" fmla="*/ 93598 h 246"/>
                <a:gd name="T2" fmla="*/ 271047 w 168"/>
                <a:gd name="T3" fmla="*/ 64946 h 246"/>
                <a:gd name="T4" fmla="*/ 250050 w 168"/>
                <a:gd name="T5" fmla="*/ 63035 h 246"/>
                <a:gd name="T6" fmla="*/ 213783 w 168"/>
                <a:gd name="T7" fmla="*/ 66856 h 246"/>
                <a:gd name="T8" fmla="*/ 188969 w 168"/>
                <a:gd name="T9" fmla="*/ 32473 h 246"/>
                <a:gd name="T10" fmla="*/ 150794 w 168"/>
                <a:gd name="T11" fmla="*/ 3820 h 246"/>
                <a:gd name="T12" fmla="*/ 154611 w 168"/>
                <a:gd name="T13" fmla="*/ 22922 h 246"/>
                <a:gd name="T14" fmla="*/ 137432 w 168"/>
                <a:gd name="T15" fmla="*/ 51574 h 246"/>
                <a:gd name="T16" fmla="*/ 82078 w 168"/>
                <a:gd name="T17" fmla="*/ 87867 h 246"/>
                <a:gd name="T18" fmla="*/ 51537 w 168"/>
                <a:gd name="T19" fmla="*/ 127981 h 246"/>
                <a:gd name="T20" fmla="*/ 24814 w 168"/>
                <a:gd name="T21" fmla="*/ 106969 h 246"/>
                <a:gd name="T22" fmla="*/ 30540 w 168"/>
                <a:gd name="T23" fmla="*/ 89778 h 246"/>
                <a:gd name="T24" fmla="*/ 15270 w 168"/>
                <a:gd name="T25" fmla="*/ 101239 h 246"/>
                <a:gd name="T26" fmla="*/ 13361 w 168"/>
                <a:gd name="T27" fmla="*/ 148993 h 246"/>
                <a:gd name="T28" fmla="*/ 38176 w 168"/>
                <a:gd name="T29" fmla="*/ 181465 h 246"/>
                <a:gd name="T30" fmla="*/ 80169 w 168"/>
                <a:gd name="T31" fmla="*/ 259782 h 246"/>
                <a:gd name="T32" fmla="*/ 127888 w 168"/>
                <a:gd name="T33" fmla="*/ 351470 h 246"/>
                <a:gd name="T34" fmla="*/ 146976 w 168"/>
                <a:gd name="T35" fmla="*/ 383943 h 246"/>
                <a:gd name="T36" fmla="*/ 208057 w 168"/>
                <a:gd name="T37" fmla="*/ 422146 h 246"/>
                <a:gd name="T38" fmla="*/ 259594 w 168"/>
                <a:gd name="T39" fmla="*/ 458439 h 246"/>
                <a:gd name="T40" fmla="*/ 276773 w 168"/>
                <a:gd name="T41" fmla="*/ 469900 h 246"/>
                <a:gd name="T42" fmla="*/ 297770 w 168"/>
                <a:gd name="T43" fmla="*/ 448888 h 246"/>
                <a:gd name="T44" fmla="*/ 316857 w 168"/>
                <a:gd name="T45" fmla="*/ 414505 h 246"/>
                <a:gd name="T46" fmla="*/ 303496 w 168"/>
                <a:gd name="T47" fmla="*/ 389673 h 246"/>
                <a:gd name="T48" fmla="*/ 316857 w 168"/>
                <a:gd name="T49" fmla="*/ 361021 h 246"/>
                <a:gd name="T50" fmla="*/ 320675 w 168"/>
                <a:gd name="T51" fmla="*/ 322817 h 246"/>
                <a:gd name="T52" fmla="*/ 297770 w 168"/>
                <a:gd name="T53" fmla="*/ 282704 h 246"/>
                <a:gd name="T54" fmla="*/ 272956 w 168"/>
                <a:gd name="T55" fmla="*/ 280794 h 246"/>
                <a:gd name="T56" fmla="*/ 251959 w 168"/>
                <a:gd name="T57" fmla="*/ 257872 h 246"/>
                <a:gd name="T58" fmla="*/ 221418 w 168"/>
                <a:gd name="T59" fmla="*/ 242591 h 246"/>
                <a:gd name="T60" fmla="*/ 202331 w 168"/>
                <a:gd name="T61" fmla="*/ 215848 h 246"/>
                <a:gd name="T62" fmla="*/ 192787 w 168"/>
                <a:gd name="T63" fmla="*/ 177645 h 246"/>
                <a:gd name="T64" fmla="*/ 209966 w 168"/>
                <a:gd name="T65" fmla="*/ 156633 h 246"/>
                <a:gd name="T66" fmla="*/ 242415 w 168"/>
                <a:gd name="T67" fmla="*/ 120340 h 246"/>
                <a:gd name="T68" fmla="*/ 272956 w 168"/>
                <a:gd name="T69" fmla="*/ 112700 h 246"/>
                <a:gd name="T70" fmla="*/ 284408 w 168"/>
                <a:gd name="T71" fmla="*/ 112700 h 246"/>
                <a:gd name="T72" fmla="*/ 282499 w 168"/>
                <a:gd name="T73" fmla="*/ 103149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8" h="246">
                  <a:moveTo>
                    <a:pt x="148" y="54"/>
                  </a:moveTo>
                  <a:cubicBezTo>
                    <a:pt x="148" y="54"/>
                    <a:pt x="142" y="51"/>
                    <a:pt x="144" y="49"/>
                  </a:cubicBezTo>
                  <a:cubicBezTo>
                    <a:pt x="146" y="47"/>
                    <a:pt x="148" y="41"/>
                    <a:pt x="149" y="39"/>
                  </a:cubicBezTo>
                  <a:cubicBezTo>
                    <a:pt x="149" y="36"/>
                    <a:pt x="144" y="35"/>
                    <a:pt x="142" y="34"/>
                  </a:cubicBezTo>
                  <a:cubicBezTo>
                    <a:pt x="140" y="32"/>
                    <a:pt x="139" y="33"/>
                    <a:pt x="137" y="34"/>
                  </a:cubicBezTo>
                  <a:cubicBezTo>
                    <a:pt x="135" y="35"/>
                    <a:pt x="135" y="34"/>
                    <a:pt x="131" y="33"/>
                  </a:cubicBezTo>
                  <a:cubicBezTo>
                    <a:pt x="128" y="32"/>
                    <a:pt x="128" y="32"/>
                    <a:pt x="125" y="35"/>
                  </a:cubicBezTo>
                  <a:cubicBezTo>
                    <a:pt x="123" y="37"/>
                    <a:pt x="114" y="35"/>
                    <a:pt x="112" y="35"/>
                  </a:cubicBezTo>
                  <a:cubicBezTo>
                    <a:pt x="110" y="35"/>
                    <a:pt x="108" y="30"/>
                    <a:pt x="106" y="27"/>
                  </a:cubicBezTo>
                  <a:cubicBezTo>
                    <a:pt x="104" y="25"/>
                    <a:pt x="102" y="18"/>
                    <a:pt x="99" y="17"/>
                  </a:cubicBezTo>
                  <a:cubicBezTo>
                    <a:pt x="96" y="16"/>
                    <a:pt x="92" y="9"/>
                    <a:pt x="88" y="6"/>
                  </a:cubicBezTo>
                  <a:cubicBezTo>
                    <a:pt x="85" y="2"/>
                    <a:pt x="85" y="3"/>
                    <a:pt x="79" y="2"/>
                  </a:cubicBezTo>
                  <a:cubicBezTo>
                    <a:pt x="76" y="2"/>
                    <a:pt x="75" y="1"/>
                    <a:pt x="73" y="0"/>
                  </a:cubicBezTo>
                  <a:cubicBezTo>
                    <a:pt x="78" y="5"/>
                    <a:pt x="81" y="10"/>
                    <a:pt x="81" y="12"/>
                  </a:cubicBezTo>
                  <a:cubicBezTo>
                    <a:pt x="79" y="14"/>
                    <a:pt x="79" y="15"/>
                    <a:pt x="78" y="18"/>
                  </a:cubicBezTo>
                  <a:cubicBezTo>
                    <a:pt x="77" y="20"/>
                    <a:pt x="77" y="24"/>
                    <a:pt x="72" y="27"/>
                  </a:cubicBezTo>
                  <a:cubicBezTo>
                    <a:pt x="68" y="31"/>
                    <a:pt x="64" y="36"/>
                    <a:pt x="60" y="37"/>
                  </a:cubicBezTo>
                  <a:cubicBezTo>
                    <a:pt x="55" y="39"/>
                    <a:pt x="47" y="40"/>
                    <a:pt x="43" y="46"/>
                  </a:cubicBezTo>
                  <a:cubicBezTo>
                    <a:pt x="38" y="53"/>
                    <a:pt x="35" y="62"/>
                    <a:pt x="32" y="65"/>
                  </a:cubicBezTo>
                  <a:cubicBezTo>
                    <a:pt x="30" y="67"/>
                    <a:pt x="29" y="71"/>
                    <a:pt x="27" y="67"/>
                  </a:cubicBezTo>
                  <a:cubicBezTo>
                    <a:pt x="25" y="64"/>
                    <a:pt x="22" y="61"/>
                    <a:pt x="20" y="61"/>
                  </a:cubicBezTo>
                  <a:cubicBezTo>
                    <a:pt x="18" y="61"/>
                    <a:pt x="12" y="57"/>
                    <a:pt x="13" y="56"/>
                  </a:cubicBezTo>
                  <a:cubicBezTo>
                    <a:pt x="14" y="56"/>
                    <a:pt x="16" y="54"/>
                    <a:pt x="16" y="52"/>
                  </a:cubicBezTo>
                  <a:cubicBezTo>
                    <a:pt x="16" y="51"/>
                    <a:pt x="16" y="49"/>
                    <a:pt x="16" y="47"/>
                  </a:cubicBezTo>
                  <a:cubicBezTo>
                    <a:pt x="15" y="47"/>
                    <a:pt x="15" y="47"/>
                    <a:pt x="14" y="47"/>
                  </a:cubicBezTo>
                  <a:cubicBezTo>
                    <a:pt x="12" y="49"/>
                    <a:pt x="9" y="51"/>
                    <a:pt x="8" y="53"/>
                  </a:cubicBezTo>
                  <a:cubicBezTo>
                    <a:pt x="6" y="55"/>
                    <a:pt x="0" y="60"/>
                    <a:pt x="2" y="65"/>
                  </a:cubicBezTo>
                  <a:cubicBezTo>
                    <a:pt x="4" y="70"/>
                    <a:pt x="9" y="76"/>
                    <a:pt x="7" y="78"/>
                  </a:cubicBezTo>
                  <a:cubicBezTo>
                    <a:pt x="5" y="79"/>
                    <a:pt x="3" y="79"/>
                    <a:pt x="3" y="81"/>
                  </a:cubicBezTo>
                  <a:cubicBezTo>
                    <a:pt x="4" y="84"/>
                    <a:pt x="15" y="86"/>
                    <a:pt x="20" y="95"/>
                  </a:cubicBezTo>
                  <a:cubicBezTo>
                    <a:pt x="25" y="104"/>
                    <a:pt x="29" y="109"/>
                    <a:pt x="31" y="111"/>
                  </a:cubicBezTo>
                  <a:cubicBezTo>
                    <a:pt x="32" y="113"/>
                    <a:pt x="39" y="129"/>
                    <a:pt x="42" y="136"/>
                  </a:cubicBezTo>
                  <a:cubicBezTo>
                    <a:pt x="44" y="142"/>
                    <a:pt x="62" y="172"/>
                    <a:pt x="65" y="175"/>
                  </a:cubicBezTo>
                  <a:cubicBezTo>
                    <a:pt x="67" y="179"/>
                    <a:pt x="68" y="183"/>
                    <a:pt x="67" y="184"/>
                  </a:cubicBezTo>
                  <a:cubicBezTo>
                    <a:pt x="66" y="185"/>
                    <a:pt x="66" y="183"/>
                    <a:pt x="65" y="185"/>
                  </a:cubicBezTo>
                  <a:cubicBezTo>
                    <a:pt x="65" y="187"/>
                    <a:pt x="76" y="199"/>
                    <a:pt x="77" y="201"/>
                  </a:cubicBezTo>
                  <a:cubicBezTo>
                    <a:pt x="78" y="202"/>
                    <a:pt x="79" y="204"/>
                    <a:pt x="81" y="206"/>
                  </a:cubicBezTo>
                  <a:cubicBezTo>
                    <a:pt x="83" y="207"/>
                    <a:pt x="105" y="217"/>
                    <a:pt x="109" y="221"/>
                  </a:cubicBezTo>
                  <a:cubicBezTo>
                    <a:pt x="114" y="224"/>
                    <a:pt x="131" y="233"/>
                    <a:pt x="132" y="235"/>
                  </a:cubicBezTo>
                  <a:cubicBezTo>
                    <a:pt x="132" y="237"/>
                    <a:pt x="133" y="238"/>
                    <a:pt x="136" y="240"/>
                  </a:cubicBezTo>
                  <a:cubicBezTo>
                    <a:pt x="138" y="242"/>
                    <a:pt x="144" y="245"/>
                    <a:pt x="145" y="246"/>
                  </a:cubicBezTo>
                  <a:cubicBezTo>
                    <a:pt x="145" y="246"/>
                    <a:pt x="145" y="246"/>
                    <a:pt x="145" y="246"/>
                  </a:cubicBezTo>
                  <a:cubicBezTo>
                    <a:pt x="151" y="245"/>
                    <a:pt x="152" y="241"/>
                    <a:pt x="152" y="240"/>
                  </a:cubicBezTo>
                  <a:cubicBezTo>
                    <a:pt x="152" y="237"/>
                    <a:pt x="155" y="237"/>
                    <a:pt x="156" y="235"/>
                  </a:cubicBezTo>
                  <a:cubicBezTo>
                    <a:pt x="156" y="234"/>
                    <a:pt x="155" y="231"/>
                    <a:pt x="157" y="228"/>
                  </a:cubicBezTo>
                  <a:cubicBezTo>
                    <a:pt x="158" y="225"/>
                    <a:pt x="166" y="220"/>
                    <a:pt x="166" y="217"/>
                  </a:cubicBezTo>
                  <a:cubicBezTo>
                    <a:pt x="166" y="214"/>
                    <a:pt x="162" y="216"/>
                    <a:pt x="160" y="213"/>
                  </a:cubicBezTo>
                  <a:cubicBezTo>
                    <a:pt x="157" y="210"/>
                    <a:pt x="159" y="206"/>
                    <a:pt x="159" y="204"/>
                  </a:cubicBezTo>
                  <a:cubicBezTo>
                    <a:pt x="159" y="202"/>
                    <a:pt x="159" y="199"/>
                    <a:pt x="162" y="197"/>
                  </a:cubicBezTo>
                  <a:cubicBezTo>
                    <a:pt x="165" y="194"/>
                    <a:pt x="166" y="193"/>
                    <a:pt x="166" y="189"/>
                  </a:cubicBezTo>
                  <a:cubicBezTo>
                    <a:pt x="165" y="186"/>
                    <a:pt x="166" y="181"/>
                    <a:pt x="166" y="175"/>
                  </a:cubicBezTo>
                  <a:cubicBezTo>
                    <a:pt x="166" y="169"/>
                    <a:pt x="168" y="169"/>
                    <a:pt x="168" y="169"/>
                  </a:cubicBezTo>
                  <a:cubicBezTo>
                    <a:pt x="168" y="169"/>
                    <a:pt x="164" y="159"/>
                    <a:pt x="162" y="156"/>
                  </a:cubicBezTo>
                  <a:cubicBezTo>
                    <a:pt x="161" y="153"/>
                    <a:pt x="157" y="148"/>
                    <a:pt x="156" y="148"/>
                  </a:cubicBezTo>
                  <a:cubicBezTo>
                    <a:pt x="154" y="147"/>
                    <a:pt x="150" y="149"/>
                    <a:pt x="148" y="149"/>
                  </a:cubicBezTo>
                  <a:cubicBezTo>
                    <a:pt x="146" y="150"/>
                    <a:pt x="143" y="147"/>
                    <a:pt x="143" y="147"/>
                  </a:cubicBezTo>
                  <a:cubicBezTo>
                    <a:pt x="143" y="127"/>
                    <a:pt x="143" y="127"/>
                    <a:pt x="143" y="127"/>
                  </a:cubicBezTo>
                  <a:cubicBezTo>
                    <a:pt x="143" y="127"/>
                    <a:pt x="136" y="133"/>
                    <a:pt x="132" y="135"/>
                  </a:cubicBezTo>
                  <a:cubicBezTo>
                    <a:pt x="129" y="136"/>
                    <a:pt x="127" y="135"/>
                    <a:pt x="123" y="134"/>
                  </a:cubicBezTo>
                  <a:cubicBezTo>
                    <a:pt x="118" y="133"/>
                    <a:pt x="118" y="128"/>
                    <a:pt x="116" y="127"/>
                  </a:cubicBezTo>
                  <a:cubicBezTo>
                    <a:pt x="114" y="126"/>
                    <a:pt x="111" y="127"/>
                    <a:pt x="109" y="124"/>
                  </a:cubicBezTo>
                  <a:cubicBezTo>
                    <a:pt x="108" y="120"/>
                    <a:pt x="108" y="117"/>
                    <a:pt x="106" y="113"/>
                  </a:cubicBezTo>
                  <a:cubicBezTo>
                    <a:pt x="105" y="110"/>
                    <a:pt x="100" y="107"/>
                    <a:pt x="99" y="104"/>
                  </a:cubicBezTo>
                  <a:cubicBezTo>
                    <a:pt x="98" y="101"/>
                    <a:pt x="101" y="96"/>
                    <a:pt x="101" y="93"/>
                  </a:cubicBezTo>
                  <a:cubicBezTo>
                    <a:pt x="101" y="90"/>
                    <a:pt x="106" y="89"/>
                    <a:pt x="108" y="88"/>
                  </a:cubicBezTo>
                  <a:cubicBezTo>
                    <a:pt x="111" y="87"/>
                    <a:pt x="110" y="84"/>
                    <a:pt x="110" y="82"/>
                  </a:cubicBezTo>
                  <a:cubicBezTo>
                    <a:pt x="111" y="79"/>
                    <a:pt x="110" y="71"/>
                    <a:pt x="112" y="70"/>
                  </a:cubicBezTo>
                  <a:cubicBezTo>
                    <a:pt x="113" y="68"/>
                    <a:pt x="121" y="63"/>
                    <a:pt x="127" y="63"/>
                  </a:cubicBezTo>
                  <a:cubicBezTo>
                    <a:pt x="132" y="62"/>
                    <a:pt x="135" y="62"/>
                    <a:pt x="137" y="60"/>
                  </a:cubicBezTo>
                  <a:cubicBezTo>
                    <a:pt x="139" y="58"/>
                    <a:pt x="140" y="59"/>
                    <a:pt x="143" y="59"/>
                  </a:cubicBezTo>
                  <a:cubicBezTo>
                    <a:pt x="146" y="59"/>
                    <a:pt x="147" y="59"/>
                    <a:pt x="149" y="59"/>
                  </a:cubicBezTo>
                  <a:cubicBezTo>
                    <a:pt x="149" y="59"/>
                    <a:pt x="149" y="59"/>
                    <a:pt x="149" y="59"/>
                  </a:cubicBezTo>
                  <a:cubicBezTo>
                    <a:pt x="149" y="59"/>
                    <a:pt x="149" y="59"/>
                    <a:pt x="149" y="59"/>
                  </a:cubicBezTo>
                  <a:cubicBezTo>
                    <a:pt x="150" y="58"/>
                    <a:pt x="148" y="54"/>
                    <a:pt x="14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0" name="Freeform 721"/>
            <p:cNvSpPr>
              <a:spLocks/>
            </p:cNvSpPr>
            <p:nvPr/>
          </p:nvSpPr>
          <p:spPr bwMode="auto">
            <a:xfrm>
              <a:off x="7907338" y="4853824"/>
              <a:ext cx="217487" cy="1362820"/>
            </a:xfrm>
            <a:custGeom>
              <a:avLst/>
              <a:gdLst>
                <a:gd name="T0" fmla="*/ 190778 w 114"/>
                <a:gd name="T1" fmla="*/ 101147 h 554"/>
                <a:gd name="T2" fmla="*/ 179331 w 114"/>
                <a:gd name="T3" fmla="*/ 59162 h 554"/>
                <a:gd name="T4" fmla="*/ 165977 w 114"/>
                <a:gd name="T5" fmla="*/ 15268 h 554"/>
                <a:gd name="T6" fmla="*/ 135452 w 114"/>
                <a:gd name="T7" fmla="*/ 20993 h 554"/>
                <a:gd name="T8" fmla="*/ 133545 w 114"/>
                <a:gd name="T9" fmla="*/ 143133 h 554"/>
                <a:gd name="T10" fmla="*/ 125914 w 114"/>
                <a:gd name="T11" fmla="*/ 227104 h 554"/>
                <a:gd name="T12" fmla="*/ 101112 w 114"/>
                <a:gd name="T13" fmla="*/ 347336 h 554"/>
                <a:gd name="T14" fmla="*/ 101112 w 114"/>
                <a:gd name="T15" fmla="*/ 437032 h 554"/>
                <a:gd name="T16" fmla="*/ 51510 w 114"/>
                <a:gd name="T17" fmla="*/ 547722 h 554"/>
                <a:gd name="T18" fmla="*/ 51510 w 114"/>
                <a:gd name="T19" fmla="*/ 620243 h 554"/>
                <a:gd name="T20" fmla="*/ 68680 w 114"/>
                <a:gd name="T21" fmla="*/ 662228 h 554"/>
                <a:gd name="T22" fmla="*/ 76311 w 114"/>
                <a:gd name="T23" fmla="*/ 683221 h 554"/>
                <a:gd name="T24" fmla="*/ 68680 w 114"/>
                <a:gd name="T25" fmla="*/ 732840 h 554"/>
                <a:gd name="T26" fmla="*/ 59141 w 114"/>
                <a:gd name="T27" fmla="*/ 759559 h 554"/>
                <a:gd name="T28" fmla="*/ 61049 w 114"/>
                <a:gd name="T29" fmla="*/ 776735 h 554"/>
                <a:gd name="T30" fmla="*/ 55326 w 114"/>
                <a:gd name="T31" fmla="*/ 797727 h 554"/>
                <a:gd name="T32" fmla="*/ 32432 w 114"/>
                <a:gd name="T33" fmla="*/ 793910 h 554"/>
                <a:gd name="T34" fmla="*/ 20986 w 114"/>
                <a:gd name="T35" fmla="*/ 805361 h 554"/>
                <a:gd name="T36" fmla="*/ 5723 w 114"/>
                <a:gd name="T37" fmla="*/ 826354 h 554"/>
                <a:gd name="T38" fmla="*/ 26709 w 114"/>
                <a:gd name="T39" fmla="*/ 824445 h 554"/>
                <a:gd name="T40" fmla="*/ 32432 w 114"/>
                <a:gd name="T41" fmla="*/ 843530 h 554"/>
                <a:gd name="T42" fmla="*/ 59141 w 114"/>
                <a:gd name="T43" fmla="*/ 864523 h 554"/>
                <a:gd name="T44" fmla="*/ 32432 w 114"/>
                <a:gd name="T45" fmla="*/ 874065 h 554"/>
                <a:gd name="T46" fmla="*/ 32432 w 114"/>
                <a:gd name="T47" fmla="*/ 904600 h 554"/>
                <a:gd name="T48" fmla="*/ 41971 w 114"/>
                <a:gd name="T49" fmla="*/ 910325 h 554"/>
                <a:gd name="T50" fmla="*/ 41971 w 114"/>
                <a:gd name="T51" fmla="*/ 927501 h 554"/>
                <a:gd name="T52" fmla="*/ 32432 w 114"/>
                <a:gd name="T53" fmla="*/ 940860 h 554"/>
                <a:gd name="T54" fmla="*/ 47695 w 114"/>
                <a:gd name="T55" fmla="*/ 946586 h 554"/>
                <a:gd name="T56" fmla="*/ 41971 w 114"/>
                <a:gd name="T57" fmla="*/ 959945 h 554"/>
                <a:gd name="T58" fmla="*/ 47695 w 114"/>
                <a:gd name="T59" fmla="*/ 967578 h 554"/>
                <a:gd name="T60" fmla="*/ 40063 w 114"/>
                <a:gd name="T61" fmla="*/ 982846 h 554"/>
                <a:gd name="T62" fmla="*/ 59141 w 114"/>
                <a:gd name="T63" fmla="*/ 996205 h 554"/>
                <a:gd name="T64" fmla="*/ 66772 w 114"/>
                <a:gd name="T65" fmla="*/ 979029 h 554"/>
                <a:gd name="T66" fmla="*/ 72496 w 114"/>
                <a:gd name="T67" fmla="*/ 986663 h 554"/>
                <a:gd name="T68" fmla="*/ 78219 w 114"/>
                <a:gd name="T69" fmla="*/ 992388 h 554"/>
                <a:gd name="T70" fmla="*/ 78219 w 114"/>
                <a:gd name="T71" fmla="*/ 1011472 h 554"/>
                <a:gd name="T72" fmla="*/ 110651 w 114"/>
                <a:gd name="T73" fmla="*/ 1026740 h 554"/>
                <a:gd name="T74" fmla="*/ 82035 w 114"/>
                <a:gd name="T75" fmla="*/ 1036282 h 554"/>
                <a:gd name="T76" fmla="*/ 89666 w 114"/>
                <a:gd name="T77" fmla="*/ 1047733 h 554"/>
                <a:gd name="T78" fmla="*/ 101112 w 114"/>
                <a:gd name="T79" fmla="*/ 1055367 h 554"/>
                <a:gd name="T80" fmla="*/ 120190 w 114"/>
                <a:gd name="T81" fmla="*/ 1024832 h 554"/>
                <a:gd name="T82" fmla="*/ 156438 w 114"/>
                <a:gd name="T83" fmla="*/ 1001930 h 554"/>
                <a:gd name="T84" fmla="*/ 83942 w 114"/>
                <a:gd name="T85" fmla="*/ 984754 h 554"/>
                <a:gd name="T86" fmla="*/ 59141 w 114"/>
                <a:gd name="T87" fmla="*/ 937043 h 554"/>
                <a:gd name="T88" fmla="*/ 80127 w 114"/>
                <a:gd name="T89" fmla="*/ 875973 h 554"/>
                <a:gd name="T90" fmla="*/ 99205 w 114"/>
                <a:gd name="T91" fmla="*/ 801544 h 554"/>
                <a:gd name="T92" fmla="*/ 108744 w 114"/>
                <a:gd name="T93" fmla="*/ 761467 h 554"/>
                <a:gd name="T94" fmla="*/ 93481 w 114"/>
                <a:gd name="T95" fmla="*/ 679404 h 554"/>
                <a:gd name="T96" fmla="*/ 118282 w 114"/>
                <a:gd name="T97" fmla="*/ 582074 h 554"/>
                <a:gd name="T98" fmla="*/ 133545 w 114"/>
                <a:gd name="T99" fmla="*/ 505736 h 554"/>
                <a:gd name="T100" fmla="*/ 144991 w 114"/>
                <a:gd name="T101" fmla="*/ 429399 h 554"/>
                <a:gd name="T102" fmla="*/ 135452 w 114"/>
                <a:gd name="T103" fmla="*/ 362603 h 554"/>
                <a:gd name="T104" fmla="*/ 146899 w 114"/>
                <a:gd name="T105" fmla="*/ 312984 h 554"/>
                <a:gd name="T106" fmla="*/ 183147 w 114"/>
                <a:gd name="T107" fmla="*/ 250005 h 554"/>
                <a:gd name="T108" fmla="*/ 179331 w 114"/>
                <a:gd name="T109" fmla="*/ 183210 h 554"/>
                <a:gd name="T110" fmla="*/ 217487 w 114"/>
                <a:gd name="T111" fmla="*/ 141224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 h="554">
                  <a:moveTo>
                    <a:pt x="104" y="73"/>
                  </a:moveTo>
                  <a:cubicBezTo>
                    <a:pt x="103" y="72"/>
                    <a:pt x="103" y="67"/>
                    <a:pt x="103" y="64"/>
                  </a:cubicBezTo>
                  <a:cubicBezTo>
                    <a:pt x="103" y="61"/>
                    <a:pt x="102" y="55"/>
                    <a:pt x="100" y="53"/>
                  </a:cubicBezTo>
                  <a:cubicBezTo>
                    <a:pt x="99" y="51"/>
                    <a:pt x="92" y="42"/>
                    <a:pt x="93" y="39"/>
                  </a:cubicBezTo>
                  <a:cubicBezTo>
                    <a:pt x="93" y="36"/>
                    <a:pt x="97" y="35"/>
                    <a:pt x="95" y="34"/>
                  </a:cubicBezTo>
                  <a:cubicBezTo>
                    <a:pt x="94" y="33"/>
                    <a:pt x="91" y="33"/>
                    <a:pt x="94" y="31"/>
                  </a:cubicBezTo>
                  <a:cubicBezTo>
                    <a:pt x="96" y="28"/>
                    <a:pt x="96" y="29"/>
                    <a:pt x="94" y="26"/>
                  </a:cubicBezTo>
                  <a:cubicBezTo>
                    <a:pt x="92" y="24"/>
                    <a:pt x="88" y="20"/>
                    <a:pt x="88" y="18"/>
                  </a:cubicBezTo>
                  <a:cubicBezTo>
                    <a:pt x="88" y="15"/>
                    <a:pt x="89" y="9"/>
                    <a:pt x="87" y="8"/>
                  </a:cubicBezTo>
                  <a:cubicBezTo>
                    <a:pt x="86" y="6"/>
                    <a:pt x="84" y="3"/>
                    <a:pt x="82" y="0"/>
                  </a:cubicBezTo>
                  <a:cubicBezTo>
                    <a:pt x="81" y="2"/>
                    <a:pt x="78" y="2"/>
                    <a:pt x="78" y="5"/>
                  </a:cubicBezTo>
                  <a:cubicBezTo>
                    <a:pt x="78" y="6"/>
                    <a:pt x="77" y="10"/>
                    <a:pt x="71" y="11"/>
                  </a:cubicBezTo>
                  <a:cubicBezTo>
                    <a:pt x="72" y="13"/>
                    <a:pt x="72" y="21"/>
                    <a:pt x="72" y="25"/>
                  </a:cubicBezTo>
                  <a:cubicBezTo>
                    <a:pt x="72" y="28"/>
                    <a:pt x="73" y="33"/>
                    <a:pt x="73" y="47"/>
                  </a:cubicBezTo>
                  <a:cubicBezTo>
                    <a:pt x="73" y="61"/>
                    <a:pt x="72" y="73"/>
                    <a:pt x="70" y="75"/>
                  </a:cubicBezTo>
                  <a:cubicBezTo>
                    <a:pt x="69" y="78"/>
                    <a:pt x="67" y="79"/>
                    <a:pt x="67" y="81"/>
                  </a:cubicBezTo>
                  <a:cubicBezTo>
                    <a:pt x="67" y="82"/>
                    <a:pt x="69" y="95"/>
                    <a:pt x="69" y="102"/>
                  </a:cubicBezTo>
                  <a:cubicBezTo>
                    <a:pt x="68" y="108"/>
                    <a:pt x="66" y="115"/>
                    <a:pt x="66" y="119"/>
                  </a:cubicBezTo>
                  <a:cubicBezTo>
                    <a:pt x="66" y="122"/>
                    <a:pt x="58" y="152"/>
                    <a:pt x="57" y="157"/>
                  </a:cubicBezTo>
                  <a:cubicBezTo>
                    <a:pt x="55" y="162"/>
                    <a:pt x="60" y="171"/>
                    <a:pt x="59" y="174"/>
                  </a:cubicBezTo>
                  <a:cubicBezTo>
                    <a:pt x="57" y="177"/>
                    <a:pt x="53" y="178"/>
                    <a:pt x="53" y="182"/>
                  </a:cubicBezTo>
                  <a:cubicBezTo>
                    <a:pt x="53" y="185"/>
                    <a:pt x="55" y="206"/>
                    <a:pt x="55" y="210"/>
                  </a:cubicBezTo>
                  <a:cubicBezTo>
                    <a:pt x="55" y="213"/>
                    <a:pt x="53" y="221"/>
                    <a:pt x="53" y="222"/>
                  </a:cubicBezTo>
                  <a:cubicBezTo>
                    <a:pt x="53" y="223"/>
                    <a:pt x="54" y="226"/>
                    <a:pt x="53" y="229"/>
                  </a:cubicBezTo>
                  <a:cubicBezTo>
                    <a:pt x="51" y="233"/>
                    <a:pt x="37" y="268"/>
                    <a:pt x="35" y="273"/>
                  </a:cubicBezTo>
                  <a:cubicBezTo>
                    <a:pt x="32" y="278"/>
                    <a:pt x="31" y="279"/>
                    <a:pt x="29" y="281"/>
                  </a:cubicBezTo>
                  <a:cubicBezTo>
                    <a:pt x="27" y="282"/>
                    <a:pt x="25" y="285"/>
                    <a:pt x="27" y="287"/>
                  </a:cubicBezTo>
                  <a:cubicBezTo>
                    <a:pt x="28" y="290"/>
                    <a:pt x="30" y="299"/>
                    <a:pt x="31" y="303"/>
                  </a:cubicBezTo>
                  <a:cubicBezTo>
                    <a:pt x="32" y="307"/>
                    <a:pt x="33" y="313"/>
                    <a:pt x="32" y="316"/>
                  </a:cubicBezTo>
                  <a:cubicBezTo>
                    <a:pt x="30" y="319"/>
                    <a:pt x="27" y="322"/>
                    <a:pt x="27" y="325"/>
                  </a:cubicBezTo>
                  <a:cubicBezTo>
                    <a:pt x="26" y="328"/>
                    <a:pt x="23" y="338"/>
                    <a:pt x="23" y="341"/>
                  </a:cubicBezTo>
                  <a:cubicBezTo>
                    <a:pt x="23" y="345"/>
                    <a:pt x="27" y="350"/>
                    <a:pt x="29" y="351"/>
                  </a:cubicBezTo>
                  <a:cubicBezTo>
                    <a:pt x="31" y="352"/>
                    <a:pt x="33" y="348"/>
                    <a:pt x="36" y="347"/>
                  </a:cubicBezTo>
                  <a:cubicBezTo>
                    <a:pt x="39" y="346"/>
                    <a:pt x="45" y="347"/>
                    <a:pt x="44" y="348"/>
                  </a:cubicBezTo>
                  <a:cubicBezTo>
                    <a:pt x="43" y="349"/>
                    <a:pt x="38" y="351"/>
                    <a:pt x="39" y="353"/>
                  </a:cubicBezTo>
                  <a:cubicBezTo>
                    <a:pt x="40" y="356"/>
                    <a:pt x="41" y="357"/>
                    <a:pt x="40" y="358"/>
                  </a:cubicBezTo>
                  <a:cubicBezTo>
                    <a:pt x="39" y="359"/>
                    <a:pt x="38" y="359"/>
                    <a:pt x="38" y="363"/>
                  </a:cubicBezTo>
                  <a:cubicBezTo>
                    <a:pt x="38" y="366"/>
                    <a:pt x="35" y="374"/>
                    <a:pt x="35" y="376"/>
                  </a:cubicBezTo>
                  <a:cubicBezTo>
                    <a:pt x="35" y="378"/>
                    <a:pt x="36" y="382"/>
                    <a:pt x="36" y="384"/>
                  </a:cubicBezTo>
                  <a:cubicBezTo>
                    <a:pt x="36" y="385"/>
                    <a:pt x="33" y="388"/>
                    <a:pt x="33" y="389"/>
                  </a:cubicBezTo>
                  <a:cubicBezTo>
                    <a:pt x="33" y="390"/>
                    <a:pt x="39" y="393"/>
                    <a:pt x="38" y="394"/>
                  </a:cubicBezTo>
                  <a:cubicBezTo>
                    <a:pt x="37" y="395"/>
                    <a:pt x="31" y="396"/>
                    <a:pt x="31" y="398"/>
                  </a:cubicBezTo>
                  <a:cubicBezTo>
                    <a:pt x="32" y="399"/>
                    <a:pt x="32" y="400"/>
                    <a:pt x="33" y="400"/>
                  </a:cubicBezTo>
                  <a:cubicBezTo>
                    <a:pt x="32" y="401"/>
                    <a:pt x="32" y="401"/>
                    <a:pt x="31" y="402"/>
                  </a:cubicBezTo>
                  <a:cubicBezTo>
                    <a:pt x="30" y="404"/>
                    <a:pt x="30" y="406"/>
                    <a:pt x="32" y="407"/>
                  </a:cubicBezTo>
                  <a:cubicBezTo>
                    <a:pt x="35" y="408"/>
                    <a:pt x="36" y="409"/>
                    <a:pt x="32" y="409"/>
                  </a:cubicBezTo>
                  <a:cubicBezTo>
                    <a:pt x="29" y="408"/>
                    <a:pt x="27" y="411"/>
                    <a:pt x="27" y="412"/>
                  </a:cubicBezTo>
                  <a:cubicBezTo>
                    <a:pt x="27" y="414"/>
                    <a:pt x="29" y="416"/>
                    <a:pt x="29" y="418"/>
                  </a:cubicBezTo>
                  <a:cubicBezTo>
                    <a:pt x="29" y="420"/>
                    <a:pt x="29" y="423"/>
                    <a:pt x="27" y="425"/>
                  </a:cubicBezTo>
                  <a:cubicBezTo>
                    <a:pt x="25" y="428"/>
                    <a:pt x="24" y="423"/>
                    <a:pt x="23" y="422"/>
                  </a:cubicBezTo>
                  <a:cubicBezTo>
                    <a:pt x="23" y="421"/>
                    <a:pt x="17" y="418"/>
                    <a:pt x="17" y="416"/>
                  </a:cubicBezTo>
                  <a:cubicBezTo>
                    <a:pt x="17" y="414"/>
                    <a:pt x="18" y="413"/>
                    <a:pt x="16" y="413"/>
                  </a:cubicBezTo>
                  <a:cubicBezTo>
                    <a:pt x="15" y="414"/>
                    <a:pt x="11" y="416"/>
                    <a:pt x="10" y="418"/>
                  </a:cubicBezTo>
                  <a:cubicBezTo>
                    <a:pt x="8" y="419"/>
                    <a:pt x="11" y="420"/>
                    <a:pt x="11" y="422"/>
                  </a:cubicBezTo>
                  <a:cubicBezTo>
                    <a:pt x="11" y="423"/>
                    <a:pt x="10" y="423"/>
                    <a:pt x="7" y="424"/>
                  </a:cubicBezTo>
                  <a:cubicBezTo>
                    <a:pt x="5" y="425"/>
                    <a:pt x="0" y="427"/>
                    <a:pt x="0" y="430"/>
                  </a:cubicBezTo>
                  <a:cubicBezTo>
                    <a:pt x="0" y="432"/>
                    <a:pt x="2" y="434"/>
                    <a:pt x="3" y="433"/>
                  </a:cubicBezTo>
                  <a:cubicBezTo>
                    <a:pt x="4" y="432"/>
                    <a:pt x="2" y="430"/>
                    <a:pt x="3" y="429"/>
                  </a:cubicBezTo>
                  <a:cubicBezTo>
                    <a:pt x="4" y="428"/>
                    <a:pt x="7" y="429"/>
                    <a:pt x="9" y="431"/>
                  </a:cubicBezTo>
                  <a:cubicBezTo>
                    <a:pt x="11" y="432"/>
                    <a:pt x="12" y="432"/>
                    <a:pt x="14" y="432"/>
                  </a:cubicBezTo>
                  <a:cubicBezTo>
                    <a:pt x="15" y="432"/>
                    <a:pt x="17" y="431"/>
                    <a:pt x="18" y="431"/>
                  </a:cubicBezTo>
                  <a:cubicBezTo>
                    <a:pt x="20" y="431"/>
                    <a:pt x="21" y="435"/>
                    <a:pt x="21" y="437"/>
                  </a:cubicBezTo>
                  <a:cubicBezTo>
                    <a:pt x="20" y="439"/>
                    <a:pt x="17" y="440"/>
                    <a:pt x="17" y="442"/>
                  </a:cubicBezTo>
                  <a:cubicBezTo>
                    <a:pt x="17" y="444"/>
                    <a:pt x="14" y="446"/>
                    <a:pt x="15" y="448"/>
                  </a:cubicBezTo>
                  <a:cubicBezTo>
                    <a:pt x="16" y="449"/>
                    <a:pt x="21" y="448"/>
                    <a:pt x="23" y="447"/>
                  </a:cubicBezTo>
                  <a:cubicBezTo>
                    <a:pt x="25" y="447"/>
                    <a:pt x="32" y="449"/>
                    <a:pt x="31" y="453"/>
                  </a:cubicBezTo>
                  <a:cubicBezTo>
                    <a:pt x="30" y="457"/>
                    <a:pt x="29" y="455"/>
                    <a:pt x="28" y="454"/>
                  </a:cubicBezTo>
                  <a:cubicBezTo>
                    <a:pt x="26" y="453"/>
                    <a:pt x="20" y="451"/>
                    <a:pt x="19" y="453"/>
                  </a:cubicBezTo>
                  <a:cubicBezTo>
                    <a:pt x="17" y="455"/>
                    <a:pt x="14" y="456"/>
                    <a:pt x="17" y="458"/>
                  </a:cubicBezTo>
                  <a:cubicBezTo>
                    <a:pt x="19" y="459"/>
                    <a:pt x="21" y="462"/>
                    <a:pt x="19" y="462"/>
                  </a:cubicBezTo>
                  <a:cubicBezTo>
                    <a:pt x="18" y="463"/>
                    <a:pt x="19" y="466"/>
                    <a:pt x="18" y="467"/>
                  </a:cubicBezTo>
                  <a:cubicBezTo>
                    <a:pt x="18" y="468"/>
                    <a:pt x="15" y="473"/>
                    <a:pt x="17" y="474"/>
                  </a:cubicBezTo>
                  <a:cubicBezTo>
                    <a:pt x="18" y="474"/>
                    <a:pt x="19" y="472"/>
                    <a:pt x="20" y="471"/>
                  </a:cubicBezTo>
                  <a:cubicBezTo>
                    <a:pt x="20" y="469"/>
                    <a:pt x="23" y="467"/>
                    <a:pt x="23" y="470"/>
                  </a:cubicBezTo>
                  <a:cubicBezTo>
                    <a:pt x="23" y="473"/>
                    <a:pt x="20" y="477"/>
                    <a:pt x="22" y="477"/>
                  </a:cubicBezTo>
                  <a:cubicBezTo>
                    <a:pt x="24" y="478"/>
                    <a:pt x="25" y="478"/>
                    <a:pt x="22" y="479"/>
                  </a:cubicBezTo>
                  <a:cubicBezTo>
                    <a:pt x="19" y="480"/>
                    <a:pt x="18" y="480"/>
                    <a:pt x="19" y="483"/>
                  </a:cubicBezTo>
                  <a:cubicBezTo>
                    <a:pt x="20" y="485"/>
                    <a:pt x="22" y="485"/>
                    <a:pt x="22" y="486"/>
                  </a:cubicBezTo>
                  <a:cubicBezTo>
                    <a:pt x="22" y="486"/>
                    <a:pt x="22" y="487"/>
                    <a:pt x="19" y="487"/>
                  </a:cubicBezTo>
                  <a:cubicBezTo>
                    <a:pt x="17" y="487"/>
                    <a:pt x="15" y="489"/>
                    <a:pt x="17" y="490"/>
                  </a:cubicBezTo>
                  <a:cubicBezTo>
                    <a:pt x="18" y="491"/>
                    <a:pt x="17" y="491"/>
                    <a:pt x="17" y="493"/>
                  </a:cubicBezTo>
                  <a:cubicBezTo>
                    <a:pt x="16" y="494"/>
                    <a:pt x="19" y="494"/>
                    <a:pt x="21" y="495"/>
                  </a:cubicBezTo>
                  <a:cubicBezTo>
                    <a:pt x="23" y="496"/>
                    <a:pt x="23" y="497"/>
                    <a:pt x="24" y="496"/>
                  </a:cubicBezTo>
                  <a:cubicBezTo>
                    <a:pt x="26" y="495"/>
                    <a:pt x="27" y="495"/>
                    <a:pt x="25" y="496"/>
                  </a:cubicBezTo>
                  <a:cubicBezTo>
                    <a:pt x="24" y="497"/>
                    <a:pt x="24" y="499"/>
                    <a:pt x="25" y="498"/>
                  </a:cubicBezTo>
                  <a:cubicBezTo>
                    <a:pt x="27" y="497"/>
                    <a:pt x="26" y="498"/>
                    <a:pt x="25" y="499"/>
                  </a:cubicBezTo>
                  <a:cubicBezTo>
                    <a:pt x="23" y="500"/>
                    <a:pt x="24" y="502"/>
                    <a:pt x="22" y="503"/>
                  </a:cubicBezTo>
                  <a:cubicBezTo>
                    <a:pt x="21" y="504"/>
                    <a:pt x="19" y="505"/>
                    <a:pt x="19" y="506"/>
                  </a:cubicBezTo>
                  <a:cubicBezTo>
                    <a:pt x="19" y="507"/>
                    <a:pt x="18" y="510"/>
                    <a:pt x="19" y="510"/>
                  </a:cubicBezTo>
                  <a:cubicBezTo>
                    <a:pt x="21" y="509"/>
                    <a:pt x="23" y="508"/>
                    <a:pt x="25" y="507"/>
                  </a:cubicBezTo>
                  <a:cubicBezTo>
                    <a:pt x="26" y="506"/>
                    <a:pt x="27" y="503"/>
                    <a:pt x="26" y="506"/>
                  </a:cubicBezTo>
                  <a:cubicBezTo>
                    <a:pt x="26" y="508"/>
                    <a:pt x="29" y="511"/>
                    <a:pt x="27" y="512"/>
                  </a:cubicBezTo>
                  <a:cubicBezTo>
                    <a:pt x="25" y="513"/>
                    <a:pt x="23" y="513"/>
                    <a:pt x="21" y="515"/>
                  </a:cubicBezTo>
                  <a:cubicBezTo>
                    <a:pt x="19" y="516"/>
                    <a:pt x="18" y="516"/>
                    <a:pt x="21" y="516"/>
                  </a:cubicBezTo>
                  <a:cubicBezTo>
                    <a:pt x="24" y="516"/>
                    <a:pt x="26" y="515"/>
                    <a:pt x="27" y="519"/>
                  </a:cubicBezTo>
                  <a:cubicBezTo>
                    <a:pt x="29" y="522"/>
                    <a:pt x="30" y="523"/>
                    <a:pt x="31" y="522"/>
                  </a:cubicBezTo>
                  <a:cubicBezTo>
                    <a:pt x="32" y="520"/>
                    <a:pt x="34" y="518"/>
                    <a:pt x="33" y="516"/>
                  </a:cubicBezTo>
                  <a:cubicBezTo>
                    <a:pt x="33" y="514"/>
                    <a:pt x="33" y="511"/>
                    <a:pt x="33" y="511"/>
                  </a:cubicBezTo>
                  <a:cubicBezTo>
                    <a:pt x="34" y="512"/>
                    <a:pt x="35" y="512"/>
                    <a:pt x="35" y="513"/>
                  </a:cubicBezTo>
                  <a:cubicBezTo>
                    <a:pt x="36" y="515"/>
                    <a:pt x="37" y="519"/>
                    <a:pt x="38" y="517"/>
                  </a:cubicBezTo>
                  <a:cubicBezTo>
                    <a:pt x="38" y="515"/>
                    <a:pt x="38" y="512"/>
                    <a:pt x="38" y="513"/>
                  </a:cubicBezTo>
                  <a:cubicBezTo>
                    <a:pt x="38" y="514"/>
                    <a:pt x="37" y="518"/>
                    <a:pt x="38" y="517"/>
                  </a:cubicBezTo>
                  <a:cubicBezTo>
                    <a:pt x="40" y="516"/>
                    <a:pt x="41" y="512"/>
                    <a:pt x="41" y="513"/>
                  </a:cubicBezTo>
                  <a:cubicBezTo>
                    <a:pt x="41" y="514"/>
                    <a:pt x="43" y="513"/>
                    <a:pt x="42" y="515"/>
                  </a:cubicBezTo>
                  <a:cubicBezTo>
                    <a:pt x="41" y="517"/>
                    <a:pt x="40" y="521"/>
                    <a:pt x="41" y="520"/>
                  </a:cubicBezTo>
                  <a:cubicBezTo>
                    <a:pt x="42" y="519"/>
                    <a:pt x="40" y="521"/>
                    <a:pt x="41" y="522"/>
                  </a:cubicBezTo>
                  <a:cubicBezTo>
                    <a:pt x="42" y="524"/>
                    <a:pt x="43" y="525"/>
                    <a:pt x="42" y="526"/>
                  </a:cubicBezTo>
                  <a:cubicBezTo>
                    <a:pt x="41" y="526"/>
                    <a:pt x="39" y="530"/>
                    <a:pt x="41" y="530"/>
                  </a:cubicBezTo>
                  <a:cubicBezTo>
                    <a:pt x="42" y="529"/>
                    <a:pt x="52" y="529"/>
                    <a:pt x="53" y="530"/>
                  </a:cubicBezTo>
                  <a:cubicBezTo>
                    <a:pt x="54" y="531"/>
                    <a:pt x="55" y="534"/>
                    <a:pt x="57" y="534"/>
                  </a:cubicBezTo>
                  <a:cubicBezTo>
                    <a:pt x="58" y="535"/>
                    <a:pt x="60" y="536"/>
                    <a:pt x="58" y="538"/>
                  </a:cubicBezTo>
                  <a:cubicBezTo>
                    <a:pt x="57" y="539"/>
                    <a:pt x="54" y="542"/>
                    <a:pt x="53" y="543"/>
                  </a:cubicBezTo>
                  <a:cubicBezTo>
                    <a:pt x="51" y="544"/>
                    <a:pt x="49" y="545"/>
                    <a:pt x="48" y="544"/>
                  </a:cubicBezTo>
                  <a:cubicBezTo>
                    <a:pt x="47" y="543"/>
                    <a:pt x="44" y="543"/>
                    <a:pt x="43" y="543"/>
                  </a:cubicBezTo>
                  <a:cubicBezTo>
                    <a:pt x="41" y="544"/>
                    <a:pt x="40" y="547"/>
                    <a:pt x="41" y="547"/>
                  </a:cubicBezTo>
                  <a:cubicBezTo>
                    <a:pt x="42" y="547"/>
                    <a:pt x="42" y="549"/>
                    <a:pt x="44" y="548"/>
                  </a:cubicBezTo>
                  <a:cubicBezTo>
                    <a:pt x="47" y="548"/>
                    <a:pt x="49" y="548"/>
                    <a:pt x="47" y="549"/>
                  </a:cubicBezTo>
                  <a:cubicBezTo>
                    <a:pt x="45" y="549"/>
                    <a:pt x="45" y="550"/>
                    <a:pt x="46" y="550"/>
                  </a:cubicBezTo>
                  <a:cubicBezTo>
                    <a:pt x="48" y="550"/>
                    <a:pt x="49" y="553"/>
                    <a:pt x="51" y="552"/>
                  </a:cubicBezTo>
                  <a:cubicBezTo>
                    <a:pt x="53" y="552"/>
                    <a:pt x="53" y="553"/>
                    <a:pt x="53" y="553"/>
                  </a:cubicBezTo>
                  <a:cubicBezTo>
                    <a:pt x="53" y="554"/>
                    <a:pt x="54" y="554"/>
                    <a:pt x="55" y="554"/>
                  </a:cubicBezTo>
                  <a:cubicBezTo>
                    <a:pt x="57" y="554"/>
                    <a:pt x="60" y="554"/>
                    <a:pt x="62" y="551"/>
                  </a:cubicBezTo>
                  <a:cubicBezTo>
                    <a:pt x="63" y="548"/>
                    <a:pt x="60" y="543"/>
                    <a:pt x="63" y="537"/>
                  </a:cubicBezTo>
                  <a:cubicBezTo>
                    <a:pt x="67" y="532"/>
                    <a:pt x="68" y="533"/>
                    <a:pt x="71" y="532"/>
                  </a:cubicBezTo>
                  <a:cubicBezTo>
                    <a:pt x="75" y="532"/>
                    <a:pt x="81" y="530"/>
                    <a:pt x="81" y="528"/>
                  </a:cubicBezTo>
                  <a:cubicBezTo>
                    <a:pt x="81" y="527"/>
                    <a:pt x="82" y="525"/>
                    <a:pt x="82" y="525"/>
                  </a:cubicBezTo>
                  <a:cubicBezTo>
                    <a:pt x="81" y="524"/>
                    <a:pt x="79" y="523"/>
                    <a:pt x="78" y="523"/>
                  </a:cubicBezTo>
                  <a:cubicBezTo>
                    <a:pt x="76" y="522"/>
                    <a:pt x="51" y="521"/>
                    <a:pt x="51" y="521"/>
                  </a:cubicBezTo>
                  <a:cubicBezTo>
                    <a:pt x="44" y="516"/>
                    <a:pt x="44" y="516"/>
                    <a:pt x="44" y="516"/>
                  </a:cubicBezTo>
                  <a:cubicBezTo>
                    <a:pt x="44" y="500"/>
                    <a:pt x="44" y="500"/>
                    <a:pt x="44" y="500"/>
                  </a:cubicBezTo>
                  <a:cubicBezTo>
                    <a:pt x="33" y="498"/>
                    <a:pt x="33" y="498"/>
                    <a:pt x="33" y="498"/>
                  </a:cubicBezTo>
                  <a:cubicBezTo>
                    <a:pt x="33" y="498"/>
                    <a:pt x="31" y="494"/>
                    <a:pt x="31" y="491"/>
                  </a:cubicBezTo>
                  <a:cubicBezTo>
                    <a:pt x="30" y="488"/>
                    <a:pt x="28" y="481"/>
                    <a:pt x="28" y="477"/>
                  </a:cubicBezTo>
                  <a:cubicBezTo>
                    <a:pt x="28" y="473"/>
                    <a:pt x="32" y="469"/>
                    <a:pt x="35" y="468"/>
                  </a:cubicBezTo>
                  <a:cubicBezTo>
                    <a:pt x="39" y="467"/>
                    <a:pt x="39" y="461"/>
                    <a:pt x="42" y="459"/>
                  </a:cubicBezTo>
                  <a:cubicBezTo>
                    <a:pt x="45" y="458"/>
                    <a:pt x="42" y="449"/>
                    <a:pt x="42" y="445"/>
                  </a:cubicBezTo>
                  <a:cubicBezTo>
                    <a:pt x="43" y="442"/>
                    <a:pt x="47" y="440"/>
                    <a:pt x="49" y="436"/>
                  </a:cubicBezTo>
                  <a:cubicBezTo>
                    <a:pt x="52" y="432"/>
                    <a:pt x="52" y="426"/>
                    <a:pt x="52" y="420"/>
                  </a:cubicBezTo>
                  <a:cubicBezTo>
                    <a:pt x="52" y="414"/>
                    <a:pt x="55" y="410"/>
                    <a:pt x="57" y="409"/>
                  </a:cubicBezTo>
                  <a:cubicBezTo>
                    <a:pt x="59" y="408"/>
                    <a:pt x="55" y="404"/>
                    <a:pt x="51" y="403"/>
                  </a:cubicBezTo>
                  <a:cubicBezTo>
                    <a:pt x="47" y="403"/>
                    <a:pt x="51" y="399"/>
                    <a:pt x="57" y="399"/>
                  </a:cubicBezTo>
                  <a:cubicBezTo>
                    <a:pt x="64" y="399"/>
                    <a:pt x="55" y="393"/>
                    <a:pt x="51" y="393"/>
                  </a:cubicBezTo>
                  <a:cubicBezTo>
                    <a:pt x="48" y="392"/>
                    <a:pt x="49" y="374"/>
                    <a:pt x="48" y="370"/>
                  </a:cubicBezTo>
                  <a:cubicBezTo>
                    <a:pt x="48" y="366"/>
                    <a:pt x="48" y="365"/>
                    <a:pt x="49" y="356"/>
                  </a:cubicBezTo>
                  <a:cubicBezTo>
                    <a:pt x="49" y="347"/>
                    <a:pt x="49" y="337"/>
                    <a:pt x="51" y="332"/>
                  </a:cubicBezTo>
                  <a:cubicBezTo>
                    <a:pt x="52" y="328"/>
                    <a:pt x="55" y="318"/>
                    <a:pt x="55" y="315"/>
                  </a:cubicBezTo>
                  <a:cubicBezTo>
                    <a:pt x="55" y="312"/>
                    <a:pt x="59" y="307"/>
                    <a:pt x="62" y="305"/>
                  </a:cubicBezTo>
                  <a:cubicBezTo>
                    <a:pt x="65" y="304"/>
                    <a:pt x="62" y="299"/>
                    <a:pt x="62" y="294"/>
                  </a:cubicBezTo>
                  <a:cubicBezTo>
                    <a:pt x="62" y="289"/>
                    <a:pt x="59" y="284"/>
                    <a:pt x="59" y="278"/>
                  </a:cubicBezTo>
                  <a:cubicBezTo>
                    <a:pt x="59" y="271"/>
                    <a:pt x="67" y="268"/>
                    <a:pt x="70" y="265"/>
                  </a:cubicBezTo>
                  <a:cubicBezTo>
                    <a:pt x="72" y="261"/>
                    <a:pt x="70" y="258"/>
                    <a:pt x="69" y="255"/>
                  </a:cubicBezTo>
                  <a:cubicBezTo>
                    <a:pt x="68" y="251"/>
                    <a:pt x="70" y="243"/>
                    <a:pt x="72" y="239"/>
                  </a:cubicBezTo>
                  <a:cubicBezTo>
                    <a:pt x="75" y="234"/>
                    <a:pt x="76" y="231"/>
                    <a:pt x="76" y="225"/>
                  </a:cubicBezTo>
                  <a:cubicBezTo>
                    <a:pt x="76" y="219"/>
                    <a:pt x="74" y="219"/>
                    <a:pt x="74" y="216"/>
                  </a:cubicBezTo>
                  <a:cubicBezTo>
                    <a:pt x="74" y="213"/>
                    <a:pt x="71" y="201"/>
                    <a:pt x="69" y="197"/>
                  </a:cubicBezTo>
                  <a:cubicBezTo>
                    <a:pt x="67" y="192"/>
                    <a:pt x="70" y="192"/>
                    <a:pt x="71" y="190"/>
                  </a:cubicBezTo>
                  <a:cubicBezTo>
                    <a:pt x="73" y="188"/>
                    <a:pt x="71" y="184"/>
                    <a:pt x="74" y="181"/>
                  </a:cubicBezTo>
                  <a:cubicBezTo>
                    <a:pt x="76" y="178"/>
                    <a:pt x="75" y="174"/>
                    <a:pt x="75" y="170"/>
                  </a:cubicBezTo>
                  <a:cubicBezTo>
                    <a:pt x="75" y="166"/>
                    <a:pt x="74" y="166"/>
                    <a:pt x="77" y="164"/>
                  </a:cubicBezTo>
                  <a:cubicBezTo>
                    <a:pt x="79" y="161"/>
                    <a:pt x="79" y="156"/>
                    <a:pt x="79" y="153"/>
                  </a:cubicBezTo>
                  <a:cubicBezTo>
                    <a:pt x="79" y="150"/>
                    <a:pt x="85" y="144"/>
                    <a:pt x="87" y="141"/>
                  </a:cubicBezTo>
                  <a:cubicBezTo>
                    <a:pt x="90" y="138"/>
                    <a:pt x="93" y="133"/>
                    <a:pt x="96" y="131"/>
                  </a:cubicBezTo>
                  <a:cubicBezTo>
                    <a:pt x="98" y="129"/>
                    <a:pt x="96" y="126"/>
                    <a:pt x="95" y="124"/>
                  </a:cubicBezTo>
                  <a:cubicBezTo>
                    <a:pt x="94" y="122"/>
                    <a:pt x="94" y="119"/>
                    <a:pt x="94" y="116"/>
                  </a:cubicBezTo>
                  <a:cubicBezTo>
                    <a:pt x="94" y="113"/>
                    <a:pt x="94" y="98"/>
                    <a:pt x="94" y="96"/>
                  </a:cubicBezTo>
                  <a:cubicBezTo>
                    <a:pt x="94" y="94"/>
                    <a:pt x="108" y="90"/>
                    <a:pt x="111" y="89"/>
                  </a:cubicBezTo>
                  <a:cubicBezTo>
                    <a:pt x="114" y="87"/>
                    <a:pt x="114" y="78"/>
                    <a:pt x="114" y="76"/>
                  </a:cubicBezTo>
                  <a:cubicBezTo>
                    <a:pt x="114" y="75"/>
                    <a:pt x="114" y="75"/>
                    <a:pt x="114" y="74"/>
                  </a:cubicBezTo>
                  <a:cubicBezTo>
                    <a:pt x="110" y="74"/>
                    <a:pt x="105" y="74"/>
                    <a:pt x="104"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1" name="Freeform 722"/>
            <p:cNvSpPr>
              <a:spLocks/>
            </p:cNvSpPr>
            <p:nvPr/>
          </p:nvSpPr>
          <p:spPr bwMode="auto">
            <a:xfrm>
              <a:off x="8061325" y="4595993"/>
              <a:ext cx="306388" cy="439949"/>
            </a:xfrm>
            <a:custGeom>
              <a:avLst/>
              <a:gdLst>
                <a:gd name="T0" fmla="*/ 285324 w 160"/>
                <a:gd name="T1" fmla="*/ 192584 h 179"/>
                <a:gd name="T2" fmla="*/ 241281 w 160"/>
                <a:gd name="T3" fmla="*/ 169703 h 179"/>
                <a:gd name="T4" fmla="*/ 235536 w 160"/>
                <a:gd name="T5" fmla="*/ 144915 h 179"/>
                <a:gd name="T6" fmla="*/ 237451 w 160"/>
                <a:gd name="T7" fmla="*/ 129660 h 179"/>
                <a:gd name="T8" fmla="*/ 231706 w 160"/>
                <a:gd name="T9" fmla="*/ 106779 h 179"/>
                <a:gd name="T10" fmla="*/ 195322 w 160"/>
                <a:gd name="T11" fmla="*/ 95339 h 179"/>
                <a:gd name="T12" fmla="*/ 174258 w 160"/>
                <a:gd name="T13" fmla="*/ 81991 h 179"/>
                <a:gd name="T14" fmla="*/ 135960 w 160"/>
                <a:gd name="T15" fmla="*/ 72457 h 179"/>
                <a:gd name="T16" fmla="*/ 109151 w 160"/>
                <a:gd name="T17" fmla="*/ 19068 h 179"/>
                <a:gd name="T18" fmla="*/ 107236 w 160"/>
                <a:gd name="T19" fmla="*/ 1907 h 179"/>
                <a:gd name="T20" fmla="*/ 70852 w 160"/>
                <a:gd name="T21" fmla="*/ 11441 h 179"/>
                <a:gd name="T22" fmla="*/ 38299 w 160"/>
                <a:gd name="T23" fmla="*/ 24788 h 179"/>
                <a:gd name="T24" fmla="*/ 1915 w 160"/>
                <a:gd name="T25" fmla="*/ 34322 h 179"/>
                <a:gd name="T26" fmla="*/ 13404 w 160"/>
                <a:gd name="T27" fmla="*/ 49576 h 179"/>
                <a:gd name="T28" fmla="*/ 21064 w 160"/>
                <a:gd name="T29" fmla="*/ 85805 h 179"/>
                <a:gd name="T30" fmla="*/ 13404 w 160"/>
                <a:gd name="T31" fmla="*/ 127754 h 179"/>
                <a:gd name="T32" fmla="*/ 9575 w 160"/>
                <a:gd name="T33" fmla="*/ 158262 h 179"/>
                <a:gd name="T34" fmla="*/ 3830 w 160"/>
                <a:gd name="T35" fmla="*/ 186864 h 179"/>
                <a:gd name="T36" fmla="*/ 1915 w 160"/>
                <a:gd name="T37" fmla="*/ 200211 h 179"/>
                <a:gd name="T38" fmla="*/ 13404 w 160"/>
                <a:gd name="T39" fmla="*/ 234533 h 179"/>
                <a:gd name="T40" fmla="*/ 24894 w 160"/>
                <a:gd name="T41" fmla="*/ 259321 h 179"/>
                <a:gd name="T42" fmla="*/ 22979 w 160"/>
                <a:gd name="T43" fmla="*/ 274575 h 179"/>
                <a:gd name="T44" fmla="*/ 42128 w 160"/>
                <a:gd name="T45" fmla="*/ 322244 h 179"/>
                <a:gd name="T46" fmla="*/ 63193 w 160"/>
                <a:gd name="T47" fmla="*/ 341312 h 179"/>
                <a:gd name="T48" fmla="*/ 90001 w 160"/>
                <a:gd name="T49" fmla="*/ 312710 h 179"/>
                <a:gd name="T50" fmla="*/ 120640 w 160"/>
                <a:gd name="T51" fmla="*/ 320338 h 179"/>
                <a:gd name="T52" fmla="*/ 149364 w 160"/>
                <a:gd name="T53" fmla="*/ 318431 h 179"/>
                <a:gd name="T54" fmla="*/ 185748 w 160"/>
                <a:gd name="T55" fmla="*/ 295549 h 179"/>
                <a:gd name="T56" fmla="*/ 202982 w 160"/>
                <a:gd name="T57" fmla="*/ 257414 h 179"/>
                <a:gd name="T58" fmla="*/ 271919 w 160"/>
                <a:gd name="T59" fmla="*/ 249787 h 179"/>
                <a:gd name="T60" fmla="*/ 296813 w 160"/>
                <a:gd name="T61" fmla="*/ 242160 h 179"/>
                <a:gd name="T62" fmla="*/ 298728 w 160"/>
                <a:gd name="T63" fmla="*/ 202118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 h="179">
                  <a:moveTo>
                    <a:pt x="156" y="106"/>
                  </a:moveTo>
                  <a:cubicBezTo>
                    <a:pt x="153" y="104"/>
                    <a:pt x="149" y="103"/>
                    <a:pt x="149" y="101"/>
                  </a:cubicBezTo>
                  <a:cubicBezTo>
                    <a:pt x="149" y="99"/>
                    <a:pt x="149" y="89"/>
                    <a:pt x="149" y="89"/>
                  </a:cubicBezTo>
                  <a:cubicBezTo>
                    <a:pt x="126" y="89"/>
                    <a:pt x="126" y="89"/>
                    <a:pt x="126" y="89"/>
                  </a:cubicBezTo>
                  <a:cubicBezTo>
                    <a:pt x="126" y="89"/>
                    <a:pt x="125" y="85"/>
                    <a:pt x="125" y="82"/>
                  </a:cubicBezTo>
                  <a:cubicBezTo>
                    <a:pt x="125" y="79"/>
                    <a:pt x="124" y="78"/>
                    <a:pt x="123" y="76"/>
                  </a:cubicBezTo>
                  <a:cubicBezTo>
                    <a:pt x="122" y="74"/>
                    <a:pt x="120" y="74"/>
                    <a:pt x="122" y="73"/>
                  </a:cubicBezTo>
                  <a:cubicBezTo>
                    <a:pt x="123" y="71"/>
                    <a:pt x="125" y="70"/>
                    <a:pt x="124" y="68"/>
                  </a:cubicBezTo>
                  <a:cubicBezTo>
                    <a:pt x="123" y="66"/>
                    <a:pt x="120" y="64"/>
                    <a:pt x="121" y="62"/>
                  </a:cubicBezTo>
                  <a:cubicBezTo>
                    <a:pt x="121" y="59"/>
                    <a:pt x="122" y="58"/>
                    <a:pt x="121" y="56"/>
                  </a:cubicBezTo>
                  <a:cubicBezTo>
                    <a:pt x="119" y="54"/>
                    <a:pt x="116" y="52"/>
                    <a:pt x="114" y="52"/>
                  </a:cubicBezTo>
                  <a:cubicBezTo>
                    <a:pt x="111" y="52"/>
                    <a:pt x="104" y="52"/>
                    <a:pt x="102" y="50"/>
                  </a:cubicBezTo>
                  <a:cubicBezTo>
                    <a:pt x="100" y="48"/>
                    <a:pt x="100" y="47"/>
                    <a:pt x="98" y="46"/>
                  </a:cubicBezTo>
                  <a:cubicBezTo>
                    <a:pt x="95" y="46"/>
                    <a:pt x="94" y="45"/>
                    <a:pt x="91" y="43"/>
                  </a:cubicBezTo>
                  <a:cubicBezTo>
                    <a:pt x="88" y="41"/>
                    <a:pt x="85" y="39"/>
                    <a:pt x="82" y="39"/>
                  </a:cubicBezTo>
                  <a:cubicBezTo>
                    <a:pt x="79" y="38"/>
                    <a:pt x="73" y="39"/>
                    <a:pt x="71" y="38"/>
                  </a:cubicBezTo>
                  <a:cubicBezTo>
                    <a:pt x="69" y="37"/>
                    <a:pt x="56" y="25"/>
                    <a:pt x="56" y="19"/>
                  </a:cubicBezTo>
                  <a:cubicBezTo>
                    <a:pt x="56" y="13"/>
                    <a:pt x="56" y="12"/>
                    <a:pt x="57" y="10"/>
                  </a:cubicBezTo>
                  <a:cubicBezTo>
                    <a:pt x="58" y="8"/>
                    <a:pt x="58" y="8"/>
                    <a:pt x="58" y="6"/>
                  </a:cubicBezTo>
                  <a:cubicBezTo>
                    <a:pt x="58" y="4"/>
                    <a:pt x="59" y="0"/>
                    <a:pt x="56" y="1"/>
                  </a:cubicBezTo>
                  <a:cubicBezTo>
                    <a:pt x="52" y="2"/>
                    <a:pt x="46" y="4"/>
                    <a:pt x="43" y="4"/>
                  </a:cubicBezTo>
                  <a:cubicBezTo>
                    <a:pt x="40" y="3"/>
                    <a:pt x="39" y="4"/>
                    <a:pt x="37" y="6"/>
                  </a:cubicBezTo>
                  <a:cubicBezTo>
                    <a:pt x="34" y="8"/>
                    <a:pt x="25" y="13"/>
                    <a:pt x="25" y="13"/>
                  </a:cubicBezTo>
                  <a:cubicBezTo>
                    <a:pt x="20" y="13"/>
                    <a:pt x="20" y="13"/>
                    <a:pt x="20" y="13"/>
                  </a:cubicBezTo>
                  <a:cubicBezTo>
                    <a:pt x="20" y="13"/>
                    <a:pt x="16" y="19"/>
                    <a:pt x="14" y="19"/>
                  </a:cubicBezTo>
                  <a:cubicBezTo>
                    <a:pt x="12" y="19"/>
                    <a:pt x="5" y="17"/>
                    <a:pt x="1" y="18"/>
                  </a:cubicBezTo>
                  <a:cubicBezTo>
                    <a:pt x="1" y="18"/>
                    <a:pt x="1" y="18"/>
                    <a:pt x="1" y="18"/>
                  </a:cubicBezTo>
                  <a:cubicBezTo>
                    <a:pt x="2" y="18"/>
                    <a:pt x="6" y="23"/>
                    <a:pt x="7" y="26"/>
                  </a:cubicBezTo>
                  <a:cubicBezTo>
                    <a:pt x="9" y="29"/>
                    <a:pt x="13" y="39"/>
                    <a:pt x="13" y="39"/>
                  </a:cubicBezTo>
                  <a:cubicBezTo>
                    <a:pt x="13" y="39"/>
                    <a:pt x="11" y="39"/>
                    <a:pt x="11" y="45"/>
                  </a:cubicBezTo>
                  <a:cubicBezTo>
                    <a:pt x="11" y="51"/>
                    <a:pt x="10" y="56"/>
                    <a:pt x="11" y="59"/>
                  </a:cubicBezTo>
                  <a:cubicBezTo>
                    <a:pt x="11" y="63"/>
                    <a:pt x="10" y="64"/>
                    <a:pt x="7" y="67"/>
                  </a:cubicBezTo>
                  <a:cubicBezTo>
                    <a:pt x="4" y="69"/>
                    <a:pt x="4" y="72"/>
                    <a:pt x="4" y="74"/>
                  </a:cubicBezTo>
                  <a:cubicBezTo>
                    <a:pt x="4" y="76"/>
                    <a:pt x="2" y="80"/>
                    <a:pt x="5" y="83"/>
                  </a:cubicBezTo>
                  <a:cubicBezTo>
                    <a:pt x="7" y="86"/>
                    <a:pt x="11" y="84"/>
                    <a:pt x="11" y="87"/>
                  </a:cubicBezTo>
                  <a:cubicBezTo>
                    <a:pt x="11" y="90"/>
                    <a:pt x="3" y="95"/>
                    <a:pt x="2" y="98"/>
                  </a:cubicBezTo>
                  <a:cubicBezTo>
                    <a:pt x="0" y="101"/>
                    <a:pt x="1" y="104"/>
                    <a:pt x="1" y="105"/>
                  </a:cubicBezTo>
                  <a:cubicBezTo>
                    <a:pt x="1" y="105"/>
                    <a:pt x="1" y="105"/>
                    <a:pt x="1" y="105"/>
                  </a:cubicBezTo>
                  <a:cubicBezTo>
                    <a:pt x="3" y="108"/>
                    <a:pt x="5" y="111"/>
                    <a:pt x="6" y="113"/>
                  </a:cubicBezTo>
                  <a:cubicBezTo>
                    <a:pt x="8" y="114"/>
                    <a:pt x="7" y="120"/>
                    <a:pt x="7" y="123"/>
                  </a:cubicBezTo>
                  <a:cubicBezTo>
                    <a:pt x="7" y="125"/>
                    <a:pt x="11" y="129"/>
                    <a:pt x="13" y="131"/>
                  </a:cubicBezTo>
                  <a:cubicBezTo>
                    <a:pt x="15" y="134"/>
                    <a:pt x="15" y="133"/>
                    <a:pt x="13" y="136"/>
                  </a:cubicBezTo>
                  <a:cubicBezTo>
                    <a:pt x="10" y="138"/>
                    <a:pt x="13" y="138"/>
                    <a:pt x="14" y="139"/>
                  </a:cubicBezTo>
                  <a:cubicBezTo>
                    <a:pt x="16" y="140"/>
                    <a:pt x="12" y="141"/>
                    <a:pt x="12" y="144"/>
                  </a:cubicBezTo>
                  <a:cubicBezTo>
                    <a:pt x="11" y="147"/>
                    <a:pt x="18" y="156"/>
                    <a:pt x="19" y="158"/>
                  </a:cubicBezTo>
                  <a:cubicBezTo>
                    <a:pt x="21" y="160"/>
                    <a:pt x="22" y="166"/>
                    <a:pt x="22" y="169"/>
                  </a:cubicBezTo>
                  <a:cubicBezTo>
                    <a:pt x="22" y="172"/>
                    <a:pt x="22" y="177"/>
                    <a:pt x="23" y="178"/>
                  </a:cubicBezTo>
                  <a:cubicBezTo>
                    <a:pt x="24" y="179"/>
                    <a:pt x="29" y="179"/>
                    <a:pt x="33" y="179"/>
                  </a:cubicBezTo>
                  <a:cubicBezTo>
                    <a:pt x="33" y="176"/>
                    <a:pt x="33" y="170"/>
                    <a:pt x="36" y="170"/>
                  </a:cubicBezTo>
                  <a:cubicBezTo>
                    <a:pt x="39" y="169"/>
                    <a:pt x="45" y="164"/>
                    <a:pt x="47" y="164"/>
                  </a:cubicBezTo>
                  <a:cubicBezTo>
                    <a:pt x="49" y="164"/>
                    <a:pt x="51" y="168"/>
                    <a:pt x="54" y="168"/>
                  </a:cubicBezTo>
                  <a:cubicBezTo>
                    <a:pt x="56" y="168"/>
                    <a:pt x="59" y="168"/>
                    <a:pt x="63" y="168"/>
                  </a:cubicBezTo>
                  <a:cubicBezTo>
                    <a:pt x="67" y="168"/>
                    <a:pt x="69" y="174"/>
                    <a:pt x="71" y="174"/>
                  </a:cubicBezTo>
                  <a:cubicBezTo>
                    <a:pt x="74" y="174"/>
                    <a:pt x="77" y="169"/>
                    <a:pt x="78" y="167"/>
                  </a:cubicBezTo>
                  <a:cubicBezTo>
                    <a:pt x="79" y="165"/>
                    <a:pt x="89" y="166"/>
                    <a:pt x="92" y="167"/>
                  </a:cubicBezTo>
                  <a:cubicBezTo>
                    <a:pt x="92" y="167"/>
                    <a:pt x="97" y="156"/>
                    <a:pt x="97" y="155"/>
                  </a:cubicBezTo>
                  <a:cubicBezTo>
                    <a:pt x="97" y="154"/>
                    <a:pt x="97" y="148"/>
                    <a:pt x="98" y="146"/>
                  </a:cubicBezTo>
                  <a:cubicBezTo>
                    <a:pt x="99" y="144"/>
                    <a:pt x="102" y="137"/>
                    <a:pt x="106" y="135"/>
                  </a:cubicBezTo>
                  <a:cubicBezTo>
                    <a:pt x="110" y="134"/>
                    <a:pt x="117" y="132"/>
                    <a:pt x="120" y="132"/>
                  </a:cubicBezTo>
                  <a:cubicBezTo>
                    <a:pt x="124" y="131"/>
                    <a:pt x="139" y="128"/>
                    <a:pt x="142" y="131"/>
                  </a:cubicBezTo>
                  <a:cubicBezTo>
                    <a:pt x="144" y="133"/>
                    <a:pt x="149" y="136"/>
                    <a:pt x="153" y="138"/>
                  </a:cubicBezTo>
                  <a:cubicBezTo>
                    <a:pt x="153" y="135"/>
                    <a:pt x="154" y="130"/>
                    <a:pt x="155" y="127"/>
                  </a:cubicBezTo>
                  <a:cubicBezTo>
                    <a:pt x="158" y="123"/>
                    <a:pt x="160" y="116"/>
                    <a:pt x="159" y="113"/>
                  </a:cubicBezTo>
                  <a:cubicBezTo>
                    <a:pt x="159" y="110"/>
                    <a:pt x="159" y="107"/>
                    <a:pt x="156"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2" name="Freeform 723"/>
            <p:cNvSpPr>
              <a:spLocks/>
            </p:cNvSpPr>
            <p:nvPr/>
          </p:nvSpPr>
          <p:spPr bwMode="auto">
            <a:xfrm>
              <a:off x="8237538" y="4911119"/>
              <a:ext cx="214312" cy="284432"/>
            </a:xfrm>
            <a:custGeom>
              <a:avLst/>
              <a:gdLst>
                <a:gd name="T0" fmla="*/ 200918 w 112"/>
                <a:gd name="T1" fmla="*/ 121745 h 116"/>
                <a:gd name="T2" fmla="*/ 189437 w 112"/>
                <a:gd name="T3" fmla="*/ 125549 h 116"/>
                <a:gd name="T4" fmla="*/ 179869 w 112"/>
                <a:gd name="T5" fmla="*/ 117940 h 116"/>
                <a:gd name="T6" fmla="*/ 181783 w 112"/>
                <a:gd name="T7" fmla="*/ 100820 h 116"/>
                <a:gd name="T8" fmla="*/ 168388 w 112"/>
                <a:gd name="T9" fmla="*/ 83699 h 116"/>
                <a:gd name="T10" fmla="*/ 154994 w 112"/>
                <a:gd name="T11" fmla="*/ 77993 h 116"/>
                <a:gd name="T12" fmla="*/ 147340 w 112"/>
                <a:gd name="T13" fmla="*/ 81797 h 116"/>
                <a:gd name="T14" fmla="*/ 120551 w 112"/>
                <a:gd name="T15" fmla="*/ 72286 h 116"/>
                <a:gd name="T16" fmla="*/ 122464 w 112"/>
                <a:gd name="T17" fmla="*/ 51361 h 116"/>
                <a:gd name="T18" fmla="*/ 116724 w 112"/>
                <a:gd name="T19" fmla="*/ 22827 h 116"/>
                <a:gd name="T20" fmla="*/ 116724 w 112"/>
                <a:gd name="T21" fmla="*/ 19023 h 116"/>
                <a:gd name="T22" fmla="*/ 95675 w 112"/>
                <a:gd name="T23" fmla="*/ 5707 h 116"/>
                <a:gd name="T24" fmla="*/ 53578 w 112"/>
                <a:gd name="T25" fmla="*/ 7609 h 116"/>
                <a:gd name="T26" fmla="*/ 26789 w 112"/>
                <a:gd name="T27" fmla="*/ 13316 h 116"/>
                <a:gd name="T28" fmla="*/ 11481 w 112"/>
                <a:gd name="T29" fmla="*/ 34241 h 116"/>
                <a:gd name="T30" fmla="*/ 9568 w 112"/>
                <a:gd name="T31" fmla="*/ 51361 h 116"/>
                <a:gd name="T32" fmla="*/ 0 w 112"/>
                <a:gd name="T33" fmla="*/ 74188 h 116"/>
                <a:gd name="T34" fmla="*/ 17222 w 112"/>
                <a:gd name="T35" fmla="*/ 97015 h 116"/>
                <a:gd name="T36" fmla="*/ 42097 w 112"/>
                <a:gd name="T37" fmla="*/ 117940 h 116"/>
                <a:gd name="T38" fmla="*/ 66973 w 112"/>
                <a:gd name="T39" fmla="*/ 125549 h 116"/>
                <a:gd name="T40" fmla="*/ 97589 w 112"/>
                <a:gd name="T41" fmla="*/ 144572 h 116"/>
                <a:gd name="T42" fmla="*/ 124378 w 112"/>
                <a:gd name="T43" fmla="*/ 159790 h 116"/>
                <a:gd name="T44" fmla="*/ 116724 w 112"/>
                <a:gd name="T45" fmla="*/ 182617 h 116"/>
                <a:gd name="T46" fmla="*/ 110983 w 112"/>
                <a:gd name="T47" fmla="*/ 199737 h 116"/>
                <a:gd name="T48" fmla="*/ 99502 w 112"/>
                <a:gd name="T49" fmla="*/ 214955 h 116"/>
                <a:gd name="T50" fmla="*/ 128205 w 112"/>
                <a:gd name="T51" fmla="*/ 216857 h 116"/>
                <a:gd name="T52" fmla="*/ 149253 w 112"/>
                <a:gd name="T53" fmla="*/ 220662 h 116"/>
                <a:gd name="T54" fmla="*/ 162648 w 112"/>
                <a:gd name="T55" fmla="*/ 213053 h 116"/>
                <a:gd name="T56" fmla="*/ 177956 w 112"/>
                <a:gd name="T57" fmla="*/ 213053 h 116"/>
                <a:gd name="T58" fmla="*/ 191350 w 112"/>
                <a:gd name="T59" fmla="*/ 203542 h 116"/>
                <a:gd name="T60" fmla="*/ 202831 w 112"/>
                <a:gd name="T61" fmla="*/ 190226 h 116"/>
                <a:gd name="T62" fmla="*/ 204745 w 112"/>
                <a:gd name="T63" fmla="*/ 171203 h 116"/>
                <a:gd name="T64" fmla="*/ 206658 w 112"/>
                <a:gd name="T65" fmla="*/ 169301 h 116"/>
                <a:gd name="T66" fmla="*/ 208572 w 112"/>
                <a:gd name="T67" fmla="*/ 152181 h 116"/>
                <a:gd name="T68" fmla="*/ 210485 w 112"/>
                <a:gd name="T69" fmla="*/ 127451 h 116"/>
                <a:gd name="T70" fmla="*/ 200918 w 112"/>
                <a:gd name="T71" fmla="*/ 121745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116">
                  <a:moveTo>
                    <a:pt x="105" y="64"/>
                  </a:moveTo>
                  <a:cubicBezTo>
                    <a:pt x="104" y="64"/>
                    <a:pt x="101" y="66"/>
                    <a:pt x="99" y="66"/>
                  </a:cubicBezTo>
                  <a:cubicBezTo>
                    <a:pt x="97" y="66"/>
                    <a:pt x="94" y="64"/>
                    <a:pt x="94" y="62"/>
                  </a:cubicBezTo>
                  <a:cubicBezTo>
                    <a:pt x="94" y="60"/>
                    <a:pt x="97" y="57"/>
                    <a:pt x="95" y="53"/>
                  </a:cubicBezTo>
                  <a:cubicBezTo>
                    <a:pt x="93" y="50"/>
                    <a:pt x="90" y="45"/>
                    <a:pt x="88" y="44"/>
                  </a:cubicBezTo>
                  <a:cubicBezTo>
                    <a:pt x="86" y="42"/>
                    <a:pt x="83" y="40"/>
                    <a:pt x="81" y="41"/>
                  </a:cubicBezTo>
                  <a:cubicBezTo>
                    <a:pt x="80" y="42"/>
                    <a:pt x="79" y="43"/>
                    <a:pt x="77" y="43"/>
                  </a:cubicBezTo>
                  <a:cubicBezTo>
                    <a:pt x="75" y="42"/>
                    <a:pt x="63" y="41"/>
                    <a:pt x="63" y="38"/>
                  </a:cubicBezTo>
                  <a:cubicBezTo>
                    <a:pt x="62" y="36"/>
                    <a:pt x="65" y="32"/>
                    <a:pt x="64" y="27"/>
                  </a:cubicBezTo>
                  <a:cubicBezTo>
                    <a:pt x="64" y="23"/>
                    <a:pt x="61" y="14"/>
                    <a:pt x="61" y="12"/>
                  </a:cubicBezTo>
                  <a:cubicBezTo>
                    <a:pt x="61" y="11"/>
                    <a:pt x="61" y="11"/>
                    <a:pt x="61" y="10"/>
                  </a:cubicBez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0" y="39"/>
                    <a:pt x="0" y="39"/>
                  </a:cubicBezTo>
                  <a:cubicBezTo>
                    <a:pt x="3" y="40"/>
                    <a:pt x="6" y="48"/>
                    <a:pt x="9" y="51"/>
                  </a:cubicBezTo>
                  <a:cubicBezTo>
                    <a:pt x="12" y="54"/>
                    <a:pt x="19" y="58"/>
                    <a:pt x="22" y="62"/>
                  </a:cubicBezTo>
                  <a:cubicBezTo>
                    <a:pt x="26" y="66"/>
                    <a:pt x="33" y="65"/>
                    <a:pt x="35" y="66"/>
                  </a:cubicBezTo>
                  <a:cubicBezTo>
                    <a:pt x="38" y="66"/>
                    <a:pt x="46" y="72"/>
                    <a:pt x="51" y="76"/>
                  </a:cubicBezTo>
                  <a:cubicBezTo>
                    <a:pt x="57" y="79"/>
                    <a:pt x="62" y="80"/>
                    <a:pt x="65" y="84"/>
                  </a:cubicBezTo>
                  <a:cubicBezTo>
                    <a:pt x="69" y="87"/>
                    <a:pt x="65" y="92"/>
                    <a:pt x="61" y="96"/>
                  </a:cubicBezTo>
                  <a:cubicBezTo>
                    <a:pt x="57" y="100"/>
                    <a:pt x="58" y="102"/>
                    <a:pt x="58" y="105"/>
                  </a:cubicBezTo>
                  <a:cubicBezTo>
                    <a:pt x="58" y="109"/>
                    <a:pt x="53" y="110"/>
                    <a:pt x="52" y="113"/>
                  </a:cubicBezTo>
                  <a:cubicBezTo>
                    <a:pt x="52" y="115"/>
                    <a:pt x="62" y="114"/>
                    <a:pt x="67" y="114"/>
                  </a:cubicBezTo>
                  <a:cubicBezTo>
                    <a:pt x="71" y="114"/>
                    <a:pt x="75" y="115"/>
                    <a:pt x="78" y="116"/>
                  </a:cubicBezTo>
                  <a:cubicBezTo>
                    <a:pt x="81" y="116"/>
                    <a:pt x="83" y="113"/>
                    <a:pt x="85" y="112"/>
                  </a:cubicBezTo>
                  <a:cubicBezTo>
                    <a:pt x="87" y="110"/>
                    <a:pt x="90" y="112"/>
                    <a:pt x="93" y="112"/>
                  </a:cubicBezTo>
                  <a:cubicBezTo>
                    <a:pt x="97" y="112"/>
                    <a:pt x="98" y="108"/>
                    <a:pt x="100" y="107"/>
                  </a:cubicBezTo>
                  <a:cubicBezTo>
                    <a:pt x="101" y="106"/>
                    <a:pt x="104" y="102"/>
                    <a:pt x="106" y="100"/>
                  </a:cubicBezTo>
                  <a:cubicBezTo>
                    <a:pt x="107" y="98"/>
                    <a:pt x="107" y="93"/>
                    <a:pt x="107" y="90"/>
                  </a:cubicBezTo>
                  <a:cubicBezTo>
                    <a:pt x="107" y="90"/>
                    <a:pt x="108" y="89"/>
                    <a:pt x="108" y="89"/>
                  </a:cubicBezTo>
                  <a:cubicBezTo>
                    <a:pt x="108" y="87"/>
                    <a:pt x="108" y="84"/>
                    <a:pt x="109" y="80"/>
                  </a:cubicBezTo>
                  <a:cubicBezTo>
                    <a:pt x="111" y="75"/>
                    <a:pt x="112" y="69"/>
                    <a:pt x="110" y="67"/>
                  </a:cubicBezTo>
                  <a:cubicBezTo>
                    <a:pt x="108" y="65"/>
                    <a:pt x="107" y="64"/>
                    <a:pt x="105"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3" name="Freeform 724"/>
            <p:cNvSpPr>
              <a:spLocks noEditPoints="1"/>
            </p:cNvSpPr>
            <p:nvPr/>
          </p:nvSpPr>
          <p:spPr bwMode="auto">
            <a:xfrm>
              <a:off x="7953375" y="4119210"/>
              <a:ext cx="987425" cy="1299386"/>
            </a:xfrm>
            <a:custGeom>
              <a:avLst/>
              <a:gdLst>
                <a:gd name="T0" fmla="*/ 890207 w 518"/>
                <a:gd name="T1" fmla="*/ 219559 h 528"/>
                <a:gd name="T2" fmla="*/ 760584 w 518"/>
                <a:gd name="T3" fmla="*/ 190921 h 528"/>
                <a:gd name="T4" fmla="*/ 650023 w 518"/>
                <a:gd name="T5" fmla="*/ 148918 h 528"/>
                <a:gd name="T6" fmla="*/ 609992 w 518"/>
                <a:gd name="T7" fmla="*/ 179466 h 528"/>
                <a:gd name="T8" fmla="*/ 589024 w 518"/>
                <a:gd name="T9" fmla="*/ 171829 h 528"/>
                <a:gd name="T10" fmla="*/ 562337 w 518"/>
                <a:gd name="T11" fmla="*/ 164192 h 528"/>
                <a:gd name="T12" fmla="*/ 554712 w 518"/>
                <a:gd name="T13" fmla="*/ 160374 h 528"/>
                <a:gd name="T14" fmla="*/ 575680 w 518"/>
                <a:gd name="T15" fmla="*/ 124099 h 528"/>
                <a:gd name="T16" fmla="*/ 600461 w 518"/>
                <a:gd name="T17" fmla="*/ 105007 h 528"/>
                <a:gd name="T18" fmla="*/ 573774 w 518"/>
                <a:gd name="T19" fmla="*/ 22911 h 528"/>
                <a:gd name="T20" fmla="*/ 528025 w 518"/>
                <a:gd name="T21" fmla="*/ 70641 h 528"/>
                <a:gd name="T22" fmla="*/ 459400 w 518"/>
                <a:gd name="T23" fmla="*/ 64913 h 528"/>
                <a:gd name="T24" fmla="*/ 381245 w 518"/>
                <a:gd name="T25" fmla="*/ 93551 h 528"/>
                <a:gd name="T26" fmla="*/ 352652 w 518"/>
                <a:gd name="T27" fmla="*/ 3818 h 528"/>
                <a:gd name="T28" fmla="*/ 282121 w 518"/>
                <a:gd name="T29" fmla="*/ 34366 h 528"/>
                <a:gd name="T30" fmla="*/ 245903 w 518"/>
                <a:gd name="T31" fmla="*/ 36275 h 528"/>
                <a:gd name="T32" fmla="*/ 243997 w 518"/>
                <a:gd name="T33" fmla="*/ 89733 h 528"/>
                <a:gd name="T34" fmla="*/ 186810 w 518"/>
                <a:gd name="T35" fmla="*/ 99279 h 528"/>
                <a:gd name="T36" fmla="*/ 104842 w 518"/>
                <a:gd name="T37" fmla="*/ 97370 h 528"/>
                <a:gd name="T38" fmla="*/ 106749 w 518"/>
                <a:gd name="T39" fmla="*/ 137463 h 528"/>
                <a:gd name="T40" fmla="*/ 97218 w 518"/>
                <a:gd name="T41" fmla="*/ 234833 h 528"/>
                <a:gd name="T42" fmla="*/ 26687 w 518"/>
                <a:gd name="T43" fmla="*/ 255834 h 528"/>
                <a:gd name="T44" fmla="*/ 1906 w 518"/>
                <a:gd name="T45" fmla="*/ 320747 h 528"/>
                <a:gd name="T46" fmla="*/ 47656 w 518"/>
                <a:gd name="T47" fmla="*/ 378024 h 528"/>
                <a:gd name="T48" fmla="*/ 95311 w 518"/>
                <a:gd name="T49" fmla="*/ 406662 h 528"/>
                <a:gd name="T50" fmla="*/ 146779 w 518"/>
                <a:gd name="T51" fmla="*/ 395207 h 528"/>
                <a:gd name="T52" fmla="*/ 215404 w 518"/>
                <a:gd name="T53" fmla="*/ 372296 h 528"/>
                <a:gd name="T54" fmla="*/ 243997 w 518"/>
                <a:gd name="T55" fmla="*/ 442937 h 528"/>
                <a:gd name="T56" fmla="*/ 303090 w 518"/>
                <a:gd name="T57" fmla="*/ 465847 h 528"/>
                <a:gd name="T58" fmla="*/ 345027 w 518"/>
                <a:gd name="T59" fmla="*/ 500213 h 528"/>
                <a:gd name="T60" fmla="*/ 348839 w 518"/>
                <a:gd name="T61" fmla="*/ 540306 h 528"/>
                <a:gd name="T62" fmla="*/ 411745 w 518"/>
                <a:gd name="T63" fmla="*/ 586128 h 528"/>
                <a:gd name="T64" fmla="*/ 404120 w 518"/>
                <a:gd name="T65" fmla="*/ 687316 h 528"/>
                <a:gd name="T66" fmla="*/ 465119 w 518"/>
                <a:gd name="T67" fmla="*/ 715954 h 528"/>
                <a:gd name="T68" fmla="*/ 493713 w 518"/>
                <a:gd name="T69" fmla="*/ 742683 h 528"/>
                <a:gd name="T70" fmla="*/ 505150 w 518"/>
                <a:gd name="T71" fmla="*/ 792322 h 528"/>
                <a:gd name="T72" fmla="*/ 409839 w 518"/>
                <a:gd name="T73" fmla="*/ 904966 h 528"/>
                <a:gd name="T74" fmla="*/ 459400 w 518"/>
                <a:gd name="T75" fmla="*/ 935513 h 528"/>
                <a:gd name="T76" fmla="*/ 516587 w 518"/>
                <a:gd name="T77" fmla="*/ 1008063 h 528"/>
                <a:gd name="T78" fmla="*/ 589024 w 518"/>
                <a:gd name="T79" fmla="*/ 920239 h 528"/>
                <a:gd name="T80" fmla="*/ 634773 w 518"/>
                <a:gd name="T81" fmla="*/ 807596 h 528"/>
                <a:gd name="T82" fmla="*/ 670992 w 518"/>
                <a:gd name="T83" fmla="*/ 754138 h 528"/>
                <a:gd name="T84" fmla="*/ 718647 w 518"/>
                <a:gd name="T85" fmla="*/ 731228 h 528"/>
                <a:gd name="T86" fmla="*/ 745334 w 518"/>
                <a:gd name="T87" fmla="*/ 715954 h 528"/>
                <a:gd name="T88" fmla="*/ 791084 w 518"/>
                <a:gd name="T89" fmla="*/ 714045 h 528"/>
                <a:gd name="T90" fmla="*/ 840646 w 518"/>
                <a:gd name="T91" fmla="*/ 654859 h 528"/>
                <a:gd name="T92" fmla="*/ 867333 w 518"/>
                <a:gd name="T93" fmla="*/ 584218 h 528"/>
                <a:gd name="T94" fmla="*/ 880676 w 518"/>
                <a:gd name="T95" fmla="*/ 462029 h 528"/>
                <a:gd name="T96" fmla="*/ 890207 w 518"/>
                <a:gd name="T97" fmla="*/ 446755 h 528"/>
                <a:gd name="T98" fmla="*/ 939769 w 518"/>
                <a:gd name="T99" fmla="*/ 393297 h 528"/>
                <a:gd name="T100" fmla="*/ 575680 w 518"/>
                <a:gd name="T101" fmla="*/ 929785 h 528"/>
                <a:gd name="T102" fmla="*/ 575680 w 518"/>
                <a:gd name="T103" fmla="*/ 929785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 h="528">
                  <a:moveTo>
                    <a:pt x="513" y="147"/>
                  </a:moveTo>
                  <a:cubicBezTo>
                    <a:pt x="508" y="137"/>
                    <a:pt x="510" y="134"/>
                    <a:pt x="502" y="134"/>
                  </a:cubicBezTo>
                  <a:cubicBezTo>
                    <a:pt x="494" y="134"/>
                    <a:pt x="486" y="132"/>
                    <a:pt x="482" y="128"/>
                  </a:cubicBezTo>
                  <a:cubicBezTo>
                    <a:pt x="479" y="124"/>
                    <a:pt x="472" y="118"/>
                    <a:pt x="467" y="115"/>
                  </a:cubicBezTo>
                  <a:cubicBezTo>
                    <a:pt x="462" y="112"/>
                    <a:pt x="450" y="104"/>
                    <a:pt x="444" y="104"/>
                  </a:cubicBezTo>
                  <a:cubicBezTo>
                    <a:pt x="438" y="103"/>
                    <a:pt x="437" y="106"/>
                    <a:pt x="430" y="106"/>
                  </a:cubicBezTo>
                  <a:cubicBezTo>
                    <a:pt x="424" y="106"/>
                    <a:pt x="413" y="100"/>
                    <a:pt x="408" y="99"/>
                  </a:cubicBezTo>
                  <a:cubicBezTo>
                    <a:pt x="404" y="97"/>
                    <a:pt x="401" y="100"/>
                    <a:pt x="399" y="100"/>
                  </a:cubicBezTo>
                  <a:cubicBezTo>
                    <a:pt x="397" y="101"/>
                    <a:pt x="390" y="96"/>
                    <a:pt x="389" y="94"/>
                  </a:cubicBezTo>
                  <a:cubicBezTo>
                    <a:pt x="388" y="92"/>
                    <a:pt x="386" y="89"/>
                    <a:pt x="380" y="87"/>
                  </a:cubicBezTo>
                  <a:cubicBezTo>
                    <a:pt x="374" y="84"/>
                    <a:pt x="359" y="77"/>
                    <a:pt x="355" y="76"/>
                  </a:cubicBezTo>
                  <a:cubicBezTo>
                    <a:pt x="351" y="75"/>
                    <a:pt x="343" y="73"/>
                    <a:pt x="341" y="78"/>
                  </a:cubicBezTo>
                  <a:cubicBezTo>
                    <a:pt x="338" y="82"/>
                    <a:pt x="336" y="87"/>
                    <a:pt x="331" y="90"/>
                  </a:cubicBezTo>
                  <a:cubicBezTo>
                    <a:pt x="327" y="93"/>
                    <a:pt x="327" y="95"/>
                    <a:pt x="325" y="97"/>
                  </a:cubicBezTo>
                  <a:cubicBezTo>
                    <a:pt x="324" y="99"/>
                    <a:pt x="323" y="99"/>
                    <a:pt x="323" y="97"/>
                  </a:cubicBezTo>
                  <a:cubicBezTo>
                    <a:pt x="322" y="95"/>
                    <a:pt x="321" y="95"/>
                    <a:pt x="320" y="94"/>
                  </a:cubicBezTo>
                  <a:cubicBezTo>
                    <a:pt x="319" y="93"/>
                    <a:pt x="318" y="92"/>
                    <a:pt x="317" y="91"/>
                  </a:cubicBezTo>
                  <a:cubicBezTo>
                    <a:pt x="316" y="90"/>
                    <a:pt x="314" y="88"/>
                    <a:pt x="313" y="91"/>
                  </a:cubicBezTo>
                  <a:cubicBezTo>
                    <a:pt x="312" y="94"/>
                    <a:pt x="313" y="96"/>
                    <a:pt x="311" y="94"/>
                  </a:cubicBezTo>
                  <a:cubicBezTo>
                    <a:pt x="310" y="92"/>
                    <a:pt x="310" y="91"/>
                    <a:pt x="309" y="90"/>
                  </a:cubicBezTo>
                  <a:cubicBezTo>
                    <a:pt x="307" y="89"/>
                    <a:pt x="307" y="89"/>
                    <a:pt x="306" y="87"/>
                  </a:cubicBezTo>
                  <a:cubicBezTo>
                    <a:pt x="305" y="85"/>
                    <a:pt x="305" y="83"/>
                    <a:pt x="305" y="81"/>
                  </a:cubicBezTo>
                  <a:cubicBezTo>
                    <a:pt x="305" y="78"/>
                    <a:pt x="304" y="74"/>
                    <a:pt x="303" y="76"/>
                  </a:cubicBezTo>
                  <a:cubicBezTo>
                    <a:pt x="301" y="79"/>
                    <a:pt x="298" y="85"/>
                    <a:pt x="295" y="86"/>
                  </a:cubicBezTo>
                  <a:cubicBezTo>
                    <a:pt x="292" y="87"/>
                    <a:pt x="292" y="86"/>
                    <a:pt x="295" y="84"/>
                  </a:cubicBezTo>
                  <a:cubicBezTo>
                    <a:pt x="298" y="82"/>
                    <a:pt x="301" y="78"/>
                    <a:pt x="301" y="76"/>
                  </a:cubicBezTo>
                  <a:cubicBezTo>
                    <a:pt x="301" y="74"/>
                    <a:pt x="298" y="74"/>
                    <a:pt x="297" y="75"/>
                  </a:cubicBezTo>
                  <a:cubicBezTo>
                    <a:pt x="297" y="76"/>
                    <a:pt x="294" y="82"/>
                    <a:pt x="291" y="84"/>
                  </a:cubicBezTo>
                  <a:cubicBezTo>
                    <a:pt x="288" y="85"/>
                    <a:pt x="289" y="84"/>
                    <a:pt x="292" y="81"/>
                  </a:cubicBezTo>
                  <a:cubicBezTo>
                    <a:pt x="295" y="79"/>
                    <a:pt x="294" y="77"/>
                    <a:pt x="295" y="75"/>
                  </a:cubicBezTo>
                  <a:cubicBezTo>
                    <a:pt x="296" y="72"/>
                    <a:pt x="298" y="72"/>
                    <a:pt x="300" y="69"/>
                  </a:cubicBezTo>
                  <a:cubicBezTo>
                    <a:pt x="301" y="67"/>
                    <a:pt x="300" y="66"/>
                    <a:pt x="302" y="65"/>
                  </a:cubicBezTo>
                  <a:cubicBezTo>
                    <a:pt x="305" y="65"/>
                    <a:pt x="307" y="63"/>
                    <a:pt x="307" y="62"/>
                  </a:cubicBezTo>
                  <a:cubicBezTo>
                    <a:pt x="308" y="60"/>
                    <a:pt x="311" y="60"/>
                    <a:pt x="312" y="61"/>
                  </a:cubicBezTo>
                  <a:cubicBezTo>
                    <a:pt x="312" y="63"/>
                    <a:pt x="314" y="62"/>
                    <a:pt x="315" y="60"/>
                  </a:cubicBezTo>
                  <a:cubicBezTo>
                    <a:pt x="316" y="58"/>
                    <a:pt x="316" y="58"/>
                    <a:pt x="315" y="55"/>
                  </a:cubicBezTo>
                  <a:cubicBezTo>
                    <a:pt x="314" y="53"/>
                    <a:pt x="317" y="50"/>
                    <a:pt x="317" y="47"/>
                  </a:cubicBezTo>
                  <a:cubicBezTo>
                    <a:pt x="318" y="44"/>
                    <a:pt x="313" y="41"/>
                    <a:pt x="309" y="40"/>
                  </a:cubicBezTo>
                  <a:cubicBezTo>
                    <a:pt x="306" y="39"/>
                    <a:pt x="305" y="31"/>
                    <a:pt x="304" y="25"/>
                  </a:cubicBezTo>
                  <a:cubicBezTo>
                    <a:pt x="303" y="20"/>
                    <a:pt x="303" y="15"/>
                    <a:pt x="301" y="12"/>
                  </a:cubicBezTo>
                  <a:cubicBezTo>
                    <a:pt x="300" y="12"/>
                    <a:pt x="299" y="11"/>
                    <a:pt x="297" y="10"/>
                  </a:cubicBezTo>
                  <a:cubicBezTo>
                    <a:pt x="297" y="10"/>
                    <a:pt x="297" y="10"/>
                    <a:pt x="297" y="10"/>
                  </a:cubicBez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cubicBezTo>
                    <a:pt x="258" y="410"/>
                    <a:pt x="260" y="411"/>
                    <a:pt x="262" y="411"/>
                  </a:cubicBezTo>
                  <a:cubicBezTo>
                    <a:pt x="265" y="411"/>
                    <a:pt x="262" y="411"/>
                    <a:pt x="265" y="415"/>
                  </a:cubicBezTo>
                  <a:cubicBezTo>
                    <a:pt x="269" y="420"/>
                    <a:pt x="268" y="423"/>
                    <a:pt x="268" y="428"/>
                  </a:cubicBezTo>
                  <a:cubicBezTo>
                    <a:pt x="268" y="434"/>
                    <a:pt x="260" y="434"/>
                    <a:pt x="252" y="437"/>
                  </a:cubicBezTo>
                  <a:cubicBezTo>
                    <a:pt x="245" y="440"/>
                    <a:pt x="238" y="450"/>
                    <a:pt x="233" y="457"/>
                  </a:cubicBezTo>
                  <a:cubicBezTo>
                    <a:pt x="227" y="463"/>
                    <a:pt x="222" y="469"/>
                    <a:pt x="215" y="474"/>
                  </a:cubicBezTo>
                  <a:cubicBezTo>
                    <a:pt x="214" y="474"/>
                    <a:pt x="213" y="475"/>
                    <a:pt x="213" y="476"/>
                  </a:cubicBezTo>
                  <a:cubicBezTo>
                    <a:pt x="217" y="478"/>
                    <a:pt x="223" y="474"/>
                    <a:pt x="226" y="474"/>
                  </a:cubicBezTo>
                  <a:cubicBezTo>
                    <a:pt x="230" y="474"/>
                    <a:pt x="236" y="487"/>
                    <a:pt x="237" y="488"/>
                  </a:cubicBezTo>
                  <a:cubicBezTo>
                    <a:pt x="239" y="490"/>
                    <a:pt x="240" y="490"/>
                    <a:pt x="241" y="490"/>
                  </a:cubicBezTo>
                  <a:cubicBezTo>
                    <a:pt x="243" y="490"/>
                    <a:pt x="243" y="487"/>
                    <a:pt x="245" y="489"/>
                  </a:cubicBezTo>
                  <a:cubicBezTo>
                    <a:pt x="247" y="491"/>
                    <a:pt x="254" y="495"/>
                    <a:pt x="257" y="497"/>
                  </a:cubicBezTo>
                  <a:cubicBezTo>
                    <a:pt x="259" y="500"/>
                    <a:pt x="265" y="503"/>
                    <a:pt x="265" y="508"/>
                  </a:cubicBezTo>
                  <a:cubicBezTo>
                    <a:pt x="265" y="511"/>
                    <a:pt x="270" y="523"/>
                    <a:pt x="271" y="528"/>
                  </a:cubicBezTo>
                  <a:cubicBezTo>
                    <a:pt x="273" y="526"/>
                    <a:pt x="275" y="524"/>
                    <a:pt x="276" y="522"/>
                  </a:cubicBezTo>
                  <a:cubicBezTo>
                    <a:pt x="279" y="519"/>
                    <a:pt x="282" y="509"/>
                    <a:pt x="284" y="506"/>
                  </a:cubicBezTo>
                  <a:cubicBezTo>
                    <a:pt x="287" y="502"/>
                    <a:pt x="291" y="500"/>
                    <a:pt x="294" y="498"/>
                  </a:cubicBezTo>
                  <a:cubicBezTo>
                    <a:pt x="297" y="496"/>
                    <a:pt x="307" y="486"/>
                    <a:pt x="309" y="482"/>
                  </a:cubicBezTo>
                  <a:cubicBezTo>
                    <a:pt x="311" y="478"/>
                    <a:pt x="313" y="467"/>
                    <a:pt x="319" y="461"/>
                  </a:cubicBezTo>
                  <a:cubicBezTo>
                    <a:pt x="325" y="456"/>
                    <a:pt x="331" y="454"/>
                    <a:pt x="332" y="450"/>
                  </a:cubicBezTo>
                  <a:cubicBezTo>
                    <a:pt x="334" y="446"/>
                    <a:pt x="334" y="441"/>
                    <a:pt x="335" y="437"/>
                  </a:cubicBezTo>
                  <a:cubicBezTo>
                    <a:pt x="336" y="433"/>
                    <a:pt x="332" y="429"/>
                    <a:pt x="333" y="423"/>
                  </a:cubicBezTo>
                  <a:cubicBezTo>
                    <a:pt x="335" y="417"/>
                    <a:pt x="336" y="414"/>
                    <a:pt x="335" y="412"/>
                  </a:cubicBezTo>
                  <a:cubicBezTo>
                    <a:pt x="335" y="410"/>
                    <a:pt x="334" y="411"/>
                    <a:pt x="335" y="409"/>
                  </a:cubicBezTo>
                  <a:cubicBezTo>
                    <a:pt x="336" y="407"/>
                    <a:pt x="339" y="409"/>
                    <a:pt x="341" y="406"/>
                  </a:cubicBezTo>
                  <a:cubicBezTo>
                    <a:pt x="344" y="403"/>
                    <a:pt x="349" y="397"/>
                    <a:pt x="352" y="395"/>
                  </a:cubicBezTo>
                  <a:cubicBezTo>
                    <a:pt x="355" y="393"/>
                    <a:pt x="357" y="392"/>
                    <a:pt x="358" y="391"/>
                  </a:cubicBezTo>
                  <a:cubicBezTo>
                    <a:pt x="360" y="390"/>
                    <a:pt x="367" y="385"/>
                    <a:pt x="371" y="385"/>
                  </a:cubicBezTo>
                  <a:cubicBezTo>
                    <a:pt x="375" y="385"/>
                    <a:pt x="379" y="389"/>
                    <a:pt x="379" y="386"/>
                  </a:cubicBezTo>
                  <a:cubicBezTo>
                    <a:pt x="378" y="384"/>
                    <a:pt x="375" y="384"/>
                    <a:pt x="377" y="383"/>
                  </a:cubicBezTo>
                  <a:cubicBezTo>
                    <a:pt x="378" y="382"/>
                    <a:pt x="381" y="381"/>
                    <a:pt x="385" y="380"/>
                  </a:cubicBezTo>
                  <a:cubicBezTo>
                    <a:pt x="388" y="379"/>
                    <a:pt x="388" y="377"/>
                    <a:pt x="387" y="376"/>
                  </a:cubicBezTo>
                  <a:cubicBezTo>
                    <a:pt x="386" y="375"/>
                    <a:pt x="390" y="375"/>
                    <a:pt x="390" y="374"/>
                  </a:cubicBezTo>
                  <a:cubicBezTo>
                    <a:pt x="391" y="373"/>
                    <a:pt x="391" y="374"/>
                    <a:pt x="391" y="375"/>
                  </a:cubicBezTo>
                  <a:cubicBezTo>
                    <a:pt x="391" y="376"/>
                    <a:pt x="394" y="376"/>
                    <a:pt x="398" y="375"/>
                  </a:cubicBezTo>
                  <a:cubicBezTo>
                    <a:pt x="402" y="375"/>
                    <a:pt x="404" y="372"/>
                    <a:pt x="406" y="371"/>
                  </a:cubicBezTo>
                  <a:cubicBezTo>
                    <a:pt x="408" y="371"/>
                    <a:pt x="407" y="372"/>
                    <a:pt x="407" y="373"/>
                  </a:cubicBezTo>
                  <a:cubicBezTo>
                    <a:pt x="407" y="374"/>
                    <a:pt x="411" y="375"/>
                    <a:pt x="415" y="374"/>
                  </a:cubicBezTo>
                  <a:cubicBezTo>
                    <a:pt x="419" y="372"/>
                    <a:pt x="422" y="374"/>
                    <a:pt x="422" y="370"/>
                  </a:cubicBezTo>
                  <a:cubicBezTo>
                    <a:pt x="422" y="367"/>
                    <a:pt x="428" y="364"/>
                    <a:pt x="430" y="362"/>
                  </a:cubicBezTo>
                  <a:cubicBezTo>
                    <a:pt x="432" y="361"/>
                    <a:pt x="434" y="359"/>
                    <a:pt x="434" y="354"/>
                  </a:cubicBezTo>
                  <a:cubicBezTo>
                    <a:pt x="434" y="349"/>
                    <a:pt x="438" y="346"/>
                    <a:pt x="441" y="343"/>
                  </a:cubicBezTo>
                  <a:cubicBezTo>
                    <a:pt x="443" y="341"/>
                    <a:pt x="446" y="335"/>
                    <a:pt x="448" y="333"/>
                  </a:cubicBezTo>
                  <a:cubicBezTo>
                    <a:pt x="449" y="331"/>
                    <a:pt x="450" y="331"/>
                    <a:pt x="451" y="328"/>
                  </a:cubicBezTo>
                  <a:cubicBezTo>
                    <a:pt x="452" y="326"/>
                    <a:pt x="451" y="320"/>
                    <a:pt x="451" y="316"/>
                  </a:cubicBezTo>
                  <a:cubicBezTo>
                    <a:pt x="452" y="311"/>
                    <a:pt x="454" y="307"/>
                    <a:pt x="455" y="306"/>
                  </a:cubicBezTo>
                  <a:cubicBezTo>
                    <a:pt x="457" y="305"/>
                    <a:pt x="460" y="305"/>
                    <a:pt x="460" y="299"/>
                  </a:cubicBezTo>
                  <a:cubicBezTo>
                    <a:pt x="460" y="294"/>
                    <a:pt x="459" y="287"/>
                    <a:pt x="461" y="282"/>
                  </a:cubicBezTo>
                  <a:cubicBezTo>
                    <a:pt x="464" y="277"/>
                    <a:pt x="461" y="265"/>
                    <a:pt x="461" y="259"/>
                  </a:cubicBezTo>
                  <a:cubicBezTo>
                    <a:pt x="462" y="253"/>
                    <a:pt x="461" y="244"/>
                    <a:pt x="462" y="242"/>
                  </a:cubicBezTo>
                  <a:cubicBezTo>
                    <a:pt x="463" y="240"/>
                    <a:pt x="466" y="240"/>
                    <a:pt x="464" y="238"/>
                  </a:cubicBezTo>
                  <a:cubicBezTo>
                    <a:pt x="462" y="236"/>
                    <a:pt x="460" y="234"/>
                    <a:pt x="462" y="235"/>
                  </a:cubicBezTo>
                  <a:cubicBezTo>
                    <a:pt x="464" y="236"/>
                    <a:pt x="467" y="239"/>
                    <a:pt x="466" y="237"/>
                  </a:cubicBezTo>
                  <a:cubicBezTo>
                    <a:pt x="466" y="236"/>
                    <a:pt x="466" y="234"/>
                    <a:pt x="467" y="234"/>
                  </a:cubicBezTo>
                  <a:cubicBezTo>
                    <a:pt x="467" y="235"/>
                    <a:pt x="468" y="235"/>
                    <a:pt x="469" y="235"/>
                  </a:cubicBezTo>
                  <a:cubicBezTo>
                    <a:pt x="470" y="236"/>
                    <a:pt x="471" y="238"/>
                    <a:pt x="474" y="234"/>
                  </a:cubicBezTo>
                  <a:cubicBezTo>
                    <a:pt x="476" y="230"/>
                    <a:pt x="479" y="225"/>
                    <a:pt x="482" y="219"/>
                  </a:cubicBezTo>
                  <a:cubicBezTo>
                    <a:pt x="485" y="213"/>
                    <a:pt x="488" y="208"/>
                    <a:pt x="493" y="206"/>
                  </a:cubicBezTo>
                  <a:cubicBezTo>
                    <a:pt x="498" y="203"/>
                    <a:pt x="500" y="201"/>
                    <a:pt x="502" y="197"/>
                  </a:cubicBezTo>
                  <a:cubicBezTo>
                    <a:pt x="505" y="194"/>
                    <a:pt x="515" y="182"/>
                    <a:pt x="516" y="175"/>
                  </a:cubicBezTo>
                  <a:cubicBezTo>
                    <a:pt x="517" y="169"/>
                    <a:pt x="518" y="157"/>
                    <a:pt x="513" y="147"/>
                  </a:cubicBezTo>
                  <a:close/>
                  <a:moveTo>
                    <a:pt x="302" y="487"/>
                  </a:moveTo>
                  <a:cubicBezTo>
                    <a:pt x="300" y="488"/>
                    <a:pt x="292" y="498"/>
                    <a:pt x="287" y="499"/>
                  </a:cubicBezTo>
                  <a:cubicBezTo>
                    <a:pt x="281" y="500"/>
                    <a:pt x="296" y="491"/>
                    <a:pt x="295" y="488"/>
                  </a:cubicBezTo>
                  <a:cubicBezTo>
                    <a:pt x="295" y="486"/>
                    <a:pt x="305" y="474"/>
                    <a:pt x="307" y="476"/>
                  </a:cubicBezTo>
                  <a:cubicBezTo>
                    <a:pt x="310" y="479"/>
                    <a:pt x="304" y="485"/>
                    <a:pt x="302" y="4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4" name="Freeform 725"/>
            <p:cNvSpPr>
              <a:spLocks/>
            </p:cNvSpPr>
            <p:nvPr/>
          </p:nvSpPr>
          <p:spPr bwMode="auto">
            <a:xfrm>
              <a:off x="8335963" y="5285587"/>
              <a:ext cx="134937" cy="175980"/>
            </a:xfrm>
            <a:custGeom>
              <a:avLst/>
              <a:gdLst>
                <a:gd name="T0" fmla="*/ 107950 w 70"/>
                <a:gd name="T1" fmla="*/ 43612 h 72"/>
                <a:gd name="T2" fmla="*/ 84818 w 70"/>
                <a:gd name="T3" fmla="*/ 28443 h 72"/>
                <a:gd name="T4" fmla="*/ 77107 w 70"/>
                <a:gd name="T5" fmla="*/ 30339 h 72"/>
                <a:gd name="T6" fmla="*/ 69396 w 70"/>
                <a:gd name="T7" fmla="*/ 26547 h 72"/>
                <a:gd name="T8" fmla="*/ 48192 w 70"/>
                <a:gd name="T9" fmla="*/ 0 h 72"/>
                <a:gd name="T10" fmla="*/ 23132 w 70"/>
                <a:gd name="T11" fmla="*/ 3792 h 72"/>
                <a:gd name="T12" fmla="*/ 15421 w 70"/>
                <a:gd name="T13" fmla="*/ 37924 h 72"/>
                <a:gd name="T14" fmla="*/ 15421 w 70"/>
                <a:gd name="T15" fmla="*/ 72055 h 72"/>
                <a:gd name="T16" fmla="*/ 3855 w 70"/>
                <a:gd name="T17" fmla="*/ 85328 h 72"/>
                <a:gd name="T18" fmla="*/ 9638 w 70"/>
                <a:gd name="T19" fmla="*/ 115667 h 72"/>
                <a:gd name="T20" fmla="*/ 15421 w 70"/>
                <a:gd name="T21" fmla="*/ 115667 h 72"/>
                <a:gd name="T22" fmla="*/ 40481 w 70"/>
                <a:gd name="T23" fmla="*/ 121356 h 72"/>
                <a:gd name="T24" fmla="*/ 55902 w 70"/>
                <a:gd name="T25" fmla="*/ 128940 h 72"/>
                <a:gd name="T26" fmla="*/ 67469 w 70"/>
                <a:gd name="T27" fmla="*/ 134629 h 72"/>
                <a:gd name="T28" fmla="*/ 80962 w 70"/>
                <a:gd name="T29" fmla="*/ 130836 h 72"/>
                <a:gd name="T30" fmla="*/ 100239 w 70"/>
                <a:gd name="T31" fmla="*/ 132733 h 72"/>
                <a:gd name="T32" fmla="*/ 125299 w 70"/>
                <a:gd name="T33" fmla="*/ 115667 h 72"/>
                <a:gd name="T34" fmla="*/ 134937 w 70"/>
                <a:gd name="T35" fmla="*/ 102394 h 72"/>
                <a:gd name="T36" fmla="*/ 123371 w 70"/>
                <a:gd name="T37" fmla="*/ 64470 h 72"/>
                <a:gd name="T38" fmla="*/ 107950 w 70"/>
                <a:gd name="T39" fmla="*/ 43612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 h="72">
                  <a:moveTo>
                    <a:pt x="56" y="23"/>
                  </a:moveTo>
                  <a:cubicBezTo>
                    <a:pt x="53" y="21"/>
                    <a:pt x="46" y="17"/>
                    <a:pt x="44" y="15"/>
                  </a:cubicBezTo>
                  <a:cubicBezTo>
                    <a:pt x="42" y="13"/>
                    <a:pt x="42" y="16"/>
                    <a:pt x="40" y="16"/>
                  </a:cubicBezTo>
                  <a:cubicBezTo>
                    <a:pt x="39" y="16"/>
                    <a:pt x="38" y="16"/>
                    <a:pt x="36" y="14"/>
                  </a:cubicBezTo>
                  <a:cubicBezTo>
                    <a:pt x="35" y="13"/>
                    <a:pt x="29" y="0"/>
                    <a:pt x="25" y="0"/>
                  </a:cubicBezTo>
                  <a:cubicBezTo>
                    <a:pt x="22" y="0"/>
                    <a:pt x="16" y="4"/>
                    <a:pt x="12" y="2"/>
                  </a:cubicBezTo>
                  <a:cubicBezTo>
                    <a:pt x="8" y="8"/>
                    <a:pt x="9" y="16"/>
                    <a:pt x="8" y="20"/>
                  </a:cubicBezTo>
                  <a:cubicBezTo>
                    <a:pt x="6" y="24"/>
                    <a:pt x="8" y="34"/>
                    <a:pt x="8" y="38"/>
                  </a:cubicBezTo>
                  <a:cubicBezTo>
                    <a:pt x="7" y="41"/>
                    <a:pt x="5" y="42"/>
                    <a:pt x="2" y="45"/>
                  </a:cubicBezTo>
                  <a:cubicBezTo>
                    <a:pt x="0" y="47"/>
                    <a:pt x="3" y="56"/>
                    <a:pt x="5" y="61"/>
                  </a:cubicBezTo>
                  <a:cubicBezTo>
                    <a:pt x="6" y="61"/>
                    <a:pt x="7" y="61"/>
                    <a:pt x="8" y="61"/>
                  </a:cubicBezTo>
                  <a:cubicBezTo>
                    <a:pt x="10" y="63"/>
                    <a:pt x="19" y="64"/>
                    <a:pt x="21" y="64"/>
                  </a:cubicBezTo>
                  <a:cubicBezTo>
                    <a:pt x="23" y="64"/>
                    <a:pt x="26" y="67"/>
                    <a:pt x="29" y="68"/>
                  </a:cubicBezTo>
                  <a:cubicBezTo>
                    <a:pt x="31" y="69"/>
                    <a:pt x="32" y="72"/>
                    <a:pt x="35" y="71"/>
                  </a:cubicBezTo>
                  <a:cubicBezTo>
                    <a:pt x="38" y="70"/>
                    <a:pt x="38" y="69"/>
                    <a:pt x="42" y="69"/>
                  </a:cubicBezTo>
                  <a:cubicBezTo>
                    <a:pt x="46" y="69"/>
                    <a:pt x="48" y="72"/>
                    <a:pt x="52" y="70"/>
                  </a:cubicBezTo>
                  <a:cubicBezTo>
                    <a:pt x="57" y="68"/>
                    <a:pt x="63" y="65"/>
                    <a:pt x="65" y="61"/>
                  </a:cubicBezTo>
                  <a:cubicBezTo>
                    <a:pt x="66" y="59"/>
                    <a:pt x="68" y="57"/>
                    <a:pt x="70" y="54"/>
                  </a:cubicBezTo>
                  <a:cubicBezTo>
                    <a:pt x="69" y="49"/>
                    <a:pt x="64" y="37"/>
                    <a:pt x="64" y="34"/>
                  </a:cubicBezTo>
                  <a:cubicBezTo>
                    <a:pt x="64" y="29"/>
                    <a:pt x="58" y="26"/>
                    <a:pt x="5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5" name="Freeform 726"/>
            <p:cNvSpPr>
              <a:spLocks/>
            </p:cNvSpPr>
            <p:nvPr/>
          </p:nvSpPr>
          <p:spPr bwMode="auto">
            <a:xfrm>
              <a:off x="7961313" y="4999109"/>
              <a:ext cx="504825" cy="1156146"/>
            </a:xfrm>
            <a:custGeom>
              <a:avLst/>
              <a:gdLst>
                <a:gd name="T0" fmla="*/ 390525 w 265"/>
                <a:gd name="T1" fmla="*/ 259540 h 470"/>
                <a:gd name="T2" fmla="*/ 472440 w 265"/>
                <a:gd name="T3" fmla="*/ 150762 h 470"/>
                <a:gd name="T4" fmla="*/ 491490 w 265"/>
                <a:gd name="T5" fmla="*/ 101144 h 470"/>
                <a:gd name="T6" fmla="*/ 466725 w 265"/>
                <a:gd name="T7" fmla="*/ 135495 h 470"/>
                <a:gd name="T8" fmla="*/ 424815 w 265"/>
                <a:gd name="T9" fmla="*/ 152670 h 470"/>
                <a:gd name="T10" fmla="*/ 386715 w 265"/>
                <a:gd name="T11" fmla="*/ 131678 h 470"/>
                <a:gd name="T12" fmla="*/ 373380 w 265"/>
                <a:gd name="T13" fmla="*/ 76335 h 470"/>
                <a:gd name="T14" fmla="*/ 293370 w 265"/>
                <a:gd name="T15" fmla="*/ 28626 h 470"/>
                <a:gd name="T16" fmla="*/ 236220 w 265"/>
                <a:gd name="T17" fmla="*/ 19084 h 470"/>
                <a:gd name="T18" fmla="*/ 190500 w 265"/>
                <a:gd name="T19" fmla="*/ 0 h 470"/>
                <a:gd name="T20" fmla="*/ 158115 w 265"/>
                <a:gd name="T21" fmla="*/ 57251 h 470"/>
                <a:gd name="T22" fmla="*/ 127635 w 265"/>
                <a:gd name="T23" fmla="*/ 124045 h 470"/>
                <a:gd name="T24" fmla="*/ 97155 w 265"/>
                <a:gd name="T25" fmla="*/ 179388 h 470"/>
                <a:gd name="T26" fmla="*/ 87630 w 265"/>
                <a:gd name="T27" fmla="*/ 232822 h 470"/>
                <a:gd name="T28" fmla="*/ 87630 w 265"/>
                <a:gd name="T29" fmla="*/ 299615 h 470"/>
                <a:gd name="T30" fmla="*/ 78105 w 265"/>
                <a:gd name="T31" fmla="*/ 374042 h 470"/>
                <a:gd name="T32" fmla="*/ 64770 w 265"/>
                <a:gd name="T33" fmla="*/ 448469 h 470"/>
                <a:gd name="T34" fmla="*/ 43815 w 265"/>
                <a:gd name="T35" fmla="*/ 520987 h 470"/>
                <a:gd name="T36" fmla="*/ 43815 w 265"/>
                <a:gd name="T37" fmla="*/ 637398 h 470"/>
                <a:gd name="T38" fmla="*/ 55245 w 265"/>
                <a:gd name="T39" fmla="*/ 667933 h 470"/>
                <a:gd name="T40" fmla="*/ 26670 w 265"/>
                <a:gd name="T41" fmla="*/ 736634 h 470"/>
                <a:gd name="T42" fmla="*/ 0 w 265"/>
                <a:gd name="T43" fmla="*/ 797702 h 470"/>
                <a:gd name="T44" fmla="*/ 30480 w 265"/>
                <a:gd name="T45" fmla="*/ 841595 h 470"/>
                <a:gd name="T46" fmla="*/ 95250 w 265"/>
                <a:gd name="T47" fmla="*/ 885488 h 470"/>
                <a:gd name="T48" fmla="*/ 114300 w 265"/>
                <a:gd name="T49" fmla="*/ 887396 h 470"/>
                <a:gd name="T50" fmla="*/ 114300 w 265"/>
                <a:gd name="T51" fmla="*/ 828236 h 470"/>
                <a:gd name="T52" fmla="*/ 116205 w 265"/>
                <a:gd name="T53" fmla="*/ 812969 h 470"/>
                <a:gd name="T54" fmla="*/ 129540 w 265"/>
                <a:gd name="T55" fmla="*/ 816786 h 470"/>
                <a:gd name="T56" fmla="*/ 163830 w 265"/>
                <a:gd name="T57" fmla="*/ 769077 h 470"/>
                <a:gd name="T58" fmla="*/ 186690 w 265"/>
                <a:gd name="T59" fmla="*/ 742359 h 470"/>
                <a:gd name="T60" fmla="*/ 167640 w 265"/>
                <a:gd name="T61" fmla="*/ 717550 h 470"/>
                <a:gd name="T62" fmla="*/ 161925 w 265"/>
                <a:gd name="T63" fmla="*/ 667933 h 470"/>
                <a:gd name="T64" fmla="*/ 201930 w 265"/>
                <a:gd name="T65" fmla="*/ 637398 h 470"/>
                <a:gd name="T66" fmla="*/ 220980 w 265"/>
                <a:gd name="T67" fmla="*/ 599231 h 470"/>
                <a:gd name="T68" fmla="*/ 230505 w 265"/>
                <a:gd name="T69" fmla="*/ 582056 h 470"/>
                <a:gd name="T70" fmla="*/ 243840 w 265"/>
                <a:gd name="T71" fmla="*/ 568697 h 470"/>
                <a:gd name="T72" fmla="*/ 213360 w 265"/>
                <a:gd name="T73" fmla="*/ 559155 h 470"/>
                <a:gd name="T74" fmla="*/ 251460 w 265"/>
                <a:gd name="T75" fmla="*/ 538163 h 470"/>
                <a:gd name="T76" fmla="*/ 278130 w 265"/>
                <a:gd name="T77" fmla="*/ 511445 h 470"/>
                <a:gd name="T78" fmla="*/ 291465 w 265"/>
                <a:gd name="T79" fmla="*/ 471370 h 470"/>
                <a:gd name="T80" fmla="*/ 342900 w 265"/>
                <a:gd name="T81" fmla="*/ 467553 h 470"/>
                <a:gd name="T82" fmla="*/ 417195 w 265"/>
                <a:gd name="T83" fmla="*/ 425568 h 470"/>
                <a:gd name="T84" fmla="*/ 405765 w 265"/>
                <a:gd name="T85" fmla="*/ 385493 h 470"/>
                <a:gd name="T86" fmla="*/ 379095 w 265"/>
                <a:gd name="T87" fmla="*/ 343508 h 470"/>
                <a:gd name="T88" fmla="*/ 379095 w 265"/>
                <a:gd name="T89" fmla="*/ 307249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5" h="470">
                  <a:moveTo>
                    <a:pt x="199" y="161"/>
                  </a:move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cubicBezTo>
                    <a:pt x="54" y="466"/>
                    <a:pt x="54" y="466"/>
                    <a:pt x="54" y="466"/>
                  </a:cubicBezTo>
                  <a:cubicBezTo>
                    <a:pt x="55" y="464"/>
                    <a:pt x="57" y="463"/>
                    <a:pt x="60" y="465"/>
                  </a:cubicBezTo>
                  <a:cubicBezTo>
                    <a:pt x="63" y="467"/>
                    <a:pt x="67" y="470"/>
                    <a:pt x="67" y="468"/>
                  </a:cubicBezTo>
                  <a:cubicBezTo>
                    <a:pt x="66" y="466"/>
                    <a:pt x="59" y="457"/>
                    <a:pt x="59" y="452"/>
                  </a:cubicBezTo>
                  <a:cubicBezTo>
                    <a:pt x="59" y="446"/>
                    <a:pt x="55" y="438"/>
                    <a:pt x="60" y="434"/>
                  </a:cubicBezTo>
                  <a:cubicBezTo>
                    <a:pt x="64" y="430"/>
                    <a:pt x="68" y="431"/>
                    <a:pt x="66" y="428"/>
                  </a:cubicBezTo>
                  <a:cubicBezTo>
                    <a:pt x="64" y="426"/>
                    <a:pt x="63" y="428"/>
                    <a:pt x="61" y="427"/>
                  </a:cubicBezTo>
                  <a:cubicBezTo>
                    <a:pt x="59" y="427"/>
                    <a:pt x="59" y="426"/>
                    <a:pt x="61" y="426"/>
                  </a:cubicBezTo>
                  <a:cubicBezTo>
                    <a:pt x="63" y="426"/>
                    <a:pt x="64" y="426"/>
                    <a:pt x="64" y="425"/>
                  </a:cubicBezTo>
                  <a:cubicBezTo>
                    <a:pt x="64" y="423"/>
                    <a:pt x="65" y="423"/>
                    <a:pt x="65" y="424"/>
                  </a:cubicBezTo>
                  <a:cubicBezTo>
                    <a:pt x="65" y="426"/>
                    <a:pt x="66" y="428"/>
                    <a:pt x="68" y="428"/>
                  </a:cubicBezTo>
                  <a:cubicBezTo>
                    <a:pt x="69" y="429"/>
                    <a:pt x="73" y="429"/>
                    <a:pt x="75" y="426"/>
                  </a:cubicBezTo>
                  <a:cubicBezTo>
                    <a:pt x="77" y="424"/>
                    <a:pt x="76" y="415"/>
                    <a:pt x="77" y="413"/>
                  </a:cubicBezTo>
                  <a:cubicBezTo>
                    <a:pt x="78" y="410"/>
                    <a:pt x="81" y="405"/>
                    <a:pt x="86" y="403"/>
                  </a:cubicBezTo>
                  <a:cubicBezTo>
                    <a:pt x="91" y="400"/>
                    <a:pt x="100" y="395"/>
                    <a:pt x="100" y="394"/>
                  </a:cubicBezTo>
                  <a:cubicBezTo>
                    <a:pt x="100" y="392"/>
                    <a:pt x="99" y="390"/>
                    <a:pt x="98" y="390"/>
                  </a:cubicBezTo>
                  <a:cubicBezTo>
                    <a:pt x="96" y="391"/>
                    <a:pt x="96" y="390"/>
                    <a:pt x="98" y="389"/>
                  </a:cubicBezTo>
                  <a:cubicBezTo>
                    <a:pt x="100" y="388"/>
                    <a:pt x="102" y="386"/>
                    <a:pt x="102" y="384"/>
                  </a:cubicBezTo>
                  <a:cubicBezTo>
                    <a:pt x="103" y="381"/>
                    <a:pt x="102" y="379"/>
                    <a:pt x="99" y="378"/>
                  </a:cubicBezTo>
                  <a:cubicBezTo>
                    <a:pt x="95" y="377"/>
                    <a:pt x="90" y="378"/>
                    <a:pt x="88" y="376"/>
                  </a:cubicBezTo>
                  <a:cubicBezTo>
                    <a:pt x="87" y="375"/>
                    <a:pt x="87" y="374"/>
                    <a:pt x="85" y="374"/>
                  </a:cubicBezTo>
                  <a:cubicBezTo>
                    <a:pt x="84" y="373"/>
                    <a:pt x="78" y="370"/>
                    <a:pt x="78" y="364"/>
                  </a:cubicBezTo>
                  <a:cubicBezTo>
                    <a:pt x="78" y="359"/>
                    <a:pt x="81" y="352"/>
                    <a:pt x="85" y="350"/>
                  </a:cubicBezTo>
                  <a:cubicBezTo>
                    <a:pt x="89" y="347"/>
                    <a:pt x="96" y="342"/>
                    <a:pt x="99" y="343"/>
                  </a:cubicBezTo>
                  <a:cubicBezTo>
                    <a:pt x="101" y="343"/>
                    <a:pt x="103" y="345"/>
                    <a:pt x="104" y="344"/>
                  </a:cubicBezTo>
                  <a:cubicBezTo>
                    <a:pt x="105" y="342"/>
                    <a:pt x="103" y="337"/>
                    <a:pt x="106" y="334"/>
                  </a:cubicBezTo>
                  <a:cubicBezTo>
                    <a:pt x="108" y="332"/>
                    <a:pt x="110" y="329"/>
                    <a:pt x="109" y="326"/>
                  </a:cubicBezTo>
                  <a:cubicBezTo>
                    <a:pt x="108" y="324"/>
                    <a:pt x="107" y="322"/>
                    <a:pt x="108" y="321"/>
                  </a:cubicBezTo>
                  <a:cubicBezTo>
                    <a:pt x="110" y="319"/>
                    <a:pt x="113" y="316"/>
                    <a:pt x="116" y="314"/>
                  </a:cubicBezTo>
                  <a:cubicBezTo>
                    <a:pt x="118" y="312"/>
                    <a:pt x="121" y="312"/>
                    <a:pt x="119" y="311"/>
                  </a:cubicBezTo>
                  <a:cubicBezTo>
                    <a:pt x="117" y="309"/>
                    <a:pt x="114" y="308"/>
                    <a:pt x="114" y="306"/>
                  </a:cubicBezTo>
                  <a:cubicBezTo>
                    <a:pt x="115" y="304"/>
                    <a:pt x="119" y="304"/>
                    <a:pt x="121" y="305"/>
                  </a:cubicBezTo>
                  <a:cubicBezTo>
                    <a:pt x="123" y="305"/>
                    <a:pt x="125" y="309"/>
                    <a:pt x="127" y="309"/>
                  </a:cubicBezTo>
                  <a:cubicBezTo>
                    <a:pt x="129" y="309"/>
                    <a:pt x="132" y="306"/>
                    <a:pt x="131" y="303"/>
                  </a:cubicBezTo>
                  <a:cubicBezTo>
                    <a:pt x="130" y="300"/>
                    <a:pt x="130" y="298"/>
                    <a:pt x="128" y="298"/>
                  </a:cubicBezTo>
                  <a:cubicBezTo>
                    <a:pt x="126" y="299"/>
                    <a:pt x="125" y="301"/>
                    <a:pt x="123" y="302"/>
                  </a:cubicBezTo>
                  <a:cubicBezTo>
                    <a:pt x="121" y="302"/>
                    <a:pt x="119" y="301"/>
                    <a:pt x="117" y="299"/>
                  </a:cubicBezTo>
                  <a:cubicBezTo>
                    <a:pt x="114" y="298"/>
                    <a:pt x="112" y="297"/>
                    <a:pt x="112" y="293"/>
                  </a:cubicBezTo>
                  <a:cubicBezTo>
                    <a:pt x="112" y="288"/>
                    <a:pt x="110" y="281"/>
                    <a:pt x="111" y="278"/>
                  </a:cubicBezTo>
                  <a:cubicBezTo>
                    <a:pt x="111" y="275"/>
                    <a:pt x="113" y="275"/>
                    <a:pt x="115" y="276"/>
                  </a:cubicBezTo>
                  <a:cubicBezTo>
                    <a:pt x="118" y="277"/>
                    <a:pt x="126" y="282"/>
                    <a:pt x="132" y="282"/>
                  </a:cubicBezTo>
                  <a:cubicBezTo>
                    <a:pt x="139" y="282"/>
                    <a:pt x="143" y="280"/>
                    <a:pt x="145" y="279"/>
                  </a:cubicBezTo>
                  <a:cubicBezTo>
                    <a:pt x="147" y="278"/>
                    <a:pt x="148" y="275"/>
                    <a:pt x="147" y="274"/>
                  </a:cubicBezTo>
                  <a:cubicBezTo>
                    <a:pt x="147" y="272"/>
                    <a:pt x="146" y="270"/>
                    <a:pt x="146" y="268"/>
                  </a:cubicBezTo>
                  <a:cubicBezTo>
                    <a:pt x="146" y="265"/>
                    <a:pt x="151" y="259"/>
                    <a:pt x="151" y="258"/>
                  </a:cubicBezTo>
                  <a:cubicBezTo>
                    <a:pt x="151" y="256"/>
                    <a:pt x="147" y="252"/>
                    <a:pt x="148" y="248"/>
                  </a:cubicBezTo>
                  <a:cubicBezTo>
                    <a:pt x="149" y="245"/>
                    <a:pt x="152" y="245"/>
                    <a:pt x="153" y="247"/>
                  </a:cubicBezTo>
                  <a:cubicBezTo>
                    <a:pt x="153" y="249"/>
                    <a:pt x="153" y="253"/>
                    <a:pt x="154" y="251"/>
                  </a:cubicBezTo>
                  <a:cubicBezTo>
                    <a:pt x="154" y="249"/>
                    <a:pt x="154" y="249"/>
                    <a:pt x="159" y="248"/>
                  </a:cubicBezTo>
                  <a:cubicBezTo>
                    <a:pt x="164" y="248"/>
                    <a:pt x="171" y="248"/>
                    <a:pt x="180" y="245"/>
                  </a:cubicBezTo>
                  <a:cubicBezTo>
                    <a:pt x="190" y="242"/>
                    <a:pt x="199" y="241"/>
                    <a:pt x="202" y="239"/>
                  </a:cubicBezTo>
                  <a:cubicBezTo>
                    <a:pt x="205" y="237"/>
                    <a:pt x="210" y="236"/>
                    <a:pt x="211" y="233"/>
                  </a:cubicBezTo>
                  <a:cubicBezTo>
                    <a:pt x="211" y="229"/>
                    <a:pt x="216" y="225"/>
                    <a:pt x="219" y="223"/>
                  </a:cubicBezTo>
                  <a:cubicBezTo>
                    <a:pt x="222" y="220"/>
                    <a:pt x="222" y="218"/>
                    <a:pt x="222" y="215"/>
                  </a:cubicBezTo>
                  <a:cubicBezTo>
                    <a:pt x="222" y="211"/>
                    <a:pt x="222" y="209"/>
                    <a:pt x="220" y="208"/>
                  </a:cubicBezTo>
                  <a:cubicBezTo>
                    <a:pt x="217" y="207"/>
                    <a:pt x="213" y="205"/>
                    <a:pt x="213" y="202"/>
                  </a:cubicBezTo>
                  <a:cubicBezTo>
                    <a:pt x="213" y="200"/>
                    <a:pt x="216" y="195"/>
                    <a:pt x="216" y="194"/>
                  </a:cubicBezTo>
                  <a:cubicBezTo>
                    <a:pt x="216" y="193"/>
                    <a:pt x="211" y="186"/>
                    <a:pt x="206" y="185"/>
                  </a:cubicBezTo>
                  <a:cubicBezTo>
                    <a:pt x="201" y="183"/>
                    <a:pt x="198" y="184"/>
                    <a:pt x="199" y="180"/>
                  </a:cubicBezTo>
                  <a:cubicBezTo>
                    <a:pt x="199" y="179"/>
                    <a:pt x="201" y="178"/>
                    <a:pt x="202" y="177"/>
                  </a:cubicBezTo>
                  <a:cubicBezTo>
                    <a:pt x="202" y="177"/>
                    <a:pt x="202" y="177"/>
                    <a:pt x="202" y="177"/>
                  </a:cubicBezTo>
                  <a:cubicBezTo>
                    <a:pt x="200" y="172"/>
                    <a:pt x="197" y="163"/>
                    <a:pt x="19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6" name="Freeform 727"/>
            <p:cNvSpPr>
              <a:spLocks/>
            </p:cNvSpPr>
            <p:nvPr/>
          </p:nvSpPr>
          <p:spPr bwMode="auto">
            <a:xfrm>
              <a:off x="7615238" y="3791806"/>
              <a:ext cx="106362" cy="143239"/>
            </a:xfrm>
            <a:custGeom>
              <a:avLst/>
              <a:gdLst>
                <a:gd name="T0" fmla="*/ 75973 w 56"/>
                <a:gd name="T1" fmla="*/ 103461 h 58"/>
                <a:gd name="T2" fmla="*/ 93067 w 56"/>
                <a:gd name="T3" fmla="*/ 109209 h 58"/>
                <a:gd name="T4" fmla="*/ 93067 w 56"/>
                <a:gd name="T5" fmla="*/ 109209 h 58"/>
                <a:gd name="T6" fmla="*/ 87369 w 56"/>
                <a:gd name="T7" fmla="*/ 99629 h 58"/>
                <a:gd name="T8" fmla="*/ 93067 w 56"/>
                <a:gd name="T9" fmla="*/ 76638 h 58"/>
                <a:gd name="T10" fmla="*/ 98765 w 56"/>
                <a:gd name="T11" fmla="*/ 40235 h 58"/>
                <a:gd name="T12" fmla="*/ 106362 w 56"/>
                <a:gd name="T13" fmla="*/ 15328 h 58"/>
                <a:gd name="T14" fmla="*/ 106362 w 56"/>
                <a:gd name="T15" fmla="*/ 3832 h 58"/>
                <a:gd name="T16" fmla="*/ 104463 w 56"/>
                <a:gd name="T17" fmla="*/ 0 h 58"/>
                <a:gd name="T18" fmla="*/ 93067 w 56"/>
                <a:gd name="T19" fmla="*/ 5748 h 58"/>
                <a:gd name="T20" fmla="*/ 68376 w 56"/>
                <a:gd name="T21" fmla="*/ 7664 h 58"/>
                <a:gd name="T22" fmla="*/ 45584 w 56"/>
                <a:gd name="T23" fmla="*/ 30655 h 58"/>
                <a:gd name="T24" fmla="*/ 36087 w 56"/>
                <a:gd name="T25" fmla="*/ 26823 h 58"/>
                <a:gd name="T26" fmla="*/ 20893 w 56"/>
                <a:gd name="T27" fmla="*/ 36403 h 58"/>
                <a:gd name="T28" fmla="*/ 15195 w 56"/>
                <a:gd name="T29" fmla="*/ 51731 h 58"/>
                <a:gd name="T30" fmla="*/ 0 w 56"/>
                <a:gd name="T31" fmla="*/ 55563 h 58"/>
                <a:gd name="T32" fmla="*/ 0 w 56"/>
                <a:gd name="T33" fmla="*/ 55563 h 58"/>
                <a:gd name="T34" fmla="*/ 0 w 56"/>
                <a:gd name="T35" fmla="*/ 55563 h 58"/>
                <a:gd name="T36" fmla="*/ 24691 w 56"/>
                <a:gd name="T37" fmla="*/ 82386 h 58"/>
                <a:gd name="T38" fmla="*/ 47483 w 56"/>
                <a:gd name="T39" fmla="*/ 99629 h 58"/>
                <a:gd name="T40" fmla="*/ 75973 w 56"/>
                <a:gd name="T41" fmla="*/ 10346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58">
                  <a:moveTo>
                    <a:pt x="40" y="54"/>
                  </a:moveTo>
                  <a:cubicBezTo>
                    <a:pt x="41" y="55"/>
                    <a:pt x="44" y="58"/>
                    <a:pt x="49" y="57"/>
                  </a:cubicBezTo>
                  <a:cubicBezTo>
                    <a:pt x="49" y="57"/>
                    <a:pt x="49" y="57"/>
                    <a:pt x="49" y="57"/>
                  </a:cubicBezTo>
                  <a:cubicBezTo>
                    <a:pt x="47" y="55"/>
                    <a:pt x="46" y="53"/>
                    <a:pt x="46" y="52"/>
                  </a:cubicBezTo>
                  <a:cubicBezTo>
                    <a:pt x="45" y="49"/>
                    <a:pt x="49" y="45"/>
                    <a:pt x="49" y="40"/>
                  </a:cubicBezTo>
                  <a:cubicBezTo>
                    <a:pt x="50" y="35"/>
                    <a:pt x="52" y="26"/>
                    <a:pt x="52" y="21"/>
                  </a:cubicBezTo>
                  <a:cubicBezTo>
                    <a:pt x="52" y="16"/>
                    <a:pt x="56" y="12"/>
                    <a:pt x="56" y="8"/>
                  </a:cubicBezTo>
                  <a:cubicBezTo>
                    <a:pt x="56" y="4"/>
                    <a:pt x="56" y="3"/>
                    <a:pt x="56" y="2"/>
                  </a:cubicBezTo>
                  <a:cubicBezTo>
                    <a:pt x="56" y="1"/>
                    <a:pt x="56" y="0"/>
                    <a:pt x="55" y="0"/>
                  </a:cubicBezTo>
                  <a:cubicBezTo>
                    <a:pt x="53" y="0"/>
                    <a:pt x="51" y="1"/>
                    <a:pt x="49" y="3"/>
                  </a:cubicBezTo>
                  <a:cubicBezTo>
                    <a:pt x="45" y="7"/>
                    <a:pt x="39" y="4"/>
                    <a:pt x="36" y="4"/>
                  </a:cubicBezTo>
                  <a:cubicBezTo>
                    <a:pt x="33" y="4"/>
                    <a:pt x="26" y="14"/>
                    <a:pt x="24" y="16"/>
                  </a:cubicBezTo>
                  <a:cubicBezTo>
                    <a:pt x="22" y="18"/>
                    <a:pt x="22" y="14"/>
                    <a:pt x="19" y="14"/>
                  </a:cubicBezTo>
                  <a:cubicBezTo>
                    <a:pt x="15" y="14"/>
                    <a:pt x="13" y="17"/>
                    <a:pt x="11" y="19"/>
                  </a:cubicBezTo>
                  <a:cubicBezTo>
                    <a:pt x="9" y="21"/>
                    <a:pt x="9" y="26"/>
                    <a:pt x="8" y="27"/>
                  </a:cubicBezTo>
                  <a:cubicBezTo>
                    <a:pt x="7" y="28"/>
                    <a:pt x="3" y="28"/>
                    <a:pt x="0" y="29"/>
                  </a:cubicBezTo>
                  <a:cubicBezTo>
                    <a:pt x="0" y="29"/>
                    <a:pt x="0" y="29"/>
                    <a:pt x="0" y="29"/>
                  </a:cubicBezTo>
                  <a:cubicBezTo>
                    <a:pt x="0" y="29"/>
                    <a:pt x="0" y="29"/>
                    <a:pt x="0" y="29"/>
                  </a:cubicBezTo>
                  <a:cubicBezTo>
                    <a:pt x="2" y="31"/>
                    <a:pt x="8" y="39"/>
                    <a:pt x="13" y="43"/>
                  </a:cubicBezTo>
                  <a:cubicBezTo>
                    <a:pt x="16" y="47"/>
                    <a:pt x="22" y="50"/>
                    <a:pt x="25" y="52"/>
                  </a:cubicBezTo>
                  <a:cubicBezTo>
                    <a:pt x="30" y="52"/>
                    <a:pt x="38" y="52"/>
                    <a:pt x="4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7" name="Freeform 728"/>
            <p:cNvSpPr>
              <a:spLocks/>
            </p:cNvSpPr>
            <p:nvPr/>
          </p:nvSpPr>
          <p:spPr bwMode="auto">
            <a:xfrm>
              <a:off x="7654925" y="3920722"/>
              <a:ext cx="79375" cy="90036"/>
            </a:xfrm>
            <a:custGeom>
              <a:avLst/>
              <a:gdLst>
                <a:gd name="T0" fmla="*/ 73567 w 41"/>
                <a:gd name="T1" fmla="*/ 47196 h 37"/>
                <a:gd name="T2" fmla="*/ 79375 w 41"/>
                <a:gd name="T3" fmla="*/ 39645 h 37"/>
                <a:gd name="T4" fmla="*/ 73567 w 41"/>
                <a:gd name="T5" fmla="*/ 30205 h 37"/>
                <a:gd name="T6" fmla="*/ 54207 w 41"/>
                <a:gd name="T7" fmla="*/ 9439 h 37"/>
                <a:gd name="T8" fmla="*/ 54207 w 41"/>
                <a:gd name="T9" fmla="*/ 9439 h 37"/>
                <a:gd name="T10" fmla="*/ 36784 w 41"/>
                <a:gd name="T11" fmla="*/ 3776 h 37"/>
                <a:gd name="T12" fmla="*/ 7744 w 41"/>
                <a:gd name="T13" fmla="*/ 0 h 37"/>
                <a:gd name="T14" fmla="*/ 9680 w 41"/>
                <a:gd name="T15" fmla="*/ 3776 h 37"/>
                <a:gd name="T16" fmla="*/ 7744 w 41"/>
                <a:gd name="T17" fmla="*/ 11327 h 37"/>
                <a:gd name="T18" fmla="*/ 1936 w 41"/>
                <a:gd name="T19" fmla="*/ 22654 h 37"/>
                <a:gd name="T20" fmla="*/ 5808 w 41"/>
                <a:gd name="T21" fmla="*/ 30205 h 37"/>
                <a:gd name="T22" fmla="*/ 15488 w 41"/>
                <a:gd name="T23" fmla="*/ 35869 h 37"/>
                <a:gd name="T24" fmla="*/ 25168 w 41"/>
                <a:gd name="T25" fmla="*/ 32093 h 37"/>
                <a:gd name="T26" fmla="*/ 13552 w 41"/>
                <a:gd name="T27" fmla="*/ 22654 h 37"/>
                <a:gd name="T28" fmla="*/ 19360 w 41"/>
                <a:gd name="T29" fmla="*/ 26430 h 37"/>
                <a:gd name="T30" fmla="*/ 30976 w 41"/>
                <a:gd name="T31" fmla="*/ 35869 h 37"/>
                <a:gd name="T32" fmla="*/ 38720 w 41"/>
                <a:gd name="T33" fmla="*/ 41532 h 37"/>
                <a:gd name="T34" fmla="*/ 54207 w 41"/>
                <a:gd name="T35" fmla="*/ 50972 h 37"/>
                <a:gd name="T36" fmla="*/ 60015 w 41"/>
                <a:gd name="T37" fmla="*/ 67962 h 37"/>
                <a:gd name="T38" fmla="*/ 75503 w 41"/>
                <a:gd name="T39" fmla="*/ 69850 h 37"/>
                <a:gd name="T40" fmla="*/ 79375 w 41"/>
                <a:gd name="T41" fmla="*/ 60411 h 37"/>
                <a:gd name="T42" fmla="*/ 73567 w 41"/>
                <a:gd name="T43" fmla="*/ 4719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37">
                  <a:moveTo>
                    <a:pt x="38" y="25"/>
                  </a:moveTo>
                  <a:cubicBezTo>
                    <a:pt x="38" y="24"/>
                    <a:pt x="39" y="22"/>
                    <a:pt x="41" y="21"/>
                  </a:cubicBezTo>
                  <a:cubicBezTo>
                    <a:pt x="40" y="19"/>
                    <a:pt x="39" y="18"/>
                    <a:pt x="38" y="16"/>
                  </a:cubicBezTo>
                  <a:cubicBezTo>
                    <a:pt x="36" y="14"/>
                    <a:pt x="31" y="9"/>
                    <a:pt x="28" y="5"/>
                  </a:cubicBezTo>
                  <a:cubicBezTo>
                    <a:pt x="28" y="5"/>
                    <a:pt x="28" y="5"/>
                    <a:pt x="28" y="5"/>
                  </a:cubicBezTo>
                  <a:cubicBezTo>
                    <a:pt x="23" y="6"/>
                    <a:pt x="20" y="3"/>
                    <a:pt x="19" y="2"/>
                  </a:cubicBezTo>
                  <a:cubicBezTo>
                    <a:pt x="17" y="0"/>
                    <a:pt x="9" y="0"/>
                    <a:pt x="4" y="0"/>
                  </a:cubicBezTo>
                  <a:cubicBezTo>
                    <a:pt x="4" y="1"/>
                    <a:pt x="5" y="1"/>
                    <a:pt x="5" y="2"/>
                  </a:cubicBezTo>
                  <a:cubicBezTo>
                    <a:pt x="7" y="3"/>
                    <a:pt x="4" y="4"/>
                    <a:pt x="4" y="6"/>
                  </a:cubicBezTo>
                  <a:cubicBezTo>
                    <a:pt x="3" y="8"/>
                    <a:pt x="0" y="10"/>
                    <a:pt x="1" y="12"/>
                  </a:cubicBezTo>
                  <a:cubicBezTo>
                    <a:pt x="1" y="14"/>
                    <a:pt x="1" y="16"/>
                    <a:pt x="3" y="16"/>
                  </a:cubicBezTo>
                  <a:cubicBezTo>
                    <a:pt x="6" y="16"/>
                    <a:pt x="5" y="18"/>
                    <a:pt x="8" y="19"/>
                  </a:cubicBezTo>
                  <a:cubicBezTo>
                    <a:pt x="10" y="20"/>
                    <a:pt x="13" y="19"/>
                    <a:pt x="13" y="17"/>
                  </a:cubicBezTo>
                  <a:cubicBezTo>
                    <a:pt x="13" y="16"/>
                    <a:pt x="8" y="13"/>
                    <a:pt x="7" y="12"/>
                  </a:cubicBezTo>
                  <a:cubicBezTo>
                    <a:pt x="7" y="11"/>
                    <a:pt x="9" y="13"/>
                    <a:pt x="10" y="14"/>
                  </a:cubicBezTo>
                  <a:cubicBezTo>
                    <a:pt x="13" y="16"/>
                    <a:pt x="15" y="16"/>
                    <a:pt x="16" y="19"/>
                  </a:cubicBezTo>
                  <a:cubicBezTo>
                    <a:pt x="18" y="22"/>
                    <a:pt x="18" y="22"/>
                    <a:pt x="20" y="22"/>
                  </a:cubicBezTo>
                  <a:cubicBezTo>
                    <a:pt x="22" y="22"/>
                    <a:pt x="26" y="25"/>
                    <a:pt x="28" y="27"/>
                  </a:cubicBezTo>
                  <a:cubicBezTo>
                    <a:pt x="29" y="30"/>
                    <a:pt x="30" y="34"/>
                    <a:pt x="31" y="36"/>
                  </a:cubicBezTo>
                  <a:cubicBezTo>
                    <a:pt x="33" y="37"/>
                    <a:pt x="36" y="37"/>
                    <a:pt x="39" y="37"/>
                  </a:cubicBezTo>
                  <a:cubicBezTo>
                    <a:pt x="39" y="35"/>
                    <a:pt x="40" y="32"/>
                    <a:pt x="41" y="32"/>
                  </a:cubicBezTo>
                  <a:cubicBezTo>
                    <a:pt x="41" y="30"/>
                    <a:pt x="39" y="28"/>
                    <a:pt x="3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8" name="Freeform 729"/>
            <p:cNvSpPr>
              <a:spLocks/>
            </p:cNvSpPr>
            <p:nvPr/>
          </p:nvSpPr>
          <p:spPr bwMode="auto">
            <a:xfrm>
              <a:off x="7554913" y="3810223"/>
              <a:ext cx="55562" cy="42971"/>
            </a:xfrm>
            <a:custGeom>
              <a:avLst/>
              <a:gdLst>
                <a:gd name="T0" fmla="*/ 19159 w 29"/>
                <a:gd name="T1" fmla="*/ 3704 h 18"/>
                <a:gd name="T2" fmla="*/ 19159 w 29"/>
                <a:gd name="T3" fmla="*/ 0 h 18"/>
                <a:gd name="T4" fmla="*/ 0 w 29"/>
                <a:gd name="T5" fmla="*/ 18521 h 18"/>
                <a:gd name="T6" fmla="*/ 28739 w 29"/>
                <a:gd name="T7" fmla="*/ 29633 h 18"/>
                <a:gd name="T8" fmla="*/ 51730 w 29"/>
                <a:gd name="T9" fmla="*/ 31485 h 18"/>
                <a:gd name="T10" fmla="*/ 53646 w 29"/>
                <a:gd name="T11" fmla="*/ 31485 h 18"/>
                <a:gd name="T12" fmla="*/ 51730 w 29"/>
                <a:gd name="T13" fmla="*/ 16669 h 18"/>
                <a:gd name="T14" fmla="*/ 19159 w 29"/>
                <a:gd name="T15" fmla="*/ 370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8">
                  <a:moveTo>
                    <a:pt x="10" y="2"/>
                  </a:moveTo>
                  <a:cubicBezTo>
                    <a:pt x="10" y="2"/>
                    <a:pt x="10" y="1"/>
                    <a:pt x="10" y="0"/>
                  </a:cubicBezTo>
                  <a:cubicBezTo>
                    <a:pt x="0" y="10"/>
                    <a:pt x="0" y="10"/>
                    <a:pt x="0" y="10"/>
                  </a:cubicBezTo>
                  <a:cubicBezTo>
                    <a:pt x="4" y="12"/>
                    <a:pt x="12" y="15"/>
                    <a:pt x="15" y="16"/>
                  </a:cubicBezTo>
                  <a:cubicBezTo>
                    <a:pt x="19" y="18"/>
                    <a:pt x="24" y="18"/>
                    <a:pt x="27" y="17"/>
                  </a:cubicBezTo>
                  <a:cubicBezTo>
                    <a:pt x="27" y="17"/>
                    <a:pt x="28" y="17"/>
                    <a:pt x="28" y="17"/>
                  </a:cubicBezTo>
                  <a:cubicBezTo>
                    <a:pt x="28" y="14"/>
                    <a:pt x="29" y="11"/>
                    <a:pt x="27" y="9"/>
                  </a:cubicBezTo>
                  <a:cubicBezTo>
                    <a:pt x="25" y="7"/>
                    <a:pt x="12" y="4"/>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09" name="Freeform 730"/>
            <p:cNvSpPr>
              <a:spLocks/>
            </p:cNvSpPr>
            <p:nvPr/>
          </p:nvSpPr>
          <p:spPr bwMode="auto">
            <a:xfrm>
              <a:off x="7499350" y="3701770"/>
              <a:ext cx="93663" cy="133009"/>
            </a:xfrm>
            <a:custGeom>
              <a:avLst/>
              <a:gdLst>
                <a:gd name="T0" fmla="*/ 74548 w 49"/>
                <a:gd name="T1" fmla="*/ 74525 h 54"/>
                <a:gd name="T2" fmla="*/ 93663 w 49"/>
                <a:gd name="T3" fmla="*/ 53505 h 54"/>
                <a:gd name="T4" fmla="*/ 93663 w 49"/>
                <a:gd name="T5" fmla="*/ 53505 h 54"/>
                <a:gd name="T6" fmla="*/ 89840 w 49"/>
                <a:gd name="T7" fmla="*/ 53505 h 54"/>
                <a:gd name="T8" fmla="*/ 82194 w 49"/>
                <a:gd name="T9" fmla="*/ 47772 h 54"/>
                <a:gd name="T10" fmla="*/ 74548 w 49"/>
                <a:gd name="T11" fmla="*/ 47772 h 54"/>
                <a:gd name="T12" fmla="*/ 74548 w 49"/>
                <a:gd name="T13" fmla="*/ 0 h 54"/>
                <a:gd name="T14" fmla="*/ 32495 w 49"/>
                <a:gd name="T15" fmla="*/ 0 h 54"/>
                <a:gd name="T16" fmla="*/ 24849 w 49"/>
                <a:gd name="T17" fmla="*/ 13376 h 54"/>
                <a:gd name="T18" fmla="*/ 43964 w 49"/>
                <a:gd name="T19" fmla="*/ 42040 h 54"/>
                <a:gd name="T20" fmla="*/ 11469 w 49"/>
                <a:gd name="T21" fmla="*/ 45861 h 54"/>
                <a:gd name="T22" fmla="*/ 0 w 49"/>
                <a:gd name="T23" fmla="*/ 80257 h 54"/>
                <a:gd name="T24" fmla="*/ 3823 w 49"/>
                <a:gd name="T25" fmla="*/ 84079 h 54"/>
                <a:gd name="T26" fmla="*/ 22938 w 49"/>
                <a:gd name="T27" fmla="*/ 97455 h 54"/>
                <a:gd name="T28" fmla="*/ 51610 w 49"/>
                <a:gd name="T29" fmla="*/ 103188 h 54"/>
                <a:gd name="T30" fmla="*/ 55433 w 49"/>
                <a:gd name="T31" fmla="*/ 103188 h 54"/>
                <a:gd name="T32" fmla="*/ 74548 w 49"/>
                <a:gd name="T33" fmla="*/ 84079 h 54"/>
                <a:gd name="T34" fmla="*/ 74548 w 49"/>
                <a:gd name="T35" fmla="*/ 74525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54">
                  <a:moveTo>
                    <a:pt x="39" y="39"/>
                  </a:moveTo>
                  <a:cubicBezTo>
                    <a:pt x="39" y="36"/>
                    <a:pt x="45" y="31"/>
                    <a:pt x="49" y="28"/>
                  </a:cubicBezTo>
                  <a:cubicBezTo>
                    <a:pt x="49" y="28"/>
                    <a:pt x="49" y="28"/>
                    <a:pt x="49" y="28"/>
                  </a:cubicBezTo>
                  <a:cubicBezTo>
                    <a:pt x="48" y="28"/>
                    <a:pt x="48" y="28"/>
                    <a:pt x="47" y="28"/>
                  </a:cubicBezTo>
                  <a:cubicBezTo>
                    <a:pt x="45" y="27"/>
                    <a:pt x="44" y="26"/>
                    <a:pt x="43" y="25"/>
                  </a:cubicBezTo>
                  <a:cubicBezTo>
                    <a:pt x="39" y="25"/>
                    <a:pt x="39" y="25"/>
                    <a:pt x="39" y="25"/>
                  </a:cubicBezTo>
                  <a:cubicBezTo>
                    <a:pt x="39" y="0"/>
                    <a:pt x="39" y="0"/>
                    <a:pt x="39" y="0"/>
                  </a:cubicBez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cubicBezTo>
                    <a:pt x="0" y="43"/>
                    <a:pt x="1" y="44"/>
                    <a:pt x="2" y="44"/>
                  </a:cubicBezTo>
                  <a:cubicBezTo>
                    <a:pt x="6" y="47"/>
                    <a:pt x="9" y="51"/>
                    <a:pt x="12" y="51"/>
                  </a:cubicBezTo>
                  <a:cubicBezTo>
                    <a:pt x="16" y="52"/>
                    <a:pt x="24" y="52"/>
                    <a:pt x="27" y="54"/>
                  </a:cubicBezTo>
                  <a:cubicBezTo>
                    <a:pt x="28" y="54"/>
                    <a:pt x="28" y="54"/>
                    <a:pt x="29" y="54"/>
                  </a:cubicBezTo>
                  <a:cubicBezTo>
                    <a:pt x="39" y="44"/>
                    <a:pt x="39" y="44"/>
                    <a:pt x="39" y="44"/>
                  </a:cubicBezTo>
                  <a:cubicBezTo>
                    <a:pt x="39" y="43"/>
                    <a:pt x="39" y="41"/>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0" name="Freeform 731"/>
            <p:cNvSpPr>
              <a:spLocks/>
            </p:cNvSpPr>
            <p:nvPr/>
          </p:nvSpPr>
          <p:spPr bwMode="auto">
            <a:xfrm>
              <a:off x="6878638" y="3184063"/>
              <a:ext cx="755650" cy="620021"/>
            </a:xfrm>
            <a:custGeom>
              <a:avLst/>
              <a:gdLst>
                <a:gd name="T0" fmla="*/ 664056 w 396"/>
                <a:gd name="T1" fmla="*/ 442836 h 252"/>
                <a:gd name="T2" fmla="*/ 652607 w 396"/>
                <a:gd name="T3" fmla="*/ 400843 h 252"/>
                <a:gd name="T4" fmla="*/ 698404 w 396"/>
                <a:gd name="T5" fmla="*/ 400843 h 252"/>
                <a:gd name="T6" fmla="*/ 725119 w 396"/>
                <a:gd name="T7" fmla="*/ 389391 h 252"/>
                <a:gd name="T8" fmla="*/ 738476 w 396"/>
                <a:gd name="T9" fmla="*/ 334036 h 252"/>
                <a:gd name="T10" fmla="*/ 738476 w 396"/>
                <a:gd name="T11" fmla="*/ 303496 h 252"/>
                <a:gd name="T12" fmla="*/ 660240 w 396"/>
                <a:gd name="T13" fmla="*/ 351215 h 252"/>
                <a:gd name="T14" fmla="*/ 637341 w 396"/>
                <a:gd name="T15" fmla="*/ 381756 h 252"/>
                <a:gd name="T16" fmla="*/ 585820 w 396"/>
                <a:gd name="T17" fmla="*/ 383664 h 252"/>
                <a:gd name="T18" fmla="*/ 545747 w 396"/>
                <a:gd name="T19" fmla="*/ 376029 h 252"/>
                <a:gd name="T20" fmla="*/ 501858 w 396"/>
                <a:gd name="T21" fmla="*/ 328310 h 252"/>
                <a:gd name="T22" fmla="*/ 482776 w 396"/>
                <a:gd name="T23" fmla="*/ 248141 h 252"/>
                <a:gd name="T24" fmla="*/ 496134 w 396"/>
                <a:gd name="T25" fmla="*/ 190878 h 252"/>
                <a:gd name="T26" fmla="*/ 452245 w 396"/>
                <a:gd name="T27" fmla="*/ 171790 h 252"/>
                <a:gd name="T28" fmla="*/ 419806 w 396"/>
                <a:gd name="T29" fmla="*/ 122162 h 252"/>
                <a:gd name="T30" fmla="*/ 366376 w 396"/>
                <a:gd name="T31" fmla="*/ 80169 h 252"/>
                <a:gd name="T32" fmla="*/ 316762 w 396"/>
                <a:gd name="T33" fmla="*/ 87804 h 252"/>
                <a:gd name="T34" fmla="*/ 263333 w 396"/>
                <a:gd name="T35" fmla="*/ 26723 h 252"/>
                <a:gd name="T36" fmla="*/ 221352 w 396"/>
                <a:gd name="T37" fmla="*/ 38176 h 252"/>
                <a:gd name="T38" fmla="*/ 57246 w 396"/>
                <a:gd name="T39" fmla="*/ 0 h 252"/>
                <a:gd name="T40" fmla="*/ 7633 w 396"/>
                <a:gd name="T41" fmla="*/ 22905 h 252"/>
                <a:gd name="T42" fmla="*/ 40072 w 396"/>
                <a:gd name="T43" fmla="*/ 85895 h 252"/>
                <a:gd name="T44" fmla="*/ 76328 w 396"/>
                <a:gd name="T45" fmla="*/ 137432 h 252"/>
                <a:gd name="T46" fmla="*/ 57246 w 396"/>
                <a:gd name="T47" fmla="*/ 139341 h 252"/>
                <a:gd name="T48" fmla="*/ 101135 w 396"/>
                <a:gd name="T49" fmla="*/ 166064 h 252"/>
                <a:gd name="T50" fmla="*/ 125942 w 396"/>
                <a:gd name="T51" fmla="*/ 204239 h 252"/>
                <a:gd name="T52" fmla="*/ 150748 w 396"/>
                <a:gd name="T53" fmla="*/ 234780 h 252"/>
                <a:gd name="T54" fmla="*/ 185096 w 396"/>
                <a:gd name="T55" fmla="*/ 263411 h 252"/>
                <a:gd name="T56" fmla="*/ 183188 w 396"/>
                <a:gd name="T57" fmla="*/ 240506 h 252"/>
                <a:gd name="T58" fmla="*/ 158381 w 396"/>
                <a:gd name="T59" fmla="*/ 225236 h 252"/>
                <a:gd name="T60" fmla="*/ 156473 w 396"/>
                <a:gd name="T61" fmla="*/ 208057 h 252"/>
                <a:gd name="T62" fmla="*/ 135483 w 396"/>
                <a:gd name="T63" fmla="*/ 164155 h 252"/>
                <a:gd name="T64" fmla="*/ 101135 w 396"/>
                <a:gd name="T65" fmla="*/ 114527 h 252"/>
                <a:gd name="T66" fmla="*/ 78236 w 396"/>
                <a:gd name="T67" fmla="*/ 85895 h 252"/>
                <a:gd name="T68" fmla="*/ 55338 w 396"/>
                <a:gd name="T69" fmla="*/ 30540 h 252"/>
                <a:gd name="T70" fmla="*/ 74420 w 396"/>
                <a:gd name="T71" fmla="*/ 32449 h 252"/>
                <a:gd name="T72" fmla="*/ 101135 w 396"/>
                <a:gd name="T73" fmla="*/ 40084 h 252"/>
                <a:gd name="T74" fmla="*/ 116401 w 396"/>
                <a:gd name="T75" fmla="*/ 97348 h 252"/>
                <a:gd name="T76" fmla="*/ 124033 w 396"/>
                <a:gd name="T77" fmla="*/ 99256 h 252"/>
                <a:gd name="T78" fmla="*/ 158381 w 396"/>
                <a:gd name="T79" fmla="*/ 131706 h 252"/>
                <a:gd name="T80" fmla="*/ 177463 w 396"/>
                <a:gd name="T81" fmla="*/ 154611 h 252"/>
                <a:gd name="T82" fmla="*/ 194637 w 396"/>
                <a:gd name="T83" fmla="*/ 169881 h 252"/>
                <a:gd name="T84" fmla="*/ 206086 w 396"/>
                <a:gd name="T85" fmla="*/ 196604 h 252"/>
                <a:gd name="T86" fmla="*/ 225168 w 396"/>
                <a:gd name="T87" fmla="*/ 213783 h 252"/>
                <a:gd name="T88" fmla="*/ 249975 w 396"/>
                <a:gd name="T89" fmla="*/ 238597 h 252"/>
                <a:gd name="T90" fmla="*/ 290047 w 396"/>
                <a:gd name="T91" fmla="*/ 286317 h 252"/>
                <a:gd name="T92" fmla="*/ 295772 w 396"/>
                <a:gd name="T93" fmla="*/ 301587 h 252"/>
                <a:gd name="T94" fmla="*/ 293864 w 396"/>
                <a:gd name="T95" fmla="*/ 324492 h 252"/>
                <a:gd name="T96" fmla="*/ 312946 w 396"/>
                <a:gd name="T97" fmla="*/ 364577 h 252"/>
                <a:gd name="T98" fmla="*/ 353018 w 396"/>
                <a:gd name="T99" fmla="*/ 391299 h 252"/>
                <a:gd name="T100" fmla="*/ 425530 w 396"/>
                <a:gd name="T101" fmla="*/ 421840 h 252"/>
                <a:gd name="T102" fmla="*/ 501858 w 396"/>
                <a:gd name="T103" fmla="*/ 450472 h 252"/>
                <a:gd name="T104" fmla="*/ 551472 w 396"/>
                <a:gd name="T105" fmla="*/ 440928 h 252"/>
                <a:gd name="T106" fmla="*/ 601085 w 396"/>
                <a:gd name="T107" fmla="*/ 461924 h 252"/>
                <a:gd name="T108" fmla="*/ 631617 w 396"/>
                <a:gd name="T109" fmla="*/ 446654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6" h="252">
                  <a:moveTo>
                    <a:pt x="331" y="234"/>
                  </a:moveTo>
                  <a:cubicBezTo>
                    <a:pt x="334" y="233"/>
                    <a:pt x="351" y="236"/>
                    <a:pt x="348" y="232"/>
                  </a:cubicBezTo>
                  <a:cubicBezTo>
                    <a:pt x="346" y="227"/>
                    <a:pt x="336" y="219"/>
                    <a:pt x="338" y="217"/>
                  </a:cubicBezTo>
                  <a:cubicBezTo>
                    <a:pt x="339" y="216"/>
                    <a:pt x="342" y="210"/>
                    <a:pt x="342" y="210"/>
                  </a:cubicBezTo>
                  <a:cubicBezTo>
                    <a:pt x="364" y="210"/>
                    <a:pt x="364" y="210"/>
                    <a:pt x="364" y="210"/>
                  </a:cubicBezTo>
                  <a:cubicBezTo>
                    <a:pt x="366" y="210"/>
                    <a:pt x="366" y="210"/>
                    <a:pt x="366" y="210"/>
                  </a:cubicBezTo>
                  <a:cubicBezTo>
                    <a:pt x="366" y="210"/>
                    <a:pt x="373" y="200"/>
                    <a:pt x="376" y="201"/>
                  </a:cubicBezTo>
                  <a:cubicBezTo>
                    <a:pt x="377" y="202"/>
                    <a:pt x="379" y="203"/>
                    <a:pt x="380" y="204"/>
                  </a:cubicBezTo>
                  <a:cubicBezTo>
                    <a:pt x="382" y="201"/>
                    <a:pt x="385" y="195"/>
                    <a:pt x="385" y="192"/>
                  </a:cubicBezTo>
                  <a:cubicBezTo>
                    <a:pt x="385" y="189"/>
                    <a:pt x="383" y="180"/>
                    <a:pt x="387" y="175"/>
                  </a:cubicBezTo>
                  <a:cubicBezTo>
                    <a:pt x="391" y="170"/>
                    <a:pt x="396" y="167"/>
                    <a:pt x="395" y="164"/>
                  </a:cubicBezTo>
                  <a:cubicBezTo>
                    <a:pt x="394" y="161"/>
                    <a:pt x="395" y="158"/>
                    <a:pt x="387" y="159"/>
                  </a:cubicBezTo>
                  <a:cubicBezTo>
                    <a:pt x="380" y="159"/>
                    <a:pt x="355" y="161"/>
                    <a:pt x="350" y="166"/>
                  </a:cubicBezTo>
                  <a:cubicBezTo>
                    <a:pt x="346" y="171"/>
                    <a:pt x="348" y="180"/>
                    <a:pt x="346" y="184"/>
                  </a:cubicBezTo>
                  <a:cubicBezTo>
                    <a:pt x="344" y="187"/>
                    <a:pt x="336" y="194"/>
                    <a:pt x="336" y="195"/>
                  </a:cubicBezTo>
                  <a:cubicBezTo>
                    <a:pt x="335" y="196"/>
                    <a:pt x="336" y="199"/>
                    <a:pt x="334" y="200"/>
                  </a:cubicBezTo>
                  <a:cubicBezTo>
                    <a:pt x="333" y="200"/>
                    <a:pt x="330" y="198"/>
                    <a:pt x="327" y="197"/>
                  </a:cubicBezTo>
                  <a:cubicBezTo>
                    <a:pt x="325" y="197"/>
                    <a:pt x="313" y="199"/>
                    <a:pt x="307" y="201"/>
                  </a:cubicBezTo>
                  <a:cubicBezTo>
                    <a:pt x="302" y="203"/>
                    <a:pt x="298" y="205"/>
                    <a:pt x="295" y="203"/>
                  </a:cubicBezTo>
                  <a:cubicBezTo>
                    <a:pt x="292" y="201"/>
                    <a:pt x="291" y="198"/>
                    <a:pt x="286" y="197"/>
                  </a:cubicBezTo>
                  <a:cubicBezTo>
                    <a:pt x="281" y="196"/>
                    <a:pt x="274" y="196"/>
                    <a:pt x="271" y="188"/>
                  </a:cubicBezTo>
                  <a:cubicBezTo>
                    <a:pt x="269" y="181"/>
                    <a:pt x="266" y="177"/>
                    <a:pt x="263" y="172"/>
                  </a:cubicBezTo>
                  <a:cubicBezTo>
                    <a:pt x="259" y="167"/>
                    <a:pt x="257" y="162"/>
                    <a:pt x="254" y="151"/>
                  </a:cubicBezTo>
                  <a:cubicBezTo>
                    <a:pt x="251" y="140"/>
                    <a:pt x="253" y="133"/>
                    <a:pt x="253" y="130"/>
                  </a:cubicBezTo>
                  <a:cubicBezTo>
                    <a:pt x="254" y="127"/>
                    <a:pt x="251" y="118"/>
                    <a:pt x="252" y="113"/>
                  </a:cubicBezTo>
                  <a:cubicBezTo>
                    <a:pt x="253" y="109"/>
                    <a:pt x="259" y="105"/>
                    <a:pt x="260" y="100"/>
                  </a:cubicBezTo>
                  <a:cubicBezTo>
                    <a:pt x="260" y="99"/>
                    <a:pt x="260" y="97"/>
                    <a:pt x="260" y="96"/>
                  </a:cubicBezTo>
                  <a:cubicBezTo>
                    <a:pt x="251" y="94"/>
                    <a:pt x="239" y="91"/>
                    <a:pt x="237" y="90"/>
                  </a:cubicBezTo>
                  <a:cubicBezTo>
                    <a:pt x="234" y="88"/>
                    <a:pt x="231" y="84"/>
                    <a:pt x="231" y="79"/>
                  </a:cubicBezTo>
                  <a:cubicBezTo>
                    <a:pt x="231" y="73"/>
                    <a:pt x="225" y="68"/>
                    <a:pt x="220" y="64"/>
                  </a:cubicBezTo>
                  <a:cubicBezTo>
                    <a:pt x="214" y="60"/>
                    <a:pt x="214" y="54"/>
                    <a:pt x="211" y="49"/>
                  </a:cubicBezTo>
                  <a:cubicBezTo>
                    <a:pt x="209" y="44"/>
                    <a:pt x="197" y="42"/>
                    <a:pt x="192" y="42"/>
                  </a:cubicBezTo>
                  <a:cubicBezTo>
                    <a:pt x="187" y="41"/>
                    <a:pt x="184" y="53"/>
                    <a:pt x="181" y="53"/>
                  </a:cubicBezTo>
                  <a:cubicBezTo>
                    <a:pt x="178" y="53"/>
                    <a:pt x="169" y="48"/>
                    <a:pt x="166" y="46"/>
                  </a:cubicBezTo>
                  <a:cubicBezTo>
                    <a:pt x="164" y="44"/>
                    <a:pt x="161" y="30"/>
                    <a:pt x="161" y="30"/>
                  </a:cubicBezTo>
                  <a:cubicBezTo>
                    <a:pt x="138" y="14"/>
                    <a:pt x="138" y="14"/>
                    <a:pt x="138" y="14"/>
                  </a:cubicBezTo>
                  <a:cubicBezTo>
                    <a:pt x="119" y="14"/>
                    <a:pt x="119" y="14"/>
                    <a:pt x="119" y="14"/>
                  </a:cubicBezTo>
                  <a:cubicBezTo>
                    <a:pt x="116" y="20"/>
                    <a:pt x="116" y="20"/>
                    <a:pt x="116" y="20"/>
                  </a:cubicBezTo>
                  <a:cubicBezTo>
                    <a:pt x="78" y="19"/>
                    <a:pt x="78" y="19"/>
                    <a:pt x="78" y="19"/>
                  </a:cubicBezTo>
                  <a:cubicBezTo>
                    <a:pt x="30" y="0"/>
                    <a:pt x="30" y="0"/>
                    <a:pt x="30" y="0"/>
                  </a:cubicBezTo>
                  <a:cubicBezTo>
                    <a:pt x="0" y="3"/>
                    <a:pt x="0" y="3"/>
                    <a:pt x="0" y="3"/>
                  </a:cubicBezTo>
                  <a:cubicBezTo>
                    <a:pt x="1" y="7"/>
                    <a:pt x="3" y="10"/>
                    <a:pt x="4" y="12"/>
                  </a:cubicBezTo>
                  <a:cubicBezTo>
                    <a:pt x="7" y="16"/>
                    <a:pt x="14" y="30"/>
                    <a:pt x="17" y="35"/>
                  </a:cubicBezTo>
                  <a:cubicBezTo>
                    <a:pt x="20" y="41"/>
                    <a:pt x="18" y="43"/>
                    <a:pt x="21" y="45"/>
                  </a:cubicBezTo>
                  <a:cubicBezTo>
                    <a:pt x="25" y="48"/>
                    <a:pt x="36" y="56"/>
                    <a:pt x="38" y="59"/>
                  </a:cubicBezTo>
                  <a:cubicBezTo>
                    <a:pt x="40" y="63"/>
                    <a:pt x="40" y="69"/>
                    <a:pt x="40" y="72"/>
                  </a:cubicBezTo>
                  <a:cubicBezTo>
                    <a:pt x="41" y="75"/>
                    <a:pt x="40" y="74"/>
                    <a:pt x="38" y="72"/>
                  </a:cubicBezTo>
                  <a:cubicBezTo>
                    <a:pt x="35" y="70"/>
                    <a:pt x="28" y="70"/>
                    <a:pt x="30" y="73"/>
                  </a:cubicBezTo>
                  <a:cubicBezTo>
                    <a:pt x="32" y="76"/>
                    <a:pt x="41" y="84"/>
                    <a:pt x="45" y="84"/>
                  </a:cubicBezTo>
                  <a:cubicBezTo>
                    <a:pt x="48" y="84"/>
                    <a:pt x="50" y="85"/>
                    <a:pt x="53" y="87"/>
                  </a:cubicBezTo>
                  <a:cubicBezTo>
                    <a:pt x="55" y="89"/>
                    <a:pt x="65" y="97"/>
                    <a:pt x="66" y="99"/>
                  </a:cubicBezTo>
                  <a:cubicBezTo>
                    <a:pt x="67" y="101"/>
                    <a:pt x="68" y="105"/>
                    <a:pt x="66" y="107"/>
                  </a:cubicBezTo>
                  <a:cubicBezTo>
                    <a:pt x="65" y="110"/>
                    <a:pt x="63" y="111"/>
                    <a:pt x="65" y="113"/>
                  </a:cubicBezTo>
                  <a:cubicBezTo>
                    <a:pt x="67" y="115"/>
                    <a:pt x="76" y="120"/>
                    <a:pt x="79" y="123"/>
                  </a:cubicBezTo>
                  <a:cubicBezTo>
                    <a:pt x="82" y="126"/>
                    <a:pt x="89" y="132"/>
                    <a:pt x="91" y="135"/>
                  </a:cubicBezTo>
                  <a:cubicBezTo>
                    <a:pt x="94" y="139"/>
                    <a:pt x="95" y="140"/>
                    <a:pt x="97" y="138"/>
                  </a:cubicBezTo>
                  <a:cubicBezTo>
                    <a:pt x="98" y="137"/>
                    <a:pt x="101" y="133"/>
                    <a:pt x="100" y="131"/>
                  </a:cubicBezTo>
                  <a:cubicBezTo>
                    <a:pt x="98" y="129"/>
                    <a:pt x="96" y="128"/>
                    <a:pt x="96" y="126"/>
                  </a:cubicBezTo>
                  <a:cubicBezTo>
                    <a:pt x="95" y="123"/>
                    <a:pt x="96" y="122"/>
                    <a:pt x="93" y="121"/>
                  </a:cubicBezTo>
                  <a:cubicBezTo>
                    <a:pt x="89" y="120"/>
                    <a:pt x="85" y="122"/>
                    <a:pt x="83" y="118"/>
                  </a:cubicBezTo>
                  <a:cubicBezTo>
                    <a:pt x="81" y="113"/>
                    <a:pt x="85" y="112"/>
                    <a:pt x="85" y="111"/>
                  </a:cubicBezTo>
                  <a:cubicBezTo>
                    <a:pt x="85" y="110"/>
                    <a:pt x="83" y="110"/>
                    <a:pt x="82" y="109"/>
                  </a:cubicBezTo>
                  <a:cubicBezTo>
                    <a:pt x="81" y="108"/>
                    <a:pt x="76" y="98"/>
                    <a:pt x="76" y="95"/>
                  </a:cubicBezTo>
                  <a:cubicBezTo>
                    <a:pt x="75" y="92"/>
                    <a:pt x="73" y="88"/>
                    <a:pt x="71" y="86"/>
                  </a:cubicBezTo>
                  <a:cubicBezTo>
                    <a:pt x="69" y="84"/>
                    <a:pt x="60" y="74"/>
                    <a:pt x="58" y="73"/>
                  </a:cubicBezTo>
                  <a:cubicBezTo>
                    <a:pt x="57" y="71"/>
                    <a:pt x="55" y="63"/>
                    <a:pt x="53" y="60"/>
                  </a:cubicBezTo>
                  <a:cubicBezTo>
                    <a:pt x="51" y="57"/>
                    <a:pt x="48" y="56"/>
                    <a:pt x="47" y="55"/>
                  </a:cubicBezTo>
                  <a:cubicBezTo>
                    <a:pt x="45" y="53"/>
                    <a:pt x="45" y="48"/>
                    <a:pt x="41" y="45"/>
                  </a:cubicBezTo>
                  <a:cubicBezTo>
                    <a:pt x="37" y="42"/>
                    <a:pt x="34" y="40"/>
                    <a:pt x="33" y="37"/>
                  </a:cubicBezTo>
                  <a:cubicBezTo>
                    <a:pt x="33" y="34"/>
                    <a:pt x="29" y="18"/>
                    <a:pt x="29" y="16"/>
                  </a:cubicBezTo>
                  <a:cubicBezTo>
                    <a:pt x="29" y="14"/>
                    <a:pt x="29" y="12"/>
                    <a:pt x="33" y="13"/>
                  </a:cubicBezTo>
                  <a:cubicBezTo>
                    <a:pt x="37" y="15"/>
                    <a:pt x="37" y="18"/>
                    <a:pt x="39" y="17"/>
                  </a:cubicBezTo>
                  <a:cubicBezTo>
                    <a:pt x="41" y="17"/>
                    <a:pt x="44" y="16"/>
                    <a:pt x="46" y="18"/>
                  </a:cubicBezTo>
                  <a:cubicBezTo>
                    <a:pt x="47" y="20"/>
                    <a:pt x="51" y="19"/>
                    <a:pt x="53" y="21"/>
                  </a:cubicBezTo>
                  <a:cubicBezTo>
                    <a:pt x="54" y="22"/>
                    <a:pt x="54" y="31"/>
                    <a:pt x="58" y="39"/>
                  </a:cubicBezTo>
                  <a:cubicBezTo>
                    <a:pt x="62" y="47"/>
                    <a:pt x="62" y="49"/>
                    <a:pt x="61" y="51"/>
                  </a:cubicBezTo>
                  <a:cubicBezTo>
                    <a:pt x="61" y="52"/>
                    <a:pt x="58" y="57"/>
                    <a:pt x="60" y="56"/>
                  </a:cubicBezTo>
                  <a:cubicBezTo>
                    <a:pt x="63" y="54"/>
                    <a:pt x="61" y="48"/>
                    <a:pt x="65" y="52"/>
                  </a:cubicBezTo>
                  <a:cubicBezTo>
                    <a:pt x="68" y="56"/>
                    <a:pt x="69" y="59"/>
                    <a:pt x="73" y="62"/>
                  </a:cubicBezTo>
                  <a:cubicBezTo>
                    <a:pt x="78" y="66"/>
                    <a:pt x="80" y="68"/>
                    <a:pt x="83" y="69"/>
                  </a:cubicBezTo>
                  <a:cubicBezTo>
                    <a:pt x="86" y="70"/>
                    <a:pt x="83" y="72"/>
                    <a:pt x="86" y="75"/>
                  </a:cubicBezTo>
                  <a:cubicBezTo>
                    <a:pt x="88" y="78"/>
                    <a:pt x="92" y="79"/>
                    <a:pt x="93" y="81"/>
                  </a:cubicBezTo>
                  <a:cubicBezTo>
                    <a:pt x="94" y="83"/>
                    <a:pt x="95" y="87"/>
                    <a:pt x="97" y="87"/>
                  </a:cubicBezTo>
                  <a:cubicBezTo>
                    <a:pt x="99" y="87"/>
                    <a:pt x="102" y="86"/>
                    <a:pt x="102" y="89"/>
                  </a:cubicBezTo>
                  <a:cubicBezTo>
                    <a:pt x="102" y="92"/>
                    <a:pt x="99" y="93"/>
                    <a:pt x="101" y="96"/>
                  </a:cubicBezTo>
                  <a:cubicBezTo>
                    <a:pt x="102" y="100"/>
                    <a:pt x="106" y="101"/>
                    <a:pt x="108" y="103"/>
                  </a:cubicBezTo>
                  <a:cubicBezTo>
                    <a:pt x="111" y="104"/>
                    <a:pt x="111" y="106"/>
                    <a:pt x="113" y="106"/>
                  </a:cubicBezTo>
                  <a:cubicBezTo>
                    <a:pt x="115" y="107"/>
                    <a:pt x="118" y="110"/>
                    <a:pt x="118" y="112"/>
                  </a:cubicBezTo>
                  <a:cubicBezTo>
                    <a:pt x="118" y="113"/>
                    <a:pt x="121" y="115"/>
                    <a:pt x="122" y="116"/>
                  </a:cubicBezTo>
                  <a:cubicBezTo>
                    <a:pt x="123" y="117"/>
                    <a:pt x="128" y="121"/>
                    <a:pt x="131" y="125"/>
                  </a:cubicBezTo>
                  <a:cubicBezTo>
                    <a:pt x="133" y="128"/>
                    <a:pt x="143" y="136"/>
                    <a:pt x="146" y="140"/>
                  </a:cubicBezTo>
                  <a:cubicBezTo>
                    <a:pt x="149" y="144"/>
                    <a:pt x="152" y="147"/>
                    <a:pt x="152" y="150"/>
                  </a:cubicBezTo>
                  <a:cubicBezTo>
                    <a:pt x="151" y="153"/>
                    <a:pt x="148" y="155"/>
                    <a:pt x="150" y="155"/>
                  </a:cubicBezTo>
                  <a:cubicBezTo>
                    <a:pt x="152" y="156"/>
                    <a:pt x="154" y="155"/>
                    <a:pt x="155" y="158"/>
                  </a:cubicBezTo>
                  <a:cubicBezTo>
                    <a:pt x="156" y="160"/>
                    <a:pt x="153" y="164"/>
                    <a:pt x="152" y="167"/>
                  </a:cubicBezTo>
                  <a:cubicBezTo>
                    <a:pt x="151" y="169"/>
                    <a:pt x="155" y="168"/>
                    <a:pt x="154" y="170"/>
                  </a:cubicBezTo>
                  <a:cubicBezTo>
                    <a:pt x="153" y="171"/>
                    <a:pt x="149" y="174"/>
                    <a:pt x="151" y="177"/>
                  </a:cubicBezTo>
                  <a:cubicBezTo>
                    <a:pt x="152" y="179"/>
                    <a:pt x="161" y="190"/>
                    <a:pt x="164" y="191"/>
                  </a:cubicBezTo>
                  <a:cubicBezTo>
                    <a:pt x="166" y="193"/>
                    <a:pt x="171" y="192"/>
                    <a:pt x="174" y="196"/>
                  </a:cubicBezTo>
                  <a:cubicBezTo>
                    <a:pt x="177" y="201"/>
                    <a:pt x="181" y="204"/>
                    <a:pt x="185" y="205"/>
                  </a:cubicBezTo>
                  <a:cubicBezTo>
                    <a:pt x="189" y="206"/>
                    <a:pt x="197" y="207"/>
                    <a:pt x="199" y="208"/>
                  </a:cubicBezTo>
                  <a:cubicBezTo>
                    <a:pt x="201" y="209"/>
                    <a:pt x="215" y="218"/>
                    <a:pt x="223" y="221"/>
                  </a:cubicBezTo>
                  <a:cubicBezTo>
                    <a:pt x="230" y="225"/>
                    <a:pt x="238" y="227"/>
                    <a:pt x="245" y="230"/>
                  </a:cubicBezTo>
                  <a:cubicBezTo>
                    <a:pt x="251" y="233"/>
                    <a:pt x="259" y="234"/>
                    <a:pt x="263" y="236"/>
                  </a:cubicBezTo>
                  <a:cubicBezTo>
                    <a:pt x="266" y="238"/>
                    <a:pt x="274" y="238"/>
                    <a:pt x="278" y="236"/>
                  </a:cubicBezTo>
                  <a:cubicBezTo>
                    <a:pt x="282" y="234"/>
                    <a:pt x="285" y="231"/>
                    <a:pt x="289" y="231"/>
                  </a:cubicBezTo>
                  <a:cubicBezTo>
                    <a:pt x="293" y="231"/>
                    <a:pt x="298" y="230"/>
                    <a:pt x="303" y="234"/>
                  </a:cubicBezTo>
                  <a:cubicBezTo>
                    <a:pt x="308" y="238"/>
                    <a:pt x="313" y="239"/>
                    <a:pt x="315" y="242"/>
                  </a:cubicBezTo>
                  <a:cubicBezTo>
                    <a:pt x="317" y="244"/>
                    <a:pt x="321" y="249"/>
                    <a:pt x="325" y="252"/>
                  </a:cubicBezTo>
                  <a:cubicBezTo>
                    <a:pt x="326" y="245"/>
                    <a:pt x="329" y="234"/>
                    <a:pt x="331"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1" name="Freeform 732"/>
            <p:cNvSpPr>
              <a:spLocks/>
            </p:cNvSpPr>
            <p:nvPr/>
          </p:nvSpPr>
          <p:spPr bwMode="auto">
            <a:xfrm>
              <a:off x="7570788" y="3763158"/>
              <a:ext cx="149225" cy="100268"/>
            </a:xfrm>
            <a:custGeom>
              <a:avLst/>
              <a:gdLst>
                <a:gd name="T0" fmla="*/ 59307 w 78"/>
                <a:gd name="T1" fmla="*/ 73993 h 41"/>
                <a:gd name="T2" fmla="*/ 65047 w 78"/>
                <a:gd name="T3" fmla="*/ 58815 h 41"/>
                <a:gd name="T4" fmla="*/ 80352 w 78"/>
                <a:gd name="T5" fmla="*/ 49329 h 41"/>
                <a:gd name="T6" fmla="*/ 89918 w 78"/>
                <a:gd name="T7" fmla="*/ 53124 h 41"/>
                <a:gd name="T8" fmla="*/ 112875 w 78"/>
                <a:gd name="T9" fmla="*/ 30356 h 41"/>
                <a:gd name="T10" fmla="*/ 137746 w 78"/>
                <a:gd name="T11" fmla="*/ 28459 h 41"/>
                <a:gd name="T12" fmla="*/ 149225 w 78"/>
                <a:gd name="T13" fmla="*/ 22767 h 41"/>
                <a:gd name="T14" fmla="*/ 145399 w 78"/>
                <a:gd name="T15" fmla="*/ 20870 h 41"/>
                <a:gd name="T16" fmla="*/ 122441 w 78"/>
                <a:gd name="T17" fmla="*/ 3795 h 41"/>
                <a:gd name="T18" fmla="*/ 89918 w 78"/>
                <a:gd name="T19" fmla="*/ 1897 h 41"/>
                <a:gd name="T20" fmla="*/ 63134 w 78"/>
                <a:gd name="T21" fmla="*/ 7589 h 41"/>
                <a:gd name="T22" fmla="*/ 42089 w 78"/>
                <a:gd name="T23" fmla="*/ 1897 h 41"/>
                <a:gd name="T24" fmla="*/ 21045 w 78"/>
                <a:gd name="T25" fmla="*/ 5692 h 41"/>
                <a:gd name="T26" fmla="*/ 21045 w 78"/>
                <a:gd name="T27" fmla="*/ 5692 h 41"/>
                <a:gd name="T28" fmla="*/ 1913 w 78"/>
                <a:gd name="T29" fmla="*/ 26562 h 41"/>
                <a:gd name="T30" fmla="*/ 1913 w 78"/>
                <a:gd name="T31" fmla="*/ 39843 h 41"/>
                <a:gd name="T32" fmla="*/ 34437 w 78"/>
                <a:gd name="T33" fmla="*/ 53124 h 41"/>
                <a:gd name="T34" fmla="*/ 36350 w 78"/>
                <a:gd name="T35" fmla="*/ 68302 h 41"/>
                <a:gd name="T36" fmla="*/ 49742 w 78"/>
                <a:gd name="T37" fmla="*/ 66404 h 41"/>
                <a:gd name="T38" fmla="*/ 44002 w 78"/>
                <a:gd name="T39" fmla="*/ 77788 h 41"/>
                <a:gd name="T40" fmla="*/ 44002 w 78"/>
                <a:gd name="T41" fmla="*/ 77788 h 41"/>
                <a:gd name="T42" fmla="*/ 59307 w 78"/>
                <a:gd name="T43" fmla="*/ 73993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41">
                  <a:moveTo>
                    <a:pt x="31" y="39"/>
                  </a:moveTo>
                  <a:cubicBezTo>
                    <a:pt x="32" y="38"/>
                    <a:pt x="32" y="33"/>
                    <a:pt x="34" y="31"/>
                  </a:cubicBezTo>
                  <a:cubicBezTo>
                    <a:pt x="36" y="29"/>
                    <a:pt x="38" y="26"/>
                    <a:pt x="42" y="26"/>
                  </a:cubicBezTo>
                  <a:cubicBezTo>
                    <a:pt x="45" y="26"/>
                    <a:pt x="45" y="30"/>
                    <a:pt x="47" y="28"/>
                  </a:cubicBezTo>
                  <a:cubicBezTo>
                    <a:pt x="49" y="26"/>
                    <a:pt x="56" y="16"/>
                    <a:pt x="59" y="16"/>
                  </a:cubicBezTo>
                  <a:cubicBezTo>
                    <a:pt x="62" y="16"/>
                    <a:pt x="68" y="19"/>
                    <a:pt x="72" y="15"/>
                  </a:cubicBezTo>
                  <a:cubicBezTo>
                    <a:pt x="74" y="13"/>
                    <a:pt x="76" y="12"/>
                    <a:pt x="78" y="12"/>
                  </a:cubicBezTo>
                  <a:cubicBezTo>
                    <a:pt x="78" y="11"/>
                    <a:pt x="77" y="11"/>
                    <a:pt x="76" y="11"/>
                  </a:cubicBezTo>
                  <a:cubicBezTo>
                    <a:pt x="72" y="10"/>
                    <a:pt x="68" y="4"/>
                    <a:pt x="64" y="2"/>
                  </a:cubicBezTo>
                  <a:cubicBezTo>
                    <a:pt x="60" y="0"/>
                    <a:pt x="54" y="0"/>
                    <a:pt x="47" y="1"/>
                  </a:cubicBezTo>
                  <a:cubicBezTo>
                    <a:pt x="40" y="1"/>
                    <a:pt x="37" y="5"/>
                    <a:pt x="33" y="4"/>
                  </a:cubicBezTo>
                  <a:cubicBezTo>
                    <a:pt x="28" y="3"/>
                    <a:pt x="27" y="1"/>
                    <a:pt x="22" y="1"/>
                  </a:cubicBezTo>
                  <a:cubicBezTo>
                    <a:pt x="18" y="2"/>
                    <a:pt x="15" y="4"/>
                    <a:pt x="11" y="3"/>
                  </a:cubicBezTo>
                  <a:cubicBezTo>
                    <a:pt x="11" y="3"/>
                    <a:pt x="11" y="3"/>
                    <a:pt x="11" y="3"/>
                  </a:cubicBezTo>
                  <a:cubicBezTo>
                    <a:pt x="7" y="6"/>
                    <a:pt x="1" y="11"/>
                    <a:pt x="1" y="14"/>
                  </a:cubicBezTo>
                  <a:cubicBezTo>
                    <a:pt x="1" y="17"/>
                    <a:pt x="0" y="19"/>
                    <a:pt x="1" y="21"/>
                  </a:cubicBezTo>
                  <a:cubicBezTo>
                    <a:pt x="3" y="23"/>
                    <a:pt x="16" y="26"/>
                    <a:pt x="18" y="28"/>
                  </a:cubicBezTo>
                  <a:cubicBezTo>
                    <a:pt x="20" y="30"/>
                    <a:pt x="19" y="33"/>
                    <a:pt x="19" y="36"/>
                  </a:cubicBezTo>
                  <a:cubicBezTo>
                    <a:pt x="22" y="34"/>
                    <a:pt x="27" y="34"/>
                    <a:pt x="26" y="35"/>
                  </a:cubicBezTo>
                  <a:cubicBezTo>
                    <a:pt x="24" y="36"/>
                    <a:pt x="22" y="39"/>
                    <a:pt x="23" y="41"/>
                  </a:cubicBezTo>
                  <a:cubicBezTo>
                    <a:pt x="23" y="41"/>
                    <a:pt x="23" y="41"/>
                    <a:pt x="23" y="41"/>
                  </a:cubicBezTo>
                  <a:cubicBezTo>
                    <a:pt x="26" y="40"/>
                    <a:pt x="30" y="40"/>
                    <a:pt x="31"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2" name="Freeform 733"/>
            <p:cNvSpPr>
              <a:spLocks/>
            </p:cNvSpPr>
            <p:nvPr/>
          </p:nvSpPr>
          <p:spPr bwMode="auto">
            <a:xfrm>
              <a:off x="7573963" y="3677215"/>
              <a:ext cx="30162" cy="85944"/>
            </a:xfrm>
            <a:custGeom>
              <a:avLst/>
              <a:gdLst>
                <a:gd name="T0" fmla="*/ 22622 w 16"/>
                <a:gd name="T1" fmla="*/ 1905 h 35"/>
                <a:gd name="T2" fmla="*/ 3770 w 16"/>
                <a:gd name="T3" fmla="*/ 19050 h 35"/>
                <a:gd name="T4" fmla="*/ 0 w 16"/>
                <a:gd name="T5" fmla="*/ 19050 h 35"/>
                <a:gd name="T6" fmla="*/ 0 w 16"/>
                <a:gd name="T7" fmla="*/ 66675 h 35"/>
                <a:gd name="T8" fmla="*/ 7541 w 16"/>
                <a:gd name="T9" fmla="*/ 66675 h 35"/>
                <a:gd name="T10" fmla="*/ 7541 w 16"/>
                <a:gd name="T11" fmla="*/ 66675 h 35"/>
                <a:gd name="T12" fmla="*/ 9426 w 16"/>
                <a:gd name="T13" fmla="*/ 60960 h 35"/>
                <a:gd name="T14" fmla="*/ 22622 w 16"/>
                <a:gd name="T15" fmla="*/ 30480 h 35"/>
                <a:gd name="T16" fmla="*/ 30162 w 16"/>
                <a:gd name="T17" fmla="*/ 7620 h 35"/>
                <a:gd name="T18" fmla="*/ 30162 w 16"/>
                <a:gd name="T19" fmla="*/ 7620 h 35"/>
                <a:gd name="T20" fmla="*/ 30162 w 16"/>
                <a:gd name="T21" fmla="*/ 7620 h 35"/>
                <a:gd name="T22" fmla="*/ 22622 w 16"/>
                <a:gd name="T23" fmla="*/ 190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35">
                  <a:moveTo>
                    <a:pt x="12" y="1"/>
                  </a:moveTo>
                  <a:cubicBezTo>
                    <a:pt x="9" y="0"/>
                    <a:pt x="2" y="10"/>
                    <a:pt x="2" y="10"/>
                  </a:cubicBezTo>
                  <a:cubicBezTo>
                    <a:pt x="0" y="10"/>
                    <a:pt x="0" y="10"/>
                    <a:pt x="0" y="10"/>
                  </a:cubicBezTo>
                  <a:cubicBezTo>
                    <a:pt x="0" y="35"/>
                    <a:pt x="0" y="35"/>
                    <a:pt x="0" y="35"/>
                  </a:cubicBezTo>
                  <a:cubicBezTo>
                    <a:pt x="4" y="35"/>
                    <a:pt x="4" y="35"/>
                    <a:pt x="4" y="35"/>
                  </a:cubicBezTo>
                  <a:cubicBezTo>
                    <a:pt x="4" y="35"/>
                    <a:pt x="4" y="35"/>
                    <a:pt x="4" y="35"/>
                  </a:cubicBezTo>
                  <a:cubicBezTo>
                    <a:pt x="3" y="34"/>
                    <a:pt x="3" y="34"/>
                    <a:pt x="5" y="32"/>
                  </a:cubicBezTo>
                  <a:cubicBezTo>
                    <a:pt x="9" y="29"/>
                    <a:pt x="13" y="22"/>
                    <a:pt x="12" y="16"/>
                  </a:cubicBezTo>
                  <a:cubicBezTo>
                    <a:pt x="12" y="9"/>
                    <a:pt x="14" y="7"/>
                    <a:pt x="16" y="4"/>
                  </a:cubicBezTo>
                  <a:cubicBezTo>
                    <a:pt x="16" y="4"/>
                    <a:pt x="16" y="4"/>
                    <a:pt x="16" y="4"/>
                  </a:cubicBezTo>
                  <a:cubicBezTo>
                    <a:pt x="16" y="4"/>
                    <a:pt x="16" y="4"/>
                    <a:pt x="16" y="4"/>
                  </a:cubicBezTo>
                  <a:cubicBezTo>
                    <a:pt x="15" y="3"/>
                    <a:pt x="13" y="2"/>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3" name="Freeform 734"/>
            <p:cNvSpPr>
              <a:spLocks/>
            </p:cNvSpPr>
            <p:nvPr/>
          </p:nvSpPr>
          <p:spPr bwMode="auto">
            <a:xfrm>
              <a:off x="7942263" y="3617873"/>
              <a:ext cx="66675" cy="73666"/>
            </a:xfrm>
            <a:custGeom>
              <a:avLst/>
              <a:gdLst>
                <a:gd name="T0" fmla="*/ 64770 w 35"/>
                <a:gd name="T1" fmla="*/ 13335 h 30"/>
                <a:gd name="T2" fmla="*/ 45720 w 35"/>
                <a:gd name="T3" fmla="*/ 5715 h 30"/>
                <a:gd name="T4" fmla="*/ 28575 w 35"/>
                <a:gd name="T5" fmla="*/ 7620 h 30"/>
                <a:gd name="T6" fmla="*/ 34290 w 35"/>
                <a:gd name="T7" fmla="*/ 15240 h 30"/>
                <a:gd name="T8" fmla="*/ 41910 w 35"/>
                <a:gd name="T9" fmla="*/ 26670 h 30"/>
                <a:gd name="T10" fmla="*/ 51435 w 35"/>
                <a:gd name="T11" fmla="*/ 40005 h 30"/>
                <a:gd name="T12" fmla="*/ 41910 w 35"/>
                <a:gd name="T13" fmla="*/ 47625 h 30"/>
                <a:gd name="T14" fmla="*/ 30480 w 35"/>
                <a:gd name="T15" fmla="*/ 45720 h 30"/>
                <a:gd name="T16" fmla="*/ 24765 w 35"/>
                <a:gd name="T17" fmla="*/ 40005 h 30"/>
                <a:gd name="T18" fmla="*/ 7620 w 35"/>
                <a:gd name="T19" fmla="*/ 43815 h 30"/>
                <a:gd name="T20" fmla="*/ 3810 w 35"/>
                <a:gd name="T21" fmla="*/ 49530 h 30"/>
                <a:gd name="T22" fmla="*/ 15240 w 35"/>
                <a:gd name="T23" fmla="*/ 53340 h 30"/>
                <a:gd name="T24" fmla="*/ 64770 w 35"/>
                <a:gd name="T25" fmla="*/ 53340 h 30"/>
                <a:gd name="T26" fmla="*/ 66675 w 35"/>
                <a:gd name="T27" fmla="*/ 53340 h 30"/>
                <a:gd name="T28" fmla="*/ 66675 w 35"/>
                <a:gd name="T29" fmla="*/ 53340 h 30"/>
                <a:gd name="T30" fmla="*/ 64770 w 35"/>
                <a:gd name="T31" fmla="*/ 13335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30">
                  <a:moveTo>
                    <a:pt x="34" y="7"/>
                  </a:moveTo>
                  <a:cubicBezTo>
                    <a:pt x="31" y="6"/>
                    <a:pt x="27" y="5"/>
                    <a:pt x="24" y="3"/>
                  </a:cubicBezTo>
                  <a:cubicBezTo>
                    <a:pt x="19" y="0"/>
                    <a:pt x="15" y="3"/>
                    <a:pt x="15" y="4"/>
                  </a:cubicBezTo>
                  <a:cubicBezTo>
                    <a:pt x="14" y="6"/>
                    <a:pt x="15" y="7"/>
                    <a:pt x="18" y="8"/>
                  </a:cubicBezTo>
                  <a:cubicBezTo>
                    <a:pt x="21" y="9"/>
                    <a:pt x="21" y="12"/>
                    <a:pt x="22" y="14"/>
                  </a:cubicBezTo>
                  <a:cubicBezTo>
                    <a:pt x="22" y="16"/>
                    <a:pt x="26" y="19"/>
                    <a:pt x="27" y="21"/>
                  </a:cubicBezTo>
                  <a:cubicBezTo>
                    <a:pt x="27" y="22"/>
                    <a:pt x="25" y="25"/>
                    <a:pt x="22" y="25"/>
                  </a:cubicBezTo>
                  <a:cubicBezTo>
                    <a:pt x="19" y="25"/>
                    <a:pt x="14" y="24"/>
                    <a:pt x="16" y="24"/>
                  </a:cubicBezTo>
                  <a:cubicBezTo>
                    <a:pt x="17" y="23"/>
                    <a:pt x="16" y="21"/>
                    <a:pt x="13" y="21"/>
                  </a:cubicBezTo>
                  <a:cubicBezTo>
                    <a:pt x="10" y="21"/>
                    <a:pt x="8" y="23"/>
                    <a:pt x="4" y="23"/>
                  </a:cubicBezTo>
                  <a:cubicBezTo>
                    <a:pt x="0" y="23"/>
                    <a:pt x="2" y="26"/>
                    <a:pt x="2" y="26"/>
                  </a:cubicBezTo>
                  <a:cubicBezTo>
                    <a:pt x="2" y="26"/>
                    <a:pt x="6" y="29"/>
                    <a:pt x="8" y="28"/>
                  </a:cubicBezTo>
                  <a:cubicBezTo>
                    <a:pt x="10" y="26"/>
                    <a:pt x="28" y="30"/>
                    <a:pt x="34" y="28"/>
                  </a:cubicBezTo>
                  <a:cubicBezTo>
                    <a:pt x="35" y="28"/>
                    <a:pt x="35" y="28"/>
                    <a:pt x="35" y="28"/>
                  </a:cubicBezTo>
                  <a:cubicBezTo>
                    <a:pt x="35" y="28"/>
                    <a:pt x="35" y="28"/>
                    <a:pt x="35" y="28"/>
                  </a:cubicBezTo>
                  <a:cubicBezTo>
                    <a:pt x="35" y="22"/>
                    <a:pt x="34" y="13"/>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4" name="Freeform 735"/>
            <p:cNvSpPr>
              <a:spLocks/>
            </p:cNvSpPr>
            <p:nvPr/>
          </p:nvSpPr>
          <p:spPr bwMode="auto">
            <a:xfrm>
              <a:off x="8007350" y="3621966"/>
              <a:ext cx="90488" cy="81851"/>
            </a:xfrm>
            <a:custGeom>
              <a:avLst/>
              <a:gdLst>
                <a:gd name="T0" fmla="*/ 69751 w 48"/>
                <a:gd name="T1" fmla="*/ 30788 h 33"/>
                <a:gd name="T2" fmla="*/ 43359 w 48"/>
                <a:gd name="T3" fmla="*/ 11545 h 33"/>
                <a:gd name="T4" fmla="*/ 15081 w 48"/>
                <a:gd name="T5" fmla="*/ 1924 h 33"/>
                <a:gd name="T6" fmla="*/ 3770 w 48"/>
                <a:gd name="T7" fmla="*/ 1924 h 33"/>
                <a:gd name="T8" fmla="*/ 3770 w 48"/>
                <a:gd name="T9" fmla="*/ 9621 h 33"/>
                <a:gd name="T10" fmla="*/ 0 w 48"/>
                <a:gd name="T11" fmla="*/ 9621 h 33"/>
                <a:gd name="T12" fmla="*/ 1885 w 48"/>
                <a:gd name="T13" fmla="*/ 50030 h 33"/>
                <a:gd name="T14" fmla="*/ 1885 w 48"/>
                <a:gd name="T15" fmla="*/ 50030 h 33"/>
                <a:gd name="T16" fmla="*/ 9426 w 48"/>
                <a:gd name="T17" fmla="*/ 61576 h 33"/>
                <a:gd name="T18" fmla="*/ 16967 w 48"/>
                <a:gd name="T19" fmla="*/ 50030 h 33"/>
                <a:gd name="T20" fmla="*/ 39589 w 48"/>
                <a:gd name="T21" fmla="*/ 44258 h 33"/>
                <a:gd name="T22" fmla="*/ 56555 w 48"/>
                <a:gd name="T23" fmla="*/ 46182 h 33"/>
                <a:gd name="T24" fmla="*/ 73522 w 48"/>
                <a:gd name="T25" fmla="*/ 46182 h 33"/>
                <a:gd name="T26" fmla="*/ 84833 w 48"/>
                <a:gd name="T27" fmla="*/ 42333 h 33"/>
                <a:gd name="T28" fmla="*/ 69751 w 48"/>
                <a:gd name="T29" fmla="*/ 30788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33">
                  <a:moveTo>
                    <a:pt x="37" y="16"/>
                  </a:moveTo>
                  <a:cubicBezTo>
                    <a:pt x="32" y="15"/>
                    <a:pt x="28" y="9"/>
                    <a:pt x="23" y="6"/>
                  </a:cubicBezTo>
                  <a:cubicBezTo>
                    <a:pt x="18" y="3"/>
                    <a:pt x="12" y="1"/>
                    <a:pt x="8" y="1"/>
                  </a:cubicBezTo>
                  <a:cubicBezTo>
                    <a:pt x="3" y="1"/>
                    <a:pt x="1" y="0"/>
                    <a:pt x="2" y="1"/>
                  </a:cubicBezTo>
                  <a:cubicBezTo>
                    <a:pt x="3" y="2"/>
                    <a:pt x="5" y="4"/>
                    <a:pt x="2" y="5"/>
                  </a:cubicBezTo>
                  <a:cubicBezTo>
                    <a:pt x="2" y="5"/>
                    <a:pt x="1" y="5"/>
                    <a:pt x="0" y="5"/>
                  </a:cubicBezTo>
                  <a:cubicBezTo>
                    <a:pt x="0" y="11"/>
                    <a:pt x="1" y="20"/>
                    <a:pt x="1" y="26"/>
                  </a:cubicBezTo>
                  <a:cubicBezTo>
                    <a:pt x="1" y="26"/>
                    <a:pt x="1" y="26"/>
                    <a:pt x="1" y="26"/>
                  </a:cubicBezTo>
                  <a:cubicBezTo>
                    <a:pt x="3" y="26"/>
                    <a:pt x="3" y="30"/>
                    <a:pt x="5" y="32"/>
                  </a:cubicBezTo>
                  <a:cubicBezTo>
                    <a:pt x="7" y="33"/>
                    <a:pt x="8" y="29"/>
                    <a:pt x="9" y="26"/>
                  </a:cubicBezTo>
                  <a:cubicBezTo>
                    <a:pt x="10" y="22"/>
                    <a:pt x="18" y="23"/>
                    <a:pt x="21" y="23"/>
                  </a:cubicBezTo>
                  <a:cubicBezTo>
                    <a:pt x="23" y="23"/>
                    <a:pt x="26" y="24"/>
                    <a:pt x="30" y="24"/>
                  </a:cubicBezTo>
                  <a:cubicBezTo>
                    <a:pt x="34" y="24"/>
                    <a:pt x="35" y="22"/>
                    <a:pt x="39" y="24"/>
                  </a:cubicBezTo>
                  <a:cubicBezTo>
                    <a:pt x="42" y="27"/>
                    <a:pt x="41" y="24"/>
                    <a:pt x="45" y="22"/>
                  </a:cubicBezTo>
                  <a:cubicBezTo>
                    <a:pt x="48" y="19"/>
                    <a:pt x="42" y="16"/>
                    <a:pt x="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5" name="Freeform 736"/>
            <p:cNvSpPr>
              <a:spLocks/>
            </p:cNvSpPr>
            <p:nvPr/>
          </p:nvSpPr>
          <p:spPr bwMode="auto">
            <a:xfrm>
              <a:off x="5600700" y="1461099"/>
              <a:ext cx="955675" cy="843066"/>
            </a:xfrm>
            <a:custGeom>
              <a:avLst/>
              <a:gdLst>
                <a:gd name="T0" fmla="*/ 906079 w 501"/>
                <a:gd name="T1" fmla="*/ 589217 h 343"/>
                <a:gd name="T2" fmla="*/ 818332 w 501"/>
                <a:gd name="T3" fmla="*/ 478620 h 343"/>
                <a:gd name="T4" fmla="*/ 766829 w 501"/>
                <a:gd name="T5" fmla="*/ 505316 h 343"/>
                <a:gd name="T6" fmla="*/ 700065 w 501"/>
                <a:gd name="T7" fmla="*/ 461458 h 343"/>
                <a:gd name="T8" fmla="*/ 675267 w 501"/>
                <a:gd name="T9" fmla="*/ 78181 h 343"/>
                <a:gd name="T10" fmla="*/ 581798 w 501"/>
                <a:gd name="T11" fmla="*/ 61019 h 343"/>
                <a:gd name="T12" fmla="*/ 415843 w 501"/>
                <a:gd name="T13" fmla="*/ 41951 h 343"/>
                <a:gd name="T14" fmla="*/ 370062 w 501"/>
                <a:gd name="T15" fmla="*/ 20975 h 343"/>
                <a:gd name="T16" fmla="*/ 316651 w 501"/>
                <a:gd name="T17" fmla="*/ 15255 h 343"/>
                <a:gd name="T18" fmla="*/ 284223 w 501"/>
                <a:gd name="T19" fmla="*/ 1907 h 343"/>
                <a:gd name="T20" fmla="*/ 207921 w 501"/>
                <a:gd name="T21" fmla="*/ 40044 h 343"/>
                <a:gd name="T22" fmla="*/ 169771 w 501"/>
                <a:gd name="T23" fmla="*/ 49578 h 343"/>
                <a:gd name="T24" fmla="*/ 83932 w 501"/>
                <a:gd name="T25" fmla="*/ 112504 h 343"/>
                <a:gd name="T26" fmla="*/ 51503 w 501"/>
                <a:gd name="T27" fmla="*/ 141107 h 343"/>
                <a:gd name="T28" fmla="*/ 135435 w 501"/>
                <a:gd name="T29" fmla="*/ 190685 h 343"/>
                <a:gd name="T30" fmla="*/ 137343 w 501"/>
                <a:gd name="T31" fmla="*/ 198313 h 343"/>
                <a:gd name="T32" fmla="*/ 190753 w 501"/>
                <a:gd name="T33" fmla="*/ 207847 h 343"/>
                <a:gd name="T34" fmla="*/ 156418 w 501"/>
                <a:gd name="T35" fmla="*/ 230729 h 343"/>
                <a:gd name="T36" fmla="*/ 62949 w 501"/>
                <a:gd name="T37" fmla="*/ 219288 h 343"/>
                <a:gd name="T38" fmla="*/ 20983 w 501"/>
                <a:gd name="T39" fmla="*/ 240263 h 343"/>
                <a:gd name="T40" fmla="*/ 40058 w 501"/>
                <a:gd name="T41" fmla="*/ 266959 h 343"/>
                <a:gd name="T42" fmla="*/ 93469 w 501"/>
                <a:gd name="T43" fmla="*/ 293655 h 343"/>
                <a:gd name="T44" fmla="*/ 144973 w 501"/>
                <a:gd name="T45" fmla="*/ 289841 h 343"/>
                <a:gd name="T46" fmla="*/ 169771 w 501"/>
                <a:gd name="T47" fmla="*/ 295562 h 343"/>
                <a:gd name="T48" fmla="*/ 141158 w 501"/>
                <a:gd name="T49" fmla="*/ 335606 h 343"/>
                <a:gd name="T50" fmla="*/ 87747 w 501"/>
                <a:gd name="T51" fmla="*/ 356581 h 343"/>
                <a:gd name="T52" fmla="*/ 76301 w 501"/>
                <a:gd name="T53" fmla="*/ 377557 h 343"/>
                <a:gd name="T54" fmla="*/ 61041 w 501"/>
                <a:gd name="T55" fmla="*/ 427135 h 343"/>
                <a:gd name="T56" fmla="*/ 91562 w 501"/>
                <a:gd name="T57" fmla="*/ 442390 h 343"/>
                <a:gd name="T58" fmla="*/ 101099 w 501"/>
                <a:gd name="T59" fmla="*/ 448110 h 343"/>
                <a:gd name="T60" fmla="*/ 82024 w 501"/>
                <a:gd name="T61" fmla="*/ 459551 h 343"/>
                <a:gd name="T62" fmla="*/ 141158 w 501"/>
                <a:gd name="T63" fmla="*/ 448110 h 343"/>
                <a:gd name="T64" fmla="*/ 148788 w 501"/>
                <a:gd name="T65" fmla="*/ 499595 h 343"/>
                <a:gd name="T66" fmla="*/ 175493 w 501"/>
                <a:gd name="T67" fmla="*/ 511036 h 343"/>
                <a:gd name="T68" fmla="*/ 211736 w 501"/>
                <a:gd name="T69" fmla="*/ 514850 h 343"/>
                <a:gd name="T70" fmla="*/ 236534 w 501"/>
                <a:gd name="T71" fmla="*/ 501502 h 343"/>
                <a:gd name="T72" fmla="*/ 255610 w 501"/>
                <a:gd name="T73" fmla="*/ 516757 h 343"/>
                <a:gd name="T74" fmla="*/ 263240 w 501"/>
                <a:gd name="T75" fmla="*/ 528198 h 343"/>
                <a:gd name="T76" fmla="*/ 259425 w 501"/>
                <a:gd name="T77" fmla="*/ 560614 h 343"/>
                <a:gd name="T78" fmla="*/ 186938 w 501"/>
                <a:gd name="T79" fmla="*/ 614006 h 343"/>
                <a:gd name="T80" fmla="*/ 169771 w 501"/>
                <a:gd name="T81" fmla="*/ 619727 h 343"/>
                <a:gd name="T82" fmla="*/ 160233 w 501"/>
                <a:gd name="T83" fmla="*/ 631168 h 343"/>
                <a:gd name="T84" fmla="*/ 181216 w 501"/>
                <a:gd name="T85" fmla="*/ 640702 h 343"/>
                <a:gd name="T86" fmla="*/ 213644 w 501"/>
                <a:gd name="T87" fmla="*/ 619727 h 343"/>
                <a:gd name="T88" fmla="*/ 286130 w 501"/>
                <a:gd name="T89" fmla="*/ 568242 h 343"/>
                <a:gd name="T90" fmla="*/ 362432 w 501"/>
                <a:gd name="T91" fmla="*/ 518664 h 343"/>
                <a:gd name="T92" fmla="*/ 375784 w 501"/>
                <a:gd name="T93" fmla="*/ 459551 h 343"/>
                <a:gd name="T94" fmla="*/ 433010 w 501"/>
                <a:gd name="T95" fmla="*/ 421414 h 343"/>
                <a:gd name="T96" fmla="*/ 417750 w 501"/>
                <a:gd name="T97" fmla="*/ 450017 h 343"/>
                <a:gd name="T98" fmla="*/ 404397 w 501"/>
                <a:gd name="T99" fmla="*/ 497688 h 343"/>
                <a:gd name="T100" fmla="*/ 492144 w 501"/>
                <a:gd name="T101" fmla="*/ 463365 h 343"/>
                <a:gd name="T102" fmla="*/ 547463 w 501"/>
                <a:gd name="T103" fmla="*/ 442390 h 343"/>
                <a:gd name="T104" fmla="*/ 623764 w 501"/>
                <a:gd name="T105" fmla="*/ 467179 h 343"/>
                <a:gd name="T106" fmla="*/ 700065 w 501"/>
                <a:gd name="T107" fmla="*/ 476713 h 343"/>
                <a:gd name="T108" fmla="*/ 780182 w 501"/>
                <a:gd name="T109" fmla="*/ 532012 h 343"/>
                <a:gd name="T110" fmla="*/ 808795 w 501"/>
                <a:gd name="T111" fmla="*/ 526291 h 343"/>
                <a:gd name="T112" fmla="*/ 835500 w 501"/>
                <a:gd name="T113" fmla="*/ 530105 h 343"/>
                <a:gd name="T114" fmla="*/ 869836 w 501"/>
                <a:gd name="T115" fmla="*/ 554894 h 343"/>
                <a:gd name="T116" fmla="*/ 867928 w 501"/>
                <a:gd name="T117" fmla="*/ 573962 h 343"/>
                <a:gd name="T118" fmla="*/ 900356 w 501"/>
                <a:gd name="T119" fmla="*/ 625447 h 343"/>
                <a:gd name="T120" fmla="*/ 919432 w 501"/>
                <a:gd name="T121" fmla="*/ 629261 h 343"/>
                <a:gd name="T122" fmla="*/ 951860 w 501"/>
                <a:gd name="T123" fmla="*/ 638795 h 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1" h="343">
                  <a:moveTo>
                    <a:pt x="501" y="333"/>
                  </a:moveTo>
                  <a:cubicBezTo>
                    <a:pt x="501" y="332"/>
                    <a:pt x="498" y="332"/>
                    <a:pt x="498" y="329"/>
                  </a:cubicBezTo>
                  <a:cubicBezTo>
                    <a:pt x="497" y="326"/>
                    <a:pt x="500" y="324"/>
                    <a:pt x="500" y="323"/>
                  </a:cubicBezTo>
                  <a:cubicBezTo>
                    <a:pt x="500" y="322"/>
                    <a:pt x="478" y="312"/>
                    <a:pt x="475" y="309"/>
                  </a:cubicBezTo>
                  <a:cubicBezTo>
                    <a:pt x="472" y="307"/>
                    <a:pt x="457" y="281"/>
                    <a:pt x="455" y="278"/>
                  </a:cubicBezTo>
                  <a:cubicBezTo>
                    <a:pt x="453" y="274"/>
                    <a:pt x="446" y="270"/>
                    <a:pt x="443" y="266"/>
                  </a:cubicBezTo>
                  <a:cubicBezTo>
                    <a:pt x="439" y="263"/>
                    <a:pt x="436" y="261"/>
                    <a:pt x="434" y="258"/>
                  </a:cubicBezTo>
                  <a:cubicBezTo>
                    <a:pt x="431" y="256"/>
                    <a:pt x="431" y="252"/>
                    <a:pt x="429" y="251"/>
                  </a:cubicBezTo>
                  <a:cubicBezTo>
                    <a:pt x="427" y="250"/>
                    <a:pt x="426" y="250"/>
                    <a:pt x="424" y="252"/>
                  </a:cubicBezTo>
                  <a:cubicBezTo>
                    <a:pt x="422" y="254"/>
                    <a:pt x="419" y="253"/>
                    <a:pt x="416" y="254"/>
                  </a:cubicBezTo>
                  <a:cubicBezTo>
                    <a:pt x="412" y="254"/>
                    <a:pt x="416" y="255"/>
                    <a:pt x="415" y="258"/>
                  </a:cubicBezTo>
                  <a:cubicBezTo>
                    <a:pt x="414" y="261"/>
                    <a:pt x="405" y="265"/>
                    <a:pt x="402" y="265"/>
                  </a:cubicBezTo>
                  <a:cubicBezTo>
                    <a:pt x="400" y="265"/>
                    <a:pt x="391" y="256"/>
                    <a:pt x="387" y="251"/>
                  </a:cubicBezTo>
                  <a:cubicBezTo>
                    <a:pt x="382" y="246"/>
                    <a:pt x="382" y="248"/>
                    <a:pt x="381" y="245"/>
                  </a:cubicBezTo>
                  <a:cubicBezTo>
                    <a:pt x="379" y="242"/>
                    <a:pt x="380" y="242"/>
                    <a:pt x="376" y="240"/>
                  </a:cubicBezTo>
                  <a:cubicBezTo>
                    <a:pt x="372" y="238"/>
                    <a:pt x="369" y="241"/>
                    <a:pt x="367" y="242"/>
                  </a:cubicBezTo>
                  <a:cubicBezTo>
                    <a:pt x="365" y="243"/>
                    <a:pt x="364" y="241"/>
                    <a:pt x="362" y="240"/>
                  </a:cubicBezTo>
                  <a:cubicBezTo>
                    <a:pt x="359" y="239"/>
                    <a:pt x="360" y="240"/>
                    <a:pt x="359" y="241"/>
                  </a:cubicBezTo>
                  <a:cubicBezTo>
                    <a:pt x="357" y="242"/>
                    <a:pt x="354" y="241"/>
                    <a:pt x="354" y="241"/>
                  </a:cubicBezTo>
                  <a:cubicBezTo>
                    <a:pt x="354" y="41"/>
                    <a:pt x="354" y="41"/>
                    <a:pt x="354" y="41"/>
                  </a:cubicBezTo>
                  <a:cubicBezTo>
                    <a:pt x="354" y="41"/>
                    <a:pt x="354" y="41"/>
                    <a:pt x="354" y="41"/>
                  </a:cubicBezTo>
                  <a:cubicBezTo>
                    <a:pt x="353" y="40"/>
                    <a:pt x="352" y="40"/>
                    <a:pt x="352" y="40"/>
                  </a:cubicBezTo>
                  <a:cubicBezTo>
                    <a:pt x="346" y="38"/>
                    <a:pt x="338" y="34"/>
                    <a:pt x="333" y="32"/>
                  </a:cubicBezTo>
                  <a:cubicBezTo>
                    <a:pt x="328" y="30"/>
                    <a:pt x="309" y="32"/>
                    <a:pt x="305" y="32"/>
                  </a:cubicBezTo>
                  <a:cubicBezTo>
                    <a:pt x="300" y="32"/>
                    <a:pt x="289" y="28"/>
                    <a:pt x="280" y="27"/>
                  </a:cubicBezTo>
                  <a:cubicBezTo>
                    <a:pt x="270" y="27"/>
                    <a:pt x="258" y="24"/>
                    <a:pt x="251" y="22"/>
                  </a:cubicBezTo>
                  <a:cubicBezTo>
                    <a:pt x="243" y="20"/>
                    <a:pt x="235" y="20"/>
                    <a:pt x="231" y="21"/>
                  </a:cubicBezTo>
                  <a:cubicBezTo>
                    <a:pt x="226" y="21"/>
                    <a:pt x="221" y="22"/>
                    <a:pt x="218" y="22"/>
                  </a:cubicBezTo>
                  <a:cubicBezTo>
                    <a:pt x="215" y="22"/>
                    <a:pt x="210" y="19"/>
                    <a:pt x="208" y="19"/>
                  </a:cubicBezTo>
                  <a:cubicBezTo>
                    <a:pt x="205" y="18"/>
                    <a:pt x="199" y="19"/>
                    <a:pt x="202" y="17"/>
                  </a:cubicBezTo>
                  <a:cubicBezTo>
                    <a:pt x="204" y="16"/>
                    <a:pt x="204" y="12"/>
                    <a:pt x="204" y="12"/>
                  </a:cubicBezTo>
                  <a:cubicBezTo>
                    <a:pt x="204" y="11"/>
                    <a:pt x="196" y="11"/>
                    <a:pt x="194" y="11"/>
                  </a:cubicBezTo>
                  <a:cubicBezTo>
                    <a:pt x="193" y="11"/>
                    <a:pt x="191" y="11"/>
                    <a:pt x="187" y="11"/>
                  </a:cubicBezTo>
                  <a:cubicBezTo>
                    <a:pt x="182" y="12"/>
                    <a:pt x="175" y="14"/>
                    <a:pt x="175" y="11"/>
                  </a:cubicBezTo>
                  <a:cubicBezTo>
                    <a:pt x="175" y="8"/>
                    <a:pt x="175" y="7"/>
                    <a:pt x="172" y="7"/>
                  </a:cubicBezTo>
                  <a:cubicBezTo>
                    <a:pt x="169" y="7"/>
                    <a:pt x="168" y="6"/>
                    <a:pt x="166" y="8"/>
                  </a:cubicBezTo>
                  <a:cubicBezTo>
                    <a:pt x="163" y="11"/>
                    <a:pt x="162" y="13"/>
                    <a:pt x="160" y="11"/>
                  </a:cubicBezTo>
                  <a:cubicBezTo>
                    <a:pt x="157" y="10"/>
                    <a:pt x="154" y="8"/>
                    <a:pt x="156" y="7"/>
                  </a:cubicBezTo>
                  <a:cubicBezTo>
                    <a:pt x="157" y="7"/>
                    <a:pt x="163" y="6"/>
                    <a:pt x="162" y="5"/>
                  </a:cubicBezTo>
                  <a:cubicBezTo>
                    <a:pt x="161" y="3"/>
                    <a:pt x="157" y="2"/>
                    <a:pt x="149" y="1"/>
                  </a:cubicBezTo>
                  <a:cubicBezTo>
                    <a:pt x="143" y="0"/>
                    <a:pt x="141" y="9"/>
                    <a:pt x="134" y="11"/>
                  </a:cubicBezTo>
                  <a:cubicBezTo>
                    <a:pt x="127" y="14"/>
                    <a:pt x="119" y="10"/>
                    <a:pt x="112" y="12"/>
                  </a:cubicBezTo>
                  <a:cubicBezTo>
                    <a:pt x="104" y="14"/>
                    <a:pt x="103" y="17"/>
                    <a:pt x="105" y="18"/>
                  </a:cubicBezTo>
                  <a:cubicBezTo>
                    <a:pt x="108" y="19"/>
                    <a:pt x="111" y="20"/>
                    <a:pt x="109" y="21"/>
                  </a:cubicBezTo>
                  <a:cubicBezTo>
                    <a:pt x="108" y="22"/>
                    <a:pt x="104" y="19"/>
                    <a:pt x="104" y="20"/>
                  </a:cubicBezTo>
                  <a:cubicBezTo>
                    <a:pt x="104" y="21"/>
                    <a:pt x="107" y="26"/>
                    <a:pt x="105" y="26"/>
                  </a:cubicBezTo>
                  <a:cubicBezTo>
                    <a:pt x="103" y="26"/>
                    <a:pt x="103" y="18"/>
                    <a:pt x="100" y="19"/>
                  </a:cubicBezTo>
                  <a:cubicBezTo>
                    <a:pt x="97" y="21"/>
                    <a:pt x="94" y="26"/>
                    <a:pt x="89" y="26"/>
                  </a:cubicBezTo>
                  <a:cubicBezTo>
                    <a:pt x="84" y="27"/>
                    <a:pt x="80" y="24"/>
                    <a:pt x="76" y="28"/>
                  </a:cubicBezTo>
                  <a:cubicBezTo>
                    <a:pt x="71" y="32"/>
                    <a:pt x="65" y="36"/>
                    <a:pt x="63" y="40"/>
                  </a:cubicBezTo>
                  <a:cubicBezTo>
                    <a:pt x="62" y="45"/>
                    <a:pt x="64" y="49"/>
                    <a:pt x="57" y="53"/>
                  </a:cubicBezTo>
                  <a:cubicBezTo>
                    <a:pt x="51" y="57"/>
                    <a:pt x="47" y="58"/>
                    <a:pt x="44" y="59"/>
                  </a:cubicBezTo>
                  <a:cubicBezTo>
                    <a:pt x="42" y="59"/>
                    <a:pt x="29" y="59"/>
                    <a:pt x="26" y="60"/>
                  </a:cubicBezTo>
                  <a:cubicBezTo>
                    <a:pt x="23" y="60"/>
                    <a:pt x="25" y="63"/>
                    <a:pt x="23" y="66"/>
                  </a:cubicBezTo>
                  <a:cubicBezTo>
                    <a:pt x="21" y="68"/>
                    <a:pt x="18" y="70"/>
                    <a:pt x="19" y="71"/>
                  </a:cubicBezTo>
                  <a:cubicBezTo>
                    <a:pt x="20" y="71"/>
                    <a:pt x="25" y="72"/>
                    <a:pt x="27" y="74"/>
                  </a:cubicBezTo>
                  <a:cubicBezTo>
                    <a:pt x="28" y="76"/>
                    <a:pt x="31" y="76"/>
                    <a:pt x="34" y="78"/>
                  </a:cubicBezTo>
                  <a:cubicBezTo>
                    <a:pt x="38" y="81"/>
                    <a:pt x="54" y="89"/>
                    <a:pt x="55" y="93"/>
                  </a:cubicBezTo>
                  <a:cubicBezTo>
                    <a:pt x="56" y="96"/>
                    <a:pt x="57" y="98"/>
                    <a:pt x="59" y="99"/>
                  </a:cubicBezTo>
                  <a:cubicBezTo>
                    <a:pt x="62" y="100"/>
                    <a:pt x="68" y="101"/>
                    <a:pt x="71" y="100"/>
                  </a:cubicBezTo>
                  <a:cubicBezTo>
                    <a:pt x="73" y="98"/>
                    <a:pt x="73" y="98"/>
                    <a:pt x="74" y="99"/>
                  </a:cubicBezTo>
                  <a:cubicBezTo>
                    <a:pt x="76" y="100"/>
                    <a:pt x="81" y="99"/>
                    <a:pt x="82" y="100"/>
                  </a:cubicBezTo>
                  <a:cubicBezTo>
                    <a:pt x="83" y="102"/>
                    <a:pt x="81" y="106"/>
                    <a:pt x="79" y="105"/>
                  </a:cubicBezTo>
                  <a:cubicBezTo>
                    <a:pt x="76" y="104"/>
                    <a:pt x="73" y="102"/>
                    <a:pt x="72" y="104"/>
                  </a:cubicBezTo>
                  <a:cubicBezTo>
                    <a:pt x="70" y="106"/>
                    <a:pt x="72" y="106"/>
                    <a:pt x="75" y="108"/>
                  </a:cubicBezTo>
                  <a:cubicBezTo>
                    <a:pt x="78" y="110"/>
                    <a:pt x="80" y="114"/>
                    <a:pt x="83" y="114"/>
                  </a:cubicBezTo>
                  <a:cubicBezTo>
                    <a:pt x="85" y="113"/>
                    <a:pt x="86" y="112"/>
                    <a:pt x="88" y="110"/>
                  </a:cubicBezTo>
                  <a:cubicBezTo>
                    <a:pt x="91" y="108"/>
                    <a:pt x="97" y="109"/>
                    <a:pt x="100" y="109"/>
                  </a:cubicBezTo>
                  <a:cubicBezTo>
                    <a:pt x="103" y="110"/>
                    <a:pt x="103" y="114"/>
                    <a:pt x="98" y="114"/>
                  </a:cubicBezTo>
                  <a:cubicBezTo>
                    <a:pt x="93" y="114"/>
                    <a:pt x="90" y="115"/>
                    <a:pt x="91" y="117"/>
                  </a:cubicBezTo>
                  <a:cubicBezTo>
                    <a:pt x="91" y="119"/>
                    <a:pt x="91" y="120"/>
                    <a:pt x="89" y="118"/>
                  </a:cubicBezTo>
                  <a:cubicBezTo>
                    <a:pt x="87" y="117"/>
                    <a:pt x="85" y="119"/>
                    <a:pt x="82" y="121"/>
                  </a:cubicBezTo>
                  <a:cubicBezTo>
                    <a:pt x="79" y="123"/>
                    <a:pt x="57" y="123"/>
                    <a:pt x="54" y="120"/>
                  </a:cubicBezTo>
                  <a:cubicBezTo>
                    <a:pt x="51" y="118"/>
                    <a:pt x="52" y="116"/>
                    <a:pt x="54" y="114"/>
                  </a:cubicBezTo>
                  <a:cubicBezTo>
                    <a:pt x="56" y="112"/>
                    <a:pt x="56" y="111"/>
                    <a:pt x="53" y="111"/>
                  </a:cubicBezTo>
                  <a:cubicBezTo>
                    <a:pt x="50" y="111"/>
                    <a:pt x="35" y="113"/>
                    <a:pt x="33" y="115"/>
                  </a:cubicBezTo>
                  <a:cubicBezTo>
                    <a:pt x="30" y="116"/>
                    <a:pt x="28" y="117"/>
                    <a:pt x="30" y="118"/>
                  </a:cubicBezTo>
                  <a:cubicBezTo>
                    <a:pt x="32" y="120"/>
                    <a:pt x="31" y="122"/>
                    <a:pt x="28" y="120"/>
                  </a:cubicBezTo>
                  <a:cubicBezTo>
                    <a:pt x="25" y="119"/>
                    <a:pt x="19" y="120"/>
                    <a:pt x="17" y="122"/>
                  </a:cubicBezTo>
                  <a:cubicBezTo>
                    <a:pt x="14" y="124"/>
                    <a:pt x="15" y="125"/>
                    <a:pt x="11" y="126"/>
                  </a:cubicBezTo>
                  <a:cubicBezTo>
                    <a:pt x="8" y="126"/>
                    <a:pt x="5" y="129"/>
                    <a:pt x="3" y="130"/>
                  </a:cubicBezTo>
                  <a:cubicBezTo>
                    <a:pt x="0" y="132"/>
                    <a:pt x="0" y="133"/>
                    <a:pt x="4" y="134"/>
                  </a:cubicBezTo>
                  <a:cubicBezTo>
                    <a:pt x="9" y="136"/>
                    <a:pt x="15" y="137"/>
                    <a:pt x="19" y="138"/>
                  </a:cubicBezTo>
                  <a:cubicBezTo>
                    <a:pt x="23" y="138"/>
                    <a:pt x="24" y="139"/>
                    <a:pt x="21" y="140"/>
                  </a:cubicBezTo>
                  <a:cubicBezTo>
                    <a:pt x="19" y="142"/>
                    <a:pt x="14" y="143"/>
                    <a:pt x="17" y="145"/>
                  </a:cubicBezTo>
                  <a:cubicBezTo>
                    <a:pt x="20" y="147"/>
                    <a:pt x="21" y="150"/>
                    <a:pt x="22" y="152"/>
                  </a:cubicBezTo>
                  <a:cubicBezTo>
                    <a:pt x="22" y="154"/>
                    <a:pt x="30" y="154"/>
                    <a:pt x="34" y="155"/>
                  </a:cubicBezTo>
                  <a:cubicBezTo>
                    <a:pt x="38" y="156"/>
                    <a:pt x="41" y="153"/>
                    <a:pt x="49" y="154"/>
                  </a:cubicBezTo>
                  <a:cubicBezTo>
                    <a:pt x="57" y="154"/>
                    <a:pt x="58" y="154"/>
                    <a:pt x="60" y="154"/>
                  </a:cubicBezTo>
                  <a:cubicBezTo>
                    <a:pt x="62" y="154"/>
                    <a:pt x="62" y="152"/>
                    <a:pt x="63" y="153"/>
                  </a:cubicBezTo>
                  <a:cubicBezTo>
                    <a:pt x="65" y="154"/>
                    <a:pt x="68" y="158"/>
                    <a:pt x="68" y="157"/>
                  </a:cubicBezTo>
                  <a:cubicBezTo>
                    <a:pt x="69" y="157"/>
                    <a:pt x="73" y="153"/>
                    <a:pt x="76" y="152"/>
                  </a:cubicBezTo>
                  <a:cubicBezTo>
                    <a:pt x="79" y="151"/>
                    <a:pt x="84" y="149"/>
                    <a:pt x="86" y="148"/>
                  </a:cubicBezTo>
                  <a:cubicBezTo>
                    <a:pt x="87" y="148"/>
                    <a:pt x="88" y="146"/>
                    <a:pt x="90" y="146"/>
                  </a:cubicBezTo>
                  <a:cubicBezTo>
                    <a:pt x="91" y="146"/>
                    <a:pt x="94" y="149"/>
                    <a:pt x="94" y="151"/>
                  </a:cubicBezTo>
                  <a:cubicBezTo>
                    <a:pt x="93" y="152"/>
                    <a:pt x="91" y="155"/>
                    <a:pt x="89" y="155"/>
                  </a:cubicBezTo>
                  <a:cubicBezTo>
                    <a:pt x="87" y="155"/>
                    <a:pt x="91" y="160"/>
                    <a:pt x="92" y="162"/>
                  </a:cubicBezTo>
                  <a:cubicBezTo>
                    <a:pt x="93" y="164"/>
                    <a:pt x="95" y="167"/>
                    <a:pt x="94" y="169"/>
                  </a:cubicBezTo>
                  <a:cubicBezTo>
                    <a:pt x="94" y="172"/>
                    <a:pt x="90" y="177"/>
                    <a:pt x="83" y="177"/>
                  </a:cubicBezTo>
                  <a:cubicBezTo>
                    <a:pt x="77" y="177"/>
                    <a:pt x="75" y="175"/>
                    <a:pt x="74" y="176"/>
                  </a:cubicBezTo>
                  <a:cubicBezTo>
                    <a:pt x="73" y="177"/>
                    <a:pt x="69" y="184"/>
                    <a:pt x="66" y="185"/>
                  </a:cubicBezTo>
                  <a:cubicBezTo>
                    <a:pt x="62" y="186"/>
                    <a:pt x="57" y="184"/>
                    <a:pt x="54" y="183"/>
                  </a:cubicBezTo>
                  <a:cubicBezTo>
                    <a:pt x="52" y="181"/>
                    <a:pt x="49" y="182"/>
                    <a:pt x="47" y="184"/>
                  </a:cubicBezTo>
                  <a:cubicBezTo>
                    <a:pt x="45" y="186"/>
                    <a:pt x="49" y="186"/>
                    <a:pt x="46" y="187"/>
                  </a:cubicBezTo>
                  <a:cubicBezTo>
                    <a:pt x="44" y="187"/>
                    <a:pt x="43" y="189"/>
                    <a:pt x="41" y="191"/>
                  </a:cubicBezTo>
                  <a:cubicBezTo>
                    <a:pt x="39" y="192"/>
                    <a:pt x="46" y="191"/>
                    <a:pt x="46" y="192"/>
                  </a:cubicBezTo>
                  <a:cubicBezTo>
                    <a:pt x="46" y="194"/>
                    <a:pt x="43" y="193"/>
                    <a:pt x="43" y="195"/>
                  </a:cubicBezTo>
                  <a:cubicBezTo>
                    <a:pt x="43" y="197"/>
                    <a:pt x="43" y="197"/>
                    <a:pt x="40" y="198"/>
                  </a:cubicBezTo>
                  <a:cubicBezTo>
                    <a:pt x="36" y="198"/>
                    <a:pt x="31" y="203"/>
                    <a:pt x="31" y="206"/>
                  </a:cubicBezTo>
                  <a:cubicBezTo>
                    <a:pt x="30" y="209"/>
                    <a:pt x="32" y="208"/>
                    <a:pt x="32" y="210"/>
                  </a:cubicBezTo>
                  <a:cubicBezTo>
                    <a:pt x="31" y="212"/>
                    <a:pt x="26" y="214"/>
                    <a:pt x="26" y="215"/>
                  </a:cubicBezTo>
                  <a:cubicBezTo>
                    <a:pt x="26" y="217"/>
                    <a:pt x="30" y="222"/>
                    <a:pt x="32" y="224"/>
                  </a:cubicBezTo>
                  <a:cubicBezTo>
                    <a:pt x="33" y="226"/>
                    <a:pt x="35" y="219"/>
                    <a:pt x="38" y="217"/>
                  </a:cubicBezTo>
                  <a:cubicBezTo>
                    <a:pt x="41" y="215"/>
                    <a:pt x="46" y="212"/>
                    <a:pt x="41" y="217"/>
                  </a:cubicBezTo>
                  <a:cubicBezTo>
                    <a:pt x="36" y="222"/>
                    <a:pt x="35" y="222"/>
                    <a:pt x="39" y="226"/>
                  </a:cubicBezTo>
                  <a:cubicBezTo>
                    <a:pt x="42" y="229"/>
                    <a:pt x="47" y="232"/>
                    <a:pt x="48" y="232"/>
                  </a:cubicBezTo>
                  <a:cubicBezTo>
                    <a:pt x="50" y="232"/>
                    <a:pt x="57" y="226"/>
                    <a:pt x="56" y="227"/>
                  </a:cubicBezTo>
                  <a:cubicBezTo>
                    <a:pt x="56" y="228"/>
                    <a:pt x="55" y="231"/>
                    <a:pt x="56" y="231"/>
                  </a:cubicBezTo>
                  <a:cubicBezTo>
                    <a:pt x="57" y="232"/>
                    <a:pt x="60" y="233"/>
                    <a:pt x="59" y="234"/>
                  </a:cubicBezTo>
                  <a:cubicBezTo>
                    <a:pt x="58" y="235"/>
                    <a:pt x="54" y="236"/>
                    <a:pt x="53" y="235"/>
                  </a:cubicBezTo>
                  <a:cubicBezTo>
                    <a:pt x="52" y="234"/>
                    <a:pt x="52" y="234"/>
                    <a:pt x="49" y="235"/>
                  </a:cubicBezTo>
                  <a:cubicBezTo>
                    <a:pt x="46" y="236"/>
                    <a:pt x="43" y="227"/>
                    <a:pt x="41" y="230"/>
                  </a:cubicBezTo>
                  <a:cubicBezTo>
                    <a:pt x="38" y="233"/>
                    <a:pt x="35" y="237"/>
                    <a:pt x="37" y="238"/>
                  </a:cubicBezTo>
                  <a:cubicBezTo>
                    <a:pt x="38" y="239"/>
                    <a:pt x="40" y="240"/>
                    <a:pt x="43" y="241"/>
                  </a:cubicBezTo>
                  <a:cubicBezTo>
                    <a:pt x="46" y="242"/>
                    <a:pt x="50" y="249"/>
                    <a:pt x="52" y="251"/>
                  </a:cubicBezTo>
                  <a:cubicBezTo>
                    <a:pt x="55" y="252"/>
                    <a:pt x="60" y="249"/>
                    <a:pt x="64" y="249"/>
                  </a:cubicBezTo>
                  <a:cubicBezTo>
                    <a:pt x="68" y="248"/>
                    <a:pt x="72" y="249"/>
                    <a:pt x="72" y="246"/>
                  </a:cubicBezTo>
                  <a:cubicBezTo>
                    <a:pt x="72" y="243"/>
                    <a:pt x="71" y="238"/>
                    <a:pt x="74" y="235"/>
                  </a:cubicBezTo>
                  <a:cubicBezTo>
                    <a:pt x="77" y="232"/>
                    <a:pt x="83" y="232"/>
                    <a:pt x="79" y="235"/>
                  </a:cubicBezTo>
                  <a:cubicBezTo>
                    <a:pt x="74" y="238"/>
                    <a:pt x="71" y="242"/>
                    <a:pt x="75" y="247"/>
                  </a:cubicBezTo>
                  <a:cubicBezTo>
                    <a:pt x="79" y="252"/>
                    <a:pt x="82" y="256"/>
                    <a:pt x="81" y="257"/>
                  </a:cubicBezTo>
                  <a:cubicBezTo>
                    <a:pt x="81" y="258"/>
                    <a:pt x="78" y="261"/>
                    <a:pt x="78" y="262"/>
                  </a:cubicBezTo>
                  <a:cubicBezTo>
                    <a:pt x="79" y="263"/>
                    <a:pt x="83" y="265"/>
                    <a:pt x="83" y="266"/>
                  </a:cubicBezTo>
                  <a:cubicBezTo>
                    <a:pt x="82" y="267"/>
                    <a:pt x="81" y="270"/>
                    <a:pt x="79" y="271"/>
                  </a:cubicBezTo>
                  <a:cubicBezTo>
                    <a:pt x="78" y="272"/>
                    <a:pt x="74" y="277"/>
                    <a:pt x="80" y="274"/>
                  </a:cubicBezTo>
                  <a:cubicBezTo>
                    <a:pt x="86" y="272"/>
                    <a:pt x="91" y="267"/>
                    <a:pt x="92" y="268"/>
                  </a:cubicBezTo>
                  <a:cubicBezTo>
                    <a:pt x="92" y="269"/>
                    <a:pt x="89" y="275"/>
                    <a:pt x="90" y="274"/>
                  </a:cubicBezTo>
                  <a:cubicBezTo>
                    <a:pt x="91" y="273"/>
                    <a:pt x="94" y="268"/>
                    <a:pt x="97" y="267"/>
                  </a:cubicBezTo>
                  <a:cubicBezTo>
                    <a:pt x="100" y="266"/>
                    <a:pt x="101" y="267"/>
                    <a:pt x="104" y="268"/>
                  </a:cubicBezTo>
                  <a:cubicBezTo>
                    <a:pt x="106" y="269"/>
                    <a:pt x="109" y="269"/>
                    <a:pt x="111" y="270"/>
                  </a:cubicBezTo>
                  <a:cubicBezTo>
                    <a:pt x="112" y="271"/>
                    <a:pt x="115" y="277"/>
                    <a:pt x="117" y="277"/>
                  </a:cubicBezTo>
                  <a:cubicBezTo>
                    <a:pt x="118" y="277"/>
                    <a:pt x="119" y="276"/>
                    <a:pt x="119" y="273"/>
                  </a:cubicBezTo>
                  <a:cubicBezTo>
                    <a:pt x="119" y="270"/>
                    <a:pt x="123" y="268"/>
                    <a:pt x="123" y="265"/>
                  </a:cubicBezTo>
                  <a:cubicBezTo>
                    <a:pt x="124" y="262"/>
                    <a:pt x="124" y="261"/>
                    <a:pt x="124" y="263"/>
                  </a:cubicBezTo>
                  <a:cubicBezTo>
                    <a:pt x="125" y="265"/>
                    <a:pt x="127" y="265"/>
                    <a:pt x="129" y="266"/>
                  </a:cubicBezTo>
                  <a:cubicBezTo>
                    <a:pt x="131" y="266"/>
                    <a:pt x="130" y="266"/>
                    <a:pt x="127" y="267"/>
                  </a:cubicBezTo>
                  <a:cubicBezTo>
                    <a:pt x="124" y="267"/>
                    <a:pt x="123" y="269"/>
                    <a:pt x="125" y="271"/>
                  </a:cubicBezTo>
                  <a:cubicBezTo>
                    <a:pt x="126" y="273"/>
                    <a:pt x="130" y="274"/>
                    <a:pt x="134" y="271"/>
                  </a:cubicBezTo>
                  <a:cubicBezTo>
                    <a:pt x="137" y="268"/>
                    <a:pt x="140" y="271"/>
                    <a:pt x="141" y="269"/>
                  </a:cubicBezTo>
                  <a:cubicBezTo>
                    <a:pt x="142" y="267"/>
                    <a:pt x="147" y="263"/>
                    <a:pt x="147" y="263"/>
                  </a:cubicBezTo>
                  <a:cubicBezTo>
                    <a:pt x="147" y="264"/>
                    <a:pt x="145" y="265"/>
                    <a:pt x="144" y="268"/>
                  </a:cubicBezTo>
                  <a:cubicBezTo>
                    <a:pt x="142" y="270"/>
                    <a:pt x="139" y="275"/>
                    <a:pt x="138" y="277"/>
                  </a:cubicBezTo>
                  <a:cubicBezTo>
                    <a:pt x="137" y="279"/>
                    <a:pt x="137" y="281"/>
                    <a:pt x="139" y="281"/>
                  </a:cubicBezTo>
                  <a:cubicBezTo>
                    <a:pt x="141" y="281"/>
                    <a:pt x="140" y="283"/>
                    <a:pt x="138" y="283"/>
                  </a:cubicBezTo>
                  <a:cubicBezTo>
                    <a:pt x="136" y="283"/>
                    <a:pt x="136" y="284"/>
                    <a:pt x="135" y="286"/>
                  </a:cubicBezTo>
                  <a:cubicBezTo>
                    <a:pt x="134" y="288"/>
                    <a:pt x="133" y="294"/>
                    <a:pt x="136" y="294"/>
                  </a:cubicBezTo>
                  <a:cubicBezTo>
                    <a:pt x="138" y="294"/>
                    <a:pt x="139" y="295"/>
                    <a:pt x="135" y="296"/>
                  </a:cubicBezTo>
                  <a:cubicBezTo>
                    <a:pt x="131" y="296"/>
                    <a:pt x="126" y="301"/>
                    <a:pt x="123" y="305"/>
                  </a:cubicBezTo>
                  <a:cubicBezTo>
                    <a:pt x="120" y="310"/>
                    <a:pt x="116" y="309"/>
                    <a:pt x="112" y="311"/>
                  </a:cubicBezTo>
                  <a:cubicBezTo>
                    <a:pt x="109" y="313"/>
                    <a:pt x="99" y="319"/>
                    <a:pt x="98" y="322"/>
                  </a:cubicBezTo>
                  <a:cubicBezTo>
                    <a:pt x="97" y="325"/>
                    <a:pt x="98" y="326"/>
                    <a:pt x="99" y="326"/>
                  </a:cubicBezTo>
                  <a:cubicBezTo>
                    <a:pt x="100" y="326"/>
                    <a:pt x="99" y="327"/>
                    <a:pt x="97" y="327"/>
                  </a:cubicBezTo>
                  <a:cubicBezTo>
                    <a:pt x="95" y="327"/>
                    <a:pt x="93" y="328"/>
                    <a:pt x="92" y="327"/>
                  </a:cubicBezTo>
                  <a:cubicBezTo>
                    <a:pt x="91" y="325"/>
                    <a:pt x="91" y="325"/>
                    <a:pt x="89" y="325"/>
                  </a:cubicBezTo>
                  <a:cubicBezTo>
                    <a:pt x="86" y="325"/>
                    <a:pt x="80" y="325"/>
                    <a:pt x="77" y="329"/>
                  </a:cubicBezTo>
                  <a:cubicBezTo>
                    <a:pt x="73" y="333"/>
                    <a:pt x="71" y="336"/>
                    <a:pt x="71" y="336"/>
                  </a:cubicBezTo>
                  <a:cubicBezTo>
                    <a:pt x="71" y="337"/>
                    <a:pt x="70" y="343"/>
                    <a:pt x="75" y="340"/>
                  </a:cubicBezTo>
                  <a:cubicBezTo>
                    <a:pt x="80" y="337"/>
                    <a:pt x="83" y="332"/>
                    <a:pt x="84" y="331"/>
                  </a:cubicBezTo>
                  <a:cubicBezTo>
                    <a:pt x="86" y="330"/>
                    <a:pt x="88" y="330"/>
                    <a:pt x="87" y="331"/>
                  </a:cubicBezTo>
                  <a:cubicBezTo>
                    <a:pt x="86" y="331"/>
                    <a:pt x="84" y="335"/>
                    <a:pt x="87" y="335"/>
                  </a:cubicBezTo>
                  <a:cubicBezTo>
                    <a:pt x="90" y="334"/>
                    <a:pt x="91" y="332"/>
                    <a:pt x="92" y="332"/>
                  </a:cubicBezTo>
                  <a:cubicBezTo>
                    <a:pt x="93" y="333"/>
                    <a:pt x="93" y="335"/>
                    <a:pt x="95" y="336"/>
                  </a:cubicBezTo>
                  <a:cubicBezTo>
                    <a:pt x="96" y="336"/>
                    <a:pt x="101" y="335"/>
                    <a:pt x="100" y="333"/>
                  </a:cubicBezTo>
                  <a:cubicBezTo>
                    <a:pt x="99" y="331"/>
                    <a:pt x="101" y="331"/>
                    <a:pt x="102" y="330"/>
                  </a:cubicBezTo>
                  <a:cubicBezTo>
                    <a:pt x="104" y="328"/>
                    <a:pt x="106" y="328"/>
                    <a:pt x="108" y="328"/>
                  </a:cubicBezTo>
                  <a:cubicBezTo>
                    <a:pt x="110" y="328"/>
                    <a:pt x="110" y="327"/>
                    <a:pt x="112" y="325"/>
                  </a:cubicBezTo>
                  <a:cubicBezTo>
                    <a:pt x="114" y="324"/>
                    <a:pt x="128" y="321"/>
                    <a:pt x="127" y="320"/>
                  </a:cubicBezTo>
                  <a:cubicBezTo>
                    <a:pt x="126" y="318"/>
                    <a:pt x="123" y="317"/>
                    <a:pt x="126" y="315"/>
                  </a:cubicBezTo>
                  <a:cubicBezTo>
                    <a:pt x="128" y="313"/>
                    <a:pt x="152" y="303"/>
                    <a:pt x="152" y="301"/>
                  </a:cubicBezTo>
                  <a:cubicBezTo>
                    <a:pt x="152" y="300"/>
                    <a:pt x="147" y="299"/>
                    <a:pt x="150" y="298"/>
                  </a:cubicBezTo>
                  <a:cubicBezTo>
                    <a:pt x="154" y="296"/>
                    <a:pt x="158" y="294"/>
                    <a:pt x="162" y="292"/>
                  </a:cubicBezTo>
                  <a:cubicBezTo>
                    <a:pt x="166" y="290"/>
                    <a:pt x="174" y="283"/>
                    <a:pt x="177" y="283"/>
                  </a:cubicBezTo>
                  <a:cubicBezTo>
                    <a:pt x="180" y="283"/>
                    <a:pt x="181" y="283"/>
                    <a:pt x="181" y="278"/>
                  </a:cubicBezTo>
                  <a:cubicBezTo>
                    <a:pt x="181" y="273"/>
                    <a:pt x="188" y="275"/>
                    <a:pt x="190" y="272"/>
                  </a:cubicBezTo>
                  <a:cubicBezTo>
                    <a:pt x="192" y="268"/>
                    <a:pt x="185" y="266"/>
                    <a:pt x="183" y="265"/>
                  </a:cubicBezTo>
                  <a:cubicBezTo>
                    <a:pt x="180" y="264"/>
                    <a:pt x="181" y="259"/>
                    <a:pt x="184" y="256"/>
                  </a:cubicBezTo>
                  <a:cubicBezTo>
                    <a:pt x="188" y="254"/>
                    <a:pt x="193" y="253"/>
                    <a:pt x="196" y="251"/>
                  </a:cubicBezTo>
                  <a:cubicBezTo>
                    <a:pt x="198" y="248"/>
                    <a:pt x="202" y="245"/>
                    <a:pt x="197" y="241"/>
                  </a:cubicBezTo>
                  <a:cubicBezTo>
                    <a:pt x="193" y="238"/>
                    <a:pt x="198" y="241"/>
                    <a:pt x="199" y="241"/>
                  </a:cubicBezTo>
                  <a:cubicBezTo>
                    <a:pt x="201" y="242"/>
                    <a:pt x="204" y="241"/>
                    <a:pt x="206" y="238"/>
                  </a:cubicBezTo>
                  <a:cubicBezTo>
                    <a:pt x="208" y="234"/>
                    <a:pt x="212" y="231"/>
                    <a:pt x="215" y="228"/>
                  </a:cubicBezTo>
                  <a:cubicBezTo>
                    <a:pt x="218" y="226"/>
                    <a:pt x="224" y="221"/>
                    <a:pt x="227" y="221"/>
                  </a:cubicBezTo>
                  <a:cubicBezTo>
                    <a:pt x="231" y="220"/>
                    <a:pt x="233" y="222"/>
                    <a:pt x="237" y="223"/>
                  </a:cubicBezTo>
                  <a:cubicBezTo>
                    <a:pt x="241" y="223"/>
                    <a:pt x="240" y="227"/>
                    <a:pt x="235" y="227"/>
                  </a:cubicBezTo>
                  <a:cubicBezTo>
                    <a:pt x="231" y="227"/>
                    <a:pt x="229" y="226"/>
                    <a:pt x="227" y="227"/>
                  </a:cubicBezTo>
                  <a:cubicBezTo>
                    <a:pt x="225" y="228"/>
                    <a:pt x="219" y="232"/>
                    <a:pt x="219" y="236"/>
                  </a:cubicBezTo>
                  <a:cubicBezTo>
                    <a:pt x="219" y="240"/>
                    <a:pt x="214" y="244"/>
                    <a:pt x="213" y="249"/>
                  </a:cubicBezTo>
                  <a:cubicBezTo>
                    <a:pt x="211" y="254"/>
                    <a:pt x="210" y="254"/>
                    <a:pt x="215" y="253"/>
                  </a:cubicBezTo>
                  <a:cubicBezTo>
                    <a:pt x="219" y="252"/>
                    <a:pt x="222" y="254"/>
                    <a:pt x="218" y="256"/>
                  </a:cubicBezTo>
                  <a:cubicBezTo>
                    <a:pt x="213" y="257"/>
                    <a:pt x="210" y="260"/>
                    <a:pt x="212" y="261"/>
                  </a:cubicBezTo>
                  <a:cubicBezTo>
                    <a:pt x="213" y="261"/>
                    <a:pt x="219" y="262"/>
                    <a:pt x="223" y="259"/>
                  </a:cubicBezTo>
                  <a:cubicBezTo>
                    <a:pt x="228" y="256"/>
                    <a:pt x="230" y="255"/>
                    <a:pt x="234" y="253"/>
                  </a:cubicBezTo>
                  <a:cubicBezTo>
                    <a:pt x="237" y="251"/>
                    <a:pt x="245" y="247"/>
                    <a:pt x="247" y="246"/>
                  </a:cubicBezTo>
                  <a:cubicBezTo>
                    <a:pt x="250" y="246"/>
                    <a:pt x="257" y="245"/>
                    <a:pt x="258" y="243"/>
                  </a:cubicBezTo>
                  <a:cubicBezTo>
                    <a:pt x="260" y="240"/>
                    <a:pt x="257" y="234"/>
                    <a:pt x="257" y="232"/>
                  </a:cubicBezTo>
                  <a:cubicBezTo>
                    <a:pt x="257" y="230"/>
                    <a:pt x="261" y="225"/>
                    <a:pt x="263" y="226"/>
                  </a:cubicBezTo>
                  <a:cubicBezTo>
                    <a:pt x="264" y="226"/>
                    <a:pt x="269" y="227"/>
                    <a:pt x="272" y="226"/>
                  </a:cubicBezTo>
                  <a:cubicBezTo>
                    <a:pt x="275" y="226"/>
                    <a:pt x="285" y="231"/>
                    <a:pt x="287" y="232"/>
                  </a:cubicBezTo>
                  <a:cubicBezTo>
                    <a:pt x="289" y="234"/>
                    <a:pt x="297" y="240"/>
                    <a:pt x="298" y="239"/>
                  </a:cubicBezTo>
                  <a:cubicBezTo>
                    <a:pt x="299" y="238"/>
                    <a:pt x="305" y="231"/>
                    <a:pt x="304" y="234"/>
                  </a:cubicBezTo>
                  <a:cubicBezTo>
                    <a:pt x="303" y="238"/>
                    <a:pt x="307" y="242"/>
                    <a:pt x="310" y="244"/>
                  </a:cubicBezTo>
                  <a:cubicBezTo>
                    <a:pt x="313" y="246"/>
                    <a:pt x="322" y="245"/>
                    <a:pt x="327" y="245"/>
                  </a:cubicBezTo>
                  <a:cubicBezTo>
                    <a:pt x="332" y="245"/>
                    <a:pt x="333" y="244"/>
                    <a:pt x="334" y="244"/>
                  </a:cubicBezTo>
                  <a:cubicBezTo>
                    <a:pt x="336" y="244"/>
                    <a:pt x="342" y="246"/>
                    <a:pt x="345" y="245"/>
                  </a:cubicBezTo>
                  <a:cubicBezTo>
                    <a:pt x="347" y="244"/>
                    <a:pt x="345" y="246"/>
                    <a:pt x="348" y="249"/>
                  </a:cubicBezTo>
                  <a:cubicBezTo>
                    <a:pt x="352" y="251"/>
                    <a:pt x="363" y="254"/>
                    <a:pt x="367" y="250"/>
                  </a:cubicBezTo>
                  <a:cubicBezTo>
                    <a:pt x="371" y="247"/>
                    <a:pt x="374" y="246"/>
                    <a:pt x="374" y="248"/>
                  </a:cubicBezTo>
                  <a:cubicBezTo>
                    <a:pt x="374" y="251"/>
                    <a:pt x="370" y="255"/>
                    <a:pt x="371" y="256"/>
                  </a:cubicBezTo>
                  <a:cubicBezTo>
                    <a:pt x="372" y="257"/>
                    <a:pt x="385" y="261"/>
                    <a:pt x="390" y="265"/>
                  </a:cubicBezTo>
                  <a:cubicBezTo>
                    <a:pt x="394" y="268"/>
                    <a:pt x="406" y="279"/>
                    <a:pt x="409" y="279"/>
                  </a:cubicBezTo>
                  <a:cubicBezTo>
                    <a:pt x="411" y="279"/>
                    <a:pt x="416" y="276"/>
                    <a:pt x="416" y="275"/>
                  </a:cubicBezTo>
                  <a:cubicBezTo>
                    <a:pt x="416" y="274"/>
                    <a:pt x="413" y="270"/>
                    <a:pt x="414" y="269"/>
                  </a:cubicBezTo>
                  <a:cubicBezTo>
                    <a:pt x="414" y="268"/>
                    <a:pt x="419" y="270"/>
                    <a:pt x="420" y="271"/>
                  </a:cubicBezTo>
                  <a:cubicBezTo>
                    <a:pt x="420" y="271"/>
                    <a:pt x="422" y="276"/>
                    <a:pt x="424" y="276"/>
                  </a:cubicBezTo>
                  <a:cubicBezTo>
                    <a:pt x="425" y="276"/>
                    <a:pt x="430" y="277"/>
                    <a:pt x="431" y="276"/>
                  </a:cubicBezTo>
                  <a:cubicBezTo>
                    <a:pt x="431" y="276"/>
                    <a:pt x="428" y="268"/>
                    <a:pt x="427" y="265"/>
                  </a:cubicBezTo>
                  <a:cubicBezTo>
                    <a:pt x="427" y="262"/>
                    <a:pt x="426" y="259"/>
                    <a:pt x="428" y="261"/>
                  </a:cubicBezTo>
                  <a:cubicBezTo>
                    <a:pt x="430" y="264"/>
                    <a:pt x="435" y="275"/>
                    <a:pt x="438" y="278"/>
                  </a:cubicBezTo>
                  <a:cubicBezTo>
                    <a:pt x="441" y="280"/>
                    <a:pt x="442" y="283"/>
                    <a:pt x="444" y="281"/>
                  </a:cubicBezTo>
                  <a:cubicBezTo>
                    <a:pt x="446" y="279"/>
                    <a:pt x="449" y="274"/>
                    <a:pt x="447" y="277"/>
                  </a:cubicBezTo>
                  <a:cubicBezTo>
                    <a:pt x="446" y="280"/>
                    <a:pt x="448" y="284"/>
                    <a:pt x="451" y="287"/>
                  </a:cubicBezTo>
                  <a:cubicBezTo>
                    <a:pt x="455" y="289"/>
                    <a:pt x="455" y="291"/>
                    <a:pt x="456" y="291"/>
                  </a:cubicBezTo>
                  <a:cubicBezTo>
                    <a:pt x="458" y="291"/>
                    <a:pt x="456" y="292"/>
                    <a:pt x="455" y="293"/>
                  </a:cubicBezTo>
                  <a:cubicBezTo>
                    <a:pt x="454" y="294"/>
                    <a:pt x="456" y="296"/>
                    <a:pt x="457" y="296"/>
                  </a:cubicBezTo>
                  <a:cubicBezTo>
                    <a:pt x="458" y="296"/>
                    <a:pt x="458" y="297"/>
                    <a:pt x="457" y="298"/>
                  </a:cubicBezTo>
                  <a:cubicBezTo>
                    <a:pt x="455" y="299"/>
                    <a:pt x="454" y="300"/>
                    <a:pt x="455" y="301"/>
                  </a:cubicBezTo>
                  <a:cubicBezTo>
                    <a:pt x="457" y="301"/>
                    <a:pt x="461" y="304"/>
                    <a:pt x="463" y="306"/>
                  </a:cubicBezTo>
                  <a:cubicBezTo>
                    <a:pt x="465" y="308"/>
                    <a:pt x="473" y="318"/>
                    <a:pt x="474" y="318"/>
                  </a:cubicBezTo>
                  <a:cubicBezTo>
                    <a:pt x="475" y="318"/>
                    <a:pt x="478" y="317"/>
                    <a:pt x="477" y="318"/>
                  </a:cubicBezTo>
                  <a:cubicBezTo>
                    <a:pt x="476" y="319"/>
                    <a:pt x="472" y="326"/>
                    <a:pt x="472" y="328"/>
                  </a:cubicBezTo>
                  <a:cubicBezTo>
                    <a:pt x="473" y="330"/>
                    <a:pt x="475" y="330"/>
                    <a:pt x="475" y="328"/>
                  </a:cubicBezTo>
                  <a:cubicBezTo>
                    <a:pt x="476" y="325"/>
                    <a:pt x="477" y="323"/>
                    <a:pt x="478" y="328"/>
                  </a:cubicBezTo>
                  <a:cubicBezTo>
                    <a:pt x="480" y="332"/>
                    <a:pt x="481" y="335"/>
                    <a:pt x="482" y="333"/>
                  </a:cubicBezTo>
                  <a:cubicBezTo>
                    <a:pt x="482" y="332"/>
                    <a:pt x="482" y="329"/>
                    <a:pt x="482" y="330"/>
                  </a:cubicBezTo>
                  <a:cubicBezTo>
                    <a:pt x="483" y="332"/>
                    <a:pt x="484" y="335"/>
                    <a:pt x="486" y="335"/>
                  </a:cubicBezTo>
                  <a:cubicBezTo>
                    <a:pt x="488" y="335"/>
                    <a:pt x="487" y="334"/>
                    <a:pt x="489" y="336"/>
                  </a:cubicBezTo>
                  <a:cubicBezTo>
                    <a:pt x="492" y="339"/>
                    <a:pt x="497" y="339"/>
                    <a:pt x="498" y="338"/>
                  </a:cubicBezTo>
                  <a:cubicBezTo>
                    <a:pt x="499" y="336"/>
                    <a:pt x="499" y="333"/>
                    <a:pt x="499" y="335"/>
                  </a:cubicBezTo>
                  <a:cubicBezTo>
                    <a:pt x="499" y="335"/>
                    <a:pt x="500" y="336"/>
                    <a:pt x="500" y="337"/>
                  </a:cubicBezTo>
                  <a:cubicBezTo>
                    <a:pt x="501" y="335"/>
                    <a:pt x="501" y="333"/>
                    <a:pt x="501" y="3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6" name="Freeform 737"/>
            <p:cNvSpPr>
              <a:spLocks/>
            </p:cNvSpPr>
            <p:nvPr/>
          </p:nvSpPr>
          <p:spPr bwMode="auto">
            <a:xfrm>
              <a:off x="6688138" y="2537440"/>
              <a:ext cx="1444625" cy="922870"/>
            </a:xfrm>
            <a:custGeom>
              <a:avLst/>
              <a:gdLst>
                <a:gd name="T0" fmla="*/ 498081 w 757"/>
                <a:gd name="T1" fmla="*/ 559405 h 375"/>
                <a:gd name="T2" fmla="*/ 610674 w 757"/>
                <a:gd name="T3" fmla="*/ 624319 h 375"/>
                <a:gd name="T4" fmla="*/ 681283 w 757"/>
                <a:gd name="T5" fmla="*/ 645320 h 375"/>
                <a:gd name="T6" fmla="*/ 738534 w 757"/>
                <a:gd name="T7" fmla="*/ 605227 h 375"/>
                <a:gd name="T8" fmla="*/ 797693 w 757"/>
                <a:gd name="T9" fmla="*/ 586134 h 375"/>
                <a:gd name="T10" fmla="*/ 881660 w 757"/>
                <a:gd name="T11" fmla="*/ 603317 h 375"/>
                <a:gd name="T12" fmla="*/ 874027 w 757"/>
                <a:gd name="T13" fmla="*/ 574679 h 375"/>
                <a:gd name="T14" fmla="*/ 902652 w 757"/>
                <a:gd name="T15" fmla="*/ 567042 h 375"/>
                <a:gd name="T16" fmla="*/ 982803 w 757"/>
                <a:gd name="T17" fmla="*/ 582316 h 375"/>
                <a:gd name="T18" fmla="*/ 1045779 w 757"/>
                <a:gd name="T19" fmla="*/ 630047 h 375"/>
                <a:gd name="T20" fmla="*/ 1068679 w 757"/>
                <a:gd name="T21" fmla="*/ 668231 h 375"/>
                <a:gd name="T22" fmla="*/ 1099213 w 757"/>
                <a:gd name="T23" fmla="*/ 714053 h 375"/>
                <a:gd name="T24" fmla="*/ 1083946 w 757"/>
                <a:gd name="T25" fmla="*/ 588043 h 375"/>
                <a:gd name="T26" fmla="*/ 1135471 w 757"/>
                <a:gd name="T27" fmla="*/ 479217 h 375"/>
                <a:gd name="T28" fmla="*/ 1206081 w 757"/>
                <a:gd name="T29" fmla="*/ 437214 h 375"/>
                <a:gd name="T30" fmla="*/ 1200356 w 757"/>
                <a:gd name="T31" fmla="*/ 421940 h 375"/>
                <a:gd name="T32" fmla="*/ 1217531 w 757"/>
                <a:gd name="T33" fmla="*/ 410485 h 375"/>
                <a:gd name="T34" fmla="*/ 1207989 w 757"/>
                <a:gd name="T35" fmla="*/ 406666 h 375"/>
                <a:gd name="T36" fmla="*/ 1196539 w 757"/>
                <a:gd name="T37" fmla="*/ 378028 h 375"/>
                <a:gd name="T38" fmla="*/ 1181272 w 757"/>
                <a:gd name="T39" fmla="*/ 343662 h 375"/>
                <a:gd name="T40" fmla="*/ 1198447 w 757"/>
                <a:gd name="T41" fmla="*/ 341753 h 375"/>
                <a:gd name="T42" fmla="*/ 1211806 w 757"/>
                <a:gd name="T43" fmla="*/ 339843 h 375"/>
                <a:gd name="T44" fmla="*/ 1238523 w 757"/>
                <a:gd name="T45" fmla="*/ 334116 h 375"/>
                <a:gd name="T46" fmla="*/ 1236614 w 757"/>
                <a:gd name="T47" fmla="*/ 315023 h 375"/>
                <a:gd name="T48" fmla="*/ 1265240 w 757"/>
                <a:gd name="T49" fmla="*/ 261565 h 375"/>
                <a:gd name="T50" fmla="*/ 1330124 w 757"/>
                <a:gd name="T51" fmla="*/ 248200 h 375"/>
                <a:gd name="T52" fmla="*/ 1356841 w 757"/>
                <a:gd name="T53" fmla="*/ 244382 h 375"/>
                <a:gd name="T54" fmla="*/ 1353024 w 757"/>
                <a:gd name="T55" fmla="*/ 236745 h 375"/>
                <a:gd name="T56" fmla="*/ 1353024 w 757"/>
                <a:gd name="T57" fmla="*/ 190923 h 375"/>
                <a:gd name="T58" fmla="*/ 1389283 w 757"/>
                <a:gd name="T59" fmla="*/ 168012 h 375"/>
                <a:gd name="T60" fmla="*/ 1442717 w 757"/>
                <a:gd name="T61" fmla="*/ 143192 h 375"/>
                <a:gd name="T62" fmla="*/ 1408366 w 757"/>
                <a:gd name="T63" fmla="*/ 66823 h 375"/>
                <a:gd name="T64" fmla="*/ 1356841 w 757"/>
                <a:gd name="T65" fmla="*/ 108826 h 375"/>
                <a:gd name="T66" fmla="*/ 1206081 w 757"/>
                <a:gd name="T67" fmla="*/ 168012 h 375"/>
                <a:gd name="T68" fmla="*/ 1135471 w 757"/>
                <a:gd name="T69" fmla="*/ 194742 h 375"/>
                <a:gd name="T70" fmla="*/ 1043870 w 757"/>
                <a:gd name="T71" fmla="*/ 244382 h 375"/>
                <a:gd name="T72" fmla="*/ 1051504 w 757"/>
                <a:gd name="T73" fmla="*/ 202379 h 375"/>
                <a:gd name="T74" fmla="*/ 1017153 w 757"/>
                <a:gd name="T75" fmla="*/ 173740 h 375"/>
                <a:gd name="T76" fmla="*/ 977078 w 757"/>
                <a:gd name="T77" fmla="*/ 141283 h 375"/>
                <a:gd name="T78" fmla="*/ 938911 w 757"/>
                <a:gd name="T79" fmla="*/ 236745 h 375"/>
                <a:gd name="T80" fmla="*/ 916011 w 757"/>
                <a:gd name="T81" fmla="*/ 150829 h 375"/>
                <a:gd name="T82" fmla="*/ 1005703 w 757"/>
                <a:gd name="T83" fmla="*/ 97371 h 375"/>
                <a:gd name="T84" fmla="*/ 906469 w 757"/>
                <a:gd name="T85" fmla="*/ 76369 h 375"/>
                <a:gd name="T86" fmla="*/ 841585 w 757"/>
                <a:gd name="T87" fmla="*/ 80188 h 375"/>
                <a:gd name="T88" fmla="*/ 843493 w 757"/>
                <a:gd name="T89" fmla="*/ 38185 h 375"/>
                <a:gd name="T90" fmla="*/ 767159 w 757"/>
                <a:gd name="T91" fmla="*/ 26729 h 375"/>
                <a:gd name="T92" fmla="*/ 49617 w 757"/>
                <a:gd name="T93" fmla="*/ 15274 h 375"/>
                <a:gd name="T94" fmla="*/ 49617 w 757"/>
                <a:gd name="T95" fmla="*/ 45822 h 375"/>
                <a:gd name="T96" fmla="*/ 34350 w 757"/>
                <a:gd name="T97" fmla="*/ 101189 h 375"/>
                <a:gd name="T98" fmla="*/ 11450 w 757"/>
                <a:gd name="T99" fmla="*/ 231017 h 375"/>
                <a:gd name="T100" fmla="*/ 43892 w 757"/>
                <a:gd name="T101" fmla="*/ 341753 h 375"/>
                <a:gd name="T102" fmla="*/ 64884 w 757"/>
                <a:gd name="T103" fmla="*/ 379937 h 375"/>
                <a:gd name="T104" fmla="*/ 143127 w 757"/>
                <a:gd name="T105" fmla="*/ 463943 h 375"/>
                <a:gd name="T106" fmla="*/ 339687 w 757"/>
                <a:gd name="T107" fmla="*/ 538403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57" h="375">
                  <a:moveTo>
                    <a:pt x="178" y="282"/>
                  </a:moveTo>
                  <a:cubicBezTo>
                    <a:pt x="216" y="283"/>
                    <a:pt x="216" y="283"/>
                    <a:pt x="216" y="283"/>
                  </a:cubicBezTo>
                  <a:cubicBezTo>
                    <a:pt x="219" y="277"/>
                    <a:pt x="219" y="277"/>
                    <a:pt x="219" y="277"/>
                  </a:cubicBezTo>
                  <a:cubicBezTo>
                    <a:pt x="238" y="277"/>
                    <a:pt x="238" y="277"/>
                    <a:pt x="238" y="277"/>
                  </a:cubicBezTo>
                  <a:cubicBezTo>
                    <a:pt x="261" y="293"/>
                    <a:pt x="261" y="293"/>
                    <a:pt x="261" y="293"/>
                  </a:cubicBezTo>
                  <a:cubicBezTo>
                    <a:pt x="261" y="293"/>
                    <a:pt x="264" y="307"/>
                    <a:pt x="266" y="309"/>
                  </a:cubicBezTo>
                  <a:cubicBezTo>
                    <a:pt x="269" y="311"/>
                    <a:pt x="278" y="316"/>
                    <a:pt x="281" y="316"/>
                  </a:cubicBezTo>
                  <a:cubicBezTo>
                    <a:pt x="284" y="316"/>
                    <a:pt x="287" y="304"/>
                    <a:pt x="292" y="305"/>
                  </a:cubicBezTo>
                  <a:cubicBezTo>
                    <a:pt x="297" y="305"/>
                    <a:pt x="309" y="307"/>
                    <a:pt x="311" y="312"/>
                  </a:cubicBezTo>
                  <a:cubicBezTo>
                    <a:pt x="314" y="317"/>
                    <a:pt x="314" y="323"/>
                    <a:pt x="320" y="327"/>
                  </a:cubicBezTo>
                  <a:cubicBezTo>
                    <a:pt x="325" y="331"/>
                    <a:pt x="331" y="336"/>
                    <a:pt x="331" y="342"/>
                  </a:cubicBezTo>
                  <a:cubicBezTo>
                    <a:pt x="331" y="347"/>
                    <a:pt x="334" y="351"/>
                    <a:pt x="337" y="353"/>
                  </a:cubicBezTo>
                  <a:cubicBezTo>
                    <a:pt x="339" y="354"/>
                    <a:pt x="351" y="357"/>
                    <a:pt x="360" y="359"/>
                  </a:cubicBezTo>
                  <a:cubicBezTo>
                    <a:pt x="359" y="353"/>
                    <a:pt x="355" y="344"/>
                    <a:pt x="354" y="341"/>
                  </a:cubicBezTo>
                  <a:cubicBezTo>
                    <a:pt x="354" y="338"/>
                    <a:pt x="355" y="342"/>
                    <a:pt x="357" y="338"/>
                  </a:cubicBezTo>
                  <a:cubicBezTo>
                    <a:pt x="359" y="335"/>
                    <a:pt x="356" y="334"/>
                    <a:pt x="358" y="333"/>
                  </a:cubicBezTo>
                  <a:cubicBezTo>
                    <a:pt x="359" y="332"/>
                    <a:pt x="360" y="332"/>
                    <a:pt x="362" y="331"/>
                  </a:cubicBezTo>
                  <a:cubicBezTo>
                    <a:pt x="364" y="329"/>
                    <a:pt x="370" y="327"/>
                    <a:pt x="370" y="323"/>
                  </a:cubicBezTo>
                  <a:cubicBezTo>
                    <a:pt x="371" y="320"/>
                    <a:pt x="372" y="321"/>
                    <a:pt x="373" y="322"/>
                  </a:cubicBezTo>
                  <a:cubicBezTo>
                    <a:pt x="375" y="323"/>
                    <a:pt x="382" y="319"/>
                    <a:pt x="387" y="317"/>
                  </a:cubicBezTo>
                  <a:cubicBezTo>
                    <a:pt x="391" y="314"/>
                    <a:pt x="394" y="311"/>
                    <a:pt x="392" y="310"/>
                  </a:cubicBezTo>
                  <a:cubicBezTo>
                    <a:pt x="390" y="309"/>
                    <a:pt x="385" y="306"/>
                    <a:pt x="389" y="307"/>
                  </a:cubicBezTo>
                  <a:cubicBezTo>
                    <a:pt x="393" y="308"/>
                    <a:pt x="393" y="310"/>
                    <a:pt x="397" y="309"/>
                  </a:cubicBezTo>
                  <a:cubicBezTo>
                    <a:pt x="400" y="307"/>
                    <a:pt x="401" y="304"/>
                    <a:pt x="406" y="305"/>
                  </a:cubicBezTo>
                  <a:cubicBezTo>
                    <a:pt x="411" y="305"/>
                    <a:pt x="415" y="305"/>
                    <a:pt x="418" y="307"/>
                  </a:cubicBezTo>
                  <a:cubicBezTo>
                    <a:pt x="421" y="310"/>
                    <a:pt x="423" y="310"/>
                    <a:pt x="425" y="309"/>
                  </a:cubicBezTo>
                  <a:cubicBezTo>
                    <a:pt x="427" y="307"/>
                    <a:pt x="429" y="306"/>
                    <a:pt x="433" y="307"/>
                  </a:cubicBezTo>
                  <a:cubicBezTo>
                    <a:pt x="436" y="309"/>
                    <a:pt x="440" y="314"/>
                    <a:pt x="443" y="314"/>
                  </a:cubicBezTo>
                  <a:cubicBezTo>
                    <a:pt x="446" y="314"/>
                    <a:pt x="451" y="307"/>
                    <a:pt x="453" y="308"/>
                  </a:cubicBezTo>
                  <a:cubicBezTo>
                    <a:pt x="455" y="309"/>
                    <a:pt x="462" y="315"/>
                    <a:pt x="462" y="316"/>
                  </a:cubicBezTo>
                  <a:cubicBezTo>
                    <a:pt x="462" y="317"/>
                    <a:pt x="465" y="315"/>
                    <a:pt x="465" y="314"/>
                  </a:cubicBezTo>
                  <a:cubicBezTo>
                    <a:pt x="466" y="313"/>
                    <a:pt x="466" y="314"/>
                    <a:pt x="464" y="312"/>
                  </a:cubicBezTo>
                  <a:cubicBezTo>
                    <a:pt x="462" y="310"/>
                    <a:pt x="457" y="308"/>
                    <a:pt x="459" y="307"/>
                  </a:cubicBezTo>
                  <a:cubicBezTo>
                    <a:pt x="461" y="305"/>
                    <a:pt x="462" y="307"/>
                    <a:pt x="460" y="305"/>
                  </a:cubicBezTo>
                  <a:cubicBezTo>
                    <a:pt x="459" y="303"/>
                    <a:pt x="458" y="302"/>
                    <a:pt x="458" y="301"/>
                  </a:cubicBezTo>
                  <a:cubicBezTo>
                    <a:pt x="458" y="300"/>
                    <a:pt x="457" y="299"/>
                    <a:pt x="456" y="300"/>
                  </a:cubicBezTo>
                  <a:cubicBezTo>
                    <a:pt x="454" y="301"/>
                    <a:pt x="447" y="301"/>
                    <a:pt x="447" y="299"/>
                  </a:cubicBezTo>
                  <a:cubicBezTo>
                    <a:pt x="448" y="297"/>
                    <a:pt x="451" y="296"/>
                    <a:pt x="453" y="297"/>
                  </a:cubicBezTo>
                  <a:cubicBezTo>
                    <a:pt x="454" y="298"/>
                    <a:pt x="455" y="300"/>
                    <a:pt x="460" y="299"/>
                  </a:cubicBezTo>
                  <a:cubicBezTo>
                    <a:pt x="464" y="297"/>
                    <a:pt x="469" y="297"/>
                    <a:pt x="473" y="297"/>
                  </a:cubicBezTo>
                  <a:cubicBezTo>
                    <a:pt x="477" y="297"/>
                    <a:pt x="479" y="295"/>
                    <a:pt x="481" y="296"/>
                  </a:cubicBezTo>
                  <a:cubicBezTo>
                    <a:pt x="482" y="297"/>
                    <a:pt x="481" y="298"/>
                    <a:pt x="483" y="298"/>
                  </a:cubicBezTo>
                  <a:cubicBezTo>
                    <a:pt x="485" y="298"/>
                    <a:pt x="488" y="297"/>
                    <a:pt x="493" y="297"/>
                  </a:cubicBezTo>
                  <a:cubicBezTo>
                    <a:pt x="497" y="297"/>
                    <a:pt x="504" y="296"/>
                    <a:pt x="508" y="298"/>
                  </a:cubicBezTo>
                  <a:cubicBezTo>
                    <a:pt x="511" y="300"/>
                    <a:pt x="512" y="304"/>
                    <a:pt x="515" y="305"/>
                  </a:cubicBezTo>
                  <a:cubicBezTo>
                    <a:pt x="517" y="307"/>
                    <a:pt x="517" y="307"/>
                    <a:pt x="521" y="306"/>
                  </a:cubicBezTo>
                  <a:cubicBezTo>
                    <a:pt x="524" y="305"/>
                    <a:pt x="529" y="301"/>
                    <a:pt x="530" y="301"/>
                  </a:cubicBezTo>
                  <a:cubicBezTo>
                    <a:pt x="532" y="302"/>
                    <a:pt x="537" y="309"/>
                    <a:pt x="540" y="311"/>
                  </a:cubicBezTo>
                  <a:cubicBezTo>
                    <a:pt x="544" y="313"/>
                    <a:pt x="550" y="318"/>
                    <a:pt x="549" y="320"/>
                  </a:cubicBezTo>
                  <a:cubicBezTo>
                    <a:pt x="549" y="323"/>
                    <a:pt x="548" y="327"/>
                    <a:pt x="548" y="330"/>
                  </a:cubicBezTo>
                  <a:cubicBezTo>
                    <a:pt x="548" y="332"/>
                    <a:pt x="550" y="333"/>
                    <a:pt x="551" y="334"/>
                  </a:cubicBezTo>
                  <a:cubicBezTo>
                    <a:pt x="552" y="335"/>
                    <a:pt x="550" y="333"/>
                    <a:pt x="550" y="337"/>
                  </a:cubicBezTo>
                  <a:cubicBezTo>
                    <a:pt x="550" y="340"/>
                    <a:pt x="550" y="343"/>
                    <a:pt x="552" y="345"/>
                  </a:cubicBezTo>
                  <a:cubicBezTo>
                    <a:pt x="555" y="347"/>
                    <a:pt x="557" y="347"/>
                    <a:pt x="557" y="349"/>
                  </a:cubicBezTo>
                  <a:cubicBezTo>
                    <a:pt x="557" y="350"/>
                    <a:pt x="559" y="349"/>
                    <a:pt x="560" y="350"/>
                  </a:cubicBezTo>
                  <a:cubicBezTo>
                    <a:pt x="560" y="351"/>
                    <a:pt x="558" y="354"/>
                    <a:pt x="560" y="357"/>
                  </a:cubicBezTo>
                  <a:cubicBezTo>
                    <a:pt x="562" y="361"/>
                    <a:pt x="565" y="361"/>
                    <a:pt x="566" y="363"/>
                  </a:cubicBezTo>
                  <a:cubicBezTo>
                    <a:pt x="568" y="364"/>
                    <a:pt x="571" y="372"/>
                    <a:pt x="572" y="372"/>
                  </a:cubicBezTo>
                  <a:cubicBezTo>
                    <a:pt x="573" y="373"/>
                    <a:pt x="576" y="369"/>
                    <a:pt x="577" y="370"/>
                  </a:cubicBezTo>
                  <a:cubicBezTo>
                    <a:pt x="578" y="370"/>
                    <a:pt x="577" y="373"/>
                    <a:pt x="576" y="374"/>
                  </a:cubicBezTo>
                  <a:cubicBezTo>
                    <a:pt x="576" y="375"/>
                    <a:pt x="579" y="375"/>
                    <a:pt x="579" y="373"/>
                  </a:cubicBezTo>
                  <a:cubicBezTo>
                    <a:pt x="579" y="371"/>
                    <a:pt x="578" y="366"/>
                    <a:pt x="581" y="362"/>
                  </a:cubicBezTo>
                  <a:cubicBezTo>
                    <a:pt x="583" y="357"/>
                    <a:pt x="584" y="345"/>
                    <a:pt x="580" y="339"/>
                  </a:cubicBezTo>
                  <a:cubicBezTo>
                    <a:pt x="577" y="333"/>
                    <a:pt x="575" y="329"/>
                    <a:pt x="574" y="325"/>
                  </a:cubicBezTo>
                  <a:cubicBezTo>
                    <a:pt x="573" y="320"/>
                    <a:pt x="570" y="313"/>
                    <a:pt x="568" y="308"/>
                  </a:cubicBezTo>
                  <a:cubicBezTo>
                    <a:pt x="566" y="303"/>
                    <a:pt x="562" y="293"/>
                    <a:pt x="563" y="287"/>
                  </a:cubicBezTo>
                  <a:cubicBezTo>
                    <a:pt x="564" y="280"/>
                    <a:pt x="569" y="276"/>
                    <a:pt x="572" y="272"/>
                  </a:cubicBezTo>
                  <a:cubicBezTo>
                    <a:pt x="575" y="267"/>
                    <a:pt x="581" y="265"/>
                    <a:pt x="584" y="263"/>
                  </a:cubicBezTo>
                  <a:cubicBezTo>
                    <a:pt x="586" y="260"/>
                    <a:pt x="590" y="258"/>
                    <a:pt x="592" y="255"/>
                  </a:cubicBezTo>
                  <a:cubicBezTo>
                    <a:pt x="594" y="253"/>
                    <a:pt x="593" y="252"/>
                    <a:pt x="595" y="251"/>
                  </a:cubicBezTo>
                  <a:cubicBezTo>
                    <a:pt x="597" y="249"/>
                    <a:pt x="600" y="247"/>
                    <a:pt x="604" y="246"/>
                  </a:cubicBezTo>
                  <a:cubicBezTo>
                    <a:pt x="607" y="245"/>
                    <a:pt x="609" y="244"/>
                    <a:pt x="611" y="243"/>
                  </a:cubicBezTo>
                  <a:cubicBezTo>
                    <a:pt x="612" y="242"/>
                    <a:pt x="618" y="236"/>
                    <a:pt x="621" y="234"/>
                  </a:cubicBezTo>
                  <a:cubicBezTo>
                    <a:pt x="624" y="232"/>
                    <a:pt x="630" y="234"/>
                    <a:pt x="631" y="232"/>
                  </a:cubicBezTo>
                  <a:cubicBezTo>
                    <a:pt x="633" y="230"/>
                    <a:pt x="634" y="228"/>
                    <a:pt x="632" y="229"/>
                  </a:cubicBezTo>
                  <a:cubicBezTo>
                    <a:pt x="630" y="230"/>
                    <a:pt x="623" y="231"/>
                    <a:pt x="624" y="230"/>
                  </a:cubicBezTo>
                  <a:cubicBezTo>
                    <a:pt x="625" y="229"/>
                    <a:pt x="627" y="229"/>
                    <a:pt x="628" y="228"/>
                  </a:cubicBezTo>
                  <a:cubicBezTo>
                    <a:pt x="628" y="227"/>
                    <a:pt x="627" y="225"/>
                    <a:pt x="626" y="224"/>
                  </a:cubicBezTo>
                  <a:cubicBezTo>
                    <a:pt x="625" y="222"/>
                    <a:pt x="625" y="221"/>
                    <a:pt x="627" y="221"/>
                  </a:cubicBezTo>
                  <a:cubicBezTo>
                    <a:pt x="629" y="222"/>
                    <a:pt x="629" y="222"/>
                    <a:pt x="629" y="221"/>
                  </a:cubicBezTo>
                  <a:cubicBezTo>
                    <a:pt x="629" y="220"/>
                    <a:pt x="630" y="219"/>
                    <a:pt x="630" y="220"/>
                  </a:cubicBezTo>
                  <a:cubicBezTo>
                    <a:pt x="630" y="222"/>
                    <a:pt x="630" y="224"/>
                    <a:pt x="632" y="224"/>
                  </a:cubicBezTo>
                  <a:cubicBezTo>
                    <a:pt x="634" y="224"/>
                    <a:pt x="635" y="222"/>
                    <a:pt x="638" y="220"/>
                  </a:cubicBezTo>
                  <a:cubicBezTo>
                    <a:pt x="640" y="218"/>
                    <a:pt x="641" y="215"/>
                    <a:pt x="641" y="214"/>
                  </a:cubicBezTo>
                  <a:cubicBezTo>
                    <a:pt x="641" y="213"/>
                    <a:pt x="639" y="214"/>
                    <a:pt x="638" y="215"/>
                  </a:cubicBezTo>
                  <a:cubicBezTo>
                    <a:pt x="637" y="216"/>
                    <a:pt x="635" y="217"/>
                    <a:pt x="635" y="216"/>
                  </a:cubicBezTo>
                  <a:cubicBezTo>
                    <a:pt x="634" y="215"/>
                    <a:pt x="635" y="215"/>
                    <a:pt x="632" y="214"/>
                  </a:cubicBezTo>
                  <a:cubicBezTo>
                    <a:pt x="630" y="214"/>
                    <a:pt x="627" y="215"/>
                    <a:pt x="627" y="214"/>
                  </a:cubicBezTo>
                  <a:cubicBezTo>
                    <a:pt x="626" y="213"/>
                    <a:pt x="625" y="211"/>
                    <a:pt x="627" y="212"/>
                  </a:cubicBezTo>
                  <a:cubicBezTo>
                    <a:pt x="629" y="213"/>
                    <a:pt x="631" y="215"/>
                    <a:pt x="633" y="213"/>
                  </a:cubicBezTo>
                  <a:cubicBezTo>
                    <a:pt x="634" y="210"/>
                    <a:pt x="635" y="210"/>
                    <a:pt x="637" y="211"/>
                  </a:cubicBezTo>
                  <a:cubicBezTo>
                    <a:pt x="639" y="211"/>
                    <a:pt x="639" y="211"/>
                    <a:pt x="638" y="209"/>
                  </a:cubicBezTo>
                  <a:cubicBezTo>
                    <a:pt x="636" y="207"/>
                    <a:pt x="636" y="207"/>
                    <a:pt x="636" y="205"/>
                  </a:cubicBezTo>
                  <a:cubicBezTo>
                    <a:pt x="637" y="203"/>
                    <a:pt x="637" y="201"/>
                    <a:pt x="635" y="200"/>
                  </a:cubicBezTo>
                  <a:cubicBezTo>
                    <a:pt x="634" y="199"/>
                    <a:pt x="629" y="200"/>
                    <a:pt x="627" y="198"/>
                  </a:cubicBezTo>
                  <a:cubicBezTo>
                    <a:pt x="625" y="196"/>
                    <a:pt x="623" y="195"/>
                    <a:pt x="622" y="194"/>
                  </a:cubicBezTo>
                  <a:cubicBezTo>
                    <a:pt x="620" y="193"/>
                    <a:pt x="623" y="193"/>
                    <a:pt x="624" y="193"/>
                  </a:cubicBezTo>
                  <a:cubicBezTo>
                    <a:pt x="626" y="193"/>
                    <a:pt x="630" y="194"/>
                    <a:pt x="631" y="193"/>
                  </a:cubicBezTo>
                  <a:cubicBezTo>
                    <a:pt x="632" y="192"/>
                    <a:pt x="631" y="190"/>
                    <a:pt x="630" y="189"/>
                  </a:cubicBezTo>
                  <a:cubicBezTo>
                    <a:pt x="628" y="188"/>
                    <a:pt x="620" y="182"/>
                    <a:pt x="619" y="180"/>
                  </a:cubicBezTo>
                  <a:cubicBezTo>
                    <a:pt x="618" y="177"/>
                    <a:pt x="618" y="175"/>
                    <a:pt x="620" y="174"/>
                  </a:cubicBezTo>
                  <a:cubicBezTo>
                    <a:pt x="621" y="172"/>
                    <a:pt x="622" y="170"/>
                    <a:pt x="622" y="168"/>
                  </a:cubicBezTo>
                  <a:cubicBezTo>
                    <a:pt x="622" y="167"/>
                    <a:pt x="624" y="170"/>
                    <a:pt x="623" y="171"/>
                  </a:cubicBezTo>
                  <a:cubicBezTo>
                    <a:pt x="623" y="173"/>
                    <a:pt x="621" y="173"/>
                    <a:pt x="622" y="174"/>
                  </a:cubicBezTo>
                  <a:cubicBezTo>
                    <a:pt x="623" y="176"/>
                    <a:pt x="627" y="180"/>
                    <a:pt x="628" y="179"/>
                  </a:cubicBezTo>
                  <a:cubicBezTo>
                    <a:pt x="629" y="179"/>
                    <a:pt x="629" y="176"/>
                    <a:pt x="629" y="173"/>
                  </a:cubicBezTo>
                  <a:cubicBezTo>
                    <a:pt x="630" y="170"/>
                    <a:pt x="629" y="166"/>
                    <a:pt x="630" y="164"/>
                  </a:cubicBezTo>
                  <a:cubicBezTo>
                    <a:pt x="632" y="163"/>
                    <a:pt x="636" y="158"/>
                    <a:pt x="636" y="159"/>
                  </a:cubicBezTo>
                  <a:cubicBezTo>
                    <a:pt x="636" y="161"/>
                    <a:pt x="632" y="161"/>
                    <a:pt x="633" y="167"/>
                  </a:cubicBezTo>
                  <a:cubicBezTo>
                    <a:pt x="634" y="173"/>
                    <a:pt x="632" y="175"/>
                    <a:pt x="635" y="178"/>
                  </a:cubicBezTo>
                  <a:cubicBezTo>
                    <a:pt x="638" y="180"/>
                    <a:pt x="641" y="184"/>
                    <a:pt x="641" y="186"/>
                  </a:cubicBezTo>
                  <a:cubicBezTo>
                    <a:pt x="641" y="189"/>
                    <a:pt x="637" y="191"/>
                    <a:pt x="636" y="194"/>
                  </a:cubicBezTo>
                  <a:cubicBezTo>
                    <a:pt x="636" y="197"/>
                    <a:pt x="636" y="198"/>
                    <a:pt x="637" y="197"/>
                  </a:cubicBezTo>
                  <a:cubicBezTo>
                    <a:pt x="637" y="196"/>
                    <a:pt x="640" y="191"/>
                    <a:pt x="642" y="189"/>
                  </a:cubicBezTo>
                  <a:cubicBezTo>
                    <a:pt x="644" y="187"/>
                    <a:pt x="650" y="179"/>
                    <a:pt x="649" y="175"/>
                  </a:cubicBezTo>
                  <a:cubicBezTo>
                    <a:pt x="648" y="172"/>
                    <a:pt x="642" y="164"/>
                    <a:pt x="642" y="161"/>
                  </a:cubicBezTo>
                  <a:cubicBezTo>
                    <a:pt x="641" y="159"/>
                    <a:pt x="641" y="157"/>
                    <a:pt x="643" y="156"/>
                  </a:cubicBezTo>
                  <a:cubicBezTo>
                    <a:pt x="646" y="154"/>
                    <a:pt x="650" y="154"/>
                    <a:pt x="648" y="155"/>
                  </a:cubicBezTo>
                  <a:cubicBezTo>
                    <a:pt x="645" y="157"/>
                    <a:pt x="644" y="156"/>
                    <a:pt x="644" y="159"/>
                  </a:cubicBezTo>
                  <a:cubicBezTo>
                    <a:pt x="644" y="162"/>
                    <a:pt x="646" y="163"/>
                    <a:pt x="648" y="165"/>
                  </a:cubicBezTo>
                  <a:cubicBezTo>
                    <a:pt x="650" y="167"/>
                    <a:pt x="651" y="170"/>
                    <a:pt x="652" y="167"/>
                  </a:cubicBezTo>
                  <a:cubicBezTo>
                    <a:pt x="654" y="165"/>
                    <a:pt x="657" y="162"/>
                    <a:pt x="659" y="158"/>
                  </a:cubicBezTo>
                  <a:cubicBezTo>
                    <a:pt x="662" y="154"/>
                    <a:pt x="664" y="150"/>
                    <a:pt x="662" y="147"/>
                  </a:cubicBezTo>
                  <a:cubicBezTo>
                    <a:pt x="661" y="145"/>
                    <a:pt x="660" y="142"/>
                    <a:pt x="661" y="142"/>
                  </a:cubicBezTo>
                  <a:cubicBezTo>
                    <a:pt x="662" y="141"/>
                    <a:pt x="662" y="138"/>
                    <a:pt x="663" y="137"/>
                  </a:cubicBezTo>
                  <a:cubicBezTo>
                    <a:pt x="663" y="135"/>
                    <a:pt x="664" y="136"/>
                    <a:pt x="664" y="138"/>
                  </a:cubicBezTo>
                  <a:cubicBezTo>
                    <a:pt x="664" y="139"/>
                    <a:pt x="662" y="142"/>
                    <a:pt x="664" y="141"/>
                  </a:cubicBezTo>
                  <a:cubicBezTo>
                    <a:pt x="667" y="139"/>
                    <a:pt x="668" y="138"/>
                    <a:pt x="672" y="135"/>
                  </a:cubicBezTo>
                  <a:cubicBezTo>
                    <a:pt x="677" y="133"/>
                    <a:pt x="679" y="132"/>
                    <a:pt x="684" y="132"/>
                  </a:cubicBezTo>
                  <a:cubicBezTo>
                    <a:pt x="689" y="132"/>
                    <a:pt x="696" y="133"/>
                    <a:pt x="697" y="130"/>
                  </a:cubicBezTo>
                  <a:cubicBezTo>
                    <a:pt x="697" y="128"/>
                    <a:pt x="696" y="124"/>
                    <a:pt x="698" y="126"/>
                  </a:cubicBezTo>
                  <a:cubicBezTo>
                    <a:pt x="700" y="127"/>
                    <a:pt x="697" y="130"/>
                    <a:pt x="700" y="130"/>
                  </a:cubicBezTo>
                  <a:cubicBezTo>
                    <a:pt x="703" y="130"/>
                    <a:pt x="705" y="129"/>
                    <a:pt x="706" y="127"/>
                  </a:cubicBezTo>
                  <a:cubicBezTo>
                    <a:pt x="708" y="126"/>
                    <a:pt x="707" y="127"/>
                    <a:pt x="708" y="128"/>
                  </a:cubicBezTo>
                  <a:cubicBezTo>
                    <a:pt x="708" y="130"/>
                    <a:pt x="709" y="129"/>
                    <a:pt x="711" y="128"/>
                  </a:cubicBezTo>
                  <a:cubicBezTo>
                    <a:pt x="713" y="127"/>
                    <a:pt x="717" y="126"/>
                    <a:pt x="717" y="125"/>
                  </a:cubicBezTo>
                  <a:cubicBezTo>
                    <a:pt x="718" y="124"/>
                    <a:pt x="718" y="122"/>
                    <a:pt x="716" y="121"/>
                  </a:cubicBezTo>
                  <a:cubicBezTo>
                    <a:pt x="713" y="120"/>
                    <a:pt x="712" y="121"/>
                    <a:pt x="713" y="121"/>
                  </a:cubicBezTo>
                  <a:cubicBezTo>
                    <a:pt x="714" y="122"/>
                    <a:pt x="715" y="124"/>
                    <a:pt x="713" y="125"/>
                  </a:cubicBezTo>
                  <a:cubicBezTo>
                    <a:pt x="711" y="125"/>
                    <a:pt x="710" y="125"/>
                    <a:pt x="709" y="124"/>
                  </a:cubicBezTo>
                  <a:cubicBezTo>
                    <a:pt x="709" y="122"/>
                    <a:pt x="707" y="118"/>
                    <a:pt x="705" y="117"/>
                  </a:cubicBezTo>
                  <a:cubicBezTo>
                    <a:pt x="704" y="116"/>
                    <a:pt x="704" y="116"/>
                    <a:pt x="705" y="114"/>
                  </a:cubicBezTo>
                  <a:cubicBezTo>
                    <a:pt x="706" y="113"/>
                    <a:pt x="706" y="112"/>
                    <a:pt x="706" y="110"/>
                  </a:cubicBezTo>
                  <a:cubicBezTo>
                    <a:pt x="705" y="108"/>
                    <a:pt x="704" y="109"/>
                    <a:pt x="706" y="106"/>
                  </a:cubicBezTo>
                  <a:cubicBezTo>
                    <a:pt x="708" y="104"/>
                    <a:pt x="708" y="103"/>
                    <a:pt x="709" y="100"/>
                  </a:cubicBezTo>
                  <a:cubicBezTo>
                    <a:pt x="711" y="98"/>
                    <a:pt x="712" y="97"/>
                    <a:pt x="713" y="96"/>
                  </a:cubicBezTo>
                  <a:cubicBezTo>
                    <a:pt x="714" y="94"/>
                    <a:pt x="715" y="93"/>
                    <a:pt x="716" y="93"/>
                  </a:cubicBezTo>
                  <a:cubicBezTo>
                    <a:pt x="718" y="93"/>
                    <a:pt x="719" y="91"/>
                    <a:pt x="720" y="90"/>
                  </a:cubicBezTo>
                  <a:cubicBezTo>
                    <a:pt x="720" y="90"/>
                    <a:pt x="719" y="90"/>
                    <a:pt x="721" y="91"/>
                  </a:cubicBezTo>
                  <a:cubicBezTo>
                    <a:pt x="722" y="91"/>
                    <a:pt x="726" y="91"/>
                    <a:pt x="728" y="88"/>
                  </a:cubicBezTo>
                  <a:cubicBezTo>
                    <a:pt x="730" y="84"/>
                    <a:pt x="730" y="81"/>
                    <a:pt x="731" y="82"/>
                  </a:cubicBezTo>
                  <a:cubicBezTo>
                    <a:pt x="732" y="83"/>
                    <a:pt x="732" y="86"/>
                    <a:pt x="735" y="86"/>
                  </a:cubicBezTo>
                  <a:cubicBezTo>
                    <a:pt x="737" y="86"/>
                    <a:pt x="739" y="84"/>
                    <a:pt x="741" y="83"/>
                  </a:cubicBezTo>
                  <a:cubicBezTo>
                    <a:pt x="743" y="82"/>
                    <a:pt x="745" y="83"/>
                    <a:pt x="749" y="80"/>
                  </a:cubicBezTo>
                  <a:cubicBezTo>
                    <a:pt x="752" y="78"/>
                    <a:pt x="754" y="78"/>
                    <a:pt x="756" y="75"/>
                  </a:cubicBezTo>
                  <a:cubicBezTo>
                    <a:pt x="756" y="75"/>
                    <a:pt x="757" y="75"/>
                    <a:pt x="757" y="75"/>
                  </a:cubicBezTo>
                  <a:cubicBezTo>
                    <a:pt x="755" y="72"/>
                    <a:pt x="751" y="68"/>
                    <a:pt x="751" y="66"/>
                  </a:cubicBezTo>
                  <a:cubicBezTo>
                    <a:pt x="751" y="62"/>
                    <a:pt x="745" y="64"/>
                    <a:pt x="745" y="60"/>
                  </a:cubicBezTo>
                  <a:cubicBezTo>
                    <a:pt x="745" y="56"/>
                    <a:pt x="745" y="49"/>
                    <a:pt x="745" y="44"/>
                  </a:cubicBezTo>
                  <a:cubicBezTo>
                    <a:pt x="745" y="38"/>
                    <a:pt x="741" y="35"/>
                    <a:pt x="738" y="35"/>
                  </a:cubicBezTo>
                  <a:cubicBezTo>
                    <a:pt x="734" y="34"/>
                    <a:pt x="735" y="37"/>
                    <a:pt x="732" y="37"/>
                  </a:cubicBezTo>
                  <a:cubicBezTo>
                    <a:pt x="729" y="37"/>
                    <a:pt x="727" y="33"/>
                    <a:pt x="726" y="32"/>
                  </a:cubicBezTo>
                  <a:cubicBezTo>
                    <a:pt x="725" y="32"/>
                    <a:pt x="716" y="43"/>
                    <a:pt x="715" y="45"/>
                  </a:cubicBezTo>
                  <a:cubicBezTo>
                    <a:pt x="713" y="47"/>
                    <a:pt x="714" y="49"/>
                    <a:pt x="714" y="51"/>
                  </a:cubicBezTo>
                  <a:cubicBezTo>
                    <a:pt x="713" y="53"/>
                    <a:pt x="713" y="54"/>
                    <a:pt x="711" y="57"/>
                  </a:cubicBezTo>
                  <a:cubicBezTo>
                    <a:pt x="710" y="60"/>
                    <a:pt x="705" y="68"/>
                    <a:pt x="705" y="68"/>
                  </a:cubicBezTo>
                  <a:cubicBezTo>
                    <a:pt x="700" y="68"/>
                    <a:pt x="700" y="68"/>
                    <a:pt x="700" y="68"/>
                  </a:cubicBezTo>
                  <a:cubicBezTo>
                    <a:pt x="696" y="73"/>
                    <a:pt x="696" y="73"/>
                    <a:pt x="696" y="73"/>
                  </a:cubicBezTo>
                  <a:cubicBezTo>
                    <a:pt x="649" y="73"/>
                    <a:pt x="649" y="73"/>
                    <a:pt x="649" y="73"/>
                  </a:cubicBezTo>
                  <a:cubicBezTo>
                    <a:pt x="632" y="88"/>
                    <a:pt x="632" y="88"/>
                    <a:pt x="632" y="88"/>
                  </a:cubicBezTo>
                  <a:cubicBezTo>
                    <a:pt x="633" y="90"/>
                    <a:pt x="633" y="92"/>
                    <a:pt x="633" y="93"/>
                  </a:cubicBezTo>
                  <a:cubicBezTo>
                    <a:pt x="633" y="95"/>
                    <a:pt x="628" y="100"/>
                    <a:pt x="626" y="100"/>
                  </a:cubicBezTo>
                  <a:cubicBezTo>
                    <a:pt x="625" y="100"/>
                    <a:pt x="614" y="101"/>
                    <a:pt x="611" y="100"/>
                  </a:cubicBezTo>
                  <a:cubicBezTo>
                    <a:pt x="608" y="99"/>
                    <a:pt x="601" y="101"/>
                    <a:pt x="597" y="102"/>
                  </a:cubicBezTo>
                  <a:cubicBezTo>
                    <a:pt x="596" y="102"/>
                    <a:pt x="595" y="102"/>
                    <a:pt x="595" y="102"/>
                  </a:cubicBezTo>
                  <a:cubicBezTo>
                    <a:pt x="595" y="104"/>
                    <a:pt x="595" y="106"/>
                    <a:pt x="595" y="108"/>
                  </a:cubicBezTo>
                  <a:cubicBezTo>
                    <a:pt x="595" y="108"/>
                    <a:pt x="595" y="108"/>
                    <a:pt x="595" y="108"/>
                  </a:cubicBezTo>
                  <a:cubicBezTo>
                    <a:pt x="597" y="108"/>
                    <a:pt x="598" y="108"/>
                    <a:pt x="597" y="109"/>
                  </a:cubicBezTo>
                  <a:cubicBezTo>
                    <a:pt x="595" y="115"/>
                    <a:pt x="580" y="120"/>
                    <a:pt x="571" y="125"/>
                  </a:cubicBezTo>
                  <a:cubicBezTo>
                    <a:pt x="564" y="129"/>
                    <a:pt x="552" y="131"/>
                    <a:pt x="547" y="128"/>
                  </a:cubicBezTo>
                  <a:cubicBezTo>
                    <a:pt x="541" y="126"/>
                    <a:pt x="538" y="124"/>
                    <a:pt x="539" y="122"/>
                  </a:cubicBezTo>
                  <a:cubicBezTo>
                    <a:pt x="540" y="119"/>
                    <a:pt x="547" y="113"/>
                    <a:pt x="546" y="116"/>
                  </a:cubicBezTo>
                  <a:cubicBezTo>
                    <a:pt x="545" y="117"/>
                    <a:pt x="545" y="118"/>
                    <a:pt x="545" y="119"/>
                  </a:cubicBezTo>
                  <a:cubicBezTo>
                    <a:pt x="545" y="119"/>
                    <a:pt x="545" y="119"/>
                    <a:pt x="545" y="119"/>
                  </a:cubicBezTo>
                  <a:cubicBezTo>
                    <a:pt x="547" y="114"/>
                    <a:pt x="549" y="109"/>
                    <a:pt x="551" y="106"/>
                  </a:cubicBezTo>
                  <a:cubicBezTo>
                    <a:pt x="551" y="106"/>
                    <a:pt x="551" y="106"/>
                    <a:pt x="551" y="106"/>
                  </a:cubicBezTo>
                  <a:cubicBezTo>
                    <a:pt x="550" y="104"/>
                    <a:pt x="549" y="98"/>
                    <a:pt x="549" y="96"/>
                  </a:cubicBezTo>
                  <a:cubicBezTo>
                    <a:pt x="549" y="95"/>
                    <a:pt x="548" y="89"/>
                    <a:pt x="546" y="90"/>
                  </a:cubicBezTo>
                  <a:cubicBezTo>
                    <a:pt x="544" y="91"/>
                    <a:pt x="537" y="97"/>
                    <a:pt x="535" y="95"/>
                  </a:cubicBezTo>
                  <a:cubicBezTo>
                    <a:pt x="533" y="93"/>
                    <a:pt x="530" y="93"/>
                    <a:pt x="533" y="91"/>
                  </a:cubicBezTo>
                  <a:cubicBezTo>
                    <a:pt x="536" y="88"/>
                    <a:pt x="541" y="83"/>
                    <a:pt x="541" y="79"/>
                  </a:cubicBezTo>
                  <a:cubicBezTo>
                    <a:pt x="540" y="75"/>
                    <a:pt x="540" y="71"/>
                    <a:pt x="537" y="68"/>
                  </a:cubicBezTo>
                  <a:cubicBezTo>
                    <a:pt x="533" y="66"/>
                    <a:pt x="522" y="61"/>
                    <a:pt x="521" y="63"/>
                  </a:cubicBezTo>
                  <a:cubicBezTo>
                    <a:pt x="519" y="64"/>
                    <a:pt x="517" y="66"/>
                    <a:pt x="515" y="68"/>
                  </a:cubicBezTo>
                  <a:cubicBezTo>
                    <a:pt x="513" y="69"/>
                    <a:pt x="515" y="75"/>
                    <a:pt x="512" y="74"/>
                  </a:cubicBezTo>
                  <a:cubicBezTo>
                    <a:pt x="510" y="73"/>
                    <a:pt x="508" y="73"/>
                    <a:pt x="507" y="73"/>
                  </a:cubicBezTo>
                  <a:cubicBezTo>
                    <a:pt x="506" y="73"/>
                    <a:pt x="502" y="82"/>
                    <a:pt x="501" y="84"/>
                  </a:cubicBezTo>
                  <a:cubicBezTo>
                    <a:pt x="501" y="87"/>
                    <a:pt x="499" y="94"/>
                    <a:pt x="499" y="97"/>
                  </a:cubicBezTo>
                  <a:cubicBezTo>
                    <a:pt x="500" y="100"/>
                    <a:pt x="503" y="114"/>
                    <a:pt x="501" y="117"/>
                  </a:cubicBezTo>
                  <a:cubicBezTo>
                    <a:pt x="498" y="119"/>
                    <a:pt x="494" y="124"/>
                    <a:pt x="492" y="124"/>
                  </a:cubicBezTo>
                  <a:cubicBezTo>
                    <a:pt x="491" y="125"/>
                    <a:pt x="486" y="128"/>
                    <a:pt x="486" y="125"/>
                  </a:cubicBezTo>
                  <a:cubicBezTo>
                    <a:pt x="486" y="121"/>
                    <a:pt x="482" y="114"/>
                    <a:pt x="482" y="110"/>
                  </a:cubicBezTo>
                  <a:cubicBezTo>
                    <a:pt x="482" y="106"/>
                    <a:pt x="484" y="91"/>
                    <a:pt x="485" y="86"/>
                  </a:cubicBezTo>
                  <a:cubicBezTo>
                    <a:pt x="486" y="81"/>
                    <a:pt x="488" y="75"/>
                    <a:pt x="485" y="78"/>
                  </a:cubicBezTo>
                  <a:cubicBezTo>
                    <a:pt x="483" y="80"/>
                    <a:pt x="478" y="84"/>
                    <a:pt x="480" y="79"/>
                  </a:cubicBezTo>
                  <a:cubicBezTo>
                    <a:pt x="482" y="75"/>
                    <a:pt x="488" y="65"/>
                    <a:pt x="491" y="63"/>
                  </a:cubicBezTo>
                  <a:cubicBezTo>
                    <a:pt x="493" y="61"/>
                    <a:pt x="492" y="62"/>
                    <a:pt x="498" y="61"/>
                  </a:cubicBezTo>
                  <a:cubicBezTo>
                    <a:pt x="505" y="60"/>
                    <a:pt x="509" y="56"/>
                    <a:pt x="516" y="57"/>
                  </a:cubicBezTo>
                  <a:cubicBezTo>
                    <a:pt x="522" y="57"/>
                    <a:pt x="535" y="60"/>
                    <a:pt x="532" y="56"/>
                  </a:cubicBezTo>
                  <a:cubicBezTo>
                    <a:pt x="530" y="53"/>
                    <a:pt x="529" y="51"/>
                    <a:pt x="527" y="51"/>
                  </a:cubicBezTo>
                  <a:cubicBezTo>
                    <a:pt x="525" y="50"/>
                    <a:pt x="520" y="52"/>
                    <a:pt x="520" y="49"/>
                  </a:cubicBezTo>
                  <a:cubicBezTo>
                    <a:pt x="520" y="46"/>
                    <a:pt x="521" y="44"/>
                    <a:pt x="518" y="44"/>
                  </a:cubicBezTo>
                  <a:cubicBezTo>
                    <a:pt x="515" y="45"/>
                    <a:pt x="498" y="49"/>
                    <a:pt x="495" y="49"/>
                  </a:cubicBezTo>
                  <a:cubicBezTo>
                    <a:pt x="492" y="49"/>
                    <a:pt x="483" y="43"/>
                    <a:pt x="481" y="42"/>
                  </a:cubicBezTo>
                  <a:cubicBezTo>
                    <a:pt x="478" y="41"/>
                    <a:pt x="473" y="41"/>
                    <a:pt x="475" y="40"/>
                  </a:cubicBezTo>
                  <a:cubicBezTo>
                    <a:pt x="476" y="38"/>
                    <a:pt x="484" y="32"/>
                    <a:pt x="481" y="32"/>
                  </a:cubicBezTo>
                  <a:cubicBezTo>
                    <a:pt x="478" y="32"/>
                    <a:pt x="471" y="37"/>
                    <a:pt x="468" y="39"/>
                  </a:cubicBezTo>
                  <a:cubicBezTo>
                    <a:pt x="465" y="41"/>
                    <a:pt x="460" y="42"/>
                    <a:pt x="458" y="43"/>
                  </a:cubicBezTo>
                  <a:cubicBezTo>
                    <a:pt x="455" y="44"/>
                    <a:pt x="453" y="47"/>
                    <a:pt x="449" y="46"/>
                  </a:cubicBezTo>
                  <a:cubicBezTo>
                    <a:pt x="444" y="45"/>
                    <a:pt x="444" y="41"/>
                    <a:pt x="441" y="42"/>
                  </a:cubicBezTo>
                  <a:cubicBezTo>
                    <a:pt x="438" y="42"/>
                    <a:pt x="430" y="45"/>
                    <a:pt x="429" y="43"/>
                  </a:cubicBezTo>
                  <a:cubicBezTo>
                    <a:pt x="428" y="41"/>
                    <a:pt x="440" y="32"/>
                    <a:pt x="446" y="29"/>
                  </a:cubicBezTo>
                  <a:cubicBezTo>
                    <a:pt x="449" y="27"/>
                    <a:pt x="453" y="26"/>
                    <a:pt x="457" y="24"/>
                  </a:cubicBezTo>
                  <a:cubicBezTo>
                    <a:pt x="455" y="23"/>
                    <a:pt x="453" y="22"/>
                    <a:pt x="452" y="22"/>
                  </a:cubicBezTo>
                  <a:cubicBezTo>
                    <a:pt x="449" y="21"/>
                    <a:pt x="443" y="21"/>
                    <a:pt x="442" y="20"/>
                  </a:cubicBezTo>
                  <a:cubicBezTo>
                    <a:pt x="441" y="20"/>
                    <a:pt x="438" y="23"/>
                    <a:pt x="435" y="24"/>
                  </a:cubicBezTo>
                  <a:cubicBezTo>
                    <a:pt x="433" y="25"/>
                    <a:pt x="431" y="22"/>
                    <a:pt x="427" y="19"/>
                  </a:cubicBezTo>
                  <a:cubicBezTo>
                    <a:pt x="423" y="16"/>
                    <a:pt x="424" y="20"/>
                    <a:pt x="420" y="17"/>
                  </a:cubicBezTo>
                  <a:cubicBezTo>
                    <a:pt x="416" y="14"/>
                    <a:pt x="413" y="13"/>
                    <a:pt x="411" y="13"/>
                  </a:cubicBezTo>
                  <a:cubicBezTo>
                    <a:pt x="410" y="14"/>
                    <a:pt x="405" y="15"/>
                    <a:pt x="402" y="14"/>
                  </a:cubicBezTo>
                  <a:cubicBezTo>
                    <a:pt x="399" y="12"/>
                    <a:pt x="393" y="11"/>
                    <a:pt x="393" y="9"/>
                  </a:cubicBezTo>
                  <a:cubicBezTo>
                    <a:pt x="393" y="8"/>
                    <a:pt x="390" y="2"/>
                    <a:pt x="388" y="1"/>
                  </a:cubicBezTo>
                  <a:cubicBezTo>
                    <a:pt x="386" y="0"/>
                    <a:pt x="387" y="2"/>
                    <a:pt x="387" y="4"/>
                  </a:cubicBezTo>
                  <a:cubicBezTo>
                    <a:pt x="387" y="5"/>
                    <a:pt x="385" y="8"/>
                    <a:pt x="385" y="8"/>
                  </a:cubicBezTo>
                  <a:cubicBezTo>
                    <a:pt x="26" y="8"/>
                    <a:pt x="26" y="8"/>
                    <a:pt x="26" y="8"/>
                  </a:cubicBezTo>
                  <a:cubicBezTo>
                    <a:pt x="27" y="9"/>
                    <a:pt x="29" y="11"/>
                    <a:pt x="29" y="12"/>
                  </a:cubicBezTo>
                  <a:cubicBezTo>
                    <a:pt x="29" y="14"/>
                    <a:pt x="31" y="18"/>
                    <a:pt x="31" y="22"/>
                  </a:cubicBezTo>
                  <a:cubicBezTo>
                    <a:pt x="31" y="25"/>
                    <a:pt x="33" y="34"/>
                    <a:pt x="29" y="35"/>
                  </a:cubicBezTo>
                  <a:cubicBezTo>
                    <a:pt x="26" y="36"/>
                    <a:pt x="19" y="37"/>
                    <a:pt x="21" y="34"/>
                  </a:cubicBezTo>
                  <a:cubicBezTo>
                    <a:pt x="24" y="31"/>
                    <a:pt x="29" y="25"/>
                    <a:pt x="26" y="24"/>
                  </a:cubicBezTo>
                  <a:cubicBezTo>
                    <a:pt x="23" y="22"/>
                    <a:pt x="15" y="23"/>
                    <a:pt x="11" y="22"/>
                  </a:cubicBezTo>
                  <a:cubicBezTo>
                    <a:pt x="6" y="20"/>
                    <a:pt x="1" y="16"/>
                    <a:pt x="0" y="19"/>
                  </a:cubicBezTo>
                  <a:cubicBezTo>
                    <a:pt x="0" y="22"/>
                    <a:pt x="3" y="33"/>
                    <a:pt x="7" y="38"/>
                  </a:cubicBezTo>
                  <a:cubicBezTo>
                    <a:pt x="11" y="43"/>
                    <a:pt x="6" y="48"/>
                    <a:pt x="10" y="50"/>
                  </a:cubicBezTo>
                  <a:cubicBezTo>
                    <a:pt x="13" y="52"/>
                    <a:pt x="22" y="53"/>
                    <a:pt x="18" y="53"/>
                  </a:cubicBezTo>
                  <a:cubicBezTo>
                    <a:pt x="14" y="53"/>
                    <a:pt x="10" y="56"/>
                    <a:pt x="10" y="61"/>
                  </a:cubicBezTo>
                  <a:cubicBezTo>
                    <a:pt x="10" y="65"/>
                    <a:pt x="11" y="73"/>
                    <a:pt x="11" y="75"/>
                  </a:cubicBezTo>
                  <a:cubicBezTo>
                    <a:pt x="11" y="78"/>
                    <a:pt x="9" y="90"/>
                    <a:pt x="8" y="96"/>
                  </a:cubicBezTo>
                  <a:cubicBezTo>
                    <a:pt x="7" y="101"/>
                    <a:pt x="3" y="104"/>
                    <a:pt x="4" y="109"/>
                  </a:cubicBezTo>
                  <a:cubicBezTo>
                    <a:pt x="4" y="114"/>
                    <a:pt x="3" y="117"/>
                    <a:pt x="6" y="121"/>
                  </a:cubicBezTo>
                  <a:cubicBezTo>
                    <a:pt x="8" y="125"/>
                    <a:pt x="9" y="132"/>
                    <a:pt x="9" y="136"/>
                  </a:cubicBezTo>
                  <a:cubicBezTo>
                    <a:pt x="9" y="139"/>
                    <a:pt x="5" y="145"/>
                    <a:pt x="6" y="148"/>
                  </a:cubicBezTo>
                  <a:cubicBezTo>
                    <a:pt x="6" y="151"/>
                    <a:pt x="11" y="154"/>
                    <a:pt x="11" y="158"/>
                  </a:cubicBezTo>
                  <a:cubicBezTo>
                    <a:pt x="12" y="162"/>
                    <a:pt x="12" y="169"/>
                    <a:pt x="15" y="172"/>
                  </a:cubicBezTo>
                  <a:cubicBezTo>
                    <a:pt x="18" y="175"/>
                    <a:pt x="20" y="175"/>
                    <a:pt x="23" y="179"/>
                  </a:cubicBezTo>
                  <a:cubicBezTo>
                    <a:pt x="25" y="183"/>
                    <a:pt x="25" y="187"/>
                    <a:pt x="26" y="186"/>
                  </a:cubicBezTo>
                  <a:cubicBezTo>
                    <a:pt x="28" y="186"/>
                    <a:pt x="29" y="182"/>
                    <a:pt x="30" y="184"/>
                  </a:cubicBezTo>
                  <a:cubicBezTo>
                    <a:pt x="31" y="186"/>
                    <a:pt x="34" y="190"/>
                    <a:pt x="33" y="191"/>
                  </a:cubicBezTo>
                  <a:cubicBezTo>
                    <a:pt x="32" y="191"/>
                    <a:pt x="29" y="189"/>
                    <a:pt x="29" y="190"/>
                  </a:cubicBezTo>
                  <a:cubicBezTo>
                    <a:pt x="30" y="192"/>
                    <a:pt x="31" y="197"/>
                    <a:pt x="34" y="199"/>
                  </a:cubicBezTo>
                  <a:cubicBezTo>
                    <a:pt x="37" y="201"/>
                    <a:pt x="39" y="201"/>
                    <a:pt x="39" y="203"/>
                  </a:cubicBezTo>
                  <a:cubicBezTo>
                    <a:pt x="39" y="205"/>
                    <a:pt x="36" y="208"/>
                    <a:pt x="38" y="210"/>
                  </a:cubicBezTo>
                  <a:cubicBezTo>
                    <a:pt x="39" y="213"/>
                    <a:pt x="51" y="224"/>
                    <a:pt x="53" y="228"/>
                  </a:cubicBezTo>
                  <a:cubicBezTo>
                    <a:pt x="55" y="233"/>
                    <a:pt x="53" y="235"/>
                    <a:pt x="57" y="236"/>
                  </a:cubicBezTo>
                  <a:cubicBezTo>
                    <a:pt x="61" y="237"/>
                    <a:pt x="72" y="241"/>
                    <a:pt x="75" y="243"/>
                  </a:cubicBezTo>
                  <a:cubicBezTo>
                    <a:pt x="79" y="245"/>
                    <a:pt x="81" y="243"/>
                    <a:pt x="84" y="245"/>
                  </a:cubicBezTo>
                  <a:cubicBezTo>
                    <a:pt x="88" y="248"/>
                    <a:pt x="98" y="257"/>
                    <a:pt x="98" y="260"/>
                  </a:cubicBezTo>
                  <a:cubicBezTo>
                    <a:pt x="98" y="261"/>
                    <a:pt x="99" y="264"/>
                    <a:pt x="100" y="266"/>
                  </a:cubicBezTo>
                  <a:cubicBezTo>
                    <a:pt x="130" y="263"/>
                    <a:pt x="130" y="263"/>
                    <a:pt x="130" y="263"/>
                  </a:cubicBezTo>
                  <a:lnTo>
                    <a:pt x="178"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7" name="Freeform 738"/>
            <p:cNvSpPr>
              <a:spLocks noEditPoints="1"/>
            </p:cNvSpPr>
            <p:nvPr/>
          </p:nvSpPr>
          <p:spPr bwMode="auto">
            <a:xfrm>
              <a:off x="6275388" y="1422219"/>
              <a:ext cx="2141537" cy="1420115"/>
            </a:xfrm>
            <a:custGeom>
              <a:avLst/>
              <a:gdLst>
                <a:gd name="T0" fmla="*/ 1299810 w 1122"/>
                <a:gd name="T1" fmla="*/ 901585 h 578"/>
                <a:gd name="T2" fmla="*/ 1517399 w 1122"/>
                <a:gd name="T3" fmla="*/ 1017857 h 578"/>
                <a:gd name="T4" fmla="*/ 1511673 w 1122"/>
                <a:gd name="T5" fmla="*/ 1080758 h 578"/>
                <a:gd name="T6" fmla="*/ 1740715 w 1122"/>
                <a:gd name="T7" fmla="*/ 1004514 h 578"/>
                <a:gd name="T8" fmla="*/ 1857144 w 1122"/>
                <a:gd name="T9" fmla="*/ 1008326 h 578"/>
                <a:gd name="T10" fmla="*/ 1941126 w 1122"/>
                <a:gd name="T11" fmla="*/ 991171 h 578"/>
                <a:gd name="T12" fmla="*/ 1876231 w 1122"/>
                <a:gd name="T13" fmla="*/ 1027387 h 578"/>
                <a:gd name="T14" fmla="*/ 2000295 w 1122"/>
                <a:gd name="T15" fmla="*/ 989265 h 578"/>
                <a:gd name="T16" fmla="*/ 1899135 w 1122"/>
                <a:gd name="T17" fmla="*/ 937801 h 578"/>
                <a:gd name="T18" fmla="*/ 1925856 w 1122"/>
                <a:gd name="T19" fmla="*/ 893960 h 578"/>
                <a:gd name="T20" fmla="*/ 1759801 w 1122"/>
                <a:gd name="T21" fmla="*/ 897772 h 578"/>
                <a:gd name="T22" fmla="*/ 2107181 w 1122"/>
                <a:gd name="T23" fmla="*/ 798655 h 578"/>
                <a:gd name="T24" fmla="*/ 2099546 w 1122"/>
                <a:gd name="T25" fmla="*/ 710975 h 578"/>
                <a:gd name="T26" fmla="*/ 2072825 w 1122"/>
                <a:gd name="T27" fmla="*/ 701444 h 578"/>
                <a:gd name="T28" fmla="*/ 2019382 w 1122"/>
                <a:gd name="T29" fmla="*/ 651886 h 578"/>
                <a:gd name="T30" fmla="*/ 1971665 w 1122"/>
                <a:gd name="T31" fmla="*/ 588984 h 578"/>
                <a:gd name="T32" fmla="*/ 1939217 w 1122"/>
                <a:gd name="T33" fmla="*/ 527989 h 578"/>
                <a:gd name="T34" fmla="*/ 1891500 w 1122"/>
                <a:gd name="T35" fmla="*/ 533708 h 578"/>
                <a:gd name="T36" fmla="*/ 1794158 w 1122"/>
                <a:gd name="T37" fmla="*/ 579454 h 578"/>
                <a:gd name="T38" fmla="*/ 1794158 w 1122"/>
                <a:gd name="T39" fmla="*/ 527989 h 578"/>
                <a:gd name="T40" fmla="*/ 1740715 w 1122"/>
                <a:gd name="T41" fmla="*/ 449839 h 578"/>
                <a:gd name="T42" fmla="*/ 1616650 w 1122"/>
                <a:gd name="T43" fmla="*/ 404093 h 578"/>
                <a:gd name="T44" fmla="*/ 1565116 w 1122"/>
                <a:gd name="T45" fmla="*/ 548956 h 578"/>
                <a:gd name="T46" fmla="*/ 1542212 w 1122"/>
                <a:gd name="T47" fmla="*/ 794843 h 578"/>
                <a:gd name="T48" fmla="*/ 1469682 w 1122"/>
                <a:gd name="T49" fmla="*/ 680477 h 578"/>
                <a:gd name="T50" fmla="*/ 1208193 w 1122"/>
                <a:gd name="T51" fmla="*/ 604233 h 578"/>
                <a:gd name="T52" fmla="*/ 1208193 w 1122"/>
                <a:gd name="T53" fmla="*/ 405999 h 578"/>
                <a:gd name="T54" fmla="*/ 1200559 w 1122"/>
                <a:gd name="T55" fmla="*/ 345004 h 578"/>
                <a:gd name="T56" fmla="*/ 1263545 w 1122"/>
                <a:gd name="T57" fmla="*/ 354534 h 578"/>
                <a:gd name="T58" fmla="*/ 1273088 w 1122"/>
                <a:gd name="T59" fmla="*/ 264948 h 578"/>
                <a:gd name="T60" fmla="*/ 1429600 w 1122"/>
                <a:gd name="T61" fmla="*/ 242075 h 578"/>
                <a:gd name="T62" fmla="*/ 1471591 w 1122"/>
                <a:gd name="T63" fmla="*/ 175361 h 578"/>
                <a:gd name="T64" fmla="*/ 1397152 w 1122"/>
                <a:gd name="T65" fmla="*/ 95305 h 578"/>
                <a:gd name="T66" fmla="*/ 1343709 w 1122"/>
                <a:gd name="T67" fmla="*/ 213483 h 578"/>
                <a:gd name="T68" fmla="*/ 1257819 w 1122"/>
                <a:gd name="T69" fmla="*/ 118178 h 578"/>
                <a:gd name="T70" fmla="*/ 1229189 w 1122"/>
                <a:gd name="T71" fmla="*/ 72432 h 578"/>
                <a:gd name="T72" fmla="*/ 1147116 w 1122"/>
                <a:gd name="T73" fmla="*/ 19061 h 578"/>
                <a:gd name="T74" fmla="*/ 1179563 w 1122"/>
                <a:gd name="T75" fmla="*/ 116272 h 578"/>
                <a:gd name="T76" fmla="*/ 1141390 w 1122"/>
                <a:gd name="T77" fmla="*/ 207765 h 578"/>
                <a:gd name="T78" fmla="*/ 1063134 w 1122"/>
                <a:gd name="T79" fmla="*/ 160112 h 578"/>
                <a:gd name="T80" fmla="*/ 881809 w 1122"/>
                <a:gd name="T81" fmla="*/ 137239 h 578"/>
                <a:gd name="T82" fmla="*/ 836001 w 1122"/>
                <a:gd name="T83" fmla="*/ 175361 h 578"/>
                <a:gd name="T84" fmla="*/ 824549 w 1122"/>
                <a:gd name="T85" fmla="*/ 203953 h 578"/>
                <a:gd name="T86" fmla="*/ 668037 w 1122"/>
                <a:gd name="T87" fmla="*/ 184892 h 578"/>
                <a:gd name="T88" fmla="*/ 438996 w 1122"/>
                <a:gd name="T89" fmla="*/ 116272 h 578"/>
                <a:gd name="T90" fmla="*/ 387462 w 1122"/>
                <a:gd name="T91" fmla="*/ 118178 h 578"/>
                <a:gd name="T92" fmla="*/ 257672 w 1122"/>
                <a:gd name="T93" fmla="*/ 118178 h 578"/>
                <a:gd name="T94" fmla="*/ 232859 w 1122"/>
                <a:gd name="T95" fmla="*/ 108648 h 578"/>
                <a:gd name="T96" fmla="*/ 177507 w 1122"/>
                <a:gd name="T97" fmla="*/ 118178 h 578"/>
                <a:gd name="T98" fmla="*/ 166055 w 1122"/>
                <a:gd name="T99" fmla="*/ 146770 h 578"/>
                <a:gd name="T100" fmla="*/ 15269 w 1122"/>
                <a:gd name="T101" fmla="*/ 487961 h 578"/>
                <a:gd name="T102" fmla="*/ 192777 w 1122"/>
                <a:gd name="T103" fmla="*/ 560393 h 578"/>
                <a:gd name="T104" fmla="*/ 265306 w 1122"/>
                <a:gd name="T105" fmla="*/ 710975 h 578"/>
                <a:gd name="T106" fmla="*/ 316841 w 1122"/>
                <a:gd name="T107" fmla="*/ 749097 h 578"/>
                <a:gd name="T108" fmla="*/ 356923 w 1122"/>
                <a:gd name="T109" fmla="*/ 791031 h 578"/>
                <a:gd name="T110" fmla="*/ 404640 w 1122"/>
                <a:gd name="T111" fmla="*/ 825341 h 578"/>
                <a:gd name="T112" fmla="*/ 452357 w 1122"/>
                <a:gd name="T113" fmla="*/ 861557 h 578"/>
                <a:gd name="T114" fmla="*/ 517252 w 1122"/>
                <a:gd name="T115" fmla="*/ 278290 h 578"/>
                <a:gd name="T116" fmla="*/ 406548 w 1122"/>
                <a:gd name="T117" fmla="*/ 261136 h 578"/>
                <a:gd name="T118" fmla="*/ 792101 w 1122"/>
                <a:gd name="T119" fmla="*/ 390750 h 578"/>
                <a:gd name="T120" fmla="*/ 618412 w 1122"/>
                <a:gd name="T121" fmla="*/ 459370 h 578"/>
                <a:gd name="T122" fmla="*/ 740567 w 1122"/>
                <a:gd name="T123" fmla="*/ 398375 h 578"/>
                <a:gd name="T124" fmla="*/ 1063134 w 1122"/>
                <a:gd name="T125" fmla="*/ 743378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2" h="578">
                  <a:moveTo>
                    <a:pt x="603" y="458"/>
                  </a:moveTo>
                  <a:cubicBezTo>
                    <a:pt x="603" y="456"/>
                    <a:pt x="602" y="454"/>
                    <a:pt x="604" y="455"/>
                  </a:cubicBezTo>
                  <a:cubicBezTo>
                    <a:pt x="606" y="456"/>
                    <a:pt x="609" y="462"/>
                    <a:pt x="609" y="463"/>
                  </a:cubicBezTo>
                  <a:cubicBezTo>
                    <a:pt x="609" y="465"/>
                    <a:pt x="615" y="466"/>
                    <a:pt x="618" y="468"/>
                  </a:cubicBezTo>
                  <a:cubicBezTo>
                    <a:pt x="621" y="469"/>
                    <a:pt x="626" y="468"/>
                    <a:pt x="627" y="467"/>
                  </a:cubicBezTo>
                  <a:cubicBezTo>
                    <a:pt x="629" y="467"/>
                    <a:pt x="632" y="468"/>
                    <a:pt x="636" y="471"/>
                  </a:cubicBezTo>
                  <a:cubicBezTo>
                    <a:pt x="640" y="474"/>
                    <a:pt x="639" y="470"/>
                    <a:pt x="643" y="473"/>
                  </a:cubicBezTo>
                  <a:cubicBezTo>
                    <a:pt x="647" y="476"/>
                    <a:pt x="649" y="479"/>
                    <a:pt x="651" y="478"/>
                  </a:cubicBezTo>
                  <a:cubicBezTo>
                    <a:pt x="654" y="477"/>
                    <a:pt x="657" y="474"/>
                    <a:pt x="658" y="474"/>
                  </a:cubicBezTo>
                  <a:cubicBezTo>
                    <a:pt x="659" y="475"/>
                    <a:pt x="665" y="475"/>
                    <a:pt x="668" y="476"/>
                  </a:cubicBezTo>
                  <a:cubicBezTo>
                    <a:pt x="669" y="476"/>
                    <a:pt x="671" y="477"/>
                    <a:pt x="673" y="478"/>
                  </a:cubicBezTo>
                  <a:cubicBezTo>
                    <a:pt x="676" y="476"/>
                    <a:pt x="679" y="474"/>
                    <a:pt x="681" y="473"/>
                  </a:cubicBezTo>
                  <a:cubicBezTo>
                    <a:pt x="684" y="470"/>
                    <a:pt x="685" y="470"/>
                    <a:pt x="688" y="468"/>
                  </a:cubicBezTo>
                  <a:cubicBezTo>
                    <a:pt x="691" y="466"/>
                    <a:pt x="696" y="459"/>
                    <a:pt x="696" y="461"/>
                  </a:cubicBezTo>
                  <a:cubicBezTo>
                    <a:pt x="696" y="463"/>
                    <a:pt x="697" y="464"/>
                    <a:pt x="702" y="464"/>
                  </a:cubicBezTo>
                  <a:cubicBezTo>
                    <a:pt x="707" y="464"/>
                    <a:pt x="715" y="463"/>
                    <a:pt x="717" y="467"/>
                  </a:cubicBezTo>
                  <a:cubicBezTo>
                    <a:pt x="719" y="470"/>
                    <a:pt x="720" y="477"/>
                    <a:pt x="724" y="477"/>
                  </a:cubicBezTo>
                  <a:cubicBezTo>
                    <a:pt x="727" y="477"/>
                    <a:pt x="735" y="478"/>
                    <a:pt x="735" y="481"/>
                  </a:cubicBezTo>
                  <a:cubicBezTo>
                    <a:pt x="736" y="485"/>
                    <a:pt x="740" y="493"/>
                    <a:pt x="740" y="496"/>
                  </a:cubicBezTo>
                  <a:cubicBezTo>
                    <a:pt x="740" y="499"/>
                    <a:pt x="742" y="505"/>
                    <a:pt x="749" y="507"/>
                  </a:cubicBezTo>
                  <a:cubicBezTo>
                    <a:pt x="757" y="508"/>
                    <a:pt x="779" y="509"/>
                    <a:pt x="784" y="511"/>
                  </a:cubicBezTo>
                  <a:cubicBezTo>
                    <a:pt x="789" y="513"/>
                    <a:pt x="791" y="516"/>
                    <a:pt x="794" y="520"/>
                  </a:cubicBezTo>
                  <a:cubicBezTo>
                    <a:pt x="798" y="524"/>
                    <a:pt x="802" y="529"/>
                    <a:pt x="801" y="530"/>
                  </a:cubicBezTo>
                  <a:cubicBezTo>
                    <a:pt x="800" y="532"/>
                    <a:pt x="798" y="536"/>
                    <a:pt x="795" y="534"/>
                  </a:cubicBezTo>
                  <a:cubicBezTo>
                    <a:pt x="792" y="532"/>
                    <a:pt x="776" y="522"/>
                    <a:pt x="778" y="525"/>
                  </a:cubicBezTo>
                  <a:cubicBezTo>
                    <a:pt x="780" y="528"/>
                    <a:pt x="784" y="531"/>
                    <a:pt x="782" y="534"/>
                  </a:cubicBezTo>
                  <a:cubicBezTo>
                    <a:pt x="780" y="536"/>
                    <a:pt x="778" y="539"/>
                    <a:pt x="778" y="543"/>
                  </a:cubicBezTo>
                  <a:cubicBezTo>
                    <a:pt x="778" y="548"/>
                    <a:pt x="778" y="554"/>
                    <a:pt x="776" y="555"/>
                  </a:cubicBezTo>
                  <a:cubicBezTo>
                    <a:pt x="774" y="557"/>
                    <a:pt x="769" y="560"/>
                    <a:pt x="768" y="560"/>
                  </a:cubicBezTo>
                  <a:cubicBezTo>
                    <a:pt x="767" y="561"/>
                    <a:pt x="767" y="560"/>
                    <a:pt x="767" y="560"/>
                  </a:cubicBezTo>
                  <a:cubicBezTo>
                    <a:pt x="767" y="560"/>
                    <a:pt x="767" y="560"/>
                    <a:pt x="767" y="560"/>
                  </a:cubicBezTo>
                  <a:cubicBezTo>
                    <a:pt x="765" y="563"/>
                    <a:pt x="763" y="568"/>
                    <a:pt x="761" y="573"/>
                  </a:cubicBezTo>
                  <a:cubicBezTo>
                    <a:pt x="761" y="573"/>
                    <a:pt x="761" y="573"/>
                    <a:pt x="761" y="573"/>
                  </a:cubicBezTo>
                  <a:cubicBezTo>
                    <a:pt x="761" y="574"/>
                    <a:pt x="763" y="575"/>
                    <a:pt x="765" y="576"/>
                  </a:cubicBezTo>
                  <a:cubicBezTo>
                    <a:pt x="769" y="578"/>
                    <a:pt x="780" y="566"/>
                    <a:pt x="782" y="565"/>
                  </a:cubicBezTo>
                  <a:cubicBezTo>
                    <a:pt x="784" y="564"/>
                    <a:pt x="788" y="566"/>
                    <a:pt x="792" y="567"/>
                  </a:cubicBezTo>
                  <a:cubicBezTo>
                    <a:pt x="796" y="567"/>
                    <a:pt x="799" y="563"/>
                    <a:pt x="802" y="563"/>
                  </a:cubicBezTo>
                  <a:cubicBezTo>
                    <a:pt x="803" y="562"/>
                    <a:pt x="809" y="562"/>
                    <a:pt x="811" y="562"/>
                  </a:cubicBezTo>
                  <a:cubicBezTo>
                    <a:pt x="811" y="562"/>
                    <a:pt x="811" y="562"/>
                    <a:pt x="811" y="562"/>
                  </a:cubicBezTo>
                  <a:cubicBezTo>
                    <a:pt x="811" y="560"/>
                    <a:pt x="811" y="558"/>
                    <a:pt x="811" y="556"/>
                  </a:cubicBezTo>
                  <a:cubicBezTo>
                    <a:pt x="808" y="556"/>
                    <a:pt x="805" y="556"/>
                    <a:pt x="804" y="555"/>
                  </a:cubicBezTo>
                  <a:cubicBezTo>
                    <a:pt x="804" y="554"/>
                    <a:pt x="811" y="545"/>
                    <a:pt x="815" y="545"/>
                  </a:cubicBezTo>
                  <a:cubicBezTo>
                    <a:pt x="818" y="544"/>
                    <a:pt x="827" y="543"/>
                    <a:pt x="831" y="542"/>
                  </a:cubicBezTo>
                  <a:cubicBezTo>
                    <a:pt x="835" y="541"/>
                    <a:pt x="833" y="543"/>
                    <a:pt x="836" y="543"/>
                  </a:cubicBezTo>
                  <a:cubicBezTo>
                    <a:pt x="839" y="543"/>
                    <a:pt x="840" y="538"/>
                    <a:pt x="844" y="539"/>
                  </a:cubicBezTo>
                  <a:cubicBezTo>
                    <a:pt x="845" y="540"/>
                    <a:pt x="847" y="541"/>
                    <a:pt x="848" y="542"/>
                  </a:cubicBezTo>
                  <a:cubicBezTo>
                    <a:pt x="865" y="527"/>
                    <a:pt x="865" y="527"/>
                    <a:pt x="865" y="527"/>
                  </a:cubicBezTo>
                  <a:cubicBezTo>
                    <a:pt x="912" y="527"/>
                    <a:pt x="912" y="527"/>
                    <a:pt x="912" y="527"/>
                  </a:cubicBezTo>
                  <a:cubicBezTo>
                    <a:pt x="916" y="522"/>
                    <a:pt x="916" y="522"/>
                    <a:pt x="916" y="522"/>
                  </a:cubicBezTo>
                  <a:cubicBezTo>
                    <a:pt x="921" y="522"/>
                    <a:pt x="921" y="522"/>
                    <a:pt x="921" y="522"/>
                  </a:cubicBezTo>
                  <a:cubicBezTo>
                    <a:pt x="921" y="522"/>
                    <a:pt x="926" y="514"/>
                    <a:pt x="927" y="511"/>
                  </a:cubicBezTo>
                  <a:cubicBezTo>
                    <a:pt x="929" y="508"/>
                    <a:pt x="929" y="507"/>
                    <a:pt x="930" y="505"/>
                  </a:cubicBezTo>
                  <a:cubicBezTo>
                    <a:pt x="930" y="503"/>
                    <a:pt x="929" y="501"/>
                    <a:pt x="931" y="499"/>
                  </a:cubicBezTo>
                  <a:cubicBezTo>
                    <a:pt x="932" y="497"/>
                    <a:pt x="941" y="486"/>
                    <a:pt x="942" y="486"/>
                  </a:cubicBezTo>
                  <a:cubicBezTo>
                    <a:pt x="943" y="487"/>
                    <a:pt x="945" y="491"/>
                    <a:pt x="948" y="491"/>
                  </a:cubicBezTo>
                  <a:cubicBezTo>
                    <a:pt x="951" y="491"/>
                    <a:pt x="950" y="488"/>
                    <a:pt x="954" y="489"/>
                  </a:cubicBezTo>
                  <a:cubicBezTo>
                    <a:pt x="957" y="489"/>
                    <a:pt x="961" y="492"/>
                    <a:pt x="961" y="498"/>
                  </a:cubicBezTo>
                  <a:cubicBezTo>
                    <a:pt x="961" y="503"/>
                    <a:pt x="961" y="510"/>
                    <a:pt x="961" y="514"/>
                  </a:cubicBezTo>
                  <a:cubicBezTo>
                    <a:pt x="961" y="518"/>
                    <a:pt x="967" y="516"/>
                    <a:pt x="967" y="520"/>
                  </a:cubicBezTo>
                  <a:cubicBezTo>
                    <a:pt x="967" y="522"/>
                    <a:pt x="971" y="526"/>
                    <a:pt x="973" y="529"/>
                  </a:cubicBezTo>
                  <a:cubicBezTo>
                    <a:pt x="973" y="527"/>
                    <a:pt x="973" y="527"/>
                    <a:pt x="975" y="526"/>
                  </a:cubicBezTo>
                  <a:cubicBezTo>
                    <a:pt x="978" y="525"/>
                    <a:pt x="981" y="524"/>
                    <a:pt x="983" y="523"/>
                  </a:cubicBezTo>
                  <a:cubicBezTo>
                    <a:pt x="985" y="521"/>
                    <a:pt x="984" y="522"/>
                    <a:pt x="986" y="522"/>
                  </a:cubicBezTo>
                  <a:cubicBezTo>
                    <a:pt x="988" y="523"/>
                    <a:pt x="992" y="520"/>
                    <a:pt x="996" y="518"/>
                  </a:cubicBezTo>
                  <a:cubicBezTo>
                    <a:pt x="999" y="517"/>
                    <a:pt x="1000" y="518"/>
                    <a:pt x="1003" y="517"/>
                  </a:cubicBezTo>
                  <a:cubicBezTo>
                    <a:pt x="1005" y="516"/>
                    <a:pt x="1006" y="517"/>
                    <a:pt x="1004" y="515"/>
                  </a:cubicBezTo>
                  <a:cubicBezTo>
                    <a:pt x="1002" y="512"/>
                    <a:pt x="1000" y="510"/>
                    <a:pt x="1002" y="511"/>
                  </a:cubicBezTo>
                  <a:cubicBezTo>
                    <a:pt x="1003" y="512"/>
                    <a:pt x="1004" y="514"/>
                    <a:pt x="1006" y="514"/>
                  </a:cubicBezTo>
                  <a:cubicBezTo>
                    <a:pt x="1008" y="514"/>
                    <a:pt x="1009" y="515"/>
                    <a:pt x="1006" y="517"/>
                  </a:cubicBezTo>
                  <a:cubicBezTo>
                    <a:pt x="1003" y="518"/>
                    <a:pt x="999" y="520"/>
                    <a:pt x="1000" y="520"/>
                  </a:cubicBezTo>
                  <a:cubicBezTo>
                    <a:pt x="1002" y="521"/>
                    <a:pt x="1002" y="521"/>
                    <a:pt x="1005" y="521"/>
                  </a:cubicBezTo>
                  <a:cubicBezTo>
                    <a:pt x="1008" y="521"/>
                    <a:pt x="1015" y="520"/>
                    <a:pt x="1017" y="520"/>
                  </a:cubicBezTo>
                  <a:cubicBezTo>
                    <a:pt x="1018" y="521"/>
                    <a:pt x="1018" y="522"/>
                    <a:pt x="1017" y="522"/>
                  </a:cubicBezTo>
                  <a:cubicBezTo>
                    <a:pt x="1016" y="522"/>
                    <a:pt x="1016" y="523"/>
                    <a:pt x="1018" y="523"/>
                  </a:cubicBezTo>
                  <a:cubicBezTo>
                    <a:pt x="1019" y="523"/>
                    <a:pt x="1015" y="524"/>
                    <a:pt x="1014" y="524"/>
                  </a:cubicBezTo>
                  <a:cubicBezTo>
                    <a:pt x="1012" y="524"/>
                    <a:pt x="1012" y="524"/>
                    <a:pt x="1011" y="525"/>
                  </a:cubicBezTo>
                  <a:cubicBezTo>
                    <a:pt x="1010" y="526"/>
                    <a:pt x="1010" y="528"/>
                    <a:pt x="1009" y="527"/>
                  </a:cubicBezTo>
                  <a:cubicBezTo>
                    <a:pt x="1008" y="525"/>
                    <a:pt x="1006" y="524"/>
                    <a:pt x="1006" y="523"/>
                  </a:cubicBezTo>
                  <a:cubicBezTo>
                    <a:pt x="1006" y="523"/>
                    <a:pt x="1006" y="521"/>
                    <a:pt x="1005" y="522"/>
                  </a:cubicBezTo>
                  <a:cubicBezTo>
                    <a:pt x="1004" y="524"/>
                    <a:pt x="1004" y="524"/>
                    <a:pt x="1003" y="523"/>
                  </a:cubicBezTo>
                  <a:cubicBezTo>
                    <a:pt x="1002" y="522"/>
                    <a:pt x="1003" y="521"/>
                    <a:pt x="1000" y="524"/>
                  </a:cubicBezTo>
                  <a:cubicBezTo>
                    <a:pt x="998" y="526"/>
                    <a:pt x="998" y="526"/>
                    <a:pt x="996" y="527"/>
                  </a:cubicBezTo>
                  <a:cubicBezTo>
                    <a:pt x="994" y="528"/>
                    <a:pt x="991" y="530"/>
                    <a:pt x="988" y="532"/>
                  </a:cubicBezTo>
                  <a:cubicBezTo>
                    <a:pt x="985" y="534"/>
                    <a:pt x="984" y="537"/>
                    <a:pt x="983" y="539"/>
                  </a:cubicBezTo>
                  <a:cubicBezTo>
                    <a:pt x="982" y="541"/>
                    <a:pt x="983" y="546"/>
                    <a:pt x="984" y="547"/>
                  </a:cubicBezTo>
                  <a:cubicBezTo>
                    <a:pt x="985" y="549"/>
                    <a:pt x="990" y="550"/>
                    <a:pt x="991" y="550"/>
                  </a:cubicBezTo>
                  <a:cubicBezTo>
                    <a:pt x="993" y="550"/>
                    <a:pt x="993" y="549"/>
                    <a:pt x="995" y="548"/>
                  </a:cubicBezTo>
                  <a:cubicBezTo>
                    <a:pt x="997" y="547"/>
                    <a:pt x="1002" y="542"/>
                    <a:pt x="1005" y="540"/>
                  </a:cubicBezTo>
                  <a:cubicBezTo>
                    <a:pt x="1007" y="537"/>
                    <a:pt x="1013" y="531"/>
                    <a:pt x="1013" y="532"/>
                  </a:cubicBezTo>
                  <a:cubicBezTo>
                    <a:pt x="1012" y="534"/>
                    <a:pt x="1011" y="535"/>
                    <a:pt x="1012" y="535"/>
                  </a:cubicBezTo>
                  <a:cubicBezTo>
                    <a:pt x="1013" y="536"/>
                    <a:pt x="1018" y="536"/>
                    <a:pt x="1019" y="534"/>
                  </a:cubicBezTo>
                  <a:cubicBezTo>
                    <a:pt x="1019" y="533"/>
                    <a:pt x="1019" y="533"/>
                    <a:pt x="1023" y="532"/>
                  </a:cubicBezTo>
                  <a:cubicBezTo>
                    <a:pt x="1026" y="531"/>
                    <a:pt x="1034" y="528"/>
                    <a:pt x="1038" y="526"/>
                  </a:cubicBezTo>
                  <a:cubicBezTo>
                    <a:pt x="1043" y="524"/>
                    <a:pt x="1047" y="524"/>
                    <a:pt x="1048" y="523"/>
                  </a:cubicBezTo>
                  <a:cubicBezTo>
                    <a:pt x="1050" y="523"/>
                    <a:pt x="1049" y="522"/>
                    <a:pt x="1048" y="521"/>
                  </a:cubicBezTo>
                  <a:cubicBezTo>
                    <a:pt x="1047" y="520"/>
                    <a:pt x="1046" y="520"/>
                    <a:pt x="1048" y="519"/>
                  </a:cubicBezTo>
                  <a:cubicBezTo>
                    <a:pt x="1049" y="518"/>
                    <a:pt x="1050" y="517"/>
                    <a:pt x="1048" y="517"/>
                  </a:cubicBezTo>
                  <a:cubicBezTo>
                    <a:pt x="1045" y="517"/>
                    <a:pt x="1041" y="518"/>
                    <a:pt x="1040" y="516"/>
                  </a:cubicBezTo>
                  <a:cubicBezTo>
                    <a:pt x="1040" y="513"/>
                    <a:pt x="1037" y="514"/>
                    <a:pt x="1036" y="515"/>
                  </a:cubicBezTo>
                  <a:cubicBezTo>
                    <a:pt x="1034" y="516"/>
                    <a:pt x="1032" y="517"/>
                    <a:pt x="1030" y="517"/>
                  </a:cubicBezTo>
                  <a:cubicBezTo>
                    <a:pt x="1027" y="516"/>
                    <a:pt x="1027" y="515"/>
                    <a:pt x="1024" y="515"/>
                  </a:cubicBezTo>
                  <a:cubicBezTo>
                    <a:pt x="1020" y="514"/>
                    <a:pt x="1014" y="514"/>
                    <a:pt x="1013" y="513"/>
                  </a:cubicBezTo>
                  <a:cubicBezTo>
                    <a:pt x="1012" y="511"/>
                    <a:pt x="1012" y="510"/>
                    <a:pt x="1013" y="509"/>
                  </a:cubicBezTo>
                  <a:cubicBezTo>
                    <a:pt x="1014" y="509"/>
                    <a:pt x="1012" y="508"/>
                    <a:pt x="1011" y="508"/>
                  </a:cubicBezTo>
                  <a:cubicBezTo>
                    <a:pt x="1009" y="507"/>
                    <a:pt x="1005" y="507"/>
                    <a:pt x="1004" y="505"/>
                  </a:cubicBezTo>
                  <a:cubicBezTo>
                    <a:pt x="1002" y="502"/>
                    <a:pt x="1001" y="498"/>
                    <a:pt x="1001" y="496"/>
                  </a:cubicBezTo>
                  <a:cubicBezTo>
                    <a:pt x="1001" y="493"/>
                    <a:pt x="998" y="493"/>
                    <a:pt x="996" y="493"/>
                  </a:cubicBezTo>
                  <a:cubicBezTo>
                    <a:pt x="995" y="493"/>
                    <a:pt x="992" y="493"/>
                    <a:pt x="995" y="492"/>
                  </a:cubicBezTo>
                  <a:cubicBezTo>
                    <a:pt x="997" y="491"/>
                    <a:pt x="999" y="488"/>
                    <a:pt x="1000" y="486"/>
                  </a:cubicBezTo>
                  <a:cubicBezTo>
                    <a:pt x="1001" y="484"/>
                    <a:pt x="1001" y="483"/>
                    <a:pt x="1000" y="482"/>
                  </a:cubicBezTo>
                  <a:cubicBezTo>
                    <a:pt x="999" y="480"/>
                    <a:pt x="999" y="478"/>
                    <a:pt x="998" y="478"/>
                  </a:cubicBezTo>
                  <a:cubicBezTo>
                    <a:pt x="997" y="477"/>
                    <a:pt x="996" y="477"/>
                    <a:pt x="995" y="479"/>
                  </a:cubicBezTo>
                  <a:cubicBezTo>
                    <a:pt x="994" y="481"/>
                    <a:pt x="994" y="483"/>
                    <a:pt x="992" y="483"/>
                  </a:cubicBezTo>
                  <a:cubicBezTo>
                    <a:pt x="991" y="483"/>
                    <a:pt x="989" y="483"/>
                    <a:pt x="989" y="481"/>
                  </a:cubicBezTo>
                  <a:cubicBezTo>
                    <a:pt x="988" y="479"/>
                    <a:pt x="991" y="479"/>
                    <a:pt x="987" y="478"/>
                  </a:cubicBezTo>
                  <a:cubicBezTo>
                    <a:pt x="984" y="477"/>
                    <a:pt x="982" y="476"/>
                    <a:pt x="984" y="476"/>
                  </a:cubicBezTo>
                  <a:cubicBezTo>
                    <a:pt x="986" y="476"/>
                    <a:pt x="987" y="475"/>
                    <a:pt x="989" y="476"/>
                  </a:cubicBezTo>
                  <a:cubicBezTo>
                    <a:pt x="991" y="477"/>
                    <a:pt x="993" y="478"/>
                    <a:pt x="995" y="477"/>
                  </a:cubicBezTo>
                  <a:cubicBezTo>
                    <a:pt x="996" y="476"/>
                    <a:pt x="1002" y="473"/>
                    <a:pt x="1003" y="472"/>
                  </a:cubicBezTo>
                  <a:cubicBezTo>
                    <a:pt x="1005" y="471"/>
                    <a:pt x="1009" y="471"/>
                    <a:pt x="1009" y="469"/>
                  </a:cubicBezTo>
                  <a:cubicBezTo>
                    <a:pt x="1009" y="467"/>
                    <a:pt x="1008" y="467"/>
                    <a:pt x="1007" y="466"/>
                  </a:cubicBezTo>
                  <a:cubicBezTo>
                    <a:pt x="1006" y="464"/>
                    <a:pt x="1005" y="464"/>
                    <a:pt x="1006" y="463"/>
                  </a:cubicBezTo>
                  <a:cubicBezTo>
                    <a:pt x="1007" y="463"/>
                    <a:pt x="1010" y="464"/>
                    <a:pt x="1008" y="463"/>
                  </a:cubicBezTo>
                  <a:cubicBezTo>
                    <a:pt x="1007" y="462"/>
                    <a:pt x="997" y="457"/>
                    <a:pt x="989" y="457"/>
                  </a:cubicBezTo>
                  <a:cubicBezTo>
                    <a:pt x="980" y="457"/>
                    <a:pt x="963" y="464"/>
                    <a:pt x="959" y="466"/>
                  </a:cubicBezTo>
                  <a:cubicBezTo>
                    <a:pt x="955" y="468"/>
                    <a:pt x="945" y="474"/>
                    <a:pt x="943" y="475"/>
                  </a:cubicBezTo>
                  <a:cubicBezTo>
                    <a:pt x="942" y="476"/>
                    <a:pt x="929" y="489"/>
                    <a:pt x="927" y="492"/>
                  </a:cubicBezTo>
                  <a:cubicBezTo>
                    <a:pt x="926" y="495"/>
                    <a:pt x="923" y="495"/>
                    <a:pt x="919" y="496"/>
                  </a:cubicBezTo>
                  <a:cubicBezTo>
                    <a:pt x="915" y="498"/>
                    <a:pt x="916" y="497"/>
                    <a:pt x="918" y="495"/>
                  </a:cubicBezTo>
                  <a:cubicBezTo>
                    <a:pt x="920" y="494"/>
                    <a:pt x="933" y="483"/>
                    <a:pt x="933" y="480"/>
                  </a:cubicBezTo>
                  <a:cubicBezTo>
                    <a:pt x="934" y="477"/>
                    <a:pt x="937" y="477"/>
                    <a:pt x="933" y="475"/>
                  </a:cubicBezTo>
                  <a:cubicBezTo>
                    <a:pt x="930" y="474"/>
                    <a:pt x="924" y="473"/>
                    <a:pt x="922" y="471"/>
                  </a:cubicBezTo>
                  <a:cubicBezTo>
                    <a:pt x="921" y="470"/>
                    <a:pt x="932" y="474"/>
                    <a:pt x="935" y="475"/>
                  </a:cubicBezTo>
                  <a:cubicBezTo>
                    <a:pt x="938" y="475"/>
                    <a:pt x="943" y="468"/>
                    <a:pt x="945" y="466"/>
                  </a:cubicBezTo>
                  <a:cubicBezTo>
                    <a:pt x="947" y="463"/>
                    <a:pt x="952" y="458"/>
                    <a:pt x="956" y="457"/>
                  </a:cubicBezTo>
                  <a:cubicBezTo>
                    <a:pt x="959" y="456"/>
                    <a:pt x="967" y="457"/>
                    <a:pt x="968" y="454"/>
                  </a:cubicBezTo>
                  <a:cubicBezTo>
                    <a:pt x="969" y="450"/>
                    <a:pt x="972" y="444"/>
                    <a:pt x="975" y="442"/>
                  </a:cubicBezTo>
                  <a:cubicBezTo>
                    <a:pt x="978" y="440"/>
                    <a:pt x="981" y="440"/>
                    <a:pt x="983" y="439"/>
                  </a:cubicBezTo>
                  <a:cubicBezTo>
                    <a:pt x="985" y="438"/>
                    <a:pt x="1030" y="439"/>
                    <a:pt x="1035" y="439"/>
                  </a:cubicBezTo>
                  <a:cubicBezTo>
                    <a:pt x="1040" y="439"/>
                    <a:pt x="1042" y="442"/>
                    <a:pt x="1045" y="441"/>
                  </a:cubicBezTo>
                  <a:cubicBezTo>
                    <a:pt x="1049" y="440"/>
                    <a:pt x="1056" y="439"/>
                    <a:pt x="1061" y="438"/>
                  </a:cubicBezTo>
                  <a:cubicBezTo>
                    <a:pt x="1065" y="437"/>
                    <a:pt x="1069" y="437"/>
                    <a:pt x="1074" y="433"/>
                  </a:cubicBezTo>
                  <a:cubicBezTo>
                    <a:pt x="1078" y="429"/>
                    <a:pt x="1081" y="424"/>
                    <a:pt x="1085" y="421"/>
                  </a:cubicBezTo>
                  <a:cubicBezTo>
                    <a:pt x="1088" y="419"/>
                    <a:pt x="1098" y="421"/>
                    <a:pt x="1104" y="419"/>
                  </a:cubicBezTo>
                  <a:cubicBezTo>
                    <a:pt x="1109" y="417"/>
                    <a:pt x="1119" y="410"/>
                    <a:pt x="1120" y="407"/>
                  </a:cubicBezTo>
                  <a:cubicBezTo>
                    <a:pt x="1122" y="404"/>
                    <a:pt x="1122" y="403"/>
                    <a:pt x="1118" y="402"/>
                  </a:cubicBezTo>
                  <a:cubicBezTo>
                    <a:pt x="1115" y="401"/>
                    <a:pt x="1109" y="399"/>
                    <a:pt x="1112" y="399"/>
                  </a:cubicBezTo>
                  <a:cubicBezTo>
                    <a:pt x="1114" y="398"/>
                    <a:pt x="1118" y="399"/>
                    <a:pt x="1118" y="396"/>
                  </a:cubicBezTo>
                  <a:cubicBezTo>
                    <a:pt x="1118" y="392"/>
                    <a:pt x="1118" y="391"/>
                    <a:pt x="1116" y="391"/>
                  </a:cubicBezTo>
                  <a:cubicBezTo>
                    <a:pt x="1115" y="390"/>
                    <a:pt x="1116" y="391"/>
                    <a:pt x="1118" y="389"/>
                  </a:cubicBezTo>
                  <a:cubicBezTo>
                    <a:pt x="1120" y="387"/>
                    <a:pt x="1122" y="387"/>
                    <a:pt x="1118" y="384"/>
                  </a:cubicBezTo>
                  <a:cubicBezTo>
                    <a:pt x="1114" y="381"/>
                    <a:pt x="1113" y="381"/>
                    <a:pt x="1111" y="380"/>
                  </a:cubicBezTo>
                  <a:cubicBezTo>
                    <a:pt x="1109" y="378"/>
                    <a:pt x="1109" y="377"/>
                    <a:pt x="1107" y="378"/>
                  </a:cubicBezTo>
                  <a:cubicBezTo>
                    <a:pt x="1105" y="380"/>
                    <a:pt x="1103" y="381"/>
                    <a:pt x="1101" y="381"/>
                  </a:cubicBezTo>
                  <a:cubicBezTo>
                    <a:pt x="1098" y="381"/>
                    <a:pt x="1100" y="379"/>
                    <a:pt x="1102" y="378"/>
                  </a:cubicBezTo>
                  <a:cubicBezTo>
                    <a:pt x="1103" y="376"/>
                    <a:pt x="1102" y="375"/>
                    <a:pt x="1100" y="373"/>
                  </a:cubicBezTo>
                  <a:cubicBezTo>
                    <a:pt x="1098" y="372"/>
                    <a:pt x="1097" y="370"/>
                    <a:pt x="1094" y="370"/>
                  </a:cubicBezTo>
                  <a:cubicBezTo>
                    <a:pt x="1090" y="370"/>
                    <a:pt x="1087" y="371"/>
                    <a:pt x="1085" y="372"/>
                  </a:cubicBezTo>
                  <a:cubicBezTo>
                    <a:pt x="1084" y="373"/>
                    <a:pt x="1082" y="373"/>
                    <a:pt x="1081" y="375"/>
                  </a:cubicBezTo>
                  <a:cubicBezTo>
                    <a:pt x="1079" y="377"/>
                    <a:pt x="1076" y="380"/>
                    <a:pt x="1072" y="381"/>
                  </a:cubicBezTo>
                  <a:cubicBezTo>
                    <a:pt x="1069" y="381"/>
                    <a:pt x="1065" y="384"/>
                    <a:pt x="1063" y="384"/>
                  </a:cubicBezTo>
                  <a:cubicBezTo>
                    <a:pt x="1061" y="383"/>
                    <a:pt x="1056" y="379"/>
                    <a:pt x="1054" y="378"/>
                  </a:cubicBezTo>
                  <a:cubicBezTo>
                    <a:pt x="1052" y="377"/>
                    <a:pt x="1053" y="375"/>
                    <a:pt x="1057" y="377"/>
                  </a:cubicBezTo>
                  <a:cubicBezTo>
                    <a:pt x="1060" y="380"/>
                    <a:pt x="1062" y="382"/>
                    <a:pt x="1064" y="380"/>
                  </a:cubicBezTo>
                  <a:cubicBezTo>
                    <a:pt x="1066" y="377"/>
                    <a:pt x="1070" y="375"/>
                    <a:pt x="1074" y="373"/>
                  </a:cubicBezTo>
                  <a:cubicBezTo>
                    <a:pt x="1077" y="372"/>
                    <a:pt x="1072" y="373"/>
                    <a:pt x="1071" y="372"/>
                  </a:cubicBezTo>
                  <a:cubicBezTo>
                    <a:pt x="1070" y="371"/>
                    <a:pt x="1072" y="372"/>
                    <a:pt x="1076" y="371"/>
                  </a:cubicBezTo>
                  <a:cubicBezTo>
                    <a:pt x="1080" y="370"/>
                    <a:pt x="1082" y="369"/>
                    <a:pt x="1086" y="368"/>
                  </a:cubicBezTo>
                  <a:cubicBezTo>
                    <a:pt x="1091" y="366"/>
                    <a:pt x="1097" y="364"/>
                    <a:pt x="1097" y="364"/>
                  </a:cubicBezTo>
                  <a:cubicBezTo>
                    <a:pt x="1097" y="363"/>
                    <a:pt x="1095" y="361"/>
                    <a:pt x="1094" y="360"/>
                  </a:cubicBezTo>
                  <a:cubicBezTo>
                    <a:pt x="1092" y="359"/>
                    <a:pt x="1092" y="358"/>
                    <a:pt x="1092" y="357"/>
                  </a:cubicBezTo>
                  <a:cubicBezTo>
                    <a:pt x="1091" y="356"/>
                    <a:pt x="1090" y="357"/>
                    <a:pt x="1088" y="358"/>
                  </a:cubicBezTo>
                  <a:cubicBezTo>
                    <a:pt x="1087" y="359"/>
                    <a:pt x="1080" y="357"/>
                    <a:pt x="1078" y="354"/>
                  </a:cubicBezTo>
                  <a:cubicBezTo>
                    <a:pt x="1075" y="352"/>
                    <a:pt x="1076" y="352"/>
                    <a:pt x="1071" y="356"/>
                  </a:cubicBezTo>
                  <a:cubicBezTo>
                    <a:pt x="1067" y="360"/>
                    <a:pt x="1063" y="360"/>
                    <a:pt x="1065" y="358"/>
                  </a:cubicBezTo>
                  <a:cubicBezTo>
                    <a:pt x="1067" y="356"/>
                    <a:pt x="1070" y="354"/>
                    <a:pt x="1068" y="352"/>
                  </a:cubicBezTo>
                  <a:cubicBezTo>
                    <a:pt x="1067" y="351"/>
                    <a:pt x="1059" y="354"/>
                    <a:pt x="1057" y="355"/>
                  </a:cubicBezTo>
                  <a:cubicBezTo>
                    <a:pt x="1055" y="355"/>
                    <a:pt x="1054" y="355"/>
                    <a:pt x="1056" y="353"/>
                  </a:cubicBezTo>
                  <a:cubicBezTo>
                    <a:pt x="1058" y="350"/>
                    <a:pt x="1059" y="350"/>
                    <a:pt x="1060" y="348"/>
                  </a:cubicBezTo>
                  <a:cubicBezTo>
                    <a:pt x="1061" y="347"/>
                    <a:pt x="1060" y="342"/>
                    <a:pt x="1058" y="342"/>
                  </a:cubicBezTo>
                  <a:cubicBezTo>
                    <a:pt x="1057" y="342"/>
                    <a:pt x="1052" y="341"/>
                    <a:pt x="1051" y="338"/>
                  </a:cubicBezTo>
                  <a:cubicBezTo>
                    <a:pt x="1050" y="336"/>
                    <a:pt x="1048" y="337"/>
                    <a:pt x="1046" y="336"/>
                  </a:cubicBezTo>
                  <a:cubicBezTo>
                    <a:pt x="1044" y="336"/>
                    <a:pt x="1041" y="333"/>
                    <a:pt x="1041" y="331"/>
                  </a:cubicBezTo>
                  <a:cubicBezTo>
                    <a:pt x="1041" y="330"/>
                    <a:pt x="1040" y="331"/>
                    <a:pt x="1039" y="331"/>
                  </a:cubicBezTo>
                  <a:cubicBezTo>
                    <a:pt x="1037" y="331"/>
                    <a:pt x="1037" y="331"/>
                    <a:pt x="1038" y="329"/>
                  </a:cubicBezTo>
                  <a:cubicBezTo>
                    <a:pt x="1038" y="327"/>
                    <a:pt x="1036" y="326"/>
                    <a:pt x="1034" y="325"/>
                  </a:cubicBezTo>
                  <a:cubicBezTo>
                    <a:pt x="1033" y="323"/>
                    <a:pt x="1031" y="320"/>
                    <a:pt x="1033" y="321"/>
                  </a:cubicBezTo>
                  <a:cubicBezTo>
                    <a:pt x="1035" y="323"/>
                    <a:pt x="1037" y="326"/>
                    <a:pt x="1039" y="325"/>
                  </a:cubicBezTo>
                  <a:cubicBezTo>
                    <a:pt x="1041" y="323"/>
                    <a:pt x="1039" y="322"/>
                    <a:pt x="1042" y="321"/>
                  </a:cubicBezTo>
                  <a:cubicBezTo>
                    <a:pt x="1046" y="321"/>
                    <a:pt x="1048" y="319"/>
                    <a:pt x="1046" y="317"/>
                  </a:cubicBezTo>
                  <a:cubicBezTo>
                    <a:pt x="1044" y="314"/>
                    <a:pt x="1041" y="312"/>
                    <a:pt x="1038" y="311"/>
                  </a:cubicBezTo>
                  <a:cubicBezTo>
                    <a:pt x="1035" y="310"/>
                    <a:pt x="1031" y="309"/>
                    <a:pt x="1033" y="309"/>
                  </a:cubicBezTo>
                  <a:cubicBezTo>
                    <a:pt x="1035" y="308"/>
                    <a:pt x="1039" y="306"/>
                    <a:pt x="1039" y="305"/>
                  </a:cubicBezTo>
                  <a:cubicBezTo>
                    <a:pt x="1038" y="303"/>
                    <a:pt x="1034" y="302"/>
                    <a:pt x="1032" y="300"/>
                  </a:cubicBezTo>
                  <a:cubicBezTo>
                    <a:pt x="1031" y="299"/>
                    <a:pt x="1031" y="299"/>
                    <a:pt x="1030" y="297"/>
                  </a:cubicBezTo>
                  <a:cubicBezTo>
                    <a:pt x="1029" y="296"/>
                    <a:pt x="1027" y="298"/>
                    <a:pt x="1025" y="298"/>
                  </a:cubicBezTo>
                  <a:cubicBezTo>
                    <a:pt x="1023" y="298"/>
                    <a:pt x="1020" y="299"/>
                    <a:pt x="1023" y="297"/>
                  </a:cubicBezTo>
                  <a:cubicBezTo>
                    <a:pt x="1026" y="295"/>
                    <a:pt x="1030" y="295"/>
                    <a:pt x="1028" y="293"/>
                  </a:cubicBezTo>
                  <a:cubicBezTo>
                    <a:pt x="1027" y="290"/>
                    <a:pt x="1028" y="289"/>
                    <a:pt x="1024" y="290"/>
                  </a:cubicBezTo>
                  <a:cubicBezTo>
                    <a:pt x="1021" y="291"/>
                    <a:pt x="1015" y="293"/>
                    <a:pt x="1018" y="291"/>
                  </a:cubicBezTo>
                  <a:cubicBezTo>
                    <a:pt x="1021" y="289"/>
                    <a:pt x="1023" y="289"/>
                    <a:pt x="1024" y="287"/>
                  </a:cubicBezTo>
                  <a:cubicBezTo>
                    <a:pt x="1024" y="285"/>
                    <a:pt x="1023" y="285"/>
                    <a:pt x="1022" y="282"/>
                  </a:cubicBezTo>
                  <a:cubicBezTo>
                    <a:pt x="1021" y="280"/>
                    <a:pt x="1021" y="276"/>
                    <a:pt x="1019" y="277"/>
                  </a:cubicBezTo>
                  <a:cubicBezTo>
                    <a:pt x="1017" y="278"/>
                    <a:pt x="1015" y="278"/>
                    <a:pt x="1016" y="277"/>
                  </a:cubicBezTo>
                  <a:cubicBezTo>
                    <a:pt x="1017" y="276"/>
                    <a:pt x="1014" y="272"/>
                    <a:pt x="1011" y="268"/>
                  </a:cubicBezTo>
                  <a:cubicBezTo>
                    <a:pt x="1009" y="263"/>
                    <a:pt x="1008" y="262"/>
                    <a:pt x="1007" y="261"/>
                  </a:cubicBezTo>
                  <a:cubicBezTo>
                    <a:pt x="1006" y="259"/>
                    <a:pt x="1005" y="253"/>
                    <a:pt x="1004" y="251"/>
                  </a:cubicBezTo>
                  <a:cubicBezTo>
                    <a:pt x="1003" y="250"/>
                    <a:pt x="1002" y="251"/>
                    <a:pt x="1001" y="253"/>
                  </a:cubicBezTo>
                  <a:cubicBezTo>
                    <a:pt x="999" y="255"/>
                    <a:pt x="999" y="258"/>
                    <a:pt x="997" y="260"/>
                  </a:cubicBezTo>
                  <a:cubicBezTo>
                    <a:pt x="996" y="261"/>
                    <a:pt x="997" y="263"/>
                    <a:pt x="998" y="264"/>
                  </a:cubicBezTo>
                  <a:cubicBezTo>
                    <a:pt x="999" y="264"/>
                    <a:pt x="997" y="264"/>
                    <a:pt x="995" y="264"/>
                  </a:cubicBezTo>
                  <a:cubicBezTo>
                    <a:pt x="992" y="264"/>
                    <a:pt x="991" y="268"/>
                    <a:pt x="993" y="269"/>
                  </a:cubicBezTo>
                  <a:cubicBezTo>
                    <a:pt x="995" y="270"/>
                    <a:pt x="998" y="274"/>
                    <a:pt x="996" y="273"/>
                  </a:cubicBezTo>
                  <a:cubicBezTo>
                    <a:pt x="994" y="271"/>
                    <a:pt x="993" y="271"/>
                    <a:pt x="992" y="273"/>
                  </a:cubicBezTo>
                  <a:cubicBezTo>
                    <a:pt x="991" y="275"/>
                    <a:pt x="988" y="276"/>
                    <a:pt x="990" y="278"/>
                  </a:cubicBezTo>
                  <a:cubicBezTo>
                    <a:pt x="993" y="279"/>
                    <a:pt x="994" y="280"/>
                    <a:pt x="991" y="280"/>
                  </a:cubicBezTo>
                  <a:cubicBezTo>
                    <a:pt x="988" y="281"/>
                    <a:pt x="984" y="281"/>
                    <a:pt x="985" y="284"/>
                  </a:cubicBezTo>
                  <a:cubicBezTo>
                    <a:pt x="985" y="287"/>
                    <a:pt x="987" y="290"/>
                    <a:pt x="985" y="292"/>
                  </a:cubicBezTo>
                  <a:cubicBezTo>
                    <a:pt x="983" y="294"/>
                    <a:pt x="984" y="293"/>
                    <a:pt x="984" y="290"/>
                  </a:cubicBezTo>
                  <a:cubicBezTo>
                    <a:pt x="983" y="287"/>
                    <a:pt x="979" y="285"/>
                    <a:pt x="977" y="286"/>
                  </a:cubicBezTo>
                  <a:cubicBezTo>
                    <a:pt x="975" y="288"/>
                    <a:pt x="974" y="291"/>
                    <a:pt x="971" y="292"/>
                  </a:cubicBezTo>
                  <a:cubicBezTo>
                    <a:pt x="968" y="293"/>
                    <a:pt x="964" y="295"/>
                    <a:pt x="964" y="297"/>
                  </a:cubicBezTo>
                  <a:cubicBezTo>
                    <a:pt x="964" y="299"/>
                    <a:pt x="963" y="298"/>
                    <a:pt x="962" y="296"/>
                  </a:cubicBezTo>
                  <a:cubicBezTo>
                    <a:pt x="962" y="295"/>
                    <a:pt x="961" y="292"/>
                    <a:pt x="960" y="294"/>
                  </a:cubicBezTo>
                  <a:cubicBezTo>
                    <a:pt x="959" y="295"/>
                    <a:pt x="957" y="295"/>
                    <a:pt x="958" y="293"/>
                  </a:cubicBezTo>
                  <a:cubicBezTo>
                    <a:pt x="959" y="291"/>
                    <a:pt x="959" y="288"/>
                    <a:pt x="958" y="290"/>
                  </a:cubicBezTo>
                  <a:cubicBezTo>
                    <a:pt x="956" y="292"/>
                    <a:pt x="951" y="298"/>
                    <a:pt x="947" y="300"/>
                  </a:cubicBezTo>
                  <a:cubicBezTo>
                    <a:pt x="944" y="301"/>
                    <a:pt x="942" y="303"/>
                    <a:pt x="940" y="304"/>
                  </a:cubicBezTo>
                  <a:cubicBezTo>
                    <a:pt x="939" y="305"/>
                    <a:pt x="939" y="303"/>
                    <a:pt x="940" y="302"/>
                  </a:cubicBezTo>
                  <a:cubicBezTo>
                    <a:pt x="942" y="300"/>
                    <a:pt x="949" y="298"/>
                    <a:pt x="951" y="296"/>
                  </a:cubicBezTo>
                  <a:cubicBezTo>
                    <a:pt x="953" y="294"/>
                    <a:pt x="957" y="292"/>
                    <a:pt x="955" y="289"/>
                  </a:cubicBezTo>
                  <a:cubicBezTo>
                    <a:pt x="954" y="287"/>
                    <a:pt x="953" y="282"/>
                    <a:pt x="950" y="282"/>
                  </a:cubicBezTo>
                  <a:cubicBezTo>
                    <a:pt x="947" y="282"/>
                    <a:pt x="939" y="282"/>
                    <a:pt x="938" y="283"/>
                  </a:cubicBezTo>
                  <a:cubicBezTo>
                    <a:pt x="937" y="284"/>
                    <a:pt x="938" y="286"/>
                    <a:pt x="936" y="286"/>
                  </a:cubicBezTo>
                  <a:cubicBezTo>
                    <a:pt x="933" y="286"/>
                    <a:pt x="931" y="285"/>
                    <a:pt x="929" y="285"/>
                  </a:cubicBezTo>
                  <a:cubicBezTo>
                    <a:pt x="928" y="284"/>
                    <a:pt x="928" y="284"/>
                    <a:pt x="930" y="283"/>
                  </a:cubicBezTo>
                  <a:cubicBezTo>
                    <a:pt x="932" y="282"/>
                    <a:pt x="933" y="281"/>
                    <a:pt x="933" y="279"/>
                  </a:cubicBezTo>
                  <a:cubicBezTo>
                    <a:pt x="934" y="278"/>
                    <a:pt x="935" y="279"/>
                    <a:pt x="937" y="280"/>
                  </a:cubicBezTo>
                  <a:cubicBezTo>
                    <a:pt x="938" y="281"/>
                    <a:pt x="938" y="283"/>
                    <a:pt x="938" y="281"/>
                  </a:cubicBezTo>
                  <a:cubicBezTo>
                    <a:pt x="938" y="280"/>
                    <a:pt x="938" y="278"/>
                    <a:pt x="940" y="277"/>
                  </a:cubicBezTo>
                  <a:cubicBezTo>
                    <a:pt x="941" y="276"/>
                    <a:pt x="942" y="273"/>
                    <a:pt x="940" y="272"/>
                  </a:cubicBezTo>
                  <a:cubicBezTo>
                    <a:pt x="938" y="272"/>
                    <a:pt x="935" y="272"/>
                    <a:pt x="936" y="271"/>
                  </a:cubicBezTo>
                  <a:cubicBezTo>
                    <a:pt x="937" y="269"/>
                    <a:pt x="938" y="265"/>
                    <a:pt x="936" y="263"/>
                  </a:cubicBezTo>
                  <a:cubicBezTo>
                    <a:pt x="935" y="261"/>
                    <a:pt x="935" y="261"/>
                    <a:pt x="933" y="260"/>
                  </a:cubicBezTo>
                  <a:cubicBezTo>
                    <a:pt x="930" y="260"/>
                    <a:pt x="933" y="261"/>
                    <a:pt x="934" y="259"/>
                  </a:cubicBezTo>
                  <a:cubicBezTo>
                    <a:pt x="935" y="258"/>
                    <a:pt x="938" y="257"/>
                    <a:pt x="937" y="256"/>
                  </a:cubicBezTo>
                  <a:cubicBezTo>
                    <a:pt x="935" y="254"/>
                    <a:pt x="933" y="252"/>
                    <a:pt x="933" y="251"/>
                  </a:cubicBezTo>
                  <a:cubicBezTo>
                    <a:pt x="934" y="250"/>
                    <a:pt x="935" y="248"/>
                    <a:pt x="937" y="246"/>
                  </a:cubicBezTo>
                  <a:cubicBezTo>
                    <a:pt x="939" y="244"/>
                    <a:pt x="939" y="241"/>
                    <a:pt x="938" y="241"/>
                  </a:cubicBezTo>
                  <a:cubicBezTo>
                    <a:pt x="937" y="240"/>
                    <a:pt x="934" y="243"/>
                    <a:pt x="932" y="243"/>
                  </a:cubicBezTo>
                  <a:cubicBezTo>
                    <a:pt x="931" y="243"/>
                    <a:pt x="931" y="241"/>
                    <a:pt x="929" y="241"/>
                  </a:cubicBezTo>
                  <a:cubicBezTo>
                    <a:pt x="926" y="240"/>
                    <a:pt x="915" y="239"/>
                    <a:pt x="912" y="236"/>
                  </a:cubicBezTo>
                  <a:cubicBezTo>
                    <a:pt x="909" y="233"/>
                    <a:pt x="911" y="231"/>
                    <a:pt x="909" y="229"/>
                  </a:cubicBezTo>
                  <a:cubicBezTo>
                    <a:pt x="906" y="228"/>
                    <a:pt x="905" y="228"/>
                    <a:pt x="903" y="227"/>
                  </a:cubicBezTo>
                  <a:cubicBezTo>
                    <a:pt x="901" y="226"/>
                    <a:pt x="902" y="224"/>
                    <a:pt x="901" y="223"/>
                  </a:cubicBezTo>
                  <a:cubicBezTo>
                    <a:pt x="900" y="223"/>
                    <a:pt x="900" y="224"/>
                    <a:pt x="897" y="224"/>
                  </a:cubicBezTo>
                  <a:cubicBezTo>
                    <a:pt x="895" y="224"/>
                    <a:pt x="896" y="225"/>
                    <a:pt x="896" y="223"/>
                  </a:cubicBezTo>
                  <a:cubicBezTo>
                    <a:pt x="897" y="221"/>
                    <a:pt x="897" y="220"/>
                    <a:pt x="895" y="218"/>
                  </a:cubicBezTo>
                  <a:cubicBezTo>
                    <a:pt x="892" y="217"/>
                    <a:pt x="892" y="217"/>
                    <a:pt x="890" y="216"/>
                  </a:cubicBezTo>
                  <a:cubicBezTo>
                    <a:pt x="888" y="214"/>
                    <a:pt x="888" y="210"/>
                    <a:pt x="883" y="212"/>
                  </a:cubicBezTo>
                  <a:cubicBezTo>
                    <a:pt x="878" y="214"/>
                    <a:pt x="875" y="218"/>
                    <a:pt x="870" y="217"/>
                  </a:cubicBezTo>
                  <a:cubicBezTo>
                    <a:pt x="866" y="216"/>
                    <a:pt x="865" y="214"/>
                    <a:pt x="861" y="215"/>
                  </a:cubicBezTo>
                  <a:cubicBezTo>
                    <a:pt x="858" y="216"/>
                    <a:pt x="858" y="218"/>
                    <a:pt x="855" y="216"/>
                  </a:cubicBezTo>
                  <a:cubicBezTo>
                    <a:pt x="852" y="215"/>
                    <a:pt x="852" y="213"/>
                    <a:pt x="847" y="212"/>
                  </a:cubicBezTo>
                  <a:cubicBezTo>
                    <a:pt x="843" y="211"/>
                    <a:pt x="838" y="208"/>
                    <a:pt x="834" y="210"/>
                  </a:cubicBezTo>
                  <a:cubicBezTo>
                    <a:pt x="829" y="212"/>
                    <a:pt x="823" y="213"/>
                    <a:pt x="826" y="220"/>
                  </a:cubicBezTo>
                  <a:cubicBezTo>
                    <a:pt x="829" y="226"/>
                    <a:pt x="833" y="226"/>
                    <a:pt x="831" y="230"/>
                  </a:cubicBezTo>
                  <a:cubicBezTo>
                    <a:pt x="829" y="234"/>
                    <a:pt x="829" y="236"/>
                    <a:pt x="829" y="239"/>
                  </a:cubicBezTo>
                  <a:cubicBezTo>
                    <a:pt x="828" y="243"/>
                    <a:pt x="825" y="241"/>
                    <a:pt x="826" y="243"/>
                  </a:cubicBezTo>
                  <a:cubicBezTo>
                    <a:pt x="827" y="245"/>
                    <a:pt x="829" y="246"/>
                    <a:pt x="830" y="249"/>
                  </a:cubicBezTo>
                  <a:cubicBezTo>
                    <a:pt x="831" y="252"/>
                    <a:pt x="830" y="251"/>
                    <a:pt x="831" y="254"/>
                  </a:cubicBezTo>
                  <a:cubicBezTo>
                    <a:pt x="832" y="256"/>
                    <a:pt x="833" y="258"/>
                    <a:pt x="833" y="259"/>
                  </a:cubicBezTo>
                  <a:cubicBezTo>
                    <a:pt x="833" y="260"/>
                    <a:pt x="833" y="267"/>
                    <a:pt x="832" y="267"/>
                  </a:cubicBezTo>
                  <a:cubicBezTo>
                    <a:pt x="831" y="267"/>
                    <a:pt x="829" y="266"/>
                    <a:pt x="829" y="269"/>
                  </a:cubicBezTo>
                  <a:cubicBezTo>
                    <a:pt x="828" y="273"/>
                    <a:pt x="826" y="276"/>
                    <a:pt x="823" y="279"/>
                  </a:cubicBezTo>
                  <a:cubicBezTo>
                    <a:pt x="820" y="283"/>
                    <a:pt x="818" y="287"/>
                    <a:pt x="820" y="288"/>
                  </a:cubicBezTo>
                  <a:cubicBezTo>
                    <a:pt x="823" y="289"/>
                    <a:pt x="845" y="303"/>
                    <a:pt x="845" y="313"/>
                  </a:cubicBezTo>
                  <a:cubicBezTo>
                    <a:pt x="845" y="322"/>
                    <a:pt x="851" y="333"/>
                    <a:pt x="837" y="344"/>
                  </a:cubicBezTo>
                  <a:cubicBezTo>
                    <a:pt x="822" y="354"/>
                    <a:pt x="814" y="358"/>
                    <a:pt x="810" y="359"/>
                  </a:cubicBezTo>
                  <a:cubicBezTo>
                    <a:pt x="806" y="359"/>
                    <a:pt x="805" y="364"/>
                    <a:pt x="809" y="371"/>
                  </a:cubicBezTo>
                  <a:cubicBezTo>
                    <a:pt x="814" y="377"/>
                    <a:pt x="812" y="378"/>
                    <a:pt x="812" y="380"/>
                  </a:cubicBezTo>
                  <a:cubicBezTo>
                    <a:pt x="812" y="382"/>
                    <a:pt x="813" y="383"/>
                    <a:pt x="813" y="384"/>
                  </a:cubicBezTo>
                  <a:cubicBezTo>
                    <a:pt x="813" y="385"/>
                    <a:pt x="812" y="389"/>
                    <a:pt x="815" y="395"/>
                  </a:cubicBezTo>
                  <a:cubicBezTo>
                    <a:pt x="818" y="401"/>
                    <a:pt x="819" y="408"/>
                    <a:pt x="817" y="409"/>
                  </a:cubicBezTo>
                  <a:cubicBezTo>
                    <a:pt x="815" y="410"/>
                    <a:pt x="812" y="412"/>
                    <a:pt x="814" y="414"/>
                  </a:cubicBezTo>
                  <a:cubicBezTo>
                    <a:pt x="816" y="416"/>
                    <a:pt x="815" y="420"/>
                    <a:pt x="815" y="422"/>
                  </a:cubicBezTo>
                  <a:cubicBezTo>
                    <a:pt x="815" y="424"/>
                    <a:pt x="814" y="422"/>
                    <a:pt x="813" y="420"/>
                  </a:cubicBezTo>
                  <a:cubicBezTo>
                    <a:pt x="811" y="418"/>
                    <a:pt x="810" y="417"/>
                    <a:pt x="808" y="417"/>
                  </a:cubicBezTo>
                  <a:cubicBezTo>
                    <a:pt x="806" y="417"/>
                    <a:pt x="804" y="421"/>
                    <a:pt x="805" y="424"/>
                  </a:cubicBezTo>
                  <a:cubicBezTo>
                    <a:pt x="805" y="427"/>
                    <a:pt x="810" y="433"/>
                    <a:pt x="808" y="431"/>
                  </a:cubicBezTo>
                  <a:cubicBezTo>
                    <a:pt x="806" y="428"/>
                    <a:pt x="797" y="421"/>
                    <a:pt x="795" y="421"/>
                  </a:cubicBezTo>
                  <a:cubicBezTo>
                    <a:pt x="792" y="421"/>
                    <a:pt x="783" y="427"/>
                    <a:pt x="786" y="425"/>
                  </a:cubicBezTo>
                  <a:cubicBezTo>
                    <a:pt x="790" y="422"/>
                    <a:pt x="793" y="417"/>
                    <a:pt x="791" y="414"/>
                  </a:cubicBezTo>
                  <a:cubicBezTo>
                    <a:pt x="788" y="411"/>
                    <a:pt x="783" y="406"/>
                    <a:pt x="779" y="406"/>
                  </a:cubicBezTo>
                  <a:cubicBezTo>
                    <a:pt x="775" y="405"/>
                    <a:pt x="775" y="405"/>
                    <a:pt x="777" y="403"/>
                  </a:cubicBezTo>
                  <a:cubicBezTo>
                    <a:pt x="779" y="401"/>
                    <a:pt x="774" y="399"/>
                    <a:pt x="772" y="395"/>
                  </a:cubicBezTo>
                  <a:cubicBezTo>
                    <a:pt x="770" y="391"/>
                    <a:pt x="770" y="388"/>
                    <a:pt x="771" y="385"/>
                  </a:cubicBezTo>
                  <a:cubicBezTo>
                    <a:pt x="772" y="381"/>
                    <a:pt x="772" y="377"/>
                    <a:pt x="770" y="375"/>
                  </a:cubicBezTo>
                  <a:cubicBezTo>
                    <a:pt x="769" y="373"/>
                    <a:pt x="765" y="369"/>
                    <a:pt x="767" y="367"/>
                  </a:cubicBezTo>
                  <a:cubicBezTo>
                    <a:pt x="769" y="365"/>
                    <a:pt x="771" y="361"/>
                    <a:pt x="770" y="357"/>
                  </a:cubicBezTo>
                  <a:cubicBezTo>
                    <a:pt x="769" y="354"/>
                    <a:pt x="766" y="352"/>
                    <a:pt x="762" y="352"/>
                  </a:cubicBezTo>
                  <a:cubicBezTo>
                    <a:pt x="758" y="351"/>
                    <a:pt x="738" y="349"/>
                    <a:pt x="735" y="350"/>
                  </a:cubicBezTo>
                  <a:cubicBezTo>
                    <a:pt x="733" y="352"/>
                    <a:pt x="728" y="358"/>
                    <a:pt x="730" y="354"/>
                  </a:cubicBezTo>
                  <a:cubicBezTo>
                    <a:pt x="732" y="350"/>
                    <a:pt x="730" y="349"/>
                    <a:pt x="726" y="346"/>
                  </a:cubicBezTo>
                  <a:cubicBezTo>
                    <a:pt x="722" y="343"/>
                    <a:pt x="705" y="338"/>
                    <a:pt x="702" y="336"/>
                  </a:cubicBezTo>
                  <a:cubicBezTo>
                    <a:pt x="699" y="334"/>
                    <a:pt x="699" y="333"/>
                    <a:pt x="697" y="331"/>
                  </a:cubicBezTo>
                  <a:cubicBezTo>
                    <a:pt x="696" y="329"/>
                    <a:pt x="692" y="327"/>
                    <a:pt x="689" y="325"/>
                  </a:cubicBezTo>
                  <a:cubicBezTo>
                    <a:pt x="686" y="323"/>
                    <a:pt x="685" y="322"/>
                    <a:pt x="682" y="320"/>
                  </a:cubicBezTo>
                  <a:cubicBezTo>
                    <a:pt x="678" y="319"/>
                    <a:pt x="672" y="319"/>
                    <a:pt x="670" y="318"/>
                  </a:cubicBezTo>
                  <a:cubicBezTo>
                    <a:pt x="668" y="317"/>
                    <a:pt x="664" y="313"/>
                    <a:pt x="659" y="313"/>
                  </a:cubicBezTo>
                  <a:cubicBezTo>
                    <a:pt x="654" y="313"/>
                    <a:pt x="649" y="316"/>
                    <a:pt x="645" y="317"/>
                  </a:cubicBezTo>
                  <a:cubicBezTo>
                    <a:pt x="641" y="317"/>
                    <a:pt x="630" y="320"/>
                    <a:pt x="633" y="317"/>
                  </a:cubicBezTo>
                  <a:cubicBezTo>
                    <a:pt x="636" y="315"/>
                    <a:pt x="639" y="315"/>
                    <a:pt x="637" y="310"/>
                  </a:cubicBezTo>
                  <a:cubicBezTo>
                    <a:pt x="635" y="305"/>
                    <a:pt x="628" y="290"/>
                    <a:pt x="627" y="288"/>
                  </a:cubicBezTo>
                  <a:cubicBezTo>
                    <a:pt x="626" y="285"/>
                    <a:pt x="619" y="284"/>
                    <a:pt x="617" y="284"/>
                  </a:cubicBezTo>
                  <a:cubicBezTo>
                    <a:pt x="614" y="284"/>
                    <a:pt x="607" y="284"/>
                    <a:pt x="606" y="282"/>
                  </a:cubicBezTo>
                  <a:cubicBezTo>
                    <a:pt x="605" y="279"/>
                    <a:pt x="607" y="278"/>
                    <a:pt x="607" y="276"/>
                  </a:cubicBezTo>
                  <a:cubicBezTo>
                    <a:pt x="607" y="274"/>
                    <a:pt x="606" y="261"/>
                    <a:pt x="608" y="254"/>
                  </a:cubicBezTo>
                  <a:cubicBezTo>
                    <a:pt x="611" y="247"/>
                    <a:pt x="618" y="236"/>
                    <a:pt x="619" y="233"/>
                  </a:cubicBezTo>
                  <a:cubicBezTo>
                    <a:pt x="619" y="229"/>
                    <a:pt x="620" y="229"/>
                    <a:pt x="623" y="228"/>
                  </a:cubicBezTo>
                  <a:cubicBezTo>
                    <a:pt x="626" y="227"/>
                    <a:pt x="627" y="227"/>
                    <a:pt x="626" y="225"/>
                  </a:cubicBezTo>
                  <a:cubicBezTo>
                    <a:pt x="625" y="223"/>
                    <a:pt x="627" y="219"/>
                    <a:pt x="631" y="217"/>
                  </a:cubicBezTo>
                  <a:cubicBezTo>
                    <a:pt x="634" y="216"/>
                    <a:pt x="635" y="216"/>
                    <a:pt x="632" y="215"/>
                  </a:cubicBezTo>
                  <a:cubicBezTo>
                    <a:pt x="630" y="215"/>
                    <a:pt x="630" y="214"/>
                    <a:pt x="633" y="213"/>
                  </a:cubicBezTo>
                  <a:cubicBezTo>
                    <a:pt x="635" y="213"/>
                    <a:pt x="632" y="211"/>
                    <a:pt x="636" y="210"/>
                  </a:cubicBezTo>
                  <a:cubicBezTo>
                    <a:pt x="639" y="209"/>
                    <a:pt x="638" y="211"/>
                    <a:pt x="640" y="212"/>
                  </a:cubicBezTo>
                  <a:cubicBezTo>
                    <a:pt x="642" y="212"/>
                    <a:pt x="646" y="206"/>
                    <a:pt x="644" y="205"/>
                  </a:cubicBezTo>
                  <a:cubicBezTo>
                    <a:pt x="642" y="205"/>
                    <a:pt x="637" y="204"/>
                    <a:pt x="638" y="203"/>
                  </a:cubicBezTo>
                  <a:cubicBezTo>
                    <a:pt x="640" y="202"/>
                    <a:pt x="644" y="200"/>
                    <a:pt x="647" y="202"/>
                  </a:cubicBezTo>
                  <a:cubicBezTo>
                    <a:pt x="651" y="204"/>
                    <a:pt x="654" y="207"/>
                    <a:pt x="654" y="206"/>
                  </a:cubicBezTo>
                  <a:cubicBezTo>
                    <a:pt x="654" y="205"/>
                    <a:pt x="655" y="202"/>
                    <a:pt x="657" y="201"/>
                  </a:cubicBezTo>
                  <a:cubicBezTo>
                    <a:pt x="660" y="201"/>
                    <a:pt x="663" y="197"/>
                    <a:pt x="660" y="194"/>
                  </a:cubicBezTo>
                  <a:cubicBezTo>
                    <a:pt x="656" y="191"/>
                    <a:pt x="651" y="188"/>
                    <a:pt x="649" y="188"/>
                  </a:cubicBezTo>
                  <a:cubicBezTo>
                    <a:pt x="646" y="188"/>
                    <a:pt x="639" y="188"/>
                    <a:pt x="636" y="188"/>
                  </a:cubicBezTo>
                  <a:cubicBezTo>
                    <a:pt x="633" y="189"/>
                    <a:pt x="635" y="186"/>
                    <a:pt x="637" y="185"/>
                  </a:cubicBezTo>
                  <a:cubicBezTo>
                    <a:pt x="639" y="184"/>
                    <a:pt x="630" y="181"/>
                    <a:pt x="629" y="181"/>
                  </a:cubicBezTo>
                  <a:cubicBezTo>
                    <a:pt x="627" y="181"/>
                    <a:pt x="626" y="182"/>
                    <a:pt x="625" y="182"/>
                  </a:cubicBezTo>
                  <a:cubicBezTo>
                    <a:pt x="623" y="182"/>
                    <a:pt x="621" y="180"/>
                    <a:pt x="619" y="180"/>
                  </a:cubicBezTo>
                  <a:cubicBezTo>
                    <a:pt x="616" y="179"/>
                    <a:pt x="618" y="177"/>
                    <a:pt x="620" y="177"/>
                  </a:cubicBezTo>
                  <a:cubicBezTo>
                    <a:pt x="622" y="177"/>
                    <a:pt x="621" y="177"/>
                    <a:pt x="623" y="176"/>
                  </a:cubicBezTo>
                  <a:cubicBezTo>
                    <a:pt x="625" y="175"/>
                    <a:pt x="627" y="176"/>
                    <a:pt x="626" y="177"/>
                  </a:cubicBezTo>
                  <a:cubicBezTo>
                    <a:pt x="626" y="179"/>
                    <a:pt x="627" y="179"/>
                    <a:pt x="630" y="179"/>
                  </a:cubicBezTo>
                  <a:cubicBezTo>
                    <a:pt x="632" y="179"/>
                    <a:pt x="636" y="179"/>
                    <a:pt x="638" y="180"/>
                  </a:cubicBezTo>
                  <a:cubicBezTo>
                    <a:pt x="640" y="181"/>
                    <a:pt x="644" y="183"/>
                    <a:pt x="646" y="183"/>
                  </a:cubicBezTo>
                  <a:cubicBezTo>
                    <a:pt x="647" y="183"/>
                    <a:pt x="645" y="185"/>
                    <a:pt x="647" y="185"/>
                  </a:cubicBezTo>
                  <a:cubicBezTo>
                    <a:pt x="649" y="185"/>
                    <a:pt x="648" y="184"/>
                    <a:pt x="651" y="184"/>
                  </a:cubicBezTo>
                  <a:cubicBezTo>
                    <a:pt x="654" y="185"/>
                    <a:pt x="658" y="189"/>
                    <a:pt x="660" y="188"/>
                  </a:cubicBezTo>
                  <a:cubicBezTo>
                    <a:pt x="661" y="188"/>
                    <a:pt x="659" y="186"/>
                    <a:pt x="662" y="186"/>
                  </a:cubicBezTo>
                  <a:cubicBezTo>
                    <a:pt x="666" y="186"/>
                    <a:pt x="671" y="187"/>
                    <a:pt x="670" y="185"/>
                  </a:cubicBezTo>
                  <a:cubicBezTo>
                    <a:pt x="669" y="183"/>
                    <a:pt x="667" y="182"/>
                    <a:pt x="669" y="180"/>
                  </a:cubicBezTo>
                  <a:cubicBezTo>
                    <a:pt x="670" y="177"/>
                    <a:pt x="673" y="174"/>
                    <a:pt x="672" y="175"/>
                  </a:cubicBezTo>
                  <a:cubicBezTo>
                    <a:pt x="672" y="177"/>
                    <a:pt x="682" y="180"/>
                    <a:pt x="686" y="179"/>
                  </a:cubicBezTo>
                  <a:cubicBezTo>
                    <a:pt x="690" y="178"/>
                    <a:pt x="695" y="175"/>
                    <a:pt x="696" y="172"/>
                  </a:cubicBezTo>
                  <a:cubicBezTo>
                    <a:pt x="697" y="169"/>
                    <a:pt x="705" y="163"/>
                    <a:pt x="706" y="160"/>
                  </a:cubicBezTo>
                  <a:cubicBezTo>
                    <a:pt x="707" y="157"/>
                    <a:pt x="707" y="154"/>
                    <a:pt x="704" y="152"/>
                  </a:cubicBezTo>
                  <a:cubicBezTo>
                    <a:pt x="702" y="151"/>
                    <a:pt x="697" y="152"/>
                    <a:pt x="690" y="152"/>
                  </a:cubicBezTo>
                  <a:cubicBezTo>
                    <a:pt x="683" y="153"/>
                    <a:pt x="675" y="146"/>
                    <a:pt x="673" y="144"/>
                  </a:cubicBezTo>
                  <a:cubicBezTo>
                    <a:pt x="670" y="142"/>
                    <a:pt x="670" y="141"/>
                    <a:pt x="665" y="140"/>
                  </a:cubicBezTo>
                  <a:cubicBezTo>
                    <a:pt x="660" y="139"/>
                    <a:pt x="650" y="140"/>
                    <a:pt x="652" y="138"/>
                  </a:cubicBezTo>
                  <a:cubicBezTo>
                    <a:pt x="655" y="137"/>
                    <a:pt x="663" y="139"/>
                    <a:pt x="667" y="139"/>
                  </a:cubicBezTo>
                  <a:cubicBezTo>
                    <a:pt x="670" y="139"/>
                    <a:pt x="667" y="138"/>
                    <a:pt x="671" y="137"/>
                  </a:cubicBezTo>
                  <a:cubicBezTo>
                    <a:pt x="675" y="137"/>
                    <a:pt x="674" y="136"/>
                    <a:pt x="678" y="139"/>
                  </a:cubicBezTo>
                  <a:cubicBezTo>
                    <a:pt x="682" y="142"/>
                    <a:pt x="691" y="148"/>
                    <a:pt x="694" y="149"/>
                  </a:cubicBezTo>
                  <a:cubicBezTo>
                    <a:pt x="697" y="150"/>
                    <a:pt x="702" y="153"/>
                    <a:pt x="707" y="149"/>
                  </a:cubicBezTo>
                  <a:cubicBezTo>
                    <a:pt x="712" y="144"/>
                    <a:pt x="716" y="141"/>
                    <a:pt x="717" y="139"/>
                  </a:cubicBezTo>
                  <a:cubicBezTo>
                    <a:pt x="718" y="137"/>
                    <a:pt x="722" y="135"/>
                    <a:pt x="721" y="133"/>
                  </a:cubicBezTo>
                  <a:cubicBezTo>
                    <a:pt x="720" y="132"/>
                    <a:pt x="714" y="132"/>
                    <a:pt x="712" y="129"/>
                  </a:cubicBezTo>
                  <a:cubicBezTo>
                    <a:pt x="711" y="127"/>
                    <a:pt x="713" y="124"/>
                    <a:pt x="716" y="124"/>
                  </a:cubicBezTo>
                  <a:cubicBezTo>
                    <a:pt x="718" y="124"/>
                    <a:pt x="728" y="124"/>
                    <a:pt x="732" y="127"/>
                  </a:cubicBezTo>
                  <a:cubicBezTo>
                    <a:pt x="737" y="130"/>
                    <a:pt x="738" y="131"/>
                    <a:pt x="741" y="129"/>
                  </a:cubicBezTo>
                  <a:cubicBezTo>
                    <a:pt x="745" y="127"/>
                    <a:pt x="743" y="127"/>
                    <a:pt x="744" y="128"/>
                  </a:cubicBezTo>
                  <a:cubicBezTo>
                    <a:pt x="745" y="129"/>
                    <a:pt x="749" y="129"/>
                    <a:pt x="749" y="127"/>
                  </a:cubicBezTo>
                  <a:cubicBezTo>
                    <a:pt x="748" y="125"/>
                    <a:pt x="748" y="124"/>
                    <a:pt x="744" y="121"/>
                  </a:cubicBezTo>
                  <a:cubicBezTo>
                    <a:pt x="740" y="118"/>
                    <a:pt x="735" y="117"/>
                    <a:pt x="733" y="117"/>
                  </a:cubicBezTo>
                  <a:cubicBezTo>
                    <a:pt x="731" y="117"/>
                    <a:pt x="735" y="116"/>
                    <a:pt x="737" y="115"/>
                  </a:cubicBezTo>
                  <a:cubicBezTo>
                    <a:pt x="738" y="114"/>
                    <a:pt x="743" y="117"/>
                    <a:pt x="745" y="118"/>
                  </a:cubicBezTo>
                  <a:cubicBezTo>
                    <a:pt x="747" y="120"/>
                    <a:pt x="750" y="118"/>
                    <a:pt x="750" y="121"/>
                  </a:cubicBezTo>
                  <a:cubicBezTo>
                    <a:pt x="750" y="123"/>
                    <a:pt x="752" y="125"/>
                    <a:pt x="755" y="126"/>
                  </a:cubicBezTo>
                  <a:cubicBezTo>
                    <a:pt x="757" y="128"/>
                    <a:pt x="762" y="132"/>
                    <a:pt x="761" y="130"/>
                  </a:cubicBezTo>
                  <a:cubicBezTo>
                    <a:pt x="759" y="127"/>
                    <a:pt x="758" y="128"/>
                    <a:pt x="762" y="125"/>
                  </a:cubicBezTo>
                  <a:cubicBezTo>
                    <a:pt x="766" y="122"/>
                    <a:pt x="772" y="120"/>
                    <a:pt x="774" y="117"/>
                  </a:cubicBezTo>
                  <a:cubicBezTo>
                    <a:pt x="775" y="113"/>
                    <a:pt x="778" y="112"/>
                    <a:pt x="780" y="109"/>
                  </a:cubicBezTo>
                  <a:cubicBezTo>
                    <a:pt x="783" y="107"/>
                    <a:pt x="782" y="101"/>
                    <a:pt x="780" y="101"/>
                  </a:cubicBezTo>
                  <a:cubicBezTo>
                    <a:pt x="778" y="100"/>
                    <a:pt x="772" y="96"/>
                    <a:pt x="771" y="92"/>
                  </a:cubicBezTo>
                  <a:cubicBezTo>
                    <a:pt x="770" y="88"/>
                    <a:pt x="769" y="87"/>
                    <a:pt x="767" y="84"/>
                  </a:cubicBezTo>
                  <a:cubicBezTo>
                    <a:pt x="765" y="81"/>
                    <a:pt x="764" y="80"/>
                    <a:pt x="766" y="81"/>
                  </a:cubicBezTo>
                  <a:cubicBezTo>
                    <a:pt x="769" y="81"/>
                    <a:pt x="781" y="80"/>
                    <a:pt x="782" y="77"/>
                  </a:cubicBezTo>
                  <a:cubicBezTo>
                    <a:pt x="782" y="75"/>
                    <a:pt x="784" y="75"/>
                    <a:pt x="779" y="73"/>
                  </a:cubicBezTo>
                  <a:cubicBezTo>
                    <a:pt x="774" y="72"/>
                    <a:pt x="773" y="72"/>
                    <a:pt x="777" y="69"/>
                  </a:cubicBezTo>
                  <a:cubicBezTo>
                    <a:pt x="780" y="67"/>
                    <a:pt x="784" y="67"/>
                    <a:pt x="781" y="65"/>
                  </a:cubicBezTo>
                  <a:cubicBezTo>
                    <a:pt x="778" y="64"/>
                    <a:pt x="775" y="64"/>
                    <a:pt x="772" y="64"/>
                  </a:cubicBezTo>
                  <a:cubicBezTo>
                    <a:pt x="768" y="64"/>
                    <a:pt x="768" y="59"/>
                    <a:pt x="763" y="58"/>
                  </a:cubicBezTo>
                  <a:cubicBezTo>
                    <a:pt x="759" y="57"/>
                    <a:pt x="755" y="56"/>
                    <a:pt x="759" y="55"/>
                  </a:cubicBezTo>
                  <a:cubicBezTo>
                    <a:pt x="763" y="54"/>
                    <a:pt x="770" y="53"/>
                    <a:pt x="763" y="53"/>
                  </a:cubicBezTo>
                  <a:cubicBezTo>
                    <a:pt x="757" y="53"/>
                    <a:pt x="749" y="52"/>
                    <a:pt x="745" y="51"/>
                  </a:cubicBezTo>
                  <a:cubicBezTo>
                    <a:pt x="741" y="49"/>
                    <a:pt x="733" y="50"/>
                    <a:pt x="732" y="50"/>
                  </a:cubicBezTo>
                  <a:cubicBezTo>
                    <a:pt x="731" y="51"/>
                    <a:pt x="729" y="49"/>
                    <a:pt x="727" y="49"/>
                  </a:cubicBezTo>
                  <a:cubicBezTo>
                    <a:pt x="726" y="49"/>
                    <a:pt x="729" y="49"/>
                    <a:pt x="729" y="51"/>
                  </a:cubicBezTo>
                  <a:cubicBezTo>
                    <a:pt x="729" y="54"/>
                    <a:pt x="726" y="57"/>
                    <a:pt x="727" y="59"/>
                  </a:cubicBezTo>
                  <a:cubicBezTo>
                    <a:pt x="728" y="62"/>
                    <a:pt x="730" y="62"/>
                    <a:pt x="735" y="66"/>
                  </a:cubicBezTo>
                  <a:cubicBezTo>
                    <a:pt x="739" y="69"/>
                    <a:pt x="740" y="69"/>
                    <a:pt x="738" y="70"/>
                  </a:cubicBezTo>
                  <a:cubicBezTo>
                    <a:pt x="735" y="70"/>
                    <a:pt x="730" y="71"/>
                    <a:pt x="732" y="71"/>
                  </a:cubicBezTo>
                  <a:cubicBezTo>
                    <a:pt x="734" y="72"/>
                    <a:pt x="739" y="74"/>
                    <a:pt x="734" y="74"/>
                  </a:cubicBezTo>
                  <a:cubicBezTo>
                    <a:pt x="729" y="74"/>
                    <a:pt x="727" y="74"/>
                    <a:pt x="726" y="79"/>
                  </a:cubicBezTo>
                  <a:cubicBezTo>
                    <a:pt x="724" y="83"/>
                    <a:pt x="723" y="92"/>
                    <a:pt x="720" y="94"/>
                  </a:cubicBezTo>
                  <a:cubicBezTo>
                    <a:pt x="718" y="97"/>
                    <a:pt x="716" y="101"/>
                    <a:pt x="716" y="104"/>
                  </a:cubicBezTo>
                  <a:cubicBezTo>
                    <a:pt x="716" y="107"/>
                    <a:pt x="714" y="104"/>
                    <a:pt x="710" y="107"/>
                  </a:cubicBezTo>
                  <a:cubicBezTo>
                    <a:pt x="706" y="109"/>
                    <a:pt x="705" y="113"/>
                    <a:pt x="704" y="112"/>
                  </a:cubicBezTo>
                  <a:cubicBezTo>
                    <a:pt x="703" y="111"/>
                    <a:pt x="703" y="107"/>
                    <a:pt x="700" y="104"/>
                  </a:cubicBezTo>
                  <a:cubicBezTo>
                    <a:pt x="696" y="100"/>
                    <a:pt x="690" y="97"/>
                    <a:pt x="690" y="93"/>
                  </a:cubicBezTo>
                  <a:cubicBezTo>
                    <a:pt x="690" y="89"/>
                    <a:pt x="691" y="84"/>
                    <a:pt x="693" y="84"/>
                  </a:cubicBezTo>
                  <a:cubicBezTo>
                    <a:pt x="695" y="84"/>
                    <a:pt x="699" y="86"/>
                    <a:pt x="698" y="82"/>
                  </a:cubicBezTo>
                  <a:cubicBezTo>
                    <a:pt x="697" y="79"/>
                    <a:pt x="697" y="76"/>
                    <a:pt x="696" y="74"/>
                  </a:cubicBezTo>
                  <a:cubicBezTo>
                    <a:pt x="694" y="72"/>
                    <a:pt x="685" y="64"/>
                    <a:pt x="682" y="63"/>
                  </a:cubicBezTo>
                  <a:cubicBezTo>
                    <a:pt x="679" y="62"/>
                    <a:pt x="676" y="64"/>
                    <a:pt x="674" y="67"/>
                  </a:cubicBezTo>
                  <a:cubicBezTo>
                    <a:pt x="672" y="70"/>
                    <a:pt x="673" y="79"/>
                    <a:pt x="672" y="80"/>
                  </a:cubicBezTo>
                  <a:cubicBezTo>
                    <a:pt x="670" y="82"/>
                    <a:pt x="663" y="82"/>
                    <a:pt x="662" y="79"/>
                  </a:cubicBezTo>
                  <a:cubicBezTo>
                    <a:pt x="662" y="77"/>
                    <a:pt x="660" y="68"/>
                    <a:pt x="658" y="66"/>
                  </a:cubicBezTo>
                  <a:cubicBezTo>
                    <a:pt x="656" y="64"/>
                    <a:pt x="653" y="62"/>
                    <a:pt x="655" y="62"/>
                  </a:cubicBezTo>
                  <a:cubicBezTo>
                    <a:pt x="657" y="61"/>
                    <a:pt x="658" y="61"/>
                    <a:pt x="659" y="62"/>
                  </a:cubicBezTo>
                  <a:cubicBezTo>
                    <a:pt x="661" y="62"/>
                    <a:pt x="661" y="64"/>
                    <a:pt x="663" y="63"/>
                  </a:cubicBezTo>
                  <a:cubicBezTo>
                    <a:pt x="664" y="62"/>
                    <a:pt x="667" y="62"/>
                    <a:pt x="665" y="60"/>
                  </a:cubicBezTo>
                  <a:cubicBezTo>
                    <a:pt x="663" y="58"/>
                    <a:pt x="663" y="56"/>
                    <a:pt x="661" y="56"/>
                  </a:cubicBezTo>
                  <a:cubicBezTo>
                    <a:pt x="660" y="57"/>
                    <a:pt x="659" y="60"/>
                    <a:pt x="657" y="58"/>
                  </a:cubicBezTo>
                  <a:cubicBezTo>
                    <a:pt x="656" y="56"/>
                    <a:pt x="653" y="54"/>
                    <a:pt x="651" y="55"/>
                  </a:cubicBezTo>
                  <a:cubicBezTo>
                    <a:pt x="649" y="55"/>
                    <a:pt x="648" y="57"/>
                    <a:pt x="645" y="55"/>
                  </a:cubicBezTo>
                  <a:cubicBezTo>
                    <a:pt x="642" y="54"/>
                    <a:pt x="641" y="52"/>
                    <a:pt x="639" y="53"/>
                  </a:cubicBezTo>
                  <a:cubicBezTo>
                    <a:pt x="637" y="53"/>
                    <a:pt x="641" y="48"/>
                    <a:pt x="640" y="47"/>
                  </a:cubicBezTo>
                  <a:cubicBezTo>
                    <a:pt x="639" y="47"/>
                    <a:pt x="641" y="47"/>
                    <a:pt x="642" y="47"/>
                  </a:cubicBezTo>
                  <a:cubicBezTo>
                    <a:pt x="644" y="46"/>
                    <a:pt x="642" y="44"/>
                    <a:pt x="644" y="43"/>
                  </a:cubicBezTo>
                  <a:cubicBezTo>
                    <a:pt x="645" y="41"/>
                    <a:pt x="647" y="43"/>
                    <a:pt x="648" y="42"/>
                  </a:cubicBezTo>
                  <a:cubicBezTo>
                    <a:pt x="649" y="41"/>
                    <a:pt x="645" y="40"/>
                    <a:pt x="644" y="38"/>
                  </a:cubicBezTo>
                  <a:cubicBezTo>
                    <a:pt x="642" y="36"/>
                    <a:pt x="642" y="33"/>
                    <a:pt x="642" y="31"/>
                  </a:cubicBezTo>
                  <a:cubicBezTo>
                    <a:pt x="641" y="30"/>
                    <a:pt x="640" y="30"/>
                    <a:pt x="637" y="29"/>
                  </a:cubicBezTo>
                  <a:cubicBezTo>
                    <a:pt x="635" y="28"/>
                    <a:pt x="634" y="26"/>
                    <a:pt x="632" y="26"/>
                  </a:cubicBezTo>
                  <a:cubicBezTo>
                    <a:pt x="630" y="25"/>
                    <a:pt x="632" y="19"/>
                    <a:pt x="630" y="17"/>
                  </a:cubicBezTo>
                  <a:cubicBezTo>
                    <a:pt x="629" y="14"/>
                    <a:pt x="627" y="12"/>
                    <a:pt x="625" y="10"/>
                  </a:cubicBezTo>
                  <a:cubicBezTo>
                    <a:pt x="623" y="8"/>
                    <a:pt x="624" y="5"/>
                    <a:pt x="619" y="4"/>
                  </a:cubicBezTo>
                  <a:cubicBezTo>
                    <a:pt x="614" y="3"/>
                    <a:pt x="610" y="4"/>
                    <a:pt x="610" y="3"/>
                  </a:cubicBezTo>
                  <a:cubicBezTo>
                    <a:pt x="609" y="1"/>
                    <a:pt x="610" y="0"/>
                    <a:pt x="607" y="0"/>
                  </a:cubicBezTo>
                  <a:cubicBezTo>
                    <a:pt x="604" y="0"/>
                    <a:pt x="600" y="1"/>
                    <a:pt x="600" y="3"/>
                  </a:cubicBezTo>
                  <a:cubicBezTo>
                    <a:pt x="600" y="5"/>
                    <a:pt x="601" y="6"/>
                    <a:pt x="598" y="6"/>
                  </a:cubicBezTo>
                  <a:cubicBezTo>
                    <a:pt x="596" y="6"/>
                    <a:pt x="591" y="9"/>
                    <a:pt x="596" y="9"/>
                  </a:cubicBezTo>
                  <a:cubicBezTo>
                    <a:pt x="601" y="9"/>
                    <a:pt x="603" y="10"/>
                    <a:pt x="601" y="10"/>
                  </a:cubicBezTo>
                  <a:cubicBezTo>
                    <a:pt x="599" y="10"/>
                    <a:pt x="599" y="11"/>
                    <a:pt x="598" y="12"/>
                  </a:cubicBezTo>
                  <a:cubicBezTo>
                    <a:pt x="597" y="14"/>
                    <a:pt x="597" y="14"/>
                    <a:pt x="594" y="14"/>
                  </a:cubicBezTo>
                  <a:cubicBezTo>
                    <a:pt x="592" y="13"/>
                    <a:pt x="590" y="11"/>
                    <a:pt x="587" y="15"/>
                  </a:cubicBezTo>
                  <a:cubicBezTo>
                    <a:pt x="584" y="19"/>
                    <a:pt x="582" y="24"/>
                    <a:pt x="584" y="25"/>
                  </a:cubicBezTo>
                  <a:cubicBezTo>
                    <a:pt x="585" y="27"/>
                    <a:pt x="590" y="28"/>
                    <a:pt x="592" y="29"/>
                  </a:cubicBezTo>
                  <a:cubicBezTo>
                    <a:pt x="593" y="30"/>
                    <a:pt x="593" y="30"/>
                    <a:pt x="590" y="31"/>
                  </a:cubicBezTo>
                  <a:cubicBezTo>
                    <a:pt x="586" y="32"/>
                    <a:pt x="584" y="37"/>
                    <a:pt x="584" y="39"/>
                  </a:cubicBezTo>
                  <a:cubicBezTo>
                    <a:pt x="584" y="41"/>
                    <a:pt x="593" y="51"/>
                    <a:pt x="595" y="51"/>
                  </a:cubicBezTo>
                  <a:cubicBezTo>
                    <a:pt x="597" y="51"/>
                    <a:pt x="601" y="55"/>
                    <a:pt x="604" y="55"/>
                  </a:cubicBezTo>
                  <a:cubicBezTo>
                    <a:pt x="606" y="54"/>
                    <a:pt x="608" y="52"/>
                    <a:pt x="610" y="54"/>
                  </a:cubicBezTo>
                  <a:cubicBezTo>
                    <a:pt x="613" y="56"/>
                    <a:pt x="615" y="58"/>
                    <a:pt x="617" y="58"/>
                  </a:cubicBezTo>
                  <a:cubicBezTo>
                    <a:pt x="620" y="59"/>
                    <a:pt x="621" y="61"/>
                    <a:pt x="618" y="61"/>
                  </a:cubicBezTo>
                  <a:cubicBezTo>
                    <a:pt x="615" y="61"/>
                    <a:pt x="614" y="61"/>
                    <a:pt x="615" y="64"/>
                  </a:cubicBezTo>
                  <a:cubicBezTo>
                    <a:pt x="615" y="67"/>
                    <a:pt x="614" y="68"/>
                    <a:pt x="612" y="69"/>
                  </a:cubicBezTo>
                  <a:cubicBezTo>
                    <a:pt x="611" y="70"/>
                    <a:pt x="609" y="76"/>
                    <a:pt x="612" y="76"/>
                  </a:cubicBezTo>
                  <a:cubicBezTo>
                    <a:pt x="615" y="75"/>
                    <a:pt x="619" y="74"/>
                    <a:pt x="619" y="71"/>
                  </a:cubicBezTo>
                  <a:cubicBezTo>
                    <a:pt x="618" y="69"/>
                    <a:pt x="622" y="68"/>
                    <a:pt x="623" y="70"/>
                  </a:cubicBezTo>
                  <a:cubicBezTo>
                    <a:pt x="623" y="71"/>
                    <a:pt x="623" y="78"/>
                    <a:pt x="621" y="80"/>
                  </a:cubicBezTo>
                  <a:cubicBezTo>
                    <a:pt x="618" y="81"/>
                    <a:pt x="615" y="83"/>
                    <a:pt x="614" y="85"/>
                  </a:cubicBezTo>
                  <a:cubicBezTo>
                    <a:pt x="613" y="87"/>
                    <a:pt x="611" y="89"/>
                    <a:pt x="608" y="89"/>
                  </a:cubicBezTo>
                  <a:cubicBezTo>
                    <a:pt x="605" y="90"/>
                    <a:pt x="599" y="90"/>
                    <a:pt x="598" y="93"/>
                  </a:cubicBezTo>
                  <a:cubicBezTo>
                    <a:pt x="598" y="97"/>
                    <a:pt x="595" y="97"/>
                    <a:pt x="596" y="98"/>
                  </a:cubicBezTo>
                  <a:cubicBezTo>
                    <a:pt x="598" y="99"/>
                    <a:pt x="601" y="102"/>
                    <a:pt x="601" y="105"/>
                  </a:cubicBezTo>
                  <a:cubicBezTo>
                    <a:pt x="601" y="108"/>
                    <a:pt x="601" y="110"/>
                    <a:pt x="598" y="109"/>
                  </a:cubicBezTo>
                  <a:cubicBezTo>
                    <a:pt x="596" y="107"/>
                    <a:pt x="596" y="104"/>
                    <a:pt x="594" y="106"/>
                  </a:cubicBezTo>
                  <a:cubicBezTo>
                    <a:pt x="592" y="108"/>
                    <a:pt x="591" y="108"/>
                    <a:pt x="589" y="107"/>
                  </a:cubicBezTo>
                  <a:cubicBezTo>
                    <a:pt x="587" y="105"/>
                    <a:pt x="584" y="103"/>
                    <a:pt x="586" y="101"/>
                  </a:cubicBezTo>
                  <a:cubicBezTo>
                    <a:pt x="588" y="98"/>
                    <a:pt x="589" y="96"/>
                    <a:pt x="589" y="94"/>
                  </a:cubicBezTo>
                  <a:cubicBezTo>
                    <a:pt x="589" y="92"/>
                    <a:pt x="591" y="89"/>
                    <a:pt x="591" y="88"/>
                  </a:cubicBezTo>
                  <a:cubicBezTo>
                    <a:pt x="590" y="86"/>
                    <a:pt x="590" y="86"/>
                    <a:pt x="588" y="87"/>
                  </a:cubicBezTo>
                  <a:cubicBezTo>
                    <a:pt x="586" y="89"/>
                    <a:pt x="584" y="90"/>
                    <a:pt x="583" y="88"/>
                  </a:cubicBezTo>
                  <a:cubicBezTo>
                    <a:pt x="582" y="86"/>
                    <a:pt x="580" y="87"/>
                    <a:pt x="578" y="85"/>
                  </a:cubicBezTo>
                  <a:cubicBezTo>
                    <a:pt x="575" y="83"/>
                    <a:pt x="572" y="80"/>
                    <a:pt x="569" y="80"/>
                  </a:cubicBezTo>
                  <a:cubicBezTo>
                    <a:pt x="567" y="80"/>
                    <a:pt x="566" y="83"/>
                    <a:pt x="564" y="83"/>
                  </a:cubicBezTo>
                  <a:cubicBezTo>
                    <a:pt x="562" y="83"/>
                    <a:pt x="561" y="83"/>
                    <a:pt x="559" y="82"/>
                  </a:cubicBezTo>
                  <a:cubicBezTo>
                    <a:pt x="558" y="82"/>
                    <a:pt x="557" y="82"/>
                    <a:pt x="557" y="84"/>
                  </a:cubicBezTo>
                  <a:cubicBezTo>
                    <a:pt x="558" y="86"/>
                    <a:pt x="559" y="85"/>
                    <a:pt x="560" y="87"/>
                  </a:cubicBezTo>
                  <a:cubicBezTo>
                    <a:pt x="560" y="90"/>
                    <a:pt x="563" y="92"/>
                    <a:pt x="566" y="92"/>
                  </a:cubicBezTo>
                  <a:cubicBezTo>
                    <a:pt x="570" y="92"/>
                    <a:pt x="575" y="94"/>
                    <a:pt x="576" y="96"/>
                  </a:cubicBezTo>
                  <a:cubicBezTo>
                    <a:pt x="577" y="99"/>
                    <a:pt x="579" y="101"/>
                    <a:pt x="574" y="101"/>
                  </a:cubicBezTo>
                  <a:cubicBezTo>
                    <a:pt x="569" y="101"/>
                    <a:pt x="564" y="95"/>
                    <a:pt x="562" y="94"/>
                  </a:cubicBezTo>
                  <a:cubicBezTo>
                    <a:pt x="560" y="93"/>
                    <a:pt x="559" y="93"/>
                    <a:pt x="555" y="95"/>
                  </a:cubicBezTo>
                  <a:cubicBezTo>
                    <a:pt x="552" y="98"/>
                    <a:pt x="550" y="96"/>
                    <a:pt x="545" y="96"/>
                  </a:cubicBezTo>
                  <a:cubicBezTo>
                    <a:pt x="539" y="95"/>
                    <a:pt x="528" y="97"/>
                    <a:pt x="522" y="97"/>
                  </a:cubicBezTo>
                  <a:cubicBezTo>
                    <a:pt x="517" y="97"/>
                    <a:pt x="512" y="98"/>
                    <a:pt x="504" y="95"/>
                  </a:cubicBezTo>
                  <a:cubicBezTo>
                    <a:pt x="496" y="91"/>
                    <a:pt x="487" y="91"/>
                    <a:pt x="484" y="89"/>
                  </a:cubicBezTo>
                  <a:cubicBezTo>
                    <a:pt x="481" y="87"/>
                    <a:pt x="472" y="87"/>
                    <a:pt x="469" y="83"/>
                  </a:cubicBezTo>
                  <a:cubicBezTo>
                    <a:pt x="467" y="79"/>
                    <a:pt x="468" y="73"/>
                    <a:pt x="462" y="72"/>
                  </a:cubicBezTo>
                  <a:cubicBezTo>
                    <a:pt x="456" y="72"/>
                    <a:pt x="447" y="75"/>
                    <a:pt x="442" y="76"/>
                  </a:cubicBezTo>
                  <a:cubicBezTo>
                    <a:pt x="436" y="77"/>
                    <a:pt x="432" y="77"/>
                    <a:pt x="429" y="80"/>
                  </a:cubicBezTo>
                  <a:cubicBezTo>
                    <a:pt x="427" y="82"/>
                    <a:pt x="425" y="84"/>
                    <a:pt x="425" y="85"/>
                  </a:cubicBezTo>
                  <a:cubicBezTo>
                    <a:pt x="426" y="86"/>
                    <a:pt x="430" y="86"/>
                    <a:pt x="433" y="87"/>
                  </a:cubicBezTo>
                  <a:cubicBezTo>
                    <a:pt x="436" y="88"/>
                    <a:pt x="438" y="90"/>
                    <a:pt x="438" y="88"/>
                  </a:cubicBezTo>
                  <a:cubicBezTo>
                    <a:pt x="438" y="85"/>
                    <a:pt x="438" y="83"/>
                    <a:pt x="440" y="84"/>
                  </a:cubicBezTo>
                  <a:cubicBezTo>
                    <a:pt x="443" y="84"/>
                    <a:pt x="443" y="87"/>
                    <a:pt x="446" y="85"/>
                  </a:cubicBezTo>
                  <a:cubicBezTo>
                    <a:pt x="449" y="84"/>
                    <a:pt x="451" y="82"/>
                    <a:pt x="456" y="80"/>
                  </a:cubicBezTo>
                  <a:cubicBezTo>
                    <a:pt x="461" y="78"/>
                    <a:pt x="466" y="77"/>
                    <a:pt x="463" y="80"/>
                  </a:cubicBezTo>
                  <a:cubicBezTo>
                    <a:pt x="461" y="82"/>
                    <a:pt x="457" y="83"/>
                    <a:pt x="454" y="86"/>
                  </a:cubicBezTo>
                  <a:cubicBezTo>
                    <a:pt x="452" y="89"/>
                    <a:pt x="449" y="89"/>
                    <a:pt x="446" y="90"/>
                  </a:cubicBezTo>
                  <a:cubicBezTo>
                    <a:pt x="443" y="90"/>
                    <a:pt x="440" y="91"/>
                    <a:pt x="438" y="92"/>
                  </a:cubicBezTo>
                  <a:cubicBezTo>
                    <a:pt x="436" y="93"/>
                    <a:pt x="434" y="95"/>
                    <a:pt x="435" y="98"/>
                  </a:cubicBezTo>
                  <a:cubicBezTo>
                    <a:pt x="437" y="101"/>
                    <a:pt x="439" y="97"/>
                    <a:pt x="440" y="101"/>
                  </a:cubicBezTo>
                  <a:cubicBezTo>
                    <a:pt x="440" y="106"/>
                    <a:pt x="437" y="108"/>
                    <a:pt x="441" y="110"/>
                  </a:cubicBezTo>
                  <a:cubicBezTo>
                    <a:pt x="444" y="112"/>
                    <a:pt x="444" y="111"/>
                    <a:pt x="445" y="114"/>
                  </a:cubicBezTo>
                  <a:cubicBezTo>
                    <a:pt x="447" y="117"/>
                    <a:pt x="445" y="119"/>
                    <a:pt x="443" y="118"/>
                  </a:cubicBezTo>
                  <a:cubicBezTo>
                    <a:pt x="440" y="116"/>
                    <a:pt x="439" y="114"/>
                    <a:pt x="439" y="115"/>
                  </a:cubicBezTo>
                  <a:cubicBezTo>
                    <a:pt x="438" y="116"/>
                    <a:pt x="439" y="119"/>
                    <a:pt x="438" y="120"/>
                  </a:cubicBezTo>
                  <a:cubicBezTo>
                    <a:pt x="438" y="120"/>
                    <a:pt x="434" y="118"/>
                    <a:pt x="433" y="116"/>
                  </a:cubicBezTo>
                  <a:cubicBezTo>
                    <a:pt x="432" y="115"/>
                    <a:pt x="430" y="114"/>
                    <a:pt x="429" y="113"/>
                  </a:cubicBezTo>
                  <a:cubicBezTo>
                    <a:pt x="428" y="113"/>
                    <a:pt x="427" y="112"/>
                    <a:pt x="430" y="112"/>
                  </a:cubicBezTo>
                  <a:cubicBezTo>
                    <a:pt x="433" y="112"/>
                    <a:pt x="437" y="112"/>
                    <a:pt x="435" y="109"/>
                  </a:cubicBezTo>
                  <a:cubicBezTo>
                    <a:pt x="433" y="107"/>
                    <a:pt x="430" y="107"/>
                    <a:pt x="432" y="107"/>
                  </a:cubicBezTo>
                  <a:cubicBezTo>
                    <a:pt x="434" y="106"/>
                    <a:pt x="437" y="106"/>
                    <a:pt x="435" y="104"/>
                  </a:cubicBezTo>
                  <a:cubicBezTo>
                    <a:pt x="434" y="103"/>
                    <a:pt x="432" y="101"/>
                    <a:pt x="432" y="102"/>
                  </a:cubicBezTo>
                  <a:cubicBezTo>
                    <a:pt x="433" y="103"/>
                    <a:pt x="434" y="106"/>
                    <a:pt x="432" y="105"/>
                  </a:cubicBezTo>
                  <a:cubicBezTo>
                    <a:pt x="429" y="105"/>
                    <a:pt x="426" y="106"/>
                    <a:pt x="427" y="105"/>
                  </a:cubicBezTo>
                  <a:cubicBezTo>
                    <a:pt x="428" y="103"/>
                    <a:pt x="431" y="101"/>
                    <a:pt x="429" y="101"/>
                  </a:cubicBezTo>
                  <a:cubicBezTo>
                    <a:pt x="427" y="101"/>
                    <a:pt x="428" y="102"/>
                    <a:pt x="425" y="103"/>
                  </a:cubicBezTo>
                  <a:cubicBezTo>
                    <a:pt x="422" y="103"/>
                    <a:pt x="421" y="106"/>
                    <a:pt x="421" y="103"/>
                  </a:cubicBezTo>
                  <a:cubicBezTo>
                    <a:pt x="421" y="100"/>
                    <a:pt x="421" y="98"/>
                    <a:pt x="419" y="98"/>
                  </a:cubicBezTo>
                  <a:cubicBezTo>
                    <a:pt x="417" y="98"/>
                    <a:pt x="414" y="98"/>
                    <a:pt x="412" y="97"/>
                  </a:cubicBezTo>
                  <a:cubicBezTo>
                    <a:pt x="410" y="95"/>
                    <a:pt x="409" y="91"/>
                    <a:pt x="407" y="91"/>
                  </a:cubicBezTo>
                  <a:cubicBezTo>
                    <a:pt x="405" y="92"/>
                    <a:pt x="399" y="97"/>
                    <a:pt x="397" y="98"/>
                  </a:cubicBezTo>
                  <a:cubicBezTo>
                    <a:pt x="395" y="98"/>
                    <a:pt x="356" y="99"/>
                    <a:pt x="350" y="97"/>
                  </a:cubicBezTo>
                  <a:cubicBezTo>
                    <a:pt x="343" y="95"/>
                    <a:pt x="333" y="97"/>
                    <a:pt x="339" y="94"/>
                  </a:cubicBezTo>
                  <a:cubicBezTo>
                    <a:pt x="345" y="90"/>
                    <a:pt x="346" y="85"/>
                    <a:pt x="350" y="86"/>
                  </a:cubicBezTo>
                  <a:cubicBezTo>
                    <a:pt x="354" y="87"/>
                    <a:pt x="361" y="87"/>
                    <a:pt x="355" y="82"/>
                  </a:cubicBezTo>
                  <a:cubicBezTo>
                    <a:pt x="349" y="78"/>
                    <a:pt x="348" y="73"/>
                    <a:pt x="341" y="72"/>
                  </a:cubicBezTo>
                  <a:cubicBezTo>
                    <a:pt x="334" y="72"/>
                    <a:pt x="332" y="69"/>
                    <a:pt x="330" y="71"/>
                  </a:cubicBezTo>
                  <a:cubicBezTo>
                    <a:pt x="328" y="73"/>
                    <a:pt x="331" y="74"/>
                    <a:pt x="326" y="74"/>
                  </a:cubicBezTo>
                  <a:cubicBezTo>
                    <a:pt x="320" y="74"/>
                    <a:pt x="321" y="72"/>
                    <a:pt x="318" y="72"/>
                  </a:cubicBezTo>
                  <a:cubicBezTo>
                    <a:pt x="314" y="71"/>
                    <a:pt x="300" y="68"/>
                    <a:pt x="295" y="66"/>
                  </a:cubicBezTo>
                  <a:cubicBezTo>
                    <a:pt x="289" y="63"/>
                    <a:pt x="284" y="65"/>
                    <a:pt x="279" y="63"/>
                  </a:cubicBezTo>
                  <a:cubicBezTo>
                    <a:pt x="274" y="61"/>
                    <a:pt x="265" y="53"/>
                    <a:pt x="260" y="52"/>
                  </a:cubicBezTo>
                  <a:cubicBezTo>
                    <a:pt x="255" y="51"/>
                    <a:pt x="241" y="50"/>
                    <a:pt x="238" y="51"/>
                  </a:cubicBezTo>
                  <a:cubicBezTo>
                    <a:pt x="236" y="53"/>
                    <a:pt x="232" y="60"/>
                    <a:pt x="230" y="61"/>
                  </a:cubicBezTo>
                  <a:cubicBezTo>
                    <a:pt x="228" y="61"/>
                    <a:pt x="219" y="62"/>
                    <a:pt x="219" y="60"/>
                  </a:cubicBezTo>
                  <a:cubicBezTo>
                    <a:pt x="219" y="58"/>
                    <a:pt x="227" y="54"/>
                    <a:pt x="224" y="53"/>
                  </a:cubicBezTo>
                  <a:cubicBezTo>
                    <a:pt x="221" y="53"/>
                    <a:pt x="217" y="54"/>
                    <a:pt x="218" y="52"/>
                  </a:cubicBezTo>
                  <a:cubicBezTo>
                    <a:pt x="218" y="50"/>
                    <a:pt x="218" y="42"/>
                    <a:pt x="217" y="43"/>
                  </a:cubicBezTo>
                  <a:cubicBezTo>
                    <a:pt x="215" y="43"/>
                    <a:pt x="213" y="45"/>
                    <a:pt x="211" y="45"/>
                  </a:cubicBezTo>
                  <a:cubicBezTo>
                    <a:pt x="210" y="45"/>
                    <a:pt x="207" y="47"/>
                    <a:pt x="207" y="48"/>
                  </a:cubicBezTo>
                  <a:cubicBezTo>
                    <a:pt x="207" y="49"/>
                    <a:pt x="207" y="47"/>
                    <a:pt x="209" y="47"/>
                  </a:cubicBezTo>
                  <a:cubicBezTo>
                    <a:pt x="211" y="46"/>
                    <a:pt x="213" y="46"/>
                    <a:pt x="212" y="47"/>
                  </a:cubicBezTo>
                  <a:cubicBezTo>
                    <a:pt x="211" y="49"/>
                    <a:pt x="207" y="52"/>
                    <a:pt x="209" y="52"/>
                  </a:cubicBezTo>
                  <a:cubicBezTo>
                    <a:pt x="210" y="52"/>
                    <a:pt x="214" y="53"/>
                    <a:pt x="213" y="53"/>
                  </a:cubicBezTo>
                  <a:cubicBezTo>
                    <a:pt x="211" y="53"/>
                    <a:pt x="207" y="54"/>
                    <a:pt x="207" y="56"/>
                  </a:cubicBezTo>
                  <a:cubicBezTo>
                    <a:pt x="207" y="58"/>
                    <a:pt x="205" y="62"/>
                    <a:pt x="203" y="62"/>
                  </a:cubicBezTo>
                  <a:cubicBezTo>
                    <a:pt x="202" y="62"/>
                    <a:pt x="191" y="57"/>
                    <a:pt x="190" y="54"/>
                  </a:cubicBezTo>
                  <a:cubicBezTo>
                    <a:pt x="189" y="51"/>
                    <a:pt x="186" y="43"/>
                    <a:pt x="183" y="41"/>
                  </a:cubicBezTo>
                  <a:cubicBezTo>
                    <a:pt x="181" y="39"/>
                    <a:pt x="170" y="32"/>
                    <a:pt x="168" y="32"/>
                  </a:cubicBezTo>
                  <a:cubicBezTo>
                    <a:pt x="167" y="32"/>
                    <a:pt x="167" y="33"/>
                    <a:pt x="170" y="36"/>
                  </a:cubicBezTo>
                  <a:cubicBezTo>
                    <a:pt x="172" y="39"/>
                    <a:pt x="177" y="41"/>
                    <a:pt x="177" y="42"/>
                  </a:cubicBezTo>
                  <a:cubicBezTo>
                    <a:pt x="177" y="42"/>
                    <a:pt x="172" y="41"/>
                    <a:pt x="171" y="41"/>
                  </a:cubicBezTo>
                  <a:cubicBezTo>
                    <a:pt x="170" y="41"/>
                    <a:pt x="166" y="43"/>
                    <a:pt x="166" y="44"/>
                  </a:cubicBezTo>
                  <a:cubicBezTo>
                    <a:pt x="165" y="46"/>
                    <a:pt x="167" y="49"/>
                    <a:pt x="165" y="49"/>
                  </a:cubicBezTo>
                  <a:cubicBezTo>
                    <a:pt x="163" y="50"/>
                    <a:pt x="158" y="55"/>
                    <a:pt x="157" y="54"/>
                  </a:cubicBezTo>
                  <a:cubicBezTo>
                    <a:pt x="156" y="53"/>
                    <a:pt x="159" y="49"/>
                    <a:pt x="157" y="50"/>
                  </a:cubicBezTo>
                  <a:cubicBezTo>
                    <a:pt x="155" y="51"/>
                    <a:pt x="147" y="51"/>
                    <a:pt x="145" y="52"/>
                  </a:cubicBezTo>
                  <a:cubicBezTo>
                    <a:pt x="143" y="54"/>
                    <a:pt x="138" y="60"/>
                    <a:pt x="135" y="62"/>
                  </a:cubicBezTo>
                  <a:cubicBezTo>
                    <a:pt x="133" y="64"/>
                    <a:pt x="132" y="64"/>
                    <a:pt x="132" y="64"/>
                  </a:cubicBezTo>
                  <a:cubicBezTo>
                    <a:pt x="131" y="63"/>
                    <a:pt x="131" y="61"/>
                    <a:pt x="131" y="60"/>
                  </a:cubicBezTo>
                  <a:cubicBezTo>
                    <a:pt x="130" y="59"/>
                    <a:pt x="130" y="59"/>
                    <a:pt x="129" y="60"/>
                  </a:cubicBezTo>
                  <a:cubicBezTo>
                    <a:pt x="128" y="62"/>
                    <a:pt x="121" y="60"/>
                    <a:pt x="120" y="62"/>
                  </a:cubicBezTo>
                  <a:cubicBezTo>
                    <a:pt x="118" y="63"/>
                    <a:pt x="118" y="66"/>
                    <a:pt x="116" y="66"/>
                  </a:cubicBezTo>
                  <a:cubicBezTo>
                    <a:pt x="114" y="66"/>
                    <a:pt x="110" y="69"/>
                    <a:pt x="108" y="70"/>
                  </a:cubicBezTo>
                  <a:cubicBezTo>
                    <a:pt x="107" y="72"/>
                    <a:pt x="111" y="72"/>
                    <a:pt x="111" y="74"/>
                  </a:cubicBezTo>
                  <a:cubicBezTo>
                    <a:pt x="111" y="75"/>
                    <a:pt x="107" y="76"/>
                    <a:pt x="104" y="76"/>
                  </a:cubicBezTo>
                  <a:cubicBezTo>
                    <a:pt x="102" y="76"/>
                    <a:pt x="97" y="76"/>
                    <a:pt x="100" y="72"/>
                  </a:cubicBezTo>
                  <a:cubicBezTo>
                    <a:pt x="103" y="69"/>
                    <a:pt x="106" y="69"/>
                    <a:pt x="107" y="67"/>
                  </a:cubicBezTo>
                  <a:cubicBezTo>
                    <a:pt x="109" y="66"/>
                    <a:pt x="112" y="66"/>
                    <a:pt x="114" y="63"/>
                  </a:cubicBezTo>
                  <a:cubicBezTo>
                    <a:pt x="116" y="60"/>
                    <a:pt x="118" y="57"/>
                    <a:pt x="122" y="57"/>
                  </a:cubicBezTo>
                  <a:cubicBezTo>
                    <a:pt x="125" y="56"/>
                    <a:pt x="129" y="55"/>
                    <a:pt x="129" y="57"/>
                  </a:cubicBezTo>
                  <a:cubicBezTo>
                    <a:pt x="129" y="59"/>
                    <a:pt x="130" y="58"/>
                    <a:pt x="131" y="56"/>
                  </a:cubicBezTo>
                  <a:cubicBezTo>
                    <a:pt x="133" y="54"/>
                    <a:pt x="140" y="50"/>
                    <a:pt x="144" y="49"/>
                  </a:cubicBezTo>
                  <a:cubicBezTo>
                    <a:pt x="147" y="47"/>
                    <a:pt x="151" y="47"/>
                    <a:pt x="151" y="46"/>
                  </a:cubicBezTo>
                  <a:cubicBezTo>
                    <a:pt x="151" y="45"/>
                    <a:pt x="152" y="42"/>
                    <a:pt x="150" y="42"/>
                  </a:cubicBezTo>
                  <a:cubicBezTo>
                    <a:pt x="148" y="43"/>
                    <a:pt x="146" y="43"/>
                    <a:pt x="142" y="43"/>
                  </a:cubicBezTo>
                  <a:cubicBezTo>
                    <a:pt x="137" y="43"/>
                    <a:pt x="133" y="44"/>
                    <a:pt x="132" y="46"/>
                  </a:cubicBezTo>
                  <a:cubicBezTo>
                    <a:pt x="130" y="47"/>
                    <a:pt x="130" y="50"/>
                    <a:pt x="126" y="50"/>
                  </a:cubicBezTo>
                  <a:cubicBezTo>
                    <a:pt x="122" y="50"/>
                    <a:pt x="118" y="53"/>
                    <a:pt x="116" y="53"/>
                  </a:cubicBezTo>
                  <a:cubicBezTo>
                    <a:pt x="114" y="53"/>
                    <a:pt x="109" y="54"/>
                    <a:pt x="107" y="56"/>
                  </a:cubicBezTo>
                  <a:cubicBezTo>
                    <a:pt x="105" y="59"/>
                    <a:pt x="99" y="60"/>
                    <a:pt x="97" y="62"/>
                  </a:cubicBezTo>
                  <a:cubicBezTo>
                    <a:pt x="95" y="63"/>
                    <a:pt x="91" y="65"/>
                    <a:pt x="93" y="62"/>
                  </a:cubicBezTo>
                  <a:cubicBezTo>
                    <a:pt x="94" y="60"/>
                    <a:pt x="98" y="58"/>
                    <a:pt x="95" y="58"/>
                  </a:cubicBezTo>
                  <a:cubicBezTo>
                    <a:pt x="93" y="58"/>
                    <a:pt x="89" y="56"/>
                    <a:pt x="88" y="55"/>
                  </a:cubicBezTo>
                  <a:cubicBezTo>
                    <a:pt x="87" y="54"/>
                    <a:pt x="86" y="57"/>
                    <a:pt x="86" y="58"/>
                  </a:cubicBezTo>
                  <a:cubicBezTo>
                    <a:pt x="85" y="58"/>
                    <a:pt x="82" y="59"/>
                    <a:pt x="79" y="60"/>
                  </a:cubicBezTo>
                  <a:cubicBezTo>
                    <a:pt x="75" y="61"/>
                    <a:pt x="73" y="62"/>
                    <a:pt x="72" y="63"/>
                  </a:cubicBezTo>
                  <a:cubicBezTo>
                    <a:pt x="70" y="64"/>
                    <a:pt x="66" y="65"/>
                    <a:pt x="67" y="66"/>
                  </a:cubicBezTo>
                  <a:cubicBezTo>
                    <a:pt x="68" y="68"/>
                    <a:pt x="70" y="67"/>
                    <a:pt x="70" y="68"/>
                  </a:cubicBezTo>
                  <a:cubicBezTo>
                    <a:pt x="70" y="70"/>
                    <a:pt x="67" y="71"/>
                    <a:pt x="70" y="71"/>
                  </a:cubicBezTo>
                  <a:cubicBezTo>
                    <a:pt x="73" y="71"/>
                    <a:pt x="79" y="72"/>
                    <a:pt x="81" y="70"/>
                  </a:cubicBezTo>
                  <a:cubicBezTo>
                    <a:pt x="83" y="68"/>
                    <a:pt x="91" y="64"/>
                    <a:pt x="89" y="65"/>
                  </a:cubicBezTo>
                  <a:cubicBezTo>
                    <a:pt x="87" y="66"/>
                    <a:pt x="83" y="70"/>
                    <a:pt x="84" y="71"/>
                  </a:cubicBezTo>
                  <a:cubicBezTo>
                    <a:pt x="84" y="72"/>
                    <a:pt x="89" y="78"/>
                    <a:pt x="87" y="77"/>
                  </a:cubicBezTo>
                  <a:cubicBezTo>
                    <a:pt x="85" y="75"/>
                    <a:pt x="87" y="74"/>
                    <a:pt x="82" y="73"/>
                  </a:cubicBezTo>
                  <a:cubicBezTo>
                    <a:pt x="77" y="73"/>
                    <a:pt x="75" y="76"/>
                    <a:pt x="73" y="76"/>
                  </a:cubicBezTo>
                  <a:cubicBezTo>
                    <a:pt x="72" y="77"/>
                    <a:pt x="68" y="75"/>
                    <a:pt x="65" y="74"/>
                  </a:cubicBezTo>
                  <a:cubicBezTo>
                    <a:pt x="63" y="73"/>
                    <a:pt x="53" y="74"/>
                    <a:pt x="48" y="72"/>
                  </a:cubicBezTo>
                  <a:cubicBezTo>
                    <a:pt x="44" y="69"/>
                    <a:pt x="31" y="64"/>
                    <a:pt x="28" y="62"/>
                  </a:cubicBezTo>
                  <a:cubicBezTo>
                    <a:pt x="25" y="60"/>
                    <a:pt x="24" y="57"/>
                    <a:pt x="26" y="57"/>
                  </a:cubicBezTo>
                  <a:cubicBezTo>
                    <a:pt x="28" y="57"/>
                    <a:pt x="25" y="56"/>
                    <a:pt x="23" y="56"/>
                  </a:cubicBezTo>
                  <a:cubicBezTo>
                    <a:pt x="21" y="56"/>
                    <a:pt x="7" y="58"/>
                    <a:pt x="0" y="57"/>
                  </a:cubicBezTo>
                  <a:cubicBezTo>
                    <a:pt x="0" y="57"/>
                    <a:pt x="0" y="57"/>
                    <a:pt x="0" y="57"/>
                  </a:cubicBezTo>
                  <a:cubicBezTo>
                    <a:pt x="0" y="257"/>
                    <a:pt x="0" y="257"/>
                    <a:pt x="0" y="257"/>
                  </a:cubicBezTo>
                  <a:cubicBezTo>
                    <a:pt x="0" y="257"/>
                    <a:pt x="3" y="258"/>
                    <a:pt x="5" y="257"/>
                  </a:cubicBezTo>
                  <a:cubicBezTo>
                    <a:pt x="6" y="256"/>
                    <a:pt x="5" y="255"/>
                    <a:pt x="8" y="256"/>
                  </a:cubicBezTo>
                  <a:cubicBezTo>
                    <a:pt x="10" y="257"/>
                    <a:pt x="11" y="259"/>
                    <a:pt x="13" y="258"/>
                  </a:cubicBezTo>
                  <a:cubicBezTo>
                    <a:pt x="15" y="257"/>
                    <a:pt x="18" y="254"/>
                    <a:pt x="22" y="256"/>
                  </a:cubicBezTo>
                  <a:cubicBezTo>
                    <a:pt x="26" y="258"/>
                    <a:pt x="25" y="258"/>
                    <a:pt x="27" y="261"/>
                  </a:cubicBezTo>
                  <a:cubicBezTo>
                    <a:pt x="28" y="264"/>
                    <a:pt x="28" y="262"/>
                    <a:pt x="33" y="267"/>
                  </a:cubicBezTo>
                  <a:cubicBezTo>
                    <a:pt x="37" y="272"/>
                    <a:pt x="46" y="281"/>
                    <a:pt x="48" y="281"/>
                  </a:cubicBezTo>
                  <a:cubicBezTo>
                    <a:pt x="51" y="281"/>
                    <a:pt x="60" y="277"/>
                    <a:pt x="61" y="274"/>
                  </a:cubicBezTo>
                  <a:cubicBezTo>
                    <a:pt x="62" y="271"/>
                    <a:pt x="58" y="270"/>
                    <a:pt x="62" y="270"/>
                  </a:cubicBezTo>
                  <a:cubicBezTo>
                    <a:pt x="65" y="269"/>
                    <a:pt x="68" y="270"/>
                    <a:pt x="70" y="268"/>
                  </a:cubicBezTo>
                  <a:cubicBezTo>
                    <a:pt x="72" y="266"/>
                    <a:pt x="73" y="266"/>
                    <a:pt x="75" y="267"/>
                  </a:cubicBezTo>
                  <a:cubicBezTo>
                    <a:pt x="77" y="268"/>
                    <a:pt x="77" y="272"/>
                    <a:pt x="80" y="274"/>
                  </a:cubicBezTo>
                  <a:cubicBezTo>
                    <a:pt x="82" y="277"/>
                    <a:pt x="85" y="279"/>
                    <a:pt x="89" y="282"/>
                  </a:cubicBezTo>
                  <a:cubicBezTo>
                    <a:pt x="92" y="286"/>
                    <a:pt x="99" y="290"/>
                    <a:pt x="101" y="294"/>
                  </a:cubicBezTo>
                  <a:cubicBezTo>
                    <a:pt x="103" y="297"/>
                    <a:pt x="118" y="323"/>
                    <a:pt x="121" y="325"/>
                  </a:cubicBezTo>
                  <a:cubicBezTo>
                    <a:pt x="124" y="328"/>
                    <a:pt x="146" y="338"/>
                    <a:pt x="146" y="339"/>
                  </a:cubicBezTo>
                  <a:cubicBezTo>
                    <a:pt x="146" y="340"/>
                    <a:pt x="143" y="342"/>
                    <a:pt x="144" y="345"/>
                  </a:cubicBezTo>
                  <a:cubicBezTo>
                    <a:pt x="144" y="348"/>
                    <a:pt x="147" y="348"/>
                    <a:pt x="147" y="349"/>
                  </a:cubicBezTo>
                  <a:cubicBezTo>
                    <a:pt x="147" y="349"/>
                    <a:pt x="147" y="351"/>
                    <a:pt x="146" y="353"/>
                  </a:cubicBezTo>
                  <a:cubicBezTo>
                    <a:pt x="147" y="354"/>
                    <a:pt x="148" y="355"/>
                    <a:pt x="149" y="356"/>
                  </a:cubicBezTo>
                  <a:cubicBezTo>
                    <a:pt x="150" y="356"/>
                    <a:pt x="146" y="357"/>
                    <a:pt x="144" y="358"/>
                  </a:cubicBezTo>
                  <a:cubicBezTo>
                    <a:pt x="142" y="360"/>
                    <a:pt x="139" y="364"/>
                    <a:pt x="140" y="365"/>
                  </a:cubicBezTo>
                  <a:cubicBezTo>
                    <a:pt x="141" y="367"/>
                    <a:pt x="145" y="372"/>
                    <a:pt x="147" y="372"/>
                  </a:cubicBezTo>
                  <a:cubicBezTo>
                    <a:pt x="148" y="372"/>
                    <a:pt x="147" y="372"/>
                    <a:pt x="146" y="374"/>
                  </a:cubicBezTo>
                  <a:cubicBezTo>
                    <a:pt x="145" y="375"/>
                    <a:pt x="144" y="377"/>
                    <a:pt x="142" y="376"/>
                  </a:cubicBezTo>
                  <a:cubicBezTo>
                    <a:pt x="141" y="374"/>
                    <a:pt x="140" y="371"/>
                    <a:pt x="139" y="373"/>
                  </a:cubicBezTo>
                  <a:cubicBezTo>
                    <a:pt x="138" y="375"/>
                    <a:pt x="140" y="375"/>
                    <a:pt x="142" y="377"/>
                  </a:cubicBezTo>
                  <a:cubicBezTo>
                    <a:pt x="143" y="378"/>
                    <a:pt x="142" y="380"/>
                    <a:pt x="142" y="381"/>
                  </a:cubicBezTo>
                  <a:cubicBezTo>
                    <a:pt x="141" y="382"/>
                    <a:pt x="144" y="386"/>
                    <a:pt x="146" y="388"/>
                  </a:cubicBezTo>
                  <a:cubicBezTo>
                    <a:pt x="148" y="390"/>
                    <a:pt x="149" y="388"/>
                    <a:pt x="150" y="387"/>
                  </a:cubicBezTo>
                  <a:cubicBezTo>
                    <a:pt x="152" y="386"/>
                    <a:pt x="155" y="387"/>
                    <a:pt x="155" y="385"/>
                  </a:cubicBezTo>
                  <a:cubicBezTo>
                    <a:pt x="155" y="384"/>
                    <a:pt x="157" y="380"/>
                    <a:pt x="157" y="382"/>
                  </a:cubicBezTo>
                  <a:cubicBezTo>
                    <a:pt x="157" y="384"/>
                    <a:pt x="159" y="385"/>
                    <a:pt x="160" y="387"/>
                  </a:cubicBezTo>
                  <a:cubicBezTo>
                    <a:pt x="161" y="389"/>
                    <a:pt x="160" y="388"/>
                    <a:pt x="159" y="390"/>
                  </a:cubicBezTo>
                  <a:cubicBezTo>
                    <a:pt x="159" y="392"/>
                    <a:pt x="159" y="395"/>
                    <a:pt x="157" y="397"/>
                  </a:cubicBezTo>
                  <a:cubicBezTo>
                    <a:pt x="156" y="399"/>
                    <a:pt x="158" y="399"/>
                    <a:pt x="159" y="398"/>
                  </a:cubicBezTo>
                  <a:cubicBezTo>
                    <a:pt x="160" y="397"/>
                    <a:pt x="162" y="396"/>
                    <a:pt x="164" y="396"/>
                  </a:cubicBezTo>
                  <a:cubicBezTo>
                    <a:pt x="166" y="396"/>
                    <a:pt x="166" y="395"/>
                    <a:pt x="166" y="393"/>
                  </a:cubicBezTo>
                  <a:cubicBezTo>
                    <a:pt x="166" y="392"/>
                    <a:pt x="165" y="390"/>
                    <a:pt x="166" y="392"/>
                  </a:cubicBezTo>
                  <a:cubicBezTo>
                    <a:pt x="168" y="394"/>
                    <a:pt x="169" y="395"/>
                    <a:pt x="170" y="396"/>
                  </a:cubicBezTo>
                  <a:cubicBezTo>
                    <a:pt x="172" y="397"/>
                    <a:pt x="168" y="396"/>
                    <a:pt x="169" y="399"/>
                  </a:cubicBezTo>
                  <a:cubicBezTo>
                    <a:pt x="171" y="402"/>
                    <a:pt x="171" y="403"/>
                    <a:pt x="173" y="404"/>
                  </a:cubicBezTo>
                  <a:cubicBezTo>
                    <a:pt x="175" y="406"/>
                    <a:pt x="179" y="404"/>
                    <a:pt x="181" y="401"/>
                  </a:cubicBezTo>
                  <a:cubicBezTo>
                    <a:pt x="183" y="399"/>
                    <a:pt x="183" y="401"/>
                    <a:pt x="181" y="403"/>
                  </a:cubicBezTo>
                  <a:cubicBezTo>
                    <a:pt x="180" y="405"/>
                    <a:pt x="180" y="404"/>
                    <a:pt x="183" y="404"/>
                  </a:cubicBezTo>
                  <a:cubicBezTo>
                    <a:pt x="186" y="404"/>
                    <a:pt x="187" y="405"/>
                    <a:pt x="183" y="405"/>
                  </a:cubicBezTo>
                  <a:cubicBezTo>
                    <a:pt x="180" y="405"/>
                    <a:pt x="180" y="407"/>
                    <a:pt x="177" y="408"/>
                  </a:cubicBezTo>
                  <a:cubicBezTo>
                    <a:pt x="175" y="409"/>
                    <a:pt x="172" y="411"/>
                    <a:pt x="173" y="414"/>
                  </a:cubicBezTo>
                  <a:cubicBezTo>
                    <a:pt x="175" y="417"/>
                    <a:pt x="178" y="416"/>
                    <a:pt x="180" y="415"/>
                  </a:cubicBezTo>
                  <a:cubicBezTo>
                    <a:pt x="181" y="414"/>
                    <a:pt x="185" y="415"/>
                    <a:pt x="187" y="415"/>
                  </a:cubicBezTo>
                  <a:cubicBezTo>
                    <a:pt x="189" y="415"/>
                    <a:pt x="190" y="416"/>
                    <a:pt x="187" y="416"/>
                  </a:cubicBezTo>
                  <a:cubicBezTo>
                    <a:pt x="185" y="416"/>
                    <a:pt x="181" y="416"/>
                    <a:pt x="179" y="418"/>
                  </a:cubicBezTo>
                  <a:cubicBezTo>
                    <a:pt x="177" y="419"/>
                    <a:pt x="175" y="421"/>
                    <a:pt x="179" y="421"/>
                  </a:cubicBezTo>
                  <a:cubicBezTo>
                    <a:pt x="182" y="421"/>
                    <a:pt x="185" y="422"/>
                    <a:pt x="181" y="423"/>
                  </a:cubicBezTo>
                  <a:cubicBezTo>
                    <a:pt x="177" y="423"/>
                    <a:pt x="177" y="426"/>
                    <a:pt x="181" y="428"/>
                  </a:cubicBezTo>
                  <a:cubicBezTo>
                    <a:pt x="185" y="430"/>
                    <a:pt x="189" y="429"/>
                    <a:pt x="192" y="429"/>
                  </a:cubicBezTo>
                  <a:cubicBezTo>
                    <a:pt x="195" y="429"/>
                    <a:pt x="194" y="432"/>
                    <a:pt x="197" y="433"/>
                  </a:cubicBezTo>
                  <a:cubicBezTo>
                    <a:pt x="200" y="434"/>
                    <a:pt x="203" y="430"/>
                    <a:pt x="204" y="428"/>
                  </a:cubicBezTo>
                  <a:cubicBezTo>
                    <a:pt x="204" y="426"/>
                    <a:pt x="205" y="427"/>
                    <a:pt x="205" y="429"/>
                  </a:cubicBezTo>
                  <a:cubicBezTo>
                    <a:pt x="205" y="430"/>
                    <a:pt x="202" y="433"/>
                    <a:pt x="201" y="434"/>
                  </a:cubicBezTo>
                  <a:cubicBezTo>
                    <a:pt x="200" y="435"/>
                    <a:pt x="203" y="435"/>
                    <a:pt x="204" y="437"/>
                  </a:cubicBezTo>
                  <a:cubicBezTo>
                    <a:pt x="206" y="438"/>
                    <a:pt x="212" y="437"/>
                    <a:pt x="212" y="433"/>
                  </a:cubicBezTo>
                  <a:cubicBezTo>
                    <a:pt x="212" y="429"/>
                    <a:pt x="214" y="427"/>
                    <a:pt x="214" y="429"/>
                  </a:cubicBezTo>
                  <a:cubicBezTo>
                    <a:pt x="214" y="432"/>
                    <a:pt x="213" y="435"/>
                    <a:pt x="212" y="437"/>
                  </a:cubicBezTo>
                  <a:cubicBezTo>
                    <a:pt x="211" y="438"/>
                    <a:pt x="215" y="439"/>
                    <a:pt x="216" y="437"/>
                  </a:cubicBezTo>
                  <a:cubicBezTo>
                    <a:pt x="218" y="436"/>
                    <a:pt x="219" y="436"/>
                    <a:pt x="217" y="438"/>
                  </a:cubicBezTo>
                  <a:cubicBezTo>
                    <a:pt x="216" y="439"/>
                    <a:pt x="216" y="442"/>
                    <a:pt x="217" y="445"/>
                  </a:cubicBezTo>
                  <a:cubicBezTo>
                    <a:pt x="218" y="447"/>
                    <a:pt x="225" y="452"/>
                    <a:pt x="225" y="447"/>
                  </a:cubicBezTo>
                  <a:cubicBezTo>
                    <a:pt x="225" y="442"/>
                    <a:pt x="227" y="440"/>
                    <a:pt x="227" y="442"/>
                  </a:cubicBezTo>
                  <a:cubicBezTo>
                    <a:pt x="227" y="445"/>
                    <a:pt x="228" y="447"/>
                    <a:pt x="228" y="449"/>
                  </a:cubicBezTo>
                  <a:cubicBezTo>
                    <a:pt x="229" y="451"/>
                    <a:pt x="226" y="451"/>
                    <a:pt x="225" y="452"/>
                  </a:cubicBezTo>
                  <a:cubicBezTo>
                    <a:pt x="225" y="452"/>
                    <a:pt x="226" y="453"/>
                    <a:pt x="229" y="453"/>
                  </a:cubicBezTo>
                  <a:cubicBezTo>
                    <a:pt x="231" y="454"/>
                    <a:pt x="235" y="454"/>
                    <a:pt x="235" y="452"/>
                  </a:cubicBezTo>
                  <a:cubicBezTo>
                    <a:pt x="236" y="451"/>
                    <a:pt x="235" y="450"/>
                    <a:pt x="237" y="452"/>
                  </a:cubicBezTo>
                  <a:cubicBezTo>
                    <a:pt x="238" y="455"/>
                    <a:pt x="238" y="456"/>
                    <a:pt x="239" y="458"/>
                  </a:cubicBezTo>
                  <a:cubicBezTo>
                    <a:pt x="240" y="460"/>
                    <a:pt x="241" y="461"/>
                    <a:pt x="242" y="462"/>
                  </a:cubicBezTo>
                  <a:cubicBezTo>
                    <a:pt x="601" y="462"/>
                    <a:pt x="601" y="462"/>
                    <a:pt x="601" y="462"/>
                  </a:cubicBezTo>
                  <a:cubicBezTo>
                    <a:pt x="601" y="462"/>
                    <a:pt x="603" y="459"/>
                    <a:pt x="603" y="458"/>
                  </a:cubicBezTo>
                  <a:close/>
                  <a:moveTo>
                    <a:pt x="295" y="142"/>
                  </a:moveTo>
                  <a:cubicBezTo>
                    <a:pt x="290" y="143"/>
                    <a:pt x="291" y="141"/>
                    <a:pt x="286" y="141"/>
                  </a:cubicBezTo>
                  <a:cubicBezTo>
                    <a:pt x="281" y="142"/>
                    <a:pt x="282" y="143"/>
                    <a:pt x="279" y="145"/>
                  </a:cubicBezTo>
                  <a:cubicBezTo>
                    <a:pt x="277" y="148"/>
                    <a:pt x="282" y="148"/>
                    <a:pt x="284" y="150"/>
                  </a:cubicBezTo>
                  <a:cubicBezTo>
                    <a:pt x="286" y="152"/>
                    <a:pt x="284" y="151"/>
                    <a:pt x="280" y="151"/>
                  </a:cubicBezTo>
                  <a:cubicBezTo>
                    <a:pt x="275" y="151"/>
                    <a:pt x="270" y="156"/>
                    <a:pt x="266" y="158"/>
                  </a:cubicBezTo>
                  <a:cubicBezTo>
                    <a:pt x="263" y="161"/>
                    <a:pt x="262" y="158"/>
                    <a:pt x="264" y="157"/>
                  </a:cubicBezTo>
                  <a:cubicBezTo>
                    <a:pt x="266" y="155"/>
                    <a:pt x="272" y="148"/>
                    <a:pt x="271" y="146"/>
                  </a:cubicBezTo>
                  <a:cubicBezTo>
                    <a:pt x="270" y="144"/>
                    <a:pt x="263" y="147"/>
                    <a:pt x="258" y="149"/>
                  </a:cubicBezTo>
                  <a:cubicBezTo>
                    <a:pt x="253" y="150"/>
                    <a:pt x="256" y="154"/>
                    <a:pt x="254" y="157"/>
                  </a:cubicBezTo>
                  <a:cubicBezTo>
                    <a:pt x="252" y="159"/>
                    <a:pt x="243" y="157"/>
                    <a:pt x="237" y="156"/>
                  </a:cubicBezTo>
                  <a:cubicBezTo>
                    <a:pt x="230" y="154"/>
                    <a:pt x="234" y="153"/>
                    <a:pt x="238" y="154"/>
                  </a:cubicBezTo>
                  <a:cubicBezTo>
                    <a:pt x="242" y="154"/>
                    <a:pt x="242" y="152"/>
                    <a:pt x="242" y="149"/>
                  </a:cubicBezTo>
                  <a:cubicBezTo>
                    <a:pt x="242" y="147"/>
                    <a:pt x="246" y="145"/>
                    <a:pt x="248" y="143"/>
                  </a:cubicBezTo>
                  <a:cubicBezTo>
                    <a:pt x="250" y="141"/>
                    <a:pt x="245" y="139"/>
                    <a:pt x="245" y="137"/>
                  </a:cubicBezTo>
                  <a:cubicBezTo>
                    <a:pt x="244" y="135"/>
                    <a:pt x="254" y="137"/>
                    <a:pt x="257" y="137"/>
                  </a:cubicBezTo>
                  <a:cubicBezTo>
                    <a:pt x="261" y="137"/>
                    <a:pt x="256" y="134"/>
                    <a:pt x="250" y="132"/>
                  </a:cubicBezTo>
                  <a:cubicBezTo>
                    <a:pt x="244" y="131"/>
                    <a:pt x="242" y="132"/>
                    <a:pt x="238" y="134"/>
                  </a:cubicBezTo>
                  <a:cubicBezTo>
                    <a:pt x="234" y="135"/>
                    <a:pt x="223" y="134"/>
                    <a:pt x="219" y="134"/>
                  </a:cubicBezTo>
                  <a:cubicBezTo>
                    <a:pt x="214" y="134"/>
                    <a:pt x="217" y="135"/>
                    <a:pt x="213" y="137"/>
                  </a:cubicBezTo>
                  <a:cubicBezTo>
                    <a:pt x="209" y="139"/>
                    <a:pt x="211" y="134"/>
                    <a:pt x="213" y="132"/>
                  </a:cubicBezTo>
                  <a:cubicBezTo>
                    <a:pt x="214" y="130"/>
                    <a:pt x="217" y="131"/>
                    <a:pt x="223" y="130"/>
                  </a:cubicBezTo>
                  <a:cubicBezTo>
                    <a:pt x="228" y="130"/>
                    <a:pt x="229" y="127"/>
                    <a:pt x="235" y="126"/>
                  </a:cubicBezTo>
                  <a:cubicBezTo>
                    <a:pt x="241" y="125"/>
                    <a:pt x="244" y="123"/>
                    <a:pt x="248" y="123"/>
                  </a:cubicBezTo>
                  <a:cubicBezTo>
                    <a:pt x="252" y="122"/>
                    <a:pt x="266" y="119"/>
                    <a:pt x="272" y="117"/>
                  </a:cubicBezTo>
                  <a:cubicBezTo>
                    <a:pt x="278" y="115"/>
                    <a:pt x="284" y="115"/>
                    <a:pt x="286" y="117"/>
                  </a:cubicBezTo>
                  <a:cubicBezTo>
                    <a:pt x="288" y="120"/>
                    <a:pt x="283" y="122"/>
                    <a:pt x="279" y="124"/>
                  </a:cubicBezTo>
                  <a:cubicBezTo>
                    <a:pt x="275" y="126"/>
                    <a:pt x="275" y="124"/>
                    <a:pt x="275" y="128"/>
                  </a:cubicBezTo>
                  <a:cubicBezTo>
                    <a:pt x="275" y="131"/>
                    <a:pt x="296" y="129"/>
                    <a:pt x="298" y="129"/>
                  </a:cubicBezTo>
                  <a:cubicBezTo>
                    <a:pt x="300" y="129"/>
                    <a:pt x="305" y="120"/>
                    <a:pt x="308" y="124"/>
                  </a:cubicBezTo>
                  <a:cubicBezTo>
                    <a:pt x="310" y="126"/>
                    <a:pt x="300" y="141"/>
                    <a:pt x="295" y="142"/>
                  </a:cubicBezTo>
                  <a:close/>
                  <a:moveTo>
                    <a:pt x="415" y="205"/>
                  </a:moveTo>
                  <a:cubicBezTo>
                    <a:pt x="413" y="205"/>
                    <a:pt x="405" y="204"/>
                    <a:pt x="403" y="205"/>
                  </a:cubicBezTo>
                  <a:cubicBezTo>
                    <a:pt x="401" y="206"/>
                    <a:pt x="410" y="206"/>
                    <a:pt x="410" y="208"/>
                  </a:cubicBezTo>
                  <a:cubicBezTo>
                    <a:pt x="410" y="209"/>
                    <a:pt x="404" y="212"/>
                    <a:pt x="398" y="212"/>
                  </a:cubicBezTo>
                  <a:cubicBezTo>
                    <a:pt x="392" y="213"/>
                    <a:pt x="390" y="215"/>
                    <a:pt x="388" y="217"/>
                  </a:cubicBezTo>
                  <a:cubicBezTo>
                    <a:pt x="386" y="219"/>
                    <a:pt x="384" y="221"/>
                    <a:pt x="381" y="222"/>
                  </a:cubicBezTo>
                  <a:cubicBezTo>
                    <a:pt x="378" y="223"/>
                    <a:pt x="377" y="221"/>
                    <a:pt x="375" y="222"/>
                  </a:cubicBezTo>
                  <a:cubicBezTo>
                    <a:pt x="373" y="223"/>
                    <a:pt x="374" y="225"/>
                    <a:pt x="375" y="225"/>
                  </a:cubicBezTo>
                  <a:cubicBezTo>
                    <a:pt x="376" y="225"/>
                    <a:pt x="382" y="227"/>
                    <a:pt x="378" y="230"/>
                  </a:cubicBezTo>
                  <a:cubicBezTo>
                    <a:pt x="374" y="233"/>
                    <a:pt x="370" y="232"/>
                    <a:pt x="364" y="233"/>
                  </a:cubicBezTo>
                  <a:cubicBezTo>
                    <a:pt x="358" y="234"/>
                    <a:pt x="361" y="235"/>
                    <a:pt x="361" y="238"/>
                  </a:cubicBezTo>
                  <a:cubicBezTo>
                    <a:pt x="361" y="241"/>
                    <a:pt x="354" y="243"/>
                    <a:pt x="346" y="244"/>
                  </a:cubicBezTo>
                  <a:cubicBezTo>
                    <a:pt x="339" y="245"/>
                    <a:pt x="329" y="245"/>
                    <a:pt x="324" y="241"/>
                  </a:cubicBezTo>
                  <a:cubicBezTo>
                    <a:pt x="320" y="238"/>
                    <a:pt x="315" y="236"/>
                    <a:pt x="319" y="236"/>
                  </a:cubicBezTo>
                  <a:cubicBezTo>
                    <a:pt x="322" y="237"/>
                    <a:pt x="322" y="233"/>
                    <a:pt x="329" y="235"/>
                  </a:cubicBezTo>
                  <a:cubicBezTo>
                    <a:pt x="335" y="237"/>
                    <a:pt x="333" y="231"/>
                    <a:pt x="335" y="228"/>
                  </a:cubicBezTo>
                  <a:cubicBezTo>
                    <a:pt x="337" y="225"/>
                    <a:pt x="342" y="226"/>
                    <a:pt x="346" y="224"/>
                  </a:cubicBezTo>
                  <a:cubicBezTo>
                    <a:pt x="350" y="223"/>
                    <a:pt x="345" y="220"/>
                    <a:pt x="341" y="218"/>
                  </a:cubicBezTo>
                  <a:cubicBezTo>
                    <a:pt x="337" y="216"/>
                    <a:pt x="338" y="215"/>
                    <a:pt x="338" y="213"/>
                  </a:cubicBezTo>
                  <a:cubicBezTo>
                    <a:pt x="338" y="210"/>
                    <a:pt x="337" y="211"/>
                    <a:pt x="335" y="211"/>
                  </a:cubicBezTo>
                  <a:cubicBezTo>
                    <a:pt x="332" y="210"/>
                    <a:pt x="330" y="206"/>
                    <a:pt x="335" y="207"/>
                  </a:cubicBezTo>
                  <a:cubicBezTo>
                    <a:pt x="339" y="208"/>
                    <a:pt x="348" y="212"/>
                    <a:pt x="352" y="213"/>
                  </a:cubicBezTo>
                  <a:cubicBezTo>
                    <a:pt x="356" y="214"/>
                    <a:pt x="358" y="217"/>
                    <a:pt x="361" y="219"/>
                  </a:cubicBezTo>
                  <a:cubicBezTo>
                    <a:pt x="364" y="221"/>
                    <a:pt x="376" y="218"/>
                    <a:pt x="379" y="217"/>
                  </a:cubicBezTo>
                  <a:cubicBezTo>
                    <a:pt x="382" y="215"/>
                    <a:pt x="385" y="213"/>
                    <a:pt x="388" y="209"/>
                  </a:cubicBezTo>
                  <a:cubicBezTo>
                    <a:pt x="391" y="206"/>
                    <a:pt x="398" y="203"/>
                    <a:pt x="403" y="201"/>
                  </a:cubicBezTo>
                  <a:cubicBezTo>
                    <a:pt x="409" y="200"/>
                    <a:pt x="419" y="203"/>
                    <a:pt x="423" y="204"/>
                  </a:cubicBezTo>
                  <a:cubicBezTo>
                    <a:pt x="425" y="205"/>
                    <a:pt x="417" y="205"/>
                    <a:pt x="415" y="205"/>
                  </a:cubicBezTo>
                  <a:close/>
                  <a:moveTo>
                    <a:pt x="584" y="434"/>
                  </a:moveTo>
                  <a:cubicBezTo>
                    <a:pt x="583" y="438"/>
                    <a:pt x="581" y="433"/>
                    <a:pt x="579" y="429"/>
                  </a:cubicBezTo>
                  <a:cubicBezTo>
                    <a:pt x="577" y="424"/>
                    <a:pt x="582" y="420"/>
                    <a:pt x="582" y="417"/>
                  </a:cubicBezTo>
                  <a:cubicBezTo>
                    <a:pt x="582" y="414"/>
                    <a:pt x="581" y="413"/>
                    <a:pt x="579" y="414"/>
                  </a:cubicBezTo>
                  <a:cubicBezTo>
                    <a:pt x="577" y="416"/>
                    <a:pt x="576" y="418"/>
                    <a:pt x="576" y="414"/>
                  </a:cubicBezTo>
                  <a:cubicBezTo>
                    <a:pt x="576" y="409"/>
                    <a:pt x="574" y="409"/>
                    <a:pt x="571" y="406"/>
                  </a:cubicBezTo>
                  <a:cubicBezTo>
                    <a:pt x="568" y="403"/>
                    <a:pt x="571" y="409"/>
                    <a:pt x="569" y="410"/>
                  </a:cubicBezTo>
                  <a:cubicBezTo>
                    <a:pt x="567" y="411"/>
                    <a:pt x="559" y="400"/>
                    <a:pt x="555" y="396"/>
                  </a:cubicBezTo>
                  <a:cubicBezTo>
                    <a:pt x="551" y="392"/>
                    <a:pt x="555" y="392"/>
                    <a:pt x="557" y="390"/>
                  </a:cubicBezTo>
                  <a:cubicBezTo>
                    <a:pt x="560" y="388"/>
                    <a:pt x="556" y="389"/>
                    <a:pt x="553" y="389"/>
                  </a:cubicBezTo>
                  <a:cubicBezTo>
                    <a:pt x="550" y="389"/>
                    <a:pt x="550" y="383"/>
                    <a:pt x="552" y="381"/>
                  </a:cubicBezTo>
                  <a:cubicBezTo>
                    <a:pt x="554" y="379"/>
                    <a:pt x="553" y="376"/>
                    <a:pt x="555" y="375"/>
                  </a:cubicBezTo>
                  <a:cubicBezTo>
                    <a:pt x="556" y="373"/>
                    <a:pt x="559" y="376"/>
                    <a:pt x="565" y="379"/>
                  </a:cubicBezTo>
                  <a:cubicBezTo>
                    <a:pt x="570" y="381"/>
                    <a:pt x="569" y="384"/>
                    <a:pt x="571" y="386"/>
                  </a:cubicBezTo>
                  <a:cubicBezTo>
                    <a:pt x="573" y="388"/>
                    <a:pt x="573" y="393"/>
                    <a:pt x="575" y="395"/>
                  </a:cubicBezTo>
                  <a:cubicBezTo>
                    <a:pt x="576" y="398"/>
                    <a:pt x="579" y="400"/>
                    <a:pt x="578" y="406"/>
                  </a:cubicBezTo>
                  <a:cubicBezTo>
                    <a:pt x="577" y="411"/>
                    <a:pt x="582" y="408"/>
                    <a:pt x="583" y="412"/>
                  </a:cubicBezTo>
                  <a:cubicBezTo>
                    <a:pt x="583" y="420"/>
                    <a:pt x="585" y="415"/>
                    <a:pt x="587" y="421"/>
                  </a:cubicBezTo>
                  <a:cubicBezTo>
                    <a:pt x="589" y="426"/>
                    <a:pt x="586" y="431"/>
                    <a:pt x="584"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8" name="Freeform 889"/>
            <p:cNvSpPr>
              <a:spLocks/>
            </p:cNvSpPr>
            <p:nvPr/>
          </p:nvSpPr>
          <p:spPr bwMode="auto">
            <a:xfrm>
              <a:off x="8428038" y="1516348"/>
              <a:ext cx="84137" cy="61388"/>
            </a:xfrm>
            <a:custGeom>
              <a:avLst/>
              <a:gdLst>
                <a:gd name="T0" fmla="*/ 82225 w 44"/>
                <a:gd name="T1" fmla="*/ 28575 h 25"/>
                <a:gd name="T2" fmla="*/ 66927 w 44"/>
                <a:gd name="T3" fmla="*/ 19050 h 25"/>
                <a:gd name="T4" fmla="*/ 40156 w 44"/>
                <a:gd name="T5" fmla="*/ 3810 h 25"/>
                <a:gd name="T6" fmla="*/ 7649 w 44"/>
                <a:gd name="T7" fmla="*/ 7620 h 25"/>
                <a:gd name="T8" fmla="*/ 17210 w 44"/>
                <a:gd name="T9" fmla="*/ 15240 h 25"/>
                <a:gd name="T10" fmla="*/ 9561 w 44"/>
                <a:gd name="T11" fmla="*/ 24765 h 25"/>
                <a:gd name="T12" fmla="*/ 11473 w 44"/>
                <a:gd name="T13" fmla="*/ 32385 h 25"/>
                <a:gd name="T14" fmla="*/ 32507 w 44"/>
                <a:gd name="T15" fmla="*/ 34290 h 25"/>
                <a:gd name="T16" fmla="*/ 30595 w 44"/>
                <a:gd name="T17" fmla="*/ 43815 h 25"/>
                <a:gd name="T18" fmla="*/ 59278 w 44"/>
                <a:gd name="T19" fmla="*/ 41910 h 25"/>
                <a:gd name="T20" fmla="*/ 82225 w 44"/>
                <a:gd name="T21" fmla="*/ 2857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25">
                  <a:moveTo>
                    <a:pt x="43" y="15"/>
                  </a:moveTo>
                  <a:cubicBezTo>
                    <a:pt x="42" y="11"/>
                    <a:pt x="38" y="14"/>
                    <a:pt x="35" y="10"/>
                  </a:cubicBezTo>
                  <a:cubicBezTo>
                    <a:pt x="31" y="7"/>
                    <a:pt x="26" y="4"/>
                    <a:pt x="21" y="2"/>
                  </a:cubicBezTo>
                  <a:cubicBezTo>
                    <a:pt x="16" y="0"/>
                    <a:pt x="2" y="0"/>
                    <a:pt x="4" y="4"/>
                  </a:cubicBezTo>
                  <a:cubicBezTo>
                    <a:pt x="7" y="7"/>
                    <a:pt x="11" y="8"/>
                    <a:pt x="9" y="8"/>
                  </a:cubicBezTo>
                  <a:cubicBezTo>
                    <a:pt x="8" y="8"/>
                    <a:pt x="4" y="12"/>
                    <a:pt x="5" y="13"/>
                  </a:cubicBezTo>
                  <a:cubicBezTo>
                    <a:pt x="6" y="14"/>
                    <a:pt x="0" y="16"/>
                    <a:pt x="6" y="17"/>
                  </a:cubicBezTo>
                  <a:cubicBezTo>
                    <a:pt x="12" y="17"/>
                    <a:pt x="16" y="16"/>
                    <a:pt x="17" y="18"/>
                  </a:cubicBezTo>
                  <a:cubicBezTo>
                    <a:pt x="19" y="20"/>
                    <a:pt x="13" y="22"/>
                    <a:pt x="16" y="23"/>
                  </a:cubicBezTo>
                  <a:cubicBezTo>
                    <a:pt x="19" y="23"/>
                    <a:pt x="25" y="25"/>
                    <a:pt x="31" y="22"/>
                  </a:cubicBezTo>
                  <a:cubicBezTo>
                    <a:pt x="37" y="19"/>
                    <a:pt x="44" y="18"/>
                    <a:pt x="4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19" name="Freeform 890"/>
            <p:cNvSpPr>
              <a:spLocks/>
            </p:cNvSpPr>
            <p:nvPr/>
          </p:nvSpPr>
          <p:spPr bwMode="auto">
            <a:xfrm>
              <a:off x="8458200" y="1461099"/>
              <a:ext cx="17463" cy="10231"/>
            </a:xfrm>
            <a:custGeom>
              <a:avLst/>
              <a:gdLst>
                <a:gd name="T0" fmla="*/ 7761 w 9"/>
                <a:gd name="T1" fmla="*/ 7937 h 4"/>
                <a:gd name="T2" fmla="*/ 7761 w 9"/>
                <a:gd name="T3" fmla="*/ 0 h 4"/>
                <a:gd name="T4" fmla="*/ 7761 w 9"/>
                <a:gd name="T5" fmla="*/ 7937 h 4"/>
                <a:gd name="T6" fmla="*/ 0 60000 65536"/>
                <a:gd name="T7" fmla="*/ 0 60000 65536"/>
                <a:gd name="T8" fmla="*/ 0 60000 65536"/>
              </a:gdLst>
              <a:ahLst/>
              <a:cxnLst>
                <a:cxn ang="T6">
                  <a:pos x="T0" y="T1"/>
                </a:cxn>
                <a:cxn ang="T7">
                  <a:pos x="T2" y="T3"/>
                </a:cxn>
                <a:cxn ang="T8">
                  <a:pos x="T4" y="T5"/>
                </a:cxn>
              </a:cxnLst>
              <a:rect l="0" t="0" r="r" b="b"/>
              <a:pathLst>
                <a:path w="9" h="4">
                  <a:moveTo>
                    <a:pt x="4" y="4"/>
                  </a:moveTo>
                  <a:cubicBezTo>
                    <a:pt x="0" y="4"/>
                    <a:pt x="1" y="0"/>
                    <a:pt x="4" y="0"/>
                  </a:cubicBezTo>
                  <a:cubicBezTo>
                    <a:pt x="7" y="0"/>
                    <a:pt x="9"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0" name="Freeform 891"/>
            <p:cNvSpPr>
              <a:spLocks/>
            </p:cNvSpPr>
            <p:nvPr/>
          </p:nvSpPr>
          <p:spPr bwMode="auto">
            <a:xfrm>
              <a:off x="8472488" y="701930"/>
              <a:ext cx="58737" cy="34787"/>
            </a:xfrm>
            <a:custGeom>
              <a:avLst/>
              <a:gdLst>
                <a:gd name="T0" fmla="*/ 45474 w 31"/>
                <a:gd name="T1" fmla="*/ 15422 h 14"/>
                <a:gd name="T2" fmla="*/ 45474 w 31"/>
                <a:gd name="T3" fmla="*/ 25060 h 14"/>
                <a:gd name="T4" fmla="*/ 11368 w 31"/>
                <a:gd name="T5" fmla="*/ 13494 h 14"/>
                <a:gd name="T6" fmla="*/ 11368 w 31"/>
                <a:gd name="T7" fmla="*/ 3855 h 14"/>
                <a:gd name="T8" fmla="*/ 45474 w 31"/>
                <a:gd name="T9" fmla="*/ 1542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4">
                  <a:moveTo>
                    <a:pt x="24" y="8"/>
                  </a:moveTo>
                  <a:cubicBezTo>
                    <a:pt x="29" y="10"/>
                    <a:pt x="31" y="14"/>
                    <a:pt x="24" y="13"/>
                  </a:cubicBezTo>
                  <a:cubicBezTo>
                    <a:pt x="20" y="12"/>
                    <a:pt x="9" y="9"/>
                    <a:pt x="6" y="7"/>
                  </a:cubicBezTo>
                  <a:cubicBezTo>
                    <a:pt x="3" y="5"/>
                    <a:pt x="0" y="0"/>
                    <a:pt x="6" y="2"/>
                  </a:cubicBezTo>
                  <a:cubicBezTo>
                    <a:pt x="9" y="3"/>
                    <a:pt x="18" y="5"/>
                    <a:pt x="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1" name="Freeform 892"/>
            <p:cNvSpPr>
              <a:spLocks/>
            </p:cNvSpPr>
            <p:nvPr/>
          </p:nvSpPr>
          <p:spPr bwMode="auto">
            <a:xfrm>
              <a:off x="8596313" y="658959"/>
              <a:ext cx="22225" cy="10231"/>
            </a:xfrm>
            <a:custGeom>
              <a:avLst/>
              <a:gdLst>
                <a:gd name="T0" fmla="*/ 14817 w 12"/>
                <a:gd name="T1" fmla="*/ 7937 h 4"/>
                <a:gd name="T2" fmla="*/ 9260 w 12"/>
                <a:gd name="T3" fmla="*/ 0 h 4"/>
                <a:gd name="T4" fmla="*/ 14817 w 12"/>
                <a:gd name="T5" fmla="*/ 7937 h 4"/>
                <a:gd name="T6" fmla="*/ 0 60000 65536"/>
                <a:gd name="T7" fmla="*/ 0 60000 65536"/>
                <a:gd name="T8" fmla="*/ 0 60000 65536"/>
              </a:gdLst>
              <a:ahLst/>
              <a:cxnLst>
                <a:cxn ang="T6">
                  <a:pos x="T0" y="T1"/>
                </a:cxn>
                <a:cxn ang="T7">
                  <a:pos x="T2" y="T3"/>
                </a:cxn>
                <a:cxn ang="T8">
                  <a:pos x="T4" y="T5"/>
                </a:cxn>
              </a:cxnLst>
              <a:rect l="0" t="0" r="r" b="b"/>
              <a:pathLst>
                <a:path w="12" h="4">
                  <a:moveTo>
                    <a:pt x="8" y="4"/>
                  </a:moveTo>
                  <a:cubicBezTo>
                    <a:pt x="3" y="4"/>
                    <a:pt x="0" y="0"/>
                    <a:pt x="5" y="0"/>
                  </a:cubicBezTo>
                  <a:cubicBezTo>
                    <a:pt x="10" y="0"/>
                    <a:pt x="12"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2" name="Freeform 893"/>
            <p:cNvSpPr>
              <a:spLocks/>
            </p:cNvSpPr>
            <p:nvPr/>
          </p:nvSpPr>
          <p:spPr bwMode="auto">
            <a:xfrm>
              <a:off x="8640763" y="644634"/>
              <a:ext cx="41275" cy="22510"/>
            </a:xfrm>
            <a:custGeom>
              <a:avLst/>
              <a:gdLst>
                <a:gd name="T0" fmla="*/ 41275 w 22"/>
                <a:gd name="T1" fmla="*/ 11642 h 9"/>
                <a:gd name="T2" fmla="*/ 11257 w 22"/>
                <a:gd name="T3" fmla="*/ 11642 h 9"/>
                <a:gd name="T4" fmla="*/ 7505 w 22"/>
                <a:gd name="T5" fmla="*/ 3881 h 9"/>
                <a:gd name="T6" fmla="*/ 41275 w 22"/>
                <a:gd name="T7" fmla="*/ 1164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9">
                  <a:moveTo>
                    <a:pt x="22" y="6"/>
                  </a:moveTo>
                  <a:cubicBezTo>
                    <a:pt x="22" y="9"/>
                    <a:pt x="9" y="8"/>
                    <a:pt x="6" y="6"/>
                  </a:cubicBezTo>
                  <a:cubicBezTo>
                    <a:pt x="3" y="5"/>
                    <a:pt x="0" y="4"/>
                    <a:pt x="4" y="2"/>
                  </a:cubicBezTo>
                  <a:cubicBezTo>
                    <a:pt x="7" y="0"/>
                    <a:pt x="22" y="2"/>
                    <a:pt x="2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3" name="Freeform 894"/>
            <p:cNvSpPr>
              <a:spLocks/>
            </p:cNvSpPr>
            <p:nvPr/>
          </p:nvSpPr>
          <p:spPr bwMode="auto">
            <a:xfrm>
              <a:off x="8794750" y="626218"/>
              <a:ext cx="53975" cy="26601"/>
            </a:xfrm>
            <a:custGeom>
              <a:avLst/>
              <a:gdLst>
                <a:gd name="T0" fmla="*/ 26988 w 28"/>
                <a:gd name="T1" fmla="*/ 16885 h 11"/>
                <a:gd name="T2" fmla="*/ 7711 w 28"/>
                <a:gd name="T3" fmla="*/ 11257 h 11"/>
                <a:gd name="T4" fmla="*/ 26988 w 28"/>
                <a:gd name="T5" fmla="*/ 11257 h 11"/>
                <a:gd name="T6" fmla="*/ 3855 w 28"/>
                <a:gd name="T7" fmla="*/ 1876 h 11"/>
                <a:gd name="T8" fmla="*/ 30843 w 28"/>
                <a:gd name="T9" fmla="*/ 5628 h 11"/>
                <a:gd name="T10" fmla="*/ 46264 w 28"/>
                <a:gd name="T11" fmla="*/ 11257 h 11"/>
                <a:gd name="T12" fmla="*/ 32771 w 28"/>
                <a:gd name="T13" fmla="*/ 13133 h 11"/>
                <a:gd name="T14" fmla="*/ 26988 w 28"/>
                <a:gd name="T15" fmla="*/ 16885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
                  <a:moveTo>
                    <a:pt x="14" y="9"/>
                  </a:moveTo>
                  <a:cubicBezTo>
                    <a:pt x="10" y="8"/>
                    <a:pt x="3" y="7"/>
                    <a:pt x="4" y="6"/>
                  </a:cubicBezTo>
                  <a:cubicBezTo>
                    <a:pt x="5" y="5"/>
                    <a:pt x="18" y="7"/>
                    <a:pt x="14" y="6"/>
                  </a:cubicBezTo>
                  <a:cubicBezTo>
                    <a:pt x="9" y="4"/>
                    <a:pt x="0" y="1"/>
                    <a:pt x="2" y="1"/>
                  </a:cubicBezTo>
                  <a:cubicBezTo>
                    <a:pt x="4" y="0"/>
                    <a:pt x="12" y="3"/>
                    <a:pt x="16" y="3"/>
                  </a:cubicBezTo>
                  <a:cubicBezTo>
                    <a:pt x="21" y="3"/>
                    <a:pt x="28" y="5"/>
                    <a:pt x="24" y="6"/>
                  </a:cubicBezTo>
                  <a:cubicBezTo>
                    <a:pt x="21" y="7"/>
                    <a:pt x="15" y="6"/>
                    <a:pt x="17" y="7"/>
                  </a:cubicBezTo>
                  <a:cubicBezTo>
                    <a:pt x="18" y="8"/>
                    <a:pt x="19" y="11"/>
                    <a:pt x="1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4" name="Freeform 902"/>
            <p:cNvSpPr>
              <a:spLocks/>
            </p:cNvSpPr>
            <p:nvPr/>
          </p:nvSpPr>
          <p:spPr bwMode="auto">
            <a:xfrm>
              <a:off x="8528050" y="1534765"/>
              <a:ext cx="12700" cy="26601"/>
            </a:xfrm>
            <a:custGeom>
              <a:avLst/>
              <a:gdLst>
                <a:gd name="T0" fmla="*/ 10886 w 7"/>
                <a:gd name="T1" fmla="*/ 9380 h 11"/>
                <a:gd name="T2" fmla="*/ 5443 w 7"/>
                <a:gd name="T3" fmla="*/ 1876 h 11"/>
                <a:gd name="T4" fmla="*/ 0 w 7"/>
                <a:gd name="T5" fmla="*/ 13133 h 11"/>
                <a:gd name="T6" fmla="*/ 3629 w 7"/>
                <a:gd name="T7" fmla="*/ 18761 h 11"/>
                <a:gd name="T8" fmla="*/ 10886 w 7"/>
                <a:gd name="T9" fmla="*/ 938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6" y="5"/>
                  </a:moveTo>
                  <a:cubicBezTo>
                    <a:pt x="5" y="4"/>
                    <a:pt x="4" y="1"/>
                    <a:pt x="3" y="1"/>
                  </a:cubicBezTo>
                  <a:cubicBezTo>
                    <a:pt x="2" y="0"/>
                    <a:pt x="0" y="6"/>
                    <a:pt x="0" y="7"/>
                  </a:cubicBezTo>
                  <a:cubicBezTo>
                    <a:pt x="0" y="8"/>
                    <a:pt x="1" y="11"/>
                    <a:pt x="2" y="10"/>
                  </a:cubicBezTo>
                  <a:cubicBezTo>
                    <a:pt x="3" y="9"/>
                    <a:pt x="7" y="7"/>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5" name="Freeform 903"/>
            <p:cNvSpPr>
              <a:spLocks/>
            </p:cNvSpPr>
            <p:nvPr/>
          </p:nvSpPr>
          <p:spPr bwMode="auto">
            <a:xfrm>
              <a:off x="8480425" y="1450867"/>
              <a:ext cx="19050" cy="18417"/>
            </a:xfrm>
            <a:custGeom>
              <a:avLst/>
              <a:gdLst>
                <a:gd name="T0" fmla="*/ 15240 w 10"/>
                <a:gd name="T1" fmla="*/ 8165 h 7"/>
                <a:gd name="T2" fmla="*/ 5715 w 10"/>
                <a:gd name="T3" fmla="*/ 2041 h 7"/>
                <a:gd name="T4" fmla="*/ 1905 w 10"/>
                <a:gd name="T5" fmla="*/ 6123 h 7"/>
                <a:gd name="T6" fmla="*/ 9525 w 10"/>
                <a:gd name="T7" fmla="*/ 12247 h 7"/>
                <a:gd name="T8" fmla="*/ 15240 w 10"/>
                <a:gd name="T9" fmla="*/ 816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8" y="4"/>
                  </a:moveTo>
                  <a:cubicBezTo>
                    <a:pt x="6" y="4"/>
                    <a:pt x="5" y="0"/>
                    <a:pt x="3" y="1"/>
                  </a:cubicBezTo>
                  <a:cubicBezTo>
                    <a:pt x="1" y="1"/>
                    <a:pt x="0" y="1"/>
                    <a:pt x="1" y="3"/>
                  </a:cubicBezTo>
                  <a:cubicBezTo>
                    <a:pt x="2" y="4"/>
                    <a:pt x="3" y="7"/>
                    <a:pt x="5" y="6"/>
                  </a:cubicBezTo>
                  <a:cubicBezTo>
                    <a:pt x="7" y="5"/>
                    <a:pt x="10" y="5"/>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6" name="Freeform 907"/>
            <p:cNvSpPr>
              <a:spLocks/>
            </p:cNvSpPr>
            <p:nvPr/>
          </p:nvSpPr>
          <p:spPr bwMode="auto">
            <a:xfrm>
              <a:off x="7989888" y="1066167"/>
              <a:ext cx="28575" cy="4093"/>
            </a:xfrm>
            <a:custGeom>
              <a:avLst/>
              <a:gdLst>
                <a:gd name="T0" fmla="*/ 24765 w 15"/>
                <a:gd name="T1" fmla="*/ 3175 h 2"/>
                <a:gd name="T2" fmla="*/ 5715 w 15"/>
                <a:gd name="T3" fmla="*/ 1588 h 2"/>
                <a:gd name="T4" fmla="*/ 24765 w 15"/>
                <a:gd name="T5" fmla="*/ 3175 h 2"/>
                <a:gd name="T6" fmla="*/ 0 60000 65536"/>
                <a:gd name="T7" fmla="*/ 0 60000 65536"/>
                <a:gd name="T8" fmla="*/ 0 60000 65536"/>
              </a:gdLst>
              <a:ahLst/>
              <a:cxnLst>
                <a:cxn ang="T6">
                  <a:pos x="T0" y="T1"/>
                </a:cxn>
                <a:cxn ang="T7">
                  <a:pos x="T2" y="T3"/>
                </a:cxn>
                <a:cxn ang="T8">
                  <a:pos x="T4" y="T5"/>
                </a:cxn>
              </a:cxnLst>
              <a:rect l="0" t="0" r="r" b="b"/>
              <a:pathLst>
                <a:path w="15" h="2">
                  <a:moveTo>
                    <a:pt x="13" y="2"/>
                  </a:moveTo>
                  <a:cubicBezTo>
                    <a:pt x="10" y="1"/>
                    <a:pt x="0" y="0"/>
                    <a:pt x="3" y="1"/>
                  </a:cubicBezTo>
                  <a:cubicBezTo>
                    <a:pt x="6" y="2"/>
                    <a:pt x="15" y="2"/>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7" name="Freeform 908"/>
            <p:cNvSpPr>
              <a:spLocks/>
            </p:cNvSpPr>
            <p:nvPr/>
          </p:nvSpPr>
          <p:spPr bwMode="auto">
            <a:xfrm>
              <a:off x="8021638" y="1066167"/>
              <a:ext cx="26987" cy="4093"/>
            </a:xfrm>
            <a:custGeom>
              <a:avLst/>
              <a:gdLst>
                <a:gd name="T0" fmla="*/ 25059 w 14"/>
                <a:gd name="T1" fmla="*/ 1588 h 2"/>
                <a:gd name="T2" fmla="*/ 5783 w 14"/>
                <a:gd name="T3" fmla="*/ 1588 h 2"/>
                <a:gd name="T4" fmla="*/ 25059 w 14"/>
                <a:gd name="T5" fmla="*/ 1588 h 2"/>
                <a:gd name="T6" fmla="*/ 0 60000 65536"/>
                <a:gd name="T7" fmla="*/ 0 60000 65536"/>
                <a:gd name="T8" fmla="*/ 0 60000 65536"/>
              </a:gdLst>
              <a:ahLst/>
              <a:cxnLst>
                <a:cxn ang="T6">
                  <a:pos x="T0" y="T1"/>
                </a:cxn>
                <a:cxn ang="T7">
                  <a:pos x="T2" y="T3"/>
                </a:cxn>
                <a:cxn ang="T8">
                  <a:pos x="T4" y="T5"/>
                </a:cxn>
              </a:cxnLst>
              <a:rect l="0" t="0" r="r" b="b"/>
              <a:pathLst>
                <a:path w="14" h="2">
                  <a:moveTo>
                    <a:pt x="13" y="1"/>
                  </a:moveTo>
                  <a:cubicBezTo>
                    <a:pt x="10" y="0"/>
                    <a:pt x="0" y="0"/>
                    <a:pt x="3" y="1"/>
                  </a:cubicBezTo>
                  <a:cubicBezTo>
                    <a:pt x="6" y="2"/>
                    <a:pt x="14"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8" name="Freeform 913"/>
            <p:cNvSpPr>
              <a:spLocks/>
            </p:cNvSpPr>
            <p:nvPr/>
          </p:nvSpPr>
          <p:spPr bwMode="auto">
            <a:xfrm>
              <a:off x="8936038" y="638496"/>
              <a:ext cx="120650" cy="20463"/>
            </a:xfrm>
            <a:custGeom>
              <a:avLst/>
              <a:gdLst>
                <a:gd name="T0" fmla="*/ 49792 w 63"/>
                <a:gd name="T1" fmla="*/ 8819 h 9"/>
                <a:gd name="T2" fmla="*/ 15321 w 63"/>
                <a:gd name="T3" fmla="*/ 14111 h 9"/>
                <a:gd name="T4" fmla="*/ 78518 w 63"/>
                <a:gd name="T5" fmla="*/ 10583 h 9"/>
                <a:gd name="T6" fmla="*/ 120650 w 63"/>
                <a:gd name="T7" fmla="*/ 5292 h 9"/>
                <a:gd name="T8" fmla="*/ 120650 w 63"/>
                <a:gd name="T9" fmla="*/ 0 h 9"/>
                <a:gd name="T10" fmla="*/ 91924 w 63"/>
                <a:gd name="T11" fmla="*/ 1764 h 9"/>
                <a:gd name="T12" fmla="*/ 49792 w 63"/>
                <a:gd name="T13" fmla="*/ 881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9">
                  <a:moveTo>
                    <a:pt x="26" y="5"/>
                  </a:moveTo>
                  <a:cubicBezTo>
                    <a:pt x="18" y="7"/>
                    <a:pt x="0" y="9"/>
                    <a:pt x="8" y="8"/>
                  </a:cubicBezTo>
                  <a:cubicBezTo>
                    <a:pt x="17" y="8"/>
                    <a:pt x="36" y="6"/>
                    <a:pt x="41" y="6"/>
                  </a:cubicBezTo>
                  <a:cubicBezTo>
                    <a:pt x="45" y="6"/>
                    <a:pt x="55" y="4"/>
                    <a:pt x="63" y="3"/>
                  </a:cubicBezTo>
                  <a:cubicBezTo>
                    <a:pt x="63" y="0"/>
                    <a:pt x="63" y="0"/>
                    <a:pt x="63" y="0"/>
                  </a:cubicBezTo>
                  <a:cubicBezTo>
                    <a:pt x="56" y="0"/>
                    <a:pt x="51" y="1"/>
                    <a:pt x="48" y="1"/>
                  </a:cubicBezTo>
                  <a:cubicBezTo>
                    <a:pt x="39" y="3"/>
                    <a:pt x="33" y="4"/>
                    <a:pt x="2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29" name="Freeform 914"/>
            <p:cNvSpPr>
              <a:spLocks/>
            </p:cNvSpPr>
            <p:nvPr/>
          </p:nvSpPr>
          <p:spPr bwMode="auto">
            <a:xfrm>
              <a:off x="8982075" y="718300"/>
              <a:ext cx="74613" cy="42972"/>
            </a:xfrm>
            <a:custGeom>
              <a:avLst/>
              <a:gdLst>
                <a:gd name="T0" fmla="*/ 9566 w 39"/>
                <a:gd name="T1" fmla="*/ 29416 h 17"/>
                <a:gd name="T2" fmla="*/ 47829 w 39"/>
                <a:gd name="T3" fmla="*/ 19611 h 17"/>
                <a:gd name="T4" fmla="*/ 74613 w 39"/>
                <a:gd name="T5" fmla="*/ 15688 h 17"/>
                <a:gd name="T6" fmla="*/ 74613 w 39"/>
                <a:gd name="T7" fmla="*/ 0 h 17"/>
                <a:gd name="T8" fmla="*/ 11479 w 39"/>
                <a:gd name="T9" fmla="*/ 17650 h 17"/>
                <a:gd name="T10" fmla="*/ 9566 w 39"/>
                <a:gd name="T11" fmla="*/ 294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5" y="15"/>
                  </a:moveTo>
                  <a:cubicBezTo>
                    <a:pt x="6" y="17"/>
                    <a:pt x="18" y="11"/>
                    <a:pt x="25" y="10"/>
                  </a:cubicBezTo>
                  <a:cubicBezTo>
                    <a:pt x="28" y="10"/>
                    <a:pt x="33" y="9"/>
                    <a:pt x="39" y="8"/>
                  </a:cubicBezTo>
                  <a:cubicBezTo>
                    <a:pt x="39" y="0"/>
                    <a:pt x="39" y="0"/>
                    <a:pt x="39" y="0"/>
                  </a:cubicBezTo>
                  <a:cubicBezTo>
                    <a:pt x="26" y="2"/>
                    <a:pt x="11" y="8"/>
                    <a:pt x="6" y="9"/>
                  </a:cubicBezTo>
                  <a:cubicBezTo>
                    <a:pt x="0" y="11"/>
                    <a:pt x="4" y="12"/>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30" name="Freeform 915"/>
            <p:cNvSpPr>
              <a:spLocks/>
            </p:cNvSpPr>
            <p:nvPr/>
          </p:nvSpPr>
          <p:spPr bwMode="auto">
            <a:xfrm>
              <a:off x="8694738" y="2052472"/>
              <a:ext cx="1587" cy="2047"/>
            </a:xfrm>
            <a:custGeom>
              <a:avLst/>
              <a:gdLst>
                <a:gd name="T0" fmla="*/ 0 w 1587"/>
                <a:gd name="T1" fmla="*/ 1588 h 1"/>
                <a:gd name="T2" fmla="*/ 0 w 1587"/>
                <a:gd name="T3" fmla="*/ 1588 h 1"/>
                <a:gd name="T4" fmla="*/ 0 w 1587"/>
                <a:gd name="T5" fmla="*/ 1588 h 1"/>
                <a:gd name="T6" fmla="*/ 0 60000 65536"/>
                <a:gd name="T7" fmla="*/ 0 60000 65536"/>
                <a:gd name="T8" fmla="*/ 0 60000 65536"/>
              </a:gdLst>
              <a:ahLst/>
              <a:cxnLst>
                <a:cxn ang="T6">
                  <a:pos x="T0" y="T1"/>
                </a:cxn>
                <a:cxn ang="T7">
                  <a:pos x="T2" y="T3"/>
                </a:cxn>
                <a:cxn ang="T8">
                  <a:pos x="T4" y="T5"/>
                </a:cxn>
              </a:cxnLst>
              <a:rect l="0" t="0" r="r" b="b"/>
              <a:pathLst>
                <a:path w="1587"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31" name="Freeform 916"/>
            <p:cNvSpPr>
              <a:spLocks/>
            </p:cNvSpPr>
            <p:nvPr/>
          </p:nvSpPr>
          <p:spPr bwMode="auto">
            <a:xfrm>
              <a:off x="7978775" y="601663"/>
              <a:ext cx="1077913" cy="1471272"/>
            </a:xfrm>
            <a:custGeom>
              <a:avLst/>
              <a:gdLst>
                <a:gd name="T0" fmla="*/ 972983 w 565"/>
                <a:gd name="T1" fmla="*/ 43827 h 599"/>
                <a:gd name="T2" fmla="*/ 919565 w 565"/>
                <a:gd name="T3" fmla="*/ 15244 h 599"/>
                <a:gd name="T4" fmla="*/ 847068 w 565"/>
                <a:gd name="T5" fmla="*/ 40016 h 599"/>
                <a:gd name="T6" fmla="*/ 833713 w 565"/>
                <a:gd name="T7" fmla="*/ 76221 h 599"/>
                <a:gd name="T8" fmla="*/ 759309 w 565"/>
                <a:gd name="T9" fmla="*/ 85749 h 599"/>
                <a:gd name="T10" fmla="*/ 675365 w 565"/>
                <a:gd name="T11" fmla="*/ 80032 h 599"/>
                <a:gd name="T12" fmla="*/ 587606 w 565"/>
                <a:gd name="T13" fmla="*/ 106710 h 599"/>
                <a:gd name="T14" fmla="*/ 488400 w 565"/>
                <a:gd name="T15" fmla="*/ 131482 h 599"/>
                <a:gd name="T16" fmla="*/ 393009 w 565"/>
                <a:gd name="T17" fmla="*/ 120048 h 599"/>
                <a:gd name="T18" fmla="*/ 299526 w 565"/>
                <a:gd name="T19" fmla="*/ 154348 h 599"/>
                <a:gd name="T20" fmla="*/ 148809 w 565"/>
                <a:gd name="T21" fmla="*/ 211514 h 599"/>
                <a:gd name="T22" fmla="*/ 148809 w 565"/>
                <a:gd name="T23" fmla="*/ 270585 h 599"/>
                <a:gd name="T24" fmla="*/ 3816 w 565"/>
                <a:gd name="T25" fmla="*/ 312507 h 599"/>
                <a:gd name="T26" fmla="*/ 72497 w 565"/>
                <a:gd name="T27" fmla="*/ 350617 h 599"/>
                <a:gd name="T28" fmla="*/ 148809 w 565"/>
                <a:gd name="T29" fmla="*/ 373484 h 599"/>
                <a:gd name="T30" fmla="*/ 125916 w 565"/>
                <a:gd name="T31" fmla="*/ 400161 h 599"/>
                <a:gd name="T32" fmla="*/ 185058 w 565"/>
                <a:gd name="T33" fmla="*/ 419216 h 599"/>
                <a:gd name="T34" fmla="*/ 330051 w 565"/>
                <a:gd name="T35" fmla="*/ 438272 h 599"/>
                <a:gd name="T36" fmla="*/ 423534 w 565"/>
                <a:gd name="T37" fmla="*/ 527832 h 599"/>
                <a:gd name="T38" fmla="*/ 455967 w 565"/>
                <a:gd name="T39" fmla="*/ 581186 h 599"/>
                <a:gd name="T40" fmla="*/ 442612 w 565"/>
                <a:gd name="T41" fmla="*/ 609769 h 599"/>
                <a:gd name="T42" fmla="*/ 463598 w 565"/>
                <a:gd name="T43" fmla="*/ 630730 h 599"/>
                <a:gd name="T44" fmla="*/ 459782 w 565"/>
                <a:gd name="T45" fmla="*/ 659313 h 599"/>
                <a:gd name="T46" fmla="*/ 509385 w 565"/>
                <a:gd name="T47" fmla="*/ 632636 h 599"/>
                <a:gd name="T48" fmla="*/ 515109 w 565"/>
                <a:gd name="T49" fmla="*/ 653597 h 599"/>
                <a:gd name="T50" fmla="*/ 536095 w 565"/>
                <a:gd name="T51" fmla="*/ 684085 h 599"/>
                <a:gd name="T52" fmla="*/ 475045 w 565"/>
                <a:gd name="T53" fmla="*/ 697424 h 599"/>
                <a:gd name="T54" fmla="*/ 566620 w 565"/>
                <a:gd name="T55" fmla="*/ 746967 h 599"/>
                <a:gd name="T56" fmla="*/ 545634 w 565"/>
                <a:gd name="T57" fmla="*/ 788889 h 599"/>
                <a:gd name="T58" fmla="*/ 539910 w 565"/>
                <a:gd name="T59" fmla="*/ 798417 h 599"/>
                <a:gd name="T60" fmla="*/ 570435 w 565"/>
                <a:gd name="T61" fmla="*/ 817472 h 599"/>
                <a:gd name="T62" fmla="*/ 492215 w 565"/>
                <a:gd name="T63" fmla="*/ 821283 h 599"/>
                <a:gd name="T64" fmla="*/ 545634 w 565"/>
                <a:gd name="T65" fmla="*/ 815567 h 599"/>
                <a:gd name="T66" fmla="*/ 557081 w 565"/>
                <a:gd name="T67" fmla="*/ 828905 h 599"/>
                <a:gd name="T68" fmla="*/ 488400 w 565"/>
                <a:gd name="T69" fmla="*/ 844149 h 599"/>
                <a:gd name="T70" fmla="*/ 490307 w 565"/>
                <a:gd name="T71" fmla="*/ 847961 h 599"/>
                <a:gd name="T72" fmla="*/ 488400 w 565"/>
                <a:gd name="T73" fmla="*/ 880354 h 599"/>
                <a:gd name="T74" fmla="*/ 501754 w 565"/>
                <a:gd name="T75" fmla="*/ 893693 h 599"/>
                <a:gd name="T76" fmla="*/ 560896 w 565"/>
                <a:gd name="T77" fmla="*/ 907032 h 599"/>
                <a:gd name="T78" fmla="*/ 534187 w 565"/>
                <a:gd name="T79" fmla="*/ 966103 h 599"/>
                <a:gd name="T80" fmla="*/ 574251 w 565"/>
                <a:gd name="T81" fmla="*/ 948954 h 599"/>
                <a:gd name="T82" fmla="*/ 570435 w 565"/>
                <a:gd name="T83" fmla="*/ 966103 h 599"/>
                <a:gd name="T84" fmla="*/ 579974 w 565"/>
                <a:gd name="T85" fmla="*/ 1027080 h 599"/>
                <a:gd name="T86" fmla="*/ 623854 w 565"/>
                <a:gd name="T87" fmla="*/ 1082341 h 599"/>
                <a:gd name="T88" fmla="*/ 698259 w 565"/>
                <a:gd name="T89" fmla="*/ 1101396 h 599"/>
                <a:gd name="T90" fmla="*/ 715429 w 565"/>
                <a:gd name="T91" fmla="*/ 1116640 h 599"/>
                <a:gd name="T92" fmla="*/ 730691 w 565"/>
                <a:gd name="T93" fmla="*/ 1139506 h 599"/>
                <a:gd name="T94" fmla="*/ 763124 w 565"/>
                <a:gd name="T95" fmla="*/ 1093774 h 599"/>
                <a:gd name="T96" fmla="*/ 759309 w 565"/>
                <a:gd name="T97" fmla="*/ 1025175 h 599"/>
                <a:gd name="T98" fmla="*/ 795557 w 565"/>
                <a:gd name="T99" fmla="*/ 985159 h 599"/>
                <a:gd name="T100" fmla="*/ 820359 w 565"/>
                <a:gd name="T101" fmla="*/ 931804 h 599"/>
                <a:gd name="T102" fmla="*/ 873777 w 565"/>
                <a:gd name="T103" fmla="*/ 897504 h 599"/>
                <a:gd name="T104" fmla="*/ 919565 w 565"/>
                <a:gd name="T105" fmla="*/ 903221 h 599"/>
                <a:gd name="T106" fmla="*/ 1030218 w 565"/>
                <a:gd name="T107" fmla="*/ 813661 h 599"/>
                <a:gd name="T108" fmla="*/ 1051204 w 565"/>
                <a:gd name="T109" fmla="*/ 110521 h 5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5" h="599">
                  <a:moveTo>
                    <a:pt x="551" y="58"/>
                  </a:moveTo>
                  <a:cubicBezTo>
                    <a:pt x="544" y="59"/>
                    <a:pt x="532" y="65"/>
                    <a:pt x="531" y="63"/>
                  </a:cubicBezTo>
                  <a:cubicBezTo>
                    <a:pt x="530" y="60"/>
                    <a:pt x="526" y="59"/>
                    <a:pt x="532" y="57"/>
                  </a:cubicBezTo>
                  <a:cubicBezTo>
                    <a:pt x="537" y="56"/>
                    <a:pt x="552" y="50"/>
                    <a:pt x="565" y="48"/>
                  </a:cubicBezTo>
                  <a:cubicBezTo>
                    <a:pt x="565" y="18"/>
                    <a:pt x="565" y="18"/>
                    <a:pt x="565" y="18"/>
                  </a:cubicBezTo>
                  <a:cubicBezTo>
                    <a:pt x="557" y="19"/>
                    <a:pt x="547" y="21"/>
                    <a:pt x="543" y="21"/>
                  </a:cubicBezTo>
                  <a:cubicBezTo>
                    <a:pt x="538" y="21"/>
                    <a:pt x="519" y="23"/>
                    <a:pt x="510" y="23"/>
                  </a:cubicBezTo>
                  <a:cubicBezTo>
                    <a:pt x="502" y="24"/>
                    <a:pt x="520" y="22"/>
                    <a:pt x="528" y="20"/>
                  </a:cubicBezTo>
                  <a:cubicBezTo>
                    <a:pt x="535" y="19"/>
                    <a:pt x="541" y="18"/>
                    <a:pt x="550" y="16"/>
                  </a:cubicBezTo>
                  <a:cubicBezTo>
                    <a:pt x="553" y="16"/>
                    <a:pt x="558" y="15"/>
                    <a:pt x="565" y="15"/>
                  </a:cubicBezTo>
                  <a:cubicBezTo>
                    <a:pt x="565" y="1"/>
                    <a:pt x="565" y="1"/>
                    <a:pt x="565" y="1"/>
                  </a:cubicBezTo>
                  <a:cubicBezTo>
                    <a:pt x="552" y="1"/>
                    <a:pt x="529" y="1"/>
                    <a:pt x="526" y="1"/>
                  </a:cubicBezTo>
                  <a:cubicBezTo>
                    <a:pt x="521" y="0"/>
                    <a:pt x="494" y="2"/>
                    <a:pt x="488" y="3"/>
                  </a:cubicBezTo>
                  <a:cubicBezTo>
                    <a:pt x="482" y="4"/>
                    <a:pt x="485" y="9"/>
                    <a:pt x="482" y="8"/>
                  </a:cubicBezTo>
                  <a:cubicBezTo>
                    <a:pt x="479" y="7"/>
                    <a:pt x="469" y="3"/>
                    <a:pt x="467" y="4"/>
                  </a:cubicBezTo>
                  <a:cubicBezTo>
                    <a:pt x="466" y="5"/>
                    <a:pt x="466" y="7"/>
                    <a:pt x="461" y="7"/>
                  </a:cubicBezTo>
                  <a:cubicBezTo>
                    <a:pt x="456" y="7"/>
                    <a:pt x="451" y="6"/>
                    <a:pt x="454" y="10"/>
                  </a:cubicBezTo>
                  <a:cubicBezTo>
                    <a:pt x="457" y="13"/>
                    <a:pt x="481" y="16"/>
                    <a:pt x="477" y="16"/>
                  </a:cubicBezTo>
                  <a:cubicBezTo>
                    <a:pt x="472" y="16"/>
                    <a:pt x="454" y="21"/>
                    <a:pt x="450" y="21"/>
                  </a:cubicBezTo>
                  <a:cubicBezTo>
                    <a:pt x="446" y="21"/>
                    <a:pt x="458" y="27"/>
                    <a:pt x="454" y="26"/>
                  </a:cubicBezTo>
                  <a:cubicBezTo>
                    <a:pt x="450" y="25"/>
                    <a:pt x="446" y="23"/>
                    <a:pt x="444" y="21"/>
                  </a:cubicBezTo>
                  <a:cubicBezTo>
                    <a:pt x="442" y="20"/>
                    <a:pt x="434" y="22"/>
                    <a:pt x="430" y="21"/>
                  </a:cubicBezTo>
                  <a:cubicBezTo>
                    <a:pt x="426" y="20"/>
                    <a:pt x="411" y="13"/>
                    <a:pt x="404" y="12"/>
                  </a:cubicBezTo>
                  <a:cubicBezTo>
                    <a:pt x="398" y="12"/>
                    <a:pt x="399" y="16"/>
                    <a:pt x="393" y="16"/>
                  </a:cubicBezTo>
                  <a:cubicBezTo>
                    <a:pt x="386" y="16"/>
                    <a:pt x="365" y="16"/>
                    <a:pt x="370" y="18"/>
                  </a:cubicBezTo>
                  <a:cubicBezTo>
                    <a:pt x="375" y="20"/>
                    <a:pt x="394" y="25"/>
                    <a:pt x="402" y="25"/>
                  </a:cubicBezTo>
                  <a:cubicBezTo>
                    <a:pt x="409" y="25"/>
                    <a:pt x="435" y="27"/>
                    <a:pt x="437" y="31"/>
                  </a:cubicBezTo>
                  <a:cubicBezTo>
                    <a:pt x="439" y="35"/>
                    <a:pt x="438" y="42"/>
                    <a:pt x="437" y="40"/>
                  </a:cubicBezTo>
                  <a:cubicBezTo>
                    <a:pt x="436" y="38"/>
                    <a:pt x="438" y="34"/>
                    <a:pt x="429" y="31"/>
                  </a:cubicBezTo>
                  <a:cubicBezTo>
                    <a:pt x="420" y="29"/>
                    <a:pt x="414" y="29"/>
                    <a:pt x="415" y="30"/>
                  </a:cubicBezTo>
                  <a:cubicBezTo>
                    <a:pt x="415" y="31"/>
                    <a:pt x="419" y="39"/>
                    <a:pt x="416" y="36"/>
                  </a:cubicBezTo>
                  <a:cubicBezTo>
                    <a:pt x="412" y="33"/>
                    <a:pt x="412" y="30"/>
                    <a:pt x="406" y="29"/>
                  </a:cubicBezTo>
                  <a:cubicBezTo>
                    <a:pt x="401" y="27"/>
                    <a:pt x="369" y="27"/>
                    <a:pt x="366" y="27"/>
                  </a:cubicBezTo>
                  <a:cubicBezTo>
                    <a:pt x="363" y="28"/>
                    <a:pt x="383" y="38"/>
                    <a:pt x="392" y="42"/>
                  </a:cubicBezTo>
                  <a:cubicBezTo>
                    <a:pt x="402" y="45"/>
                    <a:pt x="401" y="46"/>
                    <a:pt x="398" y="45"/>
                  </a:cubicBezTo>
                  <a:cubicBezTo>
                    <a:pt x="395" y="44"/>
                    <a:pt x="377" y="44"/>
                    <a:pt x="376" y="45"/>
                  </a:cubicBezTo>
                  <a:cubicBezTo>
                    <a:pt x="375" y="46"/>
                    <a:pt x="377" y="52"/>
                    <a:pt x="376" y="51"/>
                  </a:cubicBezTo>
                  <a:cubicBezTo>
                    <a:pt x="376" y="50"/>
                    <a:pt x="370" y="46"/>
                    <a:pt x="371" y="44"/>
                  </a:cubicBezTo>
                  <a:cubicBezTo>
                    <a:pt x="371" y="43"/>
                    <a:pt x="378" y="44"/>
                    <a:pt x="377" y="43"/>
                  </a:cubicBezTo>
                  <a:cubicBezTo>
                    <a:pt x="376" y="41"/>
                    <a:pt x="371" y="36"/>
                    <a:pt x="363" y="33"/>
                  </a:cubicBezTo>
                  <a:cubicBezTo>
                    <a:pt x="354" y="31"/>
                    <a:pt x="338" y="29"/>
                    <a:pt x="340" y="31"/>
                  </a:cubicBezTo>
                  <a:cubicBezTo>
                    <a:pt x="341" y="34"/>
                    <a:pt x="346" y="41"/>
                    <a:pt x="354" y="42"/>
                  </a:cubicBezTo>
                  <a:cubicBezTo>
                    <a:pt x="361" y="44"/>
                    <a:pt x="377" y="52"/>
                    <a:pt x="378" y="55"/>
                  </a:cubicBezTo>
                  <a:cubicBezTo>
                    <a:pt x="380" y="58"/>
                    <a:pt x="375" y="63"/>
                    <a:pt x="371" y="60"/>
                  </a:cubicBezTo>
                  <a:cubicBezTo>
                    <a:pt x="367" y="57"/>
                    <a:pt x="357" y="51"/>
                    <a:pt x="353" y="50"/>
                  </a:cubicBezTo>
                  <a:cubicBezTo>
                    <a:pt x="350" y="49"/>
                    <a:pt x="316" y="38"/>
                    <a:pt x="311" y="37"/>
                  </a:cubicBezTo>
                  <a:cubicBezTo>
                    <a:pt x="306" y="36"/>
                    <a:pt x="293" y="36"/>
                    <a:pt x="293" y="38"/>
                  </a:cubicBezTo>
                  <a:cubicBezTo>
                    <a:pt x="294" y="39"/>
                    <a:pt x="299" y="49"/>
                    <a:pt x="304" y="51"/>
                  </a:cubicBezTo>
                  <a:cubicBezTo>
                    <a:pt x="308" y="52"/>
                    <a:pt x="312" y="56"/>
                    <a:pt x="308" y="56"/>
                  </a:cubicBezTo>
                  <a:cubicBezTo>
                    <a:pt x="303" y="56"/>
                    <a:pt x="293" y="54"/>
                    <a:pt x="293" y="56"/>
                  </a:cubicBezTo>
                  <a:cubicBezTo>
                    <a:pt x="293" y="57"/>
                    <a:pt x="302" y="60"/>
                    <a:pt x="304" y="62"/>
                  </a:cubicBezTo>
                  <a:cubicBezTo>
                    <a:pt x="305" y="64"/>
                    <a:pt x="306" y="65"/>
                    <a:pt x="301" y="62"/>
                  </a:cubicBezTo>
                  <a:cubicBezTo>
                    <a:pt x="295" y="60"/>
                    <a:pt x="272" y="51"/>
                    <a:pt x="269" y="51"/>
                  </a:cubicBezTo>
                  <a:cubicBezTo>
                    <a:pt x="267" y="51"/>
                    <a:pt x="267" y="58"/>
                    <a:pt x="265" y="59"/>
                  </a:cubicBezTo>
                  <a:cubicBezTo>
                    <a:pt x="264" y="60"/>
                    <a:pt x="262" y="60"/>
                    <a:pt x="260" y="62"/>
                  </a:cubicBezTo>
                  <a:cubicBezTo>
                    <a:pt x="259" y="64"/>
                    <a:pt x="257" y="71"/>
                    <a:pt x="256" y="69"/>
                  </a:cubicBezTo>
                  <a:cubicBezTo>
                    <a:pt x="255" y="68"/>
                    <a:pt x="254" y="62"/>
                    <a:pt x="257" y="59"/>
                  </a:cubicBezTo>
                  <a:cubicBezTo>
                    <a:pt x="260" y="55"/>
                    <a:pt x="258" y="45"/>
                    <a:pt x="252" y="44"/>
                  </a:cubicBezTo>
                  <a:cubicBezTo>
                    <a:pt x="246" y="42"/>
                    <a:pt x="243" y="42"/>
                    <a:pt x="234" y="44"/>
                  </a:cubicBezTo>
                  <a:cubicBezTo>
                    <a:pt x="224" y="46"/>
                    <a:pt x="205" y="49"/>
                    <a:pt x="196" y="50"/>
                  </a:cubicBezTo>
                  <a:cubicBezTo>
                    <a:pt x="187" y="51"/>
                    <a:pt x="180" y="53"/>
                    <a:pt x="184" y="53"/>
                  </a:cubicBezTo>
                  <a:cubicBezTo>
                    <a:pt x="188" y="53"/>
                    <a:pt x="192" y="55"/>
                    <a:pt x="196" y="58"/>
                  </a:cubicBezTo>
                  <a:cubicBezTo>
                    <a:pt x="199" y="62"/>
                    <a:pt x="202" y="62"/>
                    <a:pt x="206" y="63"/>
                  </a:cubicBezTo>
                  <a:cubicBezTo>
                    <a:pt x="210" y="65"/>
                    <a:pt x="219" y="74"/>
                    <a:pt x="212" y="70"/>
                  </a:cubicBezTo>
                  <a:cubicBezTo>
                    <a:pt x="205" y="66"/>
                    <a:pt x="200" y="67"/>
                    <a:pt x="196" y="65"/>
                  </a:cubicBezTo>
                  <a:cubicBezTo>
                    <a:pt x="192" y="63"/>
                    <a:pt x="193" y="58"/>
                    <a:pt x="187" y="57"/>
                  </a:cubicBezTo>
                  <a:cubicBezTo>
                    <a:pt x="181" y="56"/>
                    <a:pt x="167" y="57"/>
                    <a:pt x="161" y="58"/>
                  </a:cubicBezTo>
                  <a:cubicBezTo>
                    <a:pt x="154" y="60"/>
                    <a:pt x="154" y="60"/>
                    <a:pt x="157" y="63"/>
                  </a:cubicBezTo>
                  <a:cubicBezTo>
                    <a:pt x="160" y="66"/>
                    <a:pt x="160" y="71"/>
                    <a:pt x="159" y="73"/>
                  </a:cubicBezTo>
                  <a:cubicBezTo>
                    <a:pt x="158" y="75"/>
                    <a:pt x="161" y="83"/>
                    <a:pt x="157" y="81"/>
                  </a:cubicBezTo>
                  <a:cubicBezTo>
                    <a:pt x="152" y="79"/>
                    <a:pt x="137" y="76"/>
                    <a:pt x="133" y="77"/>
                  </a:cubicBezTo>
                  <a:cubicBezTo>
                    <a:pt x="129" y="79"/>
                    <a:pt x="131" y="88"/>
                    <a:pt x="133" y="89"/>
                  </a:cubicBezTo>
                  <a:cubicBezTo>
                    <a:pt x="134" y="90"/>
                    <a:pt x="133" y="92"/>
                    <a:pt x="130" y="89"/>
                  </a:cubicBezTo>
                  <a:cubicBezTo>
                    <a:pt x="126" y="86"/>
                    <a:pt x="121" y="79"/>
                    <a:pt x="113" y="84"/>
                  </a:cubicBezTo>
                  <a:cubicBezTo>
                    <a:pt x="105" y="89"/>
                    <a:pt x="91" y="97"/>
                    <a:pt x="86" y="99"/>
                  </a:cubicBezTo>
                  <a:cubicBezTo>
                    <a:pt x="82" y="100"/>
                    <a:pt x="73" y="104"/>
                    <a:pt x="72" y="105"/>
                  </a:cubicBezTo>
                  <a:cubicBezTo>
                    <a:pt x="70" y="107"/>
                    <a:pt x="76" y="110"/>
                    <a:pt x="78" y="111"/>
                  </a:cubicBezTo>
                  <a:cubicBezTo>
                    <a:pt x="80" y="111"/>
                    <a:pt x="91" y="113"/>
                    <a:pt x="98" y="113"/>
                  </a:cubicBezTo>
                  <a:cubicBezTo>
                    <a:pt x="104" y="113"/>
                    <a:pt x="121" y="110"/>
                    <a:pt x="118" y="111"/>
                  </a:cubicBezTo>
                  <a:cubicBezTo>
                    <a:pt x="115" y="112"/>
                    <a:pt x="105" y="115"/>
                    <a:pt x="106" y="122"/>
                  </a:cubicBezTo>
                  <a:cubicBezTo>
                    <a:pt x="106" y="128"/>
                    <a:pt x="112" y="128"/>
                    <a:pt x="105" y="133"/>
                  </a:cubicBezTo>
                  <a:cubicBezTo>
                    <a:pt x="99" y="139"/>
                    <a:pt x="94" y="142"/>
                    <a:pt x="91" y="142"/>
                  </a:cubicBezTo>
                  <a:cubicBezTo>
                    <a:pt x="88" y="142"/>
                    <a:pt x="88" y="140"/>
                    <a:pt x="85" y="141"/>
                  </a:cubicBezTo>
                  <a:cubicBezTo>
                    <a:pt x="83" y="142"/>
                    <a:pt x="79" y="142"/>
                    <a:pt x="78" y="142"/>
                  </a:cubicBezTo>
                  <a:cubicBezTo>
                    <a:pt x="76" y="141"/>
                    <a:pt x="75" y="140"/>
                    <a:pt x="72" y="141"/>
                  </a:cubicBezTo>
                  <a:cubicBezTo>
                    <a:pt x="69" y="142"/>
                    <a:pt x="58" y="143"/>
                    <a:pt x="55" y="145"/>
                  </a:cubicBezTo>
                  <a:cubicBezTo>
                    <a:pt x="52" y="148"/>
                    <a:pt x="55" y="149"/>
                    <a:pt x="49" y="150"/>
                  </a:cubicBezTo>
                  <a:cubicBezTo>
                    <a:pt x="43" y="150"/>
                    <a:pt x="21" y="157"/>
                    <a:pt x="18" y="156"/>
                  </a:cubicBezTo>
                  <a:cubicBezTo>
                    <a:pt x="16" y="154"/>
                    <a:pt x="12" y="154"/>
                    <a:pt x="11" y="156"/>
                  </a:cubicBezTo>
                  <a:cubicBezTo>
                    <a:pt x="10" y="157"/>
                    <a:pt x="8" y="159"/>
                    <a:pt x="6" y="159"/>
                  </a:cubicBezTo>
                  <a:cubicBezTo>
                    <a:pt x="4" y="159"/>
                    <a:pt x="0" y="163"/>
                    <a:pt x="2" y="164"/>
                  </a:cubicBezTo>
                  <a:cubicBezTo>
                    <a:pt x="5" y="164"/>
                    <a:pt x="2" y="168"/>
                    <a:pt x="1" y="168"/>
                  </a:cubicBezTo>
                  <a:cubicBezTo>
                    <a:pt x="0" y="168"/>
                    <a:pt x="1" y="170"/>
                    <a:pt x="4" y="172"/>
                  </a:cubicBezTo>
                  <a:cubicBezTo>
                    <a:pt x="7" y="174"/>
                    <a:pt x="8" y="179"/>
                    <a:pt x="10" y="178"/>
                  </a:cubicBezTo>
                  <a:cubicBezTo>
                    <a:pt x="12" y="177"/>
                    <a:pt x="13" y="174"/>
                    <a:pt x="17" y="177"/>
                  </a:cubicBezTo>
                  <a:cubicBezTo>
                    <a:pt x="21" y="179"/>
                    <a:pt x="25" y="180"/>
                    <a:pt x="29" y="179"/>
                  </a:cubicBezTo>
                  <a:cubicBezTo>
                    <a:pt x="34" y="178"/>
                    <a:pt x="39" y="175"/>
                    <a:pt x="36" y="177"/>
                  </a:cubicBezTo>
                  <a:cubicBezTo>
                    <a:pt x="33" y="180"/>
                    <a:pt x="34" y="181"/>
                    <a:pt x="38" y="184"/>
                  </a:cubicBezTo>
                  <a:cubicBezTo>
                    <a:pt x="43" y="188"/>
                    <a:pt x="52" y="190"/>
                    <a:pt x="53" y="189"/>
                  </a:cubicBezTo>
                  <a:cubicBezTo>
                    <a:pt x="55" y="188"/>
                    <a:pt x="56" y="185"/>
                    <a:pt x="59" y="186"/>
                  </a:cubicBezTo>
                  <a:cubicBezTo>
                    <a:pt x="62" y="187"/>
                    <a:pt x="75" y="187"/>
                    <a:pt x="77" y="186"/>
                  </a:cubicBezTo>
                  <a:cubicBezTo>
                    <a:pt x="79" y="184"/>
                    <a:pt x="80" y="180"/>
                    <a:pt x="84" y="183"/>
                  </a:cubicBezTo>
                  <a:cubicBezTo>
                    <a:pt x="88" y="186"/>
                    <a:pt x="93" y="188"/>
                    <a:pt x="89" y="190"/>
                  </a:cubicBezTo>
                  <a:cubicBezTo>
                    <a:pt x="85" y="192"/>
                    <a:pt x="61" y="189"/>
                    <a:pt x="57" y="192"/>
                  </a:cubicBezTo>
                  <a:cubicBezTo>
                    <a:pt x="53" y="195"/>
                    <a:pt x="73" y="196"/>
                    <a:pt x="78" y="196"/>
                  </a:cubicBezTo>
                  <a:cubicBezTo>
                    <a:pt x="82" y="196"/>
                    <a:pt x="65" y="198"/>
                    <a:pt x="55" y="196"/>
                  </a:cubicBezTo>
                  <a:cubicBezTo>
                    <a:pt x="45" y="194"/>
                    <a:pt x="34" y="194"/>
                    <a:pt x="31" y="196"/>
                  </a:cubicBezTo>
                  <a:cubicBezTo>
                    <a:pt x="27" y="197"/>
                    <a:pt x="20" y="200"/>
                    <a:pt x="26" y="203"/>
                  </a:cubicBezTo>
                  <a:cubicBezTo>
                    <a:pt x="33" y="206"/>
                    <a:pt x="35" y="207"/>
                    <a:pt x="38" y="205"/>
                  </a:cubicBezTo>
                  <a:cubicBezTo>
                    <a:pt x="42" y="202"/>
                    <a:pt x="43" y="204"/>
                    <a:pt x="41" y="206"/>
                  </a:cubicBezTo>
                  <a:cubicBezTo>
                    <a:pt x="39" y="208"/>
                    <a:pt x="45" y="210"/>
                    <a:pt x="50" y="210"/>
                  </a:cubicBezTo>
                  <a:cubicBezTo>
                    <a:pt x="55" y="211"/>
                    <a:pt x="59" y="210"/>
                    <a:pt x="66" y="210"/>
                  </a:cubicBezTo>
                  <a:cubicBezTo>
                    <a:pt x="72" y="211"/>
                    <a:pt x="66" y="211"/>
                    <a:pt x="61" y="212"/>
                  </a:cubicBezTo>
                  <a:cubicBezTo>
                    <a:pt x="57" y="214"/>
                    <a:pt x="50" y="213"/>
                    <a:pt x="49" y="217"/>
                  </a:cubicBezTo>
                  <a:cubicBezTo>
                    <a:pt x="48" y="220"/>
                    <a:pt x="50" y="220"/>
                    <a:pt x="56" y="223"/>
                  </a:cubicBezTo>
                  <a:cubicBezTo>
                    <a:pt x="62" y="225"/>
                    <a:pt x="84" y="231"/>
                    <a:pt x="83" y="230"/>
                  </a:cubicBezTo>
                  <a:cubicBezTo>
                    <a:pt x="82" y="228"/>
                    <a:pt x="75" y="224"/>
                    <a:pt x="78" y="223"/>
                  </a:cubicBezTo>
                  <a:cubicBezTo>
                    <a:pt x="82" y="223"/>
                    <a:pt x="83" y="226"/>
                    <a:pt x="85" y="224"/>
                  </a:cubicBezTo>
                  <a:cubicBezTo>
                    <a:pt x="88" y="223"/>
                    <a:pt x="95" y="216"/>
                    <a:pt x="97" y="220"/>
                  </a:cubicBezTo>
                  <a:cubicBezTo>
                    <a:pt x="98" y="225"/>
                    <a:pt x="94" y="228"/>
                    <a:pt x="97" y="227"/>
                  </a:cubicBezTo>
                  <a:cubicBezTo>
                    <a:pt x="101" y="226"/>
                    <a:pt x="106" y="225"/>
                    <a:pt x="110" y="223"/>
                  </a:cubicBezTo>
                  <a:cubicBezTo>
                    <a:pt x="114" y="221"/>
                    <a:pt x="114" y="219"/>
                    <a:pt x="116" y="222"/>
                  </a:cubicBezTo>
                  <a:cubicBezTo>
                    <a:pt x="118" y="224"/>
                    <a:pt x="119" y="224"/>
                    <a:pt x="122" y="222"/>
                  </a:cubicBezTo>
                  <a:cubicBezTo>
                    <a:pt x="125" y="220"/>
                    <a:pt x="123" y="219"/>
                    <a:pt x="130" y="220"/>
                  </a:cubicBezTo>
                  <a:cubicBezTo>
                    <a:pt x="137" y="220"/>
                    <a:pt x="145" y="222"/>
                    <a:pt x="150" y="224"/>
                  </a:cubicBezTo>
                  <a:cubicBezTo>
                    <a:pt x="154" y="225"/>
                    <a:pt x="167" y="226"/>
                    <a:pt x="173" y="230"/>
                  </a:cubicBezTo>
                  <a:cubicBezTo>
                    <a:pt x="179" y="234"/>
                    <a:pt x="174" y="230"/>
                    <a:pt x="180" y="232"/>
                  </a:cubicBezTo>
                  <a:cubicBezTo>
                    <a:pt x="186" y="235"/>
                    <a:pt x="191" y="235"/>
                    <a:pt x="194" y="238"/>
                  </a:cubicBezTo>
                  <a:cubicBezTo>
                    <a:pt x="196" y="241"/>
                    <a:pt x="193" y="244"/>
                    <a:pt x="193" y="245"/>
                  </a:cubicBezTo>
                  <a:cubicBezTo>
                    <a:pt x="193" y="247"/>
                    <a:pt x="197" y="251"/>
                    <a:pt x="201" y="253"/>
                  </a:cubicBezTo>
                  <a:cubicBezTo>
                    <a:pt x="204" y="255"/>
                    <a:pt x="210" y="254"/>
                    <a:pt x="211" y="256"/>
                  </a:cubicBezTo>
                  <a:cubicBezTo>
                    <a:pt x="213" y="259"/>
                    <a:pt x="217" y="264"/>
                    <a:pt x="219" y="266"/>
                  </a:cubicBezTo>
                  <a:cubicBezTo>
                    <a:pt x="221" y="267"/>
                    <a:pt x="220" y="274"/>
                    <a:pt x="222" y="277"/>
                  </a:cubicBezTo>
                  <a:cubicBezTo>
                    <a:pt x="225" y="281"/>
                    <a:pt x="229" y="286"/>
                    <a:pt x="227" y="289"/>
                  </a:cubicBezTo>
                  <a:cubicBezTo>
                    <a:pt x="226" y="291"/>
                    <a:pt x="229" y="293"/>
                    <a:pt x="230" y="295"/>
                  </a:cubicBezTo>
                  <a:cubicBezTo>
                    <a:pt x="231" y="297"/>
                    <a:pt x="229" y="292"/>
                    <a:pt x="232" y="294"/>
                  </a:cubicBezTo>
                  <a:cubicBezTo>
                    <a:pt x="235" y="296"/>
                    <a:pt x="237" y="297"/>
                    <a:pt x="236" y="298"/>
                  </a:cubicBezTo>
                  <a:cubicBezTo>
                    <a:pt x="235" y="299"/>
                    <a:pt x="231" y="302"/>
                    <a:pt x="232" y="303"/>
                  </a:cubicBezTo>
                  <a:cubicBezTo>
                    <a:pt x="233" y="305"/>
                    <a:pt x="231" y="307"/>
                    <a:pt x="233" y="307"/>
                  </a:cubicBezTo>
                  <a:cubicBezTo>
                    <a:pt x="234" y="306"/>
                    <a:pt x="237" y="303"/>
                    <a:pt x="239" y="305"/>
                  </a:cubicBezTo>
                  <a:cubicBezTo>
                    <a:pt x="241" y="306"/>
                    <a:pt x="243" y="315"/>
                    <a:pt x="241" y="316"/>
                  </a:cubicBezTo>
                  <a:cubicBezTo>
                    <a:pt x="239" y="317"/>
                    <a:pt x="240" y="317"/>
                    <a:pt x="244" y="318"/>
                  </a:cubicBezTo>
                  <a:cubicBezTo>
                    <a:pt x="247" y="319"/>
                    <a:pt x="246" y="320"/>
                    <a:pt x="243" y="320"/>
                  </a:cubicBezTo>
                  <a:cubicBezTo>
                    <a:pt x="240" y="321"/>
                    <a:pt x="241" y="327"/>
                    <a:pt x="239" y="325"/>
                  </a:cubicBezTo>
                  <a:cubicBezTo>
                    <a:pt x="237" y="324"/>
                    <a:pt x="236" y="323"/>
                    <a:pt x="237" y="322"/>
                  </a:cubicBezTo>
                  <a:cubicBezTo>
                    <a:pt x="238" y="321"/>
                    <a:pt x="239" y="321"/>
                    <a:pt x="237" y="320"/>
                  </a:cubicBezTo>
                  <a:cubicBezTo>
                    <a:pt x="235" y="319"/>
                    <a:pt x="230" y="320"/>
                    <a:pt x="232" y="320"/>
                  </a:cubicBezTo>
                  <a:cubicBezTo>
                    <a:pt x="234" y="321"/>
                    <a:pt x="236" y="323"/>
                    <a:pt x="234" y="323"/>
                  </a:cubicBezTo>
                  <a:cubicBezTo>
                    <a:pt x="232" y="323"/>
                    <a:pt x="229" y="325"/>
                    <a:pt x="230" y="326"/>
                  </a:cubicBezTo>
                  <a:cubicBezTo>
                    <a:pt x="231" y="327"/>
                    <a:pt x="237" y="328"/>
                    <a:pt x="236" y="330"/>
                  </a:cubicBezTo>
                  <a:cubicBezTo>
                    <a:pt x="234" y="331"/>
                    <a:pt x="233" y="334"/>
                    <a:pt x="237" y="334"/>
                  </a:cubicBezTo>
                  <a:cubicBezTo>
                    <a:pt x="239" y="334"/>
                    <a:pt x="242" y="332"/>
                    <a:pt x="243" y="331"/>
                  </a:cubicBezTo>
                  <a:cubicBezTo>
                    <a:pt x="244" y="331"/>
                    <a:pt x="244" y="331"/>
                    <a:pt x="244" y="331"/>
                  </a:cubicBezTo>
                  <a:cubicBezTo>
                    <a:pt x="245" y="330"/>
                    <a:pt x="244" y="330"/>
                    <a:pt x="243" y="331"/>
                  </a:cubicBezTo>
                  <a:cubicBezTo>
                    <a:pt x="241" y="333"/>
                    <a:pt x="240" y="335"/>
                    <a:pt x="237" y="335"/>
                  </a:cubicBezTo>
                  <a:cubicBezTo>
                    <a:pt x="235" y="335"/>
                    <a:pt x="232" y="333"/>
                    <a:pt x="231" y="334"/>
                  </a:cubicBezTo>
                  <a:cubicBezTo>
                    <a:pt x="230" y="336"/>
                    <a:pt x="232" y="337"/>
                    <a:pt x="231" y="337"/>
                  </a:cubicBezTo>
                  <a:cubicBezTo>
                    <a:pt x="229" y="338"/>
                    <a:pt x="226" y="339"/>
                    <a:pt x="227" y="340"/>
                  </a:cubicBezTo>
                  <a:cubicBezTo>
                    <a:pt x="229" y="340"/>
                    <a:pt x="231" y="342"/>
                    <a:pt x="232" y="344"/>
                  </a:cubicBezTo>
                  <a:cubicBezTo>
                    <a:pt x="232" y="346"/>
                    <a:pt x="234" y="346"/>
                    <a:pt x="235" y="344"/>
                  </a:cubicBezTo>
                  <a:cubicBezTo>
                    <a:pt x="235" y="343"/>
                    <a:pt x="239" y="344"/>
                    <a:pt x="241" y="346"/>
                  </a:cubicBezTo>
                  <a:cubicBezTo>
                    <a:pt x="243" y="347"/>
                    <a:pt x="249" y="346"/>
                    <a:pt x="250" y="345"/>
                  </a:cubicBezTo>
                  <a:cubicBezTo>
                    <a:pt x="252" y="344"/>
                    <a:pt x="250" y="340"/>
                    <a:pt x="254" y="338"/>
                  </a:cubicBezTo>
                  <a:cubicBezTo>
                    <a:pt x="257" y="337"/>
                    <a:pt x="262" y="338"/>
                    <a:pt x="258" y="333"/>
                  </a:cubicBezTo>
                  <a:cubicBezTo>
                    <a:pt x="255" y="328"/>
                    <a:pt x="254" y="326"/>
                    <a:pt x="254" y="323"/>
                  </a:cubicBezTo>
                  <a:cubicBezTo>
                    <a:pt x="254" y="320"/>
                    <a:pt x="255" y="326"/>
                    <a:pt x="257" y="328"/>
                  </a:cubicBezTo>
                  <a:cubicBezTo>
                    <a:pt x="258" y="330"/>
                    <a:pt x="258" y="334"/>
                    <a:pt x="261" y="334"/>
                  </a:cubicBezTo>
                  <a:cubicBezTo>
                    <a:pt x="263" y="334"/>
                    <a:pt x="265" y="336"/>
                    <a:pt x="267" y="332"/>
                  </a:cubicBezTo>
                  <a:cubicBezTo>
                    <a:pt x="268" y="329"/>
                    <a:pt x="268" y="333"/>
                    <a:pt x="266" y="335"/>
                  </a:cubicBezTo>
                  <a:cubicBezTo>
                    <a:pt x="263" y="337"/>
                    <a:pt x="264" y="340"/>
                    <a:pt x="261" y="341"/>
                  </a:cubicBezTo>
                  <a:cubicBezTo>
                    <a:pt x="258" y="343"/>
                    <a:pt x="262" y="343"/>
                    <a:pt x="264" y="341"/>
                  </a:cubicBezTo>
                  <a:cubicBezTo>
                    <a:pt x="265" y="340"/>
                    <a:pt x="271" y="339"/>
                    <a:pt x="274" y="340"/>
                  </a:cubicBezTo>
                  <a:cubicBezTo>
                    <a:pt x="277" y="341"/>
                    <a:pt x="284" y="336"/>
                    <a:pt x="282" y="338"/>
                  </a:cubicBezTo>
                  <a:cubicBezTo>
                    <a:pt x="281" y="340"/>
                    <a:pt x="283" y="341"/>
                    <a:pt x="278" y="341"/>
                  </a:cubicBezTo>
                  <a:cubicBezTo>
                    <a:pt x="274" y="341"/>
                    <a:pt x="272" y="342"/>
                    <a:pt x="270" y="343"/>
                  </a:cubicBezTo>
                  <a:cubicBezTo>
                    <a:pt x="268" y="344"/>
                    <a:pt x="264" y="348"/>
                    <a:pt x="273" y="346"/>
                  </a:cubicBezTo>
                  <a:cubicBezTo>
                    <a:pt x="282" y="344"/>
                    <a:pt x="291" y="344"/>
                    <a:pt x="286" y="345"/>
                  </a:cubicBezTo>
                  <a:cubicBezTo>
                    <a:pt x="281" y="346"/>
                    <a:pt x="272" y="346"/>
                    <a:pt x="274" y="348"/>
                  </a:cubicBezTo>
                  <a:cubicBezTo>
                    <a:pt x="276" y="349"/>
                    <a:pt x="278" y="349"/>
                    <a:pt x="279" y="350"/>
                  </a:cubicBezTo>
                  <a:cubicBezTo>
                    <a:pt x="280" y="352"/>
                    <a:pt x="280" y="353"/>
                    <a:pt x="281" y="354"/>
                  </a:cubicBezTo>
                  <a:cubicBezTo>
                    <a:pt x="282" y="356"/>
                    <a:pt x="281" y="357"/>
                    <a:pt x="280" y="358"/>
                  </a:cubicBezTo>
                  <a:cubicBezTo>
                    <a:pt x="279" y="358"/>
                    <a:pt x="278" y="360"/>
                    <a:pt x="281" y="359"/>
                  </a:cubicBezTo>
                  <a:cubicBezTo>
                    <a:pt x="283" y="358"/>
                    <a:pt x="284" y="357"/>
                    <a:pt x="287" y="357"/>
                  </a:cubicBezTo>
                  <a:cubicBezTo>
                    <a:pt x="290" y="357"/>
                    <a:pt x="289" y="358"/>
                    <a:pt x="290" y="360"/>
                  </a:cubicBezTo>
                  <a:cubicBezTo>
                    <a:pt x="291" y="362"/>
                    <a:pt x="297" y="369"/>
                    <a:pt x="295" y="370"/>
                  </a:cubicBezTo>
                  <a:cubicBezTo>
                    <a:pt x="293" y="371"/>
                    <a:pt x="289" y="371"/>
                    <a:pt x="287" y="370"/>
                  </a:cubicBezTo>
                  <a:cubicBezTo>
                    <a:pt x="285" y="369"/>
                    <a:pt x="275" y="363"/>
                    <a:pt x="270" y="363"/>
                  </a:cubicBezTo>
                  <a:cubicBezTo>
                    <a:pt x="266" y="362"/>
                    <a:pt x="254" y="360"/>
                    <a:pt x="250" y="360"/>
                  </a:cubicBezTo>
                  <a:cubicBezTo>
                    <a:pt x="247" y="361"/>
                    <a:pt x="243" y="361"/>
                    <a:pt x="249" y="366"/>
                  </a:cubicBezTo>
                  <a:cubicBezTo>
                    <a:pt x="255" y="371"/>
                    <a:pt x="261" y="369"/>
                    <a:pt x="266" y="371"/>
                  </a:cubicBezTo>
                  <a:cubicBezTo>
                    <a:pt x="270" y="374"/>
                    <a:pt x="273" y="378"/>
                    <a:pt x="277" y="378"/>
                  </a:cubicBezTo>
                  <a:cubicBezTo>
                    <a:pt x="281" y="378"/>
                    <a:pt x="289" y="377"/>
                    <a:pt x="291" y="378"/>
                  </a:cubicBezTo>
                  <a:cubicBezTo>
                    <a:pt x="293" y="380"/>
                    <a:pt x="296" y="379"/>
                    <a:pt x="298" y="379"/>
                  </a:cubicBezTo>
                  <a:cubicBezTo>
                    <a:pt x="300" y="380"/>
                    <a:pt x="300" y="385"/>
                    <a:pt x="298" y="385"/>
                  </a:cubicBezTo>
                  <a:cubicBezTo>
                    <a:pt x="295" y="386"/>
                    <a:pt x="294" y="386"/>
                    <a:pt x="296" y="388"/>
                  </a:cubicBezTo>
                  <a:cubicBezTo>
                    <a:pt x="298" y="390"/>
                    <a:pt x="301" y="391"/>
                    <a:pt x="297" y="392"/>
                  </a:cubicBezTo>
                  <a:cubicBezTo>
                    <a:pt x="293" y="392"/>
                    <a:pt x="293" y="395"/>
                    <a:pt x="293" y="397"/>
                  </a:cubicBezTo>
                  <a:cubicBezTo>
                    <a:pt x="293" y="399"/>
                    <a:pt x="292" y="398"/>
                    <a:pt x="295" y="398"/>
                  </a:cubicBezTo>
                  <a:cubicBezTo>
                    <a:pt x="298" y="398"/>
                    <a:pt x="299" y="400"/>
                    <a:pt x="296" y="400"/>
                  </a:cubicBezTo>
                  <a:cubicBezTo>
                    <a:pt x="292" y="400"/>
                    <a:pt x="290" y="399"/>
                    <a:pt x="290" y="402"/>
                  </a:cubicBezTo>
                  <a:cubicBezTo>
                    <a:pt x="290" y="406"/>
                    <a:pt x="287" y="410"/>
                    <a:pt x="288" y="408"/>
                  </a:cubicBezTo>
                  <a:cubicBezTo>
                    <a:pt x="290" y="407"/>
                    <a:pt x="295" y="407"/>
                    <a:pt x="293" y="409"/>
                  </a:cubicBezTo>
                  <a:cubicBezTo>
                    <a:pt x="291" y="411"/>
                    <a:pt x="289" y="414"/>
                    <a:pt x="286" y="414"/>
                  </a:cubicBezTo>
                  <a:cubicBezTo>
                    <a:pt x="283" y="414"/>
                    <a:pt x="277" y="412"/>
                    <a:pt x="275" y="412"/>
                  </a:cubicBezTo>
                  <a:cubicBezTo>
                    <a:pt x="272" y="411"/>
                    <a:pt x="270" y="416"/>
                    <a:pt x="268" y="416"/>
                  </a:cubicBezTo>
                  <a:cubicBezTo>
                    <a:pt x="266" y="416"/>
                    <a:pt x="264" y="414"/>
                    <a:pt x="265" y="416"/>
                  </a:cubicBezTo>
                  <a:cubicBezTo>
                    <a:pt x="266" y="418"/>
                    <a:pt x="268" y="418"/>
                    <a:pt x="269" y="419"/>
                  </a:cubicBezTo>
                  <a:cubicBezTo>
                    <a:pt x="270" y="421"/>
                    <a:pt x="275" y="423"/>
                    <a:pt x="274" y="422"/>
                  </a:cubicBezTo>
                  <a:cubicBezTo>
                    <a:pt x="273" y="420"/>
                    <a:pt x="273" y="420"/>
                    <a:pt x="276" y="421"/>
                  </a:cubicBezTo>
                  <a:cubicBezTo>
                    <a:pt x="280" y="421"/>
                    <a:pt x="280" y="422"/>
                    <a:pt x="283" y="419"/>
                  </a:cubicBezTo>
                  <a:cubicBezTo>
                    <a:pt x="286" y="417"/>
                    <a:pt x="288" y="417"/>
                    <a:pt x="290" y="417"/>
                  </a:cubicBezTo>
                  <a:cubicBezTo>
                    <a:pt x="292" y="417"/>
                    <a:pt x="294" y="418"/>
                    <a:pt x="291" y="418"/>
                  </a:cubicBezTo>
                  <a:cubicBezTo>
                    <a:pt x="288" y="418"/>
                    <a:pt x="285" y="420"/>
                    <a:pt x="288" y="421"/>
                  </a:cubicBezTo>
                  <a:cubicBezTo>
                    <a:pt x="290" y="421"/>
                    <a:pt x="293" y="423"/>
                    <a:pt x="291" y="423"/>
                  </a:cubicBezTo>
                  <a:cubicBezTo>
                    <a:pt x="289" y="424"/>
                    <a:pt x="293" y="424"/>
                    <a:pt x="295" y="425"/>
                  </a:cubicBezTo>
                  <a:cubicBezTo>
                    <a:pt x="297" y="425"/>
                    <a:pt x="306" y="427"/>
                    <a:pt x="302" y="427"/>
                  </a:cubicBezTo>
                  <a:cubicBezTo>
                    <a:pt x="297" y="426"/>
                    <a:pt x="295" y="425"/>
                    <a:pt x="299" y="429"/>
                  </a:cubicBezTo>
                  <a:cubicBezTo>
                    <a:pt x="304" y="432"/>
                    <a:pt x="308" y="436"/>
                    <a:pt x="304" y="433"/>
                  </a:cubicBezTo>
                  <a:cubicBezTo>
                    <a:pt x="299" y="431"/>
                    <a:pt x="295" y="428"/>
                    <a:pt x="293" y="426"/>
                  </a:cubicBezTo>
                  <a:cubicBezTo>
                    <a:pt x="291" y="424"/>
                    <a:pt x="289" y="424"/>
                    <a:pt x="286" y="424"/>
                  </a:cubicBezTo>
                  <a:cubicBezTo>
                    <a:pt x="283" y="424"/>
                    <a:pt x="281" y="424"/>
                    <a:pt x="277" y="424"/>
                  </a:cubicBezTo>
                  <a:cubicBezTo>
                    <a:pt x="274" y="425"/>
                    <a:pt x="272" y="423"/>
                    <a:pt x="269" y="423"/>
                  </a:cubicBezTo>
                  <a:cubicBezTo>
                    <a:pt x="266" y="423"/>
                    <a:pt x="265" y="426"/>
                    <a:pt x="264" y="428"/>
                  </a:cubicBezTo>
                  <a:cubicBezTo>
                    <a:pt x="262" y="429"/>
                    <a:pt x="258" y="430"/>
                    <a:pt x="258" y="431"/>
                  </a:cubicBezTo>
                  <a:cubicBezTo>
                    <a:pt x="258" y="433"/>
                    <a:pt x="256" y="436"/>
                    <a:pt x="259" y="435"/>
                  </a:cubicBezTo>
                  <a:cubicBezTo>
                    <a:pt x="261" y="435"/>
                    <a:pt x="269" y="430"/>
                    <a:pt x="271" y="429"/>
                  </a:cubicBezTo>
                  <a:cubicBezTo>
                    <a:pt x="273" y="428"/>
                    <a:pt x="274" y="424"/>
                    <a:pt x="274" y="426"/>
                  </a:cubicBezTo>
                  <a:cubicBezTo>
                    <a:pt x="274" y="427"/>
                    <a:pt x="274" y="428"/>
                    <a:pt x="276" y="428"/>
                  </a:cubicBezTo>
                  <a:cubicBezTo>
                    <a:pt x="278" y="428"/>
                    <a:pt x="279" y="427"/>
                    <a:pt x="280" y="429"/>
                  </a:cubicBezTo>
                  <a:cubicBezTo>
                    <a:pt x="280" y="431"/>
                    <a:pt x="284" y="433"/>
                    <a:pt x="284" y="432"/>
                  </a:cubicBezTo>
                  <a:cubicBezTo>
                    <a:pt x="285" y="430"/>
                    <a:pt x="284" y="428"/>
                    <a:pt x="286" y="428"/>
                  </a:cubicBezTo>
                  <a:cubicBezTo>
                    <a:pt x="288" y="429"/>
                    <a:pt x="287" y="429"/>
                    <a:pt x="289" y="431"/>
                  </a:cubicBezTo>
                  <a:cubicBezTo>
                    <a:pt x="291" y="432"/>
                    <a:pt x="291" y="433"/>
                    <a:pt x="293" y="431"/>
                  </a:cubicBezTo>
                  <a:cubicBezTo>
                    <a:pt x="294" y="430"/>
                    <a:pt x="296" y="432"/>
                    <a:pt x="298" y="433"/>
                  </a:cubicBezTo>
                  <a:cubicBezTo>
                    <a:pt x="300" y="434"/>
                    <a:pt x="300" y="434"/>
                    <a:pt x="297" y="434"/>
                  </a:cubicBezTo>
                  <a:cubicBezTo>
                    <a:pt x="295" y="434"/>
                    <a:pt x="296" y="435"/>
                    <a:pt x="298" y="436"/>
                  </a:cubicBezTo>
                  <a:cubicBezTo>
                    <a:pt x="300" y="436"/>
                    <a:pt x="304" y="438"/>
                    <a:pt x="300" y="437"/>
                  </a:cubicBezTo>
                  <a:cubicBezTo>
                    <a:pt x="295" y="436"/>
                    <a:pt x="293" y="436"/>
                    <a:pt x="292" y="435"/>
                  </a:cubicBezTo>
                  <a:cubicBezTo>
                    <a:pt x="290" y="433"/>
                    <a:pt x="287" y="431"/>
                    <a:pt x="287" y="434"/>
                  </a:cubicBezTo>
                  <a:cubicBezTo>
                    <a:pt x="287" y="437"/>
                    <a:pt x="286" y="436"/>
                    <a:pt x="286" y="435"/>
                  </a:cubicBezTo>
                  <a:cubicBezTo>
                    <a:pt x="286" y="434"/>
                    <a:pt x="285" y="434"/>
                    <a:pt x="283" y="434"/>
                  </a:cubicBezTo>
                  <a:cubicBezTo>
                    <a:pt x="282" y="435"/>
                    <a:pt x="281" y="433"/>
                    <a:pt x="278" y="433"/>
                  </a:cubicBezTo>
                  <a:cubicBezTo>
                    <a:pt x="276" y="432"/>
                    <a:pt x="271" y="431"/>
                    <a:pt x="269" y="433"/>
                  </a:cubicBezTo>
                  <a:cubicBezTo>
                    <a:pt x="266" y="434"/>
                    <a:pt x="256" y="437"/>
                    <a:pt x="255" y="439"/>
                  </a:cubicBezTo>
                  <a:cubicBezTo>
                    <a:pt x="255" y="441"/>
                    <a:pt x="254" y="444"/>
                    <a:pt x="256" y="443"/>
                  </a:cubicBezTo>
                  <a:cubicBezTo>
                    <a:pt x="259" y="441"/>
                    <a:pt x="268" y="442"/>
                    <a:pt x="271" y="441"/>
                  </a:cubicBezTo>
                  <a:cubicBezTo>
                    <a:pt x="273" y="439"/>
                    <a:pt x="281" y="439"/>
                    <a:pt x="284" y="441"/>
                  </a:cubicBezTo>
                  <a:cubicBezTo>
                    <a:pt x="286" y="442"/>
                    <a:pt x="288" y="445"/>
                    <a:pt x="292" y="444"/>
                  </a:cubicBezTo>
                  <a:cubicBezTo>
                    <a:pt x="297" y="444"/>
                    <a:pt x="296" y="445"/>
                    <a:pt x="293" y="445"/>
                  </a:cubicBezTo>
                  <a:cubicBezTo>
                    <a:pt x="289" y="445"/>
                    <a:pt x="288" y="445"/>
                    <a:pt x="285" y="443"/>
                  </a:cubicBezTo>
                  <a:cubicBezTo>
                    <a:pt x="281" y="440"/>
                    <a:pt x="274" y="441"/>
                    <a:pt x="272" y="441"/>
                  </a:cubicBezTo>
                  <a:cubicBezTo>
                    <a:pt x="269" y="442"/>
                    <a:pt x="259" y="443"/>
                    <a:pt x="257" y="445"/>
                  </a:cubicBezTo>
                  <a:cubicBezTo>
                    <a:pt x="255" y="447"/>
                    <a:pt x="256" y="449"/>
                    <a:pt x="260" y="449"/>
                  </a:cubicBezTo>
                  <a:cubicBezTo>
                    <a:pt x="264" y="449"/>
                    <a:pt x="276" y="450"/>
                    <a:pt x="273" y="450"/>
                  </a:cubicBezTo>
                  <a:cubicBezTo>
                    <a:pt x="269" y="450"/>
                    <a:pt x="269" y="452"/>
                    <a:pt x="268" y="453"/>
                  </a:cubicBezTo>
                  <a:cubicBezTo>
                    <a:pt x="267" y="454"/>
                    <a:pt x="262" y="455"/>
                    <a:pt x="260" y="456"/>
                  </a:cubicBezTo>
                  <a:cubicBezTo>
                    <a:pt x="259" y="456"/>
                    <a:pt x="259" y="458"/>
                    <a:pt x="264" y="458"/>
                  </a:cubicBezTo>
                  <a:cubicBezTo>
                    <a:pt x="268" y="458"/>
                    <a:pt x="270" y="460"/>
                    <a:pt x="266" y="459"/>
                  </a:cubicBezTo>
                  <a:cubicBezTo>
                    <a:pt x="262" y="459"/>
                    <a:pt x="256" y="459"/>
                    <a:pt x="256" y="462"/>
                  </a:cubicBezTo>
                  <a:cubicBezTo>
                    <a:pt x="257" y="466"/>
                    <a:pt x="258" y="469"/>
                    <a:pt x="261" y="468"/>
                  </a:cubicBezTo>
                  <a:cubicBezTo>
                    <a:pt x="263" y="467"/>
                    <a:pt x="274" y="458"/>
                    <a:pt x="280" y="455"/>
                  </a:cubicBezTo>
                  <a:cubicBezTo>
                    <a:pt x="286" y="451"/>
                    <a:pt x="290" y="449"/>
                    <a:pt x="296" y="448"/>
                  </a:cubicBezTo>
                  <a:cubicBezTo>
                    <a:pt x="302" y="448"/>
                    <a:pt x="305" y="449"/>
                    <a:pt x="299" y="449"/>
                  </a:cubicBezTo>
                  <a:cubicBezTo>
                    <a:pt x="292" y="449"/>
                    <a:pt x="290" y="451"/>
                    <a:pt x="295" y="451"/>
                  </a:cubicBezTo>
                  <a:cubicBezTo>
                    <a:pt x="301" y="451"/>
                    <a:pt x="304" y="452"/>
                    <a:pt x="296" y="452"/>
                  </a:cubicBezTo>
                  <a:cubicBezTo>
                    <a:pt x="288" y="452"/>
                    <a:pt x="268" y="464"/>
                    <a:pt x="263" y="469"/>
                  </a:cubicBezTo>
                  <a:cubicBezTo>
                    <a:pt x="258" y="474"/>
                    <a:pt x="265" y="471"/>
                    <a:pt x="269" y="471"/>
                  </a:cubicBezTo>
                  <a:cubicBezTo>
                    <a:pt x="272" y="470"/>
                    <a:pt x="282" y="468"/>
                    <a:pt x="279" y="469"/>
                  </a:cubicBezTo>
                  <a:cubicBezTo>
                    <a:pt x="277" y="470"/>
                    <a:pt x="276" y="471"/>
                    <a:pt x="273" y="472"/>
                  </a:cubicBezTo>
                  <a:cubicBezTo>
                    <a:pt x="270" y="473"/>
                    <a:pt x="267" y="472"/>
                    <a:pt x="268" y="474"/>
                  </a:cubicBezTo>
                  <a:cubicBezTo>
                    <a:pt x="269" y="477"/>
                    <a:pt x="272" y="483"/>
                    <a:pt x="274" y="482"/>
                  </a:cubicBezTo>
                  <a:cubicBezTo>
                    <a:pt x="276" y="480"/>
                    <a:pt x="280" y="475"/>
                    <a:pt x="283" y="475"/>
                  </a:cubicBezTo>
                  <a:cubicBezTo>
                    <a:pt x="285" y="474"/>
                    <a:pt x="297" y="476"/>
                    <a:pt x="294" y="476"/>
                  </a:cubicBezTo>
                  <a:cubicBezTo>
                    <a:pt x="291" y="476"/>
                    <a:pt x="285" y="476"/>
                    <a:pt x="283" y="476"/>
                  </a:cubicBezTo>
                  <a:cubicBezTo>
                    <a:pt x="281" y="476"/>
                    <a:pt x="275" y="481"/>
                    <a:pt x="275" y="482"/>
                  </a:cubicBezTo>
                  <a:cubicBezTo>
                    <a:pt x="275" y="484"/>
                    <a:pt x="275" y="483"/>
                    <a:pt x="275" y="485"/>
                  </a:cubicBezTo>
                  <a:cubicBezTo>
                    <a:pt x="276" y="488"/>
                    <a:pt x="276" y="492"/>
                    <a:pt x="278" y="494"/>
                  </a:cubicBezTo>
                  <a:cubicBezTo>
                    <a:pt x="279" y="496"/>
                    <a:pt x="281" y="495"/>
                    <a:pt x="282" y="494"/>
                  </a:cubicBezTo>
                  <a:cubicBezTo>
                    <a:pt x="283" y="492"/>
                    <a:pt x="284" y="493"/>
                    <a:pt x="282" y="495"/>
                  </a:cubicBezTo>
                  <a:cubicBezTo>
                    <a:pt x="280" y="497"/>
                    <a:pt x="278" y="509"/>
                    <a:pt x="280" y="507"/>
                  </a:cubicBezTo>
                  <a:cubicBezTo>
                    <a:pt x="282" y="505"/>
                    <a:pt x="286" y="499"/>
                    <a:pt x="289" y="498"/>
                  </a:cubicBezTo>
                  <a:cubicBezTo>
                    <a:pt x="291" y="497"/>
                    <a:pt x="289" y="498"/>
                    <a:pt x="289" y="501"/>
                  </a:cubicBezTo>
                  <a:cubicBezTo>
                    <a:pt x="289" y="503"/>
                    <a:pt x="291" y="508"/>
                    <a:pt x="293" y="505"/>
                  </a:cubicBezTo>
                  <a:cubicBezTo>
                    <a:pt x="295" y="503"/>
                    <a:pt x="296" y="503"/>
                    <a:pt x="296" y="502"/>
                  </a:cubicBezTo>
                  <a:cubicBezTo>
                    <a:pt x="296" y="500"/>
                    <a:pt x="299" y="499"/>
                    <a:pt x="295" y="495"/>
                  </a:cubicBezTo>
                  <a:cubicBezTo>
                    <a:pt x="291" y="490"/>
                    <a:pt x="290" y="487"/>
                    <a:pt x="294" y="492"/>
                  </a:cubicBezTo>
                  <a:cubicBezTo>
                    <a:pt x="298" y="497"/>
                    <a:pt x="299" y="500"/>
                    <a:pt x="301" y="498"/>
                  </a:cubicBezTo>
                  <a:cubicBezTo>
                    <a:pt x="302" y="496"/>
                    <a:pt x="304" y="495"/>
                    <a:pt x="303" y="496"/>
                  </a:cubicBezTo>
                  <a:cubicBezTo>
                    <a:pt x="302" y="497"/>
                    <a:pt x="309" y="506"/>
                    <a:pt x="307" y="505"/>
                  </a:cubicBezTo>
                  <a:cubicBezTo>
                    <a:pt x="305" y="503"/>
                    <a:pt x="306" y="502"/>
                    <a:pt x="304" y="501"/>
                  </a:cubicBezTo>
                  <a:cubicBezTo>
                    <a:pt x="302" y="500"/>
                    <a:pt x="301" y="501"/>
                    <a:pt x="301" y="504"/>
                  </a:cubicBezTo>
                  <a:cubicBezTo>
                    <a:pt x="301" y="507"/>
                    <a:pt x="304" y="513"/>
                    <a:pt x="303" y="515"/>
                  </a:cubicBezTo>
                  <a:cubicBezTo>
                    <a:pt x="302" y="516"/>
                    <a:pt x="302" y="516"/>
                    <a:pt x="302" y="514"/>
                  </a:cubicBezTo>
                  <a:cubicBezTo>
                    <a:pt x="302" y="511"/>
                    <a:pt x="303" y="506"/>
                    <a:pt x="299" y="507"/>
                  </a:cubicBezTo>
                  <a:cubicBezTo>
                    <a:pt x="296" y="508"/>
                    <a:pt x="296" y="509"/>
                    <a:pt x="293" y="510"/>
                  </a:cubicBezTo>
                  <a:cubicBezTo>
                    <a:pt x="291" y="511"/>
                    <a:pt x="288" y="518"/>
                    <a:pt x="287" y="519"/>
                  </a:cubicBezTo>
                  <a:cubicBezTo>
                    <a:pt x="286" y="521"/>
                    <a:pt x="291" y="522"/>
                    <a:pt x="294" y="521"/>
                  </a:cubicBezTo>
                  <a:cubicBezTo>
                    <a:pt x="296" y="520"/>
                    <a:pt x="292" y="526"/>
                    <a:pt x="292" y="528"/>
                  </a:cubicBezTo>
                  <a:cubicBezTo>
                    <a:pt x="292" y="529"/>
                    <a:pt x="296" y="523"/>
                    <a:pt x="297" y="527"/>
                  </a:cubicBezTo>
                  <a:cubicBezTo>
                    <a:pt x="299" y="531"/>
                    <a:pt x="297" y="533"/>
                    <a:pt x="300" y="534"/>
                  </a:cubicBezTo>
                  <a:cubicBezTo>
                    <a:pt x="303" y="535"/>
                    <a:pt x="305" y="536"/>
                    <a:pt x="304" y="539"/>
                  </a:cubicBezTo>
                  <a:cubicBezTo>
                    <a:pt x="302" y="541"/>
                    <a:pt x="299" y="543"/>
                    <a:pt x="303" y="546"/>
                  </a:cubicBezTo>
                  <a:cubicBezTo>
                    <a:pt x="308" y="549"/>
                    <a:pt x="309" y="551"/>
                    <a:pt x="312" y="554"/>
                  </a:cubicBezTo>
                  <a:cubicBezTo>
                    <a:pt x="314" y="557"/>
                    <a:pt x="317" y="554"/>
                    <a:pt x="318" y="553"/>
                  </a:cubicBezTo>
                  <a:cubicBezTo>
                    <a:pt x="318" y="553"/>
                    <a:pt x="319" y="551"/>
                    <a:pt x="319" y="555"/>
                  </a:cubicBezTo>
                  <a:cubicBezTo>
                    <a:pt x="319" y="559"/>
                    <a:pt x="318" y="561"/>
                    <a:pt x="319" y="563"/>
                  </a:cubicBezTo>
                  <a:cubicBezTo>
                    <a:pt x="320" y="565"/>
                    <a:pt x="322" y="568"/>
                    <a:pt x="323" y="567"/>
                  </a:cubicBezTo>
                  <a:cubicBezTo>
                    <a:pt x="324" y="565"/>
                    <a:pt x="324" y="566"/>
                    <a:pt x="327" y="568"/>
                  </a:cubicBezTo>
                  <a:cubicBezTo>
                    <a:pt x="330" y="570"/>
                    <a:pt x="335" y="576"/>
                    <a:pt x="339" y="576"/>
                  </a:cubicBezTo>
                  <a:cubicBezTo>
                    <a:pt x="342" y="577"/>
                    <a:pt x="348" y="577"/>
                    <a:pt x="350" y="575"/>
                  </a:cubicBezTo>
                  <a:cubicBezTo>
                    <a:pt x="352" y="574"/>
                    <a:pt x="357" y="577"/>
                    <a:pt x="358" y="575"/>
                  </a:cubicBezTo>
                  <a:cubicBezTo>
                    <a:pt x="359" y="573"/>
                    <a:pt x="359" y="572"/>
                    <a:pt x="359" y="576"/>
                  </a:cubicBezTo>
                  <a:cubicBezTo>
                    <a:pt x="359" y="580"/>
                    <a:pt x="358" y="585"/>
                    <a:pt x="360" y="581"/>
                  </a:cubicBezTo>
                  <a:cubicBezTo>
                    <a:pt x="362" y="576"/>
                    <a:pt x="367" y="570"/>
                    <a:pt x="365" y="573"/>
                  </a:cubicBezTo>
                  <a:cubicBezTo>
                    <a:pt x="363" y="577"/>
                    <a:pt x="364" y="578"/>
                    <a:pt x="366" y="578"/>
                  </a:cubicBezTo>
                  <a:cubicBezTo>
                    <a:pt x="366" y="578"/>
                    <a:pt x="367" y="578"/>
                    <a:pt x="367" y="578"/>
                  </a:cubicBezTo>
                  <a:cubicBezTo>
                    <a:pt x="368" y="578"/>
                    <a:pt x="368" y="578"/>
                    <a:pt x="367" y="578"/>
                  </a:cubicBezTo>
                  <a:cubicBezTo>
                    <a:pt x="366" y="578"/>
                    <a:pt x="365" y="579"/>
                    <a:pt x="365" y="579"/>
                  </a:cubicBezTo>
                  <a:cubicBezTo>
                    <a:pt x="363" y="581"/>
                    <a:pt x="361" y="584"/>
                    <a:pt x="365" y="583"/>
                  </a:cubicBezTo>
                  <a:cubicBezTo>
                    <a:pt x="368" y="582"/>
                    <a:pt x="369" y="583"/>
                    <a:pt x="368" y="586"/>
                  </a:cubicBezTo>
                  <a:cubicBezTo>
                    <a:pt x="367" y="589"/>
                    <a:pt x="368" y="588"/>
                    <a:pt x="371" y="586"/>
                  </a:cubicBezTo>
                  <a:cubicBezTo>
                    <a:pt x="374" y="584"/>
                    <a:pt x="377" y="583"/>
                    <a:pt x="375" y="586"/>
                  </a:cubicBezTo>
                  <a:cubicBezTo>
                    <a:pt x="373" y="589"/>
                    <a:pt x="366" y="597"/>
                    <a:pt x="372" y="591"/>
                  </a:cubicBezTo>
                  <a:cubicBezTo>
                    <a:pt x="377" y="586"/>
                    <a:pt x="375" y="594"/>
                    <a:pt x="376" y="591"/>
                  </a:cubicBezTo>
                  <a:cubicBezTo>
                    <a:pt x="376" y="591"/>
                    <a:pt x="376" y="590"/>
                    <a:pt x="376" y="591"/>
                  </a:cubicBezTo>
                  <a:cubicBezTo>
                    <a:pt x="376" y="591"/>
                    <a:pt x="376" y="591"/>
                    <a:pt x="376" y="591"/>
                  </a:cubicBezTo>
                  <a:cubicBezTo>
                    <a:pt x="376" y="592"/>
                    <a:pt x="376" y="593"/>
                    <a:pt x="376" y="592"/>
                  </a:cubicBezTo>
                  <a:cubicBezTo>
                    <a:pt x="381" y="590"/>
                    <a:pt x="384" y="585"/>
                    <a:pt x="383" y="589"/>
                  </a:cubicBezTo>
                  <a:cubicBezTo>
                    <a:pt x="383" y="591"/>
                    <a:pt x="382" y="599"/>
                    <a:pt x="383" y="598"/>
                  </a:cubicBezTo>
                  <a:cubicBezTo>
                    <a:pt x="384" y="596"/>
                    <a:pt x="388" y="593"/>
                    <a:pt x="390" y="593"/>
                  </a:cubicBezTo>
                  <a:cubicBezTo>
                    <a:pt x="392" y="592"/>
                    <a:pt x="396" y="590"/>
                    <a:pt x="394" y="589"/>
                  </a:cubicBezTo>
                  <a:cubicBezTo>
                    <a:pt x="392" y="587"/>
                    <a:pt x="389" y="585"/>
                    <a:pt x="388" y="584"/>
                  </a:cubicBezTo>
                  <a:cubicBezTo>
                    <a:pt x="386" y="582"/>
                    <a:pt x="388" y="584"/>
                    <a:pt x="391" y="584"/>
                  </a:cubicBezTo>
                  <a:cubicBezTo>
                    <a:pt x="394" y="584"/>
                    <a:pt x="400" y="584"/>
                    <a:pt x="398" y="582"/>
                  </a:cubicBezTo>
                  <a:cubicBezTo>
                    <a:pt x="397" y="580"/>
                    <a:pt x="393" y="579"/>
                    <a:pt x="394" y="578"/>
                  </a:cubicBezTo>
                  <a:cubicBezTo>
                    <a:pt x="395" y="577"/>
                    <a:pt x="403" y="575"/>
                    <a:pt x="400" y="574"/>
                  </a:cubicBezTo>
                  <a:cubicBezTo>
                    <a:pt x="398" y="573"/>
                    <a:pt x="393" y="573"/>
                    <a:pt x="394" y="573"/>
                  </a:cubicBezTo>
                  <a:cubicBezTo>
                    <a:pt x="395" y="572"/>
                    <a:pt x="405" y="566"/>
                    <a:pt x="403" y="565"/>
                  </a:cubicBezTo>
                  <a:cubicBezTo>
                    <a:pt x="402" y="565"/>
                    <a:pt x="396" y="564"/>
                    <a:pt x="399" y="563"/>
                  </a:cubicBezTo>
                  <a:cubicBezTo>
                    <a:pt x="401" y="561"/>
                    <a:pt x="405" y="561"/>
                    <a:pt x="405" y="558"/>
                  </a:cubicBezTo>
                  <a:cubicBezTo>
                    <a:pt x="405" y="555"/>
                    <a:pt x="405" y="549"/>
                    <a:pt x="404" y="548"/>
                  </a:cubicBezTo>
                  <a:cubicBezTo>
                    <a:pt x="402" y="547"/>
                    <a:pt x="407" y="545"/>
                    <a:pt x="405" y="544"/>
                  </a:cubicBezTo>
                  <a:cubicBezTo>
                    <a:pt x="404" y="543"/>
                    <a:pt x="397" y="539"/>
                    <a:pt x="398" y="538"/>
                  </a:cubicBezTo>
                  <a:cubicBezTo>
                    <a:pt x="400" y="538"/>
                    <a:pt x="417" y="538"/>
                    <a:pt x="415" y="536"/>
                  </a:cubicBezTo>
                  <a:cubicBezTo>
                    <a:pt x="413" y="534"/>
                    <a:pt x="408" y="531"/>
                    <a:pt x="409" y="531"/>
                  </a:cubicBezTo>
                  <a:cubicBezTo>
                    <a:pt x="411" y="530"/>
                    <a:pt x="425" y="533"/>
                    <a:pt x="421" y="531"/>
                  </a:cubicBezTo>
                  <a:cubicBezTo>
                    <a:pt x="417" y="529"/>
                    <a:pt x="411" y="526"/>
                    <a:pt x="414" y="526"/>
                  </a:cubicBezTo>
                  <a:cubicBezTo>
                    <a:pt x="416" y="526"/>
                    <a:pt x="425" y="528"/>
                    <a:pt x="423" y="526"/>
                  </a:cubicBezTo>
                  <a:cubicBezTo>
                    <a:pt x="421" y="525"/>
                    <a:pt x="428" y="523"/>
                    <a:pt x="426" y="522"/>
                  </a:cubicBezTo>
                  <a:cubicBezTo>
                    <a:pt x="424" y="520"/>
                    <a:pt x="415" y="517"/>
                    <a:pt x="417" y="517"/>
                  </a:cubicBezTo>
                  <a:cubicBezTo>
                    <a:pt x="420" y="517"/>
                    <a:pt x="429" y="519"/>
                    <a:pt x="429" y="516"/>
                  </a:cubicBezTo>
                  <a:cubicBezTo>
                    <a:pt x="428" y="513"/>
                    <a:pt x="430" y="513"/>
                    <a:pt x="426" y="511"/>
                  </a:cubicBezTo>
                  <a:cubicBezTo>
                    <a:pt x="421" y="509"/>
                    <a:pt x="415" y="509"/>
                    <a:pt x="418" y="507"/>
                  </a:cubicBezTo>
                  <a:cubicBezTo>
                    <a:pt x="420" y="506"/>
                    <a:pt x="435" y="507"/>
                    <a:pt x="434" y="503"/>
                  </a:cubicBezTo>
                  <a:cubicBezTo>
                    <a:pt x="434" y="500"/>
                    <a:pt x="432" y="498"/>
                    <a:pt x="429" y="497"/>
                  </a:cubicBezTo>
                  <a:cubicBezTo>
                    <a:pt x="426" y="496"/>
                    <a:pt x="417" y="493"/>
                    <a:pt x="422" y="491"/>
                  </a:cubicBezTo>
                  <a:cubicBezTo>
                    <a:pt x="425" y="490"/>
                    <a:pt x="429" y="489"/>
                    <a:pt x="430" y="489"/>
                  </a:cubicBezTo>
                  <a:cubicBezTo>
                    <a:pt x="432" y="490"/>
                    <a:pt x="430" y="492"/>
                    <a:pt x="433" y="491"/>
                  </a:cubicBezTo>
                  <a:cubicBezTo>
                    <a:pt x="438" y="488"/>
                    <a:pt x="441" y="488"/>
                    <a:pt x="439" y="486"/>
                  </a:cubicBezTo>
                  <a:cubicBezTo>
                    <a:pt x="438" y="484"/>
                    <a:pt x="434" y="482"/>
                    <a:pt x="435" y="480"/>
                  </a:cubicBezTo>
                  <a:cubicBezTo>
                    <a:pt x="436" y="479"/>
                    <a:pt x="441" y="478"/>
                    <a:pt x="441" y="477"/>
                  </a:cubicBezTo>
                  <a:cubicBezTo>
                    <a:pt x="441" y="476"/>
                    <a:pt x="441" y="477"/>
                    <a:pt x="446" y="477"/>
                  </a:cubicBezTo>
                  <a:cubicBezTo>
                    <a:pt x="451" y="477"/>
                    <a:pt x="460" y="480"/>
                    <a:pt x="460" y="477"/>
                  </a:cubicBezTo>
                  <a:cubicBezTo>
                    <a:pt x="459" y="473"/>
                    <a:pt x="456" y="473"/>
                    <a:pt x="458" y="471"/>
                  </a:cubicBezTo>
                  <a:cubicBezTo>
                    <a:pt x="460" y="469"/>
                    <a:pt x="462" y="466"/>
                    <a:pt x="464" y="463"/>
                  </a:cubicBezTo>
                  <a:cubicBezTo>
                    <a:pt x="465" y="461"/>
                    <a:pt x="473" y="461"/>
                    <a:pt x="471" y="463"/>
                  </a:cubicBezTo>
                  <a:cubicBezTo>
                    <a:pt x="470" y="464"/>
                    <a:pt x="468" y="467"/>
                    <a:pt x="467" y="470"/>
                  </a:cubicBezTo>
                  <a:cubicBezTo>
                    <a:pt x="465" y="473"/>
                    <a:pt x="462" y="479"/>
                    <a:pt x="465" y="477"/>
                  </a:cubicBezTo>
                  <a:cubicBezTo>
                    <a:pt x="468" y="475"/>
                    <a:pt x="469" y="475"/>
                    <a:pt x="472" y="474"/>
                  </a:cubicBezTo>
                  <a:cubicBezTo>
                    <a:pt x="475" y="472"/>
                    <a:pt x="475" y="472"/>
                    <a:pt x="477" y="472"/>
                  </a:cubicBezTo>
                  <a:cubicBezTo>
                    <a:pt x="479" y="472"/>
                    <a:pt x="482" y="475"/>
                    <a:pt x="482" y="474"/>
                  </a:cubicBezTo>
                  <a:cubicBezTo>
                    <a:pt x="482" y="472"/>
                    <a:pt x="482" y="468"/>
                    <a:pt x="484" y="469"/>
                  </a:cubicBezTo>
                  <a:cubicBezTo>
                    <a:pt x="486" y="470"/>
                    <a:pt x="487" y="471"/>
                    <a:pt x="489" y="470"/>
                  </a:cubicBezTo>
                  <a:cubicBezTo>
                    <a:pt x="492" y="470"/>
                    <a:pt x="494" y="463"/>
                    <a:pt x="497" y="463"/>
                  </a:cubicBezTo>
                  <a:cubicBezTo>
                    <a:pt x="501" y="463"/>
                    <a:pt x="505" y="462"/>
                    <a:pt x="507" y="459"/>
                  </a:cubicBezTo>
                  <a:cubicBezTo>
                    <a:pt x="509" y="456"/>
                    <a:pt x="515" y="449"/>
                    <a:pt x="518" y="447"/>
                  </a:cubicBezTo>
                  <a:cubicBezTo>
                    <a:pt x="521" y="444"/>
                    <a:pt x="524" y="437"/>
                    <a:pt x="526" y="435"/>
                  </a:cubicBezTo>
                  <a:cubicBezTo>
                    <a:pt x="527" y="434"/>
                    <a:pt x="541" y="431"/>
                    <a:pt x="540" y="427"/>
                  </a:cubicBezTo>
                  <a:cubicBezTo>
                    <a:pt x="539" y="423"/>
                    <a:pt x="534" y="412"/>
                    <a:pt x="537" y="413"/>
                  </a:cubicBezTo>
                  <a:cubicBezTo>
                    <a:pt x="540" y="415"/>
                    <a:pt x="547" y="423"/>
                    <a:pt x="552" y="423"/>
                  </a:cubicBezTo>
                  <a:cubicBezTo>
                    <a:pt x="557" y="424"/>
                    <a:pt x="561" y="423"/>
                    <a:pt x="561" y="421"/>
                  </a:cubicBezTo>
                  <a:cubicBezTo>
                    <a:pt x="561" y="418"/>
                    <a:pt x="562" y="421"/>
                    <a:pt x="564" y="421"/>
                  </a:cubicBezTo>
                  <a:cubicBezTo>
                    <a:pt x="564" y="421"/>
                    <a:pt x="564" y="422"/>
                    <a:pt x="565" y="422"/>
                  </a:cubicBezTo>
                  <a:cubicBezTo>
                    <a:pt x="565" y="56"/>
                    <a:pt x="565" y="56"/>
                    <a:pt x="565" y="56"/>
                  </a:cubicBezTo>
                  <a:cubicBezTo>
                    <a:pt x="559" y="57"/>
                    <a:pt x="554" y="58"/>
                    <a:pt x="55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32" name="Rectangle 917"/>
            <p:cNvSpPr>
              <a:spLocks noChangeArrowheads="1"/>
            </p:cNvSpPr>
            <p:nvPr/>
          </p:nvSpPr>
          <p:spPr bwMode="auto">
            <a:xfrm>
              <a:off x="8678863" y="2021778"/>
              <a:ext cx="1587" cy="20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2400" dirty="0" smtClean="0">
                <a:solidFill>
                  <a:srgbClr val="000000"/>
                </a:solidFill>
                <a:latin typeface="Times New Roman" charset="0"/>
              </a:endParaRPr>
            </a:p>
          </p:txBody>
        </p:sp>
        <p:sp>
          <p:nvSpPr>
            <p:cNvPr id="733" name="Freeform 918"/>
            <p:cNvSpPr>
              <a:spLocks/>
            </p:cNvSpPr>
            <p:nvPr/>
          </p:nvSpPr>
          <p:spPr bwMode="auto">
            <a:xfrm>
              <a:off x="8442325" y="1411988"/>
              <a:ext cx="3175" cy="2046"/>
            </a:xfrm>
            <a:custGeom>
              <a:avLst/>
              <a:gdLst>
                <a:gd name="T0" fmla="*/ 1588 w 2"/>
                <a:gd name="T1" fmla="*/ 1587 h 1"/>
                <a:gd name="T2" fmla="*/ 0 w 2"/>
                <a:gd name="T3" fmla="*/ 1587 h 1"/>
                <a:gd name="T4" fmla="*/ 1588 w 2"/>
                <a:gd name="T5" fmla="*/ 1587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1" y="1"/>
                    <a:pt x="0" y="1"/>
                  </a:cubicBezTo>
                  <a:cubicBezTo>
                    <a:pt x="1" y="0"/>
                    <a:pt x="2"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dirty="0" smtClean="0">
                <a:solidFill>
                  <a:srgbClr val="000000"/>
                </a:solidFill>
                <a:latin typeface="Times New Roman" charset="0"/>
              </a:endParaRPr>
            </a:p>
          </p:txBody>
        </p:sp>
        <p:sp>
          <p:nvSpPr>
            <p:cNvPr id="734" name="Freeform 943"/>
            <p:cNvSpPr>
              <a:spLocks/>
            </p:cNvSpPr>
            <p:nvPr/>
          </p:nvSpPr>
          <p:spPr bwMode="auto">
            <a:xfrm>
              <a:off x="5507038" y="1884677"/>
              <a:ext cx="93662" cy="42972"/>
            </a:xfrm>
            <a:custGeom>
              <a:avLst/>
              <a:gdLst>
                <a:gd name="T0" fmla="*/ 82193 w 49"/>
                <a:gd name="T1" fmla="*/ 22225 h 18"/>
                <a:gd name="T2" fmla="*/ 55433 w 49"/>
                <a:gd name="T3" fmla="*/ 27782 h 18"/>
                <a:gd name="T4" fmla="*/ 30584 w 49"/>
                <a:gd name="T5" fmla="*/ 12965 h 18"/>
                <a:gd name="T6" fmla="*/ 13380 w 49"/>
                <a:gd name="T7" fmla="*/ 12965 h 18"/>
                <a:gd name="T8" fmla="*/ 15292 w 49"/>
                <a:gd name="T9" fmla="*/ 1852 h 18"/>
                <a:gd name="T10" fmla="*/ 43964 w 49"/>
                <a:gd name="T11" fmla="*/ 0 h 18"/>
                <a:gd name="T12" fmla="*/ 63078 w 49"/>
                <a:gd name="T13" fmla="*/ 7408 h 18"/>
                <a:gd name="T14" fmla="*/ 82193 w 49"/>
                <a:gd name="T15" fmla="*/ 22225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35" name="Freeform 1061"/>
            <p:cNvSpPr>
              <a:spLocks/>
            </p:cNvSpPr>
            <p:nvPr/>
          </p:nvSpPr>
          <p:spPr bwMode="auto">
            <a:xfrm>
              <a:off x="8326438" y="6104097"/>
              <a:ext cx="26987" cy="26602"/>
            </a:xfrm>
            <a:custGeom>
              <a:avLst/>
              <a:gdLst>
                <a:gd name="T0" fmla="*/ 23132 w 14"/>
                <a:gd name="T1" fmla="*/ 5629 h 11"/>
                <a:gd name="T2" fmla="*/ 15421 w 14"/>
                <a:gd name="T3" fmla="*/ 7505 h 11"/>
                <a:gd name="T4" fmla="*/ 5783 w 14"/>
                <a:gd name="T5" fmla="*/ 1876 h 11"/>
                <a:gd name="T6" fmla="*/ 0 w 14"/>
                <a:gd name="T7" fmla="*/ 11257 h 11"/>
                <a:gd name="T8" fmla="*/ 7711 w 14"/>
                <a:gd name="T9" fmla="*/ 20638 h 11"/>
                <a:gd name="T10" fmla="*/ 23132 w 14"/>
                <a:gd name="T11" fmla="*/ 562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36" name="Freeform 1062"/>
            <p:cNvSpPr>
              <a:spLocks/>
            </p:cNvSpPr>
            <p:nvPr/>
          </p:nvSpPr>
          <p:spPr bwMode="auto">
            <a:xfrm>
              <a:off x="8304213" y="6120468"/>
              <a:ext cx="30162" cy="22510"/>
            </a:xfrm>
            <a:custGeom>
              <a:avLst/>
              <a:gdLst>
                <a:gd name="T0" fmla="*/ 16966 w 16"/>
                <a:gd name="T1" fmla="*/ 3881 h 9"/>
                <a:gd name="T2" fmla="*/ 9426 w 16"/>
                <a:gd name="T3" fmla="*/ 7761 h 9"/>
                <a:gd name="T4" fmla="*/ 7541 w 16"/>
                <a:gd name="T5" fmla="*/ 17463 h 9"/>
                <a:gd name="T6" fmla="*/ 24507 w 16"/>
                <a:gd name="T7" fmla="*/ 11642 h 9"/>
                <a:gd name="T8" fmla="*/ 16966 w 16"/>
                <a:gd name="T9" fmla="*/ 388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37" name="Freeform 1063"/>
            <p:cNvSpPr>
              <a:spLocks/>
            </p:cNvSpPr>
            <p:nvPr/>
          </p:nvSpPr>
          <p:spPr bwMode="auto">
            <a:xfrm>
              <a:off x="8269288" y="6104097"/>
              <a:ext cx="50800" cy="40926"/>
            </a:xfrm>
            <a:custGeom>
              <a:avLst/>
              <a:gdLst>
                <a:gd name="T0" fmla="*/ 44938 w 26"/>
                <a:gd name="T1" fmla="*/ 5603 h 17"/>
                <a:gd name="T2" fmla="*/ 31262 w 26"/>
                <a:gd name="T3" fmla="*/ 7471 h 17"/>
                <a:gd name="T4" fmla="*/ 29308 w 26"/>
                <a:gd name="T5" fmla="*/ 1868 h 17"/>
                <a:gd name="T6" fmla="*/ 19538 w 26"/>
                <a:gd name="T7" fmla="*/ 3735 h 17"/>
                <a:gd name="T8" fmla="*/ 19538 w 26"/>
                <a:gd name="T9" fmla="*/ 7471 h 17"/>
                <a:gd name="T10" fmla="*/ 23446 w 26"/>
                <a:gd name="T11" fmla="*/ 13074 h 17"/>
                <a:gd name="T12" fmla="*/ 15631 w 26"/>
                <a:gd name="T13" fmla="*/ 14941 h 17"/>
                <a:gd name="T14" fmla="*/ 17585 w 26"/>
                <a:gd name="T15" fmla="*/ 22412 h 17"/>
                <a:gd name="T16" fmla="*/ 7815 w 26"/>
                <a:gd name="T17" fmla="*/ 22412 h 17"/>
                <a:gd name="T18" fmla="*/ 5862 w 26"/>
                <a:gd name="T19" fmla="*/ 24279 h 17"/>
                <a:gd name="T20" fmla="*/ 15631 w 26"/>
                <a:gd name="T21" fmla="*/ 29882 h 17"/>
                <a:gd name="T22" fmla="*/ 33215 w 26"/>
                <a:gd name="T23" fmla="*/ 24279 h 17"/>
                <a:gd name="T24" fmla="*/ 44938 w 26"/>
                <a:gd name="T25" fmla="*/ 560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38" name="Freeform 1064"/>
            <p:cNvSpPr>
              <a:spLocks/>
            </p:cNvSpPr>
            <p:nvPr/>
          </p:nvSpPr>
          <p:spPr bwMode="auto">
            <a:xfrm>
              <a:off x="7983538" y="6155255"/>
              <a:ext cx="195262" cy="153470"/>
            </a:xfrm>
            <a:custGeom>
              <a:avLst/>
              <a:gdLst>
                <a:gd name="T0" fmla="*/ 183776 w 102"/>
                <a:gd name="T1" fmla="*/ 76814 h 62"/>
                <a:gd name="T2" fmla="*/ 151232 w 102"/>
                <a:gd name="T3" fmla="*/ 63372 h 62"/>
                <a:gd name="T4" fmla="*/ 112946 w 102"/>
                <a:gd name="T5" fmla="*/ 30726 h 62"/>
                <a:gd name="T6" fmla="*/ 103374 w 102"/>
                <a:gd name="T7" fmla="*/ 24965 h 62"/>
                <a:gd name="T8" fmla="*/ 107203 w 102"/>
                <a:gd name="T9" fmla="*/ 17283 h 62"/>
                <a:gd name="T10" fmla="*/ 88059 w 102"/>
                <a:gd name="T11" fmla="*/ 5761 h 62"/>
                <a:gd name="T12" fmla="*/ 78488 w 102"/>
                <a:gd name="T13" fmla="*/ 3841 h 62"/>
                <a:gd name="T14" fmla="*/ 68916 w 102"/>
                <a:gd name="T15" fmla="*/ 9602 h 62"/>
                <a:gd name="T16" fmla="*/ 61259 w 102"/>
                <a:gd name="T17" fmla="*/ 9602 h 62"/>
                <a:gd name="T18" fmla="*/ 59344 w 102"/>
                <a:gd name="T19" fmla="*/ 19204 h 62"/>
                <a:gd name="T20" fmla="*/ 55516 w 102"/>
                <a:gd name="T21" fmla="*/ 30726 h 62"/>
                <a:gd name="T22" fmla="*/ 61259 w 102"/>
                <a:gd name="T23" fmla="*/ 32646 h 62"/>
                <a:gd name="T24" fmla="*/ 78488 w 102"/>
                <a:gd name="T25" fmla="*/ 30726 h 62"/>
                <a:gd name="T26" fmla="*/ 72745 w 102"/>
                <a:gd name="T27" fmla="*/ 40327 h 62"/>
                <a:gd name="T28" fmla="*/ 63173 w 102"/>
                <a:gd name="T29" fmla="*/ 49929 h 62"/>
                <a:gd name="T30" fmla="*/ 74659 w 102"/>
                <a:gd name="T31" fmla="*/ 59531 h 62"/>
                <a:gd name="T32" fmla="*/ 82316 w 102"/>
                <a:gd name="T33" fmla="*/ 65292 h 62"/>
                <a:gd name="T34" fmla="*/ 63173 w 102"/>
                <a:gd name="T35" fmla="*/ 63372 h 62"/>
                <a:gd name="T36" fmla="*/ 51687 w 102"/>
                <a:gd name="T37" fmla="*/ 63372 h 62"/>
                <a:gd name="T38" fmla="*/ 47858 w 102"/>
                <a:gd name="T39" fmla="*/ 61451 h 62"/>
                <a:gd name="T40" fmla="*/ 51687 w 102"/>
                <a:gd name="T41" fmla="*/ 53770 h 62"/>
                <a:gd name="T42" fmla="*/ 51687 w 102"/>
                <a:gd name="T43" fmla="*/ 46089 h 62"/>
                <a:gd name="T44" fmla="*/ 47858 w 102"/>
                <a:gd name="T45" fmla="*/ 48009 h 62"/>
                <a:gd name="T46" fmla="*/ 42115 w 102"/>
                <a:gd name="T47" fmla="*/ 55690 h 62"/>
                <a:gd name="T48" fmla="*/ 36372 w 102"/>
                <a:gd name="T49" fmla="*/ 55690 h 62"/>
                <a:gd name="T50" fmla="*/ 26801 w 102"/>
                <a:gd name="T51" fmla="*/ 53770 h 62"/>
                <a:gd name="T52" fmla="*/ 15315 w 102"/>
                <a:gd name="T53" fmla="*/ 51850 h 62"/>
                <a:gd name="T54" fmla="*/ 3829 w 102"/>
                <a:gd name="T55" fmla="*/ 61451 h 62"/>
                <a:gd name="T56" fmla="*/ 15315 w 102"/>
                <a:gd name="T57" fmla="*/ 57611 h 62"/>
                <a:gd name="T58" fmla="*/ 21058 w 102"/>
                <a:gd name="T59" fmla="*/ 59531 h 62"/>
                <a:gd name="T60" fmla="*/ 26801 w 102"/>
                <a:gd name="T61" fmla="*/ 61451 h 62"/>
                <a:gd name="T62" fmla="*/ 32544 w 102"/>
                <a:gd name="T63" fmla="*/ 65292 h 62"/>
                <a:gd name="T64" fmla="*/ 21058 w 102"/>
                <a:gd name="T65" fmla="*/ 67212 h 62"/>
                <a:gd name="T66" fmla="*/ 24886 w 102"/>
                <a:gd name="T67" fmla="*/ 74894 h 62"/>
                <a:gd name="T68" fmla="*/ 38287 w 102"/>
                <a:gd name="T69" fmla="*/ 74894 h 62"/>
                <a:gd name="T70" fmla="*/ 42115 w 102"/>
                <a:gd name="T71" fmla="*/ 80655 h 62"/>
                <a:gd name="T72" fmla="*/ 42115 w 102"/>
                <a:gd name="T73" fmla="*/ 84496 h 62"/>
                <a:gd name="T74" fmla="*/ 55516 w 102"/>
                <a:gd name="T75" fmla="*/ 84496 h 62"/>
                <a:gd name="T76" fmla="*/ 63173 w 102"/>
                <a:gd name="T77" fmla="*/ 82575 h 62"/>
                <a:gd name="T78" fmla="*/ 70830 w 102"/>
                <a:gd name="T79" fmla="*/ 94097 h 62"/>
                <a:gd name="T80" fmla="*/ 88059 w 102"/>
                <a:gd name="T81" fmla="*/ 103699 h 62"/>
                <a:gd name="T82" fmla="*/ 84231 w 102"/>
                <a:gd name="T83" fmla="*/ 97938 h 62"/>
                <a:gd name="T84" fmla="*/ 114860 w 102"/>
                <a:gd name="T85" fmla="*/ 111381 h 62"/>
                <a:gd name="T86" fmla="*/ 101460 w 102"/>
                <a:gd name="T87" fmla="*/ 90257 h 62"/>
                <a:gd name="T88" fmla="*/ 132089 w 102"/>
                <a:gd name="T89" fmla="*/ 94097 h 62"/>
                <a:gd name="T90" fmla="*/ 151232 w 102"/>
                <a:gd name="T91" fmla="*/ 90257 h 62"/>
                <a:gd name="T92" fmla="*/ 170376 w 102"/>
                <a:gd name="T93" fmla="*/ 84496 h 62"/>
                <a:gd name="T94" fmla="*/ 183776 w 102"/>
                <a:gd name="T95" fmla="*/ 76814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2">
                  <a:moveTo>
                    <a:pt x="96" y="40"/>
                  </a:moveTo>
                  <a:cubicBezTo>
                    <a:pt x="90" y="40"/>
                    <a:pt x="86" y="39"/>
                    <a:pt x="79" y="33"/>
                  </a:cubicBezTo>
                  <a:cubicBezTo>
                    <a:pt x="71" y="27"/>
                    <a:pt x="62" y="18"/>
                    <a:pt x="59" y="16"/>
                  </a:cubicBezTo>
                  <a:cubicBezTo>
                    <a:pt x="55" y="14"/>
                    <a:pt x="52" y="14"/>
                    <a:pt x="54" y="13"/>
                  </a:cubicBezTo>
                  <a:cubicBezTo>
                    <a:pt x="56" y="11"/>
                    <a:pt x="59" y="11"/>
                    <a:pt x="56" y="9"/>
                  </a:cubicBezTo>
                  <a:cubicBezTo>
                    <a:pt x="54" y="7"/>
                    <a:pt x="50"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2" y="46"/>
                    <a:pt x="86" y="44"/>
                    <a:pt x="89" y="44"/>
                  </a:cubicBezTo>
                  <a:cubicBezTo>
                    <a:pt x="92" y="45"/>
                    <a:pt x="102" y="40"/>
                    <a:pt x="96" y="4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39" name="Freeform 1066"/>
            <p:cNvSpPr>
              <a:spLocks/>
            </p:cNvSpPr>
            <p:nvPr/>
          </p:nvSpPr>
          <p:spPr bwMode="auto">
            <a:xfrm>
              <a:off x="7958138" y="6159348"/>
              <a:ext cx="65087" cy="30693"/>
            </a:xfrm>
            <a:custGeom>
              <a:avLst/>
              <a:gdLst>
                <a:gd name="T0" fmla="*/ 51687 w 34"/>
                <a:gd name="T1" fmla="*/ 7937 h 12"/>
                <a:gd name="T2" fmla="*/ 45944 w 34"/>
                <a:gd name="T3" fmla="*/ 3969 h 12"/>
                <a:gd name="T4" fmla="*/ 32544 w 34"/>
                <a:gd name="T5" fmla="*/ 5953 h 12"/>
                <a:gd name="T6" fmla="*/ 22972 w 34"/>
                <a:gd name="T7" fmla="*/ 3969 h 12"/>
                <a:gd name="T8" fmla="*/ 15315 w 34"/>
                <a:gd name="T9" fmla="*/ 1984 h 12"/>
                <a:gd name="T10" fmla="*/ 7657 w 34"/>
                <a:gd name="T11" fmla="*/ 7937 h 12"/>
                <a:gd name="T12" fmla="*/ 5743 w 34"/>
                <a:gd name="T13" fmla="*/ 11906 h 12"/>
                <a:gd name="T14" fmla="*/ 11486 w 34"/>
                <a:gd name="T15" fmla="*/ 17859 h 12"/>
                <a:gd name="T16" fmla="*/ 17229 w 34"/>
                <a:gd name="T17" fmla="*/ 21828 h 12"/>
                <a:gd name="T18" fmla="*/ 32544 w 34"/>
                <a:gd name="T19" fmla="*/ 21828 h 12"/>
                <a:gd name="T20" fmla="*/ 51687 w 34"/>
                <a:gd name="T21" fmla="*/ 793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0" name="Freeform 1067"/>
            <p:cNvSpPr>
              <a:spLocks/>
            </p:cNvSpPr>
            <p:nvPr/>
          </p:nvSpPr>
          <p:spPr bwMode="auto">
            <a:xfrm>
              <a:off x="7951788" y="6194134"/>
              <a:ext cx="46037" cy="34787"/>
            </a:xfrm>
            <a:custGeom>
              <a:avLst/>
              <a:gdLst>
                <a:gd name="T0" fmla="*/ 42201 w 24"/>
                <a:gd name="T1" fmla="*/ 11566 h 14"/>
                <a:gd name="T2" fmla="*/ 30691 w 24"/>
                <a:gd name="T3" fmla="*/ 5783 h 14"/>
                <a:gd name="T4" fmla="*/ 15346 w 24"/>
                <a:gd name="T5" fmla="*/ 1928 h 14"/>
                <a:gd name="T6" fmla="*/ 5755 w 24"/>
                <a:gd name="T7" fmla="*/ 3855 h 14"/>
                <a:gd name="T8" fmla="*/ 15346 w 24"/>
                <a:gd name="T9" fmla="*/ 13494 h 14"/>
                <a:gd name="T10" fmla="*/ 13427 w 24"/>
                <a:gd name="T11" fmla="*/ 25060 h 14"/>
                <a:gd name="T12" fmla="*/ 21100 w 24"/>
                <a:gd name="T13" fmla="*/ 21205 h 14"/>
                <a:gd name="T14" fmla="*/ 26855 w 24"/>
                <a:gd name="T15" fmla="*/ 25060 h 14"/>
                <a:gd name="T16" fmla="*/ 36446 w 24"/>
                <a:gd name="T17" fmla="*/ 23133 h 14"/>
                <a:gd name="T18" fmla="*/ 42201 w 24"/>
                <a:gd name="T19" fmla="*/ 1156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1" name="Freeform 1068"/>
            <p:cNvSpPr>
              <a:spLocks/>
            </p:cNvSpPr>
            <p:nvPr/>
          </p:nvSpPr>
          <p:spPr bwMode="auto">
            <a:xfrm>
              <a:off x="7945438" y="6140930"/>
              <a:ext cx="46037" cy="24555"/>
            </a:xfrm>
            <a:custGeom>
              <a:avLst/>
              <a:gdLst>
                <a:gd name="T0" fmla="*/ 34528 w 24"/>
                <a:gd name="T1" fmla="*/ 0 h 10"/>
                <a:gd name="T2" fmla="*/ 26855 w 24"/>
                <a:gd name="T3" fmla="*/ 1905 h 10"/>
                <a:gd name="T4" fmla="*/ 17264 w 24"/>
                <a:gd name="T5" fmla="*/ 1905 h 10"/>
                <a:gd name="T6" fmla="*/ 9591 w 24"/>
                <a:gd name="T7" fmla="*/ 3810 h 10"/>
                <a:gd name="T8" fmla="*/ 3836 w 24"/>
                <a:gd name="T9" fmla="*/ 7620 h 10"/>
                <a:gd name="T10" fmla="*/ 5755 w 24"/>
                <a:gd name="T11" fmla="*/ 13335 h 10"/>
                <a:gd name="T12" fmla="*/ 5755 w 24"/>
                <a:gd name="T13" fmla="*/ 17145 h 10"/>
                <a:gd name="T14" fmla="*/ 21100 w 24"/>
                <a:gd name="T15" fmla="*/ 17145 h 10"/>
                <a:gd name="T16" fmla="*/ 32610 w 24"/>
                <a:gd name="T17" fmla="*/ 11430 h 10"/>
                <a:gd name="T18" fmla="*/ 34528 w 2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2" name="Freeform 1069"/>
            <p:cNvSpPr>
              <a:spLocks/>
            </p:cNvSpPr>
            <p:nvPr/>
          </p:nvSpPr>
          <p:spPr bwMode="auto">
            <a:xfrm>
              <a:off x="7932738" y="6169578"/>
              <a:ext cx="38100" cy="24555"/>
            </a:xfrm>
            <a:custGeom>
              <a:avLst/>
              <a:gdLst>
                <a:gd name="T0" fmla="*/ 34290 w 20"/>
                <a:gd name="T1" fmla="*/ 15240 h 10"/>
                <a:gd name="T2" fmla="*/ 3810 w 20"/>
                <a:gd name="T3" fmla="*/ 1905 h 10"/>
                <a:gd name="T4" fmla="*/ 34290 w 20"/>
                <a:gd name="T5" fmla="*/ 15240 h 10"/>
                <a:gd name="T6" fmla="*/ 0 60000 65536"/>
                <a:gd name="T7" fmla="*/ 0 60000 65536"/>
                <a:gd name="T8" fmla="*/ 0 60000 65536"/>
              </a:gdLst>
              <a:ahLst/>
              <a:cxnLst>
                <a:cxn ang="T6">
                  <a:pos x="T0" y="T1"/>
                </a:cxn>
                <a:cxn ang="T7">
                  <a:pos x="T2" y="T3"/>
                </a:cxn>
                <a:cxn ang="T8">
                  <a:pos x="T4" y="T5"/>
                </a:cxn>
              </a:cxnLst>
              <a:rect l="0" t="0" r="r" b="b"/>
              <a:pathLst>
                <a:path w="20" h="10">
                  <a:moveTo>
                    <a:pt x="18" y="8"/>
                  </a:moveTo>
                  <a:cubicBezTo>
                    <a:pt x="16" y="7"/>
                    <a:pt x="0" y="0"/>
                    <a:pt x="2" y="1"/>
                  </a:cubicBezTo>
                  <a:cubicBezTo>
                    <a:pt x="5" y="3"/>
                    <a:pt x="20" y="10"/>
                    <a:pt x="18"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3" name="Freeform 1070"/>
            <p:cNvSpPr>
              <a:spLocks/>
            </p:cNvSpPr>
            <p:nvPr/>
          </p:nvSpPr>
          <p:spPr bwMode="auto">
            <a:xfrm>
              <a:off x="7916863" y="6122515"/>
              <a:ext cx="15875" cy="18416"/>
            </a:xfrm>
            <a:custGeom>
              <a:avLst/>
              <a:gdLst>
                <a:gd name="T0" fmla="*/ 15875 w 8"/>
                <a:gd name="T1" fmla="*/ 8164 h 7"/>
                <a:gd name="T2" fmla="*/ 7938 w 8"/>
                <a:gd name="T3" fmla="*/ 8164 h 7"/>
                <a:gd name="T4" fmla="*/ 9922 w 8"/>
                <a:gd name="T5" fmla="*/ 0 h 7"/>
                <a:gd name="T6" fmla="*/ 15875 w 8"/>
                <a:gd name="T7" fmla="*/ 816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8" y="4"/>
                  </a:moveTo>
                  <a:cubicBezTo>
                    <a:pt x="7" y="7"/>
                    <a:pt x="7" y="7"/>
                    <a:pt x="4" y="4"/>
                  </a:cubicBezTo>
                  <a:cubicBezTo>
                    <a:pt x="0" y="1"/>
                    <a:pt x="3" y="0"/>
                    <a:pt x="5" y="0"/>
                  </a:cubicBezTo>
                  <a:cubicBezTo>
                    <a:pt x="7" y="1"/>
                    <a:pt x="8" y="3"/>
                    <a:pt x="8"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4" name="Freeform 1071"/>
            <p:cNvSpPr>
              <a:spLocks/>
            </p:cNvSpPr>
            <p:nvPr/>
          </p:nvSpPr>
          <p:spPr bwMode="auto">
            <a:xfrm>
              <a:off x="7918450" y="6067264"/>
              <a:ext cx="36513" cy="47065"/>
            </a:xfrm>
            <a:custGeom>
              <a:avLst/>
              <a:gdLst>
                <a:gd name="T0" fmla="*/ 28826 w 19"/>
                <a:gd name="T1" fmla="*/ 9609 h 19"/>
                <a:gd name="T2" fmla="*/ 15374 w 19"/>
                <a:gd name="T3" fmla="*/ 1922 h 19"/>
                <a:gd name="T4" fmla="*/ 13452 w 19"/>
                <a:gd name="T5" fmla="*/ 5765 h 19"/>
                <a:gd name="T6" fmla="*/ 15374 w 19"/>
                <a:gd name="T7" fmla="*/ 13452 h 19"/>
                <a:gd name="T8" fmla="*/ 7687 w 19"/>
                <a:gd name="T9" fmla="*/ 9609 h 19"/>
                <a:gd name="T10" fmla="*/ 5765 w 19"/>
                <a:gd name="T11" fmla="*/ 11530 h 19"/>
                <a:gd name="T12" fmla="*/ 13452 w 19"/>
                <a:gd name="T13" fmla="*/ 21139 h 19"/>
                <a:gd name="T14" fmla="*/ 13452 w 19"/>
                <a:gd name="T15" fmla="*/ 28826 h 19"/>
                <a:gd name="T16" fmla="*/ 1922 w 19"/>
                <a:gd name="T17" fmla="*/ 30748 h 19"/>
                <a:gd name="T18" fmla="*/ 7687 w 19"/>
                <a:gd name="T19" fmla="*/ 34591 h 19"/>
                <a:gd name="T20" fmla="*/ 17296 w 19"/>
                <a:gd name="T21" fmla="*/ 28826 h 19"/>
                <a:gd name="T22" fmla="*/ 17296 w 19"/>
                <a:gd name="T23" fmla="*/ 24983 h 19"/>
                <a:gd name="T24" fmla="*/ 21139 w 19"/>
                <a:gd name="T25" fmla="*/ 17296 h 19"/>
                <a:gd name="T26" fmla="*/ 21139 w 19"/>
                <a:gd name="T27" fmla="*/ 13452 h 19"/>
                <a:gd name="T28" fmla="*/ 24983 w 19"/>
                <a:gd name="T29" fmla="*/ 17296 h 19"/>
                <a:gd name="T30" fmla="*/ 28826 w 19"/>
                <a:gd name="T31" fmla="*/ 960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5" name="Freeform 1072"/>
            <p:cNvSpPr>
              <a:spLocks/>
            </p:cNvSpPr>
            <p:nvPr/>
          </p:nvSpPr>
          <p:spPr bwMode="auto">
            <a:xfrm>
              <a:off x="7915275" y="5995645"/>
              <a:ext cx="23813" cy="49111"/>
            </a:xfrm>
            <a:custGeom>
              <a:avLst/>
              <a:gdLst>
                <a:gd name="T0" fmla="*/ 23813 w 13"/>
                <a:gd name="T1" fmla="*/ 24765 h 20"/>
                <a:gd name="T2" fmla="*/ 20149 w 13"/>
                <a:gd name="T3" fmla="*/ 17145 h 20"/>
                <a:gd name="T4" fmla="*/ 20149 w 13"/>
                <a:gd name="T5" fmla="*/ 7620 h 20"/>
                <a:gd name="T6" fmla="*/ 12822 w 13"/>
                <a:gd name="T7" fmla="*/ 1905 h 20"/>
                <a:gd name="T8" fmla="*/ 10991 w 13"/>
                <a:gd name="T9" fmla="*/ 9525 h 20"/>
                <a:gd name="T10" fmla="*/ 7327 w 13"/>
                <a:gd name="T11" fmla="*/ 20955 h 20"/>
                <a:gd name="T12" fmla="*/ 1832 w 13"/>
                <a:gd name="T13" fmla="*/ 24765 h 20"/>
                <a:gd name="T14" fmla="*/ 3664 w 13"/>
                <a:gd name="T15" fmla="*/ 34290 h 20"/>
                <a:gd name="T16" fmla="*/ 10991 w 13"/>
                <a:gd name="T17" fmla="*/ 26670 h 20"/>
                <a:gd name="T18" fmla="*/ 14654 w 13"/>
                <a:gd name="T19" fmla="*/ 38100 h 20"/>
                <a:gd name="T20" fmla="*/ 23813 w 13"/>
                <a:gd name="T21" fmla="*/ 24765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6" name="Freeform 1073"/>
            <p:cNvSpPr>
              <a:spLocks/>
            </p:cNvSpPr>
            <p:nvPr/>
          </p:nvSpPr>
          <p:spPr bwMode="auto">
            <a:xfrm>
              <a:off x="7910513" y="6048849"/>
              <a:ext cx="14287" cy="34786"/>
            </a:xfrm>
            <a:custGeom>
              <a:avLst/>
              <a:gdLst>
                <a:gd name="T0" fmla="*/ 14287 w 7"/>
                <a:gd name="T1" fmla="*/ 5783 h 14"/>
                <a:gd name="T2" fmla="*/ 8164 w 7"/>
                <a:gd name="T3" fmla="*/ 3855 h 14"/>
                <a:gd name="T4" fmla="*/ 4082 w 7"/>
                <a:gd name="T5" fmla="*/ 23132 h 14"/>
                <a:gd name="T6" fmla="*/ 14287 w 7"/>
                <a:gd name="T7" fmla="*/ 5783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3"/>
                  </a:moveTo>
                  <a:cubicBezTo>
                    <a:pt x="6" y="1"/>
                    <a:pt x="5" y="0"/>
                    <a:pt x="4" y="2"/>
                  </a:cubicBezTo>
                  <a:cubicBezTo>
                    <a:pt x="2" y="3"/>
                    <a:pt x="0" y="14"/>
                    <a:pt x="2" y="12"/>
                  </a:cubicBezTo>
                  <a:cubicBezTo>
                    <a:pt x="3" y="10"/>
                    <a:pt x="7" y="4"/>
                    <a:pt x="7"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7" name="Freeform 1074"/>
            <p:cNvSpPr>
              <a:spLocks/>
            </p:cNvSpPr>
            <p:nvPr/>
          </p:nvSpPr>
          <p:spPr bwMode="auto">
            <a:xfrm>
              <a:off x="7908925" y="5958813"/>
              <a:ext cx="26988" cy="47064"/>
            </a:xfrm>
            <a:custGeom>
              <a:avLst/>
              <a:gdLst>
                <a:gd name="T0" fmla="*/ 19277 w 14"/>
                <a:gd name="T1" fmla="*/ 11530 h 19"/>
                <a:gd name="T2" fmla="*/ 17349 w 14"/>
                <a:gd name="T3" fmla="*/ 1922 h 19"/>
                <a:gd name="T4" fmla="*/ 15422 w 14"/>
                <a:gd name="T5" fmla="*/ 11530 h 19"/>
                <a:gd name="T6" fmla="*/ 11566 w 14"/>
                <a:gd name="T7" fmla="*/ 15373 h 19"/>
                <a:gd name="T8" fmla="*/ 7711 w 14"/>
                <a:gd name="T9" fmla="*/ 9608 h 19"/>
                <a:gd name="T10" fmla="*/ 3855 w 14"/>
                <a:gd name="T11" fmla="*/ 19217 h 19"/>
                <a:gd name="T12" fmla="*/ 3855 w 14"/>
                <a:gd name="T13" fmla="*/ 26904 h 19"/>
                <a:gd name="T14" fmla="*/ 9639 w 14"/>
                <a:gd name="T15" fmla="*/ 26904 h 19"/>
                <a:gd name="T16" fmla="*/ 11566 w 14"/>
                <a:gd name="T17" fmla="*/ 32669 h 19"/>
                <a:gd name="T18" fmla="*/ 25060 w 14"/>
                <a:gd name="T19" fmla="*/ 26904 h 19"/>
                <a:gd name="T20" fmla="*/ 26988 w 14"/>
                <a:gd name="T21" fmla="*/ 19217 h 19"/>
                <a:gd name="T22" fmla="*/ 19277 w 14"/>
                <a:gd name="T23" fmla="*/ 1153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8" name="Freeform 1075"/>
            <p:cNvSpPr>
              <a:spLocks/>
            </p:cNvSpPr>
            <p:nvPr/>
          </p:nvSpPr>
          <p:spPr bwMode="auto">
            <a:xfrm>
              <a:off x="7934325" y="5827851"/>
              <a:ext cx="23813" cy="32740"/>
            </a:xfrm>
            <a:custGeom>
              <a:avLst/>
              <a:gdLst>
                <a:gd name="T0" fmla="*/ 16486 w 13"/>
                <a:gd name="T1" fmla="*/ 21492 h 13"/>
                <a:gd name="T2" fmla="*/ 20149 w 13"/>
                <a:gd name="T3" fmla="*/ 11723 h 13"/>
                <a:gd name="T4" fmla="*/ 12822 w 13"/>
                <a:gd name="T5" fmla="*/ 5862 h 13"/>
                <a:gd name="T6" fmla="*/ 12822 w 13"/>
                <a:gd name="T7" fmla="*/ 0 h 13"/>
                <a:gd name="T8" fmla="*/ 3664 w 13"/>
                <a:gd name="T9" fmla="*/ 1954 h 13"/>
                <a:gd name="T10" fmla="*/ 10991 w 13"/>
                <a:gd name="T11" fmla="*/ 7815 h 13"/>
                <a:gd name="T12" fmla="*/ 14654 w 13"/>
                <a:gd name="T13" fmla="*/ 15631 h 13"/>
                <a:gd name="T14" fmla="*/ 16486 w 13"/>
                <a:gd name="T15" fmla="*/ 2149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49" name="Freeform 1076"/>
            <p:cNvSpPr>
              <a:spLocks/>
            </p:cNvSpPr>
            <p:nvPr/>
          </p:nvSpPr>
          <p:spPr bwMode="auto">
            <a:xfrm>
              <a:off x="7937500" y="5717352"/>
              <a:ext cx="26988" cy="67526"/>
            </a:xfrm>
            <a:custGeom>
              <a:avLst/>
              <a:gdLst>
                <a:gd name="T0" fmla="*/ 17349 w 14"/>
                <a:gd name="T1" fmla="*/ 46566 h 27"/>
                <a:gd name="T2" fmla="*/ 1928 w 14"/>
                <a:gd name="T3" fmla="*/ 46566 h 27"/>
                <a:gd name="T4" fmla="*/ 7711 w 14"/>
                <a:gd name="T5" fmla="*/ 7761 h 27"/>
                <a:gd name="T6" fmla="*/ 17349 w 14"/>
                <a:gd name="T7" fmla="*/ 1940 h 27"/>
                <a:gd name="T8" fmla="*/ 25060 w 14"/>
                <a:gd name="T9" fmla="*/ 5821 h 27"/>
                <a:gd name="T10" fmla="*/ 23133 w 14"/>
                <a:gd name="T11" fmla="*/ 21343 h 27"/>
                <a:gd name="T12" fmla="*/ 25060 w 14"/>
                <a:gd name="T13" fmla="*/ 32984 h 27"/>
                <a:gd name="T14" fmla="*/ 17349 w 14"/>
                <a:gd name="T15" fmla="*/ 4656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0" name="Freeform 1077"/>
            <p:cNvSpPr>
              <a:spLocks/>
            </p:cNvSpPr>
            <p:nvPr/>
          </p:nvSpPr>
          <p:spPr bwMode="auto">
            <a:xfrm>
              <a:off x="8042275" y="3885935"/>
              <a:ext cx="22225" cy="22510"/>
            </a:xfrm>
            <a:custGeom>
              <a:avLst/>
              <a:gdLst>
                <a:gd name="T0" fmla="*/ 16164 w 11"/>
                <a:gd name="T1" fmla="*/ 11642 h 9"/>
                <a:gd name="T2" fmla="*/ 4041 w 11"/>
                <a:gd name="T3" fmla="*/ 9702 h 9"/>
                <a:gd name="T4" fmla="*/ 4041 w 11"/>
                <a:gd name="T5" fmla="*/ 0 h 9"/>
                <a:gd name="T6" fmla="*/ 16164 w 11"/>
                <a:gd name="T7" fmla="*/ 1164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8" y="6"/>
                  </a:moveTo>
                  <a:cubicBezTo>
                    <a:pt x="3" y="8"/>
                    <a:pt x="2" y="9"/>
                    <a:pt x="2" y="5"/>
                  </a:cubicBezTo>
                  <a:cubicBezTo>
                    <a:pt x="1" y="2"/>
                    <a:pt x="0" y="0"/>
                    <a:pt x="2" y="0"/>
                  </a:cubicBezTo>
                  <a:cubicBezTo>
                    <a:pt x="4" y="0"/>
                    <a:pt x="11" y="4"/>
                    <a:pt x="8"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1" name="Freeform 1078"/>
            <p:cNvSpPr>
              <a:spLocks/>
            </p:cNvSpPr>
            <p:nvPr/>
          </p:nvSpPr>
          <p:spPr bwMode="auto">
            <a:xfrm>
              <a:off x="8256588" y="3930953"/>
              <a:ext cx="26987" cy="28648"/>
            </a:xfrm>
            <a:custGeom>
              <a:avLst/>
              <a:gdLst>
                <a:gd name="T0" fmla="*/ 3855 w 14"/>
                <a:gd name="T1" fmla="*/ 16669 h 12"/>
                <a:gd name="T2" fmla="*/ 13494 w 14"/>
                <a:gd name="T3" fmla="*/ 9260 h 12"/>
                <a:gd name="T4" fmla="*/ 17349 w 14"/>
                <a:gd name="T5" fmla="*/ 0 h 12"/>
                <a:gd name="T6" fmla="*/ 21204 w 14"/>
                <a:gd name="T7" fmla="*/ 20373 h 12"/>
                <a:gd name="T8" fmla="*/ 3855 w 14"/>
                <a:gd name="T9" fmla="*/ 1666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2" name="Freeform 1079"/>
            <p:cNvSpPr>
              <a:spLocks/>
            </p:cNvSpPr>
            <p:nvPr/>
          </p:nvSpPr>
          <p:spPr bwMode="auto">
            <a:xfrm>
              <a:off x="8534400" y="4272681"/>
              <a:ext cx="69850" cy="81851"/>
            </a:xfrm>
            <a:custGeom>
              <a:avLst/>
              <a:gdLst>
                <a:gd name="T0" fmla="*/ 62089 w 36"/>
                <a:gd name="T1" fmla="*/ 20544 h 34"/>
                <a:gd name="T2" fmla="*/ 40746 w 36"/>
                <a:gd name="T3" fmla="*/ 9338 h 34"/>
                <a:gd name="T4" fmla="*/ 29104 w 36"/>
                <a:gd name="T5" fmla="*/ 1868 h 34"/>
                <a:gd name="T6" fmla="*/ 17463 w 36"/>
                <a:gd name="T7" fmla="*/ 0 h 34"/>
                <a:gd name="T8" fmla="*/ 7761 w 36"/>
                <a:gd name="T9" fmla="*/ 5603 h 34"/>
                <a:gd name="T10" fmla="*/ 3881 w 36"/>
                <a:gd name="T11" fmla="*/ 14941 h 34"/>
                <a:gd name="T12" fmla="*/ 5821 w 36"/>
                <a:gd name="T13" fmla="*/ 18676 h 34"/>
                <a:gd name="T14" fmla="*/ 3881 w 36"/>
                <a:gd name="T15" fmla="*/ 33618 h 34"/>
                <a:gd name="T16" fmla="*/ 5821 w 36"/>
                <a:gd name="T17" fmla="*/ 46691 h 34"/>
                <a:gd name="T18" fmla="*/ 13582 w 36"/>
                <a:gd name="T19" fmla="*/ 52294 h 34"/>
                <a:gd name="T20" fmla="*/ 23283 w 36"/>
                <a:gd name="T21" fmla="*/ 48559 h 34"/>
                <a:gd name="T22" fmla="*/ 31044 w 36"/>
                <a:gd name="T23" fmla="*/ 57897 h 34"/>
                <a:gd name="T24" fmla="*/ 38806 w 36"/>
                <a:gd name="T25" fmla="*/ 57897 h 34"/>
                <a:gd name="T26" fmla="*/ 46567 w 36"/>
                <a:gd name="T27" fmla="*/ 46691 h 34"/>
                <a:gd name="T28" fmla="*/ 62089 w 36"/>
                <a:gd name="T29" fmla="*/ 2054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3" name="Freeform 1080"/>
            <p:cNvSpPr>
              <a:spLocks/>
            </p:cNvSpPr>
            <p:nvPr/>
          </p:nvSpPr>
          <p:spPr bwMode="auto">
            <a:xfrm>
              <a:off x="8116888" y="3677215"/>
              <a:ext cx="57150" cy="16370"/>
            </a:xfrm>
            <a:custGeom>
              <a:avLst/>
              <a:gdLst>
                <a:gd name="T0" fmla="*/ 49530 w 30"/>
                <a:gd name="T1" fmla="*/ 9071 h 7"/>
                <a:gd name="T2" fmla="*/ 24765 w 30"/>
                <a:gd name="T3" fmla="*/ 0 h 7"/>
                <a:gd name="T4" fmla="*/ 13335 w 30"/>
                <a:gd name="T5" fmla="*/ 12700 h 7"/>
                <a:gd name="T6" fmla="*/ 49530 w 30"/>
                <a:gd name="T7" fmla="*/ 907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7">
                  <a:moveTo>
                    <a:pt x="26" y="5"/>
                  </a:moveTo>
                  <a:cubicBezTo>
                    <a:pt x="19" y="2"/>
                    <a:pt x="20" y="0"/>
                    <a:pt x="13" y="0"/>
                  </a:cubicBezTo>
                  <a:cubicBezTo>
                    <a:pt x="6" y="0"/>
                    <a:pt x="0" y="7"/>
                    <a:pt x="7" y="7"/>
                  </a:cubicBezTo>
                  <a:cubicBezTo>
                    <a:pt x="14" y="7"/>
                    <a:pt x="30" y="7"/>
                    <a:pt x="2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4" name="Freeform 1081"/>
            <p:cNvSpPr>
              <a:spLocks/>
            </p:cNvSpPr>
            <p:nvPr/>
          </p:nvSpPr>
          <p:spPr bwMode="auto">
            <a:xfrm>
              <a:off x="7831138" y="3675169"/>
              <a:ext cx="63500" cy="26601"/>
            </a:xfrm>
            <a:custGeom>
              <a:avLst/>
              <a:gdLst>
                <a:gd name="T0" fmla="*/ 61576 w 33"/>
                <a:gd name="T1" fmla="*/ 15009 h 11"/>
                <a:gd name="T2" fmla="*/ 34636 w 33"/>
                <a:gd name="T3" fmla="*/ 0 h 11"/>
                <a:gd name="T4" fmla="*/ 13470 w 33"/>
                <a:gd name="T5" fmla="*/ 7504 h 11"/>
                <a:gd name="T6" fmla="*/ 38485 w 33"/>
                <a:gd name="T7" fmla="*/ 18761 h 11"/>
                <a:gd name="T8" fmla="*/ 53879 w 33"/>
                <a:gd name="T9" fmla="*/ 16885 h 11"/>
                <a:gd name="T10" fmla="*/ 61576 w 33"/>
                <a:gd name="T11" fmla="*/ 1500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5" name="Freeform 1082"/>
            <p:cNvSpPr>
              <a:spLocks/>
            </p:cNvSpPr>
            <p:nvPr/>
          </p:nvSpPr>
          <p:spPr bwMode="auto">
            <a:xfrm>
              <a:off x="7942263" y="3617873"/>
              <a:ext cx="155575" cy="85944"/>
            </a:xfrm>
            <a:custGeom>
              <a:avLst/>
              <a:gdLst>
                <a:gd name="T0" fmla="*/ 64507 w 82"/>
                <a:gd name="T1" fmla="*/ 53340 h 35"/>
                <a:gd name="T2" fmla="*/ 15178 w 82"/>
                <a:gd name="T3" fmla="*/ 53340 h 35"/>
                <a:gd name="T4" fmla="*/ 3795 w 82"/>
                <a:gd name="T5" fmla="*/ 49530 h 35"/>
                <a:gd name="T6" fmla="*/ 7589 w 82"/>
                <a:gd name="T7" fmla="*/ 43815 h 35"/>
                <a:gd name="T8" fmla="*/ 24664 w 82"/>
                <a:gd name="T9" fmla="*/ 40005 h 35"/>
                <a:gd name="T10" fmla="*/ 30356 w 82"/>
                <a:gd name="T11" fmla="*/ 45720 h 35"/>
                <a:gd name="T12" fmla="*/ 41740 w 82"/>
                <a:gd name="T13" fmla="*/ 47625 h 35"/>
                <a:gd name="T14" fmla="*/ 51226 w 82"/>
                <a:gd name="T15" fmla="*/ 40005 h 35"/>
                <a:gd name="T16" fmla="*/ 41740 w 82"/>
                <a:gd name="T17" fmla="*/ 26670 h 35"/>
                <a:gd name="T18" fmla="*/ 34151 w 82"/>
                <a:gd name="T19" fmla="*/ 15240 h 35"/>
                <a:gd name="T20" fmla="*/ 28459 w 82"/>
                <a:gd name="T21" fmla="*/ 7620 h 35"/>
                <a:gd name="T22" fmla="*/ 45534 w 82"/>
                <a:gd name="T23" fmla="*/ 5715 h 35"/>
                <a:gd name="T24" fmla="*/ 68301 w 82"/>
                <a:gd name="T25" fmla="*/ 13335 h 35"/>
                <a:gd name="T26" fmla="*/ 68301 w 82"/>
                <a:gd name="T27" fmla="*/ 5715 h 35"/>
                <a:gd name="T28" fmla="*/ 79685 w 82"/>
                <a:gd name="T29" fmla="*/ 5715 h 35"/>
                <a:gd name="T30" fmla="*/ 108144 w 82"/>
                <a:gd name="T31" fmla="*/ 15240 h 35"/>
                <a:gd name="T32" fmla="*/ 134705 w 82"/>
                <a:gd name="T33" fmla="*/ 34290 h 35"/>
                <a:gd name="T34" fmla="*/ 149883 w 82"/>
                <a:gd name="T35" fmla="*/ 45720 h 35"/>
                <a:gd name="T36" fmla="*/ 138500 w 82"/>
                <a:gd name="T37" fmla="*/ 49530 h 35"/>
                <a:gd name="T38" fmla="*/ 121424 w 82"/>
                <a:gd name="T39" fmla="*/ 49530 h 35"/>
                <a:gd name="T40" fmla="*/ 104349 w 82"/>
                <a:gd name="T41" fmla="*/ 47625 h 35"/>
                <a:gd name="T42" fmla="*/ 81582 w 82"/>
                <a:gd name="T43" fmla="*/ 53340 h 35"/>
                <a:gd name="T44" fmla="*/ 73993 w 82"/>
                <a:gd name="T45" fmla="*/ 64770 h 35"/>
                <a:gd name="T46" fmla="*/ 64507 w 82"/>
                <a:gd name="T47" fmla="*/ 5334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2" h="35">
                  <a:moveTo>
                    <a:pt x="34" y="28"/>
                  </a:moveTo>
                  <a:cubicBezTo>
                    <a:pt x="28" y="30"/>
                    <a:pt x="10" y="26"/>
                    <a:pt x="8" y="28"/>
                  </a:cubicBezTo>
                  <a:cubicBezTo>
                    <a:pt x="6" y="29"/>
                    <a:pt x="2" y="26"/>
                    <a:pt x="2" y="26"/>
                  </a:cubicBezTo>
                  <a:cubicBezTo>
                    <a:pt x="2" y="26"/>
                    <a:pt x="0" y="23"/>
                    <a:pt x="4" y="23"/>
                  </a:cubicBezTo>
                  <a:cubicBezTo>
                    <a:pt x="8" y="23"/>
                    <a:pt x="10" y="21"/>
                    <a:pt x="13" y="21"/>
                  </a:cubicBezTo>
                  <a:cubicBezTo>
                    <a:pt x="16" y="21"/>
                    <a:pt x="17" y="23"/>
                    <a:pt x="16" y="24"/>
                  </a:cubicBezTo>
                  <a:cubicBezTo>
                    <a:pt x="14" y="24"/>
                    <a:pt x="19" y="25"/>
                    <a:pt x="22" y="25"/>
                  </a:cubicBezTo>
                  <a:cubicBezTo>
                    <a:pt x="25" y="25"/>
                    <a:pt x="27" y="22"/>
                    <a:pt x="27" y="21"/>
                  </a:cubicBezTo>
                  <a:cubicBezTo>
                    <a:pt x="26" y="19"/>
                    <a:pt x="22" y="16"/>
                    <a:pt x="22" y="14"/>
                  </a:cubicBezTo>
                  <a:cubicBezTo>
                    <a:pt x="21" y="12"/>
                    <a:pt x="21" y="9"/>
                    <a:pt x="18" y="8"/>
                  </a:cubicBezTo>
                  <a:cubicBezTo>
                    <a:pt x="15" y="7"/>
                    <a:pt x="14" y="6"/>
                    <a:pt x="15" y="4"/>
                  </a:cubicBezTo>
                  <a:cubicBezTo>
                    <a:pt x="15" y="3"/>
                    <a:pt x="19" y="0"/>
                    <a:pt x="24" y="3"/>
                  </a:cubicBezTo>
                  <a:cubicBezTo>
                    <a:pt x="28" y="5"/>
                    <a:pt x="34" y="8"/>
                    <a:pt x="36" y="7"/>
                  </a:cubicBezTo>
                  <a:cubicBezTo>
                    <a:pt x="39" y="6"/>
                    <a:pt x="37" y="4"/>
                    <a:pt x="36" y="3"/>
                  </a:cubicBezTo>
                  <a:cubicBezTo>
                    <a:pt x="35" y="2"/>
                    <a:pt x="37" y="3"/>
                    <a:pt x="42" y="3"/>
                  </a:cubicBezTo>
                  <a:cubicBezTo>
                    <a:pt x="46" y="3"/>
                    <a:pt x="52" y="5"/>
                    <a:pt x="57" y="8"/>
                  </a:cubicBezTo>
                  <a:cubicBezTo>
                    <a:pt x="62" y="11"/>
                    <a:pt x="66" y="17"/>
                    <a:pt x="71" y="18"/>
                  </a:cubicBezTo>
                  <a:cubicBezTo>
                    <a:pt x="76" y="18"/>
                    <a:pt x="82" y="21"/>
                    <a:pt x="79" y="24"/>
                  </a:cubicBezTo>
                  <a:cubicBezTo>
                    <a:pt x="75" y="26"/>
                    <a:pt x="76" y="29"/>
                    <a:pt x="73" y="26"/>
                  </a:cubicBezTo>
                  <a:cubicBezTo>
                    <a:pt x="69" y="24"/>
                    <a:pt x="68" y="26"/>
                    <a:pt x="64" y="26"/>
                  </a:cubicBezTo>
                  <a:cubicBezTo>
                    <a:pt x="60" y="26"/>
                    <a:pt x="57" y="25"/>
                    <a:pt x="55" y="25"/>
                  </a:cubicBezTo>
                  <a:cubicBezTo>
                    <a:pt x="52" y="25"/>
                    <a:pt x="44" y="24"/>
                    <a:pt x="43" y="28"/>
                  </a:cubicBezTo>
                  <a:cubicBezTo>
                    <a:pt x="42" y="31"/>
                    <a:pt x="41" y="35"/>
                    <a:pt x="39" y="34"/>
                  </a:cubicBezTo>
                  <a:cubicBezTo>
                    <a:pt x="36" y="32"/>
                    <a:pt x="37" y="27"/>
                    <a:pt x="34" y="2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6" name="Freeform 1083"/>
            <p:cNvSpPr>
              <a:spLocks/>
            </p:cNvSpPr>
            <p:nvPr/>
          </p:nvSpPr>
          <p:spPr bwMode="auto">
            <a:xfrm>
              <a:off x="7680325" y="3519652"/>
              <a:ext cx="263525" cy="112545"/>
            </a:xfrm>
            <a:custGeom>
              <a:avLst/>
              <a:gdLst>
                <a:gd name="T0" fmla="*/ 263525 w 138"/>
                <a:gd name="T1" fmla="*/ 77822 h 46"/>
                <a:gd name="T2" fmla="*/ 244429 w 138"/>
                <a:gd name="T3" fmla="*/ 81618 h 46"/>
                <a:gd name="T4" fmla="*/ 232971 w 138"/>
                <a:gd name="T5" fmla="*/ 83516 h 46"/>
                <a:gd name="T6" fmla="*/ 221514 w 138"/>
                <a:gd name="T7" fmla="*/ 81618 h 46"/>
                <a:gd name="T8" fmla="*/ 183322 w 138"/>
                <a:gd name="T9" fmla="*/ 85414 h 46"/>
                <a:gd name="T10" fmla="*/ 183322 w 138"/>
                <a:gd name="T11" fmla="*/ 77822 h 46"/>
                <a:gd name="T12" fmla="*/ 194779 w 138"/>
                <a:gd name="T13" fmla="*/ 68331 h 46"/>
                <a:gd name="T14" fmla="*/ 175683 w 138"/>
                <a:gd name="T15" fmla="*/ 64535 h 46"/>
                <a:gd name="T16" fmla="*/ 160407 w 138"/>
                <a:gd name="T17" fmla="*/ 53146 h 46"/>
                <a:gd name="T18" fmla="*/ 152768 w 138"/>
                <a:gd name="T19" fmla="*/ 41758 h 46"/>
                <a:gd name="T20" fmla="*/ 127943 w 138"/>
                <a:gd name="T21" fmla="*/ 39860 h 46"/>
                <a:gd name="T22" fmla="*/ 103118 w 138"/>
                <a:gd name="T23" fmla="*/ 26573 h 46"/>
                <a:gd name="T24" fmla="*/ 74474 w 138"/>
                <a:gd name="T25" fmla="*/ 22777 h 46"/>
                <a:gd name="T26" fmla="*/ 82113 w 138"/>
                <a:gd name="T27" fmla="*/ 15185 h 46"/>
                <a:gd name="T28" fmla="*/ 49650 w 138"/>
                <a:gd name="T29" fmla="*/ 15185 h 46"/>
                <a:gd name="T30" fmla="*/ 13367 w 138"/>
                <a:gd name="T31" fmla="*/ 30369 h 46"/>
                <a:gd name="T32" fmla="*/ 3819 w 138"/>
                <a:gd name="T33" fmla="*/ 26573 h 46"/>
                <a:gd name="T34" fmla="*/ 28644 w 138"/>
                <a:gd name="T35" fmla="*/ 9490 h 46"/>
                <a:gd name="T36" fmla="*/ 68746 w 138"/>
                <a:gd name="T37" fmla="*/ 0 h 46"/>
                <a:gd name="T38" fmla="*/ 126034 w 138"/>
                <a:gd name="T39" fmla="*/ 5694 h 46"/>
                <a:gd name="T40" fmla="*/ 158497 w 138"/>
                <a:gd name="T41" fmla="*/ 18981 h 46"/>
                <a:gd name="T42" fmla="*/ 164226 w 138"/>
                <a:gd name="T43" fmla="*/ 20879 h 46"/>
                <a:gd name="T44" fmla="*/ 185231 w 138"/>
                <a:gd name="T45" fmla="*/ 34166 h 46"/>
                <a:gd name="T46" fmla="*/ 200508 w 138"/>
                <a:gd name="T47" fmla="*/ 41758 h 46"/>
                <a:gd name="T48" fmla="*/ 229152 w 138"/>
                <a:gd name="T49" fmla="*/ 53146 h 46"/>
                <a:gd name="T50" fmla="*/ 246339 w 138"/>
                <a:gd name="T51" fmla="*/ 64535 h 46"/>
                <a:gd name="T52" fmla="*/ 263525 w 138"/>
                <a:gd name="T53" fmla="*/ 77822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7" name="Freeform 1084"/>
            <p:cNvSpPr>
              <a:spLocks/>
            </p:cNvSpPr>
            <p:nvPr/>
          </p:nvSpPr>
          <p:spPr bwMode="auto">
            <a:xfrm>
              <a:off x="7842250" y="3445986"/>
              <a:ext cx="17463" cy="28648"/>
            </a:xfrm>
            <a:custGeom>
              <a:avLst/>
              <a:gdLst>
                <a:gd name="T0" fmla="*/ 9702 w 9"/>
                <a:gd name="T1" fmla="*/ 22225 h 12"/>
                <a:gd name="T2" fmla="*/ 1940 w 9"/>
                <a:gd name="T3" fmla="*/ 14817 h 12"/>
                <a:gd name="T4" fmla="*/ 5821 w 9"/>
                <a:gd name="T5" fmla="*/ 5556 h 12"/>
                <a:gd name="T6" fmla="*/ 9702 w 9"/>
                <a:gd name="T7" fmla="*/ 2222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5" y="12"/>
                  </a:moveTo>
                  <a:cubicBezTo>
                    <a:pt x="1" y="12"/>
                    <a:pt x="0" y="9"/>
                    <a:pt x="1" y="8"/>
                  </a:cubicBezTo>
                  <a:cubicBezTo>
                    <a:pt x="2" y="6"/>
                    <a:pt x="1" y="0"/>
                    <a:pt x="3" y="3"/>
                  </a:cubicBezTo>
                  <a:cubicBezTo>
                    <a:pt x="5" y="5"/>
                    <a:pt x="9" y="11"/>
                    <a:pt x="5"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8" name="Freeform 1085"/>
            <p:cNvSpPr>
              <a:spLocks/>
            </p:cNvSpPr>
            <p:nvPr/>
          </p:nvSpPr>
          <p:spPr bwMode="auto">
            <a:xfrm>
              <a:off x="7962900" y="3581040"/>
              <a:ext cx="11113" cy="14323"/>
            </a:xfrm>
            <a:custGeom>
              <a:avLst/>
              <a:gdLst>
                <a:gd name="T0" fmla="*/ 11113 w 6"/>
                <a:gd name="T1" fmla="*/ 7408 h 6"/>
                <a:gd name="T2" fmla="*/ 0 w 6"/>
                <a:gd name="T3" fmla="*/ 5556 h 6"/>
                <a:gd name="T4" fmla="*/ 11113 w 6"/>
                <a:gd name="T5" fmla="*/ 7408 h 6"/>
                <a:gd name="T6" fmla="*/ 0 60000 65536"/>
                <a:gd name="T7" fmla="*/ 0 60000 65536"/>
                <a:gd name="T8" fmla="*/ 0 60000 65536"/>
              </a:gdLst>
              <a:ahLst/>
              <a:cxnLst>
                <a:cxn ang="T6">
                  <a:pos x="T0" y="T1"/>
                </a:cxn>
                <a:cxn ang="T7">
                  <a:pos x="T2" y="T3"/>
                </a:cxn>
                <a:cxn ang="T8">
                  <a:pos x="T4" y="T5"/>
                </a:cxn>
              </a:cxnLst>
              <a:rect l="0" t="0" r="r" b="b"/>
              <a:pathLst>
                <a:path w="6" h="6">
                  <a:moveTo>
                    <a:pt x="6" y="4"/>
                  </a:moveTo>
                  <a:cubicBezTo>
                    <a:pt x="6" y="2"/>
                    <a:pt x="0" y="0"/>
                    <a:pt x="0" y="3"/>
                  </a:cubicBezTo>
                  <a:cubicBezTo>
                    <a:pt x="1" y="5"/>
                    <a:pt x="6" y="6"/>
                    <a:pt x="6"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59" name="Freeform 1086"/>
            <p:cNvSpPr>
              <a:spLocks/>
            </p:cNvSpPr>
            <p:nvPr/>
          </p:nvSpPr>
          <p:spPr bwMode="auto">
            <a:xfrm>
              <a:off x="8266113" y="2643846"/>
              <a:ext cx="34925" cy="51156"/>
            </a:xfrm>
            <a:custGeom>
              <a:avLst/>
              <a:gdLst>
                <a:gd name="T0" fmla="*/ 13582 w 18"/>
                <a:gd name="T1" fmla="*/ 32128 h 21"/>
                <a:gd name="T2" fmla="*/ 3881 w 18"/>
                <a:gd name="T3" fmla="*/ 34017 h 21"/>
                <a:gd name="T4" fmla="*/ 5821 w 18"/>
                <a:gd name="T5" fmla="*/ 22678 h 21"/>
                <a:gd name="T6" fmla="*/ 23283 w 18"/>
                <a:gd name="T7" fmla="*/ 1890 h 21"/>
                <a:gd name="T8" fmla="*/ 32985 w 18"/>
                <a:gd name="T9" fmla="*/ 3780 h 21"/>
                <a:gd name="T10" fmla="*/ 29104 w 18"/>
                <a:gd name="T11" fmla="*/ 17009 h 21"/>
                <a:gd name="T12" fmla="*/ 13582 w 18"/>
                <a:gd name="T13" fmla="*/ 32128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0" name="Freeform 1087"/>
            <p:cNvSpPr>
              <a:spLocks/>
            </p:cNvSpPr>
            <p:nvPr/>
          </p:nvSpPr>
          <p:spPr bwMode="auto">
            <a:xfrm>
              <a:off x="8288338" y="2666354"/>
              <a:ext cx="25400" cy="24555"/>
            </a:xfrm>
            <a:custGeom>
              <a:avLst/>
              <a:gdLst>
                <a:gd name="T0" fmla="*/ 9769 w 13"/>
                <a:gd name="T1" fmla="*/ 19050 h 10"/>
                <a:gd name="T2" fmla="*/ 1954 w 13"/>
                <a:gd name="T3" fmla="*/ 9525 h 10"/>
                <a:gd name="T4" fmla="*/ 17585 w 13"/>
                <a:gd name="T5" fmla="*/ 1905 h 10"/>
                <a:gd name="T6" fmla="*/ 17585 w 13"/>
                <a:gd name="T7" fmla="*/ 11430 h 10"/>
                <a:gd name="T8" fmla="*/ 9769 w 13"/>
                <a:gd name="T9" fmla="*/ 1905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1" name="Freeform 1088"/>
            <p:cNvSpPr>
              <a:spLocks/>
            </p:cNvSpPr>
            <p:nvPr/>
          </p:nvSpPr>
          <p:spPr bwMode="auto">
            <a:xfrm>
              <a:off x="8196263" y="2633614"/>
              <a:ext cx="61912" cy="47065"/>
            </a:xfrm>
            <a:custGeom>
              <a:avLst/>
              <a:gdLst>
                <a:gd name="T0" fmla="*/ 41275 w 33"/>
                <a:gd name="T1" fmla="*/ 34591 h 19"/>
                <a:gd name="T2" fmla="*/ 33770 w 33"/>
                <a:gd name="T3" fmla="*/ 26904 h 19"/>
                <a:gd name="T4" fmla="*/ 24390 w 33"/>
                <a:gd name="T5" fmla="*/ 30748 h 19"/>
                <a:gd name="T6" fmla="*/ 16885 w 33"/>
                <a:gd name="T7" fmla="*/ 24983 h 19"/>
                <a:gd name="T8" fmla="*/ 9381 w 33"/>
                <a:gd name="T9" fmla="*/ 21139 h 19"/>
                <a:gd name="T10" fmla="*/ 1876 w 33"/>
                <a:gd name="T11" fmla="*/ 15374 h 19"/>
                <a:gd name="T12" fmla="*/ 3752 w 33"/>
                <a:gd name="T13" fmla="*/ 3843 h 19"/>
                <a:gd name="T14" fmla="*/ 16885 w 33"/>
                <a:gd name="T15" fmla="*/ 15374 h 19"/>
                <a:gd name="T16" fmla="*/ 20637 w 33"/>
                <a:gd name="T17" fmla="*/ 13452 h 19"/>
                <a:gd name="T18" fmla="*/ 28142 w 33"/>
                <a:gd name="T19" fmla="*/ 19217 h 19"/>
                <a:gd name="T20" fmla="*/ 58160 w 33"/>
                <a:gd name="T21" fmla="*/ 21139 h 19"/>
                <a:gd name="T22" fmla="*/ 41275 w 33"/>
                <a:gd name="T23" fmla="*/ 3459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2" name="Freeform 1089"/>
            <p:cNvSpPr>
              <a:spLocks/>
            </p:cNvSpPr>
            <p:nvPr/>
          </p:nvSpPr>
          <p:spPr bwMode="auto">
            <a:xfrm>
              <a:off x="8193088" y="2519023"/>
              <a:ext cx="74612" cy="36833"/>
            </a:xfrm>
            <a:custGeom>
              <a:avLst/>
              <a:gdLst>
                <a:gd name="T0" fmla="*/ 65046 w 39"/>
                <a:gd name="T1" fmla="*/ 24765 h 15"/>
                <a:gd name="T2" fmla="*/ 24871 w 39"/>
                <a:gd name="T3" fmla="*/ 17145 h 15"/>
                <a:gd name="T4" fmla="*/ 3826 w 39"/>
                <a:gd name="T5" fmla="*/ 1905 h 15"/>
                <a:gd name="T6" fmla="*/ 45915 w 39"/>
                <a:gd name="T7" fmla="*/ 9525 h 15"/>
                <a:gd name="T8" fmla="*/ 65046 w 39"/>
                <a:gd name="T9" fmla="*/ 2476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3" name="Freeform 1090"/>
            <p:cNvSpPr>
              <a:spLocks/>
            </p:cNvSpPr>
            <p:nvPr/>
          </p:nvSpPr>
          <p:spPr bwMode="auto">
            <a:xfrm>
              <a:off x="8321675" y="2445357"/>
              <a:ext cx="161925" cy="198489"/>
            </a:xfrm>
            <a:custGeom>
              <a:avLst/>
              <a:gdLst>
                <a:gd name="T0" fmla="*/ 97155 w 85"/>
                <a:gd name="T1" fmla="*/ 3802 h 81"/>
                <a:gd name="T2" fmla="*/ 87630 w 85"/>
                <a:gd name="T3" fmla="*/ 0 h 81"/>
                <a:gd name="T4" fmla="*/ 70485 w 85"/>
                <a:gd name="T5" fmla="*/ 7604 h 81"/>
                <a:gd name="T6" fmla="*/ 51435 w 85"/>
                <a:gd name="T7" fmla="*/ 34220 h 81"/>
                <a:gd name="T8" fmla="*/ 47625 w 85"/>
                <a:gd name="T9" fmla="*/ 39923 h 81"/>
                <a:gd name="T10" fmla="*/ 32385 w 85"/>
                <a:gd name="T11" fmla="*/ 74142 h 81"/>
                <a:gd name="T12" fmla="*/ 17145 w 85"/>
                <a:gd name="T13" fmla="*/ 91252 h 81"/>
                <a:gd name="T14" fmla="*/ 9525 w 85"/>
                <a:gd name="T15" fmla="*/ 98856 h 81"/>
                <a:gd name="T16" fmla="*/ 20955 w 85"/>
                <a:gd name="T17" fmla="*/ 100758 h 81"/>
                <a:gd name="T18" fmla="*/ 9525 w 85"/>
                <a:gd name="T19" fmla="*/ 117867 h 81"/>
                <a:gd name="T20" fmla="*/ 3810 w 85"/>
                <a:gd name="T21" fmla="*/ 127373 h 81"/>
                <a:gd name="T22" fmla="*/ 19050 w 85"/>
                <a:gd name="T23" fmla="*/ 129274 h 81"/>
                <a:gd name="T24" fmla="*/ 47625 w 85"/>
                <a:gd name="T25" fmla="*/ 131175 h 81"/>
                <a:gd name="T26" fmla="*/ 87630 w 85"/>
                <a:gd name="T27" fmla="*/ 131175 h 81"/>
                <a:gd name="T28" fmla="*/ 97155 w 85"/>
                <a:gd name="T29" fmla="*/ 133076 h 81"/>
                <a:gd name="T30" fmla="*/ 110490 w 85"/>
                <a:gd name="T31" fmla="*/ 129274 h 81"/>
                <a:gd name="T32" fmla="*/ 106680 w 85"/>
                <a:gd name="T33" fmla="*/ 138779 h 81"/>
                <a:gd name="T34" fmla="*/ 99060 w 85"/>
                <a:gd name="T35" fmla="*/ 150186 h 81"/>
                <a:gd name="T36" fmla="*/ 116205 w 85"/>
                <a:gd name="T37" fmla="*/ 136878 h 81"/>
                <a:gd name="T38" fmla="*/ 135255 w 85"/>
                <a:gd name="T39" fmla="*/ 129274 h 81"/>
                <a:gd name="T40" fmla="*/ 140970 w 85"/>
                <a:gd name="T41" fmla="*/ 119768 h 81"/>
                <a:gd name="T42" fmla="*/ 156210 w 85"/>
                <a:gd name="T43" fmla="*/ 102659 h 81"/>
                <a:gd name="T44" fmla="*/ 154305 w 85"/>
                <a:gd name="T45" fmla="*/ 98856 h 81"/>
                <a:gd name="T46" fmla="*/ 140970 w 85"/>
                <a:gd name="T47" fmla="*/ 95054 h 81"/>
                <a:gd name="T48" fmla="*/ 131445 w 85"/>
                <a:gd name="T49" fmla="*/ 87450 h 81"/>
                <a:gd name="T50" fmla="*/ 144780 w 85"/>
                <a:gd name="T51" fmla="*/ 74142 h 81"/>
                <a:gd name="T52" fmla="*/ 127635 w 85"/>
                <a:gd name="T53" fmla="*/ 72241 h 81"/>
                <a:gd name="T54" fmla="*/ 120015 w 85"/>
                <a:gd name="T55" fmla="*/ 64637 h 81"/>
                <a:gd name="T56" fmla="*/ 106680 w 85"/>
                <a:gd name="T57" fmla="*/ 81747 h 81"/>
                <a:gd name="T58" fmla="*/ 99060 w 85"/>
                <a:gd name="T59" fmla="*/ 70340 h 81"/>
                <a:gd name="T60" fmla="*/ 87630 w 85"/>
                <a:gd name="T61" fmla="*/ 62736 h 81"/>
                <a:gd name="T62" fmla="*/ 93345 w 85"/>
                <a:gd name="T63" fmla="*/ 53230 h 81"/>
                <a:gd name="T64" fmla="*/ 80010 w 85"/>
                <a:gd name="T65" fmla="*/ 49428 h 81"/>
                <a:gd name="T66" fmla="*/ 68580 w 85"/>
                <a:gd name="T67" fmla="*/ 58934 h 81"/>
                <a:gd name="T68" fmla="*/ 74295 w 85"/>
                <a:gd name="T69" fmla="*/ 41824 h 81"/>
                <a:gd name="T70" fmla="*/ 89535 w 85"/>
                <a:gd name="T71" fmla="*/ 20912 h 81"/>
                <a:gd name="T72" fmla="*/ 89535 w 85"/>
                <a:gd name="T73" fmla="*/ 11407 h 81"/>
                <a:gd name="T74" fmla="*/ 97155 w 85"/>
                <a:gd name="T75" fmla="*/ 380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4" name="Freeform 1091"/>
            <p:cNvSpPr>
              <a:spLocks/>
            </p:cNvSpPr>
            <p:nvPr/>
          </p:nvSpPr>
          <p:spPr bwMode="auto">
            <a:xfrm>
              <a:off x="8455025" y="2586550"/>
              <a:ext cx="38100" cy="69573"/>
            </a:xfrm>
            <a:custGeom>
              <a:avLst/>
              <a:gdLst>
                <a:gd name="T0" fmla="*/ 28575 w 20"/>
                <a:gd name="T1" fmla="*/ 1928 h 28"/>
                <a:gd name="T2" fmla="*/ 11430 w 20"/>
                <a:gd name="T3" fmla="*/ 21204 h 28"/>
                <a:gd name="T4" fmla="*/ 1905 w 20"/>
                <a:gd name="T5" fmla="*/ 44337 h 28"/>
                <a:gd name="T6" fmla="*/ 17145 w 20"/>
                <a:gd name="T7" fmla="*/ 34698 h 28"/>
                <a:gd name="T8" fmla="*/ 17145 w 20"/>
                <a:gd name="T9" fmla="*/ 50120 h 28"/>
                <a:gd name="T10" fmla="*/ 26670 w 20"/>
                <a:gd name="T11" fmla="*/ 46264 h 28"/>
                <a:gd name="T12" fmla="*/ 30480 w 20"/>
                <a:gd name="T13" fmla="*/ 30843 h 28"/>
                <a:gd name="T14" fmla="*/ 36195 w 20"/>
                <a:gd name="T15" fmla="*/ 15421 h 28"/>
                <a:gd name="T16" fmla="*/ 24765 w 20"/>
                <a:gd name="T17" fmla="*/ 19277 h 28"/>
                <a:gd name="T18" fmla="*/ 28575 w 20"/>
                <a:gd name="T19" fmla="*/ 19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5" name="Freeform 1092"/>
            <p:cNvSpPr>
              <a:spLocks/>
            </p:cNvSpPr>
            <p:nvPr/>
          </p:nvSpPr>
          <p:spPr bwMode="auto">
            <a:xfrm>
              <a:off x="8167688" y="1968575"/>
              <a:ext cx="20637" cy="36833"/>
            </a:xfrm>
            <a:custGeom>
              <a:avLst/>
              <a:gdLst>
                <a:gd name="T0" fmla="*/ 20637 w 11"/>
                <a:gd name="T1" fmla="*/ 17145 h 15"/>
                <a:gd name="T2" fmla="*/ 11257 w 11"/>
                <a:gd name="T3" fmla="*/ 1905 h 15"/>
                <a:gd name="T4" fmla="*/ 7504 w 11"/>
                <a:gd name="T5" fmla="*/ 3810 h 15"/>
                <a:gd name="T6" fmla="*/ 9380 w 11"/>
                <a:gd name="T7" fmla="*/ 9525 h 15"/>
                <a:gd name="T8" fmla="*/ 5628 w 11"/>
                <a:gd name="T9" fmla="*/ 11430 h 15"/>
                <a:gd name="T10" fmla="*/ 20637 w 11"/>
                <a:gd name="T11" fmla="*/ 17145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5">
                  <a:moveTo>
                    <a:pt x="11" y="9"/>
                  </a:moveTo>
                  <a:cubicBezTo>
                    <a:pt x="11" y="7"/>
                    <a:pt x="8" y="3"/>
                    <a:pt x="6" y="1"/>
                  </a:cubicBezTo>
                  <a:cubicBezTo>
                    <a:pt x="5" y="0"/>
                    <a:pt x="2" y="0"/>
                    <a:pt x="4" y="2"/>
                  </a:cubicBezTo>
                  <a:cubicBezTo>
                    <a:pt x="6" y="3"/>
                    <a:pt x="7" y="5"/>
                    <a:pt x="5" y="5"/>
                  </a:cubicBezTo>
                  <a:cubicBezTo>
                    <a:pt x="3" y="5"/>
                    <a:pt x="0" y="4"/>
                    <a:pt x="3" y="6"/>
                  </a:cubicBezTo>
                  <a:cubicBezTo>
                    <a:pt x="5" y="8"/>
                    <a:pt x="9" y="15"/>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6" name="Freeform 1093"/>
            <p:cNvSpPr>
              <a:spLocks/>
            </p:cNvSpPr>
            <p:nvPr/>
          </p:nvSpPr>
          <p:spPr bwMode="auto">
            <a:xfrm>
              <a:off x="8094663" y="2032009"/>
              <a:ext cx="19050" cy="20463"/>
            </a:xfrm>
            <a:custGeom>
              <a:avLst/>
              <a:gdLst>
                <a:gd name="T0" fmla="*/ 13335 w 10"/>
                <a:gd name="T1" fmla="*/ 3969 h 8"/>
                <a:gd name="T2" fmla="*/ 1905 w 10"/>
                <a:gd name="T3" fmla="*/ 11906 h 8"/>
                <a:gd name="T4" fmla="*/ 13335 w 10"/>
                <a:gd name="T5" fmla="*/ 3969 h 8"/>
                <a:gd name="T6" fmla="*/ 0 60000 65536"/>
                <a:gd name="T7" fmla="*/ 0 60000 65536"/>
                <a:gd name="T8" fmla="*/ 0 60000 65536"/>
              </a:gdLst>
              <a:ahLst/>
              <a:cxnLst>
                <a:cxn ang="T6">
                  <a:pos x="T0" y="T1"/>
                </a:cxn>
                <a:cxn ang="T7">
                  <a:pos x="T2" y="T3"/>
                </a:cxn>
                <a:cxn ang="T8">
                  <a:pos x="T4" y="T5"/>
                </a:cxn>
              </a:cxnLst>
              <a:rect l="0" t="0" r="r" b="b"/>
              <a:pathLst>
                <a:path w="10" h="8">
                  <a:moveTo>
                    <a:pt x="7" y="2"/>
                  </a:moveTo>
                  <a:cubicBezTo>
                    <a:pt x="5" y="0"/>
                    <a:pt x="0" y="4"/>
                    <a:pt x="1" y="6"/>
                  </a:cubicBezTo>
                  <a:cubicBezTo>
                    <a:pt x="3" y="8"/>
                    <a:pt x="10" y="4"/>
                    <a:pt x="7"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7" name="Freeform 1094"/>
            <p:cNvSpPr>
              <a:spLocks/>
            </p:cNvSpPr>
            <p:nvPr/>
          </p:nvSpPr>
          <p:spPr bwMode="auto">
            <a:xfrm>
              <a:off x="7750175" y="2373738"/>
              <a:ext cx="34925" cy="24555"/>
            </a:xfrm>
            <a:custGeom>
              <a:avLst/>
              <a:gdLst>
                <a:gd name="T0" fmla="*/ 32985 w 18"/>
                <a:gd name="T1" fmla="*/ 13335 h 10"/>
                <a:gd name="T2" fmla="*/ 11642 w 18"/>
                <a:gd name="T3" fmla="*/ 1905 h 10"/>
                <a:gd name="T4" fmla="*/ 5821 w 18"/>
                <a:gd name="T5" fmla="*/ 7620 h 10"/>
                <a:gd name="T6" fmla="*/ 32985 w 18"/>
                <a:gd name="T7" fmla="*/ 1333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0">
                  <a:moveTo>
                    <a:pt x="17" y="7"/>
                  </a:moveTo>
                  <a:cubicBezTo>
                    <a:pt x="18" y="1"/>
                    <a:pt x="9" y="0"/>
                    <a:pt x="6" y="1"/>
                  </a:cubicBezTo>
                  <a:cubicBezTo>
                    <a:pt x="2" y="2"/>
                    <a:pt x="0" y="2"/>
                    <a:pt x="3" y="4"/>
                  </a:cubicBezTo>
                  <a:cubicBezTo>
                    <a:pt x="7" y="6"/>
                    <a:pt x="17" y="10"/>
                    <a:pt x="17"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8" name="Freeform 1095"/>
            <p:cNvSpPr>
              <a:spLocks/>
            </p:cNvSpPr>
            <p:nvPr/>
          </p:nvSpPr>
          <p:spPr bwMode="auto">
            <a:xfrm>
              <a:off x="7802563" y="2224359"/>
              <a:ext cx="30162" cy="32740"/>
            </a:xfrm>
            <a:custGeom>
              <a:avLst/>
              <a:gdLst>
                <a:gd name="T0" fmla="*/ 15081 w 16"/>
                <a:gd name="T1" fmla="*/ 19957 h 14"/>
                <a:gd name="T2" fmla="*/ 3770 w 16"/>
                <a:gd name="T3" fmla="*/ 10886 h 14"/>
                <a:gd name="T4" fmla="*/ 9426 w 16"/>
                <a:gd name="T5" fmla="*/ 7257 h 14"/>
                <a:gd name="T6" fmla="*/ 24507 w 16"/>
                <a:gd name="T7" fmla="*/ 3629 h 14"/>
                <a:gd name="T8" fmla="*/ 26392 w 16"/>
                <a:gd name="T9" fmla="*/ 14514 h 14"/>
                <a:gd name="T10" fmla="*/ 15081 w 16"/>
                <a:gd name="T11" fmla="*/ 1995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69" name="Freeform 1096"/>
            <p:cNvSpPr>
              <a:spLocks/>
            </p:cNvSpPr>
            <p:nvPr/>
          </p:nvSpPr>
          <p:spPr bwMode="auto">
            <a:xfrm>
              <a:off x="7793038" y="1944020"/>
              <a:ext cx="26987" cy="36833"/>
            </a:xfrm>
            <a:custGeom>
              <a:avLst/>
              <a:gdLst>
                <a:gd name="T0" fmla="*/ 13494 w 14"/>
                <a:gd name="T1" fmla="*/ 28575 h 15"/>
                <a:gd name="T2" fmla="*/ 3855 w 14"/>
                <a:gd name="T3" fmla="*/ 9525 h 15"/>
                <a:gd name="T4" fmla="*/ 17349 w 14"/>
                <a:gd name="T5" fmla="*/ 1905 h 15"/>
                <a:gd name="T6" fmla="*/ 13494 w 14"/>
                <a:gd name="T7" fmla="*/ 2857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5">
                  <a:moveTo>
                    <a:pt x="7" y="15"/>
                  </a:moveTo>
                  <a:cubicBezTo>
                    <a:pt x="3" y="15"/>
                    <a:pt x="0" y="9"/>
                    <a:pt x="2" y="5"/>
                  </a:cubicBezTo>
                  <a:cubicBezTo>
                    <a:pt x="5" y="2"/>
                    <a:pt x="6" y="0"/>
                    <a:pt x="9" y="1"/>
                  </a:cubicBezTo>
                  <a:cubicBezTo>
                    <a:pt x="13" y="1"/>
                    <a:pt x="14" y="14"/>
                    <a:pt x="7"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0" name="Freeform 1097"/>
            <p:cNvSpPr>
              <a:spLocks/>
            </p:cNvSpPr>
            <p:nvPr/>
          </p:nvSpPr>
          <p:spPr bwMode="auto">
            <a:xfrm>
              <a:off x="7705725" y="1913325"/>
              <a:ext cx="47625" cy="38880"/>
            </a:xfrm>
            <a:custGeom>
              <a:avLst/>
              <a:gdLst>
                <a:gd name="T0" fmla="*/ 19050 w 25"/>
                <a:gd name="T1" fmla="*/ 30163 h 16"/>
                <a:gd name="T2" fmla="*/ 1905 w 25"/>
                <a:gd name="T3" fmla="*/ 20737 h 16"/>
                <a:gd name="T4" fmla="*/ 17145 w 25"/>
                <a:gd name="T5" fmla="*/ 5656 h 16"/>
                <a:gd name="T6" fmla="*/ 47625 w 25"/>
                <a:gd name="T7" fmla="*/ 3770 h 16"/>
                <a:gd name="T8" fmla="*/ 19050 w 25"/>
                <a:gd name="T9" fmla="*/ 30163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0" y="16"/>
                  </a:moveTo>
                  <a:cubicBezTo>
                    <a:pt x="7" y="16"/>
                    <a:pt x="0" y="13"/>
                    <a:pt x="1" y="11"/>
                  </a:cubicBezTo>
                  <a:cubicBezTo>
                    <a:pt x="2" y="8"/>
                    <a:pt x="5" y="5"/>
                    <a:pt x="9" y="3"/>
                  </a:cubicBezTo>
                  <a:cubicBezTo>
                    <a:pt x="13" y="2"/>
                    <a:pt x="25" y="0"/>
                    <a:pt x="25" y="2"/>
                  </a:cubicBezTo>
                  <a:cubicBezTo>
                    <a:pt x="24" y="4"/>
                    <a:pt x="14" y="16"/>
                    <a:pt x="10" y="1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1" name="Freeform 1098"/>
            <p:cNvSpPr>
              <a:spLocks/>
            </p:cNvSpPr>
            <p:nvPr/>
          </p:nvSpPr>
          <p:spPr bwMode="auto">
            <a:xfrm>
              <a:off x="7834313" y="1884677"/>
              <a:ext cx="31750" cy="24555"/>
            </a:xfrm>
            <a:custGeom>
              <a:avLst/>
              <a:gdLst>
                <a:gd name="T0" fmla="*/ 21828 w 16"/>
                <a:gd name="T1" fmla="*/ 17145 h 10"/>
                <a:gd name="T2" fmla="*/ 7938 w 16"/>
                <a:gd name="T3" fmla="*/ 1905 h 10"/>
                <a:gd name="T4" fmla="*/ 29766 w 16"/>
                <a:gd name="T5" fmla="*/ 7620 h 10"/>
                <a:gd name="T6" fmla="*/ 21828 w 16"/>
                <a:gd name="T7" fmla="*/ 1714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11" y="9"/>
                  </a:moveTo>
                  <a:cubicBezTo>
                    <a:pt x="8" y="10"/>
                    <a:pt x="0" y="3"/>
                    <a:pt x="4" y="1"/>
                  </a:cubicBezTo>
                  <a:cubicBezTo>
                    <a:pt x="8" y="0"/>
                    <a:pt x="16" y="2"/>
                    <a:pt x="15" y="4"/>
                  </a:cubicBezTo>
                  <a:cubicBezTo>
                    <a:pt x="15" y="6"/>
                    <a:pt x="16" y="9"/>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2" name="Freeform 1099"/>
            <p:cNvSpPr>
              <a:spLocks/>
            </p:cNvSpPr>
            <p:nvPr/>
          </p:nvSpPr>
          <p:spPr bwMode="auto">
            <a:xfrm>
              <a:off x="7624763" y="1759855"/>
              <a:ext cx="168275" cy="151424"/>
            </a:xfrm>
            <a:custGeom>
              <a:avLst/>
              <a:gdLst>
                <a:gd name="T0" fmla="*/ 152977 w 88"/>
                <a:gd name="T1" fmla="*/ 102317 h 62"/>
                <a:gd name="T2" fmla="*/ 118557 w 88"/>
                <a:gd name="T3" fmla="*/ 90948 h 62"/>
                <a:gd name="T4" fmla="*/ 114733 w 88"/>
                <a:gd name="T5" fmla="*/ 79580 h 62"/>
                <a:gd name="T6" fmla="*/ 101347 w 88"/>
                <a:gd name="T7" fmla="*/ 83369 h 62"/>
                <a:gd name="T8" fmla="*/ 89874 w 88"/>
                <a:gd name="T9" fmla="*/ 79580 h 62"/>
                <a:gd name="T10" fmla="*/ 70752 w 88"/>
                <a:gd name="T11" fmla="*/ 94738 h 62"/>
                <a:gd name="T12" fmla="*/ 51630 w 88"/>
                <a:gd name="T13" fmla="*/ 111791 h 62"/>
                <a:gd name="T14" fmla="*/ 38244 w 88"/>
                <a:gd name="T15" fmla="*/ 109896 h 62"/>
                <a:gd name="T16" fmla="*/ 34420 w 88"/>
                <a:gd name="T17" fmla="*/ 92843 h 62"/>
                <a:gd name="T18" fmla="*/ 1912 w 88"/>
                <a:gd name="T19" fmla="*/ 94738 h 62"/>
                <a:gd name="T20" fmla="*/ 5737 w 88"/>
                <a:gd name="T21" fmla="*/ 87159 h 62"/>
                <a:gd name="T22" fmla="*/ 21034 w 88"/>
                <a:gd name="T23" fmla="*/ 70106 h 62"/>
                <a:gd name="T24" fmla="*/ 21034 w 88"/>
                <a:gd name="T25" fmla="*/ 53053 h 62"/>
                <a:gd name="T26" fmla="*/ 24859 w 88"/>
                <a:gd name="T27" fmla="*/ 13263 h 62"/>
                <a:gd name="T28" fmla="*/ 40157 w 88"/>
                <a:gd name="T29" fmla="*/ 3790 h 62"/>
                <a:gd name="T30" fmla="*/ 49718 w 88"/>
                <a:gd name="T31" fmla="*/ 18948 h 62"/>
                <a:gd name="T32" fmla="*/ 55454 w 88"/>
                <a:gd name="T33" fmla="*/ 26527 h 62"/>
                <a:gd name="T34" fmla="*/ 66928 w 88"/>
                <a:gd name="T35" fmla="*/ 22737 h 62"/>
                <a:gd name="T36" fmla="*/ 86050 w 88"/>
                <a:gd name="T37" fmla="*/ 32211 h 62"/>
                <a:gd name="T38" fmla="*/ 112821 w 88"/>
                <a:gd name="T39" fmla="*/ 47369 h 62"/>
                <a:gd name="T40" fmla="*/ 135767 w 88"/>
                <a:gd name="T41" fmla="*/ 62527 h 62"/>
                <a:gd name="T42" fmla="*/ 135767 w 88"/>
                <a:gd name="T43" fmla="*/ 77685 h 62"/>
                <a:gd name="T44" fmla="*/ 156802 w 88"/>
                <a:gd name="T45" fmla="*/ 79580 h 62"/>
                <a:gd name="T46" fmla="*/ 166363 w 88"/>
                <a:gd name="T47" fmla="*/ 89054 h 62"/>
                <a:gd name="T48" fmla="*/ 152977 w 88"/>
                <a:gd name="T49" fmla="*/ 10231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3" name="Freeform 1100"/>
            <p:cNvSpPr>
              <a:spLocks/>
            </p:cNvSpPr>
            <p:nvPr/>
          </p:nvSpPr>
          <p:spPr bwMode="auto">
            <a:xfrm>
              <a:off x="7683500" y="1743485"/>
              <a:ext cx="36513" cy="32740"/>
            </a:xfrm>
            <a:custGeom>
              <a:avLst/>
              <a:gdLst>
                <a:gd name="T0" fmla="*/ 26904 w 19"/>
                <a:gd name="T1" fmla="*/ 21492 h 13"/>
                <a:gd name="T2" fmla="*/ 5765 w 19"/>
                <a:gd name="T3" fmla="*/ 1954 h 13"/>
                <a:gd name="T4" fmla="*/ 26904 w 19"/>
                <a:gd name="T5" fmla="*/ 21492 h 13"/>
                <a:gd name="T6" fmla="*/ 0 60000 65536"/>
                <a:gd name="T7" fmla="*/ 0 60000 65536"/>
                <a:gd name="T8" fmla="*/ 0 60000 65536"/>
              </a:gdLst>
              <a:ahLst/>
              <a:cxnLst>
                <a:cxn ang="T6">
                  <a:pos x="T0" y="T1"/>
                </a:cxn>
                <a:cxn ang="T7">
                  <a:pos x="T2" y="T3"/>
                </a:cxn>
                <a:cxn ang="T8">
                  <a:pos x="T4" y="T5"/>
                </a:cxn>
              </a:cxnLst>
              <a:rect l="0" t="0" r="r" b="b"/>
              <a:pathLst>
                <a:path w="19" h="13">
                  <a:moveTo>
                    <a:pt x="14" y="11"/>
                  </a:moveTo>
                  <a:cubicBezTo>
                    <a:pt x="8" y="13"/>
                    <a:pt x="0" y="0"/>
                    <a:pt x="3" y="1"/>
                  </a:cubicBezTo>
                  <a:cubicBezTo>
                    <a:pt x="5" y="3"/>
                    <a:pt x="19" y="9"/>
                    <a:pt x="14"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4" name="Freeform 1101"/>
            <p:cNvSpPr>
              <a:spLocks/>
            </p:cNvSpPr>
            <p:nvPr/>
          </p:nvSpPr>
          <p:spPr bwMode="auto">
            <a:xfrm>
              <a:off x="7677150" y="1753716"/>
              <a:ext cx="14288" cy="30695"/>
            </a:xfrm>
            <a:custGeom>
              <a:avLst/>
              <a:gdLst>
                <a:gd name="T0" fmla="*/ 12502 w 8"/>
                <a:gd name="T1" fmla="*/ 17860 h 12"/>
                <a:gd name="T2" fmla="*/ 0 w 8"/>
                <a:gd name="T3" fmla="*/ 3969 h 12"/>
                <a:gd name="T4" fmla="*/ 12502 w 8"/>
                <a:gd name="T5" fmla="*/ 17860 h 12"/>
                <a:gd name="T6" fmla="*/ 0 60000 65536"/>
                <a:gd name="T7" fmla="*/ 0 60000 65536"/>
                <a:gd name="T8" fmla="*/ 0 60000 65536"/>
              </a:gdLst>
              <a:ahLst/>
              <a:cxnLst>
                <a:cxn ang="T6">
                  <a:pos x="T0" y="T1"/>
                </a:cxn>
                <a:cxn ang="T7">
                  <a:pos x="T2" y="T3"/>
                </a:cxn>
                <a:cxn ang="T8">
                  <a:pos x="T4" y="T5"/>
                </a:cxn>
              </a:cxnLst>
              <a:rect l="0" t="0" r="r" b="b"/>
              <a:pathLst>
                <a:path w="8" h="12">
                  <a:moveTo>
                    <a:pt x="7" y="9"/>
                  </a:moveTo>
                  <a:cubicBezTo>
                    <a:pt x="3" y="12"/>
                    <a:pt x="0" y="4"/>
                    <a:pt x="0" y="2"/>
                  </a:cubicBezTo>
                  <a:cubicBezTo>
                    <a:pt x="0" y="0"/>
                    <a:pt x="8" y="8"/>
                    <a:pt x="7"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5" name="Freeform 1102"/>
            <p:cNvSpPr>
              <a:spLocks/>
            </p:cNvSpPr>
            <p:nvPr/>
          </p:nvSpPr>
          <p:spPr bwMode="auto">
            <a:xfrm>
              <a:off x="7629525" y="1632986"/>
              <a:ext cx="15875" cy="36833"/>
            </a:xfrm>
            <a:custGeom>
              <a:avLst/>
              <a:gdLst>
                <a:gd name="T0" fmla="*/ 12347 w 9"/>
                <a:gd name="T1" fmla="*/ 20955 h 15"/>
                <a:gd name="T2" fmla="*/ 12347 w 9"/>
                <a:gd name="T3" fmla="*/ 3810 h 15"/>
                <a:gd name="T4" fmla="*/ 5292 w 9"/>
                <a:gd name="T5" fmla="*/ 3810 h 15"/>
                <a:gd name="T6" fmla="*/ 3528 w 9"/>
                <a:gd name="T7" fmla="*/ 19050 h 15"/>
                <a:gd name="T8" fmla="*/ 12347 w 9"/>
                <a:gd name="T9" fmla="*/ 2095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5">
                  <a:moveTo>
                    <a:pt x="7" y="11"/>
                  </a:moveTo>
                  <a:cubicBezTo>
                    <a:pt x="8" y="9"/>
                    <a:pt x="9" y="4"/>
                    <a:pt x="7" y="2"/>
                  </a:cubicBezTo>
                  <a:cubicBezTo>
                    <a:pt x="5" y="0"/>
                    <a:pt x="3" y="0"/>
                    <a:pt x="3" y="2"/>
                  </a:cubicBezTo>
                  <a:cubicBezTo>
                    <a:pt x="3" y="4"/>
                    <a:pt x="0" y="8"/>
                    <a:pt x="2" y="10"/>
                  </a:cubicBezTo>
                  <a:cubicBezTo>
                    <a:pt x="4" y="11"/>
                    <a:pt x="5" y="15"/>
                    <a:pt x="7"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6" name="Freeform 1103"/>
            <p:cNvSpPr>
              <a:spLocks/>
            </p:cNvSpPr>
            <p:nvPr/>
          </p:nvSpPr>
          <p:spPr bwMode="auto">
            <a:xfrm>
              <a:off x="7551738" y="1303535"/>
              <a:ext cx="722312" cy="671178"/>
            </a:xfrm>
            <a:custGeom>
              <a:avLst/>
              <a:gdLst>
                <a:gd name="T0" fmla="*/ 322938 w 378"/>
                <a:gd name="T1" fmla="*/ 423426 h 273"/>
                <a:gd name="T2" fmla="*/ 353512 w 378"/>
                <a:gd name="T3" fmla="*/ 383373 h 273"/>
                <a:gd name="T4" fmla="*/ 449056 w 378"/>
                <a:gd name="T5" fmla="*/ 324245 h 273"/>
                <a:gd name="T6" fmla="*/ 515937 w 378"/>
                <a:gd name="T7" fmla="*/ 328060 h 273"/>
                <a:gd name="T8" fmla="*/ 433769 w 378"/>
                <a:gd name="T9" fmla="*/ 308987 h 273"/>
                <a:gd name="T10" fmla="*/ 405106 w 378"/>
                <a:gd name="T11" fmla="*/ 234601 h 273"/>
                <a:gd name="T12" fmla="*/ 382176 w 378"/>
                <a:gd name="T13" fmla="*/ 232694 h 273"/>
                <a:gd name="T14" fmla="*/ 355423 w 378"/>
                <a:gd name="T15" fmla="*/ 217435 h 273"/>
                <a:gd name="T16" fmla="*/ 309562 w 378"/>
                <a:gd name="T17" fmla="*/ 185011 h 273"/>
                <a:gd name="T18" fmla="*/ 271345 w 378"/>
                <a:gd name="T19" fmla="*/ 158308 h 273"/>
                <a:gd name="T20" fmla="*/ 223573 w 378"/>
                <a:gd name="T21" fmla="*/ 179289 h 273"/>
                <a:gd name="T22" fmla="*/ 215929 w 378"/>
                <a:gd name="T23" fmla="*/ 181196 h 273"/>
                <a:gd name="T24" fmla="*/ 141405 w 378"/>
                <a:gd name="T25" fmla="*/ 177381 h 273"/>
                <a:gd name="T26" fmla="*/ 57326 w 378"/>
                <a:gd name="T27" fmla="*/ 164030 h 273"/>
                <a:gd name="T28" fmla="*/ 74524 w 378"/>
                <a:gd name="T29" fmla="*/ 131605 h 273"/>
                <a:gd name="T30" fmla="*/ 53505 w 378"/>
                <a:gd name="T31" fmla="*/ 9537 h 273"/>
                <a:gd name="T32" fmla="*/ 91722 w 378"/>
                <a:gd name="T33" fmla="*/ 62942 h 273"/>
                <a:gd name="T34" fmla="*/ 112742 w 378"/>
                <a:gd name="T35" fmla="*/ 125884 h 273"/>
                <a:gd name="T36" fmla="*/ 129940 w 378"/>
                <a:gd name="T37" fmla="*/ 104903 h 273"/>
                <a:gd name="T38" fmla="*/ 135672 w 378"/>
                <a:gd name="T39" fmla="*/ 70571 h 273"/>
                <a:gd name="T40" fmla="*/ 141405 w 378"/>
                <a:gd name="T41" fmla="*/ 47683 h 273"/>
                <a:gd name="T42" fmla="*/ 141405 w 378"/>
                <a:gd name="T43" fmla="*/ 20981 h 273"/>
                <a:gd name="T44" fmla="*/ 219751 w 378"/>
                <a:gd name="T45" fmla="*/ 15259 h 273"/>
                <a:gd name="T46" fmla="*/ 235038 w 378"/>
                <a:gd name="T47" fmla="*/ 64849 h 273"/>
                <a:gd name="T48" fmla="*/ 273256 w 378"/>
                <a:gd name="T49" fmla="*/ 83922 h 273"/>
                <a:gd name="T50" fmla="*/ 296186 w 378"/>
                <a:gd name="T51" fmla="*/ 74386 h 273"/>
                <a:gd name="T52" fmla="*/ 317206 w 378"/>
                <a:gd name="T53" fmla="*/ 51498 h 273"/>
                <a:gd name="T54" fmla="*/ 342047 w 378"/>
                <a:gd name="T55" fmla="*/ 89644 h 273"/>
                <a:gd name="T56" fmla="*/ 397463 w 378"/>
                <a:gd name="T57" fmla="*/ 89644 h 273"/>
                <a:gd name="T58" fmla="*/ 378354 w 378"/>
                <a:gd name="T59" fmla="*/ 120162 h 273"/>
                <a:gd name="T60" fmla="*/ 407017 w 378"/>
                <a:gd name="T61" fmla="*/ 108718 h 273"/>
                <a:gd name="T62" fmla="*/ 424215 w 378"/>
                <a:gd name="T63" fmla="*/ 114440 h 273"/>
                <a:gd name="T64" fmla="*/ 441413 w 378"/>
                <a:gd name="T65" fmla="*/ 137327 h 273"/>
                <a:gd name="T66" fmla="*/ 483452 w 378"/>
                <a:gd name="T67" fmla="*/ 129698 h 273"/>
                <a:gd name="T68" fmla="*/ 470076 w 378"/>
                <a:gd name="T69" fmla="*/ 165937 h 273"/>
                <a:gd name="T70" fmla="*/ 527402 w 378"/>
                <a:gd name="T71" fmla="*/ 162123 h 273"/>
                <a:gd name="T72" fmla="*/ 517848 w 378"/>
                <a:gd name="T73" fmla="*/ 185011 h 273"/>
                <a:gd name="T74" fmla="*/ 540779 w 378"/>
                <a:gd name="T75" fmla="*/ 196455 h 273"/>
                <a:gd name="T76" fmla="*/ 556066 w 378"/>
                <a:gd name="T77" fmla="*/ 213621 h 273"/>
                <a:gd name="T78" fmla="*/ 544600 w 378"/>
                <a:gd name="T79" fmla="*/ 240323 h 273"/>
                <a:gd name="T80" fmla="*/ 619125 w 378"/>
                <a:gd name="T81" fmla="*/ 276562 h 273"/>
                <a:gd name="T82" fmla="*/ 653520 w 378"/>
                <a:gd name="T83" fmla="*/ 293728 h 273"/>
                <a:gd name="T84" fmla="*/ 708936 w 378"/>
                <a:gd name="T85" fmla="*/ 307079 h 273"/>
                <a:gd name="T86" fmla="*/ 697471 w 378"/>
                <a:gd name="T87" fmla="*/ 345226 h 273"/>
                <a:gd name="T88" fmla="*/ 672629 w 378"/>
                <a:gd name="T89" fmla="*/ 360485 h 273"/>
                <a:gd name="T90" fmla="*/ 653520 w 378"/>
                <a:gd name="T91" fmla="*/ 383373 h 273"/>
                <a:gd name="T92" fmla="*/ 628679 w 378"/>
                <a:gd name="T93" fmla="*/ 364299 h 273"/>
                <a:gd name="T94" fmla="*/ 613392 w 378"/>
                <a:gd name="T95" fmla="*/ 343319 h 273"/>
                <a:gd name="T96" fmla="*/ 567531 w 378"/>
                <a:gd name="T97" fmla="*/ 333782 h 273"/>
                <a:gd name="T98" fmla="*/ 548422 w 378"/>
                <a:gd name="T99" fmla="*/ 350948 h 273"/>
                <a:gd name="T100" fmla="*/ 596194 w 378"/>
                <a:gd name="T101" fmla="*/ 394816 h 273"/>
                <a:gd name="T102" fmla="*/ 622946 w 378"/>
                <a:gd name="T103" fmla="*/ 425334 h 273"/>
                <a:gd name="T104" fmla="*/ 626768 w 378"/>
                <a:gd name="T105" fmla="*/ 450129 h 273"/>
                <a:gd name="T106" fmla="*/ 609570 w 378"/>
                <a:gd name="T107" fmla="*/ 476832 h 273"/>
                <a:gd name="T108" fmla="*/ 561798 w 378"/>
                <a:gd name="T109" fmla="*/ 448222 h 273"/>
                <a:gd name="T110" fmla="*/ 544600 w 378"/>
                <a:gd name="T111" fmla="*/ 459666 h 273"/>
                <a:gd name="T112" fmla="*/ 527402 w 378"/>
                <a:gd name="T113" fmla="*/ 493997 h 273"/>
                <a:gd name="T114" fmla="*/ 462433 w 378"/>
                <a:gd name="T115" fmla="*/ 455851 h 273"/>
                <a:gd name="T116" fmla="*/ 414661 w 378"/>
                <a:gd name="T117" fmla="*/ 410075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7" name="Freeform 1104"/>
            <p:cNvSpPr>
              <a:spLocks/>
            </p:cNvSpPr>
            <p:nvPr/>
          </p:nvSpPr>
          <p:spPr bwMode="auto">
            <a:xfrm>
              <a:off x="8020050" y="1923557"/>
              <a:ext cx="28575" cy="16370"/>
            </a:xfrm>
            <a:custGeom>
              <a:avLst/>
              <a:gdLst>
                <a:gd name="T0" fmla="*/ 24765 w 15"/>
                <a:gd name="T1" fmla="*/ 9071 h 7"/>
                <a:gd name="T2" fmla="*/ 7620 w 15"/>
                <a:gd name="T3" fmla="*/ 1814 h 7"/>
                <a:gd name="T4" fmla="*/ 24765 w 15"/>
                <a:gd name="T5" fmla="*/ 9071 h 7"/>
                <a:gd name="T6" fmla="*/ 0 60000 65536"/>
                <a:gd name="T7" fmla="*/ 0 60000 65536"/>
                <a:gd name="T8" fmla="*/ 0 60000 65536"/>
              </a:gdLst>
              <a:ahLst/>
              <a:cxnLst>
                <a:cxn ang="T6">
                  <a:pos x="T0" y="T1"/>
                </a:cxn>
                <a:cxn ang="T7">
                  <a:pos x="T2" y="T3"/>
                </a:cxn>
                <a:cxn ang="T8">
                  <a:pos x="T4" y="T5"/>
                </a:cxn>
              </a:cxnLst>
              <a:rect l="0" t="0" r="r" b="b"/>
              <a:pathLst>
                <a:path w="15" h="7">
                  <a:moveTo>
                    <a:pt x="13" y="5"/>
                  </a:moveTo>
                  <a:cubicBezTo>
                    <a:pt x="12" y="7"/>
                    <a:pt x="0" y="1"/>
                    <a:pt x="4" y="1"/>
                  </a:cubicBezTo>
                  <a:cubicBezTo>
                    <a:pt x="8" y="0"/>
                    <a:pt x="15" y="1"/>
                    <a:pt x="13"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8" name="Freeform 1105"/>
            <p:cNvSpPr>
              <a:spLocks/>
            </p:cNvSpPr>
            <p:nvPr/>
          </p:nvSpPr>
          <p:spPr bwMode="auto">
            <a:xfrm>
              <a:off x="7934325" y="1639124"/>
              <a:ext cx="38100" cy="20463"/>
            </a:xfrm>
            <a:custGeom>
              <a:avLst/>
              <a:gdLst>
                <a:gd name="T0" fmla="*/ 34290 w 20"/>
                <a:gd name="T1" fmla="*/ 8819 h 9"/>
                <a:gd name="T2" fmla="*/ 5715 w 20"/>
                <a:gd name="T3" fmla="*/ 12347 h 9"/>
                <a:gd name="T4" fmla="*/ 5715 w 20"/>
                <a:gd name="T5" fmla="*/ 1764 h 9"/>
                <a:gd name="T6" fmla="*/ 34290 w 20"/>
                <a:gd name="T7" fmla="*/ 881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9">
                  <a:moveTo>
                    <a:pt x="18" y="5"/>
                  </a:moveTo>
                  <a:cubicBezTo>
                    <a:pt x="20" y="8"/>
                    <a:pt x="6" y="9"/>
                    <a:pt x="3" y="7"/>
                  </a:cubicBezTo>
                  <a:cubicBezTo>
                    <a:pt x="0" y="5"/>
                    <a:pt x="0" y="3"/>
                    <a:pt x="3" y="1"/>
                  </a:cubicBezTo>
                  <a:cubicBezTo>
                    <a:pt x="6" y="0"/>
                    <a:pt x="15" y="3"/>
                    <a:pt x="18"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79" name="Freeform 1106"/>
            <p:cNvSpPr>
              <a:spLocks/>
            </p:cNvSpPr>
            <p:nvPr/>
          </p:nvSpPr>
          <p:spPr bwMode="auto">
            <a:xfrm>
              <a:off x="7869238" y="1622754"/>
              <a:ext cx="63500" cy="67528"/>
            </a:xfrm>
            <a:custGeom>
              <a:avLst/>
              <a:gdLst>
                <a:gd name="T0" fmla="*/ 53879 w 33"/>
                <a:gd name="T1" fmla="*/ 38806 h 27"/>
                <a:gd name="T2" fmla="*/ 30788 w 33"/>
                <a:gd name="T3" fmla="*/ 50448 h 27"/>
                <a:gd name="T4" fmla="*/ 1924 w 33"/>
                <a:gd name="T5" fmla="*/ 32985 h 27"/>
                <a:gd name="T6" fmla="*/ 21167 w 33"/>
                <a:gd name="T7" fmla="*/ 7761 h 27"/>
                <a:gd name="T8" fmla="*/ 53879 w 33"/>
                <a:gd name="T9" fmla="*/ 9701 h 27"/>
                <a:gd name="T10" fmla="*/ 53879 w 33"/>
                <a:gd name="T11" fmla="*/ 3880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7">
                  <a:moveTo>
                    <a:pt x="28" y="20"/>
                  </a:moveTo>
                  <a:cubicBezTo>
                    <a:pt x="24" y="23"/>
                    <a:pt x="20" y="25"/>
                    <a:pt x="16" y="26"/>
                  </a:cubicBezTo>
                  <a:cubicBezTo>
                    <a:pt x="11" y="27"/>
                    <a:pt x="0" y="23"/>
                    <a:pt x="1" y="17"/>
                  </a:cubicBezTo>
                  <a:cubicBezTo>
                    <a:pt x="1" y="11"/>
                    <a:pt x="5" y="5"/>
                    <a:pt x="11" y="4"/>
                  </a:cubicBezTo>
                  <a:cubicBezTo>
                    <a:pt x="18" y="3"/>
                    <a:pt x="27" y="0"/>
                    <a:pt x="28" y="5"/>
                  </a:cubicBezTo>
                  <a:cubicBezTo>
                    <a:pt x="30" y="11"/>
                    <a:pt x="33" y="17"/>
                    <a:pt x="28" y="2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0" name="Freeform 1107"/>
            <p:cNvSpPr>
              <a:spLocks/>
            </p:cNvSpPr>
            <p:nvPr/>
          </p:nvSpPr>
          <p:spPr bwMode="auto">
            <a:xfrm>
              <a:off x="7815263" y="1567505"/>
              <a:ext cx="33337" cy="30693"/>
            </a:xfrm>
            <a:custGeom>
              <a:avLst/>
              <a:gdLst>
                <a:gd name="T0" fmla="*/ 5883 w 17"/>
                <a:gd name="T1" fmla="*/ 23812 h 13"/>
                <a:gd name="T2" fmla="*/ 25493 w 17"/>
                <a:gd name="T3" fmla="*/ 3663 h 13"/>
                <a:gd name="T4" fmla="*/ 5883 w 17"/>
                <a:gd name="T5" fmla="*/ 23812 h 13"/>
                <a:gd name="T6" fmla="*/ 0 60000 65536"/>
                <a:gd name="T7" fmla="*/ 0 60000 65536"/>
                <a:gd name="T8" fmla="*/ 0 60000 65536"/>
              </a:gdLst>
              <a:ahLst/>
              <a:cxnLst>
                <a:cxn ang="T6">
                  <a:pos x="T0" y="T1"/>
                </a:cxn>
                <a:cxn ang="T7">
                  <a:pos x="T2" y="T3"/>
                </a:cxn>
                <a:cxn ang="T8">
                  <a:pos x="T4" y="T5"/>
                </a:cxn>
              </a:cxnLst>
              <a:rect l="0" t="0" r="r" b="b"/>
              <a:pathLst>
                <a:path w="17" h="13">
                  <a:moveTo>
                    <a:pt x="3" y="13"/>
                  </a:moveTo>
                  <a:cubicBezTo>
                    <a:pt x="0" y="13"/>
                    <a:pt x="10" y="0"/>
                    <a:pt x="13" y="2"/>
                  </a:cubicBezTo>
                  <a:cubicBezTo>
                    <a:pt x="17" y="4"/>
                    <a:pt x="6" y="13"/>
                    <a:pt x="3"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1" name="Freeform 1108"/>
            <p:cNvSpPr>
              <a:spLocks/>
            </p:cNvSpPr>
            <p:nvPr/>
          </p:nvSpPr>
          <p:spPr bwMode="auto">
            <a:xfrm>
              <a:off x="7867650" y="1567505"/>
              <a:ext cx="26988" cy="16370"/>
            </a:xfrm>
            <a:custGeom>
              <a:avLst/>
              <a:gdLst>
                <a:gd name="T0" fmla="*/ 9639 w 14"/>
                <a:gd name="T1" fmla="*/ 12700 h 7"/>
                <a:gd name="T2" fmla="*/ 7711 w 14"/>
                <a:gd name="T3" fmla="*/ 1814 h 7"/>
                <a:gd name="T4" fmla="*/ 9639 w 14"/>
                <a:gd name="T5" fmla="*/ 12700 h 7"/>
                <a:gd name="T6" fmla="*/ 0 60000 65536"/>
                <a:gd name="T7" fmla="*/ 0 60000 65536"/>
                <a:gd name="T8" fmla="*/ 0 60000 65536"/>
              </a:gdLst>
              <a:ahLst/>
              <a:cxnLst>
                <a:cxn ang="T6">
                  <a:pos x="T0" y="T1"/>
                </a:cxn>
                <a:cxn ang="T7">
                  <a:pos x="T2" y="T3"/>
                </a:cxn>
                <a:cxn ang="T8">
                  <a:pos x="T4" y="T5"/>
                </a:cxn>
              </a:cxnLst>
              <a:rect l="0" t="0" r="r" b="b"/>
              <a:pathLst>
                <a:path w="14" h="7">
                  <a:moveTo>
                    <a:pt x="5" y="7"/>
                  </a:moveTo>
                  <a:cubicBezTo>
                    <a:pt x="3" y="7"/>
                    <a:pt x="0" y="2"/>
                    <a:pt x="4" y="1"/>
                  </a:cubicBezTo>
                  <a:cubicBezTo>
                    <a:pt x="8" y="0"/>
                    <a:pt x="14" y="6"/>
                    <a:pt x="5"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2" name="Freeform 1109"/>
            <p:cNvSpPr>
              <a:spLocks/>
            </p:cNvSpPr>
            <p:nvPr/>
          </p:nvSpPr>
          <p:spPr bwMode="auto">
            <a:xfrm>
              <a:off x="7834313" y="1553181"/>
              <a:ext cx="25400" cy="8185"/>
            </a:xfrm>
            <a:custGeom>
              <a:avLst/>
              <a:gdLst>
                <a:gd name="T0" fmla="*/ 1954 w 13"/>
                <a:gd name="T1" fmla="*/ 4763 h 4"/>
                <a:gd name="T2" fmla="*/ 17585 w 13"/>
                <a:gd name="T3" fmla="*/ 1588 h 4"/>
                <a:gd name="T4" fmla="*/ 1954 w 13"/>
                <a:gd name="T5" fmla="*/ 4763 h 4"/>
                <a:gd name="T6" fmla="*/ 0 60000 65536"/>
                <a:gd name="T7" fmla="*/ 0 60000 65536"/>
                <a:gd name="T8" fmla="*/ 0 60000 65536"/>
              </a:gdLst>
              <a:ahLst/>
              <a:cxnLst>
                <a:cxn ang="T6">
                  <a:pos x="T0" y="T1"/>
                </a:cxn>
                <a:cxn ang="T7">
                  <a:pos x="T2" y="T3"/>
                </a:cxn>
                <a:cxn ang="T8">
                  <a:pos x="T4" y="T5"/>
                </a:cxn>
              </a:cxnLst>
              <a:rect l="0" t="0" r="r" b="b"/>
              <a:pathLst>
                <a:path w="13" h="4">
                  <a:moveTo>
                    <a:pt x="1" y="3"/>
                  </a:moveTo>
                  <a:cubicBezTo>
                    <a:pt x="4" y="4"/>
                    <a:pt x="13" y="2"/>
                    <a:pt x="9" y="1"/>
                  </a:cubicBezTo>
                  <a:cubicBezTo>
                    <a:pt x="5" y="0"/>
                    <a:pt x="0" y="3"/>
                    <a:pt x="1"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3" name="Freeform 1110"/>
            <p:cNvSpPr>
              <a:spLocks/>
            </p:cNvSpPr>
            <p:nvPr/>
          </p:nvSpPr>
          <p:spPr bwMode="auto">
            <a:xfrm>
              <a:off x="7781925" y="1309674"/>
              <a:ext cx="122238" cy="67526"/>
            </a:xfrm>
            <a:custGeom>
              <a:avLst/>
              <a:gdLst>
                <a:gd name="T0" fmla="*/ 116508 w 64"/>
                <a:gd name="T1" fmla="*/ 43032 h 28"/>
                <a:gd name="T2" fmla="*/ 68759 w 64"/>
                <a:gd name="T3" fmla="*/ 39290 h 28"/>
                <a:gd name="T4" fmla="*/ 34379 w 64"/>
                <a:gd name="T5" fmla="*/ 46774 h 28"/>
                <a:gd name="T6" fmla="*/ 15280 w 64"/>
                <a:gd name="T7" fmla="*/ 28064 h 28"/>
                <a:gd name="T8" fmla="*/ 1910 w 64"/>
                <a:gd name="T9" fmla="*/ 20581 h 28"/>
                <a:gd name="T10" fmla="*/ 5730 w 64"/>
                <a:gd name="T11" fmla="*/ 0 h 28"/>
                <a:gd name="T12" fmla="*/ 40109 w 64"/>
                <a:gd name="T13" fmla="*/ 7484 h 28"/>
                <a:gd name="T14" fmla="*/ 82129 w 64"/>
                <a:gd name="T15" fmla="*/ 7484 h 28"/>
                <a:gd name="T16" fmla="*/ 116508 w 64"/>
                <a:gd name="T17" fmla="*/ 4303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8">
                  <a:moveTo>
                    <a:pt x="61" y="23"/>
                  </a:moveTo>
                  <a:cubicBezTo>
                    <a:pt x="58" y="23"/>
                    <a:pt x="42" y="19"/>
                    <a:pt x="36" y="21"/>
                  </a:cubicBezTo>
                  <a:cubicBezTo>
                    <a:pt x="29" y="23"/>
                    <a:pt x="21" y="28"/>
                    <a:pt x="18" y="25"/>
                  </a:cubicBezTo>
                  <a:cubicBezTo>
                    <a:pt x="14" y="23"/>
                    <a:pt x="12" y="18"/>
                    <a:pt x="8" y="15"/>
                  </a:cubicBezTo>
                  <a:cubicBezTo>
                    <a:pt x="3" y="11"/>
                    <a:pt x="2" y="14"/>
                    <a:pt x="1" y="11"/>
                  </a:cubicBezTo>
                  <a:cubicBezTo>
                    <a:pt x="0" y="8"/>
                    <a:pt x="0" y="1"/>
                    <a:pt x="3" y="0"/>
                  </a:cubicBezTo>
                  <a:cubicBezTo>
                    <a:pt x="6" y="0"/>
                    <a:pt x="17" y="6"/>
                    <a:pt x="21" y="4"/>
                  </a:cubicBezTo>
                  <a:cubicBezTo>
                    <a:pt x="26" y="2"/>
                    <a:pt x="36" y="1"/>
                    <a:pt x="43" y="4"/>
                  </a:cubicBezTo>
                  <a:cubicBezTo>
                    <a:pt x="49" y="7"/>
                    <a:pt x="64" y="23"/>
                    <a:pt x="61" y="2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4" name="Freeform 1111"/>
            <p:cNvSpPr>
              <a:spLocks/>
            </p:cNvSpPr>
            <p:nvPr/>
          </p:nvSpPr>
          <p:spPr bwMode="auto">
            <a:xfrm>
              <a:off x="5903913" y="3626058"/>
              <a:ext cx="30162" cy="42971"/>
            </a:xfrm>
            <a:custGeom>
              <a:avLst/>
              <a:gdLst>
                <a:gd name="T0" fmla="*/ 26392 w 16"/>
                <a:gd name="T1" fmla="*/ 18521 h 18"/>
                <a:gd name="T2" fmla="*/ 13196 w 16"/>
                <a:gd name="T3" fmla="*/ 3704 h 18"/>
                <a:gd name="T4" fmla="*/ 3770 w 16"/>
                <a:gd name="T5" fmla="*/ 3704 h 18"/>
                <a:gd name="T6" fmla="*/ 3770 w 16"/>
                <a:gd name="T7" fmla="*/ 20373 h 18"/>
                <a:gd name="T8" fmla="*/ 7541 w 16"/>
                <a:gd name="T9" fmla="*/ 29633 h 18"/>
                <a:gd name="T10" fmla="*/ 26392 w 16"/>
                <a:gd name="T11" fmla="*/ 1852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4" y="10"/>
                  </a:moveTo>
                  <a:cubicBezTo>
                    <a:pt x="16" y="7"/>
                    <a:pt x="10" y="3"/>
                    <a:pt x="7" y="2"/>
                  </a:cubicBezTo>
                  <a:cubicBezTo>
                    <a:pt x="4" y="1"/>
                    <a:pt x="4" y="0"/>
                    <a:pt x="2" y="2"/>
                  </a:cubicBezTo>
                  <a:cubicBezTo>
                    <a:pt x="0" y="4"/>
                    <a:pt x="2" y="8"/>
                    <a:pt x="2" y="11"/>
                  </a:cubicBezTo>
                  <a:cubicBezTo>
                    <a:pt x="2" y="14"/>
                    <a:pt x="2" y="18"/>
                    <a:pt x="4" y="16"/>
                  </a:cubicBezTo>
                  <a:cubicBezTo>
                    <a:pt x="7" y="14"/>
                    <a:pt x="12" y="12"/>
                    <a:pt x="14"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5" name="Freeform 1112"/>
            <p:cNvSpPr>
              <a:spLocks/>
            </p:cNvSpPr>
            <p:nvPr/>
          </p:nvSpPr>
          <p:spPr bwMode="auto">
            <a:xfrm>
              <a:off x="6591300" y="2480144"/>
              <a:ext cx="141288" cy="114591"/>
            </a:xfrm>
            <a:custGeom>
              <a:avLst/>
              <a:gdLst>
                <a:gd name="T0" fmla="*/ 131742 w 74"/>
                <a:gd name="T1" fmla="*/ 77551 h 47"/>
                <a:gd name="T2" fmla="*/ 118376 w 74"/>
                <a:gd name="T3" fmla="*/ 56745 h 47"/>
                <a:gd name="T4" fmla="*/ 93556 w 74"/>
                <a:gd name="T5" fmla="*/ 43504 h 47"/>
                <a:gd name="T6" fmla="*/ 80190 w 74"/>
                <a:gd name="T7" fmla="*/ 20806 h 47"/>
                <a:gd name="T8" fmla="*/ 66825 w 74"/>
                <a:gd name="T9" fmla="*/ 13240 h 47"/>
                <a:gd name="T10" fmla="*/ 34367 w 74"/>
                <a:gd name="T11" fmla="*/ 5674 h 47"/>
                <a:gd name="T12" fmla="*/ 7637 w 74"/>
                <a:gd name="T13" fmla="*/ 1891 h 47"/>
                <a:gd name="T14" fmla="*/ 7637 w 74"/>
                <a:gd name="T15" fmla="*/ 7566 h 47"/>
                <a:gd name="T16" fmla="*/ 22912 w 74"/>
                <a:gd name="T17" fmla="*/ 11349 h 47"/>
                <a:gd name="T18" fmla="*/ 24821 w 74"/>
                <a:gd name="T19" fmla="*/ 17023 h 47"/>
                <a:gd name="T20" fmla="*/ 17184 w 74"/>
                <a:gd name="T21" fmla="*/ 13240 h 47"/>
                <a:gd name="T22" fmla="*/ 22912 w 74"/>
                <a:gd name="T23" fmla="*/ 24589 h 47"/>
                <a:gd name="T24" fmla="*/ 40095 w 74"/>
                <a:gd name="T25" fmla="*/ 32155 h 47"/>
                <a:gd name="T26" fmla="*/ 53460 w 74"/>
                <a:gd name="T27" fmla="*/ 41613 h 47"/>
                <a:gd name="T28" fmla="*/ 57279 w 74"/>
                <a:gd name="T29" fmla="*/ 43504 h 47"/>
                <a:gd name="T30" fmla="*/ 57279 w 74"/>
                <a:gd name="T31" fmla="*/ 47287 h 47"/>
                <a:gd name="T32" fmla="*/ 72553 w 74"/>
                <a:gd name="T33" fmla="*/ 52962 h 47"/>
                <a:gd name="T34" fmla="*/ 74463 w 74"/>
                <a:gd name="T35" fmla="*/ 60528 h 47"/>
                <a:gd name="T36" fmla="*/ 93556 w 74"/>
                <a:gd name="T37" fmla="*/ 58636 h 47"/>
                <a:gd name="T38" fmla="*/ 89737 w 74"/>
                <a:gd name="T39" fmla="*/ 62419 h 47"/>
                <a:gd name="T40" fmla="*/ 110739 w 74"/>
                <a:gd name="T41" fmla="*/ 77551 h 47"/>
                <a:gd name="T42" fmla="*/ 131742 w 74"/>
                <a:gd name="T43" fmla="*/ 7755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6" name="Freeform 1113"/>
            <p:cNvSpPr>
              <a:spLocks/>
            </p:cNvSpPr>
            <p:nvPr/>
          </p:nvSpPr>
          <p:spPr bwMode="auto">
            <a:xfrm>
              <a:off x="6477000" y="2332812"/>
              <a:ext cx="61913" cy="94129"/>
            </a:xfrm>
            <a:custGeom>
              <a:avLst/>
              <a:gdLst>
                <a:gd name="T0" fmla="*/ 50656 w 33"/>
                <a:gd name="T1" fmla="*/ 71153 h 39"/>
                <a:gd name="T2" fmla="*/ 37523 w 33"/>
                <a:gd name="T3" fmla="*/ 52428 h 39"/>
                <a:gd name="T4" fmla="*/ 31895 w 33"/>
                <a:gd name="T5" fmla="*/ 43066 h 39"/>
                <a:gd name="T6" fmla="*/ 31895 w 33"/>
                <a:gd name="T7" fmla="*/ 37449 h 39"/>
                <a:gd name="T8" fmla="*/ 26266 w 33"/>
                <a:gd name="T9" fmla="*/ 28087 h 39"/>
                <a:gd name="T10" fmla="*/ 28142 w 33"/>
                <a:gd name="T11" fmla="*/ 18724 h 39"/>
                <a:gd name="T12" fmla="*/ 30018 w 33"/>
                <a:gd name="T13" fmla="*/ 7490 h 39"/>
                <a:gd name="T14" fmla="*/ 22514 w 33"/>
                <a:gd name="T15" fmla="*/ 16852 h 39"/>
                <a:gd name="T16" fmla="*/ 16885 w 33"/>
                <a:gd name="T17" fmla="*/ 16852 h 39"/>
                <a:gd name="T18" fmla="*/ 22514 w 33"/>
                <a:gd name="T19" fmla="*/ 5617 h 39"/>
                <a:gd name="T20" fmla="*/ 1876 w 33"/>
                <a:gd name="T21" fmla="*/ 7490 h 39"/>
                <a:gd name="T22" fmla="*/ 15009 w 33"/>
                <a:gd name="T23" fmla="*/ 33704 h 39"/>
                <a:gd name="T24" fmla="*/ 50656 w 33"/>
                <a:gd name="T25" fmla="*/ 7115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7" name="Freeform 1114"/>
            <p:cNvSpPr>
              <a:spLocks/>
            </p:cNvSpPr>
            <p:nvPr/>
          </p:nvSpPr>
          <p:spPr bwMode="auto">
            <a:xfrm>
              <a:off x="6454775" y="2242776"/>
              <a:ext cx="47625" cy="73666"/>
            </a:xfrm>
            <a:custGeom>
              <a:avLst/>
              <a:gdLst>
                <a:gd name="T0" fmla="*/ 45720 w 25"/>
                <a:gd name="T1" fmla="*/ 51435 h 30"/>
                <a:gd name="T2" fmla="*/ 41910 w 25"/>
                <a:gd name="T3" fmla="*/ 30480 h 30"/>
                <a:gd name="T4" fmla="*/ 26670 w 25"/>
                <a:gd name="T5" fmla="*/ 5715 h 30"/>
                <a:gd name="T6" fmla="*/ 15240 w 25"/>
                <a:gd name="T7" fmla="*/ 1905 h 30"/>
                <a:gd name="T8" fmla="*/ 11430 w 25"/>
                <a:gd name="T9" fmla="*/ 7620 h 30"/>
                <a:gd name="T10" fmla="*/ 7620 w 25"/>
                <a:gd name="T11" fmla="*/ 11430 h 30"/>
                <a:gd name="T12" fmla="*/ 20955 w 25"/>
                <a:gd name="T13" fmla="*/ 19050 h 30"/>
                <a:gd name="T14" fmla="*/ 20955 w 25"/>
                <a:gd name="T15" fmla="*/ 32385 h 30"/>
                <a:gd name="T16" fmla="*/ 24765 w 25"/>
                <a:gd name="T17" fmla="*/ 34290 h 30"/>
                <a:gd name="T18" fmla="*/ 20955 w 25"/>
                <a:gd name="T19" fmla="*/ 41910 h 30"/>
                <a:gd name="T20" fmla="*/ 30480 w 25"/>
                <a:gd name="T21" fmla="*/ 49530 h 30"/>
                <a:gd name="T22" fmla="*/ 28575 w 25"/>
                <a:gd name="T23" fmla="*/ 40005 h 30"/>
                <a:gd name="T24" fmla="*/ 40005 w 25"/>
                <a:gd name="T25" fmla="*/ 45720 h 30"/>
                <a:gd name="T26" fmla="*/ 45720 w 25"/>
                <a:gd name="T27" fmla="*/ 5143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8" name="Freeform 1115"/>
            <p:cNvSpPr>
              <a:spLocks/>
            </p:cNvSpPr>
            <p:nvPr/>
          </p:nvSpPr>
          <p:spPr bwMode="auto">
            <a:xfrm>
              <a:off x="6480175" y="2232544"/>
              <a:ext cx="19050" cy="22510"/>
            </a:xfrm>
            <a:custGeom>
              <a:avLst/>
              <a:gdLst>
                <a:gd name="T0" fmla="*/ 13335 w 10"/>
                <a:gd name="T1" fmla="*/ 13582 h 9"/>
                <a:gd name="T2" fmla="*/ 5715 w 10"/>
                <a:gd name="T3" fmla="*/ 5821 h 9"/>
                <a:gd name="T4" fmla="*/ 13335 w 10"/>
                <a:gd name="T5" fmla="*/ 3881 h 9"/>
                <a:gd name="T6" fmla="*/ 13335 w 10"/>
                <a:gd name="T7" fmla="*/ 1358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7" y="7"/>
                  </a:moveTo>
                  <a:cubicBezTo>
                    <a:pt x="4" y="5"/>
                    <a:pt x="0" y="5"/>
                    <a:pt x="3" y="3"/>
                  </a:cubicBezTo>
                  <a:cubicBezTo>
                    <a:pt x="5" y="1"/>
                    <a:pt x="6" y="0"/>
                    <a:pt x="7" y="2"/>
                  </a:cubicBezTo>
                  <a:cubicBezTo>
                    <a:pt x="8" y="4"/>
                    <a:pt x="10" y="9"/>
                    <a:pt x="7"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89" name="Freeform 1116"/>
            <p:cNvSpPr>
              <a:spLocks/>
            </p:cNvSpPr>
            <p:nvPr/>
          </p:nvSpPr>
          <p:spPr bwMode="auto">
            <a:xfrm>
              <a:off x="6453188" y="2203896"/>
              <a:ext cx="30162" cy="34787"/>
            </a:xfrm>
            <a:custGeom>
              <a:avLst/>
              <a:gdLst>
                <a:gd name="T0" fmla="*/ 24507 w 16"/>
                <a:gd name="T1" fmla="*/ 7711 h 14"/>
                <a:gd name="T2" fmla="*/ 13196 w 16"/>
                <a:gd name="T3" fmla="*/ 3855 h 14"/>
                <a:gd name="T4" fmla="*/ 1885 w 16"/>
                <a:gd name="T5" fmla="*/ 1928 h 14"/>
                <a:gd name="T6" fmla="*/ 7541 w 16"/>
                <a:gd name="T7" fmla="*/ 5783 h 14"/>
                <a:gd name="T8" fmla="*/ 3770 w 16"/>
                <a:gd name="T9" fmla="*/ 9639 h 14"/>
                <a:gd name="T10" fmla="*/ 5655 w 16"/>
                <a:gd name="T11" fmla="*/ 15422 h 14"/>
                <a:gd name="T12" fmla="*/ 9426 w 16"/>
                <a:gd name="T13" fmla="*/ 25060 h 14"/>
                <a:gd name="T14" fmla="*/ 16966 w 16"/>
                <a:gd name="T15" fmla="*/ 19277 h 14"/>
                <a:gd name="T16" fmla="*/ 24507 w 16"/>
                <a:gd name="T17" fmla="*/ 17349 h 14"/>
                <a:gd name="T18" fmla="*/ 18851 w 16"/>
                <a:gd name="T19" fmla="*/ 11566 h 14"/>
                <a:gd name="T20" fmla="*/ 24507 w 16"/>
                <a:gd name="T21" fmla="*/ 77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0" name="Freeform 1117"/>
            <p:cNvSpPr>
              <a:spLocks/>
            </p:cNvSpPr>
            <p:nvPr/>
          </p:nvSpPr>
          <p:spPr bwMode="auto">
            <a:xfrm>
              <a:off x="6442075" y="2212081"/>
              <a:ext cx="15875" cy="38880"/>
            </a:xfrm>
            <a:custGeom>
              <a:avLst/>
              <a:gdLst>
                <a:gd name="T0" fmla="*/ 5953 w 8"/>
                <a:gd name="T1" fmla="*/ 0 h 16"/>
                <a:gd name="T2" fmla="*/ 1984 w 8"/>
                <a:gd name="T3" fmla="*/ 5656 h 16"/>
                <a:gd name="T4" fmla="*/ 5953 w 8"/>
                <a:gd name="T5" fmla="*/ 13196 h 16"/>
                <a:gd name="T6" fmla="*/ 5953 w 8"/>
                <a:gd name="T7" fmla="*/ 26393 h 16"/>
                <a:gd name="T8" fmla="*/ 11906 w 8"/>
                <a:gd name="T9" fmla="*/ 18852 h 16"/>
                <a:gd name="T10" fmla="*/ 13891 w 8"/>
                <a:gd name="T11" fmla="*/ 9426 h 16"/>
                <a:gd name="T12" fmla="*/ 5953 w 8"/>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1" name="Freeform 1118"/>
            <p:cNvSpPr>
              <a:spLocks/>
            </p:cNvSpPr>
            <p:nvPr/>
          </p:nvSpPr>
          <p:spPr bwMode="auto">
            <a:xfrm>
              <a:off x="6408738" y="2187526"/>
              <a:ext cx="26987" cy="55250"/>
            </a:xfrm>
            <a:custGeom>
              <a:avLst/>
              <a:gdLst>
                <a:gd name="T0" fmla="*/ 21204 w 14"/>
                <a:gd name="T1" fmla="*/ 37272 h 23"/>
                <a:gd name="T2" fmla="*/ 15421 w 14"/>
                <a:gd name="T3" fmla="*/ 26091 h 23"/>
                <a:gd name="T4" fmla="*/ 11566 w 14"/>
                <a:gd name="T5" fmla="*/ 18636 h 23"/>
                <a:gd name="T6" fmla="*/ 13494 w 14"/>
                <a:gd name="T7" fmla="*/ 11182 h 23"/>
                <a:gd name="T8" fmla="*/ 3855 w 14"/>
                <a:gd name="T9" fmla="*/ 5591 h 23"/>
                <a:gd name="T10" fmla="*/ 9638 w 14"/>
                <a:gd name="T11" fmla="*/ 1864 h 23"/>
                <a:gd name="T12" fmla="*/ 21204 w 14"/>
                <a:gd name="T13" fmla="*/ 11182 h 23"/>
                <a:gd name="T14" fmla="*/ 25059 w 14"/>
                <a:gd name="T15" fmla="*/ 24227 h 23"/>
                <a:gd name="T16" fmla="*/ 21204 w 14"/>
                <a:gd name="T17" fmla="*/ 3727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2" name="Freeform 1119"/>
            <p:cNvSpPr>
              <a:spLocks/>
            </p:cNvSpPr>
            <p:nvPr/>
          </p:nvSpPr>
          <p:spPr bwMode="auto">
            <a:xfrm>
              <a:off x="6386513" y="2150693"/>
              <a:ext cx="44450" cy="38880"/>
            </a:xfrm>
            <a:custGeom>
              <a:avLst/>
              <a:gdLst>
                <a:gd name="T0" fmla="*/ 19326 w 23"/>
                <a:gd name="T1" fmla="*/ 26393 h 16"/>
                <a:gd name="T2" fmla="*/ 7730 w 23"/>
                <a:gd name="T3" fmla="*/ 13196 h 16"/>
                <a:gd name="T4" fmla="*/ 9663 w 23"/>
                <a:gd name="T5" fmla="*/ 9426 h 16"/>
                <a:gd name="T6" fmla="*/ 5798 w 23"/>
                <a:gd name="T7" fmla="*/ 5656 h 16"/>
                <a:gd name="T8" fmla="*/ 19326 w 23"/>
                <a:gd name="T9" fmla="*/ 1885 h 16"/>
                <a:gd name="T10" fmla="*/ 23191 w 23"/>
                <a:gd name="T11" fmla="*/ 3770 h 16"/>
                <a:gd name="T12" fmla="*/ 23191 w 23"/>
                <a:gd name="T13" fmla="*/ 11311 h 16"/>
                <a:gd name="T14" fmla="*/ 38652 w 23"/>
                <a:gd name="T15" fmla="*/ 20737 h 16"/>
                <a:gd name="T16" fmla="*/ 28989 w 23"/>
                <a:gd name="T17" fmla="*/ 20737 h 16"/>
                <a:gd name="T18" fmla="*/ 25124 w 23"/>
                <a:gd name="T19" fmla="*/ 24507 h 16"/>
                <a:gd name="T20" fmla="*/ 19326 w 23"/>
                <a:gd name="T21" fmla="*/ 2639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3" name="Freeform 1120"/>
            <p:cNvSpPr>
              <a:spLocks/>
            </p:cNvSpPr>
            <p:nvPr/>
          </p:nvSpPr>
          <p:spPr bwMode="auto">
            <a:xfrm>
              <a:off x="6426200" y="2152740"/>
              <a:ext cx="31750" cy="53203"/>
            </a:xfrm>
            <a:custGeom>
              <a:avLst/>
              <a:gdLst>
                <a:gd name="T0" fmla="*/ 13891 w 16"/>
                <a:gd name="T1" fmla="*/ 33770 h 22"/>
                <a:gd name="T2" fmla="*/ 17859 w 16"/>
                <a:gd name="T3" fmla="*/ 26266 h 22"/>
                <a:gd name="T4" fmla="*/ 9922 w 16"/>
                <a:gd name="T5" fmla="*/ 18761 h 22"/>
                <a:gd name="T6" fmla="*/ 9922 w 16"/>
                <a:gd name="T7" fmla="*/ 11257 h 22"/>
                <a:gd name="T8" fmla="*/ 5953 w 16"/>
                <a:gd name="T9" fmla="*/ 1876 h 22"/>
                <a:gd name="T10" fmla="*/ 17859 w 16"/>
                <a:gd name="T11" fmla="*/ 3752 h 22"/>
                <a:gd name="T12" fmla="*/ 25797 w 16"/>
                <a:gd name="T13" fmla="*/ 11257 h 22"/>
                <a:gd name="T14" fmla="*/ 27781 w 16"/>
                <a:gd name="T15" fmla="*/ 18761 h 22"/>
                <a:gd name="T16" fmla="*/ 25797 w 16"/>
                <a:gd name="T17" fmla="*/ 28142 h 22"/>
                <a:gd name="T18" fmla="*/ 13891 w 16"/>
                <a:gd name="T19" fmla="*/ 3377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4" name="Freeform 1121"/>
            <p:cNvSpPr>
              <a:spLocks/>
            </p:cNvSpPr>
            <p:nvPr/>
          </p:nvSpPr>
          <p:spPr bwMode="auto">
            <a:xfrm>
              <a:off x="6408738" y="2156832"/>
              <a:ext cx="22225" cy="8185"/>
            </a:xfrm>
            <a:custGeom>
              <a:avLst/>
              <a:gdLst>
                <a:gd name="T0" fmla="*/ 12123 w 11"/>
                <a:gd name="T1" fmla="*/ 6350 h 3"/>
                <a:gd name="T2" fmla="*/ 6061 w 11"/>
                <a:gd name="T3" fmla="*/ 4233 h 3"/>
                <a:gd name="T4" fmla="*/ 18184 w 11"/>
                <a:gd name="T5" fmla="*/ 2117 h 3"/>
                <a:gd name="T6" fmla="*/ 12123 w 11"/>
                <a:gd name="T7" fmla="*/ 635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6" y="3"/>
                  </a:moveTo>
                  <a:cubicBezTo>
                    <a:pt x="2" y="3"/>
                    <a:pt x="0" y="2"/>
                    <a:pt x="3" y="2"/>
                  </a:cubicBezTo>
                  <a:cubicBezTo>
                    <a:pt x="6" y="1"/>
                    <a:pt x="11" y="0"/>
                    <a:pt x="9" y="1"/>
                  </a:cubicBezTo>
                  <a:cubicBezTo>
                    <a:pt x="8" y="2"/>
                    <a:pt x="8" y="3"/>
                    <a:pt x="6"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5" name="Freeform 1122"/>
            <p:cNvSpPr>
              <a:spLocks/>
            </p:cNvSpPr>
            <p:nvPr/>
          </p:nvSpPr>
          <p:spPr bwMode="auto">
            <a:xfrm>
              <a:off x="5932488" y="2169110"/>
              <a:ext cx="65087" cy="42971"/>
            </a:xfrm>
            <a:custGeom>
              <a:avLst/>
              <a:gdLst>
                <a:gd name="T0" fmla="*/ 49772 w 34"/>
                <a:gd name="T1" fmla="*/ 0 h 17"/>
                <a:gd name="T2" fmla="*/ 34458 w 34"/>
                <a:gd name="T3" fmla="*/ 3922 h 17"/>
                <a:gd name="T4" fmla="*/ 22972 w 34"/>
                <a:gd name="T5" fmla="*/ 1961 h 17"/>
                <a:gd name="T6" fmla="*/ 19143 w 34"/>
                <a:gd name="T7" fmla="*/ 11766 h 17"/>
                <a:gd name="T8" fmla="*/ 22972 w 34"/>
                <a:gd name="T9" fmla="*/ 17649 h 17"/>
                <a:gd name="T10" fmla="*/ 5743 w 34"/>
                <a:gd name="T11" fmla="*/ 11766 h 17"/>
                <a:gd name="T12" fmla="*/ 0 w 34"/>
                <a:gd name="T13" fmla="*/ 17649 h 17"/>
                <a:gd name="T14" fmla="*/ 9572 w 34"/>
                <a:gd name="T15" fmla="*/ 33337 h 17"/>
                <a:gd name="T16" fmla="*/ 21058 w 34"/>
                <a:gd name="T17" fmla="*/ 29415 h 17"/>
                <a:gd name="T18" fmla="*/ 34458 w 34"/>
                <a:gd name="T19" fmla="*/ 25493 h 17"/>
                <a:gd name="T20" fmla="*/ 47858 w 34"/>
                <a:gd name="T21" fmla="*/ 21571 h 17"/>
                <a:gd name="T22" fmla="*/ 47858 w 34"/>
                <a:gd name="T23" fmla="*/ 15688 h 17"/>
                <a:gd name="T24" fmla="*/ 55515 w 34"/>
                <a:gd name="T25" fmla="*/ 13727 h 17"/>
                <a:gd name="T26" fmla="*/ 59344 w 34"/>
                <a:gd name="T27" fmla="*/ 9805 h 17"/>
                <a:gd name="T28" fmla="*/ 49772 w 3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6" name="Freeform 1123"/>
            <p:cNvSpPr>
              <a:spLocks/>
            </p:cNvSpPr>
            <p:nvPr/>
          </p:nvSpPr>
          <p:spPr bwMode="auto">
            <a:xfrm>
              <a:off x="5957888" y="2130230"/>
              <a:ext cx="41275" cy="40926"/>
            </a:xfrm>
            <a:custGeom>
              <a:avLst/>
              <a:gdLst>
                <a:gd name="T0" fmla="*/ 11257 w 22"/>
                <a:gd name="T1" fmla="*/ 26147 h 17"/>
                <a:gd name="T2" fmla="*/ 30018 w 22"/>
                <a:gd name="T3" fmla="*/ 18676 h 17"/>
                <a:gd name="T4" fmla="*/ 39399 w 22"/>
                <a:gd name="T5" fmla="*/ 16809 h 17"/>
                <a:gd name="T6" fmla="*/ 30018 w 22"/>
                <a:gd name="T7" fmla="*/ 3735 h 17"/>
                <a:gd name="T8" fmla="*/ 11257 w 22"/>
                <a:gd name="T9" fmla="*/ 261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7" name="Freeform 1124"/>
            <p:cNvSpPr>
              <a:spLocks/>
            </p:cNvSpPr>
            <p:nvPr/>
          </p:nvSpPr>
          <p:spPr bwMode="auto">
            <a:xfrm>
              <a:off x="5661025" y="2304164"/>
              <a:ext cx="60325" cy="24555"/>
            </a:xfrm>
            <a:custGeom>
              <a:avLst/>
              <a:gdLst>
                <a:gd name="T0" fmla="*/ 56433 w 31"/>
                <a:gd name="T1" fmla="*/ 7620 h 10"/>
                <a:gd name="T2" fmla="*/ 44757 w 31"/>
                <a:gd name="T3" fmla="*/ 0 h 10"/>
                <a:gd name="T4" fmla="*/ 17514 w 31"/>
                <a:gd name="T5" fmla="*/ 15240 h 10"/>
                <a:gd name="T6" fmla="*/ 56433 w 31"/>
                <a:gd name="T7" fmla="*/ 762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0">
                  <a:moveTo>
                    <a:pt x="29" y="4"/>
                  </a:moveTo>
                  <a:cubicBezTo>
                    <a:pt x="31" y="4"/>
                    <a:pt x="27" y="0"/>
                    <a:pt x="23" y="0"/>
                  </a:cubicBezTo>
                  <a:cubicBezTo>
                    <a:pt x="19" y="0"/>
                    <a:pt x="0" y="7"/>
                    <a:pt x="9" y="8"/>
                  </a:cubicBezTo>
                  <a:cubicBezTo>
                    <a:pt x="19" y="10"/>
                    <a:pt x="24" y="3"/>
                    <a:pt x="29"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8" name="Freeform 1125"/>
            <p:cNvSpPr>
              <a:spLocks/>
            </p:cNvSpPr>
            <p:nvPr/>
          </p:nvSpPr>
          <p:spPr bwMode="auto">
            <a:xfrm>
              <a:off x="5605463" y="2345090"/>
              <a:ext cx="36512" cy="30693"/>
            </a:xfrm>
            <a:custGeom>
              <a:avLst/>
              <a:gdLst>
                <a:gd name="T0" fmla="*/ 36512 w 19"/>
                <a:gd name="T1" fmla="*/ 7327 h 13"/>
                <a:gd name="T2" fmla="*/ 19217 w 19"/>
                <a:gd name="T3" fmla="*/ 5495 h 13"/>
                <a:gd name="T4" fmla="*/ 17295 w 19"/>
                <a:gd name="T5" fmla="*/ 16485 h 13"/>
                <a:gd name="T6" fmla="*/ 5765 w 19"/>
                <a:gd name="T7" fmla="*/ 23812 h 13"/>
                <a:gd name="T8" fmla="*/ 24982 w 19"/>
                <a:gd name="T9" fmla="*/ 18317 h 13"/>
                <a:gd name="T10" fmla="*/ 36512 w 19"/>
                <a:gd name="T11" fmla="*/ 7327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799" name="Freeform 1126"/>
            <p:cNvSpPr>
              <a:spLocks/>
            </p:cNvSpPr>
            <p:nvPr/>
          </p:nvSpPr>
          <p:spPr bwMode="auto">
            <a:xfrm>
              <a:off x="7315200" y="1540903"/>
              <a:ext cx="107950" cy="79805"/>
            </a:xfrm>
            <a:custGeom>
              <a:avLst/>
              <a:gdLst>
                <a:gd name="T0" fmla="*/ 100239 w 56"/>
                <a:gd name="T1" fmla="*/ 45028 h 33"/>
                <a:gd name="T2" fmla="*/ 88673 w 56"/>
                <a:gd name="T3" fmla="*/ 43151 h 33"/>
                <a:gd name="T4" fmla="*/ 90601 w 56"/>
                <a:gd name="T5" fmla="*/ 35647 h 33"/>
                <a:gd name="T6" fmla="*/ 79035 w 56"/>
                <a:gd name="T7" fmla="*/ 22514 h 33"/>
                <a:gd name="T8" fmla="*/ 73252 w 56"/>
                <a:gd name="T9" fmla="*/ 16885 h 33"/>
                <a:gd name="T10" fmla="*/ 57830 w 56"/>
                <a:gd name="T11" fmla="*/ 11257 h 33"/>
                <a:gd name="T12" fmla="*/ 36626 w 56"/>
                <a:gd name="T13" fmla="*/ 1876 h 33"/>
                <a:gd name="T14" fmla="*/ 28915 w 56"/>
                <a:gd name="T15" fmla="*/ 24390 h 33"/>
                <a:gd name="T16" fmla="*/ 5783 w 56"/>
                <a:gd name="T17" fmla="*/ 33771 h 33"/>
                <a:gd name="T18" fmla="*/ 13494 w 56"/>
                <a:gd name="T19" fmla="*/ 45028 h 33"/>
                <a:gd name="T20" fmla="*/ 42409 w 56"/>
                <a:gd name="T21" fmla="*/ 56285 h 33"/>
                <a:gd name="T22" fmla="*/ 63613 w 56"/>
                <a:gd name="T23" fmla="*/ 60037 h 33"/>
                <a:gd name="T24" fmla="*/ 90601 w 56"/>
                <a:gd name="T25" fmla="*/ 54408 h 33"/>
                <a:gd name="T26" fmla="*/ 100239 w 56"/>
                <a:gd name="T27" fmla="*/ 45028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33">
                  <a:moveTo>
                    <a:pt x="52" y="24"/>
                  </a:moveTo>
                  <a:cubicBezTo>
                    <a:pt x="48" y="25"/>
                    <a:pt x="45" y="25"/>
                    <a:pt x="46" y="23"/>
                  </a:cubicBezTo>
                  <a:cubicBezTo>
                    <a:pt x="46" y="21"/>
                    <a:pt x="50" y="21"/>
                    <a:pt x="47" y="19"/>
                  </a:cubicBezTo>
                  <a:cubicBezTo>
                    <a:pt x="44" y="16"/>
                    <a:pt x="41" y="12"/>
                    <a:pt x="41" y="12"/>
                  </a:cubicBezTo>
                  <a:cubicBezTo>
                    <a:pt x="41" y="12"/>
                    <a:pt x="42" y="9"/>
                    <a:pt x="38" y="9"/>
                  </a:cubicBezTo>
                  <a:cubicBezTo>
                    <a:pt x="35" y="10"/>
                    <a:pt x="34" y="9"/>
                    <a:pt x="30" y="6"/>
                  </a:cubicBezTo>
                  <a:cubicBezTo>
                    <a:pt x="26" y="4"/>
                    <a:pt x="21" y="0"/>
                    <a:pt x="19" y="1"/>
                  </a:cubicBezTo>
                  <a:cubicBezTo>
                    <a:pt x="17" y="3"/>
                    <a:pt x="17" y="10"/>
                    <a:pt x="15" y="13"/>
                  </a:cubicBezTo>
                  <a:cubicBezTo>
                    <a:pt x="13" y="16"/>
                    <a:pt x="5" y="17"/>
                    <a:pt x="3" y="18"/>
                  </a:cubicBezTo>
                  <a:cubicBezTo>
                    <a:pt x="2" y="19"/>
                    <a:pt x="0" y="22"/>
                    <a:pt x="7" y="24"/>
                  </a:cubicBezTo>
                  <a:cubicBezTo>
                    <a:pt x="13" y="25"/>
                    <a:pt x="19" y="28"/>
                    <a:pt x="22" y="30"/>
                  </a:cubicBezTo>
                  <a:cubicBezTo>
                    <a:pt x="26" y="31"/>
                    <a:pt x="28" y="30"/>
                    <a:pt x="33" y="32"/>
                  </a:cubicBezTo>
                  <a:cubicBezTo>
                    <a:pt x="39" y="33"/>
                    <a:pt x="44" y="31"/>
                    <a:pt x="47" y="29"/>
                  </a:cubicBezTo>
                  <a:cubicBezTo>
                    <a:pt x="50" y="27"/>
                    <a:pt x="56" y="23"/>
                    <a:pt x="52" y="2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0" name="Freeform 1127"/>
            <p:cNvSpPr>
              <a:spLocks/>
            </p:cNvSpPr>
            <p:nvPr/>
          </p:nvSpPr>
          <p:spPr bwMode="auto">
            <a:xfrm>
              <a:off x="7286625" y="1583875"/>
              <a:ext cx="22225" cy="20463"/>
            </a:xfrm>
            <a:custGeom>
              <a:avLst/>
              <a:gdLst>
                <a:gd name="T0" fmla="*/ 8082 w 11"/>
                <a:gd name="T1" fmla="*/ 13891 h 8"/>
                <a:gd name="T2" fmla="*/ 8082 w 11"/>
                <a:gd name="T3" fmla="*/ 3969 h 8"/>
                <a:gd name="T4" fmla="*/ 16164 w 11"/>
                <a:gd name="T5" fmla="*/ 3969 h 8"/>
                <a:gd name="T6" fmla="*/ 8082 w 11"/>
                <a:gd name="T7" fmla="*/ 1389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4" y="7"/>
                  </a:moveTo>
                  <a:cubicBezTo>
                    <a:pt x="0" y="8"/>
                    <a:pt x="1" y="3"/>
                    <a:pt x="4" y="2"/>
                  </a:cubicBezTo>
                  <a:cubicBezTo>
                    <a:pt x="7" y="1"/>
                    <a:pt x="11" y="0"/>
                    <a:pt x="8" y="2"/>
                  </a:cubicBezTo>
                  <a:cubicBezTo>
                    <a:pt x="6" y="4"/>
                    <a:pt x="7" y="7"/>
                    <a:pt x="4"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1" name="Freeform 1128"/>
            <p:cNvSpPr>
              <a:spLocks/>
            </p:cNvSpPr>
            <p:nvPr/>
          </p:nvSpPr>
          <p:spPr bwMode="auto">
            <a:xfrm>
              <a:off x="7251700" y="1602291"/>
              <a:ext cx="9525" cy="14325"/>
            </a:xfrm>
            <a:custGeom>
              <a:avLst/>
              <a:gdLst>
                <a:gd name="T0" fmla="*/ 5715 w 5"/>
                <a:gd name="T1" fmla="*/ 9261 h 6"/>
                <a:gd name="T2" fmla="*/ 5715 w 5"/>
                <a:gd name="T3" fmla="*/ 3704 h 6"/>
                <a:gd name="T4" fmla="*/ 5715 w 5"/>
                <a:gd name="T5" fmla="*/ 9261 h 6"/>
                <a:gd name="T6" fmla="*/ 0 60000 65536"/>
                <a:gd name="T7" fmla="*/ 0 60000 65536"/>
                <a:gd name="T8" fmla="*/ 0 60000 65536"/>
              </a:gdLst>
              <a:ahLst/>
              <a:cxnLst>
                <a:cxn ang="T6">
                  <a:pos x="T0" y="T1"/>
                </a:cxn>
                <a:cxn ang="T7">
                  <a:pos x="T2" y="T3"/>
                </a:cxn>
                <a:cxn ang="T8">
                  <a:pos x="T4" y="T5"/>
                </a:cxn>
              </a:cxnLst>
              <a:rect l="0" t="0" r="r" b="b"/>
              <a:pathLst>
                <a:path w="5" h="6">
                  <a:moveTo>
                    <a:pt x="3" y="5"/>
                  </a:moveTo>
                  <a:cubicBezTo>
                    <a:pt x="1" y="5"/>
                    <a:pt x="0" y="3"/>
                    <a:pt x="3" y="2"/>
                  </a:cubicBezTo>
                  <a:cubicBezTo>
                    <a:pt x="5" y="0"/>
                    <a:pt x="5" y="6"/>
                    <a:pt x="3"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2" name="Freeform 1129"/>
            <p:cNvSpPr>
              <a:spLocks/>
            </p:cNvSpPr>
            <p:nvPr/>
          </p:nvSpPr>
          <p:spPr bwMode="auto">
            <a:xfrm>
              <a:off x="6821488" y="1334230"/>
              <a:ext cx="463550" cy="286479"/>
            </a:xfrm>
            <a:custGeom>
              <a:avLst/>
              <a:gdLst>
                <a:gd name="T0" fmla="*/ 362447 w 243"/>
                <a:gd name="T1" fmla="*/ 203254 h 117"/>
                <a:gd name="T2" fmla="*/ 326202 w 243"/>
                <a:gd name="T3" fmla="*/ 189957 h 117"/>
                <a:gd name="T4" fmla="*/ 284234 w 243"/>
                <a:gd name="T5" fmla="*/ 199455 h 117"/>
                <a:gd name="T6" fmla="*/ 221283 w 243"/>
                <a:gd name="T7" fmla="*/ 212752 h 117"/>
                <a:gd name="T8" fmla="*/ 144979 w 243"/>
                <a:gd name="T9" fmla="*/ 205154 h 117"/>
                <a:gd name="T10" fmla="*/ 78212 w 243"/>
                <a:gd name="T11" fmla="*/ 182359 h 117"/>
                <a:gd name="T12" fmla="*/ 110642 w 243"/>
                <a:gd name="T13" fmla="*/ 142468 h 117"/>
                <a:gd name="T14" fmla="*/ 194577 w 243"/>
                <a:gd name="T15" fmla="*/ 140568 h 117"/>
                <a:gd name="T16" fmla="*/ 83935 w 243"/>
                <a:gd name="T17" fmla="*/ 127271 h 117"/>
                <a:gd name="T18" fmla="*/ 40060 w 243"/>
                <a:gd name="T19" fmla="*/ 102577 h 117"/>
                <a:gd name="T20" fmla="*/ 55321 w 243"/>
                <a:gd name="T21" fmla="*/ 91179 h 117"/>
                <a:gd name="T22" fmla="*/ 30522 w 243"/>
                <a:gd name="T23" fmla="*/ 79782 h 117"/>
                <a:gd name="T24" fmla="*/ 20984 w 243"/>
                <a:gd name="T25" fmla="*/ 55088 h 117"/>
                <a:gd name="T26" fmla="*/ 22891 w 243"/>
                <a:gd name="T27" fmla="*/ 43690 h 117"/>
                <a:gd name="T28" fmla="*/ 97288 w 243"/>
                <a:gd name="T29" fmla="*/ 5699 h 117"/>
                <a:gd name="T30" fmla="*/ 129718 w 243"/>
                <a:gd name="T31" fmla="*/ 22795 h 117"/>
                <a:gd name="T32" fmla="*/ 144979 w 243"/>
                <a:gd name="T33" fmla="*/ 32293 h 117"/>
                <a:gd name="T34" fmla="*/ 194577 w 243"/>
                <a:gd name="T35" fmla="*/ 26594 h 117"/>
                <a:gd name="T36" fmla="*/ 192669 w 243"/>
                <a:gd name="T37" fmla="*/ 49389 h 117"/>
                <a:gd name="T38" fmla="*/ 219376 w 243"/>
                <a:gd name="T39" fmla="*/ 39891 h 117"/>
                <a:gd name="T40" fmla="*/ 238452 w 243"/>
                <a:gd name="T41" fmla="*/ 41791 h 117"/>
                <a:gd name="T42" fmla="*/ 219376 w 243"/>
                <a:gd name="T43" fmla="*/ 17096 h 117"/>
                <a:gd name="T44" fmla="*/ 267066 w 243"/>
                <a:gd name="T45" fmla="*/ 41791 h 117"/>
                <a:gd name="T46" fmla="*/ 301403 w 243"/>
                <a:gd name="T47" fmla="*/ 70284 h 117"/>
                <a:gd name="T48" fmla="*/ 286142 w 243"/>
                <a:gd name="T49" fmla="*/ 1900 h 117"/>
                <a:gd name="T50" fmla="*/ 312849 w 243"/>
                <a:gd name="T51" fmla="*/ 1900 h 117"/>
                <a:gd name="T52" fmla="*/ 349093 w 243"/>
                <a:gd name="T53" fmla="*/ 34192 h 117"/>
                <a:gd name="T54" fmla="*/ 371985 w 243"/>
                <a:gd name="T55" fmla="*/ 93079 h 117"/>
                <a:gd name="T56" fmla="*/ 400599 w 243"/>
                <a:gd name="T57" fmla="*/ 129171 h 117"/>
                <a:gd name="T58" fmla="*/ 459735 w 243"/>
                <a:gd name="T59" fmla="*/ 151966 h 117"/>
                <a:gd name="T60" fmla="*/ 415860 w 243"/>
                <a:gd name="T61" fmla="*/ 157665 h 117"/>
                <a:gd name="T62" fmla="*/ 400599 w 243"/>
                <a:gd name="T63" fmla="*/ 174761 h 117"/>
                <a:gd name="T64" fmla="*/ 404414 w 243"/>
                <a:gd name="T65" fmla="*/ 188058 h 117"/>
                <a:gd name="T66" fmla="*/ 425398 w 243"/>
                <a:gd name="T67" fmla="*/ 178560 h 117"/>
                <a:gd name="T68" fmla="*/ 431121 w 243"/>
                <a:gd name="T69" fmla="*/ 189957 h 117"/>
                <a:gd name="T70" fmla="*/ 434936 w 243"/>
                <a:gd name="T71" fmla="*/ 199455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3" h="117">
                  <a:moveTo>
                    <a:pt x="218" y="107"/>
                  </a:moveTo>
                  <a:cubicBezTo>
                    <a:pt x="212" y="108"/>
                    <a:pt x="193" y="109"/>
                    <a:pt x="190" y="107"/>
                  </a:cubicBezTo>
                  <a:cubicBezTo>
                    <a:pt x="188" y="104"/>
                    <a:pt x="189" y="103"/>
                    <a:pt x="185" y="103"/>
                  </a:cubicBezTo>
                  <a:cubicBezTo>
                    <a:pt x="181" y="103"/>
                    <a:pt x="172" y="102"/>
                    <a:pt x="171" y="100"/>
                  </a:cubicBezTo>
                  <a:cubicBezTo>
                    <a:pt x="171" y="98"/>
                    <a:pt x="172" y="93"/>
                    <a:pt x="168" y="95"/>
                  </a:cubicBezTo>
                  <a:cubicBezTo>
                    <a:pt x="163" y="96"/>
                    <a:pt x="154" y="104"/>
                    <a:pt x="149" y="105"/>
                  </a:cubicBezTo>
                  <a:cubicBezTo>
                    <a:pt x="144" y="105"/>
                    <a:pt x="141" y="105"/>
                    <a:pt x="138" y="107"/>
                  </a:cubicBezTo>
                  <a:cubicBezTo>
                    <a:pt x="136" y="108"/>
                    <a:pt x="124" y="111"/>
                    <a:pt x="116" y="112"/>
                  </a:cubicBezTo>
                  <a:cubicBezTo>
                    <a:pt x="109" y="113"/>
                    <a:pt x="89" y="117"/>
                    <a:pt x="85" y="115"/>
                  </a:cubicBezTo>
                  <a:cubicBezTo>
                    <a:pt x="80" y="112"/>
                    <a:pt x="76" y="111"/>
                    <a:pt x="76" y="108"/>
                  </a:cubicBezTo>
                  <a:cubicBezTo>
                    <a:pt x="76" y="104"/>
                    <a:pt x="74" y="100"/>
                    <a:pt x="71" y="100"/>
                  </a:cubicBezTo>
                  <a:cubicBezTo>
                    <a:pt x="69" y="100"/>
                    <a:pt x="48" y="102"/>
                    <a:pt x="41" y="96"/>
                  </a:cubicBezTo>
                  <a:cubicBezTo>
                    <a:pt x="34" y="90"/>
                    <a:pt x="23" y="83"/>
                    <a:pt x="26" y="81"/>
                  </a:cubicBezTo>
                  <a:cubicBezTo>
                    <a:pt x="29" y="79"/>
                    <a:pt x="42" y="75"/>
                    <a:pt x="58" y="75"/>
                  </a:cubicBezTo>
                  <a:cubicBezTo>
                    <a:pt x="75" y="75"/>
                    <a:pt x="82" y="77"/>
                    <a:pt x="88" y="76"/>
                  </a:cubicBezTo>
                  <a:cubicBezTo>
                    <a:pt x="94" y="75"/>
                    <a:pt x="109" y="77"/>
                    <a:pt x="102" y="74"/>
                  </a:cubicBezTo>
                  <a:cubicBezTo>
                    <a:pt x="95" y="71"/>
                    <a:pt x="84" y="68"/>
                    <a:pt x="73" y="67"/>
                  </a:cubicBezTo>
                  <a:cubicBezTo>
                    <a:pt x="63" y="65"/>
                    <a:pt x="52" y="67"/>
                    <a:pt x="44" y="67"/>
                  </a:cubicBezTo>
                  <a:cubicBezTo>
                    <a:pt x="36" y="68"/>
                    <a:pt x="29" y="70"/>
                    <a:pt x="24" y="67"/>
                  </a:cubicBezTo>
                  <a:cubicBezTo>
                    <a:pt x="19" y="64"/>
                    <a:pt x="2" y="61"/>
                    <a:pt x="21" y="54"/>
                  </a:cubicBezTo>
                  <a:cubicBezTo>
                    <a:pt x="40" y="47"/>
                    <a:pt x="58" y="46"/>
                    <a:pt x="53" y="46"/>
                  </a:cubicBezTo>
                  <a:cubicBezTo>
                    <a:pt x="48" y="46"/>
                    <a:pt x="36" y="48"/>
                    <a:pt x="29" y="48"/>
                  </a:cubicBezTo>
                  <a:cubicBezTo>
                    <a:pt x="21" y="48"/>
                    <a:pt x="14" y="49"/>
                    <a:pt x="15" y="46"/>
                  </a:cubicBezTo>
                  <a:cubicBezTo>
                    <a:pt x="17" y="44"/>
                    <a:pt x="21" y="42"/>
                    <a:pt x="16" y="42"/>
                  </a:cubicBezTo>
                  <a:cubicBezTo>
                    <a:pt x="11" y="42"/>
                    <a:pt x="0" y="43"/>
                    <a:pt x="2" y="40"/>
                  </a:cubicBezTo>
                  <a:cubicBezTo>
                    <a:pt x="4" y="36"/>
                    <a:pt x="8" y="30"/>
                    <a:pt x="11" y="29"/>
                  </a:cubicBezTo>
                  <a:cubicBezTo>
                    <a:pt x="14" y="28"/>
                    <a:pt x="16" y="27"/>
                    <a:pt x="14" y="26"/>
                  </a:cubicBezTo>
                  <a:cubicBezTo>
                    <a:pt x="13" y="24"/>
                    <a:pt x="8" y="25"/>
                    <a:pt x="12" y="23"/>
                  </a:cubicBezTo>
                  <a:cubicBezTo>
                    <a:pt x="15" y="21"/>
                    <a:pt x="24" y="14"/>
                    <a:pt x="30" y="11"/>
                  </a:cubicBezTo>
                  <a:cubicBezTo>
                    <a:pt x="36" y="9"/>
                    <a:pt x="47" y="4"/>
                    <a:pt x="51" y="3"/>
                  </a:cubicBezTo>
                  <a:cubicBezTo>
                    <a:pt x="56" y="1"/>
                    <a:pt x="67" y="0"/>
                    <a:pt x="68" y="3"/>
                  </a:cubicBezTo>
                  <a:cubicBezTo>
                    <a:pt x="68" y="5"/>
                    <a:pt x="69" y="9"/>
                    <a:pt x="68" y="12"/>
                  </a:cubicBezTo>
                  <a:cubicBezTo>
                    <a:pt x="66" y="15"/>
                    <a:pt x="62" y="18"/>
                    <a:pt x="63" y="19"/>
                  </a:cubicBezTo>
                  <a:cubicBezTo>
                    <a:pt x="65" y="19"/>
                    <a:pt x="75" y="19"/>
                    <a:pt x="76" y="17"/>
                  </a:cubicBezTo>
                  <a:cubicBezTo>
                    <a:pt x="77" y="15"/>
                    <a:pt x="78" y="11"/>
                    <a:pt x="81" y="10"/>
                  </a:cubicBezTo>
                  <a:cubicBezTo>
                    <a:pt x="83" y="8"/>
                    <a:pt x="99" y="12"/>
                    <a:pt x="102" y="14"/>
                  </a:cubicBezTo>
                  <a:cubicBezTo>
                    <a:pt x="105" y="16"/>
                    <a:pt x="105" y="19"/>
                    <a:pt x="104" y="20"/>
                  </a:cubicBezTo>
                  <a:cubicBezTo>
                    <a:pt x="102" y="21"/>
                    <a:pt x="96" y="28"/>
                    <a:pt x="101" y="26"/>
                  </a:cubicBezTo>
                  <a:cubicBezTo>
                    <a:pt x="106" y="25"/>
                    <a:pt x="106" y="26"/>
                    <a:pt x="109" y="23"/>
                  </a:cubicBezTo>
                  <a:cubicBezTo>
                    <a:pt x="113" y="21"/>
                    <a:pt x="113" y="19"/>
                    <a:pt x="115" y="21"/>
                  </a:cubicBezTo>
                  <a:cubicBezTo>
                    <a:pt x="117" y="22"/>
                    <a:pt x="120" y="20"/>
                    <a:pt x="120" y="20"/>
                  </a:cubicBezTo>
                  <a:cubicBezTo>
                    <a:pt x="120" y="20"/>
                    <a:pt x="124" y="25"/>
                    <a:pt x="125" y="22"/>
                  </a:cubicBezTo>
                  <a:cubicBezTo>
                    <a:pt x="125" y="19"/>
                    <a:pt x="127" y="16"/>
                    <a:pt x="122" y="14"/>
                  </a:cubicBezTo>
                  <a:cubicBezTo>
                    <a:pt x="117" y="11"/>
                    <a:pt x="110" y="8"/>
                    <a:pt x="115" y="9"/>
                  </a:cubicBezTo>
                  <a:cubicBezTo>
                    <a:pt x="120" y="10"/>
                    <a:pt x="128" y="13"/>
                    <a:pt x="130" y="14"/>
                  </a:cubicBezTo>
                  <a:cubicBezTo>
                    <a:pt x="133" y="15"/>
                    <a:pt x="140" y="19"/>
                    <a:pt x="140" y="22"/>
                  </a:cubicBezTo>
                  <a:cubicBezTo>
                    <a:pt x="140" y="25"/>
                    <a:pt x="142" y="41"/>
                    <a:pt x="146" y="41"/>
                  </a:cubicBezTo>
                  <a:cubicBezTo>
                    <a:pt x="150" y="41"/>
                    <a:pt x="159" y="41"/>
                    <a:pt x="158" y="37"/>
                  </a:cubicBezTo>
                  <a:cubicBezTo>
                    <a:pt x="158" y="34"/>
                    <a:pt x="144" y="8"/>
                    <a:pt x="145" y="6"/>
                  </a:cubicBezTo>
                  <a:cubicBezTo>
                    <a:pt x="146" y="3"/>
                    <a:pt x="147" y="0"/>
                    <a:pt x="150" y="1"/>
                  </a:cubicBezTo>
                  <a:cubicBezTo>
                    <a:pt x="152" y="1"/>
                    <a:pt x="159" y="5"/>
                    <a:pt x="161" y="4"/>
                  </a:cubicBezTo>
                  <a:cubicBezTo>
                    <a:pt x="162" y="3"/>
                    <a:pt x="161" y="0"/>
                    <a:pt x="164" y="1"/>
                  </a:cubicBezTo>
                  <a:cubicBezTo>
                    <a:pt x="168" y="2"/>
                    <a:pt x="174" y="9"/>
                    <a:pt x="178" y="10"/>
                  </a:cubicBezTo>
                  <a:cubicBezTo>
                    <a:pt x="182" y="12"/>
                    <a:pt x="182" y="15"/>
                    <a:pt x="183" y="18"/>
                  </a:cubicBezTo>
                  <a:cubicBezTo>
                    <a:pt x="183" y="21"/>
                    <a:pt x="191" y="35"/>
                    <a:pt x="194" y="40"/>
                  </a:cubicBezTo>
                  <a:cubicBezTo>
                    <a:pt x="198" y="46"/>
                    <a:pt x="196" y="48"/>
                    <a:pt x="195" y="49"/>
                  </a:cubicBezTo>
                  <a:cubicBezTo>
                    <a:pt x="194" y="49"/>
                    <a:pt x="193" y="52"/>
                    <a:pt x="194" y="55"/>
                  </a:cubicBezTo>
                  <a:cubicBezTo>
                    <a:pt x="195" y="59"/>
                    <a:pt x="202" y="68"/>
                    <a:pt x="210" y="68"/>
                  </a:cubicBezTo>
                  <a:cubicBezTo>
                    <a:pt x="218" y="68"/>
                    <a:pt x="216" y="70"/>
                    <a:pt x="224" y="73"/>
                  </a:cubicBezTo>
                  <a:cubicBezTo>
                    <a:pt x="231" y="76"/>
                    <a:pt x="240" y="77"/>
                    <a:pt x="241" y="80"/>
                  </a:cubicBezTo>
                  <a:cubicBezTo>
                    <a:pt x="241" y="83"/>
                    <a:pt x="243" y="88"/>
                    <a:pt x="241" y="88"/>
                  </a:cubicBezTo>
                  <a:cubicBezTo>
                    <a:pt x="239" y="88"/>
                    <a:pt x="218" y="83"/>
                    <a:pt x="218" y="83"/>
                  </a:cubicBezTo>
                  <a:cubicBezTo>
                    <a:pt x="218" y="83"/>
                    <a:pt x="218" y="90"/>
                    <a:pt x="218" y="91"/>
                  </a:cubicBezTo>
                  <a:cubicBezTo>
                    <a:pt x="218" y="93"/>
                    <a:pt x="210" y="91"/>
                    <a:pt x="210" y="92"/>
                  </a:cubicBezTo>
                  <a:cubicBezTo>
                    <a:pt x="210" y="93"/>
                    <a:pt x="212" y="93"/>
                    <a:pt x="213" y="95"/>
                  </a:cubicBezTo>
                  <a:cubicBezTo>
                    <a:pt x="214" y="96"/>
                    <a:pt x="212" y="100"/>
                    <a:pt x="212" y="99"/>
                  </a:cubicBezTo>
                  <a:cubicBezTo>
                    <a:pt x="213" y="98"/>
                    <a:pt x="218" y="97"/>
                    <a:pt x="218" y="96"/>
                  </a:cubicBezTo>
                  <a:cubicBezTo>
                    <a:pt x="218" y="95"/>
                    <a:pt x="221" y="94"/>
                    <a:pt x="223" y="94"/>
                  </a:cubicBezTo>
                  <a:cubicBezTo>
                    <a:pt x="225" y="94"/>
                    <a:pt x="226" y="93"/>
                    <a:pt x="226" y="95"/>
                  </a:cubicBezTo>
                  <a:cubicBezTo>
                    <a:pt x="225" y="97"/>
                    <a:pt x="224" y="99"/>
                    <a:pt x="226" y="100"/>
                  </a:cubicBezTo>
                  <a:cubicBezTo>
                    <a:pt x="228" y="100"/>
                    <a:pt x="235" y="101"/>
                    <a:pt x="233" y="101"/>
                  </a:cubicBezTo>
                  <a:cubicBezTo>
                    <a:pt x="231" y="102"/>
                    <a:pt x="230" y="103"/>
                    <a:pt x="228" y="105"/>
                  </a:cubicBezTo>
                  <a:cubicBezTo>
                    <a:pt x="225" y="106"/>
                    <a:pt x="224" y="106"/>
                    <a:pt x="218" y="10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3" name="Freeform 1130"/>
            <p:cNvSpPr>
              <a:spLocks/>
            </p:cNvSpPr>
            <p:nvPr/>
          </p:nvSpPr>
          <p:spPr bwMode="auto">
            <a:xfrm>
              <a:off x="7123113" y="1303535"/>
              <a:ext cx="73025" cy="57296"/>
            </a:xfrm>
            <a:custGeom>
              <a:avLst/>
              <a:gdLst>
                <a:gd name="T0" fmla="*/ 48043 w 38"/>
                <a:gd name="T1" fmla="*/ 44450 h 23"/>
                <a:gd name="T2" fmla="*/ 26904 w 38"/>
                <a:gd name="T3" fmla="*/ 25124 h 23"/>
                <a:gd name="T4" fmla="*/ 7687 w 38"/>
                <a:gd name="T5" fmla="*/ 13528 h 23"/>
                <a:gd name="T6" fmla="*/ 19217 w 38"/>
                <a:gd name="T7" fmla="*/ 3865 h 23"/>
                <a:gd name="T8" fmla="*/ 53808 w 38"/>
                <a:gd name="T9" fmla="*/ 3865 h 23"/>
                <a:gd name="T10" fmla="*/ 67260 w 38"/>
                <a:gd name="T11" fmla="*/ 19326 h 23"/>
                <a:gd name="T12" fmla="*/ 48043 w 38"/>
                <a:gd name="T13" fmla="*/ 4445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3">
                  <a:moveTo>
                    <a:pt x="25" y="23"/>
                  </a:moveTo>
                  <a:cubicBezTo>
                    <a:pt x="23" y="22"/>
                    <a:pt x="18" y="15"/>
                    <a:pt x="14" y="13"/>
                  </a:cubicBezTo>
                  <a:cubicBezTo>
                    <a:pt x="11" y="11"/>
                    <a:pt x="0" y="9"/>
                    <a:pt x="4" y="7"/>
                  </a:cubicBezTo>
                  <a:cubicBezTo>
                    <a:pt x="8" y="6"/>
                    <a:pt x="8" y="4"/>
                    <a:pt x="10" y="2"/>
                  </a:cubicBezTo>
                  <a:cubicBezTo>
                    <a:pt x="13" y="1"/>
                    <a:pt x="23" y="0"/>
                    <a:pt x="28" y="2"/>
                  </a:cubicBezTo>
                  <a:cubicBezTo>
                    <a:pt x="32" y="5"/>
                    <a:pt x="38" y="6"/>
                    <a:pt x="35" y="10"/>
                  </a:cubicBezTo>
                  <a:cubicBezTo>
                    <a:pt x="33" y="13"/>
                    <a:pt x="26" y="23"/>
                    <a:pt x="25" y="2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4" name="Freeform 1131"/>
            <p:cNvSpPr>
              <a:spLocks/>
            </p:cNvSpPr>
            <p:nvPr/>
          </p:nvSpPr>
          <p:spPr bwMode="auto">
            <a:xfrm>
              <a:off x="7237413" y="1278980"/>
              <a:ext cx="160337" cy="184165"/>
            </a:xfrm>
            <a:custGeom>
              <a:avLst/>
              <a:gdLst>
                <a:gd name="T0" fmla="*/ 91621 w 84"/>
                <a:gd name="T1" fmla="*/ 135255 h 75"/>
                <a:gd name="T2" fmla="*/ 62990 w 84"/>
                <a:gd name="T3" fmla="*/ 108585 h 75"/>
                <a:gd name="T4" fmla="*/ 30540 w 84"/>
                <a:gd name="T5" fmla="*/ 87630 h 75"/>
                <a:gd name="T6" fmla="*/ 15270 w 84"/>
                <a:gd name="T7" fmla="*/ 80010 h 75"/>
                <a:gd name="T8" fmla="*/ 0 w 84"/>
                <a:gd name="T9" fmla="*/ 66675 h 75"/>
                <a:gd name="T10" fmla="*/ 9544 w 84"/>
                <a:gd name="T11" fmla="*/ 55245 h 75"/>
                <a:gd name="T12" fmla="*/ 38175 w 84"/>
                <a:gd name="T13" fmla="*/ 70485 h 75"/>
                <a:gd name="T14" fmla="*/ 57263 w 84"/>
                <a:gd name="T15" fmla="*/ 68580 h 75"/>
                <a:gd name="T16" fmla="*/ 57263 w 84"/>
                <a:gd name="T17" fmla="*/ 57150 h 75"/>
                <a:gd name="T18" fmla="*/ 64898 w 84"/>
                <a:gd name="T19" fmla="*/ 57150 h 75"/>
                <a:gd name="T20" fmla="*/ 51537 w 84"/>
                <a:gd name="T21" fmla="*/ 43815 h 75"/>
                <a:gd name="T22" fmla="*/ 30540 w 84"/>
                <a:gd name="T23" fmla="*/ 32385 h 75"/>
                <a:gd name="T24" fmla="*/ 43902 w 84"/>
                <a:gd name="T25" fmla="*/ 30480 h 75"/>
                <a:gd name="T26" fmla="*/ 51537 w 84"/>
                <a:gd name="T27" fmla="*/ 36195 h 75"/>
                <a:gd name="T28" fmla="*/ 55354 w 84"/>
                <a:gd name="T29" fmla="*/ 28575 h 75"/>
                <a:gd name="T30" fmla="*/ 51537 w 84"/>
                <a:gd name="T31" fmla="*/ 22860 h 75"/>
                <a:gd name="T32" fmla="*/ 41993 w 84"/>
                <a:gd name="T33" fmla="*/ 19050 h 75"/>
                <a:gd name="T34" fmla="*/ 55354 w 84"/>
                <a:gd name="T35" fmla="*/ 17145 h 75"/>
                <a:gd name="T36" fmla="*/ 68716 w 84"/>
                <a:gd name="T37" fmla="*/ 19050 h 75"/>
                <a:gd name="T38" fmla="*/ 66807 w 84"/>
                <a:gd name="T39" fmla="*/ 15240 h 75"/>
                <a:gd name="T40" fmla="*/ 80169 w 84"/>
                <a:gd name="T41" fmla="*/ 20955 h 75"/>
                <a:gd name="T42" fmla="*/ 97347 w 84"/>
                <a:gd name="T43" fmla="*/ 22860 h 75"/>
                <a:gd name="T44" fmla="*/ 93530 w 84"/>
                <a:gd name="T45" fmla="*/ 17145 h 75"/>
                <a:gd name="T46" fmla="*/ 83986 w 84"/>
                <a:gd name="T47" fmla="*/ 11430 h 75"/>
                <a:gd name="T48" fmla="*/ 103074 w 84"/>
                <a:gd name="T49" fmla="*/ 5715 h 75"/>
                <a:gd name="T50" fmla="*/ 125979 w 84"/>
                <a:gd name="T51" fmla="*/ 3810 h 75"/>
                <a:gd name="T52" fmla="*/ 120253 w 84"/>
                <a:gd name="T53" fmla="*/ 17145 h 75"/>
                <a:gd name="T54" fmla="*/ 139340 w 84"/>
                <a:gd name="T55" fmla="*/ 24765 h 75"/>
                <a:gd name="T56" fmla="*/ 131705 w 84"/>
                <a:gd name="T57" fmla="*/ 30480 h 75"/>
                <a:gd name="T58" fmla="*/ 133614 w 84"/>
                <a:gd name="T59" fmla="*/ 36195 h 75"/>
                <a:gd name="T60" fmla="*/ 131705 w 84"/>
                <a:gd name="T61" fmla="*/ 41910 h 75"/>
                <a:gd name="T62" fmla="*/ 118344 w 84"/>
                <a:gd name="T63" fmla="*/ 45720 h 75"/>
                <a:gd name="T64" fmla="*/ 106891 w 84"/>
                <a:gd name="T65" fmla="*/ 64770 h 75"/>
                <a:gd name="T66" fmla="*/ 122162 w 84"/>
                <a:gd name="T67" fmla="*/ 57150 h 75"/>
                <a:gd name="T68" fmla="*/ 141249 w 84"/>
                <a:gd name="T69" fmla="*/ 74295 h 75"/>
                <a:gd name="T70" fmla="*/ 146976 w 84"/>
                <a:gd name="T71" fmla="*/ 72390 h 75"/>
                <a:gd name="T72" fmla="*/ 141249 w 84"/>
                <a:gd name="T73" fmla="*/ 59055 h 75"/>
                <a:gd name="T74" fmla="*/ 145067 w 84"/>
                <a:gd name="T75" fmla="*/ 49530 h 75"/>
                <a:gd name="T76" fmla="*/ 150793 w 84"/>
                <a:gd name="T77" fmla="*/ 57150 h 75"/>
                <a:gd name="T78" fmla="*/ 148884 w 84"/>
                <a:gd name="T79" fmla="*/ 66675 h 75"/>
                <a:gd name="T80" fmla="*/ 156519 w 84"/>
                <a:gd name="T81" fmla="*/ 76200 h 75"/>
                <a:gd name="T82" fmla="*/ 154611 w 84"/>
                <a:gd name="T83" fmla="*/ 87630 h 75"/>
                <a:gd name="T84" fmla="*/ 152702 w 84"/>
                <a:gd name="T85" fmla="*/ 100965 h 75"/>
                <a:gd name="T86" fmla="*/ 145067 w 84"/>
                <a:gd name="T87" fmla="*/ 116205 h 75"/>
                <a:gd name="T88" fmla="*/ 122162 w 84"/>
                <a:gd name="T89" fmla="*/ 121920 h 75"/>
                <a:gd name="T90" fmla="*/ 110709 w 84"/>
                <a:gd name="T91" fmla="*/ 114300 h 75"/>
                <a:gd name="T92" fmla="*/ 104983 w 84"/>
                <a:gd name="T93" fmla="*/ 114300 h 75"/>
                <a:gd name="T94" fmla="*/ 112618 w 84"/>
                <a:gd name="T95" fmla="*/ 129540 h 75"/>
                <a:gd name="T96" fmla="*/ 91621 w 84"/>
                <a:gd name="T97" fmla="*/ 135255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 h="75">
                  <a:moveTo>
                    <a:pt x="48" y="71"/>
                  </a:moveTo>
                  <a:cubicBezTo>
                    <a:pt x="44" y="69"/>
                    <a:pt x="36" y="60"/>
                    <a:pt x="33" y="57"/>
                  </a:cubicBezTo>
                  <a:cubicBezTo>
                    <a:pt x="29" y="53"/>
                    <a:pt x="20" y="47"/>
                    <a:pt x="16" y="46"/>
                  </a:cubicBezTo>
                  <a:cubicBezTo>
                    <a:pt x="12" y="45"/>
                    <a:pt x="16" y="45"/>
                    <a:pt x="8" y="42"/>
                  </a:cubicBezTo>
                  <a:cubicBezTo>
                    <a:pt x="0" y="38"/>
                    <a:pt x="0" y="38"/>
                    <a:pt x="0" y="35"/>
                  </a:cubicBezTo>
                  <a:cubicBezTo>
                    <a:pt x="0" y="32"/>
                    <a:pt x="0" y="27"/>
                    <a:pt x="5" y="29"/>
                  </a:cubicBezTo>
                  <a:cubicBezTo>
                    <a:pt x="10" y="31"/>
                    <a:pt x="15" y="37"/>
                    <a:pt x="20" y="37"/>
                  </a:cubicBezTo>
                  <a:cubicBezTo>
                    <a:pt x="24" y="37"/>
                    <a:pt x="29" y="39"/>
                    <a:pt x="30" y="36"/>
                  </a:cubicBezTo>
                  <a:cubicBezTo>
                    <a:pt x="30" y="33"/>
                    <a:pt x="28" y="30"/>
                    <a:pt x="30" y="30"/>
                  </a:cubicBezTo>
                  <a:cubicBezTo>
                    <a:pt x="31" y="30"/>
                    <a:pt x="36" y="32"/>
                    <a:pt x="34" y="30"/>
                  </a:cubicBezTo>
                  <a:cubicBezTo>
                    <a:pt x="32" y="27"/>
                    <a:pt x="30" y="25"/>
                    <a:pt x="27" y="23"/>
                  </a:cubicBezTo>
                  <a:cubicBezTo>
                    <a:pt x="23" y="22"/>
                    <a:pt x="11" y="20"/>
                    <a:pt x="16" y="17"/>
                  </a:cubicBezTo>
                  <a:cubicBezTo>
                    <a:pt x="22" y="14"/>
                    <a:pt x="20" y="14"/>
                    <a:pt x="23" y="16"/>
                  </a:cubicBezTo>
                  <a:cubicBezTo>
                    <a:pt x="26" y="18"/>
                    <a:pt x="27" y="20"/>
                    <a:pt x="27" y="19"/>
                  </a:cubicBezTo>
                  <a:cubicBezTo>
                    <a:pt x="27" y="17"/>
                    <a:pt x="28" y="15"/>
                    <a:pt x="29" y="15"/>
                  </a:cubicBezTo>
                  <a:cubicBezTo>
                    <a:pt x="30" y="14"/>
                    <a:pt x="31" y="13"/>
                    <a:pt x="27" y="12"/>
                  </a:cubicBezTo>
                  <a:cubicBezTo>
                    <a:pt x="24" y="12"/>
                    <a:pt x="19" y="10"/>
                    <a:pt x="22" y="10"/>
                  </a:cubicBezTo>
                  <a:cubicBezTo>
                    <a:pt x="24" y="10"/>
                    <a:pt x="25" y="9"/>
                    <a:pt x="29" y="9"/>
                  </a:cubicBezTo>
                  <a:cubicBezTo>
                    <a:pt x="34" y="10"/>
                    <a:pt x="38" y="12"/>
                    <a:pt x="36" y="10"/>
                  </a:cubicBezTo>
                  <a:cubicBezTo>
                    <a:pt x="35" y="9"/>
                    <a:pt x="32" y="7"/>
                    <a:pt x="35" y="8"/>
                  </a:cubicBezTo>
                  <a:cubicBezTo>
                    <a:pt x="38" y="8"/>
                    <a:pt x="39" y="9"/>
                    <a:pt x="42" y="11"/>
                  </a:cubicBezTo>
                  <a:cubicBezTo>
                    <a:pt x="45" y="12"/>
                    <a:pt x="52" y="13"/>
                    <a:pt x="51" y="12"/>
                  </a:cubicBezTo>
                  <a:cubicBezTo>
                    <a:pt x="49" y="10"/>
                    <a:pt x="46" y="9"/>
                    <a:pt x="49" y="9"/>
                  </a:cubicBezTo>
                  <a:cubicBezTo>
                    <a:pt x="52" y="9"/>
                    <a:pt x="42" y="7"/>
                    <a:pt x="44" y="6"/>
                  </a:cubicBezTo>
                  <a:cubicBezTo>
                    <a:pt x="46" y="5"/>
                    <a:pt x="51" y="4"/>
                    <a:pt x="54" y="3"/>
                  </a:cubicBezTo>
                  <a:cubicBezTo>
                    <a:pt x="58" y="2"/>
                    <a:pt x="67" y="0"/>
                    <a:pt x="66" y="2"/>
                  </a:cubicBezTo>
                  <a:cubicBezTo>
                    <a:pt x="64" y="4"/>
                    <a:pt x="59" y="8"/>
                    <a:pt x="63" y="9"/>
                  </a:cubicBezTo>
                  <a:cubicBezTo>
                    <a:pt x="66" y="9"/>
                    <a:pt x="75" y="10"/>
                    <a:pt x="73" y="13"/>
                  </a:cubicBezTo>
                  <a:cubicBezTo>
                    <a:pt x="71" y="15"/>
                    <a:pt x="70" y="16"/>
                    <a:pt x="69" y="16"/>
                  </a:cubicBezTo>
                  <a:cubicBezTo>
                    <a:pt x="67" y="17"/>
                    <a:pt x="68" y="19"/>
                    <a:pt x="70" y="19"/>
                  </a:cubicBezTo>
                  <a:cubicBezTo>
                    <a:pt x="73" y="19"/>
                    <a:pt x="71" y="22"/>
                    <a:pt x="69" y="22"/>
                  </a:cubicBezTo>
                  <a:cubicBezTo>
                    <a:pt x="66" y="22"/>
                    <a:pt x="63" y="22"/>
                    <a:pt x="62" y="24"/>
                  </a:cubicBezTo>
                  <a:cubicBezTo>
                    <a:pt x="60" y="27"/>
                    <a:pt x="53" y="37"/>
                    <a:pt x="56" y="34"/>
                  </a:cubicBezTo>
                  <a:cubicBezTo>
                    <a:pt x="58" y="32"/>
                    <a:pt x="61" y="28"/>
                    <a:pt x="64" y="30"/>
                  </a:cubicBezTo>
                  <a:cubicBezTo>
                    <a:pt x="67" y="31"/>
                    <a:pt x="73" y="40"/>
                    <a:pt x="74" y="39"/>
                  </a:cubicBezTo>
                  <a:cubicBezTo>
                    <a:pt x="76" y="39"/>
                    <a:pt x="77" y="40"/>
                    <a:pt x="77" y="38"/>
                  </a:cubicBezTo>
                  <a:cubicBezTo>
                    <a:pt x="76" y="35"/>
                    <a:pt x="75" y="32"/>
                    <a:pt x="74" y="31"/>
                  </a:cubicBezTo>
                  <a:cubicBezTo>
                    <a:pt x="72" y="29"/>
                    <a:pt x="74" y="26"/>
                    <a:pt x="76" y="26"/>
                  </a:cubicBezTo>
                  <a:cubicBezTo>
                    <a:pt x="77" y="26"/>
                    <a:pt x="79" y="28"/>
                    <a:pt x="79" y="30"/>
                  </a:cubicBezTo>
                  <a:cubicBezTo>
                    <a:pt x="78" y="31"/>
                    <a:pt x="77" y="32"/>
                    <a:pt x="78" y="35"/>
                  </a:cubicBezTo>
                  <a:cubicBezTo>
                    <a:pt x="79" y="39"/>
                    <a:pt x="80" y="38"/>
                    <a:pt x="82" y="40"/>
                  </a:cubicBezTo>
                  <a:cubicBezTo>
                    <a:pt x="84" y="42"/>
                    <a:pt x="83" y="44"/>
                    <a:pt x="81" y="46"/>
                  </a:cubicBezTo>
                  <a:cubicBezTo>
                    <a:pt x="78" y="48"/>
                    <a:pt x="79" y="50"/>
                    <a:pt x="80" y="53"/>
                  </a:cubicBezTo>
                  <a:cubicBezTo>
                    <a:pt x="81" y="56"/>
                    <a:pt x="77" y="60"/>
                    <a:pt x="76" y="61"/>
                  </a:cubicBezTo>
                  <a:cubicBezTo>
                    <a:pt x="74" y="61"/>
                    <a:pt x="67" y="64"/>
                    <a:pt x="64" y="64"/>
                  </a:cubicBezTo>
                  <a:cubicBezTo>
                    <a:pt x="61" y="64"/>
                    <a:pt x="57" y="62"/>
                    <a:pt x="58" y="60"/>
                  </a:cubicBezTo>
                  <a:cubicBezTo>
                    <a:pt x="58" y="59"/>
                    <a:pt x="55" y="58"/>
                    <a:pt x="55" y="60"/>
                  </a:cubicBezTo>
                  <a:cubicBezTo>
                    <a:pt x="55" y="62"/>
                    <a:pt x="59" y="67"/>
                    <a:pt x="59" y="68"/>
                  </a:cubicBezTo>
                  <a:cubicBezTo>
                    <a:pt x="59" y="69"/>
                    <a:pt x="58" y="75"/>
                    <a:pt x="48" y="7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5" name="Freeform 1132"/>
            <p:cNvSpPr>
              <a:spLocks/>
            </p:cNvSpPr>
            <p:nvPr/>
          </p:nvSpPr>
          <p:spPr bwMode="auto">
            <a:xfrm>
              <a:off x="7407275" y="1285119"/>
              <a:ext cx="131763" cy="137100"/>
            </a:xfrm>
            <a:custGeom>
              <a:avLst/>
              <a:gdLst>
                <a:gd name="T0" fmla="*/ 34373 w 69"/>
                <a:gd name="T1" fmla="*/ 104463 h 56"/>
                <a:gd name="T2" fmla="*/ 21006 w 69"/>
                <a:gd name="T3" fmla="*/ 98765 h 56"/>
                <a:gd name="T4" fmla="*/ 17186 w 69"/>
                <a:gd name="T5" fmla="*/ 91167 h 56"/>
                <a:gd name="T6" fmla="*/ 9548 w 69"/>
                <a:gd name="T7" fmla="*/ 74074 h 56"/>
                <a:gd name="T8" fmla="*/ 1910 w 69"/>
                <a:gd name="T9" fmla="*/ 56980 h 56"/>
                <a:gd name="T10" fmla="*/ 3819 w 69"/>
                <a:gd name="T11" fmla="*/ 26591 h 56"/>
                <a:gd name="T12" fmla="*/ 13367 w 69"/>
                <a:gd name="T13" fmla="*/ 17094 h 56"/>
                <a:gd name="T14" fmla="*/ 30554 w 69"/>
                <a:gd name="T15" fmla="*/ 17094 h 56"/>
                <a:gd name="T16" fmla="*/ 17186 w 69"/>
                <a:gd name="T17" fmla="*/ 5698 h 56"/>
                <a:gd name="T18" fmla="*/ 51559 w 69"/>
                <a:gd name="T19" fmla="*/ 0 h 56"/>
                <a:gd name="T20" fmla="*/ 93571 w 69"/>
                <a:gd name="T21" fmla="*/ 7597 h 56"/>
                <a:gd name="T22" fmla="*/ 131763 w 69"/>
                <a:gd name="T23" fmla="*/ 15195 h 56"/>
                <a:gd name="T24" fmla="*/ 118396 w 69"/>
                <a:gd name="T25" fmla="*/ 36087 h 56"/>
                <a:gd name="T26" fmla="*/ 91661 w 69"/>
                <a:gd name="T27" fmla="*/ 66476 h 56"/>
                <a:gd name="T28" fmla="*/ 61107 w 69"/>
                <a:gd name="T29" fmla="*/ 60778 h 56"/>
                <a:gd name="T30" fmla="*/ 49650 w 69"/>
                <a:gd name="T31" fmla="*/ 68376 h 56"/>
                <a:gd name="T32" fmla="*/ 55379 w 69"/>
                <a:gd name="T33" fmla="*/ 77872 h 56"/>
                <a:gd name="T34" fmla="*/ 34373 w 69"/>
                <a:gd name="T35" fmla="*/ 10446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56">
                  <a:moveTo>
                    <a:pt x="18" y="55"/>
                  </a:moveTo>
                  <a:cubicBezTo>
                    <a:pt x="13" y="54"/>
                    <a:pt x="13" y="51"/>
                    <a:pt x="11" y="52"/>
                  </a:cubicBezTo>
                  <a:cubicBezTo>
                    <a:pt x="9" y="54"/>
                    <a:pt x="9" y="52"/>
                    <a:pt x="9" y="48"/>
                  </a:cubicBezTo>
                  <a:cubicBezTo>
                    <a:pt x="9" y="44"/>
                    <a:pt x="9" y="42"/>
                    <a:pt x="5" y="39"/>
                  </a:cubicBezTo>
                  <a:cubicBezTo>
                    <a:pt x="2" y="35"/>
                    <a:pt x="0" y="32"/>
                    <a:pt x="1" y="30"/>
                  </a:cubicBezTo>
                  <a:cubicBezTo>
                    <a:pt x="3" y="28"/>
                    <a:pt x="2" y="18"/>
                    <a:pt x="2" y="14"/>
                  </a:cubicBezTo>
                  <a:cubicBezTo>
                    <a:pt x="3" y="10"/>
                    <a:pt x="5" y="8"/>
                    <a:pt x="7" y="9"/>
                  </a:cubicBezTo>
                  <a:cubicBezTo>
                    <a:pt x="9" y="10"/>
                    <a:pt x="19" y="12"/>
                    <a:pt x="16" y="9"/>
                  </a:cubicBezTo>
                  <a:cubicBezTo>
                    <a:pt x="13" y="7"/>
                    <a:pt x="6" y="6"/>
                    <a:pt x="9" y="3"/>
                  </a:cubicBezTo>
                  <a:cubicBezTo>
                    <a:pt x="12" y="1"/>
                    <a:pt x="21" y="0"/>
                    <a:pt x="27" y="0"/>
                  </a:cubicBezTo>
                  <a:cubicBezTo>
                    <a:pt x="34" y="0"/>
                    <a:pt x="44" y="4"/>
                    <a:pt x="49" y="4"/>
                  </a:cubicBezTo>
                  <a:cubicBezTo>
                    <a:pt x="54" y="4"/>
                    <a:pt x="69" y="6"/>
                    <a:pt x="69" y="8"/>
                  </a:cubicBezTo>
                  <a:cubicBezTo>
                    <a:pt x="69" y="11"/>
                    <a:pt x="63" y="17"/>
                    <a:pt x="62" y="19"/>
                  </a:cubicBezTo>
                  <a:cubicBezTo>
                    <a:pt x="60" y="21"/>
                    <a:pt x="51" y="34"/>
                    <a:pt x="48" y="35"/>
                  </a:cubicBezTo>
                  <a:cubicBezTo>
                    <a:pt x="46" y="35"/>
                    <a:pt x="34" y="32"/>
                    <a:pt x="32" y="32"/>
                  </a:cubicBezTo>
                  <a:cubicBezTo>
                    <a:pt x="29" y="32"/>
                    <a:pt x="24" y="34"/>
                    <a:pt x="26" y="36"/>
                  </a:cubicBezTo>
                  <a:cubicBezTo>
                    <a:pt x="27" y="37"/>
                    <a:pt x="31" y="39"/>
                    <a:pt x="29" y="41"/>
                  </a:cubicBezTo>
                  <a:cubicBezTo>
                    <a:pt x="28" y="43"/>
                    <a:pt x="21" y="56"/>
                    <a:pt x="18" y="5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6" name="Freeform 1133"/>
            <p:cNvSpPr>
              <a:spLocks/>
            </p:cNvSpPr>
            <p:nvPr/>
          </p:nvSpPr>
          <p:spPr bwMode="auto">
            <a:xfrm>
              <a:off x="6651625" y="1260564"/>
              <a:ext cx="271463" cy="210766"/>
            </a:xfrm>
            <a:custGeom>
              <a:avLst/>
              <a:gdLst>
                <a:gd name="T0" fmla="*/ 265728 w 142"/>
                <a:gd name="T1" fmla="*/ 49434 h 86"/>
                <a:gd name="T2" fmla="*/ 227494 w 142"/>
                <a:gd name="T3" fmla="*/ 20914 h 86"/>
                <a:gd name="T4" fmla="*/ 194995 w 142"/>
                <a:gd name="T5" fmla="*/ 13309 h 86"/>
                <a:gd name="T6" fmla="*/ 177789 w 142"/>
                <a:gd name="T7" fmla="*/ 20914 h 86"/>
                <a:gd name="T8" fmla="*/ 160584 w 142"/>
                <a:gd name="T9" fmla="*/ 13309 h 86"/>
                <a:gd name="T10" fmla="*/ 110879 w 142"/>
                <a:gd name="T11" fmla="*/ 0 h 86"/>
                <a:gd name="T12" fmla="*/ 38234 w 142"/>
                <a:gd name="T13" fmla="*/ 11408 h 86"/>
                <a:gd name="T14" fmla="*/ 51616 w 142"/>
                <a:gd name="T15" fmla="*/ 34223 h 86"/>
                <a:gd name="T16" fmla="*/ 43969 w 142"/>
                <a:gd name="T17" fmla="*/ 53236 h 86"/>
                <a:gd name="T18" fmla="*/ 34411 w 142"/>
                <a:gd name="T19" fmla="*/ 68447 h 86"/>
                <a:gd name="T20" fmla="*/ 34411 w 142"/>
                <a:gd name="T21" fmla="*/ 79855 h 86"/>
                <a:gd name="T22" fmla="*/ 24852 w 142"/>
                <a:gd name="T23" fmla="*/ 85559 h 86"/>
                <a:gd name="T24" fmla="*/ 15294 w 142"/>
                <a:gd name="T25" fmla="*/ 106473 h 86"/>
                <a:gd name="T26" fmla="*/ 3823 w 142"/>
                <a:gd name="T27" fmla="*/ 123585 h 86"/>
                <a:gd name="T28" fmla="*/ 40146 w 142"/>
                <a:gd name="T29" fmla="*/ 133091 h 86"/>
                <a:gd name="T30" fmla="*/ 70733 w 142"/>
                <a:gd name="T31" fmla="*/ 157808 h 86"/>
                <a:gd name="T32" fmla="*/ 84115 w 142"/>
                <a:gd name="T33" fmla="*/ 159709 h 86"/>
                <a:gd name="T34" fmla="*/ 110879 w 142"/>
                <a:gd name="T35" fmla="*/ 148302 h 86"/>
                <a:gd name="T36" fmla="*/ 139555 w 142"/>
                <a:gd name="T37" fmla="*/ 140696 h 86"/>
                <a:gd name="T38" fmla="*/ 151025 w 142"/>
                <a:gd name="T39" fmla="*/ 112177 h 86"/>
                <a:gd name="T40" fmla="*/ 173966 w 142"/>
                <a:gd name="T41" fmla="*/ 91263 h 86"/>
                <a:gd name="T42" fmla="*/ 229405 w 142"/>
                <a:gd name="T43" fmla="*/ 66546 h 86"/>
                <a:gd name="T44" fmla="*/ 265728 w 142"/>
                <a:gd name="T45" fmla="*/ 49434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86">
                  <a:moveTo>
                    <a:pt x="139" y="26"/>
                  </a:moveTo>
                  <a:cubicBezTo>
                    <a:pt x="136" y="23"/>
                    <a:pt x="124" y="14"/>
                    <a:pt x="119" y="11"/>
                  </a:cubicBezTo>
                  <a:cubicBezTo>
                    <a:pt x="114" y="9"/>
                    <a:pt x="106" y="6"/>
                    <a:pt x="102" y="7"/>
                  </a:cubicBezTo>
                  <a:cubicBezTo>
                    <a:pt x="98" y="9"/>
                    <a:pt x="94" y="12"/>
                    <a:pt x="93" y="11"/>
                  </a:cubicBezTo>
                  <a:cubicBezTo>
                    <a:pt x="91" y="10"/>
                    <a:pt x="90" y="8"/>
                    <a:pt x="84" y="7"/>
                  </a:cubicBezTo>
                  <a:cubicBezTo>
                    <a:pt x="78" y="6"/>
                    <a:pt x="63" y="0"/>
                    <a:pt x="58" y="0"/>
                  </a:cubicBezTo>
                  <a:cubicBezTo>
                    <a:pt x="54" y="0"/>
                    <a:pt x="23" y="5"/>
                    <a:pt x="20" y="6"/>
                  </a:cubicBezTo>
                  <a:cubicBezTo>
                    <a:pt x="17" y="6"/>
                    <a:pt x="27" y="15"/>
                    <a:pt x="27" y="18"/>
                  </a:cubicBezTo>
                  <a:cubicBezTo>
                    <a:pt x="27" y="22"/>
                    <a:pt x="26" y="24"/>
                    <a:pt x="23" y="28"/>
                  </a:cubicBezTo>
                  <a:cubicBezTo>
                    <a:pt x="20" y="31"/>
                    <a:pt x="16" y="33"/>
                    <a:pt x="18" y="36"/>
                  </a:cubicBezTo>
                  <a:cubicBezTo>
                    <a:pt x="19" y="39"/>
                    <a:pt x="20" y="42"/>
                    <a:pt x="18" y="42"/>
                  </a:cubicBezTo>
                  <a:cubicBezTo>
                    <a:pt x="15" y="42"/>
                    <a:pt x="13" y="44"/>
                    <a:pt x="13" y="45"/>
                  </a:cubicBezTo>
                  <a:cubicBezTo>
                    <a:pt x="13" y="46"/>
                    <a:pt x="9" y="54"/>
                    <a:pt x="8" y="56"/>
                  </a:cubicBezTo>
                  <a:cubicBezTo>
                    <a:pt x="6" y="58"/>
                    <a:pt x="0" y="65"/>
                    <a:pt x="2" y="65"/>
                  </a:cubicBezTo>
                  <a:cubicBezTo>
                    <a:pt x="5" y="65"/>
                    <a:pt x="16" y="68"/>
                    <a:pt x="21" y="70"/>
                  </a:cubicBezTo>
                  <a:cubicBezTo>
                    <a:pt x="25" y="72"/>
                    <a:pt x="33" y="81"/>
                    <a:pt x="37" y="83"/>
                  </a:cubicBezTo>
                  <a:cubicBezTo>
                    <a:pt x="40" y="86"/>
                    <a:pt x="40" y="86"/>
                    <a:pt x="44" y="84"/>
                  </a:cubicBezTo>
                  <a:cubicBezTo>
                    <a:pt x="49" y="82"/>
                    <a:pt x="53" y="78"/>
                    <a:pt x="58" y="78"/>
                  </a:cubicBezTo>
                  <a:cubicBezTo>
                    <a:pt x="64" y="78"/>
                    <a:pt x="71" y="79"/>
                    <a:pt x="73" y="74"/>
                  </a:cubicBezTo>
                  <a:cubicBezTo>
                    <a:pt x="75" y="69"/>
                    <a:pt x="72" y="62"/>
                    <a:pt x="79" y="59"/>
                  </a:cubicBezTo>
                  <a:cubicBezTo>
                    <a:pt x="85" y="55"/>
                    <a:pt x="90" y="51"/>
                    <a:pt x="91" y="48"/>
                  </a:cubicBezTo>
                  <a:cubicBezTo>
                    <a:pt x="93" y="46"/>
                    <a:pt x="113" y="38"/>
                    <a:pt x="120" y="35"/>
                  </a:cubicBezTo>
                  <a:cubicBezTo>
                    <a:pt x="127" y="32"/>
                    <a:pt x="142" y="29"/>
                    <a:pt x="139" y="2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7" name="Freeform 1134"/>
            <p:cNvSpPr>
              <a:spLocks/>
            </p:cNvSpPr>
            <p:nvPr/>
          </p:nvSpPr>
          <p:spPr bwMode="auto">
            <a:xfrm>
              <a:off x="7181850" y="1201221"/>
              <a:ext cx="33338" cy="28648"/>
            </a:xfrm>
            <a:custGeom>
              <a:avLst/>
              <a:gdLst>
                <a:gd name="T0" fmla="*/ 21572 w 17"/>
                <a:gd name="T1" fmla="*/ 20373 h 12"/>
                <a:gd name="T2" fmla="*/ 3922 w 17"/>
                <a:gd name="T3" fmla="*/ 9260 h 12"/>
                <a:gd name="T4" fmla="*/ 17650 w 17"/>
                <a:gd name="T5" fmla="*/ 0 h 12"/>
                <a:gd name="T6" fmla="*/ 31377 w 17"/>
                <a:gd name="T7" fmla="*/ 12965 h 12"/>
                <a:gd name="T8" fmla="*/ 21572 w 17"/>
                <a:gd name="T9" fmla="*/ 203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2">
                  <a:moveTo>
                    <a:pt x="11" y="11"/>
                  </a:moveTo>
                  <a:cubicBezTo>
                    <a:pt x="2" y="10"/>
                    <a:pt x="0" y="8"/>
                    <a:pt x="2" y="5"/>
                  </a:cubicBezTo>
                  <a:cubicBezTo>
                    <a:pt x="4" y="3"/>
                    <a:pt x="7" y="0"/>
                    <a:pt x="9" y="0"/>
                  </a:cubicBezTo>
                  <a:cubicBezTo>
                    <a:pt x="10" y="0"/>
                    <a:pt x="17" y="6"/>
                    <a:pt x="16" y="7"/>
                  </a:cubicBezTo>
                  <a:cubicBezTo>
                    <a:pt x="15" y="8"/>
                    <a:pt x="15" y="12"/>
                    <a:pt x="11"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8" name="Freeform 1135"/>
            <p:cNvSpPr>
              <a:spLocks/>
            </p:cNvSpPr>
            <p:nvPr/>
          </p:nvSpPr>
          <p:spPr bwMode="auto">
            <a:xfrm>
              <a:off x="6867525" y="1082537"/>
              <a:ext cx="303213" cy="186212"/>
            </a:xfrm>
            <a:custGeom>
              <a:avLst/>
              <a:gdLst>
                <a:gd name="T0" fmla="*/ 251724 w 159"/>
                <a:gd name="T1" fmla="*/ 112149 h 76"/>
                <a:gd name="T2" fmla="*/ 240282 w 159"/>
                <a:gd name="T3" fmla="*/ 110248 h 76"/>
                <a:gd name="T4" fmla="*/ 225026 w 159"/>
                <a:gd name="T5" fmla="*/ 115951 h 76"/>
                <a:gd name="T6" fmla="*/ 213584 w 159"/>
                <a:gd name="T7" fmla="*/ 112149 h 76"/>
                <a:gd name="T8" fmla="*/ 181165 w 159"/>
                <a:gd name="T9" fmla="*/ 123554 h 76"/>
                <a:gd name="T10" fmla="*/ 150653 w 159"/>
                <a:gd name="T11" fmla="*/ 129256 h 76"/>
                <a:gd name="T12" fmla="*/ 97257 w 159"/>
                <a:gd name="T13" fmla="*/ 140661 h 76"/>
                <a:gd name="T14" fmla="*/ 82001 w 159"/>
                <a:gd name="T15" fmla="*/ 127356 h 76"/>
                <a:gd name="T16" fmla="*/ 110606 w 159"/>
                <a:gd name="T17" fmla="*/ 115951 h 76"/>
                <a:gd name="T18" fmla="*/ 143025 w 159"/>
                <a:gd name="T19" fmla="*/ 112149 h 76"/>
                <a:gd name="T20" fmla="*/ 156374 w 159"/>
                <a:gd name="T21" fmla="*/ 102645 h 76"/>
                <a:gd name="T22" fmla="*/ 129676 w 159"/>
                <a:gd name="T23" fmla="*/ 102645 h 76"/>
                <a:gd name="T24" fmla="*/ 101071 w 159"/>
                <a:gd name="T25" fmla="*/ 108347 h 76"/>
                <a:gd name="T26" fmla="*/ 97257 w 159"/>
                <a:gd name="T27" fmla="*/ 98843 h 76"/>
                <a:gd name="T28" fmla="*/ 89629 w 159"/>
                <a:gd name="T29" fmla="*/ 93141 h 76"/>
                <a:gd name="T30" fmla="*/ 74373 w 159"/>
                <a:gd name="T31" fmla="*/ 104546 h 76"/>
                <a:gd name="T32" fmla="*/ 57210 w 159"/>
                <a:gd name="T33" fmla="*/ 112149 h 76"/>
                <a:gd name="T34" fmla="*/ 49582 w 159"/>
                <a:gd name="T35" fmla="*/ 110248 h 76"/>
                <a:gd name="T36" fmla="*/ 41954 w 159"/>
                <a:gd name="T37" fmla="*/ 114050 h 76"/>
                <a:gd name="T38" fmla="*/ 28605 w 159"/>
                <a:gd name="T39" fmla="*/ 106446 h 76"/>
                <a:gd name="T40" fmla="*/ 3814 w 159"/>
                <a:gd name="T41" fmla="*/ 104546 h 76"/>
                <a:gd name="T42" fmla="*/ 7628 w 159"/>
                <a:gd name="T43" fmla="*/ 95041 h 76"/>
                <a:gd name="T44" fmla="*/ 38140 w 159"/>
                <a:gd name="T45" fmla="*/ 91240 h 76"/>
                <a:gd name="T46" fmla="*/ 57210 w 159"/>
                <a:gd name="T47" fmla="*/ 79835 h 76"/>
                <a:gd name="T48" fmla="*/ 13349 w 159"/>
                <a:gd name="T49" fmla="*/ 81736 h 76"/>
                <a:gd name="T50" fmla="*/ 20977 w 159"/>
                <a:gd name="T51" fmla="*/ 74132 h 76"/>
                <a:gd name="T52" fmla="*/ 64838 w 159"/>
                <a:gd name="T53" fmla="*/ 70331 h 76"/>
                <a:gd name="T54" fmla="*/ 22884 w 159"/>
                <a:gd name="T55" fmla="*/ 62727 h 76"/>
                <a:gd name="T56" fmla="*/ 41954 w 159"/>
                <a:gd name="T57" fmla="*/ 55124 h 76"/>
                <a:gd name="T58" fmla="*/ 66745 w 159"/>
                <a:gd name="T59" fmla="*/ 51322 h 76"/>
                <a:gd name="T60" fmla="*/ 47675 w 159"/>
                <a:gd name="T61" fmla="*/ 41818 h 76"/>
                <a:gd name="T62" fmla="*/ 80094 w 159"/>
                <a:gd name="T63" fmla="*/ 34215 h 76"/>
                <a:gd name="T64" fmla="*/ 89629 w 159"/>
                <a:gd name="T65" fmla="*/ 51322 h 76"/>
                <a:gd name="T66" fmla="*/ 112513 w 159"/>
                <a:gd name="T67" fmla="*/ 51322 h 76"/>
                <a:gd name="T68" fmla="*/ 141118 w 159"/>
                <a:gd name="T69" fmla="*/ 70331 h 76"/>
                <a:gd name="T70" fmla="*/ 150653 w 159"/>
                <a:gd name="T71" fmla="*/ 74132 h 76"/>
                <a:gd name="T72" fmla="*/ 158281 w 159"/>
                <a:gd name="T73" fmla="*/ 89339 h 76"/>
                <a:gd name="T74" fmla="*/ 177351 w 159"/>
                <a:gd name="T75" fmla="*/ 87438 h 76"/>
                <a:gd name="T76" fmla="*/ 204049 w 159"/>
                <a:gd name="T77" fmla="*/ 74132 h 76"/>
                <a:gd name="T78" fmla="*/ 192607 w 159"/>
                <a:gd name="T79" fmla="*/ 64628 h 76"/>
                <a:gd name="T80" fmla="*/ 205956 w 159"/>
                <a:gd name="T81" fmla="*/ 55124 h 76"/>
                <a:gd name="T82" fmla="*/ 184979 w 159"/>
                <a:gd name="T83" fmla="*/ 41818 h 76"/>
                <a:gd name="T84" fmla="*/ 194514 w 159"/>
                <a:gd name="T85" fmla="*/ 30413 h 76"/>
                <a:gd name="T86" fmla="*/ 219305 w 159"/>
                <a:gd name="T87" fmla="*/ 17107 h 76"/>
                <a:gd name="T88" fmla="*/ 226933 w 159"/>
                <a:gd name="T89" fmla="*/ 39917 h 76"/>
                <a:gd name="T90" fmla="*/ 228840 w 159"/>
                <a:gd name="T91" fmla="*/ 51322 h 76"/>
                <a:gd name="T92" fmla="*/ 230747 w 159"/>
                <a:gd name="T93" fmla="*/ 57025 h 76"/>
                <a:gd name="T94" fmla="*/ 240282 w 159"/>
                <a:gd name="T95" fmla="*/ 58926 h 76"/>
                <a:gd name="T96" fmla="*/ 259352 w 159"/>
                <a:gd name="T97" fmla="*/ 72232 h 76"/>
                <a:gd name="T98" fmla="*/ 266980 w 159"/>
                <a:gd name="T99" fmla="*/ 72232 h 76"/>
                <a:gd name="T100" fmla="*/ 272701 w 159"/>
                <a:gd name="T101" fmla="*/ 60827 h 76"/>
                <a:gd name="T102" fmla="*/ 291771 w 159"/>
                <a:gd name="T103" fmla="*/ 62727 h 76"/>
                <a:gd name="T104" fmla="*/ 297492 w 159"/>
                <a:gd name="T105" fmla="*/ 81736 h 76"/>
                <a:gd name="T106" fmla="*/ 289864 w 159"/>
                <a:gd name="T107" fmla="*/ 102645 h 76"/>
                <a:gd name="T108" fmla="*/ 251724 w 159"/>
                <a:gd name="T109" fmla="*/ 112149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9" h="76">
                  <a:moveTo>
                    <a:pt x="132" y="59"/>
                  </a:moveTo>
                  <a:cubicBezTo>
                    <a:pt x="127" y="57"/>
                    <a:pt x="132" y="55"/>
                    <a:pt x="126" y="58"/>
                  </a:cubicBezTo>
                  <a:cubicBezTo>
                    <a:pt x="121" y="61"/>
                    <a:pt x="121" y="62"/>
                    <a:pt x="118" y="61"/>
                  </a:cubicBezTo>
                  <a:cubicBezTo>
                    <a:pt x="115" y="60"/>
                    <a:pt x="115" y="59"/>
                    <a:pt x="112" y="59"/>
                  </a:cubicBezTo>
                  <a:cubicBezTo>
                    <a:pt x="108" y="60"/>
                    <a:pt x="101" y="64"/>
                    <a:pt x="95" y="65"/>
                  </a:cubicBezTo>
                  <a:cubicBezTo>
                    <a:pt x="88" y="67"/>
                    <a:pt x="86" y="67"/>
                    <a:pt x="79" y="68"/>
                  </a:cubicBezTo>
                  <a:cubicBezTo>
                    <a:pt x="73" y="70"/>
                    <a:pt x="56" y="76"/>
                    <a:pt x="51" y="74"/>
                  </a:cubicBezTo>
                  <a:cubicBezTo>
                    <a:pt x="46" y="72"/>
                    <a:pt x="37" y="69"/>
                    <a:pt x="43" y="67"/>
                  </a:cubicBezTo>
                  <a:cubicBezTo>
                    <a:pt x="48" y="64"/>
                    <a:pt x="54" y="64"/>
                    <a:pt x="58" y="61"/>
                  </a:cubicBezTo>
                  <a:cubicBezTo>
                    <a:pt x="62" y="58"/>
                    <a:pt x="68" y="60"/>
                    <a:pt x="75" y="59"/>
                  </a:cubicBezTo>
                  <a:cubicBezTo>
                    <a:pt x="82" y="58"/>
                    <a:pt x="88" y="53"/>
                    <a:pt x="82" y="54"/>
                  </a:cubicBezTo>
                  <a:cubicBezTo>
                    <a:pt x="77" y="54"/>
                    <a:pt x="72" y="54"/>
                    <a:pt x="68" y="54"/>
                  </a:cubicBezTo>
                  <a:cubicBezTo>
                    <a:pt x="65" y="54"/>
                    <a:pt x="57" y="57"/>
                    <a:pt x="53" y="57"/>
                  </a:cubicBezTo>
                  <a:cubicBezTo>
                    <a:pt x="48" y="56"/>
                    <a:pt x="48" y="54"/>
                    <a:pt x="51" y="52"/>
                  </a:cubicBezTo>
                  <a:cubicBezTo>
                    <a:pt x="54" y="49"/>
                    <a:pt x="50" y="48"/>
                    <a:pt x="47" y="49"/>
                  </a:cubicBezTo>
                  <a:cubicBezTo>
                    <a:pt x="44" y="50"/>
                    <a:pt x="42" y="53"/>
                    <a:pt x="39" y="55"/>
                  </a:cubicBezTo>
                  <a:cubicBezTo>
                    <a:pt x="35" y="57"/>
                    <a:pt x="30" y="59"/>
                    <a:pt x="30" y="59"/>
                  </a:cubicBezTo>
                  <a:cubicBezTo>
                    <a:pt x="30" y="59"/>
                    <a:pt x="27" y="56"/>
                    <a:pt x="26" y="58"/>
                  </a:cubicBezTo>
                  <a:cubicBezTo>
                    <a:pt x="24" y="60"/>
                    <a:pt x="26" y="64"/>
                    <a:pt x="22" y="60"/>
                  </a:cubicBezTo>
                  <a:cubicBezTo>
                    <a:pt x="18" y="56"/>
                    <a:pt x="19" y="56"/>
                    <a:pt x="15" y="56"/>
                  </a:cubicBezTo>
                  <a:cubicBezTo>
                    <a:pt x="11" y="56"/>
                    <a:pt x="3" y="58"/>
                    <a:pt x="2" y="55"/>
                  </a:cubicBezTo>
                  <a:cubicBezTo>
                    <a:pt x="2" y="53"/>
                    <a:pt x="0" y="50"/>
                    <a:pt x="4" y="50"/>
                  </a:cubicBezTo>
                  <a:cubicBezTo>
                    <a:pt x="8" y="50"/>
                    <a:pt x="14" y="50"/>
                    <a:pt x="20" y="48"/>
                  </a:cubicBezTo>
                  <a:cubicBezTo>
                    <a:pt x="27" y="46"/>
                    <a:pt x="35" y="41"/>
                    <a:pt x="30" y="42"/>
                  </a:cubicBezTo>
                  <a:cubicBezTo>
                    <a:pt x="24" y="43"/>
                    <a:pt x="10" y="45"/>
                    <a:pt x="7" y="43"/>
                  </a:cubicBezTo>
                  <a:cubicBezTo>
                    <a:pt x="4" y="41"/>
                    <a:pt x="7" y="39"/>
                    <a:pt x="11" y="39"/>
                  </a:cubicBezTo>
                  <a:cubicBezTo>
                    <a:pt x="16" y="39"/>
                    <a:pt x="38" y="37"/>
                    <a:pt x="34" y="37"/>
                  </a:cubicBezTo>
                  <a:cubicBezTo>
                    <a:pt x="29" y="37"/>
                    <a:pt x="10" y="37"/>
                    <a:pt x="12" y="33"/>
                  </a:cubicBezTo>
                  <a:cubicBezTo>
                    <a:pt x="15" y="29"/>
                    <a:pt x="19" y="29"/>
                    <a:pt x="22" y="29"/>
                  </a:cubicBezTo>
                  <a:cubicBezTo>
                    <a:pt x="26" y="29"/>
                    <a:pt x="40" y="28"/>
                    <a:pt x="35" y="27"/>
                  </a:cubicBezTo>
                  <a:cubicBezTo>
                    <a:pt x="31" y="26"/>
                    <a:pt x="20" y="24"/>
                    <a:pt x="25" y="22"/>
                  </a:cubicBezTo>
                  <a:cubicBezTo>
                    <a:pt x="30" y="19"/>
                    <a:pt x="40" y="17"/>
                    <a:pt x="42" y="18"/>
                  </a:cubicBezTo>
                  <a:cubicBezTo>
                    <a:pt x="44" y="20"/>
                    <a:pt x="43" y="27"/>
                    <a:pt x="47" y="27"/>
                  </a:cubicBezTo>
                  <a:cubicBezTo>
                    <a:pt x="51" y="27"/>
                    <a:pt x="55" y="25"/>
                    <a:pt x="59" y="27"/>
                  </a:cubicBezTo>
                  <a:cubicBezTo>
                    <a:pt x="63" y="29"/>
                    <a:pt x="74" y="35"/>
                    <a:pt x="74" y="37"/>
                  </a:cubicBezTo>
                  <a:cubicBezTo>
                    <a:pt x="74" y="38"/>
                    <a:pt x="77" y="37"/>
                    <a:pt x="79" y="39"/>
                  </a:cubicBezTo>
                  <a:cubicBezTo>
                    <a:pt x="81" y="41"/>
                    <a:pt x="80" y="47"/>
                    <a:pt x="83" y="47"/>
                  </a:cubicBezTo>
                  <a:cubicBezTo>
                    <a:pt x="86" y="47"/>
                    <a:pt x="85" y="46"/>
                    <a:pt x="93" y="46"/>
                  </a:cubicBezTo>
                  <a:cubicBezTo>
                    <a:pt x="101" y="46"/>
                    <a:pt x="113" y="42"/>
                    <a:pt x="107" y="39"/>
                  </a:cubicBezTo>
                  <a:cubicBezTo>
                    <a:pt x="101" y="35"/>
                    <a:pt x="94" y="34"/>
                    <a:pt x="101" y="34"/>
                  </a:cubicBezTo>
                  <a:cubicBezTo>
                    <a:pt x="109" y="33"/>
                    <a:pt x="113" y="33"/>
                    <a:pt x="108" y="29"/>
                  </a:cubicBezTo>
                  <a:cubicBezTo>
                    <a:pt x="102" y="25"/>
                    <a:pt x="93" y="25"/>
                    <a:pt x="97" y="22"/>
                  </a:cubicBezTo>
                  <a:cubicBezTo>
                    <a:pt x="100" y="19"/>
                    <a:pt x="101" y="19"/>
                    <a:pt x="102" y="16"/>
                  </a:cubicBezTo>
                  <a:cubicBezTo>
                    <a:pt x="102" y="13"/>
                    <a:pt x="113" y="0"/>
                    <a:pt x="115" y="9"/>
                  </a:cubicBezTo>
                  <a:cubicBezTo>
                    <a:pt x="117" y="18"/>
                    <a:pt x="118" y="18"/>
                    <a:pt x="119" y="21"/>
                  </a:cubicBezTo>
                  <a:cubicBezTo>
                    <a:pt x="120" y="24"/>
                    <a:pt x="122" y="26"/>
                    <a:pt x="120" y="27"/>
                  </a:cubicBezTo>
                  <a:cubicBezTo>
                    <a:pt x="117" y="28"/>
                    <a:pt x="119" y="30"/>
                    <a:pt x="121" y="30"/>
                  </a:cubicBezTo>
                  <a:cubicBezTo>
                    <a:pt x="123" y="30"/>
                    <a:pt x="125" y="28"/>
                    <a:pt x="126" y="31"/>
                  </a:cubicBezTo>
                  <a:cubicBezTo>
                    <a:pt x="126" y="34"/>
                    <a:pt x="134" y="37"/>
                    <a:pt x="136" y="38"/>
                  </a:cubicBezTo>
                  <a:cubicBezTo>
                    <a:pt x="138" y="38"/>
                    <a:pt x="140" y="40"/>
                    <a:pt x="140" y="38"/>
                  </a:cubicBezTo>
                  <a:cubicBezTo>
                    <a:pt x="141" y="37"/>
                    <a:pt x="139" y="32"/>
                    <a:pt x="143" y="32"/>
                  </a:cubicBezTo>
                  <a:cubicBezTo>
                    <a:pt x="148" y="32"/>
                    <a:pt x="149" y="32"/>
                    <a:pt x="153" y="33"/>
                  </a:cubicBezTo>
                  <a:cubicBezTo>
                    <a:pt x="157" y="35"/>
                    <a:pt x="159" y="41"/>
                    <a:pt x="156" y="43"/>
                  </a:cubicBezTo>
                  <a:cubicBezTo>
                    <a:pt x="154" y="45"/>
                    <a:pt x="156" y="52"/>
                    <a:pt x="152" y="54"/>
                  </a:cubicBezTo>
                  <a:cubicBezTo>
                    <a:pt x="148" y="56"/>
                    <a:pt x="135" y="60"/>
                    <a:pt x="132" y="5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09" name="Freeform 1136"/>
            <p:cNvSpPr>
              <a:spLocks/>
            </p:cNvSpPr>
            <p:nvPr/>
          </p:nvSpPr>
          <p:spPr bwMode="auto">
            <a:xfrm>
              <a:off x="6818313" y="1158250"/>
              <a:ext cx="50800" cy="42971"/>
            </a:xfrm>
            <a:custGeom>
              <a:avLst/>
              <a:gdLst>
                <a:gd name="T0" fmla="*/ 45156 w 27"/>
                <a:gd name="T1" fmla="*/ 1961 h 17"/>
                <a:gd name="T2" fmla="*/ 5644 w 27"/>
                <a:gd name="T3" fmla="*/ 25493 h 17"/>
                <a:gd name="T4" fmla="*/ 28222 w 27"/>
                <a:gd name="T5" fmla="*/ 27454 h 17"/>
                <a:gd name="T6" fmla="*/ 45156 w 27"/>
                <a:gd name="T7" fmla="*/ 196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7">
                  <a:moveTo>
                    <a:pt x="24" y="1"/>
                  </a:moveTo>
                  <a:cubicBezTo>
                    <a:pt x="21" y="2"/>
                    <a:pt x="0" y="11"/>
                    <a:pt x="3" y="13"/>
                  </a:cubicBezTo>
                  <a:cubicBezTo>
                    <a:pt x="5" y="14"/>
                    <a:pt x="13" y="17"/>
                    <a:pt x="15" y="14"/>
                  </a:cubicBezTo>
                  <a:cubicBezTo>
                    <a:pt x="18" y="12"/>
                    <a:pt x="27" y="0"/>
                    <a:pt x="24"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0" name="Freeform 1137"/>
            <p:cNvSpPr>
              <a:spLocks/>
            </p:cNvSpPr>
            <p:nvPr/>
          </p:nvSpPr>
          <p:spPr bwMode="auto">
            <a:xfrm>
              <a:off x="6727825" y="1057982"/>
              <a:ext cx="188913" cy="118684"/>
            </a:xfrm>
            <a:custGeom>
              <a:avLst/>
              <a:gdLst>
                <a:gd name="T0" fmla="*/ 152657 w 99"/>
                <a:gd name="T1" fmla="*/ 63302 h 48"/>
                <a:gd name="T2" fmla="*/ 127850 w 99"/>
                <a:gd name="T3" fmla="*/ 61383 h 48"/>
                <a:gd name="T4" fmla="*/ 131667 w 99"/>
                <a:gd name="T5" fmla="*/ 42201 h 48"/>
                <a:gd name="T6" fmla="*/ 116401 w 99"/>
                <a:gd name="T7" fmla="*/ 47956 h 48"/>
                <a:gd name="T8" fmla="*/ 106860 w 99"/>
                <a:gd name="T9" fmla="*/ 49874 h 48"/>
                <a:gd name="T10" fmla="*/ 104952 w 99"/>
                <a:gd name="T11" fmla="*/ 55629 h 48"/>
                <a:gd name="T12" fmla="*/ 103043 w 99"/>
                <a:gd name="T13" fmla="*/ 72893 h 48"/>
                <a:gd name="T14" fmla="*/ 91594 w 99"/>
                <a:gd name="T15" fmla="*/ 70974 h 48"/>
                <a:gd name="T16" fmla="*/ 85870 w 99"/>
                <a:gd name="T17" fmla="*/ 76729 h 48"/>
                <a:gd name="T18" fmla="*/ 76328 w 99"/>
                <a:gd name="T19" fmla="*/ 86320 h 48"/>
                <a:gd name="T20" fmla="*/ 61063 w 99"/>
                <a:gd name="T21" fmla="*/ 82484 h 48"/>
                <a:gd name="T22" fmla="*/ 51522 w 99"/>
                <a:gd name="T23" fmla="*/ 78647 h 48"/>
                <a:gd name="T24" fmla="*/ 34348 w 99"/>
                <a:gd name="T25" fmla="*/ 82484 h 48"/>
                <a:gd name="T26" fmla="*/ 17174 w 99"/>
                <a:gd name="T27" fmla="*/ 84402 h 48"/>
                <a:gd name="T28" fmla="*/ 7633 w 99"/>
                <a:gd name="T29" fmla="*/ 82484 h 48"/>
                <a:gd name="T30" fmla="*/ 9541 w 99"/>
                <a:gd name="T31" fmla="*/ 69056 h 48"/>
                <a:gd name="T32" fmla="*/ 13357 w 99"/>
                <a:gd name="T33" fmla="*/ 65220 h 48"/>
                <a:gd name="T34" fmla="*/ 41981 w 99"/>
                <a:gd name="T35" fmla="*/ 59465 h 48"/>
                <a:gd name="T36" fmla="*/ 57246 w 99"/>
                <a:gd name="T37" fmla="*/ 44119 h 48"/>
                <a:gd name="T38" fmla="*/ 104952 w 99"/>
                <a:gd name="T39" fmla="*/ 11509 h 48"/>
                <a:gd name="T40" fmla="*/ 154565 w 99"/>
                <a:gd name="T41" fmla="*/ 13428 h 48"/>
                <a:gd name="T42" fmla="*/ 160290 w 99"/>
                <a:gd name="T43" fmla="*/ 1918 h 48"/>
                <a:gd name="T44" fmla="*/ 183188 w 99"/>
                <a:gd name="T45" fmla="*/ 11509 h 48"/>
                <a:gd name="T46" fmla="*/ 173647 w 99"/>
                <a:gd name="T47" fmla="*/ 23019 h 48"/>
                <a:gd name="T48" fmla="*/ 177464 w 99"/>
                <a:gd name="T49" fmla="*/ 36446 h 48"/>
                <a:gd name="T50" fmla="*/ 171739 w 99"/>
                <a:gd name="T51" fmla="*/ 40283 h 48"/>
                <a:gd name="T52" fmla="*/ 175556 w 99"/>
                <a:gd name="T53" fmla="*/ 47956 h 48"/>
                <a:gd name="T54" fmla="*/ 156473 w 99"/>
                <a:gd name="T55" fmla="*/ 49874 h 48"/>
                <a:gd name="T56" fmla="*/ 152657 w 99"/>
                <a:gd name="T57" fmla="*/ 63302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48">
                  <a:moveTo>
                    <a:pt x="80" y="33"/>
                  </a:moveTo>
                  <a:cubicBezTo>
                    <a:pt x="78" y="34"/>
                    <a:pt x="66" y="38"/>
                    <a:pt x="67" y="32"/>
                  </a:cubicBezTo>
                  <a:cubicBezTo>
                    <a:pt x="67" y="27"/>
                    <a:pt x="73" y="24"/>
                    <a:pt x="69" y="22"/>
                  </a:cubicBezTo>
                  <a:cubicBezTo>
                    <a:pt x="64" y="20"/>
                    <a:pt x="61" y="22"/>
                    <a:pt x="61" y="25"/>
                  </a:cubicBezTo>
                  <a:cubicBezTo>
                    <a:pt x="61" y="28"/>
                    <a:pt x="57" y="28"/>
                    <a:pt x="56" y="26"/>
                  </a:cubicBezTo>
                  <a:cubicBezTo>
                    <a:pt x="55" y="25"/>
                    <a:pt x="55" y="24"/>
                    <a:pt x="55" y="29"/>
                  </a:cubicBezTo>
                  <a:cubicBezTo>
                    <a:pt x="55" y="34"/>
                    <a:pt x="56" y="36"/>
                    <a:pt x="54" y="38"/>
                  </a:cubicBezTo>
                  <a:cubicBezTo>
                    <a:pt x="51" y="39"/>
                    <a:pt x="50" y="38"/>
                    <a:pt x="48" y="37"/>
                  </a:cubicBezTo>
                  <a:cubicBezTo>
                    <a:pt x="47" y="36"/>
                    <a:pt x="45" y="37"/>
                    <a:pt x="45" y="40"/>
                  </a:cubicBezTo>
                  <a:cubicBezTo>
                    <a:pt x="44" y="43"/>
                    <a:pt x="46" y="45"/>
                    <a:pt x="40" y="45"/>
                  </a:cubicBezTo>
                  <a:cubicBezTo>
                    <a:pt x="35" y="45"/>
                    <a:pt x="34" y="47"/>
                    <a:pt x="32" y="43"/>
                  </a:cubicBezTo>
                  <a:cubicBezTo>
                    <a:pt x="30" y="40"/>
                    <a:pt x="30" y="39"/>
                    <a:pt x="27" y="41"/>
                  </a:cubicBezTo>
                  <a:cubicBezTo>
                    <a:pt x="23" y="43"/>
                    <a:pt x="22" y="44"/>
                    <a:pt x="18" y="43"/>
                  </a:cubicBezTo>
                  <a:cubicBezTo>
                    <a:pt x="14" y="43"/>
                    <a:pt x="13" y="42"/>
                    <a:pt x="9" y="44"/>
                  </a:cubicBezTo>
                  <a:cubicBezTo>
                    <a:pt x="5" y="46"/>
                    <a:pt x="2" y="48"/>
                    <a:pt x="4" y="43"/>
                  </a:cubicBezTo>
                  <a:cubicBezTo>
                    <a:pt x="6" y="39"/>
                    <a:pt x="10" y="35"/>
                    <a:pt x="5" y="36"/>
                  </a:cubicBezTo>
                  <a:cubicBezTo>
                    <a:pt x="0" y="38"/>
                    <a:pt x="1" y="36"/>
                    <a:pt x="7" y="34"/>
                  </a:cubicBezTo>
                  <a:cubicBezTo>
                    <a:pt x="13" y="32"/>
                    <a:pt x="18" y="33"/>
                    <a:pt x="22" y="31"/>
                  </a:cubicBezTo>
                  <a:cubicBezTo>
                    <a:pt x="26" y="28"/>
                    <a:pt x="23" y="26"/>
                    <a:pt x="30" y="23"/>
                  </a:cubicBezTo>
                  <a:cubicBezTo>
                    <a:pt x="38" y="20"/>
                    <a:pt x="42" y="5"/>
                    <a:pt x="55" y="6"/>
                  </a:cubicBezTo>
                  <a:cubicBezTo>
                    <a:pt x="67" y="7"/>
                    <a:pt x="81" y="11"/>
                    <a:pt x="81" y="7"/>
                  </a:cubicBezTo>
                  <a:cubicBezTo>
                    <a:pt x="82" y="3"/>
                    <a:pt x="80" y="0"/>
                    <a:pt x="84" y="1"/>
                  </a:cubicBezTo>
                  <a:cubicBezTo>
                    <a:pt x="89" y="2"/>
                    <a:pt x="99" y="4"/>
                    <a:pt x="96" y="6"/>
                  </a:cubicBezTo>
                  <a:cubicBezTo>
                    <a:pt x="94" y="7"/>
                    <a:pt x="89" y="11"/>
                    <a:pt x="91" y="12"/>
                  </a:cubicBezTo>
                  <a:cubicBezTo>
                    <a:pt x="93" y="13"/>
                    <a:pt x="96" y="18"/>
                    <a:pt x="93" y="19"/>
                  </a:cubicBezTo>
                  <a:cubicBezTo>
                    <a:pt x="91" y="20"/>
                    <a:pt x="90" y="20"/>
                    <a:pt x="90" y="21"/>
                  </a:cubicBezTo>
                  <a:cubicBezTo>
                    <a:pt x="91" y="22"/>
                    <a:pt x="95" y="25"/>
                    <a:pt x="92" y="25"/>
                  </a:cubicBezTo>
                  <a:cubicBezTo>
                    <a:pt x="89" y="26"/>
                    <a:pt x="82" y="26"/>
                    <a:pt x="82" y="26"/>
                  </a:cubicBezTo>
                  <a:cubicBezTo>
                    <a:pt x="82" y="26"/>
                    <a:pt x="83" y="30"/>
                    <a:pt x="80" y="3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1" name="Freeform 1138"/>
            <p:cNvSpPr>
              <a:spLocks/>
            </p:cNvSpPr>
            <p:nvPr/>
          </p:nvSpPr>
          <p:spPr bwMode="auto">
            <a:xfrm>
              <a:off x="6931025" y="1105047"/>
              <a:ext cx="41275" cy="12278"/>
            </a:xfrm>
            <a:custGeom>
              <a:avLst/>
              <a:gdLst>
                <a:gd name="T0" fmla="*/ 30018 w 22"/>
                <a:gd name="T1" fmla="*/ 9525 h 5"/>
                <a:gd name="T2" fmla="*/ 13133 w 22"/>
                <a:gd name="T3" fmla="*/ 1905 h 5"/>
                <a:gd name="T4" fmla="*/ 30018 w 22"/>
                <a:gd name="T5" fmla="*/ 9525 h 5"/>
                <a:gd name="T6" fmla="*/ 0 60000 65536"/>
                <a:gd name="T7" fmla="*/ 0 60000 65536"/>
                <a:gd name="T8" fmla="*/ 0 60000 65536"/>
              </a:gdLst>
              <a:ahLst/>
              <a:cxnLst>
                <a:cxn ang="T6">
                  <a:pos x="T0" y="T1"/>
                </a:cxn>
                <a:cxn ang="T7">
                  <a:pos x="T2" y="T3"/>
                </a:cxn>
                <a:cxn ang="T8">
                  <a:pos x="T4" y="T5"/>
                </a:cxn>
              </a:cxnLst>
              <a:rect l="0" t="0" r="r" b="b"/>
              <a:pathLst>
                <a:path w="22" h="5">
                  <a:moveTo>
                    <a:pt x="16" y="5"/>
                  </a:moveTo>
                  <a:cubicBezTo>
                    <a:pt x="10" y="5"/>
                    <a:pt x="0" y="2"/>
                    <a:pt x="7" y="1"/>
                  </a:cubicBezTo>
                  <a:cubicBezTo>
                    <a:pt x="14" y="0"/>
                    <a:pt x="22" y="5"/>
                    <a:pt x="1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2" name="Freeform 1139"/>
            <p:cNvSpPr>
              <a:spLocks/>
            </p:cNvSpPr>
            <p:nvPr/>
          </p:nvSpPr>
          <p:spPr bwMode="auto">
            <a:xfrm>
              <a:off x="6972300" y="1012964"/>
              <a:ext cx="96838" cy="65481"/>
            </a:xfrm>
            <a:custGeom>
              <a:avLst/>
              <a:gdLst>
                <a:gd name="T0" fmla="*/ 28482 w 51"/>
                <a:gd name="T1" fmla="*/ 48846 h 26"/>
                <a:gd name="T2" fmla="*/ 0 w 51"/>
                <a:gd name="T3" fmla="*/ 27354 h 26"/>
                <a:gd name="T4" fmla="*/ 15190 w 51"/>
                <a:gd name="T5" fmla="*/ 13677 h 26"/>
                <a:gd name="T6" fmla="*/ 81648 w 51"/>
                <a:gd name="T7" fmla="*/ 1954 h 26"/>
                <a:gd name="T8" fmla="*/ 81648 w 51"/>
                <a:gd name="T9" fmla="*/ 15631 h 26"/>
                <a:gd name="T10" fmla="*/ 66457 w 51"/>
                <a:gd name="T11" fmla="*/ 21492 h 26"/>
                <a:gd name="T12" fmla="*/ 74053 w 51"/>
                <a:gd name="T13" fmla="*/ 35169 h 26"/>
                <a:gd name="T14" fmla="*/ 28482 w 51"/>
                <a:gd name="T15" fmla="*/ 488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6">
                  <a:moveTo>
                    <a:pt x="15" y="25"/>
                  </a:moveTo>
                  <a:cubicBezTo>
                    <a:pt x="11" y="24"/>
                    <a:pt x="1" y="16"/>
                    <a:pt x="0" y="14"/>
                  </a:cubicBezTo>
                  <a:cubicBezTo>
                    <a:pt x="0" y="11"/>
                    <a:pt x="5" y="9"/>
                    <a:pt x="8" y="7"/>
                  </a:cubicBezTo>
                  <a:cubicBezTo>
                    <a:pt x="11" y="6"/>
                    <a:pt x="38" y="0"/>
                    <a:pt x="43" y="1"/>
                  </a:cubicBezTo>
                  <a:cubicBezTo>
                    <a:pt x="49" y="2"/>
                    <a:pt x="51" y="7"/>
                    <a:pt x="43" y="8"/>
                  </a:cubicBezTo>
                  <a:cubicBezTo>
                    <a:pt x="35" y="9"/>
                    <a:pt x="32" y="11"/>
                    <a:pt x="35" y="11"/>
                  </a:cubicBezTo>
                  <a:cubicBezTo>
                    <a:pt x="39" y="11"/>
                    <a:pt x="44" y="16"/>
                    <a:pt x="39" y="18"/>
                  </a:cubicBezTo>
                  <a:cubicBezTo>
                    <a:pt x="34" y="20"/>
                    <a:pt x="21" y="26"/>
                    <a:pt x="15" y="2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3" name="Freeform 1140"/>
            <p:cNvSpPr>
              <a:spLocks/>
            </p:cNvSpPr>
            <p:nvPr/>
          </p:nvSpPr>
          <p:spPr bwMode="auto">
            <a:xfrm>
              <a:off x="6918325" y="1025241"/>
              <a:ext cx="41275" cy="28648"/>
            </a:xfrm>
            <a:custGeom>
              <a:avLst/>
              <a:gdLst>
                <a:gd name="T0" fmla="*/ 33413 w 21"/>
                <a:gd name="T1" fmla="*/ 20205 h 11"/>
                <a:gd name="T2" fmla="*/ 15724 w 21"/>
                <a:gd name="T3" fmla="*/ 0 h 11"/>
                <a:gd name="T4" fmla="*/ 33413 w 21"/>
                <a:gd name="T5" fmla="*/ 20205 h 11"/>
                <a:gd name="T6" fmla="*/ 0 60000 65536"/>
                <a:gd name="T7" fmla="*/ 0 60000 65536"/>
                <a:gd name="T8" fmla="*/ 0 60000 65536"/>
              </a:gdLst>
              <a:ahLst/>
              <a:cxnLst>
                <a:cxn ang="T6">
                  <a:pos x="T0" y="T1"/>
                </a:cxn>
                <a:cxn ang="T7">
                  <a:pos x="T2" y="T3"/>
                </a:cxn>
                <a:cxn ang="T8">
                  <a:pos x="T4" y="T5"/>
                </a:cxn>
              </a:cxnLst>
              <a:rect l="0" t="0" r="r" b="b"/>
              <a:pathLst>
                <a:path w="21" h="11">
                  <a:moveTo>
                    <a:pt x="17" y="10"/>
                  </a:moveTo>
                  <a:cubicBezTo>
                    <a:pt x="11" y="11"/>
                    <a:pt x="0" y="1"/>
                    <a:pt x="8" y="0"/>
                  </a:cubicBezTo>
                  <a:cubicBezTo>
                    <a:pt x="17" y="0"/>
                    <a:pt x="21" y="9"/>
                    <a:pt x="17"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4" name="Freeform 1141"/>
            <p:cNvSpPr>
              <a:spLocks/>
            </p:cNvSpPr>
            <p:nvPr/>
          </p:nvSpPr>
          <p:spPr bwMode="auto">
            <a:xfrm>
              <a:off x="6973888" y="969993"/>
              <a:ext cx="104775" cy="40926"/>
            </a:xfrm>
            <a:custGeom>
              <a:avLst/>
              <a:gdLst>
                <a:gd name="T0" fmla="*/ 3810 w 55"/>
                <a:gd name="T1" fmla="*/ 24279 h 17"/>
                <a:gd name="T2" fmla="*/ 28575 w 55"/>
                <a:gd name="T3" fmla="*/ 16809 h 17"/>
                <a:gd name="T4" fmla="*/ 62865 w 55"/>
                <a:gd name="T5" fmla="*/ 1868 h 17"/>
                <a:gd name="T6" fmla="*/ 95250 w 55"/>
                <a:gd name="T7" fmla="*/ 24279 h 17"/>
                <a:gd name="T8" fmla="*/ 62865 w 55"/>
                <a:gd name="T9" fmla="*/ 28015 h 17"/>
                <a:gd name="T10" fmla="*/ 45720 w 55"/>
                <a:gd name="T11" fmla="*/ 29882 h 17"/>
                <a:gd name="T12" fmla="*/ 24765 w 55"/>
                <a:gd name="T13" fmla="*/ 24279 h 17"/>
                <a:gd name="T14" fmla="*/ 3810 w 55"/>
                <a:gd name="T15" fmla="*/ 24279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17">
                  <a:moveTo>
                    <a:pt x="2" y="13"/>
                  </a:moveTo>
                  <a:cubicBezTo>
                    <a:pt x="0" y="12"/>
                    <a:pt x="10" y="10"/>
                    <a:pt x="15" y="9"/>
                  </a:cubicBezTo>
                  <a:cubicBezTo>
                    <a:pt x="21" y="7"/>
                    <a:pt x="29" y="0"/>
                    <a:pt x="33" y="1"/>
                  </a:cubicBezTo>
                  <a:cubicBezTo>
                    <a:pt x="37" y="2"/>
                    <a:pt x="55" y="11"/>
                    <a:pt x="50" y="13"/>
                  </a:cubicBezTo>
                  <a:cubicBezTo>
                    <a:pt x="46" y="14"/>
                    <a:pt x="38" y="15"/>
                    <a:pt x="33" y="15"/>
                  </a:cubicBezTo>
                  <a:cubicBezTo>
                    <a:pt x="28" y="15"/>
                    <a:pt x="30" y="15"/>
                    <a:pt x="24" y="16"/>
                  </a:cubicBezTo>
                  <a:cubicBezTo>
                    <a:pt x="18" y="17"/>
                    <a:pt x="17" y="13"/>
                    <a:pt x="13" y="13"/>
                  </a:cubicBezTo>
                  <a:cubicBezTo>
                    <a:pt x="8" y="14"/>
                    <a:pt x="6" y="16"/>
                    <a:pt x="2"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5" name="Freeform 1142"/>
            <p:cNvSpPr>
              <a:spLocks/>
            </p:cNvSpPr>
            <p:nvPr/>
          </p:nvSpPr>
          <p:spPr bwMode="auto">
            <a:xfrm>
              <a:off x="7237413" y="1109139"/>
              <a:ext cx="139700" cy="120730"/>
            </a:xfrm>
            <a:custGeom>
              <a:avLst/>
              <a:gdLst>
                <a:gd name="T0" fmla="*/ 105253 w 73"/>
                <a:gd name="T1" fmla="*/ 91751 h 49"/>
                <a:gd name="T2" fmla="*/ 61238 w 73"/>
                <a:gd name="T3" fmla="*/ 87928 h 49"/>
                <a:gd name="T4" fmla="*/ 66979 w 73"/>
                <a:gd name="T5" fmla="*/ 78370 h 49"/>
                <a:gd name="T6" fmla="*/ 53584 w 73"/>
                <a:gd name="T7" fmla="*/ 70724 h 49"/>
                <a:gd name="T8" fmla="*/ 80375 w 73"/>
                <a:gd name="T9" fmla="*/ 59256 h 49"/>
                <a:gd name="T10" fmla="*/ 65066 w 73"/>
                <a:gd name="T11" fmla="*/ 55433 h 49"/>
                <a:gd name="T12" fmla="*/ 21051 w 73"/>
                <a:gd name="T13" fmla="*/ 61167 h 49"/>
                <a:gd name="T14" fmla="*/ 0 w 73"/>
                <a:gd name="T15" fmla="*/ 63078 h 49"/>
                <a:gd name="T16" fmla="*/ 22964 w 73"/>
                <a:gd name="T17" fmla="*/ 49698 h 49"/>
                <a:gd name="T18" fmla="*/ 30619 w 73"/>
                <a:gd name="T19" fmla="*/ 40141 h 49"/>
                <a:gd name="T20" fmla="*/ 15310 w 73"/>
                <a:gd name="T21" fmla="*/ 34406 h 49"/>
                <a:gd name="T22" fmla="*/ 24878 w 73"/>
                <a:gd name="T23" fmla="*/ 24849 h 49"/>
                <a:gd name="T24" fmla="*/ 15310 w 73"/>
                <a:gd name="T25" fmla="*/ 21026 h 49"/>
                <a:gd name="T26" fmla="*/ 38274 w 73"/>
                <a:gd name="T27" fmla="*/ 19115 h 49"/>
                <a:gd name="T28" fmla="*/ 74634 w 73"/>
                <a:gd name="T29" fmla="*/ 43964 h 49"/>
                <a:gd name="T30" fmla="*/ 74634 w 73"/>
                <a:gd name="T31" fmla="*/ 34406 h 49"/>
                <a:gd name="T32" fmla="*/ 65066 w 73"/>
                <a:gd name="T33" fmla="*/ 32495 h 49"/>
                <a:gd name="T34" fmla="*/ 65066 w 73"/>
                <a:gd name="T35" fmla="*/ 22938 h 49"/>
                <a:gd name="T36" fmla="*/ 45929 w 73"/>
                <a:gd name="T37" fmla="*/ 13380 h 49"/>
                <a:gd name="T38" fmla="*/ 45929 w 73"/>
                <a:gd name="T39" fmla="*/ 5734 h 49"/>
                <a:gd name="T40" fmla="*/ 32533 w 73"/>
                <a:gd name="T41" fmla="*/ 7646 h 49"/>
                <a:gd name="T42" fmla="*/ 59325 w 73"/>
                <a:gd name="T43" fmla="*/ 1911 h 49"/>
                <a:gd name="T44" fmla="*/ 61238 w 73"/>
                <a:gd name="T45" fmla="*/ 11469 h 49"/>
                <a:gd name="T46" fmla="*/ 89944 w 73"/>
                <a:gd name="T47" fmla="*/ 15292 h 49"/>
                <a:gd name="T48" fmla="*/ 109081 w 73"/>
                <a:gd name="T49" fmla="*/ 5734 h 49"/>
                <a:gd name="T50" fmla="*/ 124390 w 73"/>
                <a:gd name="T51" fmla="*/ 21026 h 49"/>
                <a:gd name="T52" fmla="*/ 126304 w 73"/>
                <a:gd name="T53" fmla="*/ 32495 h 49"/>
                <a:gd name="T54" fmla="*/ 126304 w 73"/>
                <a:gd name="T55" fmla="*/ 55433 h 49"/>
                <a:gd name="T56" fmla="*/ 132045 w 73"/>
                <a:gd name="T57" fmla="*/ 70724 h 49"/>
                <a:gd name="T58" fmla="*/ 118649 w 73"/>
                <a:gd name="T59" fmla="*/ 64990 h 49"/>
                <a:gd name="T60" fmla="*/ 126304 w 73"/>
                <a:gd name="T61" fmla="*/ 84105 h 49"/>
                <a:gd name="T62" fmla="*/ 105253 w 73"/>
                <a:gd name="T63" fmla="*/ 91751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49">
                  <a:moveTo>
                    <a:pt x="55" y="48"/>
                  </a:moveTo>
                  <a:cubicBezTo>
                    <a:pt x="47" y="48"/>
                    <a:pt x="31" y="49"/>
                    <a:pt x="32" y="46"/>
                  </a:cubicBezTo>
                  <a:cubicBezTo>
                    <a:pt x="34" y="43"/>
                    <a:pt x="40" y="44"/>
                    <a:pt x="35" y="41"/>
                  </a:cubicBezTo>
                  <a:cubicBezTo>
                    <a:pt x="30" y="38"/>
                    <a:pt x="27" y="38"/>
                    <a:pt x="28" y="37"/>
                  </a:cubicBezTo>
                  <a:cubicBezTo>
                    <a:pt x="30" y="35"/>
                    <a:pt x="40" y="31"/>
                    <a:pt x="42" y="31"/>
                  </a:cubicBezTo>
                  <a:cubicBezTo>
                    <a:pt x="43" y="30"/>
                    <a:pt x="43" y="27"/>
                    <a:pt x="34" y="29"/>
                  </a:cubicBezTo>
                  <a:cubicBezTo>
                    <a:pt x="24" y="31"/>
                    <a:pt x="22" y="32"/>
                    <a:pt x="11" y="32"/>
                  </a:cubicBezTo>
                  <a:cubicBezTo>
                    <a:pt x="0" y="33"/>
                    <a:pt x="0" y="36"/>
                    <a:pt x="0" y="33"/>
                  </a:cubicBezTo>
                  <a:cubicBezTo>
                    <a:pt x="0" y="29"/>
                    <a:pt x="8" y="26"/>
                    <a:pt x="12" y="26"/>
                  </a:cubicBezTo>
                  <a:cubicBezTo>
                    <a:pt x="16" y="26"/>
                    <a:pt x="24" y="23"/>
                    <a:pt x="16" y="21"/>
                  </a:cubicBezTo>
                  <a:cubicBezTo>
                    <a:pt x="9" y="19"/>
                    <a:pt x="4" y="22"/>
                    <a:pt x="8" y="18"/>
                  </a:cubicBezTo>
                  <a:cubicBezTo>
                    <a:pt x="11" y="15"/>
                    <a:pt x="20" y="13"/>
                    <a:pt x="13" y="13"/>
                  </a:cubicBezTo>
                  <a:cubicBezTo>
                    <a:pt x="7" y="13"/>
                    <a:pt x="3" y="13"/>
                    <a:pt x="8" y="11"/>
                  </a:cubicBezTo>
                  <a:cubicBezTo>
                    <a:pt x="13" y="9"/>
                    <a:pt x="14" y="5"/>
                    <a:pt x="20" y="10"/>
                  </a:cubicBezTo>
                  <a:cubicBezTo>
                    <a:pt x="25" y="15"/>
                    <a:pt x="36" y="24"/>
                    <a:pt x="39" y="23"/>
                  </a:cubicBezTo>
                  <a:cubicBezTo>
                    <a:pt x="41" y="22"/>
                    <a:pt x="44" y="18"/>
                    <a:pt x="39" y="18"/>
                  </a:cubicBezTo>
                  <a:cubicBezTo>
                    <a:pt x="34" y="18"/>
                    <a:pt x="29" y="18"/>
                    <a:pt x="34" y="17"/>
                  </a:cubicBezTo>
                  <a:cubicBezTo>
                    <a:pt x="39" y="17"/>
                    <a:pt x="41" y="13"/>
                    <a:pt x="34" y="12"/>
                  </a:cubicBezTo>
                  <a:cubicBezTo>
                    <a:pt x="27" y="11"/>
                    <a:pt x="23" y="8"/>
                    <a:pt x="24" y="7"/>
                  </a:cubicBezTo>
                  <a:cubicBezTo>
                    <a:pt x="25" y="5"/>
                    <a:pt x="27" y="3"/>
                    <a:pt x="24" y="3"/>
                  </a:cubicBezTo>
                  <a:cubicBezTo>
                    <a:pt x="20" y="4"/>
                    <a:pt x="10" y="7"/>
                    <a:pt x="17" y="4"/>
                  </a:cubicBezTo>
                  <a:cubicBezTo>
                    <a:pt x="24" y="1"/>
                    <a:pt x="34" y="0"/>
                    <a:pt x="31" y="1"/>
                  </a:cubicBezTo>
                  <a:cubicBezTo>
                    <a:pt x="28" y="2"/>
                    <a:pt x="27" y="5"/>
                    <a:pt x="32" y="6"/>
                  </a:cubicBezTo>
                  <a:cubicBezTo>
                    <a:pt x="38" y="6"/>
                    <a:pt x="43" y="9"/>
                    <a:pt x="47" y="8"/>
                  </a:cubicBezTo>
                  <a:cubicBezTo>
                    <a:pt x="50" y="7"/>
                    <a:pt x="55" y="2"/>
                    <a:pt x="57" y="3"/>
                  </a:cubicBezTo>
                  <a:cubicBezTo>
                    <a:pt x="59" y="4"/>
                    <a:pt x="65" y="10"/>
                    <a:pt x="65" y="11"/>
                  </a:cubicBezTo>
                  <a:cubicBezTo>
                    <a:pt x="65" y="13"/>
                    <a:pt x="67" y="13"/>
                    <a:pt x="66" y="17"/>
                  </a:cubicBezTo>
                  <a:cubicBezTo>
                    <a:pt x="66" y="21"/>
                    <a:pt x="64" y="29"/>
                    <a:pt x="66" y="29"/>
                  </a:cubicBezTo>
                  <a:cubicBezTo>
                    <a:pt x="69" y="30"/>
                    <a:pt x="73" y="38"/>
                    <a:pt x="69" y="37"/>
                  </a:cubicBezTo>
                  <a:cubicBezTo>
                    <a:pt x="66" y="37"/>
                    <a:pt x="64" y="33"/>
                    <a:pt x="62" y="34"/>
                  </a:cubicBezTo>
                  <a:cubicBezTo>
                    <a:pt x="60" y="36"/>
                    <a:pt x="64" y="42"/>
                    <a:pt x="66" y="44"/>
                  </a:cubicBezTo>
                  <a:cubicBezTo>
                    <a:pt x="67" y="45"/>
                    <a:pt x="58" y="48"/>
                    <a:pt x="55" y="4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6" name="Freeform 1143"/>
            <p:cNvSpPr>
              <a:spLocks/>
            </p:cNvSpPr>
            <p:nvPr/>
          </p:nvSpPr>
          <p:spPr bwMode="auto">
            <a:xfrm>
              <a:off x="7218363" y="1164388"/>
              <a:ext cx="46037" cy="16370"/>
            </a:xfrm>
            <a:custGeom>
              <a:avLst/>
              <a:gdLst>
                <a:gd name="T0" fmla="*/ 5755 w 24"/>
                <a:gd name="T1" fmla="*/ 12700 h 7"/>
                <a:gd name="T2" fmla="*/ 32610 w 24"/>
                <a:gd name="T3" fmla="*/ 0 h 7"/>
                <a:gd name="T4" fmla="*/ 5755 w 24"/>
                <a:gd name="T5" fmla="*/ 12700 h 7"/>
                <a:gd name="T6" fmla="*/ 0 60000 65536"/>
                <a:gd name="T7" fmla="*/ 0 60000 65536"/>
                <a:gd name="T8" fmla="*/ 0 60000 65536"/>
              </a:gdLst>
              <a:ahLst/>
              <a:cxnLst>
                <a:cxn ang="T6">
                  <a:pos x="T0" y="T1"/>
                </a:cxn>
                <a:cxn ang="T7">
                  <a:pos x="T2" y="T3"/>
                </a:cxn>
                <a:cxn ang="T8">
                  <a:pos x="T4" y="T5"/>
                </a:cxn>
              </a:cxnLst>
              <a:rect l="0" t="0" r="r" b="b"/>
              <a:pathLst>
                <a:path w="24" h="7">
                  <a:moveTo>
                    <a:pt x="3" y="7"/>
                  </a:moveTo>
                  <a:cubicBezTo>
                    <a:pt x="10" y="6"/>
                    <a:pt x="24" y="0"/>
                    <a:pt x="17" y="0"/>
                  </a:cubicBezTo>
                  <a:cubicBezTo>
                    <a:pt x="10" y="0"/>
                    <a:pt x="0" y="7"/>
                    <a:pt x="3"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7" name="Freeform 1144"/>
            <p:cNvSpPr>
              <a:spLocks/>
            </p:cNvSpPr>
            <p:nvPr/>
          </p:nvSpPr>
          <p:spPr bwMode="auto">
            <a:xfrm>
              <a:off x="7207250" y="1156203"/>
              <a:ext cx="39688" cy="12278"/>
            </a:xfrm>
            <a:custGeom>
              <a:avLst/>
              <a:gdLst>
                <a:gd name="T0" fmla="*/ 5670 w 21"/>
                <a:gd name="T1" fmla="*/ 9525 h 5"/>
                <a:gd name="T2" fmla="*/ 30238 w 21"/>
                <a:gd name="T3" fmla="*/ 1905 h 5"/>
                <a:gd name="T4" fmla="*/ 5670 w 21"/>
                <a:gd name="T5" fmla="*/ 9525 h 5"/>
                <a:gd name="T6" fmla="*/ 0 60000 65536"/>
                <a:gd name="T7" fmla="*/ 0 60000 65536"/>
                <a:gd name="T8" fmla="*/ 0 60000 65536"/>
              </a:gdLst>
              <a:ahLst/>
              <a:cxnLst>
                <a:cxn ang="T6">
                  <a:pos x="T0" y="T1"/>
                </a:cxn>
                <a:cxn ang="T7">
                  <a:pos x="T2" y="T3"/>
                </a:cxn>
                <a:cxn ang="T8">
                  <a:pos x="T4" y="T5"/>
                </a:cxn>
              </a:cxnLst>
              <a:rect l="0" t="0" r="r" b="b"/>
              <a:pathLst>
                <a:path w="21" h="5">
                  <a:moveTo>
                    <a:pt x="3" y="5"/>
                  </a:moveTo>
                  <a:cubicBezTo>
                    <a:pt x="0" y="5"/>
                    <a:pt x="11" y="1"/>
                    <a:pt x="16" y="1"/>
                  </a:cubicBezTo>
                  <a:cubicBezTo>
                    <a:pt x="21" y="0"/>
                    <a:pt x="11" y="5"/>
                    <a:pt x="3"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8" name="Freeform 1145"/>
            <p:cNvSpPr>
              <a:spLocks/>
            </p:cNvSpPr>
            <p:nvPr/>
          </p:nvSpPr>
          <p:spPr bwMode="auto">
            <a:xfrm>
              <a:off x="7188200" y="1137787"/>
              <a:ext cx="49213" cy="30693"/>
            </a:xfrm>
            <a:custGeom>
              <a:avLst/>
              <a:gdLst>
                <a:gd name="T0" fmla="*/ 9464 w 26"/>
                <a:gd name="T1" fmla="*/ 14654 h 13"/>
                <a:gd name="T2" fmla="*/ 49213 w 26"/>
                <a:gd name="T3" fmla="*/ 5495 h 13"/>
                <a:gd name="T4" fmla="*/ 9464 w 26"/>
                <a:gd name="T5" fmla="*/ 14654 h 13"/>
                <a:gd name="T6" fmla="*/ 0 60000 65536"/>
                <a:gd name="T7" fmla="*/ 0 60000 65536"/>
                <a:gd name="T8" fmla="*/ 0 60000 65536"/>
              </a:gdLst>
              <a:ahLst/>
              <a:cxnLst>
                <a:cxn ang="T6">
                  <a:pos x="T0" y="T1"/>
                </a:cxn>
                <a:cxn ang="T7">
                  <a:pos x="T2" y="T3"/>
                </a:cxn>
                <a:cxn ang="T8">
                  <a:pos x="T4" y="T5"/>
                </a:cxn>
              </a:cxnLst>
              <a:rect l="0" t="0" r="r" b="b"/>
              <a:pathLst>
                <a:path w="26" h="13">
                  <a:moveTo>
                    <a:pt x="5" y="8"/>
                  </a:moveTo>
                  <a:cubicBezTo>
                    <a:pt x="0" y="6"/>
                    <a:pt x="26" y="0"/>
                    <a:pt x="26" y="3"/>
                  </a:cubicBezTo>
                  <a:cubicBezTo>
                    <a:pt x="26" y="5"/>
                    <a:pt x="15" y="13"/>
                    <a:pt x="5"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19" name="Freeform 1146"/>
            <p:cNvSpPr>
              <a:spLocks/>
            </p:cNvSpPr>
            <p:nvPr/>
          </p:nvSpPr>
          <p:spPr bwMode="auto">
            <a:xfrm>
              <a:off x="7189788" y="1117324"/>
              <a:ext cx="46037" cy="26601"/>
            </a:xfrm>
            <a:custGeom>
              <a:avLst/>
              <a:gdLst>
                <a:gd name="T0" fmla="*/ 9591 w 24"/>
                <a:gd name="T1" fmla="*/ 18761 h 11"/>
                <a:gd name="T2" fmla="*/ 7673 w 24"/>
                <a:gd name="T3" fmla="*/ 0 h 11"/>
                <a:gd name="T4" fmla="*/ 34528 w 24"/>
                <a:gd name="T5" fmla="*/ 15009 h 11"/>
                <a:gd name="T6" fmla="*/ 9591 w 24"/>
                <a:gd name="T7" fmla="*/ 18761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5" y="10"/>
                  </a:moveTo>
                  <a:cubicBezTo>
                    <a:pt x="1" y="9"/>
                    <a:pt x="0" y="0"/>
                    <a:pt x="4" y="0"/>
                  </a:cubicBezTo>
                  <a:cubicBezTo>
                    <a:pt x="8" y="0"/>
                    <a:pt x="24" y="8"/>
                    <a:pt x="18" y="8"/>
                  </a:cubicBezTo>
                  <a:cubicBezTo>
                    <a:pt x="13" y="8"/>
                    <a:pt x="11" y="11"/>
                    <a:pt x="5"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0" name="Freeform 1147"/>
            <p:cNvSpPr>
              <a:spLocks/>
            </p:cNvSpPr>
            <p:nvPr/>
          </p:nvSpPr>
          <p:spPr bwMode="auto">
            <a:xfrm>
              <a:off x="7142163" y="1035473"/>
              <a:ext cx="61912" cy="55249"/>
            </a:xfrm>
            <a:custGeom>
              <a:avLst/>
              <a:gdLst>
                <a:gd name="T0" fmla="*/ 38695 w 32"/>
                <a:gd name="T1" fmla="*/ 40914 h 22"/>
                <a:gd name="T2" fmla="*/ 15478 w 32"/>
                <a:gd name="T3" fmla="*/ 5845 h 22"/>
                <a:gd name="T4" fmla="*/ 38695 w 32"/>
                <a:gd name="T5" fmla="*/ 40914 h 22"/>
                <a:gd name="T6" fmla="*/ 0 60000 65536"/>
                <a:gd name="T7" fmla="*/ 0 60000 65536"/>
                <a:gd name="T8" fmla="*/ 0 60000 65536"/>
              </a:gdLst>
              <a:ahLst/>
              <a:cxnLst>
                <a:cxn ang="T6">
                  <a:pos x="T0" y="T1"/>
                </a:cxn>
                <a:cxn ang="T7">
                  <a:pos x="T2" y="T3"/>
                </a:cxn>
                <a:cxn ang="T8">
                  <a:pos x="T4" y="T5"/>
                </a:cxn>
              </a:cxnLst>
              <a:rect l="0" t="0" r="r" b="b"/>
              <a:pathLst>
                <a:path w="32" h="22">
                  <a:moveTo>
                    <a:pt x="20" y="21"/>
                  </a:moveTo>
                  <a:cubicBezTo>
                    <a:pt x="16" y="22"/>
                    <a:pt x="0" y="0"/>
                    <a:pt x="8" y="3"/>
                  </a:cubicBezTo>
                  <a:cubicBezTo>
                    <a:pt x="16" y="6"/>
                    <a:pt x="32" y="21"/>
                    <a:pt x="20" y="2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1" name="Freeform 1148"/>
            <p:cNvSpPr>
              <a:spLocks/>
            </p:cNvSpPr>
            <p:nvPr/>
          </p:nvSpPr>
          <p:spPr bwMode="auto">
            <a:xfrm>
              <a:off x="7237413" y="1031381"/>
              <a:ext cx="46037" cy="18416"/>
            </a:xfrm>
            <a:custGeom>
              <a:avLst/>
              <a:gdLst>
                <a:gd name="T0" fmla="*/ 9591 w 24"/>
                <a:gd name="T1" fmla="*/ 1786 h 8"/>
                <a:gd name="T2" fmla="*/ 38364 w 24"/>
                <a:gd name="T3" fmla="*/ 8929 h 8"/>
                <a:gd name="T4" fmla="*/ 9591 w 24"/>
                <a:gd name="T5" fmla="*/ 1786 h 8"/>
                <a:gd name="T6" fmla="*/ 0 60000 65536"/>
                <a:gd name="T7" fmla="*/ 0 60000 65536"/>
                <a:gd name="T8" fmla="*/ 0 60000 65536"/>
              </a:gdLst>
              <a:ahLst/>
              <a:cxnLst>
                <a:cxn ang="T6">
                  <a:pos x="T0" y="T1"/>
                </a:cxn>
                <a:cxn ang="T7">
                  <a:pos x="T2" y="T3"/>
                </a:cxn>
                <a:cxn ang="T8">
                  <a:pos x="T4" y="T5"/>
                </a:cxn>
              </a:cxnLst>
              <a:rect l="0" t="0" r="r" b="b"/>
              <a:pathLst>
                <a:path w="24" h="8">
                  <a:moveTo>
                    <a:pt x="5" y="1"/>
                  </a:moveTo>
                  <a:cubicBezTo>
                    <a:pt x="12" y="0"/>
                    <a:pt x="24" y="4"/>
                    <a:pt x="20" y="5"/>
                  </a:cubicBezTo>
                  <a:cubicBezTo>
                    <a:pt x="8" y="8"/>
                    <a:pt x="0" y="3"/>
                    <a:pt x="5"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2" name="Freeform 1149"/>
            <p:cNvSpPr>
              <a:spLocks/>
            </p:cNvSpPr>
            <p:nvPr/>
          </p:nvSpPr>
          <p:spPr bwMode="auto">
            <a:xfrm>
              <a:off x="7161213" y="927020"/>
              <a:ext cx="169862" cy="116638"/>
            </a:xfrm>
            <a:custGeom>
              <a:avLst/>
              <a:gdLst>
                <a:gd name="T0" fmla="*/ 131691 w 89"/>
                <a:gd name="T1" fmla="*/ 84712 h 47"/>
                <a:gd name="T2" fmla="*/ 120239 w 89"/>
                <a:gd name="T3" fmla="*/ 71235 h 47"/>
                <a:gd name="T4" fmla="*/ 89702 w 89"/>
                <a:gd name="T5" fmla="*/ 63534 h 47"/>
                <a:gd name="T6" fmla="*/ 64891 w 89"/>
                <a:gd name="T7" fmla="*/ 67385 h 47"/>
                <a:gd name="T8" fmla="*/ 76342 w 89"/>
                <a:gd name="T9" fmla="*/ 57758 h 47"/>
                <a:gd name="T10" fmla="*/ 40080 w 89"/>
                <a:gd name="T11" fmla="*/ 61609 h 47"/>
                <a:gd name="T12" fmla="*/ 22903 w 89"/>
                <a:gd name="T13" fmla="*/ 50057 h 47"/>
                <a:gd name="T14" fmla="*/ 32446 w 89"/>
                <a:gd name="T15" fmla="*/ 48132 h 47"/>
                <a:gd name="T16" fmla="*/ 55348 w 89"/>
                <a:gd name="T17" fmla="*/ 48132 h 47"/>
                <a:gd name="T18" fmla="*/ 51531 w 89"/>
                <a:gd name="T19" fmla="*/ 40431 h 47"/>
                <a:gd name="T20" fmla="*/ 55348 w 89"/>
                <a:gd name="T21" fmla="*/ 34655 h 47"/>
                <a:gd name="T22" fmla="*/ 43897 w 89"/>
                <a:gd name="T23" fmla="*/ 34655 h 47"/>
                <a:gd name="T24" fmla="*/ 38171 w 89"/>
                <a:gd name="T25" fmla="*/ 26954 h 47"/>
                <a:gd name="T26" fmla="*/ 26720 w 89"/>
                <a:gd name="T27" fmla="*/ 28879 h 47"/>
                <a:gd name="T28" fmla="*/ 17177 w 89"/>
                <a:gd name="T29" fmla="*/ 25029 h 47"/>
                <a:gd name="T30" fmla="*/ 3817 w 89"/>
                <a:gd name="T31" fmla="*/ 19253 h 47"/>
                <a:gd name="T32" fmla="*/ 9543 w 89"/>
                <a:gd name="T33" fmla="*/ 3851 h 47"/>
                <a:gd name="T34" fmla="*/ 36263 w 89"/>
                <a:gd name="T35" fmla="*/ 3851 h 47"/>
                <a:gd name="T36" fmla="*/ 76342 w 89"/>
                <a:gd name="T37" fmla="*/ 7701 h 47"/>
                <a:gd name="T38" fmla="*/ 76342 w 89"/>
                <a:gd name="T39" fmla="*/ 26954 h 47"/>
                <a:gd name="T40" fmla="*/ 91611 w 89"/>
                <a:gd name="T41" fmla="*/ 19253 h 47"/>
                <a:gd name="T42" fmla="*/ 106879 w 89"/>
                <a:gd name="T43" fmla="*/ 25029 h 47"/>
                <a:gd name="T44" fmla="*/ 118331 w 89"/>
                <a:gd name="T45" fmla="*/ 32730 h 47"/>
                <a:gd name="T46" fmla="*/ 143142 w 89"/>
                <a:gd name="T47" fmla="*/ 36580 h 47"/>
                <a:gd name="T48" fmla="*/ 156502 w 89"/>
                <a:gd name="T49" fmla="*/ 59684 h 47"/>
                <a:gd name="T50" fmla="*/ 166045 w 89"/>
                <a:gd name="T51" fmla="*/ 77011 h 47"/>
                <a:gd name="T52" fmla="*/ 131691 w 89"/>
                <a:gd name="T53" fmla="*/ 84712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9" h="47">
                  <a:moveTo>
                    <a:pt x="69" y="44"/>
                  </a:moveTo>
                  <a:cubicBezTo>
                    <a:pt x="65" y="42"/>
                    <a:pt x="69" y="40"/>
                    <a:pt x="63" y="37"/>
                  </a:cubicBezTo>
                  <a:cubicBezTo>
                    <a:pt x="56" y="34"/>
                    <a:pt x="53" y="32"/>
                    <a:pt x="47" y="33"/>
                  </a:cubicBezTo>
                  <a:cubicBezTo>
                    <a:pt x="40" y="34"/>
                    <a:pt x="28" y="38"/>
                    <a:pt x="34" y="35"/>
                  </a:cubicBezTo>
                  <a:cubicBezTo>
                    <a:pt x="40" y="32"/>
                    <a:pt x="45" y="30"/>
                    <a:pt x="40" y="30"/>
                  </a:cubicBezTo>
                  <a:cubicBezTo>
                    <a:pt x="35" y="30"/>
                    <a:pt x="23" y="32"/>
                    <a:pt x="21" y="32"/>
                  </a:cubicBezTo>
                  <a:cubicBezTo>
                    <a:pt x="18" y="32"/>
                    <a:pt x="11" y="30"/>
                    <a:pt x="12" y="26"/>
                  </a:cubicBezTo>
                  <a:cubicBezTo>
                    <a:pt x="12" y="23"/>
                    <a:pt x="10" y="25"/>
                    <a:pt x="17" y="25"/>
                  </a:cubicBezTo>
                  <a:cubicBezTo>
                    <a:pt x="25" y="25"/>
                    <a:pt x="32" y="27"/>
                    <a:pt x="29" y="25"/>
                  </a:cubicBezTo>
                  <a:cubicBezTo>
                    <a:pt x="27" y="22"/>
                    <a:pt x="24" y="21"/>
                    <a:pt x="27" y="21"/>
                  </a:cubicBezTo>
                  <a:cubicBezTo>
                    <a:pt x="29" y="20"/>
                    <a:pt x="32" y="18"/>
                    <a:pt x="29" y="18"/>
                  </a:cubicBezTo>
                  <a:cubicBezTo>
                    <a:pt x="27" y="18"/>
                    <a:pt x="22" y="22"/>
                    <a:pt x="23" y="18"/>
                  </a:cubicBezTo>
                  <a:cubicBezTo>
                    <a:pt x="23" y="14"/>
                    <a:pt x="24" y="14"/>
                    <a:pt x="20" y="14"/>
                  </a:cubicBezTo>
                  <a:cubicBezTo>
                    <a:pt x="16" y="14"/>
                    <a:pt x="17" y="15"/>
                    <a:pt x="14" y="15"/>
                  </a:cubicBezTo>
                  <a:cubicBezTo>
                    <a:pt x="10" y="16"/>
                    <a:pt x="13" y="14"/>
                    <a:pt x="9" y="13"/>
                  </a:cubicBezTo>
                  <a:cubicBezTo>
                    <a:pt x="5" y="11"/>
                    <a:pt x="2" y="14"/>
                    <a:pt x="2" y="10"/>
                  </a:cubicBezTo>
                  <a:cubicBezTo>
                    <a:pt x="2" y="6"/>
                    <a:pt x="0" y="2"/>
                    <a:pt x="5" y="2"/>
                  </a:cubicBezTo>
                  <a:cubicBezTo>
                    <a:pt x="10" y="2"/>
                    <a:pt x="17" y="3"/>
                    <a:pt x="19" y="2"/>
                  </a:cubicBezTo>
                  <a:cubicBezTo>
                    <a:pt x="21" y="1"/>
                    <a:pt x="40" y="0"/>
                    <a:pt x="40" y="4"/>
                  </a:cubicBezTo>
                  <a:cubicBezTo>
                    <a:pt x="40" y="8"/>
                    <a:pt x="34" y="15"/>
                    <a:pt x="40" y="14"/>
                  </a:cubicBezTo>
                  <a:cubicBezTo>
                    <a:pt x="46" y="12"/>
                    <a:pt x="44" y="11"/>
                    <a:pt x="48" y="10"/>
                  </a:cubicBezTo>
                  <a:cubicBezTo>
                    <a:pt x="52" y="8"/>
                    <a:pt x="52" y="10"/>
                    <a:pt x="56" y="13"/>
                  </a:cubicBezTo>
                  <a:cubicBezTo>
                    <a:pt x="60" y="16"/>
                    <a:pt x="56" y="17"/>
                    <a:pt x="62" y="17"/>
                  </a:cubicBezTo>
                  <a:cubicBezTo>
                    <a:pt x="68" y="17"/>
                    <a:pt x="74" y="15"/>
                    <a:pt x="75" y="19"/>
                  </a:cubicBezTo>
                  <a:cubicBezTo>
                    <a:pt x="77" y="23"/>
                    <a:pt x="80" y="29"/>
                    <a:pt x="82" y="31"/>
                  </a:cubicBezTo>
                  <a:cubicBezTo>
                    <a:pt x="84" y="34"/>
                    <a:pt x="89" y="36"/>
                    <a:pt x="87" y="40"/>
                  </a:cubicBezTo>
                  <a:cubicBezTo>
                    <a:pt x="85" y="44"/>
                    <a:pt x="77" y="47"/>
                    <a:pt x="69" y="4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3" name="Freeform 1150"/>
            <p:cNvSpPr>
              <a:spLocks/>
            </p:cNvSpPr>
            <p:nvPr/>
          </p:nvSpPr>
          <p:spPr bwMode="auto">
            <a:xfrm>
              <a:off x="7294563" y="865632"/>
              <a:ext cx="47625" cy="32740"/>
            </a:xfrm>
            <a:custGeom>
              <a:avLst/>
              <a:gdLst>
                <a:gd name="T0" fmla="*/ 36195 w 25"/>
                <a:gd name="T1" fmla="*/ 25400 h 13"/>
                <a:gd name="T2" fmla="*/ 19050 w 25"/>
                <a:gd name="T3" fmla="*/ 21492 h 13"/>
                <a:gd name="T4" fmla="*/ 5715 w 25"/>
                <a:gd name="T5" fmla="*/ 13677 h 13"/>
                <a:gd name="T6" fmla="*/ 34290 w 25"/>
                <a:gd name="T7" fmla="*/ 9769 h 13"/>
                <a:gd name="T8" fmla="*/ 36195 w 25"/>
                <a:gd name="T9" fmla="*/ 2540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19" y="13"/>
                  </a:moveTo>
                  <a:cubicBezTo>
                    <a:pt x="14" y="13"/>
                    <a:pt x="18" y="12"/>
                    <a:pt x="10" y="11"/>
                  </a:cubicBezTo>
                  <a:cubicBezTo>
                    <a:pt x="2" y="10"/>
                    <a:pt x="0" y="10"/>
                    <a:pt x="3" y="7"/>
                  </a:cubicBezTo>
                  <a:cubicBezTo>
                    <a:pt x="6" y="5"/>
                    <a:pt x="13" y="0"/>
                    <a:pt x="18" y="5"/>
                  </a:cubicBezTo>
                  <a:cubicBezTo>
                    <a:pt x="24" y="9"/>
                    <a:pt x="25" y="13"/>
                    <a:pt x="19"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4" name="Freeform 1151"/>
            <p:cNvSpPr>
              <a:spLocks/>
            </p:cNvSpPr>
            <p:nvPr/>
          </p:nvSpPr>
          <p:spPr bwMode="auto">
            <a:xfrm>
              <a:off x="7337425" y="972038"/>
              <a:ext cx="103188" cy="71620"/>
            </a:xfrm>
            <a:custGeom>
              <a:avLst/>
              <a:gdLst>
                <a:gd name="T0" fmla="*/ 42040 w 54"/>
                <a:gd name="T1" fmla="*/ 32571 h 29"/>
                <a:gd name="T2" fmla="*/ 11465 w 54"/>
                <a:gd name="T3" fmla="*/ 17244 h 29"/>
                <a:gd name="T4" fmla="*/ 19109 w 54"/>
                <a:gd name="T5" fmla="*/ 7664 h 29"/>
                <a:gd name="T6" fmla="*/ 13376 w 54"/>
                <a:gd name="T7" fmla="*/ 0 h 29"/>
                <a:gd name="T8" fmla="*/ 63059 w 54"/>
                <a:gd name="T9" fmla="*/ 11496 h 29"/>
                <a:gd name="T10" fmla="*/ 97455 w 54"/>
                <a:gd name="T11" fmla="*/ 19160 h 29"/>
                <a:gd name="T12" fmla="*/ 84079 w 54"/>
                <a:gd name="T13" fmla="*/ 28739 h 29"/>
                <a:gd name="T14" fmla="*/ 87901 w 54"/>
                <a:gd name="T15" fmla="*/ 44067 h 29"/>
                <a:gd name="T16" fmla="*/ 42040 w 54"/>
                <a:gd name="T17" fmla="*/ 49815 h 29"/>
                <a:gd name="T18" fmla="*/ 22931 w 54"/>
                <a:gd name="T19" fmla="*/ 38319 h 29"/>
                <a:gd name="T20" fmla="*/ 42040 w 54"/>
                <a:gd name="T21" fmla="*/ 3257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29">
                  <a:moveTo>
                    <a:pt x="22" y="17"/>
                  </a:moveTo>
                  <a:cubicBezTo>
                    <a:pt x="13" y="16"/>
                    <a:pt x="3" y="12"/>
                    <a:pt x="6" y="9"/>
                  </a:cubicBezTo>
                  <a:cubicBezTo>
                    <a:pt x="9" y="6"/>
                    <a:pt x="13" y="6"/>
                    <a:pt x="10" y="4"/>
                  </a:cubicBezTo>
                  <a:cubicBezTo>
                    <a:pt x="8" y="3"/>
                    <a:pt x="0" y="0"/>
                    <a:pt x="7" y="0"/>
                  </a:cubicBezTo>
                  <a:cubicBezTo>
                    <a:pt x="14" y="0"/>
                    <a:pt x="28" y="4"/>
                    <a:pt x="33" y="6"/>
                  </a:cubicBezTo>
                  <a:cubicBezTo>
                    <a:pt x="37" y="8"/>
                    <a:pt x="54" y="8"/>
                    <a:pt x="51" y="10"/>
                  </a:cubicBezTo>
                  <a:cubicBezTo>
                    <a:pt x="47" y="12"/>
                    <a:pt x="42" y="12"/>
                    <a:pt x="44" y="15"/>
                  </a:cubicBezTo>
                  <a:cubicBezTo>
                    <a:pt x="46" y="18"/>
                    <a:pt x="51" y="23"/>
                    <a:pt x="46" y="23"/>
                  </a:cubicBezTo>
                  <a:cubicBezTo>
                    <a:pt x="42" y="23"/>
                    <a:pt x="27" y="29"/>
                    <a:pt x="22" y="26"/>
                  </a:cubicBezTo>
                  <a:cubicBezTo>
                    <a:pt x="18" y="24"/>
                    <a:pt x="9" y="20"/>
                    <a:pt x="12" y="20"/>
                  </a:cubicBezTo>
                  <a:cubicBezTo>
                    <a:pt x="16" y="20"/>
                    <a:pt x="26" y="18"/>
                    <a:pt x="22" y="1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5" name="Freeform 1152"/>
            <p:cNvSpPr>
              <a:spLocks/>
            </p:cNvSpPr>
            <p:nvPr/>
          </p:nvSpPr>
          <p:spPr bwMode="auto">
            <a:xfrm>
              <a:off x="7397750" y="1033427"/>
              <a:ext cx="84138" cy="32740"/>
            </a:xfrm>
            <a:custGeom>
              <a:avLst/>
              <a:gdLst>
                <a:gd name="T0" fmla="*/ 63104 w 44"/>
                <a:gd name="T1" fmla="*/ 23446 h 13"/>
                <a:gd name="T2" fmla="*/ 74577 w 44"/>
                <a:gd name="T3" fmla="*/ 7815 h 13"/>
                <a:gd name="T4" fmla="*/ 1912 w 44"/>
                <a:gd name="T5" fmla="*/ 5862 h 13"/>
                <a:gd name="T6" fmla="*/ 11473 w 44"/>
                <a:gd name="T7" fmla="*/ 21492 h 13"/>
                <a:gd name="T8" fmla="*/ 63104 w 44"/>
                <a:gd name="T9" fmla="*/ 234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3">
                  <a:moveTo>
                    <a:pt x="33" y="12"/>
                  </a:moveTo>
                  <a:cubicBezTo>
                    <a:pt x="38" y="11"/>
                    <a:pt x="44" y="5"/>
                    <a:pt x="39" y="4"/>
                  </a:cubicBezTo>
                  <a:cubicBezTo>
                    <a:pt x="34" y="3"/>
                    <a:pt x="2" y="0"/>
                    <a:pt x="1" y="3"/>
                  </a:cubicBezTo>
                  <a:cubicBezTo>
                    <a:pt x="0" y="7"/>
                    <a:pt x="0" y="11"/>
                    <a:pt x="6" y="11"/>
                  </a:cubicBezTo>
                  <a:cubicBezTo>
                    <a:pt x="11" y="11"/>
                    <a:pt x="30" y="13"/>
                    <a:pt x="33"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6" name="Freeform 1153"/>
            <p:cNvSpPr>
              <a:spLocks/>
            </p:cNvSpPr>
            <p:nvPr/>
          </p:nvSpPr>
          <p:spPr bwMode="auto">
            <a:xfrm>
              <a:off x="7388225" y="1182805"/>
              <a:ext cx="84138" cy="73666"/>
            </a:xfrm>
            <a:custGeom>
              <a:avLst/>
              <a:gdLst>
                <a:gd name="T0" fmla="*/ 36332 w 44"/>
                <a:gd name="T1" fmla="*/ 3810 h 30"/>
                <a:gd name="T2" fmla="*/ 5737 w 44"/>
                <a:gd name="T3" fmla="*/ 30480 h 30"/>
                <a:gd name="T4" fmla="*/ 34420 w 44"/>
                <a:gd name="T5" fmla="*/ 47625 h 30"/>
                <a:gd name="T6" fmla="*/ 72665 w 44"/>
                <a:gd name="T7" fmla="*/ 51435 h 30"/>
                <a:gd name="T8" fmla="*/ 74577 w 44"/>
                <a:gd name="T9" fmla="*/ 34290 h 30"/>
                <a:gd name="T10" fmla="*/ 76489 w 44"/>
                <a:gd name="T11" fmla="*/ 22860 h 30"/>
                <a:gd name="T12" fmla="*/ 36332 w 44"/>
                <a:gd name="T13" fmla="*/ 381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0">
                  <a:moveTo>
                    <a:pt x="19" y="2"/>
                  </a:moveTo>
                  <a:cubicBezTo>
                    <a:pt x="14" y="0"/>
                    <a:pt x="0" y="14"/>
                    <a:pt x="3" y="16"/>
                  </a:cubicBezTo>
                  <a:cubicBezTo>
                    <a:pt x="5" y="18"/>
                    <a:pt x="13" y="23"/>
                    <a:pt x="18" y="25"/>
                  </a:cubicBezTo>
                  <a:cubicBezTo>
                    <a:pt x="24" y="26"/>
                    <a:pt x="35" y="30"/>
                    <a:pt x="38" y="27"/>
                  </a:cubicBezTo>
                  <a:cubicBezTo>
                    <a:pt x="42" y="24"/>
                    <a:pt x="38" y="20"/>
                    <a:pt x="39" y="18"/>
                  </a:cubicBezTo>
                  <a:cubicBezTo>
                    <a:pt x="41" y="15"/>
                    <a:pt x="44" y="15"/>
                    <a:pt x="40" y="12"/>
                  </a:cubicBezTo>
                  <a:cubicBezTo>
                    <a:pt x="36" y="8"/>
                    <a:pt x="22" y="3"/>
                    <a:pt x="19"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7" name="Freeform 1154"/>
            <p:cNvSpPr>
              <a:spLocks/>
            </p:cNvSpPr>
            <p:nvPr/>
          </p:nvSpPr>
          <p:spPr bwMode="auto">
            <a:xfrm>
              <a:off x="7426325" y="1164388"/>
              <a:ext cx="20638" cy="16370"/>
            </a:xfrm>
            <a:custGeom>
              <a:avLst/>
              <a:gdLst>
                <a:gd name="T0" fmla="*/ 15009 w 11"/>
                <a:gd name="T1" fmla="*/ 10886 h 7"/>
                <a:gd name="T2" fmla="*/ 5629 w 11"/>
                <a:gd name="T3" fmla="*/ 1814 h 7"/>
                <a:gd name="T4" fmla="*/ 15009 w 11"/>
                <a:gd name="T5" fmla="*/ 10886 h 7"/>
                <a:gd name="T6" fmla="*/ 0 60000 65536"/>
                <a:gd name="T7" fmla="*/ 0 60000 65536"/>
                <a:gd name="T8" fmla="*/ 0 60000 65536"/>
              </a:gdLst>
              <a:ahLst/>
              <a:cxnLst>
                <a:cxn ang="T6">
                  <a:pos x="T0" y="T1"/>
                </a:cxn>
                <a:cxn ang="T7">
                  <a:pos x="T2" y="T3"/>
                </a:cxn>
                <a:cxn ang="T8">
                  <a:pos x="T4" y="T5"/>
                </a:cxn>
              </a:cxnLst>
              <a:rect l="0" t="0" r="r" b="b"/>
              <a:pathLst>
                <a:path w="11" h="7">
                  <a:moveTo>
                    <a:pt x="8" y="6"/>
                  </a:moveTo>
                  <a:cubicBezTo>
                    <a:pt x="4" y="7"/>
                    <a:pt x="0" y="2"/>
                    <a:pt x="3" y="1"/>
                  </a:cubicBezTo>
                  <a:cubicBezTo>
                    <a:pt x="6" y="0"/>
                    <a:pt x="11" y="5"/>
                    <a:pt x="8"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8" name="Freeform 1155"/>
            <p:cNvSpPr>
              <a:spLocks/>
            </p:cNvSpPr>
            <p:nvPr/>
          </p:nvSpPr>
          <p:spPr bwMode="auto">
            <a:xfrm>
              <a:off x="7519988" y="1047751"/>
              <a:ext cx="50800" cy="42971"/>
            </a:xfrm>
            <a:custGeom>
              <a:avLst/>
              <a:gdLst>
                <a:gd name="T0" fmla="*/ 5644 w 27"/>
                <a:gd name="T1" fmla="*/ 25493 h 17"/>
                <a:gd name="T2" fmla="*/ 7526 w 27"/>
                <a:gd name="T3" fmla="*/ 13727 h 17"/>
                <a:gd name="T4" fmla="*/ 11289 w 27"/>
                <a:gd name="T5" fmla="*/ 1961 h 17"/>
                <a:gd name="T6" fmla="*/ 41393 w 27"/>
                <a:gd name="T7" fmla="*/ 17649 h 17"/>
                <a:gd name="T8" fmla="*/ 15052 w 27"/>
                <a:gd name="T9" fmla="*/ 29415 h 17"/>
                <a:gd name="T10" fmla="*/ 5644 w 27"/>
                <a:gd name="T11" fmla="*/ 2549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7">
                  <a:moveTo>
                    <a:pt x="3" y="13"/>
                  </a:moveTo>
                  <a:cubicBezTo>
                    <a:pt x="0" y="11"/>
                    <a:pt x="4" y="12"/>
                    <a:pt x="4" y="7"/>
                  </a:cubicBezTo>
                  <a:cubicBezTo>
                    <a:pt x="3" y="2"/>
                    <a:pt x="0" y="0"/>
                    <a:pt x="6" y="1"/>
                  </a:cubicBezTo>
                  <a:cubicBezTo>
                    <a:pt x="13" y="2"/>
                    <a:pt x="27" y="6"/>
                    <a:pt x="22" y="9"/>
                  </a:cubicBezTo>
                  <a:cubicBezTo>
                    <a:pt x="17" y="12"/>
                    <a:pt x="12" y="12"/>
                    <a:pt x="8" y="15"/>
                  </a:cubicBezTo>
                  <a:cubicBezTo>
                    <a:pt x="5" y="17"/>
                    <a:pt x="5" y="15"/>
                    <a:pt x="3"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29" name="Freeform 1156"/>
            <p:cNvSpPr>
              <a:spLocks/>
            </p:cNvSpPr>
            <p:nvPr/>
          </p:nvSpPr>
          <p:spPr bwMode="auto">
            <a:xfrm>
              <a:off x="7540625" y="1103000"/>
              <a:ext cx="19050" cy="26602"/>
            </a:xfrm>
            <a:custGeom>
              <a:avLst/>
              <a:gdLst>
                <a:gd name="T0" fmla="*/ 11430 w 10"/>
                <a:gd name="T1" fmla="*/ 5629 h 11"/>
                <a:gd name="T2" fmla="*/ 7620 w 10"/>
                <a:gd name="T3" fmla="*/ 18762 h 11"/>
                <a:gd name="T4" fmla="*/ 11430 w 10"/>
                <a:gd name="T5" fmla="*/ 5629 h 11"/>
                <a:gd name="T6" fmla="*/ 0 60000 65536"/>
                <a:gd name="T7" fmla="*/ 0 60000 65536"/>
                <a:gd name="T8" fmla="*/ 0 60000 65536"/>
              </a:gdLst>
              <a:ahLst/>
              <a:cxnLst>
                <a:cxn ang="T6">
                  <a:pos x="T0" y="T1"/>
                </a:cxn>
                <a:cxn ang="T7">
                  <a:pos x="T2" y="T3"/>
                </a:cxn>
                <a:cxn ang="T8">
                  <a:pos x="T4" y="T5"/>
                </a:cxn>
              </a:cxnLst>
              <a:rect l="0" t="0" r="r" b="b"/>
              <a:pathLst>
                <a:path w="10" h="11">
                  <a:moveTo>
                    <a:pt x="6" y="3"/>
                  </a:moveTo>
                  <a:cubicBezTo>
                    <a:pt x="2" y="0"/>
                    <a:pt x="0" y="8"/>
                    <a:pt x="4" y="10"/>
                  </a:cubicBezTo>
                  <a:cubicBezTo>
                    <a:pt x="7" y="11"/>
                    <a:pt x="10" y="7"/>
                    <a:pt x="6"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0" name="Freeform 1157"/>
            <p:cNvSpPr>
              <a:spLocks/>
            </p:cNvSpPr>
            <p:nvPr/>
          </p:nvSpPr>
          <p:spPr bwMode="auto">
            <a:xfrm>
              <a:off x="7372350" y="1086630"/>
              <a:ext cx="446088" cy="178027"/>
            </a:xfrm>
            <a:custGeom>
              <a:avLst/>
              <a:gdLst>
                <a:gd name="T0" fmla="*/ 91898 w 233"/>
                <a:gd name="T1" fmla="*/ 32610 h 72"/>
                <a:gd name="T2" fmla="*/ 99556 w 233"/>
                <a:gd name="T3" fmla="*/ 19182 h 72"/>
                <a:gd name="T4" fmla="*/ 80411 w 233"/>
                <a:gd name="T5" fmla="*/ 9591 h 72"/>
                <a:gd name="T6" fmla="*/ 42120 w 233"/>
                <a:gd name="T7" fmla="*/ 1918 h 72"/>
                <a:gd name="T8" fmla="*/ 15316 w 233"/>
                <a:gd name="T9" fmla="*/ 9591 h 72"/>
                <a:gd name="T10" fmla="*/ 13402 w 233"/>
                <a:gd name="T11" fmla="*/ 15346 h 72"/>
                <a:gd name="T12" fmla="*/ 13402 w 233"/>
                <a:gd name="T13" fmla="*/ 21101 h 72"/>
                <a:gd name="T14" fmla="*/ 36376 w 233"/>
                <a:gd name="T15" fmla="*/ 28774 h 72"/>
                <a:gd name="T16" fmla="*/ 34462 w 233"/>
                <a:gd name="T17" fmla="*/ 34528 h 72"/>
                <a:gd name="T18" fmla="*/ 49778 w 233"/>
                <a:gd name="T19" fmla="*/ 38365 h 72"/>
                <a:gd name="T20" fmla="*/ 76582 w 233"/>
                <a:gd name="T21" fmla="*/ 42201 h 72"/>
                <a:gd name="T22" fmla="*/ 95727 w 233"/>
                <a:gd name="T23" fmla="*/ 40283 h 72"/>
                <a:gd name="T24" fmla="*/ 114872 w 233"/>
                <a:gd name="T25" fmla="*/ 51792 h 72"/>
                <a:gd name="T26" fmla="*/ 126360 w 233"/>
                <a:gd name="T27" fmla="*/ 67138 h 72"/>
                <a:gd name="T28" fmla="*/ 132103 w 233"/>
                <a:gd name="T29" fmla="*/ 80566 h 72"/>
                <a:gd name="T30" fmla="*/ 122531 w 233"/>
                <a:gd name="T31" fmla="*/ 93994 h 72"/>
                <a:gd name="T32" fmla="*/ 132103 w 233"/>
                <a:gd name="T33" fmla="*/ 113176 h 72"/>
                <a:gd name="T34" fmla="*/ 143591 w 233"/>
                <a:gd name="T35" fmla="*/ 126604 h 72"/>
                <a:gd name="T36" fmla="*/ 158907 w 233"/>
                <a:gd name="T37" fmla="*/ 118931 h 72"/>
                <a:gd name="T38" fmla="*/ 183796 w 233"/>
                <a:gd name="T39" fmla="*/ 132358 h 72"/>
                <a:gd name="T40" fmla="*/ 206770 w 233"/>
                <a:gd name="T41" fmla="*/ 124685 h 72"/>
                <a:gd name="T42" fmla="*/ 220172 w 233"/>
                <a:gd name="T43" fmla="*/ 118931 h 72"/>
                <a:gd name="T44" fmla="*/ 239318 w 233"/>
                <a:gd name="T45" fmla="*/ 134277 h 72"/>
                <a:gd name="T46" fmla="*/ 335045 w 233"/>
                <a:gd name="T47" fmla="*/ 132358 h 72"/>
                <a:gd name="T48" fmla="*/ 342703 w 233"/>
                <a:gd name="T49" fmla="*/ 118931 h 72"/>
                <a:gd name="T50" fmla="*/ 352276 w 233"/>
                <a:gd name="T51" fmla="*/ 122767 h 72"/>
                <a:gd name="T52" fmla="*/ 392481 w 233"/>
                <a:gd name="T53" fmla="*/ 134277 h 72"/>
                <a:gd name="T54" fmla="*/ 425028 w 233"/>
                <a:gd name="T55" fmla="*/ 128522 h 72"/>
                <a:gd name="T56" fmla="*/ 430772 w 233"/>
                <a:gd name="T57" fmla="*/ 118931 h 72"/>
                <a:gd name="T58" fmla="*/ 436515 w 233"/>
                <a:gd name="T59" fmla="*/ 107421 h 72"/>
                <a:gd name="T60" fmla="*/ 421199 w 233"/>
                <a:gd name="T61" fmla="*/ 107421 h 72"/>
                <a:gd name="T62" fmla="*/ 438430 w 233"/>
                <a:gd name="T63" fmla="*/ 86321 h 72"/>
                <a:gd name="T64" fmla="*/ 425028 w 233"/>
                <a:gd name="T65" fmla="*/ 80566 h 72"/>
                <a:gd name="T66" fmla="*/ 403968 w 233"/>
                <a:gd name="T67" fmla="*/ 78648 h 72"/>
                <a:gd name="T68" fmla="*/ 396310 w 233"/>
                <a:gd name="T69" fmla="*/ 70975 h 72"/>
                <a:gd name="T70" fmla="*/ 358019 w 233"/>
                <a:gd name="T71" fmla="*/ 70975 h 72"/>
                <a:gd name="T72" fmla="*/ 333130 w 233"/>
                <a:gd name="T73" fmla="*/ 67138 h 72"/>
                <a:gd name="T74" fmla="*/ 287181 w 233"/>
                <a:gd name="T75" fmla="*/ 82484 h 72"/>
                <a:gd name="T76" fmla="*/ 285267 w 233"/>
                <a:gd name="T77" fmla="*/ 86321 h 72"/>
                <a:gd name="T78" fmla="*/ 279523 w 233"/>
                <a:gd name="T79" fmla="*/ 90157 h 72"/>
                <a:gd name="T80" fmla="*/ 258463 w 233"/>
                <a:gd name="T81" fmla="*/ 84402 h 72"/>
                <a:gd name="T82" fmla="*/ 235489 w 233"/>
                <a:gd name="T83" fmla="*/ 82484 h 72"/>
                <a:gd name="T84" fmla="*/ 218258 w 233"/>
                <a:gd name="T85" fmla="*/ 80566 h 72"/>
                <a:gd name="T86" fmla="*/ 212514 w 233"/>
                <a:gd name="T87" fmla="*/ 88239 h 72"/>
                <a:gd name="T88" fmla="*/ 197198 w 233"/>
                <a:gd name="T89" fmla="*/ 80566 h 72"/>
                <a:gd name="T90" fmla="*/ 193369 w 233"/>
                <a:gd name="T91" fmla="*/ 74811 h 72"/>
                <a:gd name="T92" fmla="*/ 193369 w 233"/>
                <a:gd name="T93" fmla="*/ 67138 h 72"/>
                <a:gd name="T94" fmla="*/ 178052 w 233"/>
                <a:gd name="T95" fmla="*/ 59465 h 72"/>
                <a:gd name="T96" fmla="*/ 156992 w 233"/>
                <a:gd name="T97" fmla="*/ 61384 h 72"/>
                <a:gd name="T98" fmla="*/ 164651 w 233"/>
                <a:gd name="T99" fmla="*/ 55629 h 72"/>
                <a:gd name="T100" fmla="*/ 145505 w 233"/>
                <a:gd name="T101" fmla="*/ 46038 h 72"/>
                <a:gd name="T102" fmla="*/ 195283 w 233"/>
                <a:gd name="T103" fmla="*/ 46038 h 72"/>
                <a:gd name="T104" fmla="*/ 176138 w 233"/>
                <a:gd name="T105" fmla="*/ 38365 h 72"/>
                <a:gd name="T106" fmla="*/ 147420 w 233"/>
                <a:gd name="T107" fmla="*/ 34528 h 72"/>
                <a:gd name="T108" fmla="*/ 162736 w 233"/>
                <a:gd name="T109" fmla="*/ 26855 h 72"/>
                <a:gd name="T110" fmla="*/ 139761 w 233"/>
                <a:gd name="T111" fmla="*/ 23019 h 72"/>
                <a:gd name="T112" fmla="*/ 103385 w 233"/>
                <a:gd name="T113" fmla="*/ 26855 h 72"/>
                <a:gd name="T114" fmla="*/ 91898 w 233"/>
                <a:gd name="T115" fmla="*/ 32610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 h="72">
                  <a:moveTo>
                    <a:pt x="48" y="17"/>
                  </a:moveTo>
                  <a:cubicBezTo>
                    <a:pt x="48" y="17"/>
                    <a:pt x="55" y="13"/>
                    <a:pt x="52" y="10"/>
                  </a:cubicBezTo>
                  <a:cubicBezTo>
                    <a:pt x="48" y="8"/>
                    <a:pt x="46" y="4"/>
                    <a:pt x="42" y="5"/>
                  </a:cubicBezTo>
                  <a:cubicBezTo>
                    <a:pt x="38" y="6"/>
                    <a:pt x="28" y="2"/>
                    <a:pt x="22" y="1"/>
                  </a:cubicBezTo>
                  <a:cubicBezTo>
                    <a:pt x="16" y="0"/>
                    <a:pt x="3" y="3"/>
                    <a:pt x="8" y="5"/>
                  </a:cubicBezTo>
                  <a:cubicBezTo>
                    <a:pt x="14" y="7"/>
                    <a:pt x="12" y="7"/>
                    <a:pt x="7" y="8"/>
                  </a:cubicBezTo>
                  <a:cubicBezTo>
                    <a:pt x="2" y="9"/>
                    <a:pt x="0" y="10"/>
                    <a:pt x="7" y="11"/>
                  </a:cubicBezTo>
                  <a:cubicBezTo>
                    <a:pt x="13" y="12"/>
                    <a:pt x="17" y="14"/>
                    <a:pt x="19" y="15"/>
                  </a:cubicBezTo>
                  <a:cubicBezTo>
                    <a:pt x="22" y="16"/>
                    <a:pt x="19" y="18"/>
                    <a:pt x="18" y="18"/>
                  </a:cubicBezTo>
                  <a:cubicBezTo>
                    <a:pt x="17" y="18"/>
                    <a:pt x="20" y="20"/>
                    <a:pt x="26" y="20"/>
                  </a:cubicBezTo>
                  <a:cubicBezTo>
                    <a:pt x="31" y="21"/>
                    <a:pt x="33" y="22"/>
                    <a:pt x="40" y="22"/>
                  </a:cubicBezTo>
                  <a:cubicBezTo>
                    <a:pt x="47" y="22"/>
                    <a:pt x="46" y="20"/>
                    <a:pt x="50" y="21"/>
                  </a:cubicBezTo>
                  <a:cubicBezTo>
                    <a:pt x="55" y="22"/>
                    <a:pt x="55" y="25"/>
                    <a:pt x="60" y="27"/>
                  </a:cubicBezTo>
                  <a:cubicBezTo>
                    <a:pt x="65" y="28"/>
                    <a:pt x="64" y="32"/>
                    <a:pt x="66" y="35"/>
                  </a:cubicBezTo>
                  <a:cubicBezTo>
                    <a:pt x="68" y="39"/>
                    <a:pt x="72" y="40"/>
                    <a:pt x="69" y="42"/>
                  </a:cubicBezTo>
                  <a:cubicBezTo>
                    <a:pt x="66" y="44"/>
                    <a:pt x="63" y="46"/>
                    <a:pt x="64" y="49"/>
                  </a:cubicBezTo>
                  <a:cubicBezTo>
                    <a:pt x="64" y="53"/>
                    <a:pt x="65" y="55"/>
                    <a:pt x="69" y="59"/>
                  </a:cubicBezTo>
                  <a:cubicBezTo>
                    <a:pt x="72" y="63"/>
                    <a:pt x="69" y="67"/>
                    <a:pt x="75" y="66"/>
                  </a:cubicBezTo>
                  <a:cubicBezTo>
                    <a:pt x="81" y="65"/>
                    <a:pt x="82" y="60"/>
                    <a:pt x="83" y="62"/>
                  </a:cubicBezTo>
                  <a:cubicBezTo>
                    <a:pt x="83" y="65"/>
                    <a:pt x="88" y="69"/>
                    <a:pt x="96" y="69"/>
                  </a:cubicBezTo>
                  <a:cubicBezTo>
                    <a:pt x="104" y="68"/>
                    <a:pt x="101" y="67"/>
                    <a:pt x="108" y="65"/>
                  </a:cubicBezTo>
                  <a:cubicBezTo>
                    <a:pt x="114" y="62"/>
                    <a:pt x="115" y="58"/>
                    <a:pt x="115" y="62"/>
                  </a:cubicBezTo>
                  <a:cubicBezTo>
                    <a:pt x="116" y="67"/>
                    <a:pt x="119" y="70"/>
                    <a:pt x="125" y="70"/>
                  </a:cubicBezTo>
                  <a:cubicBezTo>
                    <a:pt x="131" y="70"/>
                    <a:pt x="171" y="71"/>
                    <a:pt x="175" y="69"/>
                  </a:cubicBezTo>
                  <a:cubicBezTo>
                    <a:pt x="179" y="67"/>
                    <a:pt x="178" y="63"/>
                    <a:pt x="179" y="62"/>
                  </a:cubicBezTo>
                  <a:cubicBezTo>
                    <a:pt x="181" y="60"/>
                    <a:pt x="180" y="60"/>
                    <a:pt x="184" y="64"/>
                  </a:cubicBezTo>
                  <a:cubicBezTo>
                    <a:pt x="188" y="68"/>
                    <a:pt x="198" y="72"/>
                    <a:pt x="205" y="70"/>
                  </a:cubicBezTo>
                  <a:cubicBezTo>
                    <a:pt x="211" y="68"/>
                    <a:pt x="220" y="70"/>
                    <a:pt x="222" y="67"/>
                  </a:cubicBezTo>
                  <a:cubicBezTo>
                    <a:pt x="224" y="64"/>
                    <a:pt x="221" y="64"/>
                    <a:pt x="225" y="62"/>
                  </a:cubicBezTo>
                  <a:cubicBezTo>
                    <a:pt x="230" y="61"/>
                    <a:pt x="231" y="56"/>
                    <a:pt x="228" y="56"/>
                  </a:cubicBezTo>
                  <a:cubicBezTo>
                    <a:pt x="226" y="56"/>
                    <a:pt x="215" y="58"/>
                    <a:pt x="220" y="56"/>
                  </a:cubicBezTo>
                  <a:cubicBezTo>
                    <a:pt x="225" y="54"/>
                    <a:pt x="233" y="45"/>
                    <a:pt x="229" y="45"/>
                  </a:cubicBezTo>
                  <a:cubicBezTo>
                    <a:pt x="225" y="45"/>
                    <a:pt x="228" y="44"/>
                    <a:pt x="222" y="42"/>
                  </a:cubicBezTo>
                  <a:cubicBezTo>
                    <a:pt x="217" y="40"/>
                    <a:pt x="215" y="42"/>
                    <a:pt x="211" y="41"/>
                  </a:cubicBezTo>
                  <a:cubicBezTo>
                    <a:pt x="208" y="39"/>
                    <a:pt x="213" y="37"/>
                    <a:pt x="207" y="37"/>
                  </a:cubicBezTo>
                  <a:cubicBezTo>
                    <a:pt x="200" y="37"/>
                    <a:pt x="193" y="37"/>
                    <a:pt x="187" y="37"/>
                  </a:cubicBezTo>
                  <a:cubicBezTo>
                    <a:pt x="181" y="37"/>
                    <a:pt x="178" y="34"/>
                    <a:pt x="174" y="35"/>
                  </a:cubicBezTo>
                  <a:cubicBezTo>
                    <a:pt x="170" y="37"/>
                    <a:pt x="155" y="43"/>
                    <a:pt x="150" y="43"/>
                  </a:cubicBezTo>
                  <a:cubicBezTo>
                    <a:pt x="145" y="43"/>
                    <a:pt x="145" y="44"/>
                    <a:pt x="149" y="45"/>
                  </a:cubicBezTo>
                  <a:cubicBezTo>
                    <a:pt x="153" y="46"/>
                    <a:pt x="150" y="47"/>
                    <a:pt x="146" y="47"/>
                  </a:cubicBezTo>
                  <a:cubicBezTo>
                    <a:pt x="143" y="47"/>
                    <a:pt x="143" y="49"/>
                    <a:pt x="135" y="44"/>
                  </a:cubicBezTo>
                  <a:cubicBezTo>
                    <a:pt x="127" y="40"/>
                    <a:pt x="128" y="43"/>
                    <a:pt x="123" y="43"/>
                  </a:cubicBezTo>
                  <a:cubicBezTo>
                    <a:pt x="118" y="43"/>
                    <a:pt x="116" y="41"/>
                    <a:pt x="114" y="42"/>
                  </a:cubicBezTo>
                  <a:cubicBezTo>
                    <a:pt x="112" y="42"/>
                    <a:pt x="114" y="46"/>
                    <a:pt x="111" y="46"/>
                  </a:cubicBezTo>
                  <a:cubicBezTo>
                    <a:pt x="108" y="46"/>
                    <a:pt x="106" y="42"/>
                    <a:pt x="103" y="42"/>
                  </a:cubicBezTo>
                  <a:cubicBezTo>
                    <a:pt x="100" y="42"/>
                    <a:pt x="98" y="41"/>
                    <a:pt x="101" y="39"/>
                  </a:cubicBezTo>
                  <a:cubicBezTo>
                    <a:pt x="105" y="37"/>
                    <a:pt x="105" y="37"/>
                    <a:pt x="101" y="35"/>
                  </a:cubicBezTo>
                  <a:cubicBezTo>
                    <a:pt x="97" y="32"/>
                    <a:pt x="96" y="30"/>
                    <a:pt x="93" y="31"/>
                  </a:cubicBezTo>
                  <a:cubicBezTo>
                    <a:pt x="90" y="32"/>
                    <a:pt x="79" y="34"/>
                    <a:pt x="82" y="32"/>
                  </a:cubicBezTo>
                  <a:cubicBezTo>
                    <a:pt x="85" y="31"/>
                    <a:pt x="90" y="30"/>
                    <a:pt x="86" y="29"/>
                  </a:cubicBezTo>
                  <a:cubicBezTo>
                    <a:pt x="82" y="28"/>
                    <a:pt x="73" y="24"/>
                    <a:pt x="76" y="24"/>
                  </a:cubicBezTo>
                  <a:cubicBezTo>
                    <a:pt x="80" y="24"/>
                    <a:pt x="105" y="26"/>
                    <a:pt x="102" y="24"/>
                  </a:cubicBezTo>
                  <a:cubicBezTo>
                    <a:pt x="98" y="23"/>
                    <a:pt x="97" y="22"/>
                    <a:pt x="92" y="20"/>
                  </a:cubicBezTo>
                  <a:cubicBezTo>
                    <a:pt x="87" y="17"/>
                    <a:pt x="73" y="18"/>
                    <a:pt x="77" y="18"/>
                  </a:cubicBezTo>
                  <a:cubicBezTo>
                    <a:pt x="81" y="18"/>
                    <a:pt x="88" y="16"/>
                    <a:pt x="85" y="14"/>
                  </a:cubicBezTo>
                  <a:cubicBezTo>
                    <a:pt x="82" y="12"/>
                    <a:pt x="79" y="12"/>
                    <a:pt x="73" y="12"/>
                  </a:cubicBezTo>
                  <a:cubicBezTo>
                    <a:pt x="66" y="12"/>
                    <a:pt x="56" y="14"/>
                    <a:pt x="54" y="14"/>
                  </a:cubicBezTo>
                  <a:cubicBezTo>
                    <a:pt x="53" y="14"/>
                    <a:pt x="50" y="17"/>
                    <a:pt x="48" y="1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1" name="Freeform 1158"/>
            <p:cNvSpPr>
              <a:spLocks/>
            </p:cNvSpPr>
            <p:nvPr/>
          </p:nvSpPr>
          <p:spPr bwMode="auto">
            <a:xfrm>
              <a:off x="7386638" y="777643"/>
              <a:ext cx="293687" cy="239414"/>
            </a:xfrm>
            <a:custGeom>
              <a:avLst/>
              <a:gdLst>
                <a:gd name="T0" fmla="*/ 278431 w 154"/>
                <a:gd name="T1" fmla="*/ 109144 h 97"/>
                <a:gd name="T2" fmla="*/ 255546 w 154"/>
                <a:gd name="T3" fmla="*/ 103400 h 97"/>
                <a:gd name="T4" fmla="*/ 232661 w 154"/>
                <a:gd name="T5" fmla="*/ 103400 h 97"/>
                <a:gd name="T6" fmla="*/ 232661 w 154"/>
                <a:gd name="T7" fmla="*/ 91911 h 97"/>
                <a:gd name="T8" fmla="*/ 221219 w 154"/>
                <a:gd name="T9" fmla="*/ 80422 h 97"/>
                <a:gd name="T10" fmla="*/ 225033 w 154"/>
                <a:gd name="T11" fmla="*/ 65104 h 97"/>
                <a:gd name="T12" fmla="*/ 196427 w 154"/>
                <a:gd name="T13" fmla="*/ 63189 h 97"/>
                <a:gd name="T14" fmla="*/ 200241 w 154"/>
                <a:gd name="T15" fmla="*/ 76593 h 97"/>
                <a:gd name="T16" fmla="*/ 183078 w 154"/>
                <a:gd name="T17" fmla="*/ 53615 h 97"/>
                <a:gd name="T18" fmla="*/ 120145 w 154"/>
                <a:gd name="T19" fmla="*/ 13404 h 97"/>
                <a:gd name="T20" fmla="*/ 61026 w 154"/>
                <a:gd name="T21" fmla="*/ 5744 h 97"/>
                <a:gd name="T22" fmla="*/ 82004 w 154"/>
                <a:gd name="T23" fmla="*/ 19148 h 97"/>
                <a:gd name="T24" fmla="*/ 66747 w 154"/>
                <a:gd name="T25" fmla="*/ 21063 h 97"/>
                <a:gd name="T26" fmla="*/ 34327 w 154"/>
                <a:gd name="T27" fmla="*/ 26807 h 97"/>
                <a:gd name="T28" fmla="*/ 57212 w 154"/>
                <a:gd name="T29" fmla="*/ 40211 h 97"/>
                <a:gd name="T30" fmla="*/ 55305 w 154"/>
                <a:gd name="T31" fmla="*/ 49785 h 97"/>
                <a:gd name="T32" fmla="*/ 15256 w 154"/>
                <a:gd name="T33" fmla="*/ 42126 h 97"/>
                <a:gd name="T34" fmla="*/ 20978 w 154"/>
                <a:gd name="T35" fmla="*/ 51700 h 97"/>
                <a:gd name="T36" fmla="*/ 7628 w 154"/>
                <a:gd name="T37" fmla="*/ 65104 h 97"/>
                <a:gd name="T38" fmla="*/ 43862 w 154"/>
                <a:gd name="T39" fmla="*/ 70848 h 97"/>
                <a:gd name="T40" fmla="*/ 51491 w 154"/>
                <a:gd name="T41" fmla="*/ 76593 h 97"/>
                <a:gd name="T42" fmla="*/ 30513 w 154"/>
                <a:gd name="T43" fmla="*/ 80422 h 97"/>
                <a:gd name="T44" fmla="*/ 3814 w 154"/>
                <a:gd name="T45" fmla="*/ 80422 h 97"/>
                <a:gd name="T46" fmla="*/ 36234 w 154"/>
                <a:gd name="T47" fmla="*/ 105315 h 97"/>
                <a:gd name="T48" fmla="*/ 45769 w 154"/>
                <a:gd name="T49" fmla="*/ 120633 h 97"/>
                <a:gd name="T50" fmla="*/ 72468 w 154"/>
                <a:gd name="T51" fmla="*/ 120633 h 97"/>
                <a:gd name="T52" fmla="*/ 110609 w 154"/>
                <a:gd name="T53" fmla="*/ 116804 h 97"/>
                <a:gd name="T54" fmla="*/ 108702 w 154"/>
                <a:gd name="T55" fmla="*/ 120633 h 97"/>
                <a:gd name="T56" fmla="*/ 82004 w 154"/>
                <a:gd name="T57" fmla="*/ 132122 h 97"/>
                <a:gd name="T58" fmla="*/ 78189 w 154"/>
                <a:gd name="T59" fmla="*/ 147441 h 97"/>
                <a:gd name="T60" fmla="*/ 114424 w 154"/>
                <a:gd name="T61" fmla="*/ 162759 h 97"/>
                <a:gd name="T62" fmla="*/ 101074 w 154"/>
                <a:gd name="T63" fmla="*/ 170418 h 97"/>
                <a:gd name="T64" fmla="*/ 148751 w 154"/>
                <a:gd name="T65" fmla="*/ 183822 h 97"/>
                <a:gd name="T66" fmla="*/ 165914 w 154"/>
                <a:gd name="T67" fmla="*/ 178078 h 97"/>
                <a:gd name="T68" fmla="*/ 173542 w 154"/>
                <a:gd name="T69" fmla="*/ 166589 h 97"/>
                <a:gd name="T70" fmla="*/ 202148 w 154"/>
                <a:gd name="T71" fmla="*/ 172333 h 97"/>
                <a:gd name="T72" fmla="*/ 209776 w 154"/>
                <a:gd name="T73" fmla="*/ 176163 h 97"/>
                <a:gd name="T74" fmla="*/ 209776 w 154"/>
                <a:gd name="T75" fmla="*/ 143611 h 97"/>
                <a:gd name="T76" fmla="*/ 225033 w 154"/>
                <a:gd name="T77" fmla="*/ 157015 h 97"/>
                <a:gd name="T78" fmla="*/ 263174 w 154"/>
                <a:gd name="T79" fmla="*/ 137867 h 97"/>
                <a:gd name="T80" fmla="*/ 282245 w 154"/>
                <a:gd name="T81" fmla="*/ 137867 h 97"/>
                <a:gd name="T82" fmla="*/ 293687 w 154"/>
                <a:gd name="T83" fmla="*/ 122548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97">
                  <a:moveTo>
                    <a:pt x="154" y="64"/>
                  </a:moveTo>
                  <a:cubicBezTo>
                    <a:pt x="153" y="61"/>
                    <a:pt x="147" y="59"/>
                    <a:pt x="146" y="57"/>
                  </a:cubicBezTo>
                  <a:cubicBezTo>
                    <a:pt x="144" y="55"/>
                    <a:pt x="145" y="56"/>
                    <a:pt x="141" y="57"/>
                  </a:cubicBezTo>
                  <a:cubicBezTo>
                    <a:pt x="138" y="58"/>
                    <a:pt x="138" y="55"/>
                    <a:pt x="134" y="54"/>
                  </a:cubicBezTo>
                  <a:cubicBezTo>
                    <a:pt x="131" y="53"/>
                    <a:pt x="133" y="54"/>
                    <a:pt x="128" y="55"/>
                  </a:cubicBezTo>
                  <a:cubicBezTo>
                    <a:pt x="122" y="55"/>
                    <a:pt x="120" y="56"/>
                    <a:pt x="122" y="54"/>
                  </a:cubicBezTo>
                  <a:cubicBezTo>
                    <a:pt x="125" y="52"/>
                    <a:pt x="129" y="49"/>
                    <a:pt x="125" y="49"/>
                  </a:cubicBezTo>
                  <a:cubicBezTo>
                    <a:pt x="122" y="48"/>
                    <a:pt x="120" y="51"/>
                    <a:pt x="122" y="48"/>
                  </a:cubicBezTo>
                  <a:cubicBezTo>
                    <a:pt x="123" y="46"/>
                    <a:pt x="127" y="45"/>
                    <a:pt x="124" y="44"/>
                  </a:cubicBezTo>
                  <a:cubicBezTo>
                    <a:pt x="121" y="42"/>
                    <a:pt x="118" y="42"/>
                    <a:pt x="116" y="42"/>
                  </a:cubicBezTo>
                  <a:cubicBezTo>
                    <a:pt x="115" y="42"/>
                    <a:pt x="115" y="41"/>
                    <a:pt x="117" y="39"/>
                  </a:cubicBezTo>
                  <a:cubicBezTo>
                    <a:pt x="119" y="38"/>
                    <a:pt x="121" y="36"/>
                    <a:pt x="118" y="34"/>
                  </a:cubicBezTo>
                  <a:cubicBezTo>
                    <a:pt x="116" y="32"/>
                    <a:pt x="116" y="29"/>
                    <a:pt x="110" y="29"/>
                  </a:cubicBezTo>
                  <a:cubicBezTo>
                    <a:pt x="104" y="30"/>
                    <a:pt x="98" y="31"/>
                    <a:pt x="103" y="33"/>
                  </a:cubicBezTo>
                  <a:cubicBezTo>
                    <a:pt x="107" y="35"/>
                    <a:pt x="116" y="40"/>
                    <a:pt x="112" y="40"/>
                  </a:cubicBezTo>
                  <a:cubicBezTo>
                    <a:pt x="108" y="40"/>
                    <a:pt x="107" y="42"/>
                    <a:pt x="105" y="40"/>
                  </a:cubicBezTo>
                  <a:cubicBezTo>
                    <a:pt x="102" y="37"/>
                    <a:pt x="99" y="37"/>
                    <a:pt x="99" y="34"/>
                  </a:cubicBezTo>
                  <a:cubicBezTo>
                    <a:pt x="98" y="30"/>
                    <a:pt x="101" y="28"/>
                    <a:pt x="96" y="28"/>
                  </a:cubicBezTo>
                  <a:cubicBezTo>
                    <a:pt x="92" y="27"/>
                    <a:pt x="80" y="28"/>
                    <a:pt x="78" y="24"/>
                  </a:cubicBezTo>
                  <a:cubicBezTo>
                    <a:pt x="76" y="21"/>
                    <a:pt x="69" y="11"/>
                    <a:pt x="63" y="7"/>
                  </a:cubicBezTo>
                  <a:cubicBezTo>
                    <a:pt x="56" y="4"/>
                    <a:pt x="51" y="2"/>
                    <a:pt x="42" y="1"/>
                  </a:cubicBezTo>
                  <a:cubicBezTo>
                    <a:pt x="32" y="0"/>
                    <a:pt x="30" y="2"/>
                    <a:pt x="32" y="3"/>
                  </a:cubicBezTo>
                  <a:cubicBezTo>
                    <a:pt x="35" y="4"/>
                    <a:pt x="46" y="6"/>
                    <a:pt x="46" y="7"/>
                  </a:cubicBezTo>
                  <a:cubicBezTo>
                    <a:pt x="45" y="9"/>
                    <a:pt x="46" y="10"/>
                    <a:pt x="43" y="10"/>
                  </a:cubicBezTo>
                  <a:cubicBezTo>
                    <a:pt x="40" y="10"/>
                    <a:pt x="33" y="9"/>
                    <a:pt x="32" y="9"/>
                  </a:cubicBezTo>
                  <a:cubicBezTo>
                    <a:pt x="31" y="9"/>
                    <a:pt x="39" y="11"/>
                    <a:pt x="35" y="11"/>
                  </a:cubicBezTo>
                  <a:cubicBezTo>
                    <a:pt x="32" y="11"/>
                    <a:pt x="28" y="11"/>
                    <a:pt x="25" y="11"/>
                  </a:cubicBezTo>
                  <a:cubicBezTo>
                    <a:pt x="21" y="11"/>
                    <a:pt x="19" y="12"/>
                    <a:pt x="18" y="14"/>
                  </a:cubicBezTo>
                  <a:cubicBezTo>
                    <a:pt x="17" y="15"/>
                    <a:pt x="15" y="16"/>
                    <a:pt x="19" y="16"/>
                  </a:cubicBezTo>
                  <a:cubicBezTo>
                    <a:pt x="24" y="17"/>
                    <a:pt x="25" y="20"/>
                    <a:pt x="30" y="21"/>
                  </a:cubicBezTo>
                  <a:cubicBezTo>
                    <a:pt x="35" y="22"/>
                    <a:pt x="28" y="21"/>
                    <a:pt x="28" y="23"/>
                  </a:cubicBezTo>
                  <a:cubicBezTo>
                    <a:pt x="29" y="24"/>
                    <a:pt x="33" y="27"/>
                    <a:pt x="29" y="26"/>
                  </a:cubicBezTo>
                  <a:cubicBezTo>
                    <a:pt x="26" y="25"/>
                    <a:pt x="19" y="23"/>
                    <a:pt x="17" y="23"/>
                  </a:cubicBezTo>
                  <a:cubicBezTo>
                    <a:pt x="15" y="23"/>
                    <a:pt x="6" y="21"/>
                    <a:pt x="8" y="22"/>
                  </a:cubicBezTo>
                  <a:cubicBezTo>
                    <a:pt x="11" y="23"/>
                    <a:pt x="18" y="24"/>
                    <a:pt x="16" y="24"/>
                  </a:cubicBezTo>
                  <a:cubicBezTo>
                    <a:pt x="14" y="24"/>
                    <a:pt x="9" y="25"/>
                    <a:pt x="11" y="27"/>
                  </a:cubicBezTo>
                  <a:cubicBezTo>
                    <a:pt x="12" y="29"/>
                    <a:pt x="19" y="32"/>
                    <a:pt x="14" y="32"/>
                  </a:cubicBezTo>
                  <a:cubicBezTo>
                    <a:pt x="9" y="32"/>
                    <a:pt x="3" y="34"/>
                    <a:pt x="4" y="34"/>
                  </a:cubicBezTo>
                  <a:cubicBezTo>
                    <a:pt x="5" y="34"/>
                    <a:pt x="6" y="35"/>
                    <a:pt x="10" y="36"/>
                  </a:cubicBezTo>
                  <a:cubicBezTo>
                    <a:pt x="14" y="37"/>
                    <a:pt x="19" y="38"/>
                    <a:pt x="23" y="37"/>
                  </a:cubicBezTo>
                  <a:cubicBezTo>
                    <a:pt x="27" y="36"/>
                    <a:pt x="33" y="36"/>
                    <a:pt x="31" y="37"/>
                  </a:cubicBezTo>
                  <a:cubicBezTo>
                    <a:pt x="30" y="38"/>
                    <a:pt x="26" y="40"/>
                    <a:pt x="27" y="40"/>
                  </a:cubicBezTo>
                  <a:cubicBezTo>
                    <a:pt x="29" y="41"/>
                    <a:pt x="30" y="43"/>
                    <a:pt x="29" y="43"/>
                  </a:cubicBezTo>
                  <a:cubicBezTo>
                    <a:pt x="27" y="43"/>
                    <a:pt x="20" y="43"/>
                    <a:pt x="16" y="42"/>
                  </a:cubicBezTo>
                  <a:cubicBezTo>
                    <a:pt x="11" y="42"/>
                    <a:pt x="6" y="42"/>
                    <a:pt x="4" y="41"/>
                  </a:cubicBezTo>
                  <a:cubicBezTo>
                    <a:pt x="2" y="39"/>
                    <a:pt x="0" y="39"/>
                    <a:pt x="2" y="42"/>
                  </a:cubicBezTo>
                  <a:cubicBezTo>
                    <a:pt x="4" y="45"/>
                    <a:pt x="6" y="53"/>
                    <a:pt x="13" y="53"/>
                  </a:cubicBezTo>
                  <a:cubicBezTo>
                    <a:pt x="19" y="53"/>
                    <a:pt x="23" y="55"/>
                    <a:pt x="19" y="55"/>
                  </a:cubicBezTo>
                  <a:cubicBezTo>
                    <a:pt x="15" y="55"/>
                    <a:pt x="15" y="59"/>
                    <a:pt x="16" y="60"/>
                  </a:cubicBezTo>
                  <a:cubicBezTo>
                    <a:pt x="17" y="60"/>
                    <a:pt x="22" y="64"/>
                    <a:pt x="24" y="63"/>
                  </a:cubicBezTo>
                  <a:cubicBezTo>
                    <a:pt x="27" y="62"/>
                    <a:pt x="30" y="60"/>
                    <a:pt x="33" y="61"/>
                  </a:cubicBezTo>
                  <a:cubicBezTo>
                    <a:pt x="35" y="62"/>
                    <a:pt x="36" y="65"/>
                    <a:pt x="38" y="63"/>
                  </a:cubicBezTo>
                  <a:cubicBezTo>
                    <a:pt x="40" y="62"/>
                    <a:pt x="48" y="58"/>
                    <a:pt x="52" y="59"/>
                  </a:cubicBezTo>
                  <a:cubicBezTo>
                    <a:pt x="56" y="59"/>
                    <a:pt x="59" y="61"/>
                    <a:pt x="58" y="61"/>
                  </a:cubicBezTo>
                  <a:cubicBezTo>
                    <a:pt x="58" y="61"/>
                    <a:pt x="64" y="62"/>
                    <a:pt x="69" y="62"/>
                  </a:cubicBezTo>
                  <a:cubicBezTo>
                    <a:pt x="73" y="62"/>
                    <a:pt x="56" y="63"/>
                    <a:pt x="57" y="63"/>
                  </a:cubicBezTo>
                  <a:cubicBezTo>
                    <a:pt x="58" y="63"/>
                    <a:pt x="77" y="65"/>
                    <a:pt x="75" y="66"/>
                  </a:cubicBezTo>
                  <a:cubicBezTo>
                    <a:pt x="73" y="67"/>
                    <a:pt x="47" y="68"/>
                    <a:pt x="43" y="69"/>
                  </a:cubicBezTo>
                  <a:cubicBezTo>
                    <a:pt x="40" y="69"/>
                    <a:pt x="33" y="72"/>
                    <a:pt x="35" y="74"/>
                  </a:cubicBezTo>
                  <a:cubicBezTo>
                    <a:pt x="37" y="75"/>
                    <a:pt x="40" y="77"/>
                    <a:pt x="41" y="77"/>
                  </a:cubicBezTo>
                  <a:cubicBezTo>
                    <a:pt x="42" y="77"/>
                    <a:pt x="41" y="81"/>
                    <a:pt x="44" y="82"/>
                  </a:cubicBezTo>
                  <a:cubicBezTo>
                    <a:pt x="46" y="83"/>
                    <a:pt x="56" y="83"/>
                    <a:pt x="60" y="85"/>
                  </a:cubicBezTo>
                  <a:cubicBezTo>
                    <a:pt x="65" y="86"/>
                    <a:pt x="61" y="86"/>
                    <a:pt x="57" y="86"/>
                  </a:cubicBezTo>
                  <a:cubicBezTo>
                    <a:pt x="53" y="86"/>
                    <a:pt x="48" y="87"/>
                    <a:pt x="53" y="89"/>
                  </a:cubicBezTo>
                  <a:cubicBezTo>
                    <a:pt x="57" y="92"/>
                    <a:pt x="60" y="93"/>
                    <a:pt x="65" y="95"/>
                  </a:cubicBezTo>
                  <a:cubicBezTo>
                    <a:pt x="71" y="96"/>
                    <a:pt x="75" y="97"/>
                    <a:pt x="78" y="96"/>
                  </a:cubicBezTo>
                  <a:cubicBezTo>
                    <a:pt x="81" y="95"/>
                    <a:pt x="88" y="95"/>
                    <a:pt x="84" y="94"/>
                  </a:cubicBezTo>
                  <a:cubicBezTo>
                    <a:pt x="79" y="92"/>
                    <a:pt x="84" y="91"/>
                    <a:pt x="87" y="93"/>
                  </a:cubicBezTo>
                  <a:cubicBezTo>
                    <a:pt x="90" y="95"/>
                    <a:pt x="92" y="96"/>
                    <a:pt x="92" y="95"/>
                  </a:cubicBezTo>
                  <a:cubicBezTo>
                    <a:pt x="92" y="93"/>
                    <a:pt x="85" y="84"/>
                    <a:pt x="91" y="87"/>
                  </a:cubicBezTo>
                  <a:cubicBezTo>
                    <a:pt x="96" y="91"/>
                    <a:pt x="101" y="97"/>
                    <a:pt x="102" y="96"/>
                  </a:cubicBezTo>
                  <a:cubicBezTo>
                    <a:pt x="104" y="94"/>
                    <a:pt x="108" y="92"/>
                    <a:pt x="106" y="90"/>
                  </a:cubicBezTo>
                  <a:cubicBezTo>
                    <a:pt x="105" y="88"/>
                    <a:pt x="104" y="86"/>
                    <a:pt x="107" y="86"/>
                  </a:cubicBezTo>
                  <a:cubicBezTo>
                    <a:pt x="110" y="86"/>
                    <a:pt x="108" y="94"/>
                    <a:pt x="110" y="92"/>
                  </a:cubicBezTo>
                  <a:cubicBezTo>
                    <a:pt x="112" y="90"/>
                    <a:pt x="114" y="86"/>
                    <a:pt x="113" y="84"/>
                  </a:cubicBezTo>
                  <a:cubicBezTo>
                    <a:pt x="112" y="82"/>
                    <a:pt x="109" y="77"/>
                    <a:pt x="110" y="75"/>
                  </a:cubicBezTo>
                  <a:cubicBezTo>
                    <a:pt x="111" y="74"/>
                    <a:pt x="113" y="70"/>
                    <a:pt x="113" y="75"/>
                  </a:cubicBezTo>
                  <a:cubicBezTo>
                    <a:pt x="113" y="79"/>
                    <a:pt x="116" y="83"/>
                    <a:pt x="118" y="82"/>
                  </a:cubicBezTo>
                  <a:cubicBezTo>
                    <a:pt x="120" y="81"/>
                    <a:pt x="127" y="74"/>
                    <a:pt x="131" y="72"/>
                  </a:cubicBezTo>
                  <a:cubicBezTo>
                    <a:pt x="136" y="70"/>
                    <a:pt x="140" y="72"/>
                    <a:pt x="138" y="72"/>
                  </a:cubicBezTo>
                  <a:cubicBezTo>
                    <a:pt x="137" y="73"/>
                    <a:pt x="134" y="75"/>
                    <a:pt x="137" y="74"/>
                  </a:cubicBezTo>
                  <a:cubicBezTo>
                    <a:pt x="140" y="74"/>
                    <a:pt x="151" y="72"/>
                    <a:pt x="148" y="72"/>
                  </a:cubicBezTo>
                  <a:cubicBezTo>
                    <a:pt x="145" y="71"/>
                    <a:pt x="141" y="72"/>
                    <a:pt x="144" y="70"/>
                  </a:cubicBezTo>
                  <a:cubicBezTo>
                    <a:pt x="148" y="68"/>
                    <a:pt x="154" y="67"/>
                    <a:pt x="154" y="6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2" name="Freeform 1159"/>
            <p:cNvSpPr>
              <a:spLocks/>
            </p:cNvSpPr>
            <p:nvPr/>
          </p:nvSpPr>
          <p:spPr bwMode="auto">
            <a:xfrm>
              <a:off x="7504113" y="640542"/>
              <a:ext cx="774700" cy="509523"/>
            </a:xfrm>
            <a:custGeom>
              <a:avLst/>
              <a:gdLst>
                <a:gd name="T0" fmla="*/ 66784 w 406"/>
                <a:gd name="T1" fmla="*/ 380011 h 207"/>
                <a:gd name="T2" fmla="*/ 116396 w 406"/>
                <a:gd name="T3" fmla="*/ 385740 h 207"/>
                <a:gd name="T4" fmla="*/ 186997 w 406"/>
                <a:gd name="T5" fmla="*/ 385740 h 207"/>
                <a:gd name="T6" fmla="*/ 215618 w 406"/>
                <a:gd name="T7" fmla="*/ 385740 h 207"/>
                <a:gd name="T8" fmla="*/ 242332 w 406"/>
                <a:gd name="T9" fmla="*/ 370463 h 207"/>
                <a:gd name="T10" fmla="*/ 305300 w 406"/>
                <a:gd name="T11" fmla="*/ 387650 h 207"/>
                <a:gd name="T12" fmla="*/ 328198 w 406"/>
                <a:gd name="T13" fmla="*/ 357096 h 207"/>
                <a:gd name="T14" fmla="*/ 286219 w 406"/>
                <a:gd name="T15" fmla="*/ 341819 h 207"/>
                <a:gd name="T16" fmla="*/ 255689 w 406"/>
                <a:gd name="T17" fmla="*/ 322723 h 207"/>
                <a:gd name="T18" fmla="*/ 347279 w 406"/>
                <a:gd name="T19" fmla="*/ 303627 h 207"/>
                <a:gd name="T20" fmla="*/ 387350 w 406"/>
                <a:gd name="T21" fmla="*/ 269254 h 207"/>
                <a:gd name="T22" fmla="*/ 398799 w 406"/>
                <a:gd name="T23" fmla="*/ 242520 h 207"/>
                <a:gd name="T24" fmla="*/ 326290 w 406"/>
                <a:gd name="T25" fmla="*/ 236791 h 207"/>
                <a:gd name="T26" fmla="*/ 354912 w 406"/>
                <a:gd name="T27" fmla="*/ 225333 h 207"/>
                <a:gd name="T28" fmla="*/ 438869 w 406"/>
                <a:gd name="T29" fmla="*/ 219604 h 207"/>
                <a:gd name="T30" fmla="*/ 475124 w 406"/>
                <a:gd name="T31" fmla="*/ 198599 h 207"/>
                <a:gd name="T32" fmla="*/ 490389 w 406"/>
                <a:gd name="T33" fmla="*/ 185232 h 207"/>
                <a:gd name="T34" fmla="*/ 534276 w 406"/>
                <a:gd name="T35" fmla="*/ 156588 h 207"/>
                <a:gd name="T36" fmla="*/ 685018 w 406"/>
                <a:gd name="T37" fmla="*/ 99299 h 207"/>
                <a:gd name="T38" fmla="*/ 576255 w 406"/>
                <a:gd name="T39" fmla="*/ 87842 h 207"/>
                <a:gd name="T40" fmla="*/ 692650 w 406"/>
                <a:gd name="T41" fmla="*/ 85932 h 207"/>
                <a:gd name="T42" fmla="*/ 723181 w 406"/>
                <a:gd name="T43" fmla="*/ 38192 h 207"/>
                <a:gd name="T44" fmla="*/ 673569 w 406"/>
                <a:gd name="T45" fmla="*/ 15277 h 207"/>
                <a:gd name="T46" fmla="*/ 635407 w 406"/>
                <a:gd name="T47" fmla="*/ 11458 h 207"/>
                <a:gd name="T48" fmla="*/ 519011 w 406"/>
                <a:gd name="T49" fmla="*/ 5729 h 207"/>
                <a:gd name="T50" fmla="*/ 477032 w 406"/>
                <a:gd name="T51" fmla="*/ 22915 h 207"/>
                <a:gd name="T52" fmla="*/ 406431 w 406"/>
                <a:gd name="T53" fmla="*/ 36282 h 207"/>
                <a:gd name="T54" fmla="*/ 328198 w 406"/>
                <a:gd name="T55" fmla="*/ 13367 h 207"/>
                <a:gd name="T56" fmla="*/ 293852 w 406"/>
                <a:gd name="T57" fmla="*/ 30554 h 207"/>
                <a:gd name="T58" fmla="*/ 242332 w 406"/>
                <a:gd name="T59" fmla="*/ 32463 h 207"/>
                <a:gd name="T60" fmla="*/ 309117 w 406"/>
                <a:gd name="T61" fmla="*/ 80203 h 207"/>
                <a:gd name="T62" fmla="*/ 225159 w 406"/>
                <a:gd name="T63" fmla="*/ 64927 h 207"/>
                <a:gd name="T64" fmla="*/ 131661 w 406"/>
                <a:gd name="T65" fmla="*/ 63017 h 207"/>
                <a:gd name="T66" fmla="*/ 156467 w 406"/>
                <a:gd name="T67" fmla="*/ 78294 h 207"/>
                <a:gd name="T68" fmla="*/ 68693 w 406"/>
                <a:gd name="T69" fmla="*/ 76384 h 207"/>
                <a:gd name="T70" fmla="*/ 5724 w 406"/>
                <a:gd name="T71" fmla="*/ 91661 h 207"/>
                <a:gd name="T72" fmla="*/ 32438 w 406"/>
                <a:gd name="T73" fmla="*/ 103119 h 207"/>
                <a:gd name="T74" fmla="*/ 61060 w 406"/>
                <a:gd name="T75" fmla="*/ 126034 h 207"/>
                <a:gd name="T76" fmla="*/ 135477 w 406"/>
                <a:gd name="T77" fmla="*/ 126034 h 207"/>
                <a:gd name="T78" fmla="*/ 148834 w 406"/>
                <a:gd name="T79" fmla="*/ 131763 h 207"/>
                <a:gd name="T80" fmla="*/ 160283 w 406"/>
                <a:gd name="T81" fmla="*/ 156588 h 207"/>
                <a:gd name="T82" fmla="*/ 251873 w 406"/>
                <a:gd name="T83" fmla="*/ 141311 h 207"/>
                <a:gd name="T84" fmla="*/ 322474 w 406"/>
                <a:gd name="T85" fmla="*/ 120305 h 207"/>
                <a:gd name="T86" fmla="*/ 332014 w 406"/>
                <a:gd name="T87" fmla="*/ 137491 h 207"/>
                <a:gd name="T88" fmla="*/ 267138 w 406"/>
                <a:gd name="T89" fmla="*/ 164226 h 207"/>
                <a:gd name="T90" fmla="*/ 293852 w 406"/>
                <a:gd name="T91" fmla="*/ 208147 h 207"/>
                <a:gd name="T92" fmla="*/ 148834 w 406"/>
                <a:gd name="T93" fmla="*/ 169955 h 207"/>
                <a:gd name="T94" fmla="*/ 141201 w 406"/>
                <a:gd name="T95" fmla="*/ 204328 h 207"/>
                <a:gd name="T96" fmla="*/ 259505 w 406"/>
                <a:gd name="T97" fmla="*/ 246339 h 207"/>
                <a:gd name="T98" fmla="*/ 200353 w 406"/>
                <a:gd name="T99" fmla="*/ 252068 h 207"/>
                <a:gd name="T100" fmla="*/ 116396 w 406"/>
                <a:gd name="T101" fmla="*/ 274983 h 207"/>
                <a:gd name="T102" fmla="*/ 166007 w 406"/>
                <a:gd name="T103" fmla="*/ 292169 h 207"/>
                <a:gd name="T104" fmla="*/ 175548 w 406"/>
                <a:gd name="T105" fmla="*/ 295989 h 207"/>
                <a:gd name="T106" fmla="*/ 188905 w 406"/>
                <a:gd name="T107" fmla="*/ 318904 h 207"/>
                <a:gd name="T108" fmla="*/ 207986 w 406"/>
                <a:gd name="T109" fmla="*/ 326542 h 207"/>
                <a:gd name="T110" fmla="*/ 122120 w 406"/>
                <a:gd name="T111" fmla="*/ 307446 h 207"/>
                <a:gd name="T112" fmla="*/ 133569 w 406"/>
                <a:gd name="T113" fmla="*/ 345638 h 2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6" h="207">
                  <a:moveTo>
                    <a:pt x="70" y="181"/>
                  </a:moveTo>
                  <a:cubicBezTo>
                    <a:pt x="65" y="181"/>
                    <a:pt x="51" y="181"/>
                    <a:pt x="48" y="182"/>
                  </a:cubicBezTo>
                  <a:cubicBezTo>
                    <a:pt x="44" y="183"/>
                    <a:pt x="32" y="184"/>
                    <a:pt x="32" y="189"/>
                  </a:cubicBezTo>
                  <a:cubicBezTo>
                    <a:pt x="32" y="194"/>
                    <a:pt x="32" y="198"/>
                    <a:pt x="35" y="199"/>
                  </a:cubicBezTo>
                  <a:cubicBezTo>
                    <a:pt x="38" y="200"/>
                    <a:pt x="42" y="203"/>
                    <a:pt x="44" y="200"/>
                  </a:cubicBezTo>
                  <a:cubicBezTo>
                    <a:pt x="47" y="197"/>
                    <a:pt x="44" y="193"/>
                    <a:pt x="47" y="195"/>
                  </a:cubicBezTo>
                  <a:cubicBezTo>
                    <a:pt x="49" y="197"/>
                    <a:pt x="45" y="202"/>
                    <a:pt x="50" y="202"/>
                  </a:cubicBezTo>
                  <a:cubicBezTo>
                    <a:pt x="54" y="202"/>
                    <a:pt x="56" y="201"/>
                    <a:pt x="61" y="202"/>
                  </a:cubicBezTo>
                  <a:cubicBezTo>
                    <a:pt x="66" y="203"/>
                    <a:pt x="69" y="204"/>
                    <a:pt x="70" y="201"/>
                  </a:cubicBezTo>
                  <a:cubicBezTo>
                    <a:pt x="70" y="198"/>
                    <a:pt x="74" y="195"/>
                    <a:pt x="74" y="198"/>
                  </a:cubicBezTo>
                  <a:cubicBezTo>
                    <a:pt x="75" y="202"/>
                    <a:pt x="68" y="202"/>
                    <a:pt x="78" y="202"/>
                  </a:cubicBezTo>
                  <a:cubicBezTo>
                    <a:pt x="88" y="203"/>
                    <a:pt x="101" y="205"/>
                    <a:pt x="98" y="202"/>
                  </a:cubicBezTo>
                  <a:cubicBezTo>
                    <a:pt x="95" y="200"/>
                    <a:pt x="89" y="197"/>
                    <a:pt x="94" y="198"/>
                  </a:cubicBezTo>
                  <a:cubicBezTo>
                    <a:pt x="100" y="199"/>
                    <a:pt x="100" y="203"/>
                    <a:pt x="101" y="201"/>
                  </a:cubicBezTo>
                  <a:cubicBezTo>
                    <a:pt x="101" y="198"/>
                    <a:pt x="101" y="196"/>
                    <a:pt x="103" y="198"/>
                  </a:cubicBezTo>
                  <a:cubicBezTo>
                    <a:pt x="106" y="199"/>
                    <a:pt x="111" y="202"/>
                    <a:pt x="113" y="202"/>
                  </a:cubicBezTo>
                  <a:cubicBezTo>
                    <a:pt x="114" y="201"/>
                    <a:pt x="109" y="194"/>
                    <a:pt x="113" y="195"/>
                  </a:cubicBezTo>
                  <a:cubicBezTo>
                    <a:pt x="117" y="197"/>
                    <a:pt x="118" y="200"/>
                    <a:pt x="122" y="200"/>
                  </a:cubicBezTo>
                  <a:cubicBezTo>
                    <a:pt x="126" y="200"/>
                    <a:pt x="130" y="201"/>
                    <a:pt x="127" y="198"/>
                  </a:cubicBezTo>
                  <a:cubicBezTo>
                    <a:pt x="123" y="194"/>
                    <a:pt x="122" y="193"/>
                    <a:pt x="127" y="194"/>
                  </a:cubicBezTo>
                  <a:cubicBezTo>
                    <a:pt x="131" y="195"/>
                    <a:pt x="125" y="194"/>
                    <a:pt x="133" y="197"/>
                  </a:cubicBezTo>
                  <a:cubicBezTo>
                    <a:pt x="141" y="200"/>
                    <a:pt x="145" y="197"/>
                    <a:pt x="145" y="200"/>
                  </a:cubicBezTo>
                  <a:cubicBezTo>
                    <a:pt x="145" y="203"/>
                    <a:pt x="136" y="207"/>
                    <a:pt x="139" y="207"/>
                  </a:cubicBezTo>
                  <a:cubicBezTo>
                    <a:pt x="142" y="207"/>
                    <a:pt x="154" y="205"/>
                    <a:pt x="160" y="203"/>
                  </a:cubicBezTo>
                  <a:cubicBezTo>
                    <a:pt x="167" y="200"/>
                    <a:pt x="168" y="198"/>
                    <a:pt x="174" y="198"/>
                  </a:cubicBezTo>
                  <a:cubicBezTo>
                    <a:pt x="179" y="198"/>
                    <a:pt x="183" y="195"/>
                    <a:pt x="184" y="191"/>
                  </a:cubicBezTo>
                  <a:cubicBezTo>
                    <a:pt x="184" y="187"/>
                    <a:pt x="182" y="186"/>
                    <a:pt x="179" y="186"/>
                  </a:cubicBezTo>
                  <a:cubicBezTo>
                    <a:pt x="177" y="186"/>
                    <a:pt x="176" y="188"/>
                    <a:pt x="172" y="187"/>
                  </a:cubicBezTo>
                  <a:cubicBezTo>
                    <a:pt x="169" y="186"/>
                    <a:pt x="162" y="188"/>
                    <a:pt x="164" y="186"/>
                  </a:cubicBezTo>
                  <a:cubicBezTo>
                    <a:pt x="166" y="185"/>
                    <a:pt x="171" y="181"/>
                    <a:pt x="168" y="181"/>
                  </a:cubicBezTo>
                  <a:cubicBezTo>
                    <a:pt x="165" y="180"/>
                    <a:pt x="161" y="180"/>
                    <a:pt x="158" y="180"/>
                  </a:cubicBezTo>
                  <a:cubicBezTo>
                    <a:pt x="155" y="181"/>
                    <a:pt x="153" y="182"/>
                    <a:pt x="150" y="179"/>
                  </a:cubicBezTo>
                  <a:cubicBezTo>
                    <a:pt x="147" y="177"/>
                    <a:pt x="144" y="177"/>
                    <a:pt x="143" y="178"/>
                  </a:cubicBezTo>
                  <a:cubicBezTo>
                    <a:pt x="141" y="178"/>
                    <a:pt x="127" y="179"/>
                    <a:pt x="130" y="178"/>
                  </a:cubicBezTo>
                  <a:cubicBezTo>
                    <a:pt x="132" y="178"/>
                    <a:pt x="138" y="178"/>
                    <a:pt x="136" y="175"/>
                  </a:cubicBezTo>
                  <a:cubicBezTo>
                    <a:pt x="134" y="172"/>
                    <a:pt x="132" y="168"/>
                    <a:pt x="134" y="169"/>
                  </a:cubicBezTo>
                  <a:cubicBezTo>
                    <a:pt x="136" y="170"/>
                    <a:pt x="144" y="176"/>
                    <a:pt x="155" y="176"/>
                  </a:cubicBezTo>
                  <a:cubicBezTo>
                    <a:pt x="167" y="176"/>
                    <a:pt x="172" y="178"/>
                    <a:pt x="177" y="174"/>
                  </a:cubicBezTo>
                  <a:cubicBezTo>
                    <a:pt x="181" y="170"/>
                    <a:pt x="183" y="167"/>
                    <a:pt x="181" y="164"/>
                  </a:cubicBezTo>
                  <a:cubicBezTo>
                    <a:pt x="178" y="162"/>
                    <a:pt x="177" y="159"/>
                    <a:pt x="182" y="159"/>
                  </a:cubicBezTo>
                  <a:cubicBezTo>
                    <a:pt x="186" y="158"/>
                    <a:pt x="219" y="157"/>
                    <a:pt x="211" y="155"/>
                  </a:cubicBezTo>
                  <a:cubicBezTo>
                    <a:pt x="203" y="152"/>
                    <a:pt x="195" y="150"/>
                    <a:pt x="201" y="150"/>
                  </a:cubicBezTo>
                  <a:cubicBezTo>
                    <a:pt x="206" y="150"/>
                    <a:pt x="221" y="148"/>
                    <a:pt x="217" y="146"/>
                  </a:cubicBezTo>
                  <a:cubicBezTo>
                    <a:pt x="213" y="143"/>
                    <a:pt x="198" y="142"/>
                    <a:pt x="203" y="141"/>
                  </a:cubicBezTo>
                  <a:cubicBezTo>
                    <a:pt x="209" y="140"/>
                    <a:pt x="230" y="140"/>
                    <a:pt x="226" y="135"/>
                  </a:cubicBezTo>
                  <a:cubicBezTo>
                    <a:pt x="221" y="131"/>
                    <a:pt x="219" y="132"/>
                    <a:pt x="216" y="132"/>
                  </a:cubicBezTo>
                  <a:cubicBezTo>
                    <a:pt x="213" y="132"/>
                    <a:pt x="202" y="132"/>
                    <a:pt x="205" y="131"/>
                  </a:cubicBezTo>
                  <a:cubicBezTo>
                    <a:pt x="208" y="129"/>
                    <a:pt x="213" y="127"/>
                    <a:pt x="209" y="127"/>
                  </a:cubicBezTo>
                  <a:cubicBezTo>
                    <a:pt x="204" y="127"/>
                    <a:pt x="190" y="128"/>
                    <a:pt x="187" y="128"/>
                  </a:cubicBezTo>
                  <a:cubicBezTo>
                    <a:pt x="184" y="128"/>
                    <a:pt x="174" y="137"/>
                    <a:pt x="177" y="134"/>
                  </a:cubicBezTo>
                  <a:cubicBezTo>
                    <a:pt x="181" y="131"/>
                    <a:pt x="186" y="127"/>
                    <a:pt x="182" y="127"/>
                  </a:cubicBezTo>
                  <a:cubicBezTo>
                    <a:pt x="179" y="126"/>
                    <a:pt x="168" y="124"/>
                    <a:pt x="171" y="124"/>
                  </a:cubicBezTo>
                  <a:cubicBezTo>
                    <a:pt x="174" y="124"/>
                    <a:pt x="193" y="124"/>
                    <a:pt x="190" y="124"/>
                  </a:cubicBezTo>
                  <a:cubicBezTo>
                    <a:pt x="187" y="124"/>
                    <a:pt x="178" y="121"/>
                    <a:pt x="182" y="121"/>
                  </a:cubicBezTo>
                  <a:cubicBezTo>
                    <a:pt x="186" y="121"/>
                    <a:pt x="199" y="122"/>
                    <a:pt x="194" y="121"/>
                  </a:cubicBezTo>
                  <a:cubicBezTo>
                    <a:pt x="190" y="120"/>
                    <a:pt x="179" y="119"/>
                    <a:pt x="186" y="118"/>
                  </a:cubicBezTo>
                  <a:cubicBezTo>
                    <a:pt x="194" y="117"/>
                    <a:pt x="209" y="118"/>
                    <a:pt x="206" y="116"/>
                  </a:cubicBezTo>
                  <a:cubicBezTo>
                    <a:pt x="204" y="115"/>
                    <a:pt x="194" y="112"/>
                    <a:pt x="200" y="112"/>
                  </a:cubicBezTo>
                  <a:cubicBezTo>
                    <a:pt x="206" y="112"/>
                    <a:pt x="208" y="117"/>
                    <a:pt x="217" y="117"/>
                  </a:cubicBezTo>
                  <a:cubicBezTo>
                    <a:pt x="227" y="117"/>
                    <a:pt x="223" y="116"/>
                    <a:pt x="230" y="115"/>
                  </a:cubicBezTo>
                  <a:cubicBezTo>
                    <a:pt x="237" y="114"/>
                    <a:pt x="249" y="113"/>
                    <a:pt x="245" y="111"/>
                  </a:cubicBezTo>
                  <a:cubicBezTo>
                    <a:pt x="240" y="108"/>
                    <a:pt x="219" y="104"/>
                    <a:pt x="225" y="103"/>
                  </a:cubicBezTo>
                  <a:cubicBezTo>
                    <a:pt x="230" y="102"/>
                    <a:pt x="225" y="100"/>
                    <a:pt x="233" y="101"/>
                  </a:cubicBezTo>
                  <a:cubicBezTo>
                    <a:pt x="241" y="102"/>
                    <a:pt x="247" y="103"/>
                    <a:pt x="249" y="104"/>
                  </a:cubicBezTo>
                  <a:cubicBezTo>
                    <a:pt x="252" y="106"/>
                    <a:pt x="255" y="110"/>
                    <a:pt x="261" y="107"/>
                  </a:cubicBezTo>
                  <a:cubicBezTo>
                    <a:pt x="268" y="104"/>
                    <a:pt x="274" y="102"/>
                    <a:pt x="276" y="99"/>
                  </a:cubicBezTo>
                  <a:cubicBezTo>
                    <a:pt x="279" y="97"/>
                    <a:pt x="280" y="93"/>
                    <a:pt x="278" y="93"/>
                  </a:cubicBezTo>
                  <a:cubicBezTo>
                    <a:pt x="276" y="94"/>
                    <a:pt x="258" y="100"/>
                    <a:pt x="257" y="97"/>
                  </a:cubicBezTo>
                  <a:cubicBezTo>
                    <a:pt x="257" y="95"/>
                    <a:pt x="256" y="90"/>
                    <a:pt x="258" y="92"/>
                  </a:cubicBezTo>
                  <a:cubicBezTo>
                    <a:pt x="260" y="93"/>
                    <a:pt x="260" y="97"/>
                    <a:pt x="267" y="95"/>
                  </a:cubicBezTo>
                  <a:cubicBezTo>
                    <a:pt x="273" y="93"/>
                    <a:pt x="287" y="91"/>
                    <a:pt x="287" y="91"/>
                  </a:cubicBezTo>
                  <a:cubicBezTo>
                    <a:pt x="287" y="91"/>
                    <a:pt x="276" y="81"/>
                    <a:pt x="280" y="82"/>
                  </a:cubicBezTo>
                  <a:cubicBezTo>
                    <a:pt x="284" y="84"/>
                    <a:pt x="284" y="89"/>
                    <a:pt x="291" y="87"/>
                  </a:cubicBezTo>
                  <a:cubicBezTo>
                    <a:pt x="299" y="85"/>
                    <a:pt x="301" y="80"/>
                    <a:pt x="308" y="77"/>
                  </a:cubicBezTo>
                  <a:cubicBezTo>
                    <a:pt x="315" y="73"/>
                    <a:pt x="334" y="63"/>
                    <a:pt x="343" y="60"/>
                  </a:cubicBezTo>
                  <a:cubicBezTo>
                    <a:pt x="351" y="57"/>
                    <a:pt x="362" y="52"/>
                    <a:pt x="359" y="52"/>
                  </a:cubicBezTo>
                  <a:cubicBezTo>
                    <a:pt x="356" y="52"/>
                    <a:pt x="274" y="67"/>
                    <a:pt x="287" y="63"/>
                  </a:cubicBezTo>
                  <a:cubicBezTo>
                    <a:pt x="299" y="60"/>
                    <a:pt x="329" y="52"/>
                    <a:pt x="326" y="52"/>
                  </a:cubicBezTo>
                  <a:cubicBezTo>
                    <a:pt x="323" y="52"/>
                    <a:pt x="313" y="53"/>
                    <a:pt x="307" y="51"/>
                  </a:cubicBezTo>
                  <a:cubicBezTo>
                    <a:pt x="302" y="49"/>
                    <a:pt x="299" y="46"/>
                    <a:pt x="302" y="46"/>
                  </a:cubicBezTo>
                  <a:cubicBezTo>
                    <a:pt x="304" y="47"/>
                    <a:pt x="307" y="48"/>
                    <a:pt x="311" y="48"/>
                  </a:cubicBezTo>
                  <a:cubicBezTo>
                    <a:pt x="315" y="48"/>
                    <a:pt x="327" y="49"/>
                    <a:pt x="334" y="48"/>
                  </a:cubicBezTo>
                  <a:cubicBezTo>
                    <a:pt x="340" y="48"/>
                    <a:pt x="348" y="45"/>
                    <a:pt x="352" y="45"/>
                  </a:cubicBezTo>
                  <a:cubicBezTo>
                    <a:pt x="357" y="45"/>
                    <a:pt x="356" y="45"/>
                    <a:pt x="363" y="45"/>
                  </a:cubicBezTo>
                  <a:cubicBezTo>
                    <a:pt x="369" y="44"/>
                    <a:pt x="405" y="34"/>
                    <a:pt x="405" y="28"/>
                  </a:cubicBezTo>
                  <a:cubicBezTo>
                    <a:pt x="405" y="23"/>
                    <a:pt x="406" y="23"/>
                    <a:pt x="400" y="23"/>
                  </a:cubicBezTo>
                  <a:cubicBezTo>
                    <a:pt x="393" y="23"/>
                    <a:pt x="382" y="21"/>
                    <a:pt x="380" y="22"/>
                  </a:cubicBezTo>
                  <a:cubicBezTo>
                    <a:pt x="379" y="23"/>
                    <a:pt x="379" y="24"/>
                    <a:pt x="379" y="20"/>
                  </a:cubicBezTo>
                  <a:cubicBezTo>
                    <a:pt x="378" y="16"/>
                    <a:pt x="373" y="15"/>
                    <a:pt x="373" y="13"/>
                  </a:cubicBezTo>
                  <a:cubicBezTo>
                    <a:pt x="373" y="11"/>
                    <a:pt x="375" y="10"/>
                    <a:pt x="369" y="11"/>
                  </a:cubicBezTo>
                  <a:cubicBezTo>
                    <a:pt x="364" y="12"/>
                    <a:pt x="361" y="15"/>
                    <a:pt x="358" y="11"/>
                  </a:cubicBezTo>
                  <a:cubicBezTo>
                    <a:pt x="355" y="8"/>
                    <a:pt x="355" y="6"/>
                    <a:pt x="353" y="8"/>
                  </a:cubicBezTo>
                  <a:cubicBezTo>
                    <a:pt x="351" y="10"/>
                    <a:pt x="354" y="9"/>
                    <a:pt x="348" y="10"/>
                  </a:cubicBezTo>
                  <a:cubicBezTo>
                    <a:pt x="342" y="11"/>
                    <a:pt x="334" y="13"/>
                    <a:pt x="327" y="15"/>
                  </a:cubicBezTo>
                  <a:cubicBezTo>
                    <a:pt x="321" y="16"/>
                    <a:pt x="301" y="17"/>
                    <a:pt x="308" y="15"/>
                  </a:cubicBezTo>
                  <a:cubicBezTo>
                    <a:pt x="315" y="14"/>
                    <a:pt x="338" y="5"/>
                    <a:pt x="333" y="6"/>
                  </a:cubicBezTo>
                  <a:cubicBezTo>
                    <a:pt x="329" y="7"/>
                    <a:pt x="315" y="6"/>
                    <a:pt x="308" y="5"/>
                  </a:cubicBezTo>
                  <a:cubicBezTo>
                    <a:pt x="301" y="5"/>
                    <a:pt x="297" y="5"/>
                    <a:pt x="293" y="3"/>
                  </a:cubicBezTo>
                  <a:cubicBezTo>
                    <a:pt x="290" y="1"/>
                    <a:pt x="290" y="1"/>
                    <a:pt x="285" y="1"/>
                  </a:cubicBezTo>
                  <a:cubicBezTo>
                    <a:pt x="281" y="1"/>
                    <a:pt x="269" y="0"/>
                    <a:pt x="272" y="3"/>
                  </a:cubicBezTo>
                  <a:cubicBezTo>
                    <a:pt x="274" y="5"/>
                    <a:pt x="281" y="9"/>
                    <a:pt x="275" y="8"/>
                  </a:cubicBezTo>
                  <a:cubicBezTo>
                    <a:pt x="269" y="7"/>
                    <a:pt x="267" y="2"/>
                    <a:pt x="261" y="2"/>
                  </a:cubicBezTo>
                  <a:cubicBezTo>
                    <a:pt x="256" y="1"/>
                    <a:pt x="239" y="3"/>
                    <a:pt x="241" y="5"/>
                  </a:cubicBezTo>
                  <a:cubicBezTo>
                    <a:pt x="243" y="6"/>
                    <a:pt x="244" y="11"/>
                    <a:pt x="250" y="12"/>
                  </a:cubicBezTo>
                  <a:cubicBezTo>
                    <a:pt x="256" y="14"/>
                    <a:pt x="242" y="13"/>
                    <a:pt x="237" y="10"/>
                  </a:cubicBezTo>
                  <a:cubicBezTo>
                    <a:pt x="233" y="7"/>
                    <a:pt x="229" y="2"/>
                    <a:pt x="225" y="2"/>
                  </a:cubicBezTo>
                  <a:cubicBezTo>
                    <a:pt x="221" y="2"/>
                    <a:pt x="184" y="2"/>
                    <a:pt x="192" y="5"/>
                  </a:cubicBezTo>
                  <a:cubicBezTo>
                    <a:pt x="199" y="8"/>
                    <a:pt x="215" y="19"/>
                    <a:pt x="213" y="19"/>
                  </a:cubicBezTo>
                  <a:cubicBezTo>
                    <a:pt x="210" y="19"/>
                    <a:pt x="203" y="26"/>
                    <a:pt x="204" y="23"/>
                  </a:cubicBezTo>
                  <a:cubicBezTo>
                    <a:pt x="206" y="20"/>
                    <a:pt x="211" y="21"/>
                    <a:pt x="205" y="18"/>
                  </a:cubicBezTo>
                  <a:cubicBezTo>
                    <a:pt x="198" y="15"/>
                    <a:pt x="194" y="9"/>
                    <a:pt x="190" y="9"/>
                  </a:cubicBezTo>
                  <a:cubicBezTo>
                    <a:pt x="186" y="8"/>
                    <a:pt x="181" y="9"/>
                    <a:pt x="172" y="7"/>
                  </a:cubicBezTo>
                  <a:cubicBezTo>
                    <a:pt x="164" y="6"/>
                    <a:pt x="153" y="7"/>
                    <a:pt x="155" y="7"/>
                  </a:cubicBezTo>
                  <a:cubicBezTo>
                    <a:pt x="156" y="7"/>
                    <a:pt x="157" y="13"/>
                    <a:pt x="163" y="13"/>
                  </a:cubicBezTo>
                  <a:cubicBezTo>
                    <a:pt x="168" y="13"/>
                    <a:pt x="178" y="14"/>
                    <a:pt x="173" y="14"/>
                  </a:cubicBezTo>
                  <a:cubicBezTo>
                    <a:pt x="168" y="14"/>
                    <a:pt x="159" y="19"/>
                    <a:pt x="154" y="16"/>
                  </a:cubicBezTo>
                  <a:cubicBezTo>
                    <a:pt x="149" y="13"/>
                    <a:pt x="145" y="10"/>
                    <a:pt x="141" y="10"/>
                  </a:cubicBezTo>
                  <a:cubicBezTo>
                    <a:pt x="137" y="10"/>
                    <a:pt x="137" y="10"/>
                    <a:pt x="141" y="12"/>
                  </a:cubicBezTo>
                  <a:cubicBezTo>
                    <a:pt x="146" y="15"/>
                    <a:pt x="148" y="22"/>
                    <a:pt x="143" y="20"/>
                  </a:cubicBezTo>
                  <a:cubicBezTo>
                    <a:pt x="138" y="18"/>
                    <a:pt x="125" y="17"/>
                    <a:pt x="127" y="17"/>
                  </a:cubicBezTo>
                  <a:cubicBezTo>
                    <a:pt x="128" y="18"/>
                    <a:pt x="139" y="21"/>
                    <a:pt x="135" y="21"/>
                  </a:cubicBezTo>
                  <a:cubicBezTo>
                    <a:pt x="131" y="21"/>
                    <a:pt x="121" y="20"/>
                    <a:pt x="124" y="24"/>
                  </a:cubicBezTo>
                  <a:cubicBezTo>
                    <a:pt x="126" y="28"/>
                    <a:pt x="148" y="34"/>
                    <a:pt x="153" y="34"/>
                  </a:cubicBezTo>
                  <a:cubicBezTo>
                    <a:pt x="157" y="35"/>
                    <a:pt x="167" y="46"/>
                    <a:pt x="162" y="42"/>
                  </a:cubicBezTo>
                  <a:cubicBezTo>
                    <a:pt x="158" y="39"/>
                    <a:pt x="150" y="37"/>
                    <a:pt x="145" y="36"/>
                  </a:cubicBezTo>
                  <a:cubicBezTo>
                    <a:pt x="140" y="36"/>
                    <a:pt x="116" y="26"/>
                    <a:pt x="120" y="28"/>
                  </a:cubicBezTo>
                  <a:cubicBezTo>
                    <a:pt x="124" y="31"/>
                    <a:pt x="133" y="36"/>
                    <a:pt x="127" y="35"/>
                  </a:cubicBezTo>
                  <a:cubicBezTo>
                    <a:pt x="121" y="34"/>
                    <a:pt x="123" y="37"/>
                    <a:pt x="118" y="34"/>
                  </a:cubicBezTo>
                  <a:cubicBezTo>
                    <a:pt x="114" y="30"/>
                    <a:pt x="109" y="25"/>
                    <a:pt x="104" y="25"/>
                  </a:cubicBezTo>
                  <a:cubicBezTo>
                    <a:pt x="100" y="24"/>
                    <a:pt x="85" y="21"/>
                    <a:pt x="83" y="22"/>
                  </a:cubicBezTo>
                  <a:cubicBezTo>
                    <a:pt x="81" y="23"/>
                    <a:pt x="92" y="25"/>
                    <a:pt x="87" y="27"/>
                  </a:cubicBezTo>
                  <a:cubicBezTo>
                    <a:pt x="83" y="28"/>
                    <a:pt x="65" y="33"/>
                    <a:pt x="69" y="33"/>
                  </a:cubicBezTo>
                  <a:cubicBezTo>
                    <a:pt x="73" y="34"/>
                    <a:pt x="77" y="31"/>
                    <a:pt x="83" y="34"/>
                  </a:cubicBezTo>
                  <a:cubicBezTo>
                    <a:pt x="89" y="37"/>
                    <a:pt x="95" y="39"/>
                    <a:pt x="90" y="39"/>
                  </a:cubicBezTo>
                  <a:cubicBezTo>
                    <a:pt x="85" y="38"/>
                    <a:pt x="82" y="38"/>
                    <a:pt x="85" y="40"/>
                  </a:cubicBezTo>
                  <a:cubicBezTo>
                    <a:pt x="87" y="41"/>
                    <a:pt x="85" y="44"/>
                    <a:pt x="82" y="41"/>
                  </a:cubicBezTo>
                  <a:cubicBezTo>
                    <a:pt x="79" y="38"/>
                    <a:pt x="77" y="34"/>
                    <a:pt x="72" y="35"/>
                  </a:cubicBezTo>
                  <a:cubicBezTo>
                    <a:pt x="68" y="35"/>
                    <a:pt x="66" y="43"/>
                    <a:pt x="62" y="40"/>
                  </a:cubicBezTo>
                  <a:cubicBezTo>
                    <a:pt x="58" y="36"/>
                    <a:pt x="60" y="34"/>
                    <a:pt x="53" y="34"/>
                  </a:cubicBezTo>
                  <a:cubicBezTo>
                    <a:pt x="47" y="34"/>
                    <a:pt x="36" y="38"/>
                    <a:pt x="36" y="40"/>
                  </a:cubicBezTo>
                  <a:cubicBezTo>
                    <a:pt x="36" y="42"/>
                    <a:pt x="33" y="45"/>
                    <a:pt x="30" y="43"/>
                  </a:cubicBezTo>
                  <a:cubicBezTo>
                    <a:pt x="27" y="41"/>
                    <a:pt x="27" y="41"/>
                    <a:pt x="23" y="41"/>
                  </a:cubicBezTo>
                  <a:cubicBezTo>
                    <a:pt x="19" y="41"/>
                    <a:pt x="12" y="45"/>
                    <a:pt x="8" y="45"/>
                  </a:cubicBezTo>
                  <a:cubicBezTo>
                    <a:pt x="4" y="45"/>
                    <a:pt x="0" y="47"/>
                    <a:pt x="3" y="48"/>
                  </a:cubicBezTo>
                  <a:cubicBezTo>
                    <a:pt x="6" y="49"/>
                    <a:pt x="7" y="50"/>
                    <a:pt x="11" y="49"/>
                  </a:cubicBezTo>
                  <a:cubicBezTo>
                    <a:pt x="16" y="49"/>
                    <a:pt x="21" y="47"/>
                    <a:pt x="24" y="48"/>
                  </a:cubicBezTo>
                  <a:cubicBezTo>
                    <a:pt x="27" y="50"/>
                    <a:pt x="24" y="50"/>
                    <a:pt x="21" y="51"/>
                  </a:cubicBezTo>
                  <a:cubicBezTo>
                    <a:pt x="18" y="51"/>
                    <a:pt x="11" y="55"/>
                    <a:pt x="17" y="54"/>
                  </a:cubicBezTo>
                  <a:cubicBezTo>
                    <a:pt x="23" y="53"/>
                    <a:pt x="39" y="53"/>
                    <a:pt x="46" y="52"/>
                  </a:cubicBezTo>
                  <a:cubicBezTo>
                    <a:pt x="52" y="51"/>
                    <a:pt x="42" y="54"/>
                    <a:pt x="36" y="54"/>
                  </a:cubicBezTo>
                  <a:cubicBezTo>
                    <a:pt x="31" y="55"/>
                    <a:pt x="21" y="62"/>
                    <a:pt x="23" y="63"/>
                  </a:cubicBezTo>
                  <a:cubicBezTo>
                    <a:pt x="24" y="65"/>
                    <a:pt x="26" y="66"/>
                    <a:pt x="32" y="66"/>
                  </a:cubicBezTo>
                  <a:cubicBezTo>
                    <a:pt x="39" y="66"/>
                    <a:pt x="50" y="68"/>
                    <a:pt x="56" y="67"/>
                  </a:cubicBezTo>
                  <a:cubicBezTo>
                    <a:pt x="62" y="66"/>
                    <a:pt x="77" y="59"/>
                    <a:pt x="83" y="59"/>
                  </a:cubicBezTo>
                  <a:cubicBezTo>
                    <a:pt x="90" y="59"/>
                    <a:pt x="93" y="59"/>
                    <a:pt x="89" y="61"/>
                  </a:cubicBezTo>
                  <a:cubicBezTo>
                    <a:pt x="85" y="62"/>
                    <a:pt x="78" y="65"/>
                    <a:pt x="71" y="66"/>
                  </a:cubicBezTo>
                  <a:cubicBezTo>
                    <a:pt x="64" y="67"/>
                    <a:pt x="43" y="70"/>
                    <a:pt x="37" y="70"/>
                  </a:cubicBezTo>
                  <a:cubicBezTo>
                    <a:pt x="31" y="69"/>
                    <a:pt x="37" y="72"/>
                    <a:pt x="43" y="73"/>
                  </a:cubicBezTo>
                  <a:cubicBezTo>
                    <a:pt x="48" y="75"/>
                    <a:pt x="50" y="81"/>
                    <a:pt x="58" y="78"/>
                  </a:cubicBezTo>
                  <a:cubicBezTo>
                    <a:pt x="66" y="76"/>
                    <a:pt x="72" y="69"/>
                    <a:pt x="78" y="69"/>
                  </a:cubicBezTo>
                  <a:cubicBezTo>
                    <a:pt x="83" y="68"/>
                    <a:pt x="113" y="63"/>
                    <a:pt x="118" y="63"/>
                  </a:cubicBezTo>
                  <a:cubicBezTo>
                    <a:pt x="124" y="62"/>
                    <a:pt x="90" y="67"/>
                    <a:pt x="82" y="70"/>
                  </a:cubicBezTo>
                  <a:cubicBezTo>
                    <a:pt x="74" y="73"/>
                    <a:pt x="66" y="80"/>
                    <a:pt x="70" y="81"/>
                  </a:cubicBezTo>
                  <a:cubicBezTo>
                    <a:pt x="75" y="82"/>
                    <a:pt x="73" y="81"/>
                    <a:pt x="84" y="82"/>
                  </a:cubicBezTo>
                  <a:cubicBezTo>
                    <a:pt x="94" y="83"/>
                    <a:pt x="99" y="83"/>
                    <a:pt x="104" y="79"/>
                  </a:cubicBezTo>
                  <a:cubicBezTo>
                    <a:pt x="109" y="76"/>
                    <a:pt x="107" y="73"/>
                    <a:pt x="112" y="74"/>
                  </a:cubicBezTo>
                  <a:cubicBezTo>
                    <a:pt x="117" y="75"/>
                    <a:pt x="105" y="77"/>
                    <a:pt x="117" y="75"/>
                  </a:cubicBezTo>
                  <a:cubicBezTo>
                    <a:pt x="128" y="74"/>
                    <a:pt x="137" y="72"/>
                    <a:pt x="132" y="74"/>
                  </a:cubicBezTo>
                  <a:cubicBezTo>
                    <a:pt x="127" y="76"/>
                    <a:pt x="109" y="81"/>
                    <a:pt x="117" y="81"/>
                  </a:cubicBezTo>
                  <a:cubicBezTo>
                    <a:pt x="125" y="80"/>
                    <a:pt x="147" y="80"/>
                    <a:pt x="153" y="77"/>
                  </a:cubicBezTo>
                  <a:cubicBezTo>
                    <a:pt x="159" y="73"/>
                    <a:pt x="167" y="69"/>
                    <a:pt x="165" y="66"/>
                  </a:cubicBezTo>
                  <a:cubicBezTo>
                    <a:pt x="163" y="62"/>
                    <a:pt x="167" y="63"/>
                    <a:pt x="169" y="63"/>
                  </a:cubicBezTo>
                  <a:cubicBezTo>
                    <a:pt x="172" y="63"/>
                    <a:pt x="173" y="61"/>
                    <a:pt x="179" y="57"/>
                  </a:cubicBezTo>
                  <a:cubicBezTo>
                    <a:pt x="185" y="54"/>
                    <a:pt x="199" y="51"/>
                    <a:pt x="193" y="54"/>
                  </a:cubicBezTo>
                  <a:cubicBezTo>
                    <a:pt x="186" y="56"/>
                    <a:pt x="183" y="62"/>
                    <a:pt x="178" y="65"/>
                  </a:cubicBezTo>
                  <a:cubicBezTo>
                    <a:pt x="173" y="69"/>
                    <a:pt x="167" y="72"/>
                    <a:pt x="174" y="72"/>
                  </a:cubicBezTo>
                  <a:cubicBezTo>
                    <a:pt x="182" y="72"/>
                    <a:pt x="207" y="71"/>
                    <a:pt x="198" y="73"/>
                  </a:cubicBezTo>
                  <a:cubicBezTo>
                    <a:pt x="189" y="74"/>
                    <a:pt x="152" y="79"/>
                    <a:pt x="162" y="79"/>
                  </a:cubicBezTo>
                  <a:cubicBezTo>
                    <a:pt x="171" y="79"/>
                    <a:pt x="188" y="82"/>
                    <a:pt x="180" y="82"/>
                  </a:cubicBezTo>
                  <a:cubicBezTo>
                    <a:pt x="172" y="83"/>
                    <a:pt x="147" y="86"/>
                    <a:pt x="140" y="86"/>
                  </a:cubicBezTo>
                  <a:cubicBezTo>
                    <a:pt x="133" y="86"/>
                    <a:pt x="111" y="88"/>
                    <a:pt x="116" y="91"/>
                  </a:cubicBezTo>
                  <a:cubicBezTo>
                    <a:pt x="121" y="94"/>
                    <a:pt x="136" y="100"/>
                    <a:pt x="135" y="102"/>
                  </a:cubicBezTo>
                  <a:cubicBezTo>
                    <a:pt x="134" y="105"/>
                    <a:pt x="135" y="109"/>
                    <a:pt x="139" y="109"/>
                  </a:cubicBezTo>
                  <a:cubicBezTo>
                    <a:pt x="143" y="109"/>
                    <a:pt x="157" y="108"/>
                    <a:pt x="154" y="109"/>
                  </a:cubicBezTo>
                  <a:cubicBezTo>
                    <a:pt x="150" y="109"/>
                    <a:pt x="139" y="113"/>
                    <a:pt x="135" y="111"/>
                  </a:cubicBezTo>
                  <a:cubicBezTo>
                    <a:pt x="131" y="108"/>
                    <a:pt x="125" y="104"/>
                    <a:pt x="120" y="101"/>
                  </a:cubicBezTo>
                  <a:cubicBezTo>
                    <a:pt x="115" y="99"/>
                    <a:pt x="110" y="92"/>
                    <a:pt x="104" y="92"/>
                  </a:cubicBezTo>
                  <a:cubicBezTo>
                    <a:pt x="98" y="91"/>
                    <a:pt x="82" y="90"/>
                    <a:pt x="78" y="89"/>
                  </a:cubicBezTo>
                  <a:cubicBezTo>
                    <a:pt x="74" y="89"/>
                    <a:pt x="71" y="88"/>
                    <a:pt x="71" y="91"/>
                  </a:cubicBezTo>
                  <a:cubicBezTo>
                    <a:pt x="70" y="94"/>
                    <a:pt x="63" y="98"/>
                    <a:pt x="73" y="98"/>
                  </a:cubicBezTo>
                  <a:cubicBezTo>
                    <a:pt x="82" y="98"/>
                    <a:pt x="90" y="99"/>
                    <a:pt x="82" y="99"/>
                  </a:cubicBezTo>
                  <a:cubicBezTo>
                    <a:pt x="74" y="99"/>
                    <a:pt x="64" y="107"/>
                    <a:pt x="74" y="107"/>
                  </a:cubicBezTo>
                  <a:cubicBezTo>
                    <a:pt x="84" y="108"/>
                    <a:pt x="88" y="108"/>
                    <a:pt x="92" y="112"/>
                  </a:cubicBezTo>
                  <a:cubicBezTo>
                    <a:pt x="95" y="115"/>
                    <a:pt x="99" y="121"/>
                    <a:pt x="106" y="124"/>
                  </a:cubicBezTo>
                  <a:cubicBezTo>
                    <a:pt x="114" y="128"/>
                    <a:pt x="117" y="131"/>
                    <a:pt x="123" y="130"/>
                  </a:cubicBezTo>
                  <a:cubicBezTo>
                    <a:pt x="129" y="129"/>
                    <a:pt x="137" y="127"/>
                    <a:pt x="136" y="129"/>
                  </a:cubicBezTo>
                  <a:cubicBezTo>
                    <a:pt x="134" y="131"/>
                    <a:pt x="137" y="134"/>
                    <a:pt x="130" y="134"/>
                  </a:cubicBezTo>
                  <a:cubicBezTo>
                    <a:pt x="123" y="133"/>
                    <a:pt x="113" y="132"/>
                    <a:pt x="118" y="134"/>
                  </a:cubicBezTo>
                  <a:cubicBezTo>
                    <a:pt x="123" y="136"/>
                    <a:pt x="133" y="143"/>
                    <a:pt x="124" y="140"/>
                  </a:cubicBezTo>
                  <a:cubicBezTo>
                    <a:pt x="115" y="137"/>
                    <a:pt x="113" y="133"/>
                    <a:pt x="105" y="132"/>
                  </a:cubicBezTo>
                  <a:cubicBezTo>
                    <a:pt x="96" y="132"/>
                    <a:pt x="88" y="130"/>
                    <a:pt x="85" y="131"/>
                  </a:cubicBezTo>
                  <a:cubicBezTo>
                    <a:pt x="83" y="132"/>
                    <a:pt x="79" y="136"/>
                    <a:pt x="74" y="136"/>
                  </a:cubicBezTo>
                  <a:cubicBezTo>
                    <a:pt x="70" y="136"/>
                    <a:pt x="68" y="137"/>
                    <a:pt x="67" y="140"/>
                  </a:cubicBezTo>
                  <a:cubicBezTo>
                    <a:pt x="66" y="143"/>
                    <a:pt x="64" y="143"/>
                    <a:pt x="61" y="144"/>
                  </a:cubicBezTo>
                  <a:cubicBezTo>
                    <a:pt x="58" y="145"/>
                    <a:pt x="59" y="151"/>
                    <a:pt x="63" y="152"/>
                  </a:cubicBezTo>
                  <a:cubicBezTo>
                    <a:pt x="66" y="152"/>
                    <a:pt x="68" y="153"/>
                    <a:pt x="72" y="151"/>
                  </a:cubicBezTo>
                  <a:cubicBezTo>
                    <a:pt x="76" y="150"/>
                    <a:pt x="71" y="155"/>
                    <a:pt x="77" y="155"/>
                  </a:cubicBezTo>
                  <a:cubicBezTo>
                    <a:pt x="82" y="154"/>
                    <a:pt x="82" y="156"/>
                    <a:pt x="87" y="153"/>
                  </a:cubicBezTo>
                  <a:cubicBezTo>
                    <a:pt x="91" y="151"/>
                    <a:pt x="94" y="139"/>
                    <a:pt x="94" y="143"/>
                  </a:cubicBezTo>
                  <a:cubicBezTo>
                    <a:pt x="94" y="147"/>
                    <a:pt x="92" y="147"/>
                    <a:pt x="96" y="147"/>
                  </a:cubicBezTo>
                  <a:cubicBezTo>
                    <a:pt x="100" y="147"/>
                    <a:pt x="91" y="151"/>
                    <a:pt x="95" y="151"/>
                  </a:cubicBezTo>
                  <a:cubicBezTo>
                    <a:pt x="98" y="151"/>
                    <a:pt x="87" y="155"/>
                    <a:pt x="92" y="155"/>
                  </a:cubicBezTo>
                  <a:cubicBezTo>
                    <a:pt x="97" y="155"/>
                    <a:pt x="76" y="159"/>
                    <a:pt x="84" y="159"/>
                  </a:cubicBezTo>
                  <a:cubicBezTo>
                    <a:pt x="92" y="159"/>
                    <a:pt x="100" y="158"/>
                    <a:pt x="94" y="162"/>
                  </a:cubicBezTo>
                  <a:cubicBezTo>
                    <a:pt x="88" y="165"/>
                    <a:pt x="82" y="170"/>
                    <a:pt x="87" y="169"/>
                  </a:cubicBezTo>
                  <a:cubicBezTo>
                    <a:pt x="92" y="168"/>
                    <a:pt x="102" y="167"/>
                    <a:pt x="99" y="167"/>
                  </a:cubicBezTo>
                  <a:cubicBezTo>
                    <a:pt x="96" y="168"/>
                    <a:pt x="93" y="169"/>
                    <a:pt x="101" y="170"/>
                  </a:cubicBezTo>
                  <a:cubicBezTo>
                    <a:pt x="108" y="170"/>
                    <a:pt x="113" y="166"/>
                    <a:pt x="118" y="160"/>
                  </a:cubicBezTo>
                  <a:cubicBezTo>
                    <a:pt x="123" y="154"/>
                    <a:pt x="128" y="154"/>
                    <a:pt x="124" y="159"/>
                  </a:cubicBezTo>
                  <a:cubicBezTo>
                    <a:pt x="120" y="163"/>
                    <a:pt x="112" y="168"/>
                    <a:pt x="109" y="171"/>
                  </a:cubicBezTo>
                  <a:cubicBezTo>
                    <a:pt x="107" y="175"/>
                    <a:pt x="105" y="174"/>
                    <a:pt x="100" y="175"/>
                  </a:cubicBezTo>
                  <a:cubicBezTo>
                    <a:pt x="95" y="175"/>
                    <a:pt x="90" y="177"/>
                    <a:pt x="85" y="174"/>
                  </a:cubicBezTo>
                  <a:cubicBezTo>
                    <a:pt x="80" y="172"/>
                    <a:pt x="80" y="171"/>
                    <a:pt x="78" y="168"/>
                  </a:cubicBezTo>
                  <a:cubicBezTo>
                    <a:pt x="76" y="164"/>
                    <a:pt x="71" y="161"/>
                    <a:pt x="64" y="161"/>
                  </a:cubicBezTo>
                  <a:cubicBezTo>
                    <a:pt x="57" y="161"/>
                    <a:pt x="44" y="160"/>
                    <a:pt x="50" y="165"/>
                  </a:cubicBezTo>
                  <a:cubicBezTo>
                    <a:pt x="55" y="170"/>
                    <a:pt x="51" y="172"/>
                    <a:pt x="60" y="173"/>
                  </a:cubicBezTo>
                  <a:cubicBezTo>
                    <a:pt x="68" y="174"/>
                    <a:pt x="58" y="176"/>
                    <a:pt x="62" y="177"/>
                  </a:cubicBezTo>
                  <a:cubicBezTo>
                    <a:pt x="65" y="178"/>
                    <a:pt x="72" y="181"/>
                    <a:pt x="70" y="18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3" name="Freeform 1160"/>
            <p:cNvSpPr>
              <a:spLocks/>
            </p:cNvSpPr>
            <p:nvPr/>
          </p:nvSpPr>
          <p:spPr bwMode="auto">
            <a:xfrm>
              <a:off x="7861300" y="924975"/>
              <a:ext cx="84138" cy="30693"/>
            </a:xfrm>
            <a:custGeom>
              <a:avLst/>
              <a:gdLst>
                <a:gd name="T0" fmla="*/ 78401 w 44"/>
                <a:gd name="T1" fmla="*/ 19843 h 12"/>
                <a:gd name="T2" fmla="*/ 72665 w 44"/>
                <a:gd name="T3" fmla="*/ 11906 h 12"/>
                <a:gd name="T4" fmla="*/ 21035 w 44"/>
                <a:gd name="T5" fmla="*/ 7937 h 12"/>
                <a:gd name="T6" fmla="*/ 13386 w 44"/>
                <a:gd name="T7" fmla="*/ 15875 h 12"/>
                <a:gd name="T8" fmla="*/ 47806 w 44"/>
                <a:gd name="T9" fmla="*/ 19843 h 12"/>
                <a:gd name="T10" fmla="*/ 78401 w 44"/>
                <a:gd name="T11" fmla="*/ 1984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2">
                  <a:moveTo>
                    <a:pt x="41" y="10"/>
                  </a:moveTo>
                  <a:cubicBezTo>
                    <a:pt x="38" y="8"/>
                    <a:pt x="42" y="7"/>
                    <a:pt x="38" y="6"/>
                  </a:cubicBezTo>
                  <a:cubicBezTo>
                    <a:pt x="33" y="5"/>
                    <a:pt x="3" y="0"/>
                    <a:pt x="11" y="4"/>
                  </a:cubicBezTo>
                  <a:cubicBezTo>
                    <a:pt x="19" y="7"/>
                    <a:pt x="0" y="8"/>
                    <a:pt x="7" y="8"/>
                  </a:cubicBezTo>
                  <a:cubicBezTo>
                    <a:pt x="15" y="8"/>
                    <a:pt x="20" y="8"/>
                    <a:pt x="25" y="10"/>
                  </a:cubicBezTo>
                  <a:cubicBezTo>
                    <a:pt x="30" y="12"/>
                    <a:pt x="44" y="12"/>
                    <a:pt x="41"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4" name="Freeform 1161"/>
            <p:cNvSpPr>
              <a:spLocks/>
            </p:cNvSpPr>
            <p:nvPr/>
          </p:nvSpPr>
          <p:spPr bwMode="auto">
            <a:xfrm>
              <a:off x="7681913" y="949530"/>
              <a:ext cx="28575" cy="10231"/>
            </a:xfrm>
            <a:custGeom>
              <a:avLst/>
              <a:gdLst>
                <a:gd name="T0" fmla="*/ 22860 w 15"/>
                <a:gd name="T1" fmla="*/ 5953 h 4"/>
                <a:gd name="T2" fmla="*/ 5715 w 15"/>
                <a:gd name="T3" fmla="*/ 0 h 4"/>
                <a:gd name="T4" fmla="*/ 22860 w 15"/>
                <a:gd name="T5" fmla="*/ 5953 h 4"/>
                <a:gd name="T6" fmla="*/ 0 60000 65536"/>
                <a:gd name="T7" fmla="*/ 0 60000 65536"/>
                <a:gd name="T8" fmla="*/ 0 60000 65536"/>
              </a:gdLst>
              <a:ahLst/>
              <a:cxnLst>
                <a:cxn ang="T6">
                  <a:pos x="T0" y="T1"/>
                </a:cxn>
                <a:cxn ang="T7">
                  <a:pos x="T2" y="T3"/>
                </a:cxn>
                <a:cxn ang="T8">
                  <a:pos x="T4" y="T5"/>
                </a:cxn>
              </a:cxnLst>
              <a:rect l="0" t="0" r="r" b="b"/>
              <a:pathLst>
                <a:path w="15" h="4">
                  <a:moveTo>
                    <a:pt x="12" y="3"/>
                  </a:moveTo>
                  <a:cubicBezTo>
                    <a:pt x="10" y="4"/>
                    <a:pt x="0" y="0"/>
                    <a:pt x="3" y="0"/>
                  </a:cubicBezTo>
                  <a:cubicBezTo>
                    <a:pt x="6" y="0"/>
                    <a:pt x="15" y="2"/>
                    <a:pt x="12"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5" name="Freeform 1162"/>
            <p:cNvSpPr>
              <a:spLocks/>
            </p:cNvSpPr>
            <p:nvPr/>
          </p:nvSpPr>
          <p:spPr bwMode="auto">
            <a:xfrm>
              <a:off x="7810500" y="1154157"/>
              <a:ext cx="28575" cy="14323"/>
            </a:xfrm>
            <a:custGeom>
              <a:avLst/>
              <a:gdLst>
                <a:gd name="T0" fmla="*/ 19050 w 15"/>
                <a:gd name="T1" fmla="*/ 0 h 6"/>
                <a:gd name="T2" fmla="*/ 5715 w 15"/>
                <a:gd name="T3" fmla="*/ 7408 h 6"/>
                <a:gd name="T4" fmla="*/ 19050 w 15"/>
                <a:gd name="T5" fmla="*/ 0 h 6"/>
                <a:gd name="T6" fmla="*/ 0 60000 65536"/>
                <a:gd name="T7" fmla="*/ 0 60000 65536"/>
                <a:gd name="T8" fmla="*/ 0 60000 65536"/>
              </a:gdLst>
              <a:ahLst/>
              <a:cxnLst>
                <a:cxn ang="T6">
                  <a:pos x="T0" y="T1"/>
                </a:cxn>
                <a:cxn ang="T7">
                  <a:pos x="T2" y="T3"/>
                </a:cxn>
                <a:cxn ang="T8">
                  <a:pos x="T4" y="T5"/>
                </a:cxn>
              </a:cxnLst>
              <a:rect l="0" t="0" r="r" b="b"/>
              <a:pathLst>
                <a:path w="15" h="6">
                  <a:moveTo>
                    <a:pt x="10" y="0"/>
                  </a:moveTo>
                  <a:cubicBezTo>
                    <a:pt x="8" y="0"/>
                    <a:pt x="0" y="3"/>
                    <a:pt x="3" y="4"/>
                  </a:cubicBezTo>
                  <a:cubicBezTo>
                    <a:pt x="5" y="6"/>
                    <a:pt x="15" y="2"/>
                    <a:pt x="10"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6" name="Freeform 1163"/>
            <p:cNvSpPr>
              <a:spLocks/>
            </p:cNvSpPr>
            <p:nvPr/>
          </p:nvSpPr>
          <p:spPr bwMode="auto">
            <a:xfrm>
              <a:off x="6103938" y="2052472"/>
              <a:ext cx="20637" cy="26602"/>
            </a:xfrm>
            <a:custGeom>
              <a:avLst/>
              <a:gdLst>
                <a:gd name="T0" fmla="*/ 18761 w 11"/>
                <a:gd name="T1" fmla="*/ 3752 h 11"/>
                <a:gd name="T2" fmla="*/ 1876 w 11"/>
                <a:gd name="T3" fmla="*/ 18762 h 11"/>
                <a:gd name="T4" fmla="*/ 18761 w 11"/>
                <a:gd name="T5" fmla="*/ 3752 h 11"/>
                <a:gd name="T6" fmla="*/ 0 60000 65536"/>
                <a:gd name="T7" fmla="*/ 0 60000 65536"/>
                <a:gd name="T8" fmla="*/ 0 60000 65536"/>
              </a:gdLst>
              <a:ahLst/>
              <a:cxnLst>
                <a:cxn ang="T6">
                  <a:pos x="T0" y="T1"/>
                </a:cxn>
                <a:cxn ang="T7">
                  <a:pos x="T2" y="T3"/>
                </a:cxn>
                <a:cxn ang="T8">
                  <a:pos x="T4" y="T5"/>
                </a:cxn>
              </a:cxnLst>
              <a:rect l="0" t="0" r="r" b="b"/>
              <a:pathLst>
                <a:path w="11" h="11">
                  <a:moveTo>
                    <a:pt x="10" y="2"/>
                  </a:moveTo>
                  <a:cubicBezTo>
                    <a:pt x="8" y="0"/>
                    <a:pt x="0" y="9"/>
                    <a:pt x="1" y="10"/>
                  </a:cubicBezTo>
                  <a:cubicBezTo>
                    <a:pt x="2" y="11"/>
                    <a:pt x="11" y="2"/>
                    <a:pt x="10"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7" name="Freeform 1164"/>
            <p:cNvSpPr>
              <a:spLocks/>
            </p:cNvSpPr>
            <p:nvPr/>
          </p:nvSpPr>
          <p:spPr bwMode="auto">
            <a:xfrm>
              <a:off x="6134100" y="2042241"/>
              <a:ext cx="9525" cy="10231"/>
            </a:xfrm>
            <a:custGeom>
              <a:avLst/>
              <a:gdLst>
                <a:gd name="T0" fmla="*/ 0 w 5"/>
                <a:gd name="T1" fmla="*/ 3969 h 4"/>
                <a:gd name="T2" fmla="*/ 9525 w 5"/>
                <a:gd name="T3" fmla="*/ 3969 h 4"/>
                <a:gd name="T4" fmla="*/ 0 w 5"/>
                <a:gd name="T5" fmla="*/ 3969 h 4"/>
                <a:gd name="T6" fmla="*/ 0 60000 65536"/>
                <a:gd name="T7" fmla="*/ 0 60000 65536"/>
                <a:gd name="T8" fmla="*/ 0 60000 65536"/>
              </a:gdLst>
              <a:ahLst/>
              <a:cxnLst>
                <a:cxn ang="T6">
                  <a:pos x="T0" y="T1"/>
                </a:cxn>
                <a:cxn ang="T7">
                  <a:pos x="T2" y="T3"/>
                </a:cxn>
                <a:cxn ang="T8">
                  <a:pos x="T4" y="T5"/>
                </a:cxn>
              </a:cxnLst>
              <a:rect l="0" t="0" r="r" b="b"/>
              <a:pathLst>
                <a:path w="5" h="4">
                  <a:moveTo>
                    <a:pt x="0" y="2"/>
                  </a:moveTo>
                  <a:cubicBezTo>
                    <a:pt x="0" y="3"/>
                    <a:pt x="5" y="4"/>
                    <a:pt x="5" y="2"/>
                  </a:cubicBezTo>
                  <a:cubicBezTo>
                    <a:pt x="5" y="0"/>
                    <a:pt x="0" y="0"/>
                    <a:pt x="0"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8" name="Freeform 1165"/>
            <p:cNvSpPr>
              <a:spLocks/>
            </p:cNvSpPr>
            <p:nvPr/>
          </p:nvSpPr>
          <p:spPr bwMode="auto">
            <a:xfrm>
              <a:off x="5629275" y="2052472"/>
              <a:ext cx="25400" cy="36833"/>
            </a:xfrm>
            <a:custGeom>
              <a:avLst/>
              <a:gdLst>
                <a:gd name="T0" fmla="*/ 21492 w 13"/>
                <a:gd name="T1" fmla="*/ 9525 h 15"/>
                <a:gd name="T2" fmla="*/ 13677 w 13"/>
                <a:gd name="T3" fmla="*/ 0 h 15"/>
                <a:gd name="T4" fmla="*/ 0 w 13"/>
                <a:gd name="T5" fmla="*/ 7620 h 15"/>
                <a:gd name="T6" fmla="*/ 21492 w 13"/>
                <a:gd name="T7" fmla="*/ 952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5">
                  <a:moveTo>
                    <a:pt x="11" y="5"/>
                  </a:moveTo>
                  <a:cubicBezTo>
                    <a:pt x="13" y="2"/>
                    <a:pt x="8" y="0"/>
                    <a:pt x="7" y="0"/>
                  </a:cubicBezTo>
                  <a:cubicBezTo>
                    <a:pt x="5" y="0"/>
                    <a:pt x="0" y="3"/>
                    <a:pt x="0" y="4"/>
                  </a:cubicBezTo>
                  <a:cubicBezTo>
                    <a:pt x="1" y="6"/>
                    <a:pt x="6" y="15"/>
                    <a:pt x="11"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39" name="Freeform 1172"/>
            <p:cNvSpPr>
              <a:spLocks/>
            </p:cNvSpPr>
            <p:nvPr/>
          </p:nvSpPr>
          <p:spPr bwMode="auto">
            <a:xfrm>
              <a:off x="8489950" y="5285587"/>
              <a:ext cx="53975" cy="63435"/>
            </a:xfrm>
            <a:custGeom>
              <a:avLst/>
              <a:gdLst>
                <a:gd name="T0" fmla="*/ 26057 w 29"/>
                <a:gd name="T1" fmla="*/ 26499 h 26"/>
                <a:gd name="T2" fmla="*/ 11167 w 29"/>
                <a:gd name="T3" fmla="*/ 47320 h 26"/>
                <a:gd name="T4" fmla="*/ 39085 w 29"/>
                <a:gd name="T5" fmla="*/ 24607 h 26"/>
                <a:gd name="T6" fmla="*/ 48391 w 29"/>
                <a:gd name="T7" fmla="*/ 3786 h 26"/>
                <a:gd name="T8" fmla="*/ 26057 w 29"/>
                <a:gd name="T9" fmla="*/ 26499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0" name="Freeform 1173"/>
            <p:cNvSpPr>
              <a:spLocks noEditPoints="1"/>
            </p:cNvSpPr>
            <p:nvPr/>
          </p:nvSpPr>
          <p:spPr bwMode="auto">
            <a:xfrm>
              <a:off x="5600700" y="1422219"/>
              <a:ext cx="3340100" cy="4794424"/>
            </a:xfrm>
            <a:custGeom>
              <a:avLst/>
              <a:gdLst>
                <a:gd name="T0" fmla="*/ 2918534 w 1751"/>
                <a:gd name="T1" fmla="*/ 2235523 h 1950"/>
                <a:gd name="T2" fmla="*/ 2664831 w 1751"/>
                <a:gd name="T3" fmla="*/ 2002815 h 1950"/>
                <a:gd name="T4" fmla="*/ 2411129 w 1751"/>
                <a:gd name="T5" fmla="*/ 1949406 h 1950"/>
                <a:gd name="T6" fmla="*/ 2107830 w 1751"/>
                <a:gd name="T7" fmla="*/ 1915072 h 1950"/>
                <a:gd name="T8" fmla="*/ 1762566 w 1751"/>
                <a:gd name="T9" fmla="*/ 1655660 h 1950"/>
                <a:gd name="T10" fmla="*/ 1939967 w 1751"/>
                <a:gd name="T11" fmla="*/ 1436304 h 1950"/>
                <a:gd name="T12" fmla="*/ 2182224 w 1751"/>
                <a:gd name="T13" fmla="*/ 1485898 h 1950"/>
                <a:gd name="T14" fmla="*/ 2302399 w 1751"/>
                <a:gd name="T15" fmla="*/ 1268449 h 1950"/>
                <a:gd name="T16" fmla="*/ 2323382 w 1751"/>
                <a:gd name="T17" fmla="*/ 1161633 h 1950"/>
                <a:gd name="T18" fmla="*/ 2439742 w 1751"/>
                <a:gd name="T19" fmla="*/ 1056723 h 1950"/>
                <a:gd name="T20" fmla="*/ 2599975 w 1751"/>
                <a:gd name="T21" fmla="*/ 1005222 h 1950"/>
                <a:gd name="T22" fmla="*/ 2603790 w 1751"/>
                <a:gd name="T23" fmla="*/ 968981 h 1950"/>
                <a:gd name="T24" fmla="*/ 2455002 w 1751"/>
                <a:gd name="T25" fmla="*/ 906035 h 1950"/>
                <a:gd name="T26" fmla="*/ 2744948 w 1751"/>
                <a:gd name="T27" fmla="*/ 709569 h 1950"/>
                <a:gd name="T28" fmla="*/ 2655294 w 1751"/>
                <a:gd name="T29" fmla="*/ 627549 h 1950"/>
                <a:gd name="T30" fmla="*/ 2569454 w 1751"/>
                <a:gd name="T31" fmla="*/ 513102 h 1950"/>
                <a:gd name="T32" fmla="*/ 2464540 w 1751"/>
                <a:gd name="T33" fmla="*/ 535991 h 1950"/>
                <a:gd name="T34" fmla="*/ 2250895 w 1751"/>
                <a:gd name="T35" fmla="*/ 419637 h 1950"/>
                <a:gd name="T36" fmla="*/ 2184132 w 1751"/>
                <a:gd name="T37" fmla="*/ 789681 h 1950"/>
                <a:gd name="T38" fmla="*/ 1863665 w 1751"/>
                <a:gd name="T39" fmla="*/ 434897 h 1950"/>
                <a:gd name="T40" fmla="*/ 1934244 w 1751"/>
                <a:gd name="T41" fmla="*/ 358599 h 1950"/>
                <a:gd name="T42" fmla="*/ 2073494 w 1751"/>
                <a:gd name="T43" fmla="*/ 223171 h 1950"/>
                <a:gd name="T44" fmla="*/ 2083032 w 1751"/>
                <a:gd name="T45" fmla="*/ 133521 h 1950"/>
                <a:gd name="T46" fmla="*/ 1896093 w 1751"/>
                <a:gd name="T47" fmla="*/ 89650 h 1950"/>
                <a:gd name="T48" fmla="*/ 1852220 w 1751"/>
                <a:gd name="T49" fmla="*/ 110632 h 1950"/>
                <a:gd name="T50" fmla="*/ 1754935 w 1751"/>
                <a:gd name="T51" fmla="*/ 175485 h 1950"/>
                <a:gd name="T52" fmla="*/ 1520308 w 1751"/>
                <a:gd name="T53" fmla="*/ 225078 h 1950"/>
                <a:gd name="T54" fmla="*/ 1237993 w 1751"/>
                <a:gd name="T55" fmla="*/ 125891 h 1950"/>
                <a:gd name="T56" fmla="*/ 951862 w 1751"/>
                <a:gd name="T57" fmla="*/ 99187 h 1950"/>
                <a:gd name="T58" fmla="*/ 843132 w 1751"/>
                <a:gd name="T59" fmla="*/ 104909 h 1950"/>
                <a:gd name="T60" fmla="*/ 389138 w 1751"/>
                <a:gd name="T61" fmla="*/ 53408 h 1950"/>
                <a:gd name="T62" fmla="*/ 104915 w 1751"/>
                <a:gd name="T63" fmla="*/ 207911 h 1950"/>
                <a:gd name="T64" fmla="*/ 32428 w 1751"/>
                <a:gd name="T65" fmla="*/ 307098 h 1950"/>
                <a:gd name="T66" fmla="*/ 61041 w 1751"/>
                <a:gd name="T67" fmla="*/ 457786 h 1950"/>
                <a:gd name="T68" fmla="*/ 198384 w 1751"/>
                <a:gd name="T69" fmla="*/ 541714 h 1950"/>
                <a:gd name="T70" fmla="*/ 135435 w 1751"/>
                <a:gd name="T71" fmla="*/ 671420 h 1950"/>
                <a:gd name="T72" fmla="*/ 452087 w 1751"/>
                <a:gd name="T73" fmla="*/ 455879 h 1950"/>
                <a:gd name="T74" fmla="*/ 780183 w 1751"/>
                <a:gd name="T75" fmla="*/ 562696 h 1950"/>
                <a:gd name="T76" fmla="*/ 949954 w 1751"/>
                <a:gd name="T77" fmla="*/ 675235 h 1950"/>
                <a:gd name="T78" fmla="*/ 1024348 w 1751"/>
                <a:gd name="T79" fmla="*/ 770607 h 1950"/>
                <a:gd name="T80" fmla="*/ 1112095 w 1751"/>
                <a:gd name="T81" fmla="*/ 864071 h 1950"/>
                <a:gd name="T82" fmla="*/ 1142616 w 1751"/>
                <a:gd name="T83" fmla="*/ 1228393 h 1950"/>
                <a:gd name="T84" fmla="*/ 1436377 w 1751"/>
                <a:gd name="T85" fmla="*/ 1592715 h 1950"/>
                <a:gd name="T86" fmla="*/ 1493603 w 1751"/>
                <a:gd name="T87" fmla="*/ 1569825 h 1950"/>
                <a:gd name="T88" fmla="*/ 2020083 w 1751"/>
                <a:gd name="T89" fmla="*/ 1882646 h 1950"/>
                <a:gd name="T90" fmla="*/ 2237543 w 1751"/>
                <a:gd name="T91" fmla="*/ 2000907 h 1950"/>
                <a:gd name="T92" fmla="*/ 2191762 w 1751"/>
                <a:gd name="T93" fmla="*/ 2304191 h 1950"/>
                <a:gd name="T94" fmla="*/ 2407314 w 1751"/>
                <a:gd name="T95" fmla="*/ 3086242 h 1950"/>
                <a:gd name="T96" fmla="*/ 2350087 w 1751"/>
                <a:gd name="T97" fmla="*/ 3467731 h 1950"/>
                <a:gd name="T98" fmla="*/ 2342457 w 1751"/>
                <a:gd name="T99" fmla="*/ 3584085 h 1950"/>
                <a:gd name="T100" fmla="*/ 2386331 w 1751"/>
                <a:gd name="T101" fmla="*/ 3645123 h 1950"/>
                <a:gd name="T102" fmla="*/ 2475985 w 1751"/>
                <a:gd name="T103" fmla="*/ 3589807 h 1950"/>
                <a:gd name="T104" fmla="*/ 2609513 w 1751"/>
                <a:gd name="T105" fmla="*/ 3353284 h 1950"/>
                <a:gd name="T106" fmla="*/ 2775469 w 1751"/>
                <a:gd name="T107" fmla="*/ 3118669 h 1950"/>
                <a:gd name="T108" fmla="*/ 3126456 w 1751"/>
                <a:gd name="T109" fmla="*/ 2800126 h 1950"/>
                <a:gd name="T110" fmla="*/ 2260433 w 1751"/>
                <a:gd name="T111" fmla="*/ 1033834 h 1950"/>
                <a:gd name="T112" fmla="*/ 2086847 w 1751"/>
                <a:gd name="T113" fmla="*/ 946092 h 1950"/>
                <a:gd name="T114" fmla="*/ 2012453 w 1751"/>
                <a:gd name="T115" fmla="*/ 1030019 h 1950"/>
                <a:gd name="T116" fmla="*/ 1192212 w 1751"/>
                <a:gd name="T117" fmla="*/ 278487 h 1950"/>
                <a:gd name="T118" fmla="*/ 1434469 w 1751"/>
                <a:gd name="T119" fmla="*/ 404378 h 1950"/>
                <a:gd name="T120" fmla="*/ 1730137 w 1751"/>
                <a:gd name="T121" fmla="*/ 741995 h 1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51" h="1950">
                  <a:moveTo>
                    <a:pt x="1746" y="1244"/>
                  </a:moveTo>
                  <a:cubicBezTo>
                    <a:pt x="1741" y="1234"/>
                    <a:pt x="1743" y="1231"/>
                    <a:pt x="1735" y="1231"/>
                  </a:cubicBezTo>
                  <a:cubicBezTo>
                    <a:pt x="1727" y="1231"/>
                    <a:pt x="1719" y="1229"/>
                    <a:pt x="1715" y="1225"/>
                  </a:cubicBezTo>
                  <a:cubicBezTo>
                    <a:pt x="1712" y="1221"/>
                    <a:pt x="1705" y="1215"/>
                    <a:pt x="1700" y="1212"/>
                  </a:cubicBezTo>
                  <a:cubicBezTo>
                    <a:pt x="1695" y="1209"/>
                    <a:pt x="1683" y="1201"/>
                    <a:pt x="1677" y="1201"/>
                  </a:cubicBezTo>
                  <a:cubicBezTo>
                    <a:pt x="1671" y="1200"/>
                    <a:pt x="1670" y="1203"/>
                    <a:pt x="1663" y="1203"/>
                  </a:cubicBezTo>
                  <a:cubicBezTo>
                    <a:pt x="1657" y="1203"/>
                    <a:pt x="1646" y="1197"/>
                    <a:pt x="1641" y="1196"/>
                  </a:cubicBezTo>
                  <a:cubicBezTo>
                    <a:pt x="1637" y="1194"/>
                    <a:pt x="1634" y="1197"/>
                    <a:pt x="1632" y="1197"/>
                  </a:cubicBezTo>
                  <a:cubicBezTo>
                    <a:pt x="1630" y="1198"/>
                    <a:pt x="1623" y="1193"/>
                    <a:pt x="1622" y="1191"/>
                  </a:cubicBezTo>
                  <a:cubicBezTo>
                    <a:pt x="1621" y="1189"/>
                    <a:pt x="1619" y="1186"/>
                    <a:pt x="1613" y="1184"/>
                  </a:cubicBezTo>
                  <a:cubicBezTo>
                    <a:pt x="1607" y="1181"/>
                    <a:pt x="1592" y="1174"/>
                    <a:pt x="1588" y="1173"/>
                  </a:cubicBezTo>
                  <a:cubicBezTo>
                    <a:pt x="1584" y="1172"/>
                    <a:pt x="1576" y="1170"/>
                    <a:pt x="1574" y="1175"/>
                  </a:cubicBezTo>
                  <a:cubicBezTo>
                    <a:pt x="1571" y="1179"/>
                    <a:pt x="1569" y="1184"/>
                    <a:pt x="1564" y="1187"/>
                  </a:cubicBezTo>
                  <a:cubicBezTo>
                    <a:pt x="1560" y="1190"/>
                    <a:pt x="1560" y="1192"/>
                    <a:pt x="1558" y="1194"/>
                  </a:cubicBezTo>
                  <a:cubicBezTo>
                    <a:pt x="1557" y="1196"/>
                    <a:pt x="1556" y="1196"/>
                    <a:pt x="1556" y="1194"/>
                  </a:cubicBezTo>
                  <a:cubicBezTo>
                    <a:pt x="1555" y="1192"/>
                    <a:pt x="1554" y="1192"/>
                    <a:pt x="1553" y="1191"/>
                  </a:cubicBezTo>
                  <a:cubicBezTo>
                    <a:pt x="1552" y="1190"/>
                    <a:pt x="1551" y="1189"/>
                    <a:pt x="1550" y="1188"/>
                  </a:cubicBezTo>
                  <a:cubicBezTo>
                    <a:pt x="1549" y="1187"/>
                    <a:pt x="1547" y="1185"/>
                    <a:pt x="1546" y="1188"/>
                  </a:cubicBezTo>
                  <a:cubicBezTo>
                    <a:pt x="1545" y="1191"/>
                    <a:pt x="1546" y="1193"/>
                    <a:pt x="1544" y="1191"/>
                  </a:cubicBezTo>
                  <a:cubicBezTo>
                    <a:pt x="1543" y="1189"/>
                    <a:pt x="1543" y="1188"/>
                    <a:pt x="1542" y="1187"/>
                  </a:cubicBezTo>
                  <a:cubicBezTo>
                    <a:pt x="1540" y="1186"/>
                    <a:pt x="1540" y="1186"/>
                    <a:pt x="1539" y="1184"/>
                  </a:cubicBezTo>
                  <a:cubicBezTo>
                    <a:pt x="1538" y="1182"/>
                    <a:pt x="1538" y="1180"/>
                    <a:pt x="1538" y="1178"/>
                  </a:cubicBezTo>
                  <a:cubicBezTo>
                    <a:pt x="1538" y="1175"/>
                    <a:pt x="1537" y="1171"/>
                    <a:pt x="1536" y="1173"/>
                  </a:cubicBezTo>
                  <a:cubicBezTo>
                    <a:pt x="1534" y="1176"/>
                    <a:pt x="1531" y="1182"/>
                    <a:pt x="1528" y="1183"/>
                  </a:cubicBezTo>
                  <a:cubicBezTo>
                    <a:pt x="1525" y="1184"/>
                    <a:pt x="1525" y="1183"/>
                    <a:pt x="1528" y="1181"/>
                  </a:cubicBezTo>
                  <a:cubicBezTo>
                    <a:pt x="1531" y="1179"/>
                    <a:pt x="1534" y="1175"/>
                    <a:pt x="1534" y="1173"/>
                  </a:cubicBezTo>
                  <a:cubicBezTo>
                    <a:pt x="1534" y="1171"/>
                    <a:pt x="1531" y="1171"/>
                    <a:pt x="1530" y="1172"/>
                  </a:cubicBezTo>
                  <a:cubicBezTo>
                    <a:pt x="1530" y="1173"/>
                    <a:pt x="1527" y="1179"/>
                    <a:pt x="1524" y="1181"/>
                  </a:cubicBezTo>
                  <a:cubicBezTo>
                    <a:pt x="1521" y="1182"/>
                    <a:pt x="1522" y="1181"/>
                    <a:pt x="1525" y="1178"/>
                  </a:cubicBezTo>
                  <a:cubicBezTo>
                    <a:pt x="1528" y="1176"/>
                    <a:pt x="1527" y="1174"/>
                    <a:pt x="1528" y="1172"/>
                  </a:cubicBezTo>
                  <a:cubicBezTo>
                    <a:pt x="1529" y="1169"/>
                    <a:pt x="1531" y="1169"/>
                    <a:pt x="1533" y="1166"/>
                  </a:cubicBezTo>
                  <a:cubicBezTo>
                    <a:pt x="1534" y="1164"/>
                    <a:pt x="1533" y="1163"/>
                    <a:pt x="1535" y="1162"/>
                  </a:cubicBezTo>
                  <a:cubicBezTo>
                    <a:pt x="1538" y="1162"/>
                    <a:pt x="1540" y="1160"/>
                    <a:pt x="1540" y="1159"/>
                  </a:cubicBezTo>
                  <a:cubicBezTo>
                    <a:pt x="1541" y="1157"/>
                    <a:pt x="1544" y="1157"/>
                    <a:pt x="1545" y="1158"/>
                  </a:cubicBezTo>
                  <a:cubicBezTo>
                    <a:pt x="1545" y="1160"/>
                    <a:pt x="1547" y="1159"/>
                    <a:pt x="1548" y="1157"/>
                  </a:cubicBezTo>
                  <a:cubicBezTo>
                    <a:pt x="1549" y="1155"/>
                    <a:pt x="1549" y="1155"/>
                    <a:pt x="1548" y="1152"/>
                  </a:cubicBezTo>
                  <a:cubicBezTo>
                    <a:pt x="1547" y="1150"/>
                    <a:pt x="1550" y="1147"/>
                    <a:pt x="1550" y="1144"/>
                  </a:cubicBezTo>
                  <a:cubicBezTo>
                    <a:pt x="1551" y="1141"/>
                    <a:pt x="1546" y="1138"/>
                    <a:pt x="1542" y="1137"/>
                  </a:cubicBezTo>
                  <a:cubicBezTo>
                    <a:pt x="1539" y="1136"/>
                    <a:pt x="1538" y="1128"/>
                    <a:pt x="1537" y="1122"/>
                  </a:cubicBezTo>
                  <a:cubicBezTo>
                    <a:pt x="1536" y="1117"/>
                    <a:pt x="1536" y="1112"/>
                    <a:pt x="1534" y="1109"/>
                  </a:cubicBezTo>
                  <a:cubicBezTo>
                    <a:pt x="1531" y="1107"/>
                    <a:pt x="1524" y="1104"/>
                    <a:pt x="1521" y="1101"/>
                  </a:cubicBezTo>
                  <a:cubicBezTo>
                    <a:pt x="1517" y="1098"/>
                    <a:pt x="1513" y="1092"/>
                    <a:pt x="1509" y="1090"/>
                  </a:cubicBezTo>
                  <a:cubicBezTo>
                    <a:pt x="1504" y="1089"/>
                    <a:pt x="1489" y="1084"/>
                    <a:pt x="1487" y="1085"/>
                  </a:cubicBezTo>
                  <a:cubicBezTo>
                    <a:pt x="1485" y="1085"/>
                    <a:pt x="1482" y="1084"/>
                    <a:pt x="1477" y="1085"/>
                  </a:cubicBezTo>
                  <a:cubicBezTo>
                    <a:pt x="1473" y="1086"/>
                    <a:pt x="1473" y="1088"/>
                    <a:pt x="1471" y="1088"/>
                  </a:cubicBezTo>
                  <a:cubicBezTo>
                    <a:pt x="1469" y="1088"/>
                    <a:pt x="1467" y="1087"/>
                    <a:pt x="1466" y="1085"/>
                  </a:cubicBezTo>
                  <a:cubicBezTo>
                    <a:pt x="1465" y="1082"/>
                    <a:pt x="1464" y="1081"/>
                    <a:pt x="1463" y="1082"/>
                  </a:cubicBezTo>
                  <a:cubicBezTo>
                    <a:pt x="1462" y="1084"/>
                    <a:pt x="1461" y="1086"/>
                    <a:pt x="1458" y="1085"/>
                  </a:cubicBezTo>
                  <a:cubicBezTo>
                    <a:pt x="1456" y="1084"/>
                    <a:pt x="1454" y="1083"/>
                    <a:pt x="1450" y="1079"/>
                  </a:cubicBezTo>
                  <a:cubicBezTo>
                    <a:pt x="1447" y="1075"/>
                    <a:pt x="1444" y="1075"/>
                    <a:pt x="1441" y="1073"/>
                  </a:cubicBezTo>
                  <a:cubicBezTo>
                    <a:pt x="1438" y="1071"/>
                    <a:pt x="1439" y="1068"/>
                    <a:pt x="1437" y="1065"/>
                  </a:cubicBezTo>
                  <a:cubicBezTo>
                    <a:pt x="1434" y="1062"/>
                    <a:pt x="1424" y="1051"/>
                    <a:pt x="1418" y="1051"/>
                  </a:cubicBezTo>
                  <a:cubicBezTo>
                    <a:pt x="1411" y="1051"/>
                    <a:pt x="1407" y="1050"/>
                    <a:pt x="1405" y="1051"/>
                  </a:cubicBezTo>
                  <a:cubicBezTo>
                    <a:pt x="1403" y="1051"/>
                    <a:pt x="1393" y="1052"/>
                    <a:pt x="1397" y="1050"/>
                  </a:cubicBezTo>
                  <a:cubicBezTo>
                    <a:pt x="1401" y="1048"/>
                    <a:pt x="1403" y="1049"/>
                    <a:pt x="1404" y="1045"/>
                  </a:cubicBezTo>
                  <a:cubicBezTo>
                    <a:pt x="1405" y="1042"/>
                    <a:pt x="1408" y="1040"/>
                    <a:pt x="1404" y="1038"/>
                  </a:cubicBezTo>
                  <a:cubicBezTo>
                    <a:pt x="1400" y="1037"/>
                    <a:pt x="1398" y="1034"/>
                    <a:pt x="1396" y="1034"/>
                  </a:cubicBezTo>
                  <a:cubicBezTo>
                    <a:pt x="1394" y="1034"/>
                    <a:pt x="1396" y="1036"/>
                    <a:pt x="1395" y="1036"/>
                  </a:cubicBezTo>
                  <a:cubicBezTo>
                    <a:pt x="1394" y="1035"/>
                    <a:pt x="1392" y="1034"/>
                    <a:pt x="1391" y="1033"/>
                  </a:cubicBezTo>
                  <a:cubicBezTo>
                    <a:pt x="1390" y="1032"/>
                    <a:pt x="1390" y="1034"/>
                    <a:pt x="1389" y="1035"/>
                  </a:cubicBezTo>
                  <a:cubicBezTo>
                    <a:pt x="1388" y="1036"/>
                    <a:pt x="1388" y="1035"/>
                    <a:pt x="1388" y="1034"/>
                  </a:cubicBezTo>
                  <a:cubicBezTo>
                    <a:pt x="1388" y="1032"/>
                    <a:pt x="1386" y="1029"/>
                    <a:pt x="1384" y="1029"/>
                  </a:cubicBezTo>
                  <a:cubicBezTo>
                    <a:pt x="1382" y="1029"/>
                    <a:pt x="1381" y="1032"/>
                    <a:pt x="1380" y="1032"/>
                  </a:cubicBezTo>
                  <a:cubicBezTo>
                    <a:pt x="1379" y="1031"/>
                    <a:pt x="1379" y="1030"/>
                    <a:pt x="1380" y="1028"/>
                  </a:cubicBezTo>
                  <a:cubicBezTo>
                    <a:pt x="1381" y="1026"/>
                    <a:pt x="1377" y="1026"/>
                    <a:pt x="1380" y="1024"/>
                  </a:cubicBezTo>
                  <a:cubicBezTo>
                    <a:pt x="1383" y="1023"/>
                    <a:pt x="1391" y="1024"/>
                    <a:pt x="1390" y="1023"/>
                  </a:cubicBezTo>
                  <a:cubicBezTo>
                    <a:pt x="1388" y="1021"/>
                    <a:pt x="1388" y="1021"/>
                    <a:pt x="1383" y="1021"/>
                  </a:cubicBezTo>
                  <a:cubicBezTo>
                    <a:pt x="1379" y="1021"/>
                    <a:pt x="1369" y="1019"/>
                    <a:pt x="1364" y="1024"/>
                  </a:cubicBezTo>
                  <a:cubicBezTo>
                    <a:pt x="1360" y="1028"/>
                    <a:pt x="1357" y="1031"/>
                    <a:pt x="1352" y="1030"/>
                  </a:cubicBezTo>
                  <a:cubicBezTo>
                    <a:pt x="1348" y="1029"/>
                    <a:pt x="1343" y="1029"/>
                    <a:pt x="1341" y="1027"/>
                  </a:cubicBezTo>
                  <a:cubicBezTo>
                    <a:pt x="1338" y="1025"/>
                    <a:pt x="1337" y="1022"/>
                    <a:pt x="1334" y="1022"/>
                  </a:cubicBezTo>
                  <a:cubicBezTo>
                    <a:pt x="1331" y="1022"/>
                    <a:pt x="1318" y="1024"/>
                    <a:pt x="1313" y="1024"/>
                  </a:cubicBezTo>
                  <a:cubicBezTo>
                    <a:pt x="1309" y="1024"/>
                    <a:pt x="1308" y="1024"/>
                    <a:pt x="1307" y="1021"/>
                  </a:cubicBezTo>
                  <a:cubicBezTo>
                    <a:pt x="1307" y="1017"/>
                    <a:pt x="1305" y="1011"/>
                    <a:pt x="1300" y="1011"/>
                  </a:cubicBezTo>
                  <a:cubicBezTo>
                    <a:pt x="1296" y="1011"/>
                    <a:pt x="1289" y="1010"/>
                    <a:pt x="1284" y="1011"/>
                  </a:cubicBezTo>
                  <a:cubicBezTo>
                    <a:pt x="1280" y="1012"/>
                    <a:pt x="1274" y="1015"/>
                    <a:pt x="1272" y="1016"/>
                  </a:cubicBezTo>
                  <a:cubicBezTo>
                    <a:pt x="1271" y="1016"/>
                    <a:pt x="1265" y="1019"/>
                    <a:pt x="1265" y="1021"/>
                  </a:cubicBezTo>
                  <a:cubicBezTo>
                    <a:pt x="1265" y="1024"/>
                    <a:pt x="1272" y="1032"/>
                    <a:pt x="1272" y="1034"/>
                  </a:cubicBezTo>
                  <a:cubicBezTo>
                    <a:pt x="1271" y="1037"/>
                    <a:pt x="1271" y="1043"/>
                    <a:pt x="1268" y="1043"/>
                  </a:cubicBezTo>
                  <a:cubicBezTo>
                    <a:pt x="1264" y="1044"/>
                    <a:pt x="1256" y="1035"/>
                    <a:pt x="1257" y="1033"/>
                  </a:cubicBezTo>
                  <a:cubicBezTo>
                    <a:pt x="1257" y="1031"/>
                    <a:pt x="1264" y="1024"/>
                    <a:pt x="1264" y="1022"/>
                  </a:cubicBezTo>
                  <a:cubicBezTo>
                    <a:pt x="1264" y="1020"/>
                    <a:pt x="1258" y="1016"/>
                    <a:pt x="1258" y="1014"/>
                  </a:cubicBezTo>
                  <a:cubicBezTo>
                    <a:pt x="1258" y="1011"/>
                    <a:pt x="1261" y="1008"/>
                    <a:pt x="1264" y="1008"/>
                  </a:cubicBezTo>
                  <a:cubicBezTo>
                    <a:pt x="1267" y="1007"/>
                    <a:pt x="1273" y="1002"/>
                    <a:pt x="1269" y="1000"/>
                  </a:cubicBezTo>
                  <a:cubicBezTo>
                    <a:pt x="1266" y="998"/>
                    <a:pt x="1261" y="998"/>
                    <a:pt x="1259" y="1000"/>
                  </a:cubicBezTo>
                  <a:cubicBezTo>
                    <a:pt x="1258" y="1002"/>
                    <a:pt x="1255" y="1005"/>
                    <a:pt x="1254" y="1005"/>
                  </a:cubicBezTo>
                  <a:cubicBezTo>
                    <a:pt x="1253" y="1006"/>
                    <a:pt x="1251" y="1007"/>
                    <a:pt x="1249" y="1008"/>
                  </a:cubicBezTo>
                  <a:cubicBezTo>
                    <a:pt x="1248" y="1009"/>
                    <a:pt x="1245" y="1014"/>
                    <a:pt x="1243" y="1014"/>
                  </a:cubicBezTo>
                  <a:cubicBezTo>
                    <a:pt x="1240" y="1014"/>
                    <a:pt x="1233" y="1012"/>
                    <a:pt x="1231" y="1015"/>
                  </a:cubicBezTo>
                  <a:cubicBezTo>
                    <a:pt x="1229" y="1018"/>
                    <a:pt x="1228" y="1023"/>
                    <a:pt x="1226" y="1021"/>
                  </a:cubicBezTo>
                  <a:cubicBezTo>
                    <a:pt x="1224" y="1019"/>
                    <a:pt x="1225" y="1018"/>
                    <a:pt x="1224" y="1017"/>
                  </a:cubicBezTo>
                  <a:cubicBezTo>
                    <a:pt x="1222" y="1016"/>
                    <a:pt x="1219" y="1018"/>
                    <a:pt x="1218" y="1019"/>
                  </a:cubicBezTo>
                  <a:cubicBezTo>
                    <a:pt x="1217" y="1020"/>
                    <a:pt x="1213" y="1023"/>
                    <a:pt x="1212" y="1027"/>
                  </a:cubicBezTo>
                  <a:cubicBezTo>
                    <a:pt x="1211" y="1032"/>
                    <a:pt x="1212" y="1035"/>
                    <a:pt x="1210" y="1038"/>
                  </a:cubicBezTo>
                  <a:cubicBezTo>
                    <a:pt x="1207" y="1040"/>
                    <a:pt x="1200" y="1046"/>
                    <a:pt x="1198" y="1050"/>
                  </a:cubicBezTo>
                  <a:cubicBezTo>
                    <a:pt x="1196" y="1053"/>
                    <a:pt x="1196" y="1059"/>
                    <a:pt x="1195" y="1058"/>
                  </a:cubicBezTo>
                  <a:cubicBezTo>
                    <a:pt x="1194" y="1058"/>
                    <a:pt x="1189" y="1049"/>
                    <a:pt x="1186" y="1046"/>
                  </a:cubicBezTo>
                  <a:cubicBezTo>
                    <a:pt x="1183" y="1043"/>
                    <a:pt x="1179" y="1040"/>
                    <a:pt x="1179" y="1042"/>
                  </a:cubicBezTo>
                  <a:cubicBezTo>
                    <a:pt x="1179" y="1043"/>
                    <a:pt x="1175" y="1042"/>
                    <a:pt x="1173" y="1040"/>
                  </a:cubicBezTo>
                  <a:cubicBezTo>
                    <a:pt x="1171" y="1039"/>
                    <a:pt x="1163" y="1036"/>
                    <a:pt x="1161" y="1036"/>
                  </a:cubicBezTo>
                  <a:cubicBezTo>
                    <a:pt x="1158" y="1036"/>
                    <a:pt x="1156" y="1037"/>
                    <a:pt x="1155" y="1039"/>
                  </a:cubicBezTo>
                  <a:cubicBezTo>
                    <a:pt x="1153" y="1040"/>
                    <a:pt x="1147" y="1043"/>
                    <a:pt x="1146" y="1043"/>
                  </a:cubicBezTo>
                  <a:cubicBezTo>
                    <a:pt x="1145" y="1044"/>
                    <a:pt x="1145" y="1045"/>
                    <a:pt x="1142" y="1046"/>
                  </a:cubicBezTo>
                  <a:cubicBezTo>
                    <a:pt x="1139" y="1046"/>
                    <a:pt x="1133" y="1046"/>
                    <a:pt x="1131" y="1044"/>
                  </a:cubicBezTo>
                  <a:cubicBezTo>
                    <a:pt x="1129" y="1042"/>
                    <a:pt x="1126" y="1042"/>
                    <a:pt x="1123" y="1041"/>
                  </a:cubicBezTo>
                  <a:cubicBezTo>
                    <a:pt x="1121" y="1040"/>
                    <a:pt x="1117" y="1036"/>
                    <a:pt x="1115" y="1032"/>
                  </a:cubicBezTo>
                  <a:cubicBezTo>
                    <a:pt x="1113" y="1029"/>
                    <a:pt x="1103" y="1020"/>
                    <a:pt x="1102" y="1016"/>
                  </a:cubicBezTo>
                  <a:cubicBezTo>
                    <a:pt x="1101" y="1013"/>
                    <a:pt x="1105" y="1009"/>
                    <a:pt x="1105" y="1004"/>
                  </a:cubicBezTo>
                  <a:cubicBezTo>
                    <a:pt x="1106" y="999"/>
                    <a:pt x="1108" y="990"/>
                    <a:pt x="1108" y="985"/>
                  </a:cubicBezTo>
                  <a:cubicBezTo>
                    <a:pt x="1108" y="980"/>
                    <a:pt x="1112" y="976"/>
                    <a:pt x="1112" y="972"/>
                  </a:cubicBezTo>
                  <a:cubicBezTo>
                    <a:pt x="1112" y="968"/>
                    <a:pt x="1112" y="967"/>
                    <a:pt x="1112" y="966"/>
                  </a:cubicBezTo>
                  <a:cubicBezTo>
                    <a:pt x="1112" y="964"/>
                    <a:pt x="1113" y="964"/>
                    <a:pt x="1109" y="963"/>
                  </a:cubicBezTo>
                  <a:cubicBezTo>
                    <a:pt x="1105" y="962"/>
                    <a:pt x="1101" y="956"/>
                    <a:pt x="1097" y="954"/>
                  </a:cubicBezTo>
                  <a:cubicBezTo>
                    <a:pt x="1093" y="952"/>
                    <a:pt x="1087" y="952"/>
                    <a:pt x="1080" y="953"/>
                  </a:cubicBezTo>
                  <a:cubicBezTo>
                    <a:pt x="1073" y="953"/>
                    <a:pt x="1070" y="957"/>
                    <a:pt x="1066" y="956"/>
                  </a:cubicBezTo>
                  <a:cubicBezTo>
                    <a:pt x="1061" y="955"/>
                    <a:pt x="1060" y="953"/>
                    <a:pt x="1055" y="953"/>
                  </a:cubicBezTo>
                  <a:cubicBezTo>
                    <a:pt x="1050" y="954"/>
                    <a:pt x="1046" y="957"/>
                    <a:pt x="1042" y="955"/>
                  </a:cubicBezTo>
                  <a:cubicBezTo>
                    <a:pt x="1038" y="953"/>
                    <a:pt x="1035" y="952"/>
                    <a:pt x="1039" y="949"/>
                  </a:cubicBezTo>
                  <a:cubicBezTo>
                    <a:pt x="1043" y="946"/>
                    <a:pt x="1047" y="939"/>
                    <a:pt x="1046" y="933"/>
                  </a:cubicBezTo>
                  <a:cubicBezTo>
                    <a:pt x="1046" y="926"/>
                    <a:pt x="1048" y="924"/>
                    <a:pt x="1050" y="921"/>
                  </a:cubicBezTo>
                  <a:cubicBezTo>
                    <a:pt x="1052" y="918"/>
                    <a:pt x="1055" y="913"/>
                    <a:pt x="1055" y="909"/>
                  </a:cubicBezTo>
                  <a:cubicBezTo>
                    <a:pt x="1055" y="906"/>
                    <a:pt x="1053" y="897"/>
                    <a:pt x="1057" y="892"/>
                  </a:cubicBezTo>
                  <a:cubicBezTo>
                    <a:pt x="1061" y="887"/>
                    <a:pt x="1066" y="884"/>
                    <a:pt x="1065" y="881"/>
                  </a:cubicBezTo>
                  <a:cubicBezTo>
                    <a:pt x="1064" y="878"/>
                    <a:pt x="1065" y="875"/>
                    <a:pt x="1057" y="876"/>
                  </a:cubicBezTo>
                  <a:cubicBezTo>
                    <a:pt x="1050" y="876"/>
                    <a:pt x="1025" y="878"/>
                    <a:pt x="1020" y="883"/>
                  </a:cubicBezTo>
                  <a:cubicBezTo>
                    <a:pt x="1016" y="888"/>
                    <a:pt x="1018" y="897"/>
                    <a:pt x="1016" y="901"/>
                  </a:cubicBezTo>
                  <a:cubicBezTo>
                    <a:pt x="1014" y="904"/>
                    <a:pt x="1006" y="911"/>
                    <a:pt x="1006" y="912"/>
                  </a:cubicBezTo>
                  <a:cubicBezTo>
                    <a:pt x="1005" y="913"/>
                    <a:pt x="1006" y="916"/>
                    <a:pt x="1004" y="917"/>
                  </a:cubicBezTo>
                  <a:cubicBezTo>
                    <a:pt x="1003" y="917"/>
                    <a:pt x="1000" y="915"/>
                    <a:pt x="997" y="914"/>
                  </a:cubicBezTo>
                  <a:cubicBezTo>
                    <a:pt x="995" y="914"/>
                    <a:pt x="983" y="916"/>
                    <a:pt x="977" y="918"/>
                  </a:cubicBezTo>
                  <a:cubicBezTo>
                    <a:pt x="972" y="920"/>
                    <a:pt x="968" y="922"/>
                    <a:pt x="965" y="920"/>
                  </a:cubicBezTo>
                  <a:cubicBezTo>
                    <a:pt x="962" y="918"/>
                    <a:pt x="961" y="915"/>
                    <a:pt x="956" y="914"/>
                  </a:cubicBezTo>
                  <a:cubicBezTo>
                    <a:pt x="951" y="913"/>
                    <a:pt x="944" y="913"/>
                    <a:pt x="941" y="905"/>
                  </a:cubicBezTo>
                  <a:cubicBezTo>
                    <a:pt x="939" y="898"/>
                    <a:pt x="936" y="894"/>
                    <a:pt x="933" y="889"/>
                  </a:cubicBezTo>
                  <a:cubicBezTo>
                    <a:pt x="929" y="884"/>
                    <a:pt x="927" y="879"/>
                    <a:pt x="924" y="868"/>
                  </a:cubicBezTo>
                  <a:cubicBezTo>
                    <a:pt x="921" y="857"/>
                    <a:pt x="923" y="850"/>
                    <a:pt x="923" y="847"/>
                  </a:cubicBezTo>
                  <a:cubicBezTo>
                    <a:pt x="924" y="844"/>
                    <a:pt x="921" y="835"/>
                    <a:pt x="922" y="830"/>
                  </a:cubicBezTo>
                  <a:cubicBezTo>
                    <a:pt x="923" y="826"/>
                    <a:pt x="929" y="822"/>
                    <a:pt x="930" y="817"/>
                  </a:cubicBezTo>
                  <a:cubicBezTo>
                    <a:pt x="931" y="811"/>
                    <a:pt x="925" y="799"/>
                    <a:pt x="924" y="795"/>
                  </a:cubicBezTo>
                  <a:cubicBezTo>
                    <a:pt x="924" y="792"/>
                    <a:pt x="925" y="796"/>
                    <a:pt x="927" y="792"/>
                  </a:cubicBezTo>
                  <a:cubicBezTo>
                    <a:pt x="929" y="789"/>
                    <a:pt x="926" y="788"/>
                    <a:pt x="928" y="787"/>
                  </a:cubicBezTo>
                  <a:cubicBezTo>
                    <a:pt x="929" y="786"/>
                    <a:pt x="930" y="786"/>
                    <a:pt x="932" y="785"/>
                  </a:cubicBezTo>
                  <a:cubicBezTo>
                    <a:pt x="934" y="783"/>
                    <a:pt x="940" y="781"/>
                    <a:pt x="940" y="777"/>
                  </a:cubicBezTo>
                  <a:cubicBezTo>
                    <a:pt x="941" y="774"/>
                    <a:pt x="942" y="775"/>
                    <a:pt x="943" y="776"/>
                  </a:cubicBezTo>
                  <a:cubicBezTo>
                    <a:pt x="945" y="777"/>
                    <a:pt x="952" y="773"/>
                    <a:pt x="957" y="771"/>
                  </a:cubicBezTo>
                  <a:cubicBezTo>
                    <a:pt x="961" y="768"/>
                    <a:pt x="964" y="765"/>
                    <a:pt x="962" y="764"/>
                  </a:cubicBezTo>
                  <a:cubicBezTo>
                    <a:pt x="960" y="763"/>
                    <a:pt x="955" y="760"/>
                    <a:pt x="959" y="761"/>
                  </a:cubicBezTo>
                  <a:cubicBezTo>
                    <a:pt x="963" y="762"/>
                    <a:pt x="963" y="764"/>
                    <a:pt x="967" y="763"/>
                  </a:cubicBezTo>
                  <a:cubicBezTo>
                    <a:pt x="970" y="761"/>
                    <a:pt x="971" y="758"/>
                    <a:pt x="976" y="759"/>
                  </a:cubicBezTo>
                  <a:cubicBezTo>
                    <a:pt x="981" y="759"/>
                    <a:pt x="985" y="759"/>
                    <a:pt x="988" y="761"/>
                  </a:cubicBezTo>
                  <a:cubicBezTo>
                    <a:pt x="991" y="764"/>
                    <a:pt x="993" y="764"/>
                    <a:pt x="995" y="763"/>
                  </a:cubicBezTo>
                  <a:cubicBezTo>
                    <a:pt x="997" y="761"/>
                    <a:pt x="999" y="760"/>
                    <a:pt x="1003" y="761"/>
                  </a:cubicBezTo>
                  <a:cubicBezTo>
                    <a:pt x="1006" y="763"/>
                    <a:pt x="1010" y="768"/>
                    <a:pt x="1013" y="768"/>
                  </a:cubicBezTo>
                  <a:cubicBezTo>
                    <a:pt x="1016" y="768"/>
                    <a:pt x="1021" y="761"/>
                    <a:pt x="1023" y="762"/>
                  </a:cubicBezTo>
                  <a:cubicBezTo>
                    <a:pt x="1025" y="763"/>
                    <a:pt x="1032" y="769"/>
                    <a:pt x="1032" y="770"/>
                  </a:cubicBezTo>
                  <a:cubicBezTo>
                    <a:pt x="1032" y="771"/>
                    <a:pt x="1035" y="769"/>
                    <a:pt x="1035" y="768"/>
                  </a:cubicBezTo>
                  <a:cubicBezTo>
                    <a:pt x="1036" y="767"/>
                    <a:pt x="1036" y="768"/>
                    <a:pt x="1034" y="766"/>
                  </a:cubicBezTo>
                  <a:cubicBezTo>
                    <a:pt x="1032" y="764"/>
                    <a:pt x="1027" y="762"/>
                    <a:pt x="1029" y="761"/>
                  </a:cubicBezTo>
                  <a:cubicBezTo>
                    <a:pt x="1031" y="759"/>
                    <a:pt x="1032" y="761"/>
                    <a:pt x="1030" y="759"/>
                  </a:cubicBezTo>
                  <a:cubicBezTo>
                    <a:pt x="1029" y="757"/>
                    <a:pt x="1028" y="756"/>
                    <a:pt x="1028" y="755"/>
                  </a:cubicBezTo>
                  <a:cubicBezTo>
                    <a:pt x="1028" y="754"/>
                    <a:pt x="1027" y="753"/>
                    <a:pt x="1026" y="754"/>
                  </a:cubicBezTo>
                  <a:cubicBezTo>
                    <a:pt x="1024" y="755"/>
                    <a:pt x="1017" y="755"/>
                    <a:pt x="1017" y="753"/>
                  </a:cubicBezTo>
                  <a:cubicBezTo>
                    <a:pt x="1018" y="751"/>
                    <a:pt x="1021" y="750"/>
                    <a:pt x="1023" y="751"/>
                  </a:cubicBezTo>
                  <a:cubicBezTo>
                    <a:pt x="1024" y="752"/>
                    <a:pt x="1025" y="754"/>
                    <a:pt x="1030" y="753"/>
                  </a:cubicBezTo>
                  <a:cubicBezTo>
                    <a:pt x="1034" y="751"/>
                    <a:pt x="1039" y="751"/>
                    <a:pt x="1043" y="751"/>
                  </a:cubicBezTo>
                  <a:cubicBezTo>
                    <a:pt x="1047" y="751"/>
                    <a:pt x="1049" y="749"/>
                    <a:pt x="1051" y="750"/>
                  </a:cubicBezTo>
                  <a:cubicBezTo>
                    <a:pt x="1052" y="751"/>
                    <a:pt x="1051" y="752"/>
                    <a:pt x="1053" y="752"/>
                  </a:cubicBezTo>
                  <a:cubicBezTo>
                    <a:pt x="1055" y="752"/>
                    <a:pt x="1058" y="751"/>
                    <a:pt x="1063" y="751"/>
                  </a:cubicBezTo>
                  <a:cubicBezTo>
                    <a:pt x="1067" y="751"/>
                    <a:pt x="1074" y="750"/>
                    <a:pt x="1078" y="752"/>
                  </a:cubicBezTo>
                  <a:cubicBezTo>
                    <a:pt x="1081" y="754"/>
                    <a:pt x="1082" y="758"/>
                    <a:pt x="1085" y="759"/>
                  </a:cubicBezTo>
                  <a:cubicBezTo>
                    <a:pt x="1087" y="761"/>
                    <a:pt x="1087" y="761"/>
                    <a:pt x="1091" y="760"/>
                  </a:cubicBezTo>
                  <a:cubicBezTo>
                    <a:pt x="1094" y="759"/>
                    <a:pt x="1099" y="755"/>
                    <a:pt x="1100" y="755"/>
                  </a:cubicBezTo>
                  <a:cubicBezTo>
                    <a:pt x="1102" y="756"/>
                    <a:pt x="1107" y="763"/>
                    <a:pt x="1110" y="765"/>
                  </a:cubicBezTo>
                  <a:cubicBezTo>
                    <a:pt x="1114" y="767"/>
                    <a:pt x="1120" y="772"/>
                    <a:pt x="1119" y="774"/>
                  </a:cubicBezTo>
                  <a:cubicBezTo>
                    <a:pt x="1119" y="777"/>
                    <a:pt x="1118" y="781"/>
                    <a:pt x="1118" y="784"/>
                  </a:cubicBezTo>
                  <a:cubicBezTo>
                    <a:pt x="1118" y="786"/>
                    <a:pt x="1120" y="787"/>
                    <a:pt x="1121" y="788"/>
                  </a:cubicBezTo>
                  <a:cubicBezTo>
                    <a:pt x="1122" y="789"/>
                    <a:pt x="1120" y="787"/>
                    <a:pt x="1120" y="791"/>
                  </a:cubicBezTo>
                  <a:cubicBezTo>
                    <a:pt x="1120" y="794"/>
                    <a:pt x="1120" y="797"/>
                    <a:pt x="1122" y="799"/>
                  </a:cubicBezTo>
                  <a:cubicBezTo>
                    <a:pt x="1125" y="801"/>
                    <a:pt x="1127" y="801"/>
                    <a:pt x="1127" y="803"/>
                  </a:cubicBezTo>
                  <a:cubicBezTo>
                    <a:pt x="1127" y="804"/>
                    <a:pt x="1129" y="803"/>
                    <a:pt x="1130" y="804"/>
                  </a:cubicBezTo>
                  <a:cubicBezTo>
                    <a:pt x="1130" y="805"/>
                    <a:pt x="1128" y="808"/>
                    <a:pt x="1130" y="811"/>
                  </a:cubicBezTo>
                  <a:cubicBezTo>
                    <a:pt x="1132" y="815"/>
                    <a:pt x="1135" y="815"/>
                    <a:pt x="1136" y="817"/>
                  </a:cubicBezTo>
                  <a:cubicBezTo>
                    <a:pt x="1138" y="818"/>
                    <a:pt x="1141" y="826"/>
                    <a:pt x="1142" y="826"/>
                  </a:cubicBezTo>
                  <a:cubicBezTo>
                    <a:pt x="1143" y="827"/>
                    <a:pt x="1146" y="823"/>
                    <a:pt x="1147" y="824"/>
                  </a:cubicBezTo>
                  <a:cubicBezTo>
                    <a:pt x="1148" y="824"/>
                    <a:pt x="1147" y="827"/>
                    <a:pt x="1146" y="828"/>
                  </a:cubicBezTo>
                  <a:cubicBezTo>
                    <a:pt x="1146" y="829"/>
                    <a:pt x="1149" y="829"/>
                    <a:pt x="1149" y="827"/>
                  </a:cubicBezTo>
                  <a:cubicBezTo>
                    <a:pt x="1149" y="825"/>
                    <a:pt x="1148" y="820"/>
                    <a:pt x="1151" y="816"/>
                  </a:cubicBezTo>
                  <a:cubicBezTo>
                    <a:pt x="1153" y="811"/>
                    <a:pt x="1154" y="799"/>
                    <a:pt x="1150" y="793"/>
                  </a:cubicBezTo>
                  <a:cubicBezTo>
                    <a:pt x="1147" y="787"/>
                    <a:pt x="1145" y="783"/>
                    <a:pt x="1144" y="779"/>
                  </a:cubicBezTo>
                  <a:cubicBezTo>
                    <a:pt x="1143" y="774"/>
                    <a:pt x="1140" y="767"/>
                    <a:pt x="1138" y="762"/>
                  </a:cubicBezTo>
                  <a:cubicBezTo>
                    <a:pt x="1136" y="757"/>
                    <a:pt x="1132" y="747"/>
                    <a:pt x="1133" y="741"/>
                  </a:cubicBezTo>
                  <a:cubicBezTo>
                    <a:pt x="1134" y="734"/>
                    <a:pt x="1139" y="730"/>
                    <a:pt x="1142" y="726"/>
                  </a:cubicBezTo>
                  <a:cubicBezTo>
                    <a:pt x="1145" y="721"/>
                    <a:pt x="1151" y="719"/>
                    <a:pt x="1154" y="717"/>
                  </a:cubicBezTo>
                  <a:cubicBezTo>
                    <a:pt x="1156" y="714"/>
                    <a:pt x="1160" y="712"/>
                    <a:pt x="1162" y="709"/>
                  </a:cubicBezTo>
                  <a:cubicBezTo>
                    <a:pt x="1164" y="707"/>
                    <a:pt x="1163" y="706"/>
                    <a:pt x="1165" y="705"/>
                  </a:cubicBezTo>
                  <a:cubicBezTo>
                    <a:pt x="1167" y="703"/>
                    <a:pt x="1170" y="701"/>
                    <a:pt x="1174" y="700"/>
                  </a:cubicBezTo>
                  <a:cubicBezTo>
                    <a:pt x="1177" y="699"/>
                    <a:pt x="1179" y="698"/>
                    <a:pt x="1181" y="697"/>
                  </a:cubicBezTo>
                  <a:cubicBezTo>
                    <a:pt x="1182" y="696"/>
                    <a:pt x="1188" y="690"/>
                    <a:pt x="1191" y="688"/>
                  </a:cubicBezTo>
                  <a:cubicBezTo>
                    <a:pt x="1194" y="686"/>
                    <a:pt x="1200" y="688"/>
                    <a:pt x="1201" y="686"/>
                  </a:cubicBezTo>
                  <a:cubicBezTo>
                    <a:pt x="1203" y="684"/>
                    <a:pt x="1204" y="682"/>
                    <a:pt x="1202" y="683"/>
                  </a:cubicBezTo>
                  <a:cubicBezTo>
                    <a:pt x="1200" y="684"/>
                    <a:pt x="1193" y="685"/>
                    <a:pt x="1194" y="684"/>
                  </a:cubicBezTo>
                  <a:cubicBezTo>
                    <a:pt x="1195" y="683"/>
                    <a:pt x="1197" y="683"/>
                    <a:pt x="1198" y="682"/>
                  </a:cubicBezTo>
                  <a:cubicBezTo>
                    <a:pt x="1198" y="681"/>
                    <a:pt x="1197" y="679"/>
                    <a:pt x="1196" y="678"/>
                  </a:cubicBezTo>
                  <a:cubicBezTo>
                    <a:pt x="1195" y="676"/>
                    <a:pt x="1195" y="675"/>
                    <a:pt x="1197" y="675"/>
                  </a:cubicBezTo>
                  <a:cubicBezTo>
                    <a:pt x="1199" y="676"/>
                    <a:pt x="1199" y="676"/>
                    <a:pt x="1199" y="675"/>
                  </a:cubicBezTo>
                  <a:cubicBezTo>
                    <a:pt x="1199" y="674"/>
                    <a:pt x="1200" y="673"/>
                    <a:pt x="1200" y="674"/>
                  </a:cubicBezTo>
                  <a:cubicBezTo>
                    <a:pt x="1200" y="676"/>
                    <a:pt x="1200" y="678"/>
                    <a:pt x="1202" y="678"/>
                  </a:cubicBezTo>
                  <a:cubicBezTo>
                    <a:pt x="1204" y="678"/>
                    <a:pt x="1205" y="676"/>
                    <a:pt x="1208" y="674"/>
                  </a:cubicBezTo>
                  <a:cubicBezTo>
                    <a:pt x="1210" y="672"/>
                    <a:pt x="1211" y="669"/>
                    <a:pt x="1211" y="668"/>
                  </a:cubicBezTo>
                  <a:cubicBezTo>
                    <a:pt x="1211" y="667"/>
                    <a:pt x="1209" y="668"/>
                    <a:pt x="1208" y="669"/>
                  </a:cubicBezTo>
                  <a:cubicBezTo>
                    <a:pt x="1207" y="670"/>
                    <a:pt x="1205" y="671"/>
                    <a:pt x="1205" y="670"/>
                  </a:cubicBezTo>
                  <a:cubicBezTo>
                    <a:pt x="1204" y="669"/>
                    <a:pt x="1205" y="669"/>
                    <a:pt x="1202" y="668"/>
                  </a:cubicBezTo>
                  <a:cubicBezTo>
                    <a:pt x="1200" y="668"/>
                    <a:pt x="1197" y="669"/>
                    <a:pt x="1197" y="668"/>
                  </a:cubicBezTo>
                  <a:cubicBezTo>
                    <a:pt x="1196" y="667"/>
                    <a:pt x="1195" y="665"/>
                    <a:pt x="1197" y="666"/>
                  </a:cubicBezTo>
                  <a:cubicBezTo>
                    <a:pt x="1199" y="667"/>
                    <a:pt x="1201" y="669"/>
                    <a:pt x="1203" y="667"/>
                  </a:cubicBezTo>
                  <a:cubicBezTo>
                    <a:pt x="1204" y="664"/>
                    <a:pt x="1205" y="664"/>
                    <a:pt x="1207" y="665"/>
                  </a:cubicBezTo>
                  <a:cubicBezTo>
                    <a:pt x="1209" y="665"/>
                    <a:pt x="1209" y="665"/>
                    <a:pt x="1208" y="663"/>
                  </a:cubicBezTo>
                  <a:cubicBezTo>
                    <a:pt x="1206" y="661"/>
                    <a:pt x="1206" y="661"/>
                    <a:pt x="1206" y="659"/>
                  </a:cubicBezTo>
                  <a:cubicBezTo>
                    <a:pt x="1207" y="657"/>
                    <a:pt x="1207" y="655"/>
                    <a:pt x="1205" y="654"/>
                  </a:cubicBezTo>
                  <a:cubicBezTo>
                    <a:pt x="1204" y="653"/>
                    <a:pt x="1199" y="654"/>
                    <a:pt x="1197" y="652"/>
                  </a:cubicBezTo>
                  <a:cubicBezTo>
                    <a:pt x="1195" y="650"/>
                    <a:pt x="1193" y="649"/>
                    <a:pt x="1192" y="648"/>
                  </a:cubicBezTo>
                  <a:cubicBezTo>
                    <a:pt x="1190" y="647"/>
                    <a:pt x="1193" y="647"/>
                    <a:pt x="1194" y="647"/>
                  </a:cubicBezTo>
                  <a:cubicBezTo>
                    <a:pt x="1196" y="647"/>
                    <a:pt x="1200" y="648"/>
                    <a:pt x="1201" y="647"/>
                  </a:cubicBezTo>
                  <a:cubicBezTo>
                    <a:pt x="1202" y="646"/>
                    <a:pt x="1201" y="644"/>
                    <a:pt x="1200" y="643"/>
                  </a:cubicBezTo>
                  <a:cubicBezTo>
                    <a:pt x="1198" y="642"/>
                    <a:pt x="1190" y="636"/>
                    <a:pt x="1189" y="634"/>
                  </a:cubicBezTo>
                  <a:cubicBezTo>
                    <a:pt x="1188" y="631"/>
                    <a:pt x="1188" y="629"/>
                    <a:pt x="1190" y="628"/>
                  </a:cubicBezTo>
                  <a:cubicBezTo>
                    <a:pt x="1191" y="626"/>
                    <a:pt x="1192" y="624"/>
                    <a:pt x="1192" y="622"/>
                  </a:cubicBezTo>
                  <a:cubicBezTo>
                    <a:pt x="1192" y="621"/>
                    <a:pt x="1194" y="624"/>
                    <a:pt x="1193" y="625"/>
                  </a:cubicBezTo>
                  <a:cubicBezTo>
                    <a:pt x="1193" y="627"/>
                    <a:pt x="1191" y="627"/>
                    <a:pt x="1192" y="628"/>
                  </a:cubicBezTo>
                  <a:cubicBezTo>
                    <a:pt x="1193" y="630"/>
                    <a:pt x="1197" y="634"/>
                    <a:pt x="1198" y="633"/>
                  </a:cubicBezTo>
                  <a:cubicBezTo>
                    <a:pt x="1199" y="633"/>
                    <a:pt x="1199" y="630"/>
                    <a:pt x="1199" y="627"/>
                  </a:cubicBezTo>
                  <a:cubicBezTo>
                    <a:pt x="1200" y="624"/>
                    <a:pt x="1199" y="620"/>
                    <a:pt x="1200" y="618"/>
                  </a:cubicBezTo>
                  <a:cubicBezTo>
                    <a:pt x="1202" y="617"/>
                    <a:pt x="1206" y="612"/>
                    <a:pt x="1206" y="613"/>
                  </a:cubicBezTo>
                  <a:cubicBezTo>
                    <a:pt x="1206" y="615"/>
                    <a:pt x="1202" y="615"/>
                    <a:pt x="1203" y="621"/>
                  </a:cubicBezTo>
                  <a:cubicBezTo>
                    <a:pt x="1204" y="627"/>
                    <a:pt x="1202" y="629"/>
                    <a:pt x="1205" y="632"/>
                  </a:cubicBezTo>
                  <a:cubicBezTo>
                    <a:pt x="1208" y="634"/>
                    <a:pt x="1211" y="638"/>
                    <a:pt x="1211" y="640"/>
                  </a:cubicBezTo>
                  <a:cubicBezTo>
                    <a:pt x="1211" y="643"/>
                    <a:pt x="1207" y="645"/>
                    <a:pt x="1206" y="648"/>
                  </a:cubicBezTo>
                  <a:cubicBezTo>
                    <a:pt x="1206" y="651"/>
                    <a:pt x="1206" y="652"/>
                    <a:pt x="1207" y="651"/>
                  </a:cubicBezTo>
                  <a:cubicBezTo>
                    <a:pt x="1207" y="650"/>
                    <a:pt x="1210" y="645"/>
                    <a:pt x="1212" y="643"/>
                  </a:cubicBezTo>
                  <a:cubicBezTo>
                    <a:pt x="1214" y="641"/>
                    <a:pt x="1220" y="633"/>
                    <a:pt x="1219" y="629"/>
                  </a:cubicBezTo>
                  <a:cubicBezTo>
                    <a:pt x="1218" y="626"/>
                    <a:pt x="1212" y="618"/>
                    <a:pt x="1212" y="615"/>
                  </a:cubicBezTo>
                  <a:cubicBezTo>
                    <a:pt x="1211" y="613"/>
                    <a:pt x="1211" y="611"/>
                    <a:pt x="1213" y="610"/>
                  </a:cubicBezTo>
                  <a:cubicBezTo>
                    <a:pt x="1216" y="608"/>
                    <a:pt x="1220" y="608"/>
                    <a:pt x="1218" y="609"/>
                  </a:cubicBezTo>
                  <a:cubicBezTo>
                    <a:pt x="1215" y="611"/>
                    <a:pt x="1214" y="610"/>
                    <a:pt x="1214" y="613"/>
                  </a:cubicBezTo>
                  <a:cubicBezTo>
                    <a:pt x="1214" y="616"/>
                    <a:pt x="1216" y="617"/>
                    <a:pt x="1218" y="619"/>
                  </a:cubicBezTo>
                  <a:cubicBezTo>
                    <a:pt x="1220" y="621"/>
                    <a:pt x="1221" y="624"/>
                    <a:pt x="1222" y="621"/>
                  </a:cubicBezTo>
                  <a:cubicBezTo>
                    <a:pt x="1224" y="619"/>
                    <a:pt x="1227" y="616"/>
                    <a:pt x="1229" y="612"/>
                  </a:cubicBezTo>
                  <a:cubicBezTo>
                    <a:pt x="1232" y="608"/>
                    <a:pt x="1234" y="604"/>
                    <a:pt x="1232" y="601"/>
                  </a:cubicBezTo>
                  <a:cubicBezTo>
                    <a:pt x="1231" y="599"/>
                    <a:pt x="1230" y="596"/>
                    <a:pt x="1231" y="596"/>
                  </a:cubicBezTo>
                  <a:cubicBezTo>
                    <a:pt x="1232" y="595"/>
                    <a:pt x="1232" y="592"/>
                    <a:pt x="1233" y="591"/>
                  </a:cubicBezTo>
                  <a:cubicBezTo>
                    <a:pt x="1233" y="589"/>
                    <a:pt x="1234" y="590"/>
                    <a:pt x="1234" y="592"/>
                  </a:cubicBezTo>
                  <a:cubicBezTo>
                    <a:pt x="1234" y="593"/>
                    <a:pt x="1232" y="596"/>
                    <a:pt x="1234" y="595"/>
                  </a:cubicBezTo>
                  <a:cubicBezTo>
                    <a:pt x="1237" y="593"/>
                    <a:pt x="1238" y="592"/>
                    <a:pt x="1242" y="589"/>
                  </a:cubicBezTo>
                  <a:cubicBezTo>
                    <a:pt x="1247" y="587"/>
                    <a:pt x="1249" y="586"/>
                    <a:pt x="1254" y="586"/>
                  </a:cubicBezTo>
                  <a:cubicBezTo>
                    <a:pt x="1259" y="586"/>
                    <a:pt x="1266" y="587"/>
                    <a:pt x="1267" y="584"/>
                  </a:cubicBezTo>
                  <a:cubicBezTo>
                    <a:pt x="1267" y="582"/>
                    <a:pt x="1266" y="578"/>
                    <a:pt x="1268" y="580"/>
                  </a:cubicBezTo>
                  <a:cubicBezTo>
                    <a:pt x="1270" y="581"/>
                    <a:pt x="1267" y="584"/>
                    <a:pt x="1270" y="584"/>
                  </a:cubicBezTo>
                  <a:cubicBezTo>
                    <a:pt x="1273" y="584"/>
                    <a:pt x="1275" y="583"/>
                    <a:pt x="1276" y="581"/>
                  </a:cubicBezTo>
                  <a:cubicBezTo>
                    <a:pt x="1278" y="580"/>
                    <a:pt x="1277" y="581"/>
                    <a:pt x="1278" y="582"/>
                  </a:cubicBezTo>
                  <a:cubicBezTo>
                    <a:pt x="1278" y="584"/>
                    <a:pt x="1279" y="583"/>
                    <a:pt x="1281" y="582"/>
                  </a:cubicBezTo>
                  <a:cubicBezTo>
                    <a:pt x="1283" y="581"/>
                    <a:pt x="1287" y="580"/>
                    <a:pt x="1287" y="579"/>
                  </a:cubicBezTo>
                  <a:cubicBezTo>
                    <a:pt x="1288" y="578"/>
                    <a:pt x="1288" y="576"/>
                    <a:pt x="1286" y="575"/>
                  </a:cubicBezTo>
                  <a:cubicBezTo>
                    <a:pt x="1283" y="574"/>
                    <a:pt x="1282" y="575"/>
                    <a:pt x="1283" y="575"/>
                  </a:cubicBezTo>
                  <a:cubicBezTo>
                    <a:pt x="1284" y="576"/>
                    <a:pt x="1285" y="578"/>
                    <a:pt x="1283" y="579"/>
                  </a:cubicBezTo>
                  <a:cubicBezTo>
                    <a:pt x="1281" y="579"/>
                    <a:pt x="1280" y="579"/>
                    <a:pt x="1279" y="578"/>
                  </a:cubicBezTo>
                  <a:cubicBezTo>
                    <a:pt x="1279" y="576"/>
                    <a:pt x="1277" y="572"/>
                    <a:pt x="1275" y="571"/>
                  </a:cubicBezTo>
                  <a:cubicBezTo>
                    <a:pt x="1274" y="570"/>
                    <a:pt x="1274" y="570"/>
                    <a:pt x="1275" y="568"/>
                  </a:cubicBezTo>
                  <a:cubicBezTo>
                    <a:pt x="1276" y="567"/>
                    <a:pt x="1276" y="566"/>
                    <a:pt x="1276" y="564"/>
                  </a:cubicBezTo>
                  <a:cubicBezTo>
                    <a:pt x="1275" y="562"/>
                    <a:pt x="1274" y="563"/>
                    <a:pt x="1276" y="560"/>
                  </a:cubicBezTo>
                  <a:cubicBezTo>
                    <a:pt x="1278" y="558"/>
                    <a:pt x="1278" y="557"/>
                    <a:pt x="1279" y="554"/>
                  </a:cubicBezTo>
                  <a:cubicBezTo>
                    <a:pt x="1281" y="552"/>
                    <a:pt x="1282" y="551"/>
                    <a:pt x="1283" y="550"/>
                  </a:cubicBezTo>
                  <a:cubicBezTo>
                    <a:pt x="1284" y="548"/>
                    <a:pt x="1285" y="547"/>
                    <a:pt x="1286" y="547"/>
                  </a:cubicBezTo>
                  <a:cubicBezTo>
                    <a:pt x="1288" y="547"/>
                    <a:pt x="1289" y="545"/>
                    <a:pt x="1290" y="544"/>
                  </a:cubicBezTo>
                  <a:cubicBezTo>
                    <a:pt x="1290" y="544"/>
                    <a:pt x="1289" y="544"/>
                    <a:pt x="1291" y="545"/>
                  </a:cubicBezTo>
                  <a:cubicBezTo>
                    <a:pt x="1292" y="545"/>
                    <a:pt x="1296" y="545"/>
                    <a:pt x="1298" y="542"/>
                  </a:cubicBezTo>
                  <a:cubicBezTo>
                    <a:pt x="1300" y="538"/>
                    <a:pt x="1300" y="535"/>
                    <a:pt x="1301" y="536"/>
                  </a:cubicBezTo>
                  <a:cubicBezTo>
                    <a:pt x="1302" y="537"/>
                    <a:pt x="1302" y="540"/>
                    <a:pt x="1305" y="540"/>
                  </a:cubicBezTo>
                  <a:cubicBezTo>
                    <a:pt x="1307" y="540"/>
                    <a:pt x="1309" y="538"/>
                    <a:pt x="1311" y="537"/>
                  </a:cubicBezTo>
                  <a:cubicBezTo>
                    <a:pt x="1313" y="536"/>
                    <a:pt x="1315" y="537"/>
                    <a:pt x="1319" y="534"/>
                  </a:cubicBezTo>
                  <a:cubicBezTo>
                    <a:pt x="1322" y="532"/>
                    <a:pt x="1324" y="532"/>
                    <a:pt x="1326" y="529"/>
                  </a:cubicBezTo>
                  <a:cubicBezTo>
                    <a:pt x="1328" y="527"/>
                    <a:pt x="1326" y="527"/>
                    <a:pt x="1329" y="526"/>
                  </a:cubicBezTo>
                  <a:cubicBezTo>
                    <a:pt x="1332" y="525"/>
                    <a:pt x="1335" y="524"/>
                    <a:pt x="1337" y="523"/>
                  </a:cubicBezTo>
                  <a:cubicBezTo>
                    <a:pt x="1339" y="521"/>
                    <a:pt x="1338" y="522"/>
                    <a:pt x="1340" y="522"/>
                  </a:cubicBezTo>
                  <a:cubicBezTo>
                    <a:pt x="1342" y="523"/>
                    <a:pt x="1346" y="520"/>
                    <a:pt x="1350" y="518"/>
                  </a:cubicBezTo>
                  <a:cubicBezTo>
                    <a:pt x="1353" y="517"/>
                    <a:pt x="1354" y="518"/>
                    <a:pt x="1357" y="517"/>
                  </a:cubicBezTo>
                  <a:cubicBezTo>
                    <a:pt x="1359" y="516"/>
                    <a:pt x="1360" y="517"/>
                    <a:pt x="1358" y="515"/>
                  </a:cubicBezTo>
                  <a:cubicBezTo>
                    <a:pt x="1356" y="512"/>
                    <a:pt x="1354" y="510"/>
                    <a:pt x="1356" y="511"/>
                  </a:cubicBezTo>
                  <a:cubicBezTo>
                    <a:pt x="1357" y="512"/>
                    <a:pt x="1358" y="514"/>
                    <a:pt x="1360" y="514"/>
                  </a:cubicBezTo>
                  <a:cubicBezTo>
                    <a:pt x="1362" y="514"/>
                    <a:pt x="1363" y="515"/>
                    <a:pt x="1360" y="517"/>
                  </a:cubicBezTo>
                  <a:cubicBezTo>
                    <a:pt x="1357" y="518"/>
                    <a:pt x="1353" y="520"/>
                    <a:pt x="1354" y="520"/>
                  </a:cubicBezTo>
                  <a:cubicBezTo>
                    <a:pt x="1356" y="521"/>
                    <a:pt x="1356" y="521"/>
                    <a:pt x="1359" y="521"/>
                  </a:cubicBezTo>
                  <a:cubicBezTo>
                    <a:pt x="1362" y="521"/>
                    <a:pt x="1369" y="520"/>
                    <a:pt x="1371" y="520"/>
                  </a:cubicBezTo>
                  <a:cubicBezTo>
                    <a:pt x="1372" y="521"/>
                    <a:pt x="1372" y="522"/>
                    <a:pt x="1371" y="522"/>
                  </a:cubicBezTo>
                  <a:cubicBezTo>
                    <a:pt x="1370" y="522"/>
                    <a:pt x="1370" y="523"/>
                    <a:pt x="1372" y="523"/>
                  </a:cubicBezTo>
                  <a:cubicBezTo>
                    <a:pt x="1373" y="523"/>
                    <a:pt x="1369" y="524"/>
                    <a:pt x="1368" y="524"/>
                  </a:cubicBezTo>
                  <a:cubicBezTo>
                    <a:pt x="1366" y="524"/>
                    <a:pt x="1366" y="524"/>
                    <a:pt x="1365" y="525"/>
                  </a:cubicBezTo>
                  <a:cubicBezTo>
                    <a:pt x="1364" y="526"/>
                    <a:pt x="1364" y="528"/>
                    <a:pt x="1363" y="527"/>
                  </a:cubicBezTo>
                  <a:cubicBezTo>
                    <a:pt x="1362" y="525"/>
                    <a:pt x="1360" y="524"/>
                    <a:pt x="1360" y="523"/>
                  </a:cubicBezTo>
                  <a:cubicBezTo>
                    <a:pt x="1360" y="523"/>
                    <a:pt x="1360" y="521"/>
                    <a:pt x="1359" y="522"/>
                  </a:cubicBezTo>
                  <a:cubicBezTo>
                    <a:pt x="1358" y="524"/>
                    <a:pt x="1358" y="524"/>
                    <a:pt x="1357" y="523"/>
                  </a:cubicBezTo>
                  <a:cubicBezTo>
                    <a:pt x="1356" y="522"/>
                    <a:pt x="1357" y="521"/>
                    <a:pt x="1354" y="524"/>
                  </a:cubicBezTo>
                  <a:cubicBezTo>
                    <a:pt x="1352" y="526"/>
                    <a:pt x="1352" y="526"/>
                    <a:pt x="1350" y="527"/>
                  </a:cubicBezTo>
                  <a:cubicBezTo>
                    <a:pt x="1348" y="528"/>
                    <a:pt x="1345" y="530"/>
                    <a:pt x="1342" y="532"/>
                  </a:cubicBezTo>
                  <a:cubicBezTo>
                    <a:pt x="1339" y="534"/>
                    <a:pt x="1338" y="537"/>
                    <a:pt x="1337" y="539"/>
                  </a:cubicBezTo>
                  <a:cubicBezTo>
                    <a:pt x="1336" y="541"/>
                    <a:pt x="1337" y="546"/>
                    <a:pt x="1338" y="547"/>
                  </a:cubicBezTo>
                  <a:cubicBezTo>
                    <a:pt x="1339" y="549"/>
                    <a:pt x="1344" y="550"/>
                    <a:pt x="1345" y="550"/>
                  </a:cubicBezTo>
                  <a:cubicBezTo>
                    <a:pt x="1347" y="550"/>
                    <a:pt x="1347" y="549"/>
                    <a:pt x="1349" y="548"/>
                  </a:cubicBezTo>
                  <a:cubicBezTo>
                    <a:pt x="1351" y="547"/>
                    <a:pt x="1356" y="542"/>
                    <a:pt x="1359" y="540"/>
                  </a:cubicBezTo>
                  <a:cubicBezTo>
                    <a:pt x="1361" y="537"/>
                    <a:pt x="1367" y="531"/>
                    <a:pt x="1367" y="532"/>
                  </a:cubicBezTo>
                  <a:cubicBezTo>
                    <a:pt x="1366" y="534"/>
                    <a:pt x="1365" y="535"/>
                    <a:pt x="1366" y="535"/>
                  </a:cubicBezTo>
                  <a:cubicBezTo>
                    <a:pt x="1367" y="536"/>
                    <a:pt x="1372" y="536"/>
                    <a:pt x="1373" y="534"/>
                  </a:cubicBezTo>
                  <a:cubicBezTo>
                    <a:pt x="1373" y="533"/>
                    <a:pt x="1373" y="533"/>
                    <a:pt x="1377" y="532"/>
                  </a:cubicBezTo>
                  <a:cubicBezTo>
                    <a:pt x="1380" y="531"/>
                    <a:pt x="1388" y="528"/>
                    <a:pt x="1392" y="526"/>
                  </a:cubicBezTo>
                  <a:cubicBezTo>
                    <a:pt x="1397" y="524"/>
                    <a:pt x="1401" y="524"/>
                    <a:pt x="1402" y="523"/>
                  </a:cubicBezTo>
                  <a:cubicBezTo>
                    <a:pt x="1404" y="523"/>
                    <a:pt x="1403" y="522"/>
                    <a:pt x="1402" y="521"/>
                  </a:cubicBezTo>
                  <a:cubicBezTo>
                    <a:pt x="1401" y="520"/>
                    <a:pt x="1400" y="520"/>
                    <a:pt x="1402" y="519"/>
                  </a:cubicBezTo>
                  <a:cubicBezTo>
                    <a:pt x="1403" y="518"/>
                    <a:pt x="1404" y="517"/>
                    <a:pt x="1402" y="517"/>
                  </a:cubicBezTo>
                  <a:cubicBezTo>
                    <a:pt x="1399" y="517"/>
                    <a:pt x="1395" y="518"/>
                    <a:pt x="1394" y="516"/>
                  </a:cubicBezTo>
                  <a:cubicBezTo>
                    <a:pt x="1394" y="513"/>
                    <a:pt x="1391" y="514"/>
                    <a:pt x="1390" y="515"/>
                  </a:cubicBezTo>
                  <a:cubicBezTo>
                    <a:pt x="1388" y="516"/>
                    <a:pt x="1386" y="517"/>
                    <a:pt x="1384" y="517"/>
                  </a:cubicBezTo>
                  <a:cubicBezTo>
                    <a:pt x="1381" y="516"/>
                    <a:pt x="1381" y="515"/>
                    <a:pt x="1378" y="515"/>
                  </a:cubicBezTo>
                  <a:cubicBezTo>
                    <a:pt x="1374" y="514"/>
                    <a:pt x="1368" y="514"/>
                    <a:pt x="1367" y="513"/>
                  </a:cubicBezTo>
                  <a:cubicBezTo>
                    <a:pt x="1366" y="511"/>
                    <a:pt x="1366" y="510"/>
                    <a:pt x="1367" y="509"/>
                  </a:cubicBezTo>
                  <a:cubicBezTo>
                    <a:pt x="1368" y="509"/>
                    <a:pt x="1366" y="508"/>
                    <a:pt x="1365" y="508"/>
                  </a:cubicBezTo>
                  <a:cubicBezTo>
                    <a:pt x="1363" y="507"/>
                    <a:pt x="1359" y="507"/>
                    <a:pt x="1358" y="505"/>
                  </a:cubicBezTo>
                  <a:cubicBezTo>
                    <a:pt x="1356" y="502"/>
                    <a:pt x="1355" y="498"/>
                    <a:pt x="1355" y="496"/>
                  </a:cubicBezTo>
                  <a:cubicBezTo>
                    <a:pt x="1355" y="493"/>
                    <a:pt x="1352" y="493"/>
                    <a:pt x="1350" y="493"/>
                  </a:cubicBezTo>
                  <a:cubicBezTo>
                    <a:pt x="1349" y="493"/>
                    <a:pt x="1346" y="493"/>
                    <a:pt x="1349" y="492"/>
                  </a:cubicBezTo>
                  <a:cubicBezTo>
                    <a:pt x="1351" y="491"/>
                    <a:pt x="1353" y="488"/>
                    <a:pt x="1354" y="486"/>
                  </a:cubicBezTo>
                  <a:cubicBezTo>
                    <a:pt x="1355" y="484"/>
                    <a:pt x="1355" y="483"/>
                    <a:pt x="1354" y="482"/>
                  </a:cubicBezTo>
                  <a:cubicBezTo>
                    <a:pt x="1353" y="480"/>
                    <a:pt x="1353" y="478"/>
                    <a:pt x="1352" y="478"/>
                  </a:cubicBezTo>
                  <a:cubicBezTo>
                    <a:pt x="1351" y="477"/>
                    <a:pt x="1350" y="477"/>
                    <a:pt x="1349" y="479"/>
                  </a:cubicBezTo>
                  <a:cubicBezTo>
                    <a:pt x="1348" y="481"/>
                    <a:pt x="1348" y="483"/>
                    <a:pt x="1346" y="483"/>
                  </a:cubicBezTo>
                  <a:cubicBezTo>
                    <a:pt x="1345" y="483"/>
                    <a:pt x="1343" y="483"/>
                    <a:pt x="1343" y="481"/>
                  </a:cubicBezTo>
                  <a:cubicBezTo>
                    <a:pt x="1342" y="479"/>
                    <a:pt x="1345" y="479"/>
                    <a:pt x="1341" y="478"/>
                  </a:cubicBezTo>
                  <a:cubicBezTo>
                    <a:pt x="1338" y="477"/>
                    <a:pt x="1336" y="476"/>
                    <a:pt x="1338" y="476"/>
                  </a:cubicBezTo>
                  <a:cubicBezTo>
                    <a:pt x="1340" y="476"/>
                    <a:pt x="1341" y="475"/>
                    <a:pt x="1343" y="476"/>
                  </a:cubicBezTo>
                  <a:cubicBezTo>
                    <a:pt x="1345" y="477"/>
                    <a:pt x="1347" y="478"/>
                    <a:pt x="1349" y="477"/>
                  </a:cubicBezTo>
                  <a:cubicBezTo>
                    <a:pt x="1350" y="476"/>
                    <a:pt x="1356" y="473"/>
                    <a:pt x="1357" y="472"/>
                  </a:cubicBezTo>
                  <a:cubicBezTo>
                    <a:pt x="1359" y="471"/>
                    <a:pt x="1363" y="471"/>
                    <a:pt x="1363" y="469"/>
                  </a:cubicBezTo>
                  <a:cubicBezTo>
                    <a:pt x="1363" y="467"/>
                    <a:pt x="1362" y="467"/>
                    <a:pt x="1361" y="466"/>
                  </a:cubicBezTo>
                  <a:cubicBezTo>
                    <a:pt x="1360" y="464"/>
                    <a:pt x="1359" y="464"/>
                    <a:pt x="1360" y="463"/>
                  </a:cubicBezTo>
                  <a:cubicBezTo>
                    <a:pt x="1361" y="463"/>
                    <a:pt x="1364" y="464"/>
                    <a:pt x="1362" y="463"/>
                  </a:cubicBezTo>
                  <a:cubicBezTo>
                    <a:pt x="1361" y="462"/>
                    <a:pt x="1351" y="457"/>
                    <a:pt x="1343" y="457"/>
                  </a:cubicBezTo>
                  <a:cubicBezTo>
                    <a:pt x="1334" y="457"/>
                    <a:pt x="1317" y="464"/>
                    <a:pt x="1313" y="466"/>
                  </a:cubicBezTo>
                  <a:cubicBezTo>
                    <a:pt x="1309" y="468"/>
                    <a:pt x="1299" y="474"/>
                    <a:pt x="1297" y="475"/>
                  </a:cubicBezTo>
                  <a:cubicBezTo>
                    <a:pt x="1296" y="476"/>
                    <a:pt x="1283" y="489"/>
                    <a:pt x="1281" y="492"/>
                  </a:cubicBezTo>
                  <a:cubicBezTo>
                    <a:pt x="1280" y="495"/>
                    <a:pt x="1277" y="495"/>
                    <a:pt x="1273" y="496"/>
                  </a:cubicBezTo>
                  <a:cubicBezTo>
                    <a:pt x="1269" y="498"/>
                    <a:pt x="1270" y="497"/>
                    <a:pt x="1272" y="495"/>
                  </a:cubicBezTo>
                  <a:cubicBezTo>
                    <a:pt x="1274" y="494"/>
                    <a:pt x="1287" y="483"/>
                    <a:pt x="1287" y="480"/>
                  </a:cubicBezTo>
                  <a:cubicBezTo>
                    <a:pt x="1288" y="477"/>
                    <a:pt x="1291" y="477"/>
                    <a:pt x="1287" y="475"/>
                  </a:cubicBezTo>
                  <a:cubicBezTo>
                    <a:pt x="1284" y="474"/>
                    <a:pt x="1278" y="473"/>
                    <a:pt x="1276" y="471"/>
                  </a:cubicBezTo>
                  <a:cubicBezTo>
                    <a:pt x="1275" y="470"/>
                    <a:pt x="1286" y="474"/>
                    <a:pt x="1289" y="475"/>
                  </a:cubicBezTo>
                  <a:cubicBezTo>
                    <a:pt x="1292" y="475"/>
                    <a:pt x="1297" y="468"/>
                    <a:pt x="1299" y="466"/>
                  </a:cubicBezTo>
                  <a:cubicBezTo>
                    <a:pt x="1301" y="463"/>
                    <a:pt x="1306" y="458"/>
                    <a:pt x="1310" y="457"/>
                  </a:cubicBezTo>
                  <a:cubicBezTo>
                    <a:pt x="1313" y="456"/>
                    <a:pt x="1321" y="457"/>
                    <a:pt x="1322" y="454"/>
                  </a:cubicBezTo>
                  <a:cubicBezTo>
                    <a:pt x="1323" y="450"/>
                    <a:pt x="1326" y="444"/>
                    <a:pt x="1329" y="442"/>
                  </a:cubicBezTo>
                  <a:cubicBezTo>
                    <a:pt x="1332" y="440"/>
                    <a:pt x="1335" y="440"/>
                    <a:pt x="1337" y="439"/>
                  </a:cubicBezTo>
                  <a:cubicBezTo>
                    <a:pt x="1339" y="438"/>
                    <a:pt x="1384" y="439"/>
                    <a:pt x="1389" y="439"/>
                  </a:cubicBezTo>
                  <a:cubicBezTo>
                    <a:pt x="1394" y="439"/>
                    <a:pt x="1396" y="442"/>
                    <a:pt x="1399" y="441"/>
                  </a:cubicBezTo>
                  <a:cubicBezTo>
                    <a:pt x="1403" y="440"/>
                    <a:pt x="1410" y="439"/>
                    <a:pt x="1415" y="438"/>
                  </a:cubicBezTo>
                  <a:cubicBezTo>
                    <a:pt x="1419" y="437"/>
                    <a:pt x="1423" y="437"/>
                    <a:pt x="1428" y="433"/>
                  </a:cubicBezTo>
                  <a:cubicBezTo>
                    <a:pt x="1432" y="429"/>
                    <a:pt x="1435" y="424"/>
                    <a:pt x="1439" y="421"/>
                  </a:cubicBezTo>
                  <a:cubicBezTo>
                    <a:pt x="1442" y="419"/>
                    <a:pt x="1452" y="421"/>
                    <a:pt x="1458" y="419"/>
                  </a:cubicBezTo>
                  <a:cubicBezTo>
                    <a:pt x="1463" y="417"/>
                    <a:pt x="1473" y="410"/>
                    <a:pt x="1474" y="407"/>
                  </a:cubicBezTo>
                  <a:cubicBezTo>
                    <a:pt x="1476" y="404"/>
                    <a:pt x="1476" y="403"/>
                    <a:pt x="1472" y="402"/>
                  </a:cubicBezTo>
                  <a:cubicBezTo>
                    <a:pt x="1469" y="401"/>
                    <a:pt x="1463" y="399"/>
                    <a:pt x="1466" y="399"/>
                  </a:cubicBezTo>
                  <a:cubicBezTo>
                    <a:pt x="1468" y="398"/>
                    <a:pt x="1472" y="399"/>
                    <a:pt x="1472" y="396"/>
                  </a:cubicBezTo>
                  <a:cubicBezTo>
                    <a:pt x="1472" y="392"/>
                    <a:pt x="1472" y="391"/>
                    <a:pt x="1470" y="391"/>
                  </a:cubicBezTo>
                  <a:cubicBezTo>
                    <a:pt x="1469" y="390"/>
                    <a:pt x="1470" y="391"/>
                    <a:pt x="1472" y="389"/>
                  </a:cubicBezTo>
                  <a:cubicBezTo>
                    <a:pt x="1474" y="387"/>
                    <a:pt x="1476" y="387"/>
                    <a:pt x="1472" y="384"/>
                  </a:cubicBezTo>
                  <a:cubicBezTo>
                    <a:pt x="1468" y="381"/>
                    <a:pt x="1467" y="381"/>
                    <a:pt x="1465" y="380"/>
                  </a:cubicBezTo>
                  <a:cubicBezTo>
                    <a:pt x="1463" y="378"/>
                    <a:pt x="1463" y="377"/>
                    <a:pt x="1461" y="378"/>
                  </a:cubicBezTo>
                  <a:cubicBezTo>
                    <a:pt x="1459" y="380"/>
                    <a:pt x="1457" y="381"/>
                    <a:pt x="1455" y="381"/>
                  </a:cubicBezTo>
                  <a:cubicBezTo>
                    <a:pt x="1452" y="381"/>
                    <a:pt x="1454" y="379"/>
                    <a:pt x="1456" y="378"/>
                  </a:cubicBezTo>
                  <a:cubicBezTo>
                    <a:pt x="1457" y="376"/>
                    <a:pt x="1456" y="375"/>
                    <a:pt x="1454" y="373"/>
                  </a:cubicBezTo>
                  <a:cubicBezTo>
                    <a:pt x="1452" y="372"/>
                    <a:pt x="1451" y="370"/>
                    <a:pt x="1448" y="370"/>
                  </a:cubicBezTo>
                  <a:cubicBezTo>
                    <a:pt x="1444" y="370"/>
                    <a:pt x="1441" y="371"/>
                    <a:pt x="1439" y="372"/>
                  </a:cubicBezTo>
                  <a:cubicBezTo>
                    <a:pt x="1438" y="373"/>
                    <a:pt x="1436" y="373"/>
                    <a:pt x="1435" y="375"/>
                  </a:cubicBezTo>
                  <a:cubicBezTo>
                    <a:pt x="1433" y="377"/>
                    <a:pt x="1430" y="380"/>
                    <a:pt x="1426" y="381"/>
                  </a:cubicBezTo>
                  <a:cubicBezTo>
                    <a:pt x="1423" y="381"/>
                    <a:pt x="1419" y="384"/>
                    <a:pt x="1417" y="384"/>
                  </a:cubicBezTo>
                  <a:cubicBezTo>
                    <a:pt x="1415" y="383"/>
                    <a:pt x="1410" y="379"/>
                    <a:pt x="1408" y="378"/>
                  </a:cubicBezTo>
                  <a:cubicBezTo>
                    <a:pt x="1406" y="377"/>
                    <a:pt x="1407" y="375"/>
                    <a:pt x="1411" y="377"/>
                  </a:cubicBezTo>
                  <a:cubicBezTo>
                    <a:pt x="1414" y="380"/>
                    <a:pt x="1416" y="382"/>
                    <a:pt x="1418" y="380"/>
                  </a:cubicBezTo>
                  <a:cubicBezTo>
                    <a:pt x="1420" y="377"/>
                    <a:pt x="1424" y="375"/>
                    <a:pt x="1428" y="373"/>
                  </a:cubicBezTo>
                  <a:cubicBezTo>
                    <a:pt x="1431" y="372"/>
                    <a:pt x="1426" y="373"/>
                    <a:pt x="1425" y="372"/>
                  </a:cubicBezTo>
                  <a:cubicBezTo>
                    <a:pt x="1424" y="371"/>
                    <a:pt x="1426" y="372"/>
                    <a:pt x="1430" y="371"/>
                  </a:cubicBezTo>
                  <a:cubicBezTo>
                    <a:pt x="1434" y="370"/>
                    <a:pt x="1436" y="369"/>
                    <a:pt x="1440" y="368"/>
                  </a:cubicBezTo>
                  <a:cubicBezTo>
                    <a:pt x="1445" y="366"/>
                    <a:pt x="1451" y="364"/>
                    <a:pt x="1451" y="364"/>
                  </a:cubicBezTo>
                  <a:cubicBezTo>
                    <a:pt x="1451" y="363"/>
                    <a:pt x="1449" y="361"/>
                    <a:pt x="1448" y="360"/>
                  </a:cubicBezTo>
                  <a:cubicBezTo>
                    <a:pt x="1446" y="359"/>
                    <a:pt x="1446" y="358"/>
                    <a:pt x="1446" y="357"/>
                  </a:cubicBezTo>
                  <a:cubicBezTo>
                    <a:pt x="1445" y="356"/>
                    <a:pt x="1444" y="357"/>
                    <a:pt x="1442" y="358"/>
                  </a:cubicBezTo>
                  <a:cubicBezTo>
                    <a:pt x="1441" y="359"/>
                    <a:pt x="1434" y="357"/>
                    <a:pt x="1432" y="354"/>
                  </a:cubicBezTo>
                  <a:cubicBezTo>
                    <a:pt x="1429" y="352"/>
                    <a:pt x="1430" y="352"/>
                    <a:pt x="1425" y="356"/>
                  </a:cubicBezTo>
                  <a:cubicBezTo>
                    <a:pt x="1421" y="360"/>
                    <a:pt x="1417" y="360"/>
                    <a:pt x="1419" y="358"/>
                  </a:cubicBezTo>
                  <a:cubicBezTo>
                    <a:pt x="1421" y="356"/>
                    <a:pt x="1424" y="354"/>
                    <a:pt x="1422" y="352"/>
                  </a:cubicBezTo>
                  <a:cubicBezTo>
                    <a:pt x="1421" y="351"/>
                    <a:pt x="1413" y="354"/>
                    <a:pt x="1411" y="355"/>
                  </a:cubicBezTo>
                  <a:cubicBezTo>
                    <a:pt x="1409" y="355"/>
                    <a:pt x="1408" y="355"/>
                    <a:pt x="1410" y="353"/>
                  </a:cubicBezTo>
                  <a:cubicBezTo>
                    <a:pt x="1412" y="350"/>
                    <a:pt x="1413" y="350"/>
                    <a:pt x="1414" y="348"/>
                  </a:cubicBezTo>
                  <a:cubicBezTo>
                    <a:pt x="1415" y="347"/>
                    <a:pt x="1414" y="342"/>
                    <a:pt x="1412" y="342"/>
                  </a:cubicBezTo>
                  <a:cubicBezTo>
                    <a:pt x="1411" y="342"/>
                    <a:pt x="1406" y="341"/>
                    <a:pt x="1405" y="338"/>
                  </a:cubicBezTo>
                  <a:cubicBezTo>
                    <a:pt x="1404" y="336"/>
                    <a:pt x="1402" y="337"/>
                    <a:pt x="1400" y="336"/>
                  </a:cubicBezTo>
                  <a:cubicBezTo>
                    <a:pt x="1398" y="336"/>
                    <a:pt x="1395" y="333"/>
                    <a:pt x="1395" y="331"/>
                  </a:cubicBezTo>
                  <a:cubicBezTo>
                    <a:pt x="1395" y="330"/>
                    <a:pt x="1394" y="331"/>
                    <a:pt x="1393" y="331"/>
                  </a:cubicBezTo>
                  <a:cubicBezTo>
                    <a:pt x="1391" y="331"/>
                    <a:pt x="1391" y="331"/>
                    <a:pt x="1392" y="329"/>
                  </a:cubicBezTo>
                  <a:cubicBezTo>
                    <a:pt x="1392" y="327"/>
                    <a:pt x="1390" y="326"/>
                    <a:pt x="1388" y="325"/>
                  </a:cubicBezTo>
                  <a:cubicBezTo>
                    <a:pt x="1387" y="323"/>
                    <a:pt x="1385" y="320"/>
                    <a:pt x="1387" y="321"/>
                  </a:cubicBezTo>
                  <a:cubicBezTo>
                    <a:pt x="1389" y="323"/>
                    <a:pt x="1391" y="326"/>
                    <a:pt x="1393" y="325"/>
                  </a:cubicBezTo>
                  <a:cubicBezTo>
                    <a:pt x="1395" y="323"/>
                    <a:pt x="1393" y="322"/>
                    <a:pt x="1396" y="321"/>
                  </a:cubicBezTo>
                  <a:cubicBezTo>
                    <a:pt x="1400" y="321"/>
                    <a:pt x="1402" y="319"/>
                    <a:pt x="1400" y="317"/>
                  </a:cubicBezTo>
                  <a:cubicBezTo>
                    <a:pt x="1398" y="314"/>
                    <a:pt x="1395" y="312"/>
                    <a:pt x="1392" y="311"/>
                  </a:cubicBezTo>
                  <a:cubicBezTo>
                    <a:pt x="1389" y="310"/>
                    <a:pt x="1385" y="309"/>
                    <a:pt x="1387" y="309"/>
                  </a:cubicBezTo>
                  <a:cubicBezTo>
                    <a:pt x="1389" y="308"/>
                    <a:pt x="1393" y="306"/>
                    <a:pt x="1393" y="305"/>
                  </a:cubicBezTo>
                  <a:cubicBezTo>
                    <a:pt x="1392" y="303"/>
                    <a:pt x="1388" y="302"/>
                    <a:pt x="1386" y="300"/>
                  </a:cubicBezTo>
                  <a:cubicBezTo>
                    <a:pt x="1385" y="299"/>
                    <a:pt x="1385" y="299"/>
                    <a:pt x="1384" y="297"/>
                  </a:cubicBezTo>
                  <a:cubicBezTo>
                    <a:pt x="1383" y="296"/>
                    <a:pt x="1381" y="298"/>
                    <a:pt x="1379" y="298"/>
                  </a:cubicBezTo>
                  <a:cubicBezTo>
                    <a:pt x="1377" y="298"/>
                    <a:pt x="1374" y="299"/>
                    <a:pt x="1377" y="297"/>
                  </a:cubicBezTo>
                  <a:cubicBezTo>
                    <a:pt x="1380" y="295"/>
                    <a:pt x="1384" y="295"/>
                    <a:pt x="1382" y="293"/>
                  </a:cubicBezTo>
                  <a:cubicBezTo>
                    <a:pt x="1381" y="290"/>
                    <a:pt x="1382" y="289"/>
                    <a:pt x="1378" y="290"/>
                  </a:cubicBezTo>
                  <a:cubicBezTo>
                    <a:pt x="1375" y="291"/>
                    <a:pt x="1369" y="293"/>
                    <a:pt x="1372" y="291"/>
                  </a:cubicBezTo>
                  <a:cubicBezTo>
                    <a:pt x="1375" y="289"/>
                    <a:pt x="1377" y="289"/>
                    <a:pt x="1378" y="287"/>
                  </a:cubicBezTo>
                  <a:cubicBezTo>
                    <a:pt x="1378" y="285"/>
                    <a:pt x="1377" y="285"/>
                    <a:pt x="1376" y="282"/>
                  </a:cubicBezTo>
                  <a:cubicBezTo>
                    <a:pt x="1375" y="280"/>
                    <a:pt x="1375" y="276"/>
                    <a:pt x="1373" y="277"/>
                  </a:cubicBezTo>
                  <a:cubicBezTo>
                    <a:pt x="1371" y="278"/>
                    <a:pt x="1369" y="278"/>
                    <a:pt x="1370" y="277"/>
                  </a:cubicBezTo>
                  <a:cubicBezTo>
                    <a:pt x="1371" y="276"/>
                    <a:pt x="1368" y="272"/>
                    <a:pt x="1365" y="268"/>
                  </a:cubicBezTo>
                  <a:cubicBezTo>
                    <a:pt x="1363" y="263"/>
                    <a:pt x="1362" y="262"/>
                    <a:pt x="1361" y="261"/>
                  </a:cubicBezTo>
                  <a:cubicBezTo>
                    <a:pt x="1360" y="259"/>
                    <a:pt x="1359" y="253"/>
                    <a:pt x="1358" y="251"/>
                  </a:cubicBezTo>
                  <a:cubicBezTo>
                    <a:pt x="1357" y="250"/>
                    <a:pt x="1356" y="251"/>
                    <a:pt x="1355" y="253"/>
                  </a:cubicBezTo>
                  <a:cubicBezTo>
                    <a:pt x="1353" y="255"/>
                    <a:pt x="1353" y="258"/>
                    <a:pt x="1351" y="260"/>
                  </a:cubicBezTo>
                  <a:cubicBezTo>
                    <a:pt x="1350" y="261"/>
                    <a:pt x="1351" y="263"/>
                    <a:pt x="1352" y="264"/>
                  </a:cubicBezTo>
                  <a:cubicBezTo>
                    <a:pt x="1353" y="264"/>
                    <a:pt x="1351" y="264"/>
                    <a:pt x="1349" y="264"/>
                  </a:cubicBezTo>
                  <a:cubicBezTo>
                    <a:pt x="1346" y="264"/>
                    <a:pt x="1345" y="268"/>
                    <a:pt x="1347" y="269"/>
                  </a:cubicBezTo>
                  <a:cubicBezTo>
                    <a:pt x="1349" y="270"/>
                    <a:pt x="1352" y="274"/>
                    <a:pt x="1350" y="273"/>
                  </a:cubicBezTo>
                  <a:cubicBezTo>
                    <a:pt x="1348" y="271"/>
                    <a:pt x="1347" y="271"/>
                    <a:pt x="1346" y="273"/>
                  </a:cubicBezTo>
                  <a:cubicBezTo>
                    <a:pt x="1345" y="275"/>
                    <a:pt x="1342" y="276"/>
                    <a:pt x="1344" y="278"/>
                  </a:cubicBezTo>
                  <a:cubicBezTo>
                    <a:pt x="1347" y="279"/>
                    <a:pt x="1348" y="280"/>
                    <a:pt x="1345" y="280"/>
                  </a:cubicBezTo>
                  <a:cubicBezTo>
                    <a:pt x="1342" y="281"/>
                    <a:pt x="1338" y="281"/>
                    <a:pt x="1339" y="284"/>
                  </a:cubicBezTo>
                  <a:cubicBezTo>
                    <a:pt x="1339" y="287"/>
                    <a:pt x="1341" y="290"/>
                    <a:pt x="1339" y="292"/>
                  </a:cubicBezTo>
                  <a:cubicBezTo>
                    <a:pt x="1337" y="294"/>
                    <a:pt x="1338" y="293"/>
                    <a:pt x="1338" y="290"/>
                  </a:cubicBezTo>
                  <a:cubicBezTo>
                    <a:pt x="1337" y="287"/>
                    <a:pt x="1333" y="285"/>
                    <a:pt x="1331" y="286"/>
                  </a:cubicBezTo>
                  <a:cubicBezTo>
                    <a:pt x="1329" y="288"/>
                    <a:pt x="1328" y="291"/>
                    <a:pt x="1325" y="292"/>
                  </a:cubicBezTo>
                  <a:cubicBezTo>
                    <a:pt x="1322" y="293"/>
                    <a:pt x="1318" y="295"/>
                    <a:pt x="1318" y="297"/>
                  </a:cubicBezTo>
                  <a:cubicBezTo>
                    <a:pt x="1318" y="299"/>
                    <a:pt x="1317" y="298"/>
                    <a:pt x="1316" y="296"/>
                  </a:cubicBezTo>
                  <a:cubicBezTo>
                    <a:pt x="1316" y="295"/>
                    <a:pt x="1315" y="292"/>
                    <a:pt x="1314" y="294"/>
                  </a:cubicBezTo>
                  <a:cubicBezTo>
                    <a:pt x="1313" y="295"/>
                    <a:pt x="1311" y="295"/>
                    <a:pt x="1312" y="293"/>
                  </a:cubicBezTo>
                  <a:cubicBezTo>
                    <a:pt x="1313" y="291"/>
                    <a:pt x="1313" y="288"/>
                    <a:pt x="1312" y="290"/>
                  </a:cubicBezTo>
                  <a:cubicBezTo>
                    <a:pt x="1310" y="292"/>
                    <a:pt x="1305" y="298"/>
                    <a:pt x="1301" y="300"/>
                  </a:cubicBezTo>
                  <a:cubicBezTo>
                    <a:pt x="1298" y="301"/>
                    <a:pt x="1296" y="303"/>
                    <a:pt x="1294" y="304"/>
                  </a:cubicBezTo>
                  <a:cubicBezTo>
                    <a:pt x="1293" y="305"/>
                    <a:pt x="1293" y="303"/>
                    <a:pt x="1294" y="302"/>
                  </a:cubicBezTo>
                  <a:cubicBezTo>
                    <a:pt x="1296" y="300"/>
                    <a:pt x="1303" y="298"/>
                    <a:pt x="1305" y="296"/>
                  </a:cubicBezTo>
                  <a:cubicBezTo>
                    <a:pt x="1307" y="294"/>
                    <a:pt x="1311" y="292"/>
                    <a:pt x="1309" y="289"/>
                  </a:cubicBezTo>
                  <a:cubicBezTo>
                    <a:pt x="1308" y="287"/>
                    <a:pt x="1307" y="282"/>
                    <a:pt x="1304" y="282"/>
                  </a:cubicBezTo>
                  <a:cubicBezTo>
                    <a:pt x="1301" y="282"/>
                    <a:pt x="1293" y="282"/>
                    <a:pt x="1292" y="283"/>
                  </a:cubicBezTo>
                  <a:cubicBezTo>
                    <a:pt x="1291" y="284"/>
                    <a:pt x="1292" y="286"/>
                    <a:pt x="1290" y="286"/>
                  </a:cubicBezTo>
                  <a:cubicBezTo>
                    <a:pt x="1287" y="286"/>
                    <a:pt x="1285" y="285"/>
                    <a:pt x="1283" y="285"/>
                  </a:cubicBezTo>
                  <a:cubicBezTo>
                    <a:pt x="1282" y="284"/>
                    <a:pt x="1282" y="284"/>
                    <a:pt x="1284" y="283"/>
                  </a:cubicBezTo>
                  <a:cubicBezTo>
                    <a:pt x="1286" y="282"/>
                    <a:pt x="1287" y="281"/>
                    <a:pt x="1287" y="279"/>
                  </a:cubicBezTo>
                  <a:cubicBezTo>
                    <a:pt x="1288" y="278"/>
                    <a:pt x="1289" y="279"/>
                    <a:pt x="1291" y="280"/>
                  </a:cubicBezTo>
                  <a:cubicBezTo>
                    <a:pt x="1292" y="281"/>
                    <a:pt x="1292" y="283"/>
                    <a:pt x="1292" y="281"/>
                  </a:cubicBezTo>
                  <a:cubicBezTo>
                    <a:pt x="1292" y="280"/>
                    <a:pt x="1292" y="278"/>
                    <a:pt x="1294" y="277"/>
                  </a:cubicBezTo>
                  <a:cubicBezTo>
                    <a:pt x="1295" y="276"/>
                    <a:pt x="1296" y="273"/>
                    <a:pt x="1294" y="272"/>
                  </a:cubicBezTo>
                  <a:cubicBezTo>
                    <a:pt x="1292" y="272"/>
                    <a:pt x="1289" y="272"/>
                    <a:pt x="1290" y="271"/>
                  </a:cubicBezTo>
                  <a:cubicBezTo>
                    <a:pt x="1291" y="269"/>
                    <a:pt x="1292" y="265"/>
                    <a:pt x="1290" y="263"/>
                  </a:cubicBezTo>
                  <a:cubicBezTo>
                    <a:pt x="1289" y="261"/>
                    <a:pt x="1289" y="261"/>
                    <a:pt x="1287" y="260"/>
                  </a:cubicBezTo>
                  <a:cubicBezTo>
                    <a:pt x="1284" y="260"/>
                    <a:pt x="1287" y="261"/>
                    <a:pt x="1288" y="259"/>
                  </a:cubicBezTo>
                  <a:cubicBezTo>
                    <a:pt x="1289" y="258"/>
                    <a:pt x="1292" y="257"/>
                    <a:pt x="1291" y="256"/>
                  </a:cubicBezTo>
                  <a:cubicBezTo>
                    <a:pt x="1289" y="254"/>
                    <a:pt x="1287" y="252"/>
                    <a:pt x="1287" y="251"/>
                  </a:cubicBezTo>
                  <a:cubicBezTo>
                    <a:pt x="1288" y="250"/>
                    <a:pt x="1289" y="248"/>
                    <a:pt x="1291" y="246"/>
                  </a:cubicBezTo>
                  <a:cubicBezTo>
                    <a:pt x="1293" y="244"/>
                    <a:pt x="1293" y="241"/>
                    <a:pt x="1292" y="241"/>
                  </a:cubicBezTo>
                  <a:cubicBezTo>
                    <a:pt x="1291" y="240"/>
                    <a:pt x="1288" y="243"/>
                    <a:pt x="1286" y="243"/>
                  </a:cubicBezTo>
                  <a:cubicBezTo>
                    <a:pt x="1285" y="243"/>
                    <a:pt x="1285" y="241"/>
                    <a:pt x="1283" y="241"/>
                  </a:cubicBezTo>
                  <a:cubicBezTo>
                    <a:pt x="1280" y="240"/>
                    <a:pt x="1269" y="239"/>
                    <a:pt x="1266" y="236"/>
                  </a:cubicBezTo>
                  <a:cubicBezTo>
                    <a:pt x="1263" y="233"/>
                    <a:pt x="1265" y="231"/>
                    <a:pt x="1263" y="229"/>
                  </a:cubicBezTo>
                  <a:cubicBezTo>
                    <a:pt x="1260" y="228"/>
                    <a:pt x="1259" y="228"/>
                    <a:pt x="1257" y="227"/>
                  </a:cubicBezTo>
                  <a:cubicBezTo>
                    <a:pt x="1255" y="226"/>
                    <a:pt x="1256" y="224"/>
                    <a:pt x="1255" y="223"/>
                  </a:cubicBezTo>
                  <a:cubicBezTo>
                    <a:pt x="1254" y="223"/>
                    <a:pt x="1254" y="224"/>
                    <a:pt x="1251" y="224"/>
                  </a:cubicBezTo>
                  <a:cubicBezTo>
                    <a:pt x="1249" y="224"/>
                    <a:pt x="1250" y="225"/>
                    <a:pt x="1250" y="223"/>
                  </a:cubicBezTo>
                  <a:cubicBezTo>
                    <a:pt x="1251" y="221"/>
                    <a:pt x="1251" y="220"/>
                    <a:pt x="1249" y="218"/>
                  </a:cubicBezTo>
                  <a:cubicBezTo>
                    <a:pt x="1246" y="217"/>
                    <a:pt x="1246" y="217"/>
                    <a:pt x="1244" y="216"/>
                  </a:cubicBezTo>
                  <a:cubicBezTo>
                    <a:pt x="1242" y="214"/>
                    <a:pt x="1242" y="210"/>
                    <a:pt x="1237" y="212"/>
                  </a:cubicBezTo>
                  <a:cubicBezTo>
                    <a:pt x="1232" y="214"/>
                    <a:pt x="1229" y="218"/>
                    <a:pt x="1224" y="217"/>
                  </a:cubicBezTo>
                  <a:cubicBezTo>
                    <a:pt x="1220" y="216"/>
                    <a:pt x="1219" y="214"/>
                    <a:pt x="1215" y="215"/>
                  </a:cubicBezTo>
                  <a:cubicBezTo>
                    <a:pt x="1212" y="216"/>
                    <a:pt x="1212" y="218"/>
                    <a:pt x="1209" y="216"/>
                  </a:cubicBezTo>
                  <a:cubicBezTo>
                    <a:pt x="1206" y="215"/>
                    <a:pt x="1206" y="213"/>
                    <a:pt x="1201" y="212"/>
                  </a:cubicBezTo>
                  <a:cubicBezTo>
                    <a:pt x="1197" y="211"/>
                    <a:pt x="1192" y="208"/>
                    <a:pt x="1188" y="210"/>
                  </a:cubicBezTo>
                  <a:cubicBezTo>
                    <a:pt x="1183" y="212"/>
                    <a:pt x="1177" y="213"/>
                    <a:pt x="1180" y="220"/>
                  </a:cubicBezTo>
                  <a:cubicBezTo>
                    <a:pt x="1183" y="226"/>
                    <a:pt x="1187" y="226"/>
                    <a:pt x="1185" y="230"/>
                  </a:cubicBezTo>
                  <a:cubicBezTo>
                    <a:pt x="1183" y="234"/>
                    <a:pt x="1183" y="236"/>
                    <a:pt x="1183" y="239"/>
                  </a:cubicBezTo>
                  <a:cubicBezTo>
                    <a:pt x="1182" y="243"/>
                    <a:pt x="1179" y="241"/>
                    <a:pt x="1180" y="243"/>
                  </a:cubicBezTo>
                  <a:cubicBezTo>
                    <a:pt x="1181" y="245"/>
                    <a:pt x="1183" y="246"/>
                    <a:pt x="1184" y="249"/>
                  </a:cubicBezTo>
                  <a:cubicBezTo>
                    <a:pt x="1185" y="252"/>
                    <a:pt x="1184" y="251"/>
                    <a:pt x="1185" y="254"/>
                  </a:cubicBezTo>
                  <a:cubicBezTo>
                    <a:pt x="1186" y="256"/>
                    <a:pt x="1187" y="258"/>
                    <a:pt x="1187" y="259"/>
                  </a:cubicBezTo>
                  <a:cubicBezTo>
                    <a:pt x="1187" y="260"/>
                    <a:pt x="1187" y="267"/>
                    <a:pt x="1186" y="267"/>
                  </a:cubicBezTo>
                  <a:cubicBezTo>
                    <a:pt x="1185" y="267"/>
                    <a:pt x="1183" y="266"/>
                    <a:pt x="1183" y="269"/>
                  </a:cubicBezTo>
                  <a:cubicBezTo>
                    <a:pt x="1182" y="273"/>
                    <a:pt x="1180" y="276"/>
                    <a:pt x="1177" y="279"/>
                  </a:cubicBezTo>
                  <a:cubicBezTo>
                    <a:pt x="1174" y="283"/>
                    <a:pt x="1172" y="287"/>
                    <a:pt x="1174" y="288"/>
                  </a:cubicBezTo>
                  <a:cubicBezTo>
                    <a:pt x="1177" y="289"/>
                    <a:pt x="1199" y="303"/>
                    <a:pt x="1199" y="313"/>
                  </a:cubicBezTo>
                  <a:cubicBezTo>
                    <a:pt x="1199" y="322"/>
                    <a:pt x="1205" y="333"/>
                    <a:pt x="1191" y="344"/>
                  </a:cubicBezTo>
                  <a:cubicBezTo>
                    <a:pt x="1176" y="354"/>
                    <a:pt x="1168" y="358"/>
                    <a:pt x="1164" y="359"/>
                  </a:cubicBezTo>
                  <a:cubicBezTo>
                    <a:pt x="1160" y="359"/>
                    <a:pt x="1159" y="364"/>
                    <a:pt x="1163" y="371"/>
                  </a:cubicBezTo>
                  <a:cubicBezTo>
                    <a:pt x="1168" y="377"/>
                    <a:pt x="1166" y="378"/>
                    <a:pt x="1166" y="380"/>
                  </a:cubicBezTo>
                  <a:cubicBezTo>
                    <a:pt x="1166" y="382"/>
                    <a:pt x="1167" y="383"/>
                    <a:pt x="1167" y="384"/>
                  </a:cubicBezTo>
                  <a:cubicBezTo>
                    <a:pt x="1167" y="385"/>
                    <a:pt x="1166" y="389"/>
                    <a:pt x="1169" y="395"/>
                  </a:cubicBezTo>
                  <a:cubicBezTo>
                    <a:pt x="1172" y="401"/>
                    <a:pt x="1173" y="408"/>
                    <a:pt x="1171" y="409"/>
                  </a:cubicBezTo>
                  <a:cubicBezTo>
                    <a:pt x="1169" y="410"/>
                    <a:pt x="1166" y="412"/>
                    <a:pt x="1168" y="414"/>
                  </a:cubicBezTo>
                  <a:cubicBezTo>
                    <a:pt x="1170" y="416"/>
                    <a:pt x="1169" y="420"/>
                    <a:pt x="1169" y="422"/>
                  </a:cubicBezTo>
                  <a:cubicBezTo>
                    <a:pt x="1169" y="424"/>
                    <a:pt x="1168" y="422"/>
                    <a:pt x="1167" y="420"/>
                  </a:cubicBezTo>
                  <a:cubicBezTo>
                    <a:pt x="1165" y="418"/>
                    <a:pt x="1164" y="417"/>
                    <a:pt x="1162" y="417"/>
                  </a:cubicBezTo>
                  <a:cubicBezTo>
                    <a:pt x="1160" y="417"/>
                    <a:pt x="1158" y="421"/>
                    <a:pt x="1159" y="424"/>
                  </a:cubicBezTo>
                  <a:cubicBezTo>
                    <a:pt x="1159" y="427"/>
                    <a:pt x="1164" y="433"/>
                    <a:pt x="1162" y="431"/>
                  </a:cubicBezTo>
                  <a:cubicBezTo>
                    <a:pt x="1160" y="428"/>
                    <a:pt x="1151" y="421"/>
                    <a:pt x="1149" y="421"/>
                  </a:cubicBezTo>
                  <a:cubicBezTo>
                    <a:pt x="1146" y="421"/>
                    <a:pt x="1137" y="427"/>
                    <a:pt x="1140" y="425"/>
                  </a:cubicBezTo>
                  <a:cubicBezTo>
                    <a:pt x="1144" y="422"/>
                    <a:pt x="1147" y="417"/>
                    <a:pt x="1145" y="414"/>
                  </a:cubicBezTo>
                  <a:cubicBezTo>
                    <a:pt x="1142" y="411"/>
                    <a:pt x="1137" y="406"/>
                    <a:pt x="1133" y="406"/>
                  </a:cubicBezTo>
                  <a:cubicBezTo>
                    <a:pt x="1129" y="405"/>
                    <a:pt x="1129" y="405"/>
                    <a:pt x="1131" y="403"/>
                  </a:cubicBezTo>
                  <a:cubicBezTo>
                    <a:pt x="1133" y="401"/>
                    <a:pt x="1128" y="399"/>
                    <a:pt x="1126" y="395"/>
                  </a:cubicBezTo>
                  <a:cubicBezTo>
                    <a:pt x="1124" y="391"/>
                    <a:pt x="1124" y="388"/>
                    <a:pt x="1125" y="385"/>
                  </a:cubicBezTo>
                  <a:cubicBezTo>
                    <a:pt x="1126" y="381"/>
                    <a:pt x="1126" y="377"/>
                    <a:pt x="1124" y="375"/>
                  </a:cubicBezTo>
                  <a:cubicBezTo>
                    <a:pt x="1123" y="373"/>
                    <a:pt x="1119" y="369"/>
                    <a:pt x="1121" y="367"/>
                  </a:cubicBezTo>
                  <a:cubicBezTo>
                    <a:pt x="1123" y="365"/>
                    <a:pt x="1125" y="361"/>
                    <a:pt x="1124" y="357"/>
                  </a:cubicBezTo>
                  <a:cubicBezTo>
                    <a:pt x="1123" y="354"/>
                    <a:pt x="1120" y="352"/>
                    <a:pt x="1116" y="352"/>
                  </a:cubicBezTo>
                  <a:cubicBezTo>
                    <a:pt x="1112" y="351"/>
                    <a:pt x="1092" y="349"/>
                    <a:pt x="1089" y="350"/>
                  </a:cubicBezTo>
                  <a:cubicBezTo>
                    <a:pt x="1087" y="352"/>
                    <a:pt x="1082" y="358"/>
                    <a:pt x="1084" y="354"/>
                  </a:cubicBezTo>
                  <a:cubicBezTo>
                    <a:pt x="1086" y="350"/>
                    <a:pt x="1084" y="349"/>
                    <a:pt x="1080" y="346"/>
                  </a:cubicBezTo>
                  <a:cubicBezTo>
                    <a:pt x="1076" y="343"/>
                    <a:pt x="1059" y="338"/>
                    <a:pt x="1056" y="336"/>
                  </a:cubicBezTo>
                  <a:cubicBezTo>
                    <a:pt x="1053" y="334"/>
                    <a:pt x="1053" y="333"/>
                    <a:pt x="1051" y="331"/>
                  </a:cubicBezTo>
                  <a:cubicBezTo>
                    <a:pt x="1050" y="329"/>
                    <a:pt x="1046" y="327"/>
                    <a:pt x="1043" y="325"/>
                  </a:cubicBezTo>
                  <a:cubicBezTo>
                    <a:pt x="1040" y="323"/>
                    <a:pt x="1039" y="322"/>
                    <a:pt x="1036" y="320"/>
                  </a:cubicBezTo>
                  <a:cubicBezTo>
                    <a:pt x="1032" y="319"/>
                    <a:pt x="1026" y="319"/>
                    <a:pt x="1024" y="318"/>
                  </a:cubicBezTo>
                  <a:cubicBezTo>
                    <a:pt x="1022" y="317"/>
                    <a:pt x="1018" y="313"/>
                    <a:pt x="1013" y="313"/>
                  </a:cubicBezTo>
                  <a:cubicBezTo>
                    <a:pt x="1008" y="313"/>
                    <a:pt x="1003" y="316"/>
                    <a:pt x="999" y="317"/>
                  </a:cubicBezTo>
                  <a:cubicBezTo>
                    <a:pt x="995" y="317"/>
                    <a:pt x="984" y="320"/>
                    <a:pt x="987" y="317"/>
                  </a:cubicBezTo>
                  <a:cubicBezTo>
                    <a:pt x="990" y="315"/>
                    <a:pt x="993" y="315"/>
                    <a:pt x="991" y="310"/>
                  </a:cubicBezTo>
                  <a:cubicBezTo>
                    <a:pt x="989" y="305"/>
                    <a:pt x="982" y="290"/>
                    <a:pt x="981" y="288"/>
                  </a:cubicBezTo>
                  <a:cubicBezTo>
                    <a:pt x="980" y="285"/>
                    <a:pt x="973" y="284"/>
                    <a:pt x="971" y="284"/>
                  </a:cubicBezTo>
                  <a:cubicBezTo>
                    <a:pt x="968" y="284"/>
                    <a:pt x="961" y="284"/>
                    <a:pt x="960" y="282"/>
                  </a:cubicBezTo>
                  <a:cubicBezTo>
                    <a:pt x="959" y="279"/>
                    <a:pt x="961" y="278"/>
                    <a:pt x="961" y="276"/>
                  </a:cubicBezTo>
                  <a:cubicBezTo>
                    <a:pt x="961" y="274"/>
                    <a:pt x="960" y="261"/>
                    <a:pt x="962" y="254"/>
                  </a:cubicBezTo>
                  <a:cubicBezTo>
                    <a:pt x="965" y="247"/>
                    <a:pt x="972" y="236"/>
                    <a:pt x="973" y="233"/>
                  </a:cubicBezTo>
                  <a:cubicBezTo>
                    <a:pt x="973" y="229"/>
                    <a:pt x="974" y="229"/>
                    <a:pt x="977" y="228"/>
                  </a:cubicBezTo>
                  <a:cubicBezTo>
                    <a:pt x="980" y="227"/>
                    <a:pt x="981" y="227"/>
                    <a:pt x="980" y="225"/>
                  </a:cubicBezTo>
                  <a:cubicBezTo>
                    <a:pt x="979" y="223"/>
                    <a:pt x="981" y="219"/>
                    <a:pt x="985" y="217"/>
                  </a:cubicBezTo>
                  <a:cubicBezTo>
                    <a:pt x="988" y="216"/>
                    <a:pt x="989" y="216"/>
                    <a:pt x="986" y="215"/>
                  </a:cubicBezTo>
                  <a:cubicBezTo>
                    <a:pt x="984" y="215"/>
                    <a:pt x="984" y="214"/>
                    <a:pt x="987" y="213"/>
                  </a:cubicBezTo>
                  <a:cubicBezTo>
                    <a:pt x="989" y="213"/>
                    <a:pt x="986" y="211"/>
                    <a:pt x="990" y="210"/>
                  </a:cubicBezTo>
                  <a:cubicBezTo>
                    <a:pt x="993" y="209"/>
                    <a:pt x="992" y="211"/>
                    <a:pt x="994" y="212"/>
                  </a:cubicBezTo>
                  <a:cubicBezTo>
                    <a:pt x="996" y="212"/>
                    <a:pt x="1000" y="206"/>
                    <a:pt x="998" y="205"/>
                  </a:cubicBezTo>
                  <a:cubicBezTo>
                    <a:pt x="996" y="205"/>
                    <a:pt x="991" y="204"/>
                    <a:pt x="992" y="203"/>
                  </a:cubicBezTo>
                  <a:cubicBezTo>
                    <a:pt x="994" y="202"/>
                    <a:pt x="998" y="200"/>
                    <a:pt x="1001" y="202"/>
                  </a:cubicBezTo>
                  <a:cubicBezTo>
                    <a:pt x="1005" y="204"/>
                    <a:pt x="1008" y="207"/>
                    <a:pt x="1008" y="206"/>
                  </a:cubicBezTo>
                  <a:cubicBezTo>
                    <a:pt x="1008" y="205"/>
                    <a:pt x="1009" y="202"/>
                    <a:pt x="1011" y="201"/>
                  </a:cubicBezTo>
                  <a:cubicBezTo>
                    <a:pt x="1014" y="201"/>
                    <a:pt x="1017" y="197"/>
                    <a:pt x="1014" y="194"/>
                  </a:cubicBezTo>
                  <a:cubicBezTo>
                    <a:pt x="1010" y="191"/>
                    <a:pt x="1005" y="188"/>
                    <a:pt x="1003" y="188"/>
                  </a:cubicBezTo>
                  <a:cubicBezTo>
                    <a:pt x="1000" y="188"/>
                    <a:pt x="993" y="188"/>
                    <a:pt x="990" y="188"/>
                  </a:cubicBezTo>
                  <a:cubicBezTo>
                    <a:pt x="987" y="189"/>
                    <a:pt x="989" y="186"/>
                    <a:pt x="991" y="185"/>
                  </a:cubicBezTo>
                  <a:cubicBezTo>
                    <a:pt x="993" y="184"/>
                    <a:pt x="984" y="181"/>
                    <a:pt x="983" y="181"/>
                  </a:cubicBezTo>
                  <a:cubicBezTo>
                    <a:pt x="981" y="181"/>
                    <a:pt x="980" y="182"/>
                    <a:pt x="979" y="182"/>
                  </a:cubicBezTo>
                  <a:cubicBezTo>
                    <a:pt x="977" y="182"/>
                    <a:pt x="975" y="180"/>
                    <a:pt x="973" y="180"/>
                  </a:cubicBezTo>
                  <a:cubicBezTo>
                    <a:pt x="970" y="179"/>
                    <a:pt x="972" y="177"/>
                    <a:pt x="974" y="177"/>
                  </a:cubicBezTo>
                  <a:cubicBezTo>
                    <a:pt x="976" y="177"/>
                    <a:pt x="975" y="177"/>
                    <a:pt x="977" y="176"/>
                  </a:cubicBezTo>
                  <a:cubicBezTo>
                    <a:pt x="979" y="175"/>
                    <a:pt x="981" y="176"/>
                    <a:pt x="980" y="177"/>
                  </a:cubicBezTo>
                  <a:cubicBezTo>
                    <a:pt x="980" y="179"/>
                    <a:pt x="981" y="179"/>
                    <a:pt x="984" y="179"/>
                  </a:cubicBezTo>
                  <a:cubicBezTo>
                    <a:pt x="986" y="179"/>
                    <a:pt x="990" y="179"/>
                    <a:pt x="992" y="180"/>
                  </a:cubicBezTo>
                  <a:cubicBezTo>
                    <a:pt x="994" y="181"/>
                    <a:pt x="998" y="183"/>
                    <a:pt x="1000" y="183"/>
                  </a:cubicBezTo>
                  <a:cubicBezTo>
                    <a:pt x="1001" y="183"/>
                    <a:pt x="999" y="185"/>
                    <a:pt x="1001" y="185"/>
                  </a:cubicBezTo>
                  <a:cubicBezTo>
                    <a:pt x="1003" y="185"/>
                    <a:pt x="1002" y="184"/>
                    <a:pt x="1005" y="184"/>
                  </a:cubicBezTo>
                  <a:cubicBezTo>
                    <a:pt x="1008" y="185"/>
                    <a:pt x="1012" y="189"/>
                    <a:pt x="1014" y="188"/>
                  </a:cubicBezTo>
                  <a:cubicBezTo>
                    <a:pt x="1015" y="188"/>
                    <a:pt x="1013" y="186"/>
                    <a:pt x="1016" y="186"/>
                  </a:cubicBezTo>
                  <a:cubicBezTo>
                    <a:pt x="1020" y="186"/>
                    <a:pt x="1025" y="187"/>
                    <a:pt x="1024" y="185"/>
                  </a:cubicBezTo>
                  <a:cubicBezTo>
                    <a:pt x="1023" y="183"/>
                    <a:pt x="1021" y="182"/>
                    <a:pt x="1023" y="180"/>
                  </a:cubicBezTo>
                  <a:cubicBezTo>
                    <a:pt x="1024" y="177"/>
                    <a:pt x="1027" y="174"/>
                    <a:pt x="1026" y="175"/>
                  </a:cubicBezTo>
                  <a:cubicBezTo>
                    <a:pt x="1026" y="177"/>
                    <a:pt x="1036" y="180"/>
                    <a:pt x="1040" y="179"/>
                  </a:cubicBezTo>
                  <a:cubicBezTo>
                    <a:pt x="1044" y="178"/>
                    <a:pt x="1049" y="175"/>
                    <a:pt x="1050" y="172"/>
                  </a:cubicBezTo>
                  <a:cubicBezTo>
                    <a:pt x="1051" y="169"/>
                    <a:pt x="1059" y="163"/>
                    <a:pt x="1060" y="160"/>
                  </a:cubicBezTo>
                  <a:cubicBezTo>
                    <a:pt x="1061" y="157"/>
                    <a:pt x="1061" y="154"/>
                    <a:pt x="1058" y="152"/>
                  </a:cubicBezTo>
                  <a:cubicBezTo>
                    <a:pt x="1056" y="151"/>
                    <a:pt x="1051" y="152"/>
                    <a:pt x="1044" y="152"/>
                  </a:cubicBezTo>
                  <a:cubicBezTo>
                    <a:pt x="1037" y="153"/>
                    <a:pt x="1029" y="146"/>
                    <a:pt x="1027" y="144"/>
                  </a:cubicBezTo>
                  <a:cubicBezTo>
                    <a:pt x="1024" y="142"/>
                    <a:pt x="1024" y="141"/>
                    <a:pt x="1019" y="140"/>
                  </a:cubicBezTo>
                  <a:cubicBezTo>
                    <a:pt x="1014" y="139"/>
                    <a:pt x="1004" y="140"/>
                    <a:pt x="1006" y="138"/>
                  </a:cubicBezTo>
                  <a:cubicBezTo>
                    <a:pt x="1009" y="137"/>
                    <a:pt x="1017" y="139"/>
                    <a:pt x="1021" y="139"/>
                  </a:cubicBezTo>
                  <a:cubicBezTo>
                    <a:pt x="1024" y="139"/>
                    <a:pt x="1021" y="138"/>
                    <a:pt x="1025" y="137"/>
                  </a:cubicBezTo>
                  <a:cubicBezTo>
                    <a:pt x="1029" y="137"/>
                    <a:pt x="1028" y="136"/>
                    <a:pt x="1032" y="139"/>
                  </a:cubicBezTo>
                  <a:cubicBezTo>
                    <a:pt x="1036" y="142"/>
                    <a:pt x="1045" y="148"/>
                    <a:pt x="1048" y="149"/>
                  </a:cubicBezTo>
                  <a:cubicBezTo>
                    <a:pt x="1051" y="150"/>
                    <a:pt x="1056" y="153"/>
                    <a:pt x="1061" y="149"/>
                  </a:cubicBezTo>
                  <a:cubicBezTo>
                    <a:pt x="1066" y="144"/>
                    <a:pt x="1070" y="141"/>
                    <a:pt x="1071" y="139"/>
                  </a:cubicBezTo>
                  <a:cubicBezTo>
                    <a:pt x="1072" y="137"/>
                    <a:pt x="1076" y="135"/>
                    <a:pt x="1075" y="133"/>
                  </a:cubicBezTo>
                  <a:cubicBezTo>
                    <a:pt x="1074" y="132"/>
                    <a:pt x="1068" y="132"/>
                    <a:pt x="1066" y="129"/>
                  </a:cubicBezTo>
                  <a:cubicBezTo>
                    <a:pt x="1065" y="127"/>
                    <a:pt x="1067" y="124"/>
                    <a:pt x="1070" y="124"/>
                  </a:cubicBezTo>
                  <a:cubicBezTo>
                    <a:pt x="1072" y="124"/>
                    <a:pt x="1082" y="124"/>
                    <a:pt x="1086" y="127"/>
                  </a:cubicBezTo>
                  <a:cubicBezTo>
                    <a:pt x="1091" y="130"/>
                    <a:pt x="1092" y="131"/>
                    <a:pt x="1095" y="129"/>
                  </a:cubicBezTo>
                  <a:cubicBezTo>
                    <a:pt x="1099" y="127"/>
                    <a:pt x="1097" y="127"/>
                    <a:pt x="1098" y="128"/>
                  </a:cubicBezTo>
                  <a:cubicBezTo>
                    <a:pt x="1099" y="129"/>
                    <a:pt x="1103" y="129"/>
                    <a:pt x="1103" y="127"/>
                  </a:cubicBezTo>
                  <a:cubicBezTo>
                    <a:pt x="1102" y="125"/>
                    <a:pt x="1102" y="124"/>
                    <a:pt x="1098" y="121"/>
                  </a:cubicBezTo>
                  <a:cubicBezTo>
                    <a:pt x="1094" y="118"/>
                    <a:pt x="1089" y="117"/>
                    <a:pt x="1087" y="117"/>
                  </a:cubicBezTo>
                  <a:cubicBezTo>
                    <a:pt x="1085" y="117"/>
                    <a:pt x="1089" y="116"/>
                    <a:pt x="1091" y="115"/>
                  </a:cubicBezTo>
                  <a:cubicBezTo>
                    <a:pt x="1092" y="114"/>
                    <a:pt x="1097" y="117"/>
                    <a:pt x="1099" y="118"/>
                  </a:cubicBezTo>
                  <a:cubicBezTo>
                    <a:pt x="1101" y="120"/>
                    <a:pt x="1104" y="118"/>
                    <a:pt x="1104" y="121"/>
                  </a:cubicBezTo>
                  <a:cubicBezTo>
                    <a:pt x="1104" y="123"/>
                    <a:pt x="1106" y="125"/>
                    <a:pt x="1109" y="126"/>
                  </a:cubicBezTo>
                  <a:cubicBezTo>
                    <a:pt x="1111" y="128"/>
                    <a:pt x="1116" y="132"/>
                    <a:pt x="1115" y="130"/>
                  </a:cubicBezTo>
                  <a:cubicBezTo>
                    <a:pt x="1113" y="127"/>
                    <a:pt x="1112" y="128"/>
                    <a:pt x="1116" y="125"/>
                  </a:cubicBezTo>
                  <a:cubicBezTo>
                    <a:pt x="1120" y="122"/>
                    <a:pt x="1126" y="120"/>
                    <a:pt x="1128" y="117"/>
                  </a:cubicBezTo>
                  <a:cubicBezTo>
                    <a:pt x="1129" y="113"/>
                    <a:pt x="1132" y="112"/>
                    <a:pt x="1134" y="109"/>
                  </a:cubicBezTo>
                  <a:cubicBezTo>
                    <a:pt x="1137" y="107"/>
                    <a:pt x="1136" y="101"/>
                    <a:pt x="1134" y="101"/>
                  </a:cubicBezTo>
                  <a:cubicBezTo>
                    <a:pt x="1132" y="100"/>
                    <a:pt x="1126" y="96"/>
                    <a:pt x="1125" y="92"/>
                  </a:cubicBezTo>
                  <a:cubicBezTo>
                    <a:pt x="1124" y="88"/>
                    <a:pt x="1123" y="87"/>
                    <a:pt x="1121" y="84"/>
                  </a:cubicBezTo>
                  <a:cubicBezTo>
                    <a:pt x="1119" y="81"/>
                    <a:pt x="1118" y="80"/>
                    <a:pt x="1120" y="81"/>
                  </a:cubicBezTo>
                  <a:cubicBezTo>
                    <a:pt x="1123" y="81"/>
                    <a:pt x="1135" y="80"/>
                    <a:pt x="1136" y="77"/>
                  </a:cubicBezTo>
                  <a:cubicBezTo>
                    <a:pt x="1136" y="75"/>
                    <a:pt x="1138" y="75"/>
                    <a:pt x="1133" y="73"/>
                  </a:cubicBezTo>
                  <a:cubicBezTo>
                    <a:pt x="1128" y="72"/>
                    <a:pt x="1127" y="72"/>
                    <a:pt x="1131" y="69"/>
                  </a:cubicBezTo>
                  <a:cubicBezTo>
                    <a:pt x="1134" y="67"/>
                    <a:pt x="1138" y="67"/>
                    <a:pt x="1135" y="65"/>
                  </a:cubicBezTo>
                  <a:cubicBezTo>
                    <a:pt x="1132" y="64"/>
                    <a:pt x="1129" y="64"/>
                    <a:pt x="1126" y="64"/>
                  </a:cubicBezTo>
                  <a:cubicBezTo>
                    <a:pt x="1122" y="64"/>
                    <a:pt x="1122" y="59"/>
                    <a:pt x="1117" y="58"/>
                  </a:cubicBezTo>
                  <a:cubicBezTo>
                    <a:pt x="1113" y="57"/>
                    <a:pt x="1109" y="56"/>
                    <a:pt x="1113" y="55"/>
                  </a:cubicBezTo>
                  <a:cubicBezTo>
                    <a:pt x="1117" y="54"/>
                    <a:pt x="1124" y="53"/>
                    <a:pt x="1117" y="53"/>
                  </a:cubicBezTo>
                  <a:cubicBezTo>
                    <a:pt x="1111" y="53"/>
                    <a:pt x="1103" y="52"/>
                    <a:pt x="1099" y="51"/>
                  </a:cubicBezTo>
                  <a:cubicBezTo>
                    <a:pt x="1095" y="49"/>
                    <a:pt x="1087" y="50"/>
                    <a:pt x="1086" y="50"/>
                  </a:cubicBezTo>
                  <a:cubicBezTo>
                    <a:pt x="1085" y="51"/>
                    <a:pt x="1083" y="49"/>
                    <a:pt x="1081" y="49"/>
                  </a:cubicBezTo>
                  <a:cubicBezTo>
                    <a:pt x="1080" y="49"/>
                    <a:pt x="1083" y="49"/>
                    <a:pt x="1083" y="51"/>
                  </a:cubicBezTo>
                  <a:cubicBezTo>
                    <a:pt x="1083" y="54"/>
                    <a:pt x="1080" y="57"/>
                    <a:pt x="1081" y="59"/>
                  </a:cubicBezTo>
                  <a:cubicBezTo>
                    <a:pt x="1082" y="62"/>
                    <a:pt x="1084" y="62"/>
                    <a:pt x="1089" y="66"/>
                  </a:cubicBezTo>
                  <a:cubicBezTo>
                    <a:pt x="1093" y="69"/>
                    <a:pt x="1094" y="69"/>
                    <a:pt x="1092" y="70"/>
                  </a:cubicBezTo>
                  <a:cubicBezTo>
                    <a:pt x="1089" y="70"/>
                    <a:pt x="1084" y="71"/>
                    <a:pt x="1086" y="71"/>
                  </a:cubicBezTo>
                  <a:cubicBezTo>
                    <a:pt x="1088" y="72"/>
                    <a:pt x="1093" y="74"/>
                    <a:pt x="1088" y="74"/>
                  </a:cubicBezTo>
                  <a:cubicBezTo>
                    <a:pt x="1083" y="74"/>
                    <a:pt x="1081" y="74"/>
                    <a:pt x="1080" y="79"/>
                  </a:cubicBezTo>
                  <a:cubicBezTo>
                    <a:pt x="1078" y="83"/>
                    <a:pt x="1077" y="92"/>
                    <a:pt x="1074" y="94"/>
                  </a:cubicBezTo>
                  <a:cubicBezTo>
                    <a:pt x="1072" y="97"/>
                    <a:pt x="1070" y="101"/>
                    <a:pt x="1070" y="104"/>
                  </a:cubicBezTo>
                  <a:cubicBezTo>
                    <a:pt x="1070" y="107"/>
                    <a:pt x="1068" y="104"/>
                    <a:pt x="1064" y="107"/>
                  </a:cubicBezTo>
                  <a:cubicBezTo>
                    <a:pt x="1060" y="109"/>
                    <a:pt x="1059" y="113"/>
                    <a:pt x="1058" y="112"/>
                  </a:cubicBezTo>
                  <a:cubicBezTo>
                    <a:pt x="1057" y="111"/>
                    <a:pt x="1057" y="107"/>
                    <a:pt x="1054" y="104"/>
                  </a:cubicBezTo>
                  <a:cubicBezTo>
                    <a:pt x="1050" y="100"/>
                    <a:pt x="1044" y="97"/>
                    <a:pt x="1044" y="93"/>
                  </a:cubicBezTo>
                  <a:cubicBezTo>
                    <a:pt x="1044" y="89"/>
                    <a:pt x="1045" y="84"/>
                    <a:pt x="1047" y="84"/>
                  </a:cubicBezTo>
                  <a:cubicBezTo>
                    <a:pt x="1049" y="84"/>
                    <a:pt x="1053" y="86"/>
                    <a:pt x="1052" y="82"/>
                  </a:cubicBezTo>
                  <a:cubicBezTo>
                    <a:pt x="1051" y="79"/>
                    <a:pt x="1051" y="76"/>
                    <a:pt x="1050" y="74"/>
                  </a:cubicBezTo>
                  <a:cubicBezTo>
                    <a:pt x="1048" y="72"/>
                    <a:pt x="1039" y="64"/>
                    <a:pt x="1036" y="63"/>
                  </a:cubicBezTo>
                  <a:cubicBezTo>
                    <a:pt x="1033" y="62"/>
                    <a:pt x="1030" y="64"/>
                    <a:pt x="1028" y="67"/>
                  </a:cubicBezTo>
                  <a:cubicBezTo>
                    <a:pt x="1026" y="70"/>
                    <a:pt x="1027" y="79"/>
                    <a:pt x="1026" y="80"/>
                  </a:cubicBezTo>
                  <a:cubicBezTo>
                    <a:pt x="1024" y="82"/>
                    <a:pt x="1017" y="82"/>
                    <a:pt x="1016" y="79"/>
                  </a:cubicBezTo>
                  <a:cubicBezTo>
                    <a:pt x="1016" y="77"/>
                    <a:pt x="1014" y="68"/>
                    <a:pt x="1012" y="66"/>
                  </a:cubicBezTo>
                  <a:cubicBezTo>
                    <a:pt x="1010" y="64"/>
                    <a:pt x="1007" y="62"/>
                    <a:pt x="1009" y="62"/>
                  </a:cubicBezTo>
                  <a:cubicBezTo>
                    <a:pt x="1011" y="61"/>
                    <a:pt x="1012" y="61"/>
                    <a:pt x="1013" y="62"/>
                  </a:cubicBezTo>
                  <a:cubicBezTo>
                    <a:pt x="1015" y="62"/>
                    <a:pt x="1015" y="64"/>
                    <a:pt x="1017" y="63"/>
                  </a:cubicBezTo>
                  <a:cubicBezTo>
                    <a:pt x="1018" y="62"/>
                    <a:pt x="1021" y="62"/>
                    <a:pt x="1019" y="60"/>
                  </a:cubicBezTo>
                  <a:cubicBezTo>
                    <a:pt x="1017" y="58"/>
                    <a:pt x="1017" y="56"/>
                    <a:pt x="1015" y="56"/>
                  </a:cubicBezTo>
                  <a:cubicBezTo>
                    <a:pt x="1014" y="57"/>
                    <a:pt x="1013" y="60"/>
                    <a:pt x="1011" y="58"/>
                  </a:cubicBezTo>
                  <a:cubicBezTo>
                    <a:pt x="1010" y="56"/>
                    <a:pt x="1007" y="54"/>
                    <a:pt x="1005" y="55"/>
                  </a:cubicBezTo>
                  <a:cubicBezTo>
                    <a:pt x="1003" y="55"/>
                    <a:pt x="1002" y="57"/>
                    <a:pt x="999" y="55"/>
                  </a:cubicBezTo>
                  <a:cubicBezTo>
                    <a:pt x="996" y="54"/>
                    <a:pt x="995" y="52"/>
                    <a:pt x="993" y="53"/>
                  </a:cubicBezTo>
                  <a:cubicBezTo>
                    <a:pt x="991" y="53"/>
                    <a:pt x="995" y="48"/>
                    <a:pt x="994" y="47"/>
                  </a:cubicBezTo>
                  <a:cubicBezTo>
                    <a:pt x="993" y="47"/>
                    <a:pt x="995" y="47"/>
                    <a:pt x="996" y="47"/>
                  </a:cubicBezTo>
                  <a:cubicBezTo>
                    <a:pt x="998" y="46"/>
                    <a:pt x="996" y="44"/>
                    <a:pt x="998" y="43"/>
                  </a:cubicBezTo>
                  <a:cubicBezTo>
                    <a:pt x="999" y="41"/>
                    <a:pt x="1001" y="43"/>
                    <a:pt x="1002" y="42"/>
                  </a:cubicBezTo>
                  <a:cubicBezTo>
                    <a:pt x="1003" y="41"/>
                    <a:pt x="999" y="40"/>
                    <a:pt x="998" y="38"/>
                  </a:cubicBezTo>
                  <a:cubicBezTo>
                    <a:pt x="996" y="36"/>
                    <a:pt x="996" y="33"/>
                    <a:pt x="996" y="31"/>
                  </a:cubicBezTo>
                  <a:cubicBezTo>
                    <a:pt x="995" y="30"/>
                    <a:pt x="994" y="30"/>
                    <a:pt x="991" y="29"/>
                  </a:cubicBezTo>
                  <a:cubicBezTo>
                    <a:pt x="989" y="28"/>
                    <a:pt x="988" y="26"/>
                    <a:pt x="986" y="26"/>
                  </a:cubicBezTo>
                  <a:cubicBezTo>
                    <a:pt x="984" y="25"/>
                    <a:pt x="986" y="19"/>
                    <a:pt x="984" y="17"/>
                  </a:cubicBezTo>
                  <a:cubicBezTo>
                    <a:pt x="983" y="14"/>
                    <a:pt x="981" y="12"/>
                    <a:pt x="979" y="10"/>
                  </a:cubicBezTo>
                  <a:cubicBezTo>
                    <a:pt x="977" y="8"/>
                    <a:pt x="978" y="5"/>
                    <a:pt x="973" y="4"/>
                  </a:cubicBezTo>
                  <a:cubicBezTo>
                    <a:pt x="968" y="3"/>
                    <a:pt x="964" y="4"/>
                    <a:pt x="964" y="3"/>
                  </a:cubicBezTo>
                  <a:cubicBezTo>
                    <a:pt x="963" y="1"/>
                    <a:pt x="964" y="0"/>
                    <a:pt x="961" y="0"/>
                  </a:cubicBezTo>
                  <a:cubicBezTo>
                    <a:pt x="958" y="0"/>
                    <a:pt x="954" y="1"/>
                    <a:pt x="954" y="3"/>
                  </a:cubicBezTo>
                  <a:cubicBezTo>
                    <a:pt x="954" y="5"/>
                    <a:pt x="955" y="6"/>
                    <a:pt x="952" y="6"/>
                  </a:cubicBezTo>
                  <a:cubicBezTo>
                    <a:pt x="950" y="6"/>
                    <a:pt x="945" y="9"/>
                    <a:pt x="950" y="9"/>
                  </a:cubicBezTo>
                  <a:cubicBezTo>
                    <a:pt x="955" y="9"/>
                    <a:pt x="957" y="10"/>
                    <a:pt x="955" y="10"/>
                  </a:cubicBezTo>
                  <a:cubicBezTo>
                    <a:pt x="953" y="10"/>
                    <a:pt x="953" y="11"/>
                    <a:pt x="952" y="12"/>
                  </a:cubicBezTo>
                  <a:cubicBezTo>
                    <a:pt x="951" y="14"/>
                    <a:pt x="951" y="14"/>
                    <a:pt x="948" y="14"/>
                  </a:cubicBezTo>
                  <a:cubicBezTo>
                    <a:pt x="946" y="13"/>
                    <a:pt x="944" y="11"/>
                    <a:pt x="941" y="15"/>
                  </a:cubicBezTo>
                  <a:cubicBezTo>
                    <a:pt x="938" y="19"/>
                    <a:pt x="936" y="24"/>
                    <a:pt x="938" y="25"/>
                  </a:cubicBezTo>
                  <a:cubicBezTo>
                    <a:pt x="939" y="27"/>
                    <a:pt x="944" y="28"/>
                    <a:pt x="946" y="29"/>
                  </a:cubicBezTo>
                  <a:cubicBezTo>
                    <a:pt x="947" y="30"/>
                    <a:pt x="947" y="30"/>
                    <a:pt x="944" y="31"/>
                  </a:cubicBezTo>
                  <a:cubicBezTo>
                    <a:pt x="940" y="32"/>
                    <a:pt x="938" y="37"/>
                    <a:pt x="938" y="39"/>
                  </a:cubicBezTo>
                  <a:cubicBezTo>
                    <a:pt x="938" y="41"/>
                    <a:pt x="947" y="51"/>
                    <a:pt x="949" y="51"/>
                  </a:cubicBezTo>
                  <a:cubicBezTo>
                    <a:pt x="951" y="51"/>
                    <a:pt x="955" y="55"/>
                    <a:pt x="958" y="55"/>
                  </a:cubicBezTo>
                  <a:cubicBezTo>
                    <a:pt x="960" y="54"/>
                    <a:pt x="962" y="52"/>
                    <a:pt x="964" y="54"/>
                  </a:cubicBezTo>
                  <a:cubicBezTo>
                    <a:pt x="967" y="56"/>
                    <a:pt x="969" y="58"/>
                    <a:pt x="971" y="58"/>
                  </a:cubicBezTo>
                  <a:cubicBezTo>
                    <a:pt x="974" y="59"/>
                    <a:pt x="975" y="61"/>
                    <a:pt x="972" y="61"/>
                  </a:cubicBezTo>
                  <a:cubicBezTo>
                    <a:pt x="969" y="61"/>
                    <a:pt x="968" y="61"/>
                    <a:pt x="969" y="64"/>
                  </a:cubicBezTo>
                  <a:cubicBezTo>
                    <a:pt x="969" y="67"/>
                    <a:pt x="968" y="68"/>
                    <a:pt x="966" y="69"/>
                  </a:cubicBezTo>
                  <a:cubicBezTo>
                    <a:pt x="965" y="70"/>
                    <a:pt x="963" y="76"/>
                    <a:pt x="966" y="76"/>
                  </a:cubicBezTo>
                  <a:cubicBezTo>
                    <a:pt x="969" y="75"/>
                    <a:pt x="973" y="74"/>
                    <a:pt x="973" y="71"/>
                  </a:cubicBezTo>
                  <a:cubicBezTo>
                    <a:pt x="972" y="69"/>
                    <a:pt x="976" y="68"/>
                    <a:pt x="977" y="70"/>
                  </a:cubicBezTo>
                  <a:cubicBezTo>
                    <a:pt x="977" y="71"/>
                    <a:pt x="977" y="78"/>
                    <a:pt x="975" y="80"/>
                  </a:cubicBezTo>
                  <a:cubicBezTo>
                    <a:pt x="972" y="81"/>
                    <a:pt x="969" y="83"/>
                    <a:pt x="968" y="85"/>
                  </a:cubicBezTo>
                  <a:cubicBezTo>
                    <a:pt x="967" y="87"/>
                    <a:pt x="965" y="89"/>
                    <a:pt x="962" y="89"/>
                  </a:cubicBezTo>
                  <a:cubicBezTo>
                    <a:pt x="959" y="90"/>
                    <a:pt x="953" y="90"/>
                    <a:pt x="952" y="93"/>
                  </a:cubicBezTo>
                  <a:cubicBezTo>
                    <a:pt x="952" y="97"/>
                    <a:pt x="949" y="97"/>
                    <a:pt x="950" y="98"/>
                  </a:cubicBezTo>
                  <a:cubicBezTo>
                    <a:pt x="952" y="99"/>
                    <a:pt x="955" y="102"/>
                    <a:pt x="955" y="105"/>
                  </a:cubicBezTo>
                  <a:cubicBezTo>
                    <a:pt x="955" y="108"/>
                    <a:pt x="955" y="110"/>
                    <a:pt x="952" y="109"/>
                  </a:cubicBezTo>
                  <a:cubicBezTo>
                    <a:pt x="950" y="107"/>
                    <a:pt x="950" y="104"/>
                    <a:pt x="948" y="106"/>
                  </a:cubicBezTo>
                  <a:cubicBezTo>
                    <a:pt x="946" y="108"/>
                    <a:pt x="945" y="108"/>
                    <a:pt x="943" y="107"/>
                  </a:cubicBezTo>
                  <a:cubicBezTo>
                    <a:pt x="941" y="105"/>
                    <a:pt x="938" y="103"/>
                    <a:pt x="940" y="101"/>
                  </a:cubicBezTo>
                  <a:cubicBezTo>
                    <a:pt x="942" y="98"/>
                    <a:pt x="943" y="96"/>
                    <a:pt x="943" y="94"/>
                  </a:cubicBezTo>
                  <a:cubicBezTo>
                    <a:pt x="943" y="92"/>
                    <a:pt x="945" y="89"/>
                    <a:pt x="945" y="88"/>
                  </a:cubicBezTo>
                  <a:cubicBezTo>
                    <a:pt x="944" y="86"/>
                    <a:pt x="944" y="86"/>
                    <a:pt x="942" y="87"/>
                  </a:cubicBezTo>
                  <a:cubicBezTo>
                    <a:pt x="940" y="89"/>
                    <a:pt x="938" y="90"/>
                    <a:pt x="937" y="88"/>
                  </a:cubicBezTo>
                  <a:cubicBezTo>
                    <a:pt x="936" y="86"/>
                    <a:pt x="934" y="87"/>
                    <a:pt x="932" y="85"/>
                  </a:cubicBezTo>
                  <a:cubicBezTo>
                    <a:pt x="929" y="83"/>
                    <a:pt x="926" y="80"/>
                    <a:pt x="923" y="80"/>
                  </a:cubicBezTo>
                  <a:cubicBezTo>
                    <a:pt x="921" y="80"/>
                    <a:pt x="920" y="83"/>
                    <a:pt x="918" y="83"/>
                  </a:cubicBezTo>
                  <a:cubicBezTo>
                    <a:pt x="916" y="83"/>
                    <a:pt x="915" y="83"/>
                    <a:pt x="913" y="82"/>
                  </a:cubicBezTo>
                  <a:cubicBezTo>
                    <a:pt x="912" y="82"/>
                    <a:pt x="911" y="82"/>
                    <a:pt x="911" y="84"/>
                  </a:cubicBezTo>
                  <a:cubicBezTo>
                    <a:pt x="912" y="86"/>
                    <a:pt x="913" y="85"/>
                    <a:pt x="914" y="87"/>
                  </a:cubicBezTo>
                  <a:cubicBezTo>
                    <a:pt x="914" y="90"/>
                    <a:pt x="917" y="92"/>
                    <a:pt x="920" y="92"/>
                  </a:cubicBezTo>
                  <a:cubicBezTo>
                    <a:pt x="924" y="92"/>
                    <a:pt x="929" y="94"/>
                    <a:pt x="930" y="96"/>
                  </a:cubicBezTo>
                  <a:cubicBezTo>
                    <a:pt x="931" y="99"/>
                    <a:pt x="933" y="101"/>
                    <a:pt x="928" y="101"/>
                  </a:cubicBezTo>
                  <a:cubicBezTo>
                    <a:pt x="923" y="101"/>
                    <a:pt x="918" y="95"/>
                    <a:pt x="916" y="94"/>
                  </a:cubicBezTo>
                  <a:cubicBezTo>
                    <a:pt x="914" y="93"/>
                    <a:pt x="913" y="93"/>
                    <a:pt x="909" y="95"/>
                  </a:cubicBezTo>
                  <a:cubicBezTo>
                    <a:pt x="906" y="98"/>
                    <a:pt x="904" y="96"/>
                    <a:pt x="899" y="96"/>
                  </a:cubicBezTo>
                  <a:cubicBezTo>
                    <a:pt x="893" y="95"/>
                    <a:pt x="882" y="97"/>
                    <a:pt x="876" y="97"/>
                  </a:cubicBezTo>
                  <a:cubicBezTo>
                    <a:pt x="871" y="97"/>
                    <a:pt x="866" y="98"/>
                    <a:pt x="858" y="95"/>
                  </a:cubicBezTo>
                  <a:cubicBezTo>
                    <a:pt x="850" y="91"/>
                    <a:pt x="841" y="91"/>
                    <a:pt x="838" y="89"/>
                  </a:cubicBezTo>
                  <a:cubicBezTo>
                    <a:pt x="835" y="87"/>
                    <a:pt x="826" y="87"/>
                    <a:pt x="823" y="83"/>
                  </a:cubicBezTo>
                  <a:cubicBezTo>
                    <a:pt x="821" y="79"/>
                    <a:pt x="822" y="73"/>
                    <a:pt x="816" y="72"/>
                  </a:cubicBezTo>
                  <a:cubicBezTo>
                    <a:pt x="810" y="72"/>
                    <a:pt x="801" y="75"/>
                    <a:pt x="796" y="76"/>
                  </a:cubicBezTo>
                  <a:cubicBezTo>
                    <a:pt x="790" y="77"/>
                    <a:pt x="786" y="77"/>
                    <a:pt x="783" y="80"/>
                  </a:cubicBezTo>
                  <a:cubicBezTo>
                    <a:pt x="781" y="82"/>
                    <a:pt x="779" y="84"/>
                    <a:pt x="779" y="85"/>
                  </a:cubicBezTo>
                  <a:cubicBezTo>
                    <a:pt x="780" y="86"/>
                    <a:pt x="784" y="86"/>
                    <a:pt x="787" y="87"/>
                  </a:cubicBezTo>
                  <a:cubicBezTo>
                    <a:pt x="790" y="88"/>
                    <a:pt x="792" y="90"/>
                    <a:pt x="792" y="88"/>
                  </a:cubicBezTo>
                  <a:cubicBezTo>
                    <a:pt x="792" y="85"/>
                    <a:pt x="792" y="83"/>
                    <a:pt x="794" y="84"/>
                  </a:cubicBezTo>
                  <a:cubicBezTo>
                    <a:pt x="797" y="84"/>
                    <a:pt x="797" y="87"/>
                    <a:pt x="800" y="85"/>
                  </a:cubicBezTo>
                  <a:cubicBezTo>
                    <a:pt x="803" y="84"/>
                    <a:pt x="805" y="82"/>
                    <a:pt x="810" y="80"/>
                  </a:cubicBezTo>
                  <a:cubicBezTo>
                    <a:pt x="815" y="78"/>
                    <a:pt x="820" y="77"/>
                    <a:pt x="817" y="80"/>
                  </a:cubicBezTo>
                  <a:cubicBezTo>
                    <a:pt x="815" y="82"/>
                    <a:pt x="811" y="83"/>
                    <a:pt x="808" y="86"/>
                  </a:cubicBezTo>
                  <a:cubicBezTo>
                    <a:pt x="806" y="89"/>
                    <a:pt x="803" y="89"/>
                    <a:pt x="800" y="90"/>
                  </a:cubicBezTo>
                  <a:cubicBezTo>
                    <a:pt x="797" y="90"/>
                    <a:pt x="794" y="91"/>
                    <a:pt x="792" y="92"/>
                  </a:cubicBezTo>
                  <a:cubicBezTo>
                    <a:pt x="790" y="93"/>
                    <a:pt x="788" y="95"/>
                    <a:pt x="789" y="98"/>
                  </a:cubicBezTo>
                  <a:cubicBezTo>
                    <a:pt x="791" y="101"/>
                    <a:pt x="793" y="97"/>
                    <a:pt x="794" y="101"/>
                  </a:cubicBezTo>
                  <a:cubicBezTo>
                    <a:pt x="794" y="106"/>
                    <a:pt x="791" y="108"/>
                    <a:pt x="795" y="110"/>
                  </a:cubicBezTo>
                  <a:cubicBezTo>
                    <a:pt x="798" y="112"/>
                    <a:pt x="798" y="111"/>
                    <a:pt x="799" y="114"/>
                  </a:cubicBezTo>
                  <a:cubicBezTo>
                    <a:pt x="801" y="117"/>
                    <a:pt x="799" y="119"/>
                    <a:pt x="797" y="118"/>
                  </a:cubicBezTo>
                  <a:cubicBezTo>
                    <a:pt x="794" y="116"/>
                    <a:pt x="793" y="114"/>
                    <a:pt x="793" y="115"/>
                  </a:cubicBezTo>
                  <a:cubicBezTo>
                    <a:pt x="792" y="116"/>
                    <a:pt x="793" y="119"/>
                    <a:pt x="792" y="120"/>
                  </a:cubicBezTo>
                  <a:cubicBezTo>
                    <a:pt x="792" y="120"/>
                    <a:pt x="788" y="118"/>
                    <a:pt x="787" y="116"/>
                  </a:cubicBezTo>
                  <a:cubicBezTo>
                    <a:pt x="786" y="115"/>
                    <a:pt x="784" y="114"/>
                    <a:pt x="783" y="113"/>
                  </a:cubicBezTo>
                  <a:cubicBezTo>
                    <a:pt x="782" y="113"/>
                    <a:pt x="781" y="112"/>
                    <a:pt x="784" y="112"/>
                  </a:cubicBezTo>
                  <a:cubicBezTo>
                    <a:pt x="787" y="112"/>
                    <a:pt x="791" y="112"/>
                    <a:pt x="789" y="109"/>
                  </a:cubicBezTo>
                  <a:cubicBezTo>
                    <a:pt x="787" y="107"/>
                    <a:pt x="784" y="107"/>
                    <a:pt x="786" y="107"/>
                  </a:cubicBezTo>
                  <a:cubicBezTo>
                    <a:pt x="788" y="106"/>
                    <a:pt x="791" y="106"/>
                    <a:pt x="789" y="104"/>
                  </a:cubicBezTo>
                  <a:cubicBezTo>
                    <a:pt x="788" y="103"/>
                    <a:pt x="786" y="101"/>
                    <a:pt x="786" y="102"/>
                  </a:cubicBezTo>
                  <a:cubicBezTo>
                    <a:pt x="787" y="103"/>
                    <a:pt x="788" y="106"/>
                    <a:pt x="786" y="105"/>
                  </a:cubicBezTo>
                  <a:cubicBezTo>
                    <a:pt x="783" y="105"/>
                    <a:pt x="780" y="106"/>
                    <a:pt x="781" y="105"/>
                  </a:cubicBezTo>
                  <a:cubicBezTo>
                    <a:pt x="782" y="103"/>
                    <a:pt x="785" y="101"/>
                    <a:pt x="783" y="101"/>
                  </a:cubicBezTo>
                  <a:cubicBezTo>
                    <a:pt x="781" y="101"/>
                    <a:pt x="782" y="102"/>
                    <a:pt x="779" y="103"/>
                  </a:cubicBezTo>
                  <a:cubicBezTo>
                    <a:pt x="776" y="103"/>
                    <a:pt x="775" y="106"/>
                    <a:pt x="775" y="103"/>
                  </a:cubicBezTo>
                  <a:cubicBezTo>
                    <a:pt x="775" y="100"/>
                    <a:pt x="775" y="98"/>
                    <a:pt x="773" y="98"/>
                  </a:cubicBezTo>
                  <a:cubicBezTo>
                    <a:pt x="771" y="98"/>
                    <a:pt x="768" y="98"/>
                    <a:pt x="766" y="97"/>
                  </a:cubicBezTo>
                  <a:cubicBezTo>
                    <a:pt x="764" y="95"/>
                    <a:pt x="763" y="91"/>
                    <a:pt x="761" y="91"/>
                  </a:cubicBezTo>
                  <a:cubicBezTo>
                    <a:pt x="759" y="92"/>
                    <a:pt x="753" y="97"/>
                    <a:pt x="751" y="98"/>
                  </a:cubicBezTo>
                  <a:cubicBezTo>
                    <a:pt x="749" y="98"/>
                    <a:pt x="710" y="99"/>
                    <a:pt x="704" y="97"/>
                  </a:cubicBezTo>
                  <a:cubicBezTo>
                    <a:pt x="697" y="95"/>
                    <a:pt x="687" y="97"/>
                    <a:pt x="693" y="94"/>
                  </a:cubicBezTo>
                  <a:cubicBezTo>
                    <a:pt x="699" y="90"/>
                    <a:pt x="700" y="85"/>
                    <a:pt x="704" y="86"/>
                  </a:cubicBezTo>
                  <a:cubicBezTo>
                    <a:pt x="708" y="87"/>
                    <a:pt x="715" y="87"/>
                    <a:pt x="709" y="82"/>
                  </a:cubicBezTo>
                  <a:cubicBezTo>
                    <a:pt x="703" y="78"/>
                    <a:pt x="702" y="73"/>
                    <a:pt x="695" y="72"/>
                  </a:cubicBezTo>
                  <a:cubicBezTo>
                    <a:pt x="688" y="72"/>
                    <a:pt x="686" y="69"/>
                    <a:pt x="684" y="71"/>
                  </a:cubicBezTo>
                  <a:cubicBezTo>
                    <a:pt x="682" y="73"/>
                    <a:pt x="685" y="74"/>
                    <a:pt x="680" y="74"/>
                  </a:cubicBezTo>
                  <a:cubicBezTo>
                    <a:pt x="674" y="74"/>
                    <a:pt x="675" y="72"/>
                    <a:pt x="672" y="72"/>
                  </a:cubicBezTo>
                  <a:cubicBezTo>
                    <a:pt x="668" y="71"/>
                    <a:pt x="654" y="68"/>
                    <a:pt x="649" y="66"/>
                  </a:cubicBezTo>
                  <a:cubicBezTo>
                    <a:pt x="643" y="63"/>
                    <a:pt x="638" y="65"/>
                    <a:pt x="633" y="63"/>
                  </a:cubicBezTo>
                  <a:cubicBezTo>
                    <a:pt x="628" y="61"/>
                    <a:pt x="619" y="53"/>
                    <a:pt x="614" y="52"/>
                  </a:cubicBezTo>
                  <a:cubicBezTo>
                    <a:pt x="609" y="51"/>
                    <a:pt x="595" y="50"/>
                    <a:pt x="592" y="51"/>
                  </a:cubicBezTo>
                  <a:cubicBezTo>
                    <a:pt x="590" y="53"/>
                    <a:pt x="586" y="60"/>
                    <a:pt x="584" y="61"/>
                  </a:cubicBezTo>
                  <a:cubicBezTo>
                    <a:pt x="582" y="61"/>
                    <a:pt x="573" y="62"/>
                    <a:pt x="573" y="60"/>
                  </a:cubicBezTo>
                  <a:cubicBezTo>
                    <a:pt x="573" y="58"/>
                    <a:pt x="581" y="54"/>
                    <a:pt x="578" y="53"/>
                  </a:cubicBezTo>
                  <a:cubicBezTo>
                    <a:pt x="575" y="53"/>
                    <a:pt x="571" y="54"/>
                    <a:pt x="572" y="52"/>
                  </a:cubicBezTo>
                  <a:cubicBezTo>
                    <a:pt x="572" y="50"/>
                    <a:pt x="572" y="42"/>
                    <a:pt x="571" y="43"/>
                  </a:cubicBezTo>
                  <a:cubicBezTo>
                    <a:pt x="569" y="43"/>
                    <a:pt x="567" y="45"/>
                    <a:pt x="565" y="45"/>
                  </a:cubicBezTo>
                  <a:cubicBezTo>
                    <a:pt x="564" y="45"/>
                    <a:pt x="561" y="47"/>
                    <a:pt x="561" y="48"/>
                  </a:cubicBezTo>
                  <a:cubicBezTo>
                    <a:pt x="561" y="49"/>
                    <a:pt x="561" y="47"/>
                    <a:pt x="563" y="47"/>
                  </a:cubicBezTo>
                  <a:cubicBezTo>
                    <a:pt x="565" y="46"/>
                    <a:pt x="567" y="46"/>
                    <a:pt x="566" y="47"/>
                  </a:cubicBezTo>
                  <a:cubicBezTo>
                    <a:pt x="565" y="49"/>
                    <a:pt x="561" y="52"/>
                    <a:pt x="563" y="52"/>
                  </a:cubicBezTo>
                  <a:cubicBezTo>
                    <a:pt x="564" y="52"/>
                    <a:pt x="568" y="53"/>
                    <a:pt x="567" y="53"/>
                  </a:cubicBezTo>
                  <a:cubicBezTo>
                    <a:pt x="565" y="53"/>
                    <a:pt x="561" y="54"/>
                    <a:pt x="561" y="56"/>
                  </a:cubicBezTo>
                  <a:cubicBezTo>
                    <a:pt x="561" y="58"/>
                    <a:pt x="559" y="62"/>
                    <a:pt x="557" y="62"/>
                  </a:cubicBezTo>
                  <a:cubicBezTo>
                    <a:pt x="556" y="62"/>
                    <a:pt x="545" y="57"/>
                    <a:pt x="544" y="54"/>
                  </a:cubicBezTo>
                  <a:cubicBezTo>
                    <a:pt x="543" y="51"/>
                    <a:pt x="540" y="43"/>
                    <a:pt x="537" y="41"/>
                  </a:cubicBezTo>
                  <a:cubicBezTo>
                    <a:pt x="535" y="39"/>
                    <a:pt x="524" y="32"/>
                    <a:pt x="522" y="32"/>
                  </a:cubicBezTo>
                  <a:cubicBezTo>
                    <a:pt x="521" y="32"/>
                    <a:pt x="521" y="33"/>
                    <a:pt x="524" y="36"/>
                  </a:cubicBezTo>
                  <a:cubicBezTo>
                    <a:pt x="526" y="39"/>
                    <a:pt x="531" y="41"/>
                    <a:pt x="531" y="42"/>
                  </a:cubicBezTo>
                  <a:cubicBezTo>
                    <a:pt x="531" y="42"/>
                    <a:pt x="526" y="41"/>
                    <a:pt x="525" y="41"/>
                  </a:cubicBezTo>
                  <a:cubicBezTo>
                    <a:pt x="524" y="41"/>
                    <a:pt x="520" y="43"/>
                    <a:pt x="520" y="44"/>
                  </a:cubicBezTo>
                  <a:cubicBezTo>
                    <a:pt x="519" y="46"/>
                    <a:pt x="521" y="49"/>
                    <a:pt x="519" y="49"/>
                  </a:cubicBezTo>
                  <a:cubicBezTo>
                    <a:pt x="517" y="50"/>
                    <a:pt x="512" y="55"/>
                    <a:pt x="511" y="54"/>
                  </a:cubicBezTo>
                  <a:cubicBezTo>
                    <a:pt x="510" y="53"/>
                    <a:pt x="513" y="49"/>
                    <a:pt x="511" y="50"/>
                  </a:cubicBezTo>
                  <a:cubicBezTo>
                    <a:pt x="509" y="51"/>
                    <a:pt x="501" y="51"/>
                    <a:pt x="499" y="52"/>
                  </a:cubicBezTo>
                  <a:cubicBezTo>
                    <a:pt x="497" y="54"/>
                    <a:pt x="492" y="60"/>
                    <a:pt x="489" y="62"/>
                  </a:cubicBezTo>
                  <a:cubicBezTo>
                    <a:pt x="487" y="64"/>
                    <a:pt x="486" y="64"/>
                    <a:pt x="486" y="64"/>
                  </a:cubicBezTo>
                  <a:cubicBezTo>
                    <a:pt x="485" y="63"/>
                    <a:pt x="485" y="61"/>
                    <a:pt x="485" y="60"/>
                  </a:cubicBezTo>
                  <a:cubicBezTo>
                    <a:pt x="484" y="59"/>
                    <a:pt x="484" y="59"/>
                    <a:pt x="483" y="60"/>
                  </a:cubicBezTo>
                  <a:cubicBezTo>
                    <a:pt x="482" y="62"/>
                    <a:pt x="475" y="60"/>
                    <a:pt x="474" y="62"/>
                  </a:cubicBezTo>
                  <a:cubicBezTo>
                    <a:pt x="472" y="63"/>
                    <a:pt x="472" y="66"/>
                    <a:pt x="470" y="66"/>
                  </a:cubicBezTo>
                  <a:cubicBezTo>
                    <a:pt x="468" y="66"/>
                    <a:pt x="464" y="69"/>
                    <a:pt x="462" y="70"/>
                  </a:cubicBezTo>
                  <a:cubicBezTo>
                    <a:pt x="461" y="72"/>
                    <a:pt x="465" y="72"/>
                    <a:pt x="465" y="74"/>
                  </a:cubicBezTo>
                  <a:cubicBezTo>
                    <a:pt x="465" y="75"/>
                    <a:pt x="461" y="76"/>
                    <a:pt x="458" y="76"/>
                  </a:cubicBezTo>
                  <a:cubicBezTo>
                    <a:pt x="456" y="76"/>
                    <a:pt x="451" y="76"/>
                    <a:pt x="454" y="72"/>
                  </a:cubicBezTo>
                  <a:cubicBezTo>
                    <a:pt x="457" y="69"/>
                    <a:pt x="460" y="69"/>
                    <a:pt x="461" y="67"/>
                  </a:cubicBezTo>
                  <a:cubicBezTo>
                    <a:pt x="463" y="66"/>
                    <a:pt x="466" y="66"/>
                    <a:pt x="468" y="63"/>
                  </a:cubicBezTo>
                  <a:cubicBezTo>
                    <a:pt x="470" y="60"/>
                    <a:pt x="472" y="57"/>
                    <a:pt x="476" y="57"/>
                  </a:cubicBezTo>
                  <a:cubicBezTo>
                    <a:pt x="479" y="56"/>
                    <a:pt x="483" y="55"/>
                    <a:pt x="483" y="57"/>
                  </a:cubicBezTo>
                  <a:cubicBezTo>
                    <a:pt x="483" y="59"/>
                    <a:pt x="484" y="58"/>
                    <a:pt x="485" y="56"/>
                  </a:cubicBezTo>
                  <a:cubicBezTo>
                    <a:pt x="487" y="54"/>
                    <a:pt x="494" y="50"/>
                    <a:pt x="498" y="49"/>
                  </a:cubicBezTo>
                  <a:cubicBezTo>
                    <a:pt x="501" y="47"/>
                    <a:pt x="505" y="47"/>
                    <a:pt x="505" y="46"/>
                  </a:cubicBezTo>
                  <a:cubicBezTo>
                    <a:pt x="505" y="45"/>
                    <a:pt x="506" y="42"/>
                    <a:pt x="504" y="42"/>
                  </a:cubicBezTo>
                  <a:cubicBezTo>
                    <a:pt x="502" y="43"/>
                    <a:pt x="500" y="43"/>
                    <a:pt x="496" y="43"/>
                  </a:cubicBezTo>
                  <a:cubicBezTo>
                    <a:pt x="491" y="43"/>
                    <a:pt x="487" y="44"/>
                    <a:pt x="486" y="46"/>
                  </a:cubicBezTo>
                  <a:cubicBezTo>
                    <a:pt x="484" y="47"/>
                    <a:pt x="484" y="50"/>
                    <a:pt x="480" y="50"/>
                  </a:cubicBezTo>
                  <a:cubicBezTo>
                    <a:pt x="476" y="50"/>
                    <a:pt x="472" y="53"/>
                    <a:pt x="470" y="53"/>
                  </a:cubicBezTo>
                  <a:cubicBezTo>
                    <a:pt x="468" y="53"/>
                    <a:pt x="463" y="54"/>
                    <a:pt x="461" y="56"/>
                  </a:cubicBezTo>
                  <a:cubicBezTo>
                    <a:pt x="459" y="59"/>
                    <a:pt x="453" y="60"/>
                    <a:pt x="451" y="62"/>
                  </a:cubicBezTo>
                  <a:cubicBezTo>
                    <a:pt x="449" y="63"/>
                    <a:pt x="445" y="65"/>
                    <a:pt x="447" y="62"/>
                  </a:cubicBezTo>
                  <a:cubicBezTo>
                    <a:pt x="448" y="60"/>
                    <a:pt x="452" y="58"/>
                    <a:pt x="449" y="58"/>
                  </a:cubicBezTo>
                  <a:cubicBezTo>
                    <a:pt x="447" y="58"/>
                    <a:pt x="443" y="56"/>
                    <a:pt x="442" y="55"/>
                  </a:cubicBezTo>
                  <a:cubicBezTo>
                    <a:pt x="441" y="54"/>
                    <a:pt x="440" y="57"/>
                    <a:pt x="440" y="58"/>
                  </a:cubicBezTo>
                  <a:cubicBezTo>
                    <a:pt x="439" y="58"/>
                    <a:pt x="436" y="59"/>
                    <a:pt x="433" y="60"/>
                  </a:cubicBezTo>
                  <a:cubicBezTo>
                    <a:pt x="429" y="61"/>
                    <a:pt x="427" y="62"/>
                    <a:pt x="426" y="63"/>
                  </a:cubicBezTo>
                  <a:cubicBezTo>
                    <a:pt x="424" y="64"/>
                    <a:pt x="420" y="65"/>
                    <a:pt x="421" y="66"/>
                  </a:cubicBezTo>
                  <a:cubicBezTo>
                    <a:pt x="422" y="68"/>
                    <a:pt x="424" y="67"/>
                    <a:pt x="424" y="68"/>
                  </a:cubicBezTo>
                  <a:cubicBezTo>
                    <a:pt x="424" y="70"/>
                    <a:pt x="421" y="71"/>
                    <a:pt x="424" y="71"/>
                  </a:cubicBezTo>
                  <a:cubicBezTo>
                    <a:pt x="427" y="71"/>
                    <a:pt x="433" y="72"/>
                    <a:pt x="435" y="70"/>
                  </a:cubicBezTo>
                  <a:cubicBezTo>
                    <a:pt x="437" y="68"/>
                    <a:pt x="445" y="64"/>
                    <a:pt x="443" y="65"/>
                  </a:cubicBezTo>
                  <a:cubicBezTo>
                    <a:pt x="441" y="66"/>
                    <a:pt x="437" y="70"/>
                    <a:pt x="438" y="71"/>
                  </a:cubicBezTo>
                  <a:cubicBezTo>
                    <a:pt x="438" y="72"/>
                    <a:pt x="443" y="78"/>
                    <a:pt x="441" y="77"/>
                  </a:cubicBezTo>
                  <a:cubicBezTo>
                    <a:pt x="439" y="75"/>
                    <a:pt x="441" y="74"/>
                    <a:pt x="436" y="73"/>
                  </a:cubicBezTo>
                  <a:cubicBezTo>
                    <a:pt x="431" y="73"/>
                    <a:pt x="429" y="76"/>
                    <a:pt x="427" y="76"/>
                  </a:cubicBezTo>
                  <a:cubicBezTo>
                    <a:pt x="426" y="77"/>
                    <a:pt x="422" y="75"/>
                    <a:pt x="419" y="74"/>
                  </a:cubicBezTo>
                  <a:cubicBezTo>
                    <a:pt x="417" y="73"/>
                    <a:pt x="407" y="74"/>
                    <a:pt x="402" y="72"/>
                  </a:cubicBezTo>
                  <a:cubicBezTo>
                    <a:pt x="398" y="69"/>
                    <a:pt x="385" y="64"/>
                    <a:pt x="382" y="62"/>
                  </a:cubicBezTo>
                  <a:cubicBezTo>
                    <a:pt x="379" y="60"/>
                    <a:pt x="378" y="57"/>
                    <a:pt x="380" y="57"/>
                  </a:cubicBezTo>
                  <a:cubicBezTo>
                    <a:pt x="382" y="57"/>
                    <a:pt x="379" y="56"/>
                    <a:pt x="377" y="56"/>
                  </a:cubicBezTo>
                  <a:cubicBezTo>
                    <a:pt x="374" y="56"/>
                    <a:pt x="357" y="58"/>
                    <a:pt x="352" y="56"/>
                  </a:cubicBezTo>
                  <a:cubicBezTo>
                    <a:pt x="346" y="54"/>
                    <a:pt x="338" y="50"/>
                    <a:pt x="333" y="48"/>
                  </a:cubicBezTo>
                  <a:cubicBezTo>
                    <a:pt x="328" y="46"/>
                    <a:pt x="309" y="48"/>
                    <a:pt x="305" y="48"/>
                  </a:cubicBezTo>
                  <a:cubicBezTo>
                    <a:pt x="300" y="48"/>
                    <a:pt x="289" y="44"/>
                    <a:pt x="280" y="43"/>
                  </a:cubicBezTo>
                  <a:cubicBezTo>
                    <a:pt x="270" y="43"/>
                    <a:pt x="258" y="40"/>
                    <a:pt x="251" y="38"/>
                  </a:cubicBezTo>
                  <a:cubicBezTo>
                    <a:pt x="243" y="36"/>
                    <a:pt x="235" y="36"/>
                    <a:pt x="231" y="37"/>
                  </a:cubicBezTo>
                  <a:cubicBezTo>
                    <a:pt x="226" y="37"/>
                    <a:pt x="221" y="38"/>
                    <a:pt x="218" y="38"/>
                  </a:cubicBezTo>
                  <a:cubicBezTo>
                    <a:pt x="215" y="38"/>
                    <a:pt x="210" y="35"/>
                    <a:pt x="208" y="35"/>
                  </a:cubicBezTo>
                  <a:cubicBezTo>
                    <a:pt x="205" y="34"/>
                    <a:pt x="199" y="35"/>
                    <a:pt x="202" y="33"/>
                  </a:cubicBezTo>
                  <a:cubicBezTo>
                    <a:pt x="204" y="32"/>
                    <a:pt x="204" y="28"/>
                    <a:pt x="204" y="28"/>
                  </a:cubicBezTo>
                  <a:cubicBezTo>
                    <a:pt x="204" y="27"/>
                    <a:pt x="196" y="27"/>
                    <a:pt x="194" y="27"/>
                  </a:cubicBezTo>
                  <a:cubicBezTo>
                    <a:pt x="193" y="27"/>
                    <a:pt x="191" y="27"/>
                    <a:pt x="187" y="27"/>
                  </a:cubicBezTo>
                  <a:cubicBezTo>
                    <a:pt x="182" y="28"/>
                    <a:pt x="175" y="30"/>
                    <a:pt x="175" y="27"/>
                  </a:cubicBezTo>
                  <a:cubicBezTo>
                    <a:pt x="175" y="24"/>
                    <a:pt x="175" y="23"/>
                    <a:pt x="172" y="23"/>
                  </a:cubicBezTo>
                  <a:cubicBezTo>
                    <a:pt x="169" y="23"/>
                    <a:pt x="168" y="22"/>
                    <a:pt x="166" y="24"/>
                  </a:cubicBezTo>
                  <a:cubicBezTo>
                    <a:pt x="163" y="27"/>
                    <a:pt x="162" y="29"/>
                    <a:pt x="160" y="27"/>
                  </a:cubicBezTo>
                  <a:cubicBezTo>
                    <a:pt x="157" y="26"/>
                    <a:pt x="154" y="24"/>
                    <a:pt x="156" y="23"/>
                  </a:cubicBezTo>
                  <a:cubicBezTo>
                    <a:pt x="157" y="23"/>
                    <a:pt x="163" y="22"/>
                    <a:pt x="162" y="21"/>
                  </a:cubicBezTo>
                  <a:cubicBezTo>
                    <a:pt x="161" y="19"/>
                    <a:pt x="157" y="18"/>
                    <a:pt x="149" y="17"/>
                  </a:cubicBezTo>
                  <a:cubicBezTo>
                    <a:pt x="143" y="16"/>
                    <a:pt x="141" y="25"/>
                    <a:pt x="134" y="27"/>
                  </a:cubicBezTo>
                  <a:cubicBezTo>
                    <a:pt x="127" y="30"/>
                    <a:pt x="119" y="26"/>
                    <a:pt x="112" y="28"/>
                  </a:cubicBezTo>
                  <a:cubicBezTo>
                    <a:pt x="104" y="30"/>
                    <a:pt x="103" y="33"/>
                    <a:pt x="105" y="34"/>
                  </a:cubicBezTo>
                  <a:cubicBezTo>
                    <a:pt x="108" y="35"/>
                    <a:pt x="111" y="36"/>
                    <a:pt x="109" y="37"/>
                  </a:cubicBezTo>
                  <a:cubicBezTo>
                    <a:pt x="108" y="38"/>
                    <a:pt x="104" y="35"/>
                    <a:pt x="104" y="36"/>
                  </a:cubicBezTo>
                  <a:cubicBezTo>
                    <a:pt x="104" y="37"/>
                    <a:pt x="107" y="42"/>
                    <a:pt x="105" y="42"/>
                  </a:cubicBezTo>
                  <a:cubicBezTo>
                    <a:pt x="103" y="42"/>
                    <a:pt x="103" y="34"/>
                    <a:pt x="100" y="35"/>
                  </a:cubicBezTo>
                  <a:cubicBezTo>
                    <a:pt x="97" y="37"/>
                    <a:pt x="94" y="42"/>
                    <a:pt x="89" y="42"/>
                  </a:cubicBezTo>
                  <a:cubicBezTo>
                    <a:pt x="84" y="43"/>
                    <a:pt x="80" y="40"/>
                    <a:pt x="76" y="44"/>
                  </a:cubicBezTo>
                  <a:cubicBezTo>
                    <a:pt x="71" y="48"/>
                    <a:pt x="65" y="52"/>
                    <a:pt x="63" y="56"/>
                  </a:cubicBezTo>
                  <a:cubicBezTo>
                    <a:pt x="62" y="61"/>
                    <a:pt x="64" y="65"/>
                    <a:pt x="57" y="69"/>
                  </a:cubicBezTo>
                  <a:cubicBezTo>
                    <a:pt x="51" y="73"/>
                    <a:pt x="47" y="74"/>
                    <a:pt x="44" y="75"/>
                  </a:cubicBezTo>
                  <a:cubicBezTo>
                    <a:pt x="42" y="75"/>
                    <a:pt x="29" y="75"/>
                    <a:pt x="26" y="76"/>
                  </a:cubicBezTo>
                  <a:cubicBezTo>
                    <a:pt x="23" y="76"/>
                    <a:pt x="25" y="79"/>
                    <a:pt x="23" y="82"/>
                  </a:cubicBezTo>
                  <a:cubicBezTo>
                    <a:pt x="21" y="84"/>
                    <a:pt x="18" y="86"/>
                    <a:pt x="19" y="87"/>
                  </a:cubicBezTo>
                  <a:cubicBezTo>
                    <a:pt x="20" y="87"/>
                    <a:pt x="25" y="88"/>
                    <a:pt x="27" y="90"/>
                  </a:cubicBezTo>
                  <a:cubicBezTo>
                    <a:pt x="28" y="92"/>
                    <a:pt x="31" y="92"/>
                    <a:pt x="34" y="94"/>
                  </a:cubicBezTo>
                  <a:cubicBezTo>
                    <a:pt x="38" y="97"/>
                    <a:pt x="54" y="105"/>
                    <a:pt x="55" y="109"/>
                  </a:cubicBezTo>
                  <a:cubicBezTo>
                    <a:pt x="56" y="112"/>
                    <a:pt x="57" y="114"/>
                    <a:pt x="59" y="115"/>
                  </a:cubicBezTo>
                  <a:cubicBezTo>
                    <a:pt x="62" y="116"/>
                    <a:pt x="68" y="117"/>
                    <a:pt x="71" y="116"/>
                  </a:cubicBezTo>
                  <a:cubicBezTo>
                    <a:pt x="73" y="114"/>
                    <a:pt x="73" y="114"/>
                    <a:pt x="74" y="115"/>
                  </a:cubicBezTo>
                  <a:cubicBezTo>
                    <a:pt x="76" y="116"/>
                    <a:pt x="81" y="115"/>
                    <a:pt x="82" y="116"/>
                  </a:cubicBezTo>
                  <a:cubicBezTo>
                    <a:pt x="83" y="118"/>
                    <a:pt x="81" y="122"/>
                    <a:pt x="79" y="121"/>
                  </a:cubicBezTo>
                  <a:cubicBezTo>
                    <a:pt x="76" y="120"/>
                    <a:pt x="73" y="118"/>
                    <a:pt x="72" y="120"/>
                  </a:cubicBezTo>
                  <a:cubicBezTo>
                    <a:pt x="70" y="122"/>
                    <a:pt x="72" y="122"/>
                    <a:pt x="75" y="124"/>
                  </a:cubicBezTo>
                  <a:cubicBezTo>
                    <a:pt x="78" y="126"/>
                    <a:pt x="80" y="130"/>
                    <a:pt x="83" y="130"/>
                  </a:cubicBezTo>
                  <a:cubicBezTo>
                    <a:pt x="85" y="129"/>
                    <a:pt x="86" y="128"/>
                    <a:pt x="88" y="126"/>
                  </a:cubicBezTo>
                  <a:cubicBezTo>
                    <a:pt x="91" y="124"/>
                    <a:pt x="97" y="125"/>
                    <a:pt x="100" y="125"/>
                  </a:cubicBezTo>
                  <a:cubicBezTo>
                    <a:pt x="103" y="126"/>
                    <a:pt x="103" y="130"/>
                    <a:pt x="98" y="130"/>
                  </a:cubicBezTo>
                  <a:cubicBezTo>
                    <a:pt x="93" y="130"/>
                    <a:pt x="90" y="131"/>
                    <a:pt x="91" y="133"/>
                  </a:cubicBezTo>
                  <a:cubicBezTo>
                    <a:pt x="91" y="135"/>
                    <a:pt x="91" y="136"/>
                    <a:pt x="89" y="134"/>
                  </a:cubicBezTo>
                  <a:cubicBezTo>
                    <a:pt x="87" y="133"/>
                    <a:pt x="85" y="135"/>
                    <a:pt x="82" y="137"/>
                  </a:cubicBezTo>
                  <a:cubicBezTo>
                    <a:pt x="79" y="139"/>
                    <a:pt x="57" y="139"/>
                    <a:pt x="54" y="136"/>
                  </a:cubicBezTo>
                  <a:cubicBezTo>
                    <a:pt x="51" y="134"/>
                    <a:pt x="52" y="132"/>
                    <a:pt x="54" y="130"/>
                  </a:cubicBezTo>
                  <a:cubicBezTo>
                    <a:pt x="56" y="128"/>
                    <a:pt x="56" y="127"/>
                    <a:pt x="53" y="127"/>
                  </a:cubicBezTo>
                  <a:cubicBezTo>
                    <a:pt x="50" y="127"/>
                    <a:pt x="35" y="129"/>
                    <a:pt x="33" y="131"/>
                  </a:cubicBezTo>
                  <a:cubicBezTo>
                    <a:pt x="30" y="132"/>
                    <a:pt x="28" y="133"/>
                    <a:pt x="30" y="134"/>
                  </a:cubicBezTo>
                  <a:cubicBezTo>
                    <a:pt x="32" y="136"/>
                    <a:pt x="31" y="138"/>
                    <a:pt x="28" y="136"/>
                  </a:cubicBezTo>
                  <a:cubicBezTo>
                    <a:pt x="25" y="135"/>
                    <a:pt x="19" y="136"/>
                    <a:pt x="17" y="138"/>
                  </a:cubicBezTo>
                  <a:cubicBezTo>
                    <a:pt x="14" y="140"/>
                    <a:pt x="15" y="141"/>
                    <a:pt x="11" y="142"/>
                  </a:cubicBezTo>
                  <a:cubicBezTo>
                    <a:pt x="8" y="142"/>
                    <a:pt x="5" y="145"/>
                    <a:pt x="3" y="146"/>
                  </a:cubicBezTo>
                  <a:cubicBezTo>
                    <a:pt x="0" y="148"/>
                    <a:pt x="0" y="149"/>
                    <a:pt x="4" y="150"/>
                  </a:cubicBezTo>
                  <a:cubicBezTo>
                    <a:pt x="9" y="152"/>
                    <a:pt x="15" y="153"/>
                    <a:pt x="19" y="154"/>
                  </a:cubicBezTo>
                  <a:cubicBezTo>
                    <a:pt x="23" y="154"/>
                    <a:pt x="24" y="155"/>
                    <a:pt x="21" y="156"/>
                  </a:cubicBezTo>
                  <a:cubicBezTo>
                    <a:pt x="19" y="158"/>
                    <a:pt x="14" y="159"/>
                    <a:pt x="17" y="161"/>
                  </a:cubicBezTo>
                  <a:cubicBezTo>
                    <a:pt x="20" y="163"/>
                    <a:pt x="21" y="166"/>
                    <a:pt x="22" y="168"/>
                  </a:cubicBezTo>
                  <a:cubicBezTo>
                    <a:pt x="22" y="170"/>
                    <a:pt x="30" y="170"/>
                    <a:pt x="34" y="171"/>
                  </a:cubicBezTo>
                  <a:cubicBezTo>
                    <a:pt x="38" y="172"/>
                    <a:pt x="41" y="169"/>
                    <a:pt x="49" y="170"/>
                  </a:cubicBezTo>
                  <a:cubicBezTo>
                    <a:pt x="57" y="170"/>
                    <a:pt x="58" y="170"/>
                    <a:pt x="60" y="170"/>
                  </a:cubicBezTo>
                  <a:cubicBezTo>
                    <a:pt x="62" y="170"/>
                    <a:pt x="62" y="168"/>
                    <a:pt x="63" y="169"/>
                  </a:cubicBezTo>
                  <a:cubicBezTo>
                    <a:pt x="65" y="170"/>
                    <a:pt x="68" y="174"/>
                    <a:pt x="68" y="173"/>
                  </a:cubicBezTo>
                  <a:cubicBezTo>
                    <a:pt x="69" y="173"/>
                    <a:pt x="73" y="169"/>
                    <a:pt x="76" y="168"/>
                  </a:cubicBezTo>
                  <a:cubicBezTo>
                    <a:pt x="79" y="167"/>
                    <a:pt x="84" y="165"/>
                    <a:pt x="86" y="164"/>
                  </a:cubicBezTo>
                  <a:cubicBezTo>
                    <a:pt x="87" y="164"/>
                    <a:pt x="88" y="162"/>
                    <a:pt x="90" y="162"/>
                  </a:cubicBezTo>
                  <a:cubicBezTo>
                    <a:pt x="91" y="162"/>
                    <a:pt x="94" y="165"/>
                    <a:pt x="94" y="167"/>
                  </a:cubicBezTo>
                  <a:cubicBezTo>
                    <a:pt x="93" y="168"/>
                    <a:pt x="91" y="171"/>
                    <a:pt x="89" y="171"/>
                  </a:cubicBezTo>
                  <a:cubicBezTo>
                    <a:pt x="87" y="171"/>
                    <a:pt x="91" y="176"/>
                    <a:pt x="92" y="178"/>
                  </a:cubicBezTo>
                  <a:cubicBezTo>
                    <a:pt x="93" y="180"/>
                    <a:pt x="95" y="183"/>
                    <a:pt x="94" y="185"/>
                  </a:cubicBezTo>
                  <a:cubicBezTo>
                    <a:pt x="94" y="188"/>
                    <a:pt x="90" y="193"/>
                    <a:pt x="83" y="193"/>
                  </a:cubicBezTo>
                  <a:cubicBezTo>
                    <a:pt x="77" y="193"/>
                    <a:pt x="75" y="191"/>
                    <a:pt x="74" y="192"/>
                  </a:cubicBezTo>
                  <a:cubicBezTo>
                    <a:pt x="73" y="193"/>
                    <a:pt x="69" y="200"/>
                    <a:pt x="66" y="201"/>
                  </a:cubicBezTo>
                  <a:cubicBezTo>
                    <a:pt x="62" y="202"/>
                    <a:pt x="57" y="200"/>
                    <a:pt x="54" y="199"/>
                  </a:cubicBezTo>
                  <a:cubicBezTo>
                    <a:pt x="52" y="197"/>
                    <a:pt x="49" y="198"/>
                    <a:pt x="47" y="200"/>
                  </a:cubicBezTo>
                  <a:cubicBezTo>
                    <a:pt x="45" y="202"/>
                    <a:pt x="49" y="202"/>
                    <a:pt x="46" y="203"/>
                  </a:cubicBezTo>
                  <a:cubicBezTo>
                    <a:pt x="44" y="203"/>
                    <a:pt x="43" y="205"/>
                    <a:pt x="41" y="207"/>
                  </a:cubicBezTo>
                  <a:cubicBezTo>
                    <a:pt x="39" y="208"/>
                    <a:pt x="46" y="207"/>
                    <a:pt x="46" y="208"/>
                  </a:cubicBezTo>
                  <a:cubicBezTo>
                    <a:pt x="46" y="210"/>
                    <a:pt x="43" y="209"/>
                    <a:pt x="43" y="211"/>
                  </a:cubicBezTo>
                  <a:cubicBezTo>
                    <a:pt x="43" y="213"/>
                    <a:pt x="43" y="213"/>
                    <a:pt x="40" y="214"/>
                  </a:cubicBezTo>
                  <a:cubicBezTo>
                    <a:pt x="36" y="214"/>
                    <a:pt x="31" y="219"/>
                    <a:pt x="31" y="222"/>
                  </a:cubicBezTo>
                  <a:cubicBezTo>
                    <a:pt x="30" y="225"/>
                    <a:pt x="32" y="224"/>
                    <a:pt x="32" y="226"/>
                  </a:cubicBezTo>
                  <a:cubicBezTo>
                    <a:pt x="31" y="228"/>
                    <a:pt x="26" y="230"/>
                    <a:pt x="26" y="231"/>
                  </a:cubicBezTo>
                  <a:cubicBezTo>
                    <a:pt x="26" y="233"/>
                    <a:pt x="30" y="238"/>
                    <a:pt x="32" y="240"/>
                  </a:cubicBezTo>
                  <a:cubicBezTo>
                    <a:pt x="33" y="242"/>
                    <a:pt x="35" y="235"/>
                    <a:pt x="38" y="233"/>
                  </a:cubicBezTo>
                  <a:cubicBezTo>
                    <a:pt x="41" y="231"/>
                    <a:pt x="46" y="228"/>
                    <a:pt x="41" y="233"/>
                  </a:cubicBezTo>
                  <a:cubicBezTo>
                    <a:pt x="36" y="238"/>
                    <a:pt x="35" y="238"/>
                    <a:pt x="39" y="242"/>
                  </a:cubicBezTo>
                  <a:cubicBezTo>
                    <a:pt x="42" y="245"/>
                    <a:pt x="47" y="248"/>
                    <a:pt x="48" y="248"/>
                  </a:cubicBezTo>
                  <a:cubicBezTo>
                    <a:pt x="50" y="248"/>
                    <a:pt x="57" y="242"/>
                    <a:pt x="56" y="243"/>
                  </a:cubicBezTo>
                  <a:cubicBezTo>
                    <a:pt x="56" y="244"/>
                    <a:pt x="55" y="247"/>
                    <a:pt x="56" y="247"/>
                  </a:cubicBezTo>
                  <a:cubicBezTo>
                    <a:pt x="57" y="248"/>
                    <a:pt x="60" y="249"/>
                    <a:pt x="59" y="250"/>
                  </a:cubicBezTo>
                  <a:cubicBezTo>
                    <a:pt x="58" y="251"/>
                    <a:pt x="54" y="252"/>
                    <a:pt x="53" y="251"/>
                  </a:cubicBezTo>
                  <a:cubicBezTo>
                    <a:pt x="52" y="250"/>
                    <a:pt x="52" y="250"/>
                    <a:pt x="49" y="251"/>
                  </a:cubicBezTo>
                  <a:cubicBezTo>
                    <a:pt x="46" y="252"/>
                    <a:pt x="43" y="243"/>
                    <a:pt x="41" y="246"/>
                  </a:cubicBezTo>
                  <a:cubicBezTo>
                    <a:pt x="38" y="249"/>
                    <a:pt x="35" y="253"/>
                    <a:pt x="37" y="254"/>
                  </a:cubicBezTo>
                  <a:cubicBezTo>
                    <a:pt x="38" y="255"/>
                    <a:pt x="40" y="256"/>
                    <a:pt x="43" y="257"/>
                  </a:cubicBezTo>
                  <a:cubicBezTo>
                    <a:pt x="46" y="258"/>
                    <a:pt x="50" y="265"/>
                    <a:pt x="52" y="267"/>
                  </a:cubicBezTo>
                  <a:cubicBezTo>
                    <a:pt x="55" y="268"/>
                    <a:pt x="60" y="265"/>
                    <a:pt x="64" y="265"/>
                  </a:cubicBezTo>
                  <a:cubicBezTo>
                    <a:pt x="68" y="264"/>
                    <a:pt x="72" y="265"/>
                    <a:pt x="72" y="262"/>
                  </a:cubicBezTo>
                  <a:cubicBezTo>
                    <a:pt x="72" y="259"/>
                    <a:pt x="71" y="254"/>
                    <a:pt x="74" y="251"/>
                  </a:cubicBezTo>
                  <a:cubicBezTo>
                    <a:pt x="77" y="248"/>
                    <a:pt x="83" y="248"/>
                    <a:pt x="79" y="251"/>
                  </a:cubicBezTo>
                  <a:cubicBezTo>
                    <a:pt x="74" y="254"/>
                    <a:pt x="71" y="258"/>
                    <a:pt x="75" y="263"/>
                  </a:cubicBezTo>
                  <a:cubicBezTo>
                    <a:pt x="79" y="268"/>
                    <a:pt x="82" y="272"/>
                    <a:pt x="81" y="273"/>
                  </a:cubicBezTo>
                  <a:cubicBezTo>
                    <a:pt x="81" y="274"/>
                    <a:pt x="78" y="277"/>
                    <a:pt x="78" y="278"/>
                  </a:cubicBezTo>
                  <a:cubicBezTo>
                    <a:pt x="79" y="279"/>
                    <a:pt x="83" y="281"/>
                    <a:pt x="83" y="282"/>
                  </a:cubicBezTo>
                  <a:cubicBezTo>
                    <a:pt x="82" y="283"/>
                    <a:pt x="81" y="286"/>
                    <a:pt x="79" y="287"/>
                  </a:cubicBezTo>
                  <a:cubicBezTo>
                    <a:pt x="78" y="288"/>
                    <a:pt x="74" y="293"/>
                    <a:pt x="80" y="290"/>
                  </a:cubicBezTo>
                  <a:cubicBezTo>
                    <a:pt x="86" y="288"/>
                    <a:pt x="91" y="283"/>
                    <a:pt x="92" y="284"/>
                  </a:cubicBezTo>
                  <a:cubicBezTo>
                    <a:pt x="92" y="285"/>
                    <a:pt x="89" y="291"/>
                    <a:pt x="90" y="290"/>
                  </a:cubicBezTo>
                  <a:cubicBezTo>
                    <a:pt x="91" y="289"/>
                    <a:pt x="94" y="284"/>
                    <a:pt x="97" y="283"/>
                  </a:cubicBezTo>
                  <a:cubicBezTo>
                    <a:pt x="100" y="282"/>
                    <a:pt x="101" y="283"/>
                    <a:pt x="104" y="284"/>
                  </a:cubicBezTo>
                  <a:cubicBezTo>
                    <a:pt x="106" y="285"/>
                    <a:pt x="109" y="285"/>
                    <a:pt x="111" y="286"/>
                  </a:cubicBezTo>
                  <a:cubicBezTo>
                    <a:pt x="112" y="287"/>
                    <a:pt x="115" y="293"/>
                    <a:pt x="117" y="293"/>
                  </a:cubicBezTo>
                  <a:cubicBezTo>
                    <a:pt x="118" y="293"/>
                    <a:pt x="119" y="292"/>
                    <a:pt x="119" y="289"/>
                  </a:cubicBezTo>
                  <a:cubicBezTo>
                    <a:pt x="119" y="286"/>
                    <a:pt x="123" y="284"/>
                    <a:pt x="123" y="281"/>
                  </a:cubicBezTo>
                  <a:cubicBezTo>
                    <a:pt x="124" y="278"/>
                    <a:pt x="124" y="277"/>
                    <a:pt x="124" y="279"/>
                  </a:cubicBezTo>
                  <a:cubicBezTo>
                    <a:pt x="125" y="281"/>
                    <a:pt x="127" y="281"/>
                    <a:pt x="129" y="282"/>
                  </a:cubicBezTo>
                  <a:cubicBezTo>
                    <a:pt x="131" y="282"/>
                    <a:pt x="130" y="282"/>
                    <a:pt x="127" y="283"/>
                  </a:cubicBezTo>
                  <a:cubicBezTo>
                    <a:pt x="124" y="283"/>
                    <a:pt x="123" y="285"/>
                    <a:pt x="125" y="287"/>
                  </a:cubicBezTo>
                  <a:cubicBezTo>
                    <a:pt x="126" y="289"/>
                    <a:pt x="130" y="290"/>
                    <a:pt x="134" y="287"/>
                  </a:cubicBezTo>
                  <a:cubicBezTo>
                    <a:pt x="137" y="284"/>
                    <a:pt x="140" y="287"/>
                    <a:pt x="141" y="285"/>
                  </a:cubicBezTo>
                  <a:cubicBezTo>
                    <a:pt x="142" y="283"/>
                    <a:pt x="147" y="279"/>
                    <a:pt x="147" y="279"/>
                  </a:cubicBezTo>
                  <a:cubicBezTo>
                    <a:pt x="147" y="280"/>
                    <a:pt x="145" y="281"/>
                    <a:pt x="144" y="284"/>
                  </a:cubicBezTo>
                  <a:cubicBezTo>
                    <a:pt x="142" y="286"/>
                    <a:pt x="139" y="291"/>
                    <a:pt x="138" y="293"/>
                  </a:cubicBezTo>
                  <a:cubicBezTo>
                    <a:pt x="137" y="295"/>
                    <a:pt x="137" y="297"/>
                    <a:pt x="139" y="297"/>
                  </a:cubicBezTo>
                  <a:cubicBezTo>
                    <a:pt x="141" y="297"/>
                    <a:pt x="140" y="299"/>
                    <a:pt x="138" y="299"/>
                  </a:cubicBezTo>
                  <a:cubicBezTo>
                    <a:pt x="136" y="299"/>
                    <a:pt x="136" y="300"/>
                    <a:pt x="135" y="302"/>
                  </a:cubicBezTo>
                  <a:cubicBezTo>
                    <a:pt x="134" y="304"/>
                    <a:pt x="133" y="310"/>
                    <a:pt x="136" y="310"/>
                  </a:cubicBezTo>
                  <a:cubicBezTo>
                    <a:pt x="138" y="310"/>
                    <a:pt x="139" y="311"/>
                    <a:pt x="135" y="312"/>
                  </a:cubicBezTo>
                  <a:cubicBezTo>
                    <a:pt x="131" y="312"/>
                    <a:pt x="126" y="317"/>
                    <a:pt x="123" y="321"/>
                  </a:cubicBezTo>
                  <a:cubicBezTo>
                    <a:pt x="120" y="326"/>
                    <a:pt x="116" y="325"/>
                    <a:pt x="112" y="327"/>
                  </a:cubicBezTo>
                  <a:cubicBezTo>
                    <a:pt x="109" y="329"/>
                    <a:pt x="99" y="335"/>
                    <a:pt x="98" y="338"/>
                  </a:cubicBezTo>
                  <a:cubicBezTo>
                    <a:pt x="97" y="341"/>
                    <a:pt x="98" y="342"/>
                    <a:pt x="99" y="342"/>
                  </a:cubicBezTo>
                  <a:cubicBezTo>
                    <a:pt x="100" y="342"/>
                    <a:pt x="99" y="343"/>
                    <a:pt x="97" y="343"/>
                  </a:cubicBezTo>
                  <a:cubicBezTo>
                    <a:pt x="95" y="343"/>
                    <a:pt x="93" y="344"/>
                    <a:pt x="92" y="343"/>
                  </a:cubicBezTo>
                  <a:cubicBezTo>
                    <a:pt x="91" y="341"/>
                    <a:pt x="91" y="341"/>
                    <a:pt x="89" y="341"/>
                  </a:cubicBezTo>
                  <a:cubicBezTo>
                    <a:pt x="86" y="341"/>
                    <a:pt x="80" y="341"/>
                    <a:pt x="77" y="345"/>
                  </a:cubicBezTo>
                  <a:cubicBezTo>
                    <a:pt x="73" y="349"/>
                    <a:pt x="71" y="352"/>
                    <a:pt x="71" y="352"/>
                  </a:cubicBezTo>
                  <a:cubicBezTo>
                    <a:pt x="71" y="353"/>
                    <a:pt x="70" y="359"/>
                    <a:pt x="75" y="356"/>
                  </a:cubicBezTo>
                  <a:cubicBezTo>
                    <a:pt x="80" y="353"/>
                    <a:pt x="83" y="348"/>
                    <a:pt x="84" y="347"/>
                  </a:cubicBezTo>
                  <a:cubicBezTo>
                    <a:pt x="86" y="346"/>
                    <a:pt x="88" y="346"/>
                    <a:pt x="87" y="347"/>
                  </a:cubicBezTo>
                  <a:cubicBezTo>
                    <a:pt x="86" y="347"/>
                    <a:pt x="84" y="351"/>
                    <a:pt x="87" y="351"/>
                  </a:cubicBezTo>
                  <a:cubicBezTo>
                    <a:pt x="90" y="350"/>
                    <a:pt x="91" y="348"/>
                    <a:pt x="92" y="348"/>
                  </a:cubicBezTo>
                  <a:cubicBezTo>
                    <a:pt x="93" y="349"/>
                    <a:pt x="93" y="351"/>
                    <a:pt x="95" y="352"/>
                  </a:cubicBezTo>
                  <a:cubicBezTo>
                    <a:pt x="96" y="352"/>
                    <a:pt x="101" y="351"/>
                    <a:pt x="100" y="349"/>
                  </a:cubicBezTo>
                  <a:cubicBezTo>
                    <a:pt x="99" y="347"/>
                    <a:pt x="101" y="347"/>
                    <a:pt x="102" y="346"/>
                  </a:cubicBezTo>
                  <a:cubicBezTo>
                    <a:pt x="104" y="344"/>
                    <a:pt x="106" y="344"/>
                    <a:pt x="108" y="344"/>
                  </a:cubicBezTo>
                  <a:cubicBezTo>
                    <a:pt x="110" y="344"/>
                    <a:pt x="110" y="343"/>
                    <a:pt x="112" y="341"/>
                  </a:cubicBezTo>
                  <a:cubicBezTo>
                    <a:pt x="114" y="340"/>
                    <a:pt x="128" y="337"/>
                    <a:pt x="127" y="336"/>
                  </a:cubicBezTo>
                  <a:cubicBezTo>
                    <a:pt x="126" y="334"/>
                    <a:pt x="123" y="333"/>
                    <a:pt x="126" y="331"/>
                  </a:cubicBezTo>
                  <a:cubicBezTo>
                    <a:pt x="128" y="329"/>
                    <a:pt x="152" y="319"/>
                    <a:pt x="152" y="317"/>
                  </a:cubicBezTo>
                  <a:cubicBezTo>
                    <a:pt x="152" y="316"/>
                    <a:pt x="147" y="315"/>
                    <a:pt x="150" y="314"/>
                  </a:cubicBezTo>
                  <a:cubicBezTo>
                    <a:pt x="154" y="312"/>
                    <a:pt x="158" y="310"/>
                    <a:pt x="162" y="308"/>
                  </a:cubicBezTo>
                  <a:cubicBezTo>
                    <a:pt x="166" y="306"/>
                    <a:pt x="174" y="299"/>
                    <a:pt x="177" y="299"/>
                  </a:cubicBezTo>
                  <a:cubicBezTo>
                    <a:pt x="180" y="299"/>
                    <a:pt x="181" y="299"/>
                    <a:pt x="181" y="294"/>
                  </a:cubicBezTo>
                  <a:cubicBezTo>
                    <a:pt x="181" y="289"/>
                    <a:pt x="188" y="291"/>
                    <a:pt x="190" y="288"/>
                  </a:cubicBezTo>
                  <a:cubicBezTo>
                    <a:pt x="192" y="284"/>
                    <a:pt x="185" y="282"/>
                    <a:pt x="183" y="281"/>
                  </a:cubicBezTo>
                  <a:cubicBezTo>
                    <a:pt x="180" y="280"/>
                    <a:pt x="181" y="275"/>
                    <a:pt x="184" y="272"/>
                  </a:cubicBezTo>
                  <a:cubicBezTo>
                    <a:pt x="188" y="270"/>
                    <a:pt x="193" y="269"/>
                    <a:pt x="196" y="267"/>
                  </a:cubicBezTo>
                  <a:cubicBezTo>
                    <a:pt x="198" y="264"/>
                    <a:pt x="202" y="261"/>
                    <a:pt x="197" y="257"/>
                  </a:cubicBezTo>
                  <a:cubicBezTo>
                    <a:pt x="193" y="254"/>
                    <a:pt x="198" y="257"/>
                    <a:pt x="199" y="257"/>
                  </a:cubicBezTo>
                  <a:cubicBezTo>
                    <a:pt x="201" y="258"/>
                    <a:pt x="204" y="257"/>
                    <a:pt x="206" y="254"/>
                  </a:cubicBezTo>
                  <a:cubicBezTo>
                    <a:pt x="208" y="250"/>
                    <a:pt x="212" y="247"/>
                    <a:pt x="215" y="244"/>
                  </a:cubicBezTo>
                  <a:cubicBezTo>
                    <a:pt x="218" y="242"/>
                    <a:pt x="224" y="237"/>
                    <a:pt x="227" y="237"/>
                  </a:cubicBezTo>
                  <a:cubicBezTo>
                    <a:pt x="231" y="236"/>
                    <a:pt x="233" y="238"/>
                    <a:pt x="237" y="239"/>
                  </a:cubicBezTo>
                  <a:cubicBezTo>
                    <a:pt x="241" y="239"/>
                    <a:pt x="240" y="243"/>
                    <a:pt x="235" y="243"/>
                  </a:cubicBezTo>
                  <a:cubicBezTo>
                    <a:pt x="231" y="243"/>
                    <a:pt x="229" y="242"/>
                    <a:pt x="227" y="243"/>
                  </a:cubicBezTo>
                  <a:cubicBezTo>
                    <a:pt x="225" y="244"/>
                    <a:pt x="219" y="248"/>
                    <a:pt x="219" y="252"/>
                  </a:cubicBezTo>
                  <a:cubicBezTo>
                    <a:pt x="219" y="256"/>
                    <a:pt x="214" y="260"/>
                    <a:pt x="213" y="265"/>
                  </a:cubicBezTo>
                  <a:cubicBezTo>
                    <a:pt x="211" y="270"/>
                    <a:pt x="210" y="270"/>
                    <a:pt x="215" y="269"/>
                  </a:cubicBezTo>
                  <a:cubicBezTo>
                    <a:pt x="219" y="268"/>
                    <a:pt x="222" y="270"/>
                    <a:pt x="218" y="272"/>
                  </a:cubicBezTo>
                  <a:cubicBezTo>
                    <a:pt x="213" y="273"/>
                    <a:pt x="210" y="276"/>
                    <a:pt x="212" y="277"/>
                  </a:cubicBezTo>
                  <a:cubicBezTo>
                    <a:pt x="213" y="277"/>
                    <a:pt x="219" y="278"/>
                    <a:pt x="223" y="275"/>
                  </a:cubicBezTo>
                  <a:cubicBezTo>
                    <a:pt x="228" y="272"/>
                    <a:pt x="230" y="271"/>
                    <a:pt x="234" y="269"/>
                  </a:cubicBezTo>
                  <a:cubicBezTo>
                    <a:pt x="237" y="267"/>
                    <a:pt x="245" y="263"/>
                    <a:pt x="247" y="262"/>
                  </a:cubicBezTo>
                  <a:cubicBezTo>
                    <a:pt x="250" y="262"/>
                    <a:pt x="257" y="261"/>
                    <a:pt x="258" y="259"/>
                  </a:cubicBezTo>
                  <a:cubicBezTo>
                    <a:pt x="260" y="256"/>
                    <a:pt x="257" y="250"/>
                    <a:pt x="257" y="248"/>
                  </a:cubicBezTo>
                  <a:cubicBezTo>
                    <a:pt x="257" y="246"/>
                    <a:pt x="261" y="241"/>
                    <a:pt x="263" y="242"/>
                  </a:cubicBezTo>
                  <a:cubicBezTo>
                    <a:pt x="264" y="242"/>
                    <a:pt x="269" y="243"/>
                    <a:pt x="272" y="242"/>
                  </a:cubicBezTo>
                  <a:cubicBezTo>
                    <a:pt x="275" y="242"/>
                    <a:pt x="285" y="247"/>
                    <a:pt x="287" y="248"/>
                  </a:cubicBezTo>
                  <a:cubicBezTo>
                    <a:pt x="289" y="250"/>
                    <a:pt x="297" y="256"/>
                    <a:pt x="298" y="255"/>
                  </a:cubicBezTo>
                  <a:cubicBezTo>
                    <a:pt x="299" y="254"/>
                    <a:pt x="305" y="247"/>
                    <a:pt x="304" y="250"/>
                  </a:cubicBezTo>
                  <a:cubicBezTo>
                    <a:pt x="303" y="254"/>
                    <a:pt x="307" y="258"/>
                    <a:pt x="310" y="260"/>
                  </a:cubicBezTo>
                  <a:cubicBezTo>
                    <a:pt x="313" y="262"/>
                    <a:pt x="322" y="261"/>
                    <a:pt x="327" y="261"/>
                  </a:cubicBezTo>
                  <a:cubicBezTo>
                    <a:pt x="332" y="261"/>
                    <a:pt x="333" y="260"/>
                    <a:pt x="334" y="260"/>
                  </a:cubicBezTo>
                  <a:cubicBezTo>
                    <a:pt x="336" y="260"/>
                    <a:pt x="342" y="262"/>
                    <a:pt x="345" y="261"/>
                  </a:cubicBezTo>
                  <a:cubicBezTo>
                    <a:pt x="347" y="260"/>
                    <a:pt x="345" y="262"/>
                    <a:pt x="348" y="265"/>
                  </a:cubicBezTo>
                  <a:cubicBezTo>
                    <a:pt x="352" y="267"/>
                    <a:pt x="363" y="270"/>
                    <a:pt x="367" y="266"/>
                  </a:cubicBezTo>
                  <a:cubicBezTo>
                    <a:pt x="371" y="263"/>
                    <a:pt x="374" y="262"/>
                    <a:pt x="374" y="264"/>
                  </a:cubicBezTo>
                  <a:cubicBezTo>
                    <a:pt x="374" y="267"/>
                    <a:pt x="370" y="271"/>
                    <a:pt x="371" y="272"/>
                  </a:cubicBezTo>
                  <a:cubicBezTo>
                    <a:pt x="372" y="273"/>
                    <a:pt x="385" y="277"/>
                    <a:pt x="390" y="281"/>
                  </a:cubicBezTo>
                  <a:cubicBezTo>
                    <a:pt x="394" y="284"/>
                    <a:pt x="406" y="295"/>
                    <a:pt x="409" y="295"/>
                  </a:cubicBezTo>
                  <a:cubicBezTo>
                    <a:pt x="411" y="295"/>
                    <a:pt x="416" y="292"/>
                    <a:pt x="416" y="291"/>
                  </a:cubicBezTo>
                  <a:cubicBezTo>
                    <a:pt x="416" y="290"/>
                    <a:pt x="413" y="286"/>
                    <a:pt x="414" y="285"/>
                  </a:cubicBezTo>
                  <a:cubicBezTo>
                    <a:pt x="414" y="284"/>
                    <a:pt x="419" y="286"/>
                    <a:pt x="420" y="287"/>
                  </a:cubicBezTo>
                  <a:cubicBezTo>
                    <a:pt x="420" y="287"/>
                    <a:pt x="422" y="292"/>
                    <a:pt x="424" y="292"/>
                  </a:cubicBezTo>
                  <a:cubicBezTo>
                    <a:pt x="425" y="292"/>
                    <a:pt x="430" y="293"/>
                    <a:pt x="431" y="292"/>
                  </a:cubicBezTo>
                  <a:cubicBezTo>
                    <a:pt x="431" y="292"/>
                    <a:pt x="428" y="284"/>
                    <a:pt x="427" y="281"/>
                  </a:cubicBezTo>
                  <a:cubicBezTo>
                    <a:pt x="427" y="278"/>
                    <a:pt x="426" y="275"/>
                    <a:pt x="428" y="277"/>
                  </a:cubicBezTo>
                  <a:cubicBezTo>
                    <a:pt x="430" y="280"/>
                    <a:pt x="435" y="291"/>
                    <a:pt x="438" y="294"/>
                  </a:cubicBezTo>
                  <a:cubicBezTo>
                    <a:pt x="441" y="296"/>
                    <a:pt x="442" y="299"/>
                    <a:pt x="444" y="297"/>
                  </a:cubicBezTo>
                  <a:cubicBezTo>
                    <a:pt x="446" y="295"/>
                    <a:pt x="449" y="290"/>
                    <a:pt x="447" y="293"/>
                  </a:cubicBezTo>
                  <a:cubicBezTo>
                    <a:pt x="446" y="296"/>
                    <a:pt x="448" y="300"/>
                    <a:pt x="451" y="303"/>
                  </a:cubicBezTo>
                  <a:cubicBezTo>
                    <a:pt x="455" y="305"/>
                    <a:pt x="455" y="307"/>
                    <a:pt x="456" y="307"/>
                  </a:cubicBezTo>
                  <a:cubicBezTo>
                    <a:pt x="458" y="307"/>
                    <a:pt x="456" y="308"/>
                    <a:pt x="455" y="309"/>
                  </a:cubicBezTo>
                  <a:cubicBezTo>
                    <a:pt x="454" y="310"/>
                    <a:pt x="456" y="312"/>
                    <a:pt x="457" y="312"/>
                  </a:cubicBezTo>
                  <a:cubicBezTo>
                    <a:pt x="458" y="312"/>
                    <a:pt x="458" y="313"/>
                    <a:pt x="457" y="314"/>
                  </a:cubicBezTo>
                  <a:cubicBezTo>
                    <a:pt x="455" y="315"/>
                    <a:pt x="454" y="316"/>
                    <a:pt x="455" y="317"/>
                  </a:cubicBezTo>
                  <a:cubicBezTo>
                    <a:pt x="457" y="317"/>
                    <a:pt x="461" y="320"/>
                    <a:pt x="463" y="322"/>
                  </a:cubicBezTo>
                  <a:cubicBezTo>
                    <a:pt x="465" y="324"/>
                    <a:pt x="473" y="334"/>
                    <a:pt x="474" y="334"/>
                  </a:cubicBezTo>
                  <a:cubicBezTo>
                    <a:pt x="475" y="334"/>
                    <a:pt x="478" y="333"/>
                    <a:pt x="477" y="334"/>
                  </a:cubicBezTo>
                  <a:cubicBezTo>
                    <a:pt x="476" y="335"/>
                    <a:pt x="472" y="342"/>
                    <a:pt x="472" y="344"/>
                  </a:cubicBezTo>
                  <a:cubicBezTo>
                    <a:pt x="473" y="346"/>
                    <a:pt x="475" y="346"/>
                    <a:pt x="475" y="344"/>
                  </a:cubicBezTo>
                  <a:cubicBezTo>
                    <a:pt x="476" y="341"/>
                    <a:pt x="477" y="339"/>
                    <a:pt x="478" y="344"/>
                  </a:cubicBezTo>
                  <a:cubicBezTo>
                    <a:pt x="480" y="348"/>
                    <a:pt x="481" y="351"/>
                    <a:pt x="482" y="349"/>
                  </a:cubicBezTo>
                  <a:cubicBezTo>
                    <a:pt x="482" y="348"/>
                    <a:pt x="482" y="345"/>
                    <a:pt x="482" y="346"/>
                  </a:cubicBezTo>
                  <a:cubicBezTo>
                    <a:pt x="483" y="348"/>
                    <a:pt x="484" y="351"/>
                    <a:pt x="486" y="351"/>
                  </a:cubicBezTo>
                  <a:cubicBezTo>
                    <a:pt x="488" y="351"/>
                    <a:pt x="487" y="350"/>
                    <a:pt x="489" y="352"/>
                  </a:cubicBezTo>
                  <a:cubicBezTo>
                    <a:pt x="492" y="355"/>
                    <a:pt x="497" y="355"/>
                    <a:pt x="498" y="354"/>
                  </a:cubicBezTo>
                  <a:cubicBezTo>
                    <a:pt x="499" y="352"/>
                    <a:pt x="499" y="349"/>
                    <a:pt x="499" y="351"/>
                  </a:cubicBezTo>
                  <a:cubicBezTo>
                    <a:pt x="500" y="352"/>
                    <a:pt x="501" y="355"/>
                    <a:pt x="503" y="356"/>
                  </a:cubicBezTo>
                  <a:cubicBezTo>
                    <a:pt x="504" y="356"/>
                    <a:pt x="500" y="357"/>
                    <a:pt x="498" y="358"/>
                  </a:cubicBezTo>
                  <a:cubicBezTo>
                    <a:pt x="496" y="360"/>
                    <a:pt x="493" y="364"/>
                    <a:pt x="494" y="365"/>
                  </a:cubicBezTo>
                  <a:cubicBezTo>
                    <a:pt x="495" y="367"/>
                    <a:pt x="499" y="372"/>
                    <a:pt x="501" y="372"/>
                  </a:cubicBezTo>
                  <a:cubicBezTo>
                    <a:pt x="502" y="372"/>
                    <a:pt x="501" y="372"/>
                    <a:pt x="500" y="374"/>
                  </a:cubicBezTo>
                  <a:cubicBezTo>
                    <a:pt x="499" y="375"/>
                    <a:pt x="498" y="377"/>
                    <a:pt x="496" y="376"/>
                  </a:cubicBezTo>
                  <a:cubicBezTo>
                    <a:pt x="495" y="374"/>
                    <a:pt x="494" y="371"/>
                    <a:pt x="493" y="373"/>
                  </a:cubicBezTo>
                  <a:cubicBezTo>
                    <a:pt x="492" y="375"/>
                    <a:pt x="494" y="375"/>
                    <a:pt x="496" y="377"/>
                  </a:cubicBezTo>
                  <a:cubicBezTo>
                    <a:pt x="497" y="378"/>
                    <a:pt x="496" y="380"/>
                    <a:pt x="496" y="381"/>
                  </a:cubicBezTo>
                  <a:cubicBezTo>
                    <a:pt x="495" y="382"/>
                    <a:pt x="498" y="386"/>
                    <a:pt x="500" y="388"/>
                  </a:cubicBezTo>
                  <a:cubicBezTo>
                    <a:pt x="502" y="390"/>
                    <a:pt x="503" y="388"/>
                    <a:pt x="504" y="387"/>
                  </a:cubicBezTo>
                  <a:cubicBezTo>
                    <a:pt x="506" y="386"/>
                    <a:pt x="509" y="387"/>
                    <a:pt x="509" y="385"/>
                  </a:cubicBezTo>
                  <a:cubicBezTo>
                    <a:pt x="509" y="384"/>
                    <a:pt x="511" y="380"/>
                    <a:pt x="511" y="382"/>
                  </a:cubicBezTo>
                  <a:cubicBezTo>
                    <a:pt x="511" y="384"/>
                    <a:pt x="513" y="385"/>
                    <a:pt x="514" y="387"/>
                  </a:cubicBezTo>
                  <a:cubicBezTo>
                    <a:pt x="515" y="389"/>
                    <a:pt x="514" y="388"/>
                    <a:pt x="513" y="390"/>
                  </a:cubicBezTo>
                  <a:cubicBezTo>
                    <a:pt x="513" y="392"/>
                    <a:pt x="513" y="395"/>
                    <a:pt x="511" y="397"/>
                  </a:cubicBezTo>
                  <a:cubicBezTo>
                    <a:pt x="510" y="399"/>
                    <a:pt x="512" y="399"/>
                    <a:pt x="513" y="398"/>
                  </a:cubicBezTo>
                  <a:cubicBezTo>
                    <a:pt x="514" y="397"/>
                    <a:pt x="516" y="396"/>
                    <a:pt x="518" y="396"/>
                  </a:cubicBezTo>
                  <a:cubicBezTo>
                    <a:pt x="520" y="396"/>
                    <a:pt x="520" y="395"/>
                    <a:pt x="520" y="393"/>
                  </a:cubicBezTo>
                  <a:cubicBezTo>
                    <a:pt x="520" y="392"/>
                    <a:pt x="519" y="390"/>
                    <a:pt x="520" y="392"/>
                  </a:cubicBezTo>
                  <a:cubicBezTo>
                    <a:pt x="522" y="394"/>
                    <a:pt x="523" y="395"/>
                    <a:pt x="524" y="396"/>
                  </a:cubicBezTo>
                  <a:cubicBezTo>
                    <a:pt x="526" y="397"/>
                    <a:pt x="522" y="396"/>
                    <a:pt x="523" y="399"/>
                  </a:cubicBezTo>
                  <a:cubicBezTo>
                    <a:pt x="525" y="402"/>
                    <a:pt x="525" y="403"/>
                    <a:pt x="527" y="404"/>
                  </a:cubicBezTo>
                  <a:cubicBezTo>
                    <a:pt x="529" y="406"/>
                    <a:pt x="533" y="404"/>
                    <a:pt x="535" y="401"/>
                  </a:cubicBezTo>
                  <a:cubicBezTo>
                    <a:pt x="537" y="399"/>
                    <a:pt x="537" y="401"/>
                    <a:pt x="535" y="403"/>
                  </a:cubicBezTo>
                  <a:cubicBezTo>
                    <a:pt x="534" y="405"/>
                    <a:pt x="534" y="404"/>
                    <a:pt x="537" y="404"/>
                  </a:cubicBezTo>
                  <a:cubicBezTo>
                    <a:pt x="540" y="404"/>
                    <a:pt x="541" y="405"/>
                    <a:pt x="537" y="405"/>
                  </a:cubicBezTo>
                  <a:cubicBezTo>
                    <a:pt x="534" y="405"/>
                    <a:pt x="534" y="407"/>
                    <a:pt x="531" y="408"/>
                  </a:cubicBezTo>
                  <a:cubicBezTo>
                    <a:pt x="529" y="409"/>
                    <a:pt x="526" y="411"/>
                    <a:pt x="527" y="414"/>
                  </a:cubicBezTo>
                  <a:cubicBezTo>
                    <a:pt x="529" y="417"/>
                    <a:pt x="532" y="416"/>
                    <a:pt x="534" y="415"/>
                  </a:cubicBezTo>
                  <a:cubicBezTo>
                    <a:pt x="535" y="414"/>
                    <a:pt x="539" y="415"/>
                    <a:pt x="541" y="415"/>
                  </a:cubicBezTo>
                  <a:cubicBezTo>
                    <a:pt x="543" y="415"/>
                    <a:pt x="544" y="416"/>
                    <a:pt x="541" y="416"/>
                  </a:cubicBezTo>
                  <a:cubicBezTo>
                    <a:pt x="539" y="416"/>
                    <a:pt x="535" y="416"/>
                    <a:pt x="533" y="418"/>
                  </a:cubicBezTo>
                  <a:cubicBezTo>
                    <a:pt x="531" y="419"/>
                    <a:pt x="529" y="421"/>
                    <a:pt x="533" y="421"/>
                  </a:cubicBezTo>
                  <a:cubicBezTo>
                    <a:pt x="536" y="421"/>
                    <a:pt x="539" y="422"/>
                    <a:pt x="535" y="423"/>
                  </a:cubicBezTo>
                  <a:cubicBezTo>
                    <a:pt x="531" y="423"/>
                    <a:pt x="531" y="426"/>
                    <a:pt x="535" y="428"/>
                  </a:cubicBezTo>
                  <a:cubicBezTo>
                    <a:pt x="539" y="430"/>
                    <a:pt x="543" y="429"/>
                    <a:pt x="546" y="429"/>
                  </a:cubicBezTo>
                  <a:cubicBezTo>
                    <a:pt x="549" y="429"/>
                    <a:pt x="548" y="432"/>
                    <a:pt x="551" y="433"/>
                  </a:cubicBezTo>
                  <a:cubicBezTo>
                    <a:pt x="554" y="434"/>
                    <a:pt x="557" y="430"/>
                    <a:pt x="558" y="428"/>
                  </a:cubicBezTo>
                  <a:cubicBezTo>
                    <a:pt x="558" y="426"/>
                    <a:pt x="559" y="427"/>
                    <a:pt x="559" y="429"/>
                  </a:cubicBezTo>
                  <a:cubicBezTo>
                    <a:pt x="559" y="430"/>
                    <a:pt x="556" y="433"/>
                    <a:pt x="555" y="434"/>
                  </a:cubicBezTo>
                  <a:cubicBezTo>
                    <a:pt x="554" y="435"/>
                    <a:pt x="557" y="435"/>
                    <a:pt x="558" y="437"/>
                  </a:cubicBezTo>
                  <a:cubicBezTo>
                    <a:pt x="560" y="438"/>
                    <a:pt x="566" y="437"/>
                    <a:pt x="566" y="433"/>
                  </a:cubicBezTo>
                  <a:cubicBezTo>
                    <a:pt x="566" y="429"/>
                    <a:pt x="568" y="427"/>
                    <a:pt x="568" y="429"/>
                  </a:cubicBezTo>
                  <a:cubicBezTo>
                    <a:pt x="568" y="432"/>
                    <a:pt x="567" y="435"/>
                    <a:pt x="566" y="437"/>
                  </a:cubicBezTo>
                  <a:cubicBezTo>
                    <a:pt x="565" y="438"/>
                    <a:pt x="569" y="439"/>
                    <a:pt x="570" y="437"/>
                  </a:cubicBezTo>
                  <a:cubicBezTo>
                    <a:pt x="572" y="436"/>
                    <a:pt x="573" y="436"/>
                    <a:pt x="571" y="438"/>
                  </a:cubicBezTo>
                  <a:cubicBezTo>
                    <a:pt x="570" y="439"/>
                    <a:pt x="570" y="442"/>
                    <a:pt x="571" y="445"/>
                  </a:cubicBezTo>
                  <a:cubicBezTo>
                    <a:pt x="572" y="447"/>
                    <a:pt x="579" y="452"/>
                    <a:pt x="579" y="447"/>
                  </a:cubicBezTo>
                  <a:cubicBezTo>
                    <a:pt x="579" y="442"/>
                    <a:pt x="581" y="440"/>
                    <a:pt x="581" y="442"/>
                  </a:cubicBezTo>
                  <a:cubicBezTo>
                    <a:pt x="581" y="445"/>
                    <a:pt x="582" y="447"/>
                    <a:pt x="582" y="449"/>
                  </a:cubicBezTo>
                  <a:cubicBezTo>
                    <a:pt x="583" y="451"/>
                    <a:pt x="580" y="451"/>
                    <a:pt x="579" y="452"/>
                  </a:cubicBezTo>
                  <a:cubicBezTo>
                    <a:pt x="579" y="452"/>
                    <a:pt x="580" y="453"/>
                    <a:pt x="583" y="453"/>
                  </a:cubicBezTo>
                  <a:cubicBezTo>
                    <a:pt x="585" y="454"/>
                    <a:pt x="589" y="454"/>
                    <a:pt x="589" y="452"/>
                  </a:cubicBezTo>
                  <a:cubicBezTo>
                    <a:pt x="590" y="451"/>
                    <a:pt x="589" y="450"/>
                    <a:pt x="591" y="452"/>
                  </a:cubicBezTo>
                  <a:cubicBezTo>
                    <a:pt x="592" y="455"/>
                    <a:pt x="592" y="456"/>
                    <a:pt x="593" y="458"/>
                  </a:cubicBezTo>
                  <a:cubicBezTo>
                    <a:pt x="594" y="461"/>
                    <a:pt x="599" y="464"/>
                    <a:pt x="599" y="466"/>
                  </a:cubicBezTo>
                  <a:cubicBezTo>
                    <a:pt x="599" y="468"/>
                    <a:pt x="601" y="472"/>
                    <a:pt x="601" y="476"/>
                  </a:cubicBezTo>
                  <a:cubicBezTo>
                    <a:pt x="601" y="479"/>
                    <a:pt x="603" y="488"/>
                    <a:pt x="599" y="489"/>
                  </a:cubicBezTo>
                  <a:cubicBezTo>
                    <a:pt x="596" y="490"/>
                    <a:pt x="589" y="491"/>
                    <a:pt x="591" y="488"/>
                  </a:cubicBezTo>
                  <a:cubicBezTo>
                    <a:pt x="594" y="485"/>
                    <a:pt x="599" y="479"/>
                    <a:pt x="596" y="478"/>
                  </a:cubicBezTo>
                  <a:cubicBezTo>
                    <a:pt x="593" y="476"/>
                    <a:pt x="585" y="477"/>
                    <a:pt x="581" y="476"/>
                  </a:cubicBezTo>
                  <a:cubicBezTo>
                    <a:pt x="576" y="474"/>
                    <a:pt x="571" y="470"/>
                    <a:pt x="570" y="473"/>
                  </a:cubicBezTo>
                  <a:cubicBezTo>
                    <a:pt x="570" y="476"/>
                    <a:pt x="573" y="487"/>
                    <a:pt x="577" y="492"/>
                  </a:cubicBezTo>
                  <a:cubicBezTo>
                    <a:pt x="581" y="497"/>
                    <a:pt x="576" y="502"/>
                    <a:pt x="580" y="504"/>
                  </a:cubicBezTo>
                  <a:cubicBezTo>
                    <a:pt x="583" y="506"/>
                    <a:pt x="592" y="507"/>
                    <a:pt x="588" y="507"/>
                  </a:cubicBezTo>
                  <a:cubicBezTo>
                    <a:pt x="584" y="507"/>
                    <a:pt x="580" y="510"/>
                    <a:pt x="580" y="515"/>
                  </a:cubicBezTo>
                  <a:cubicBezTo>
                    <a:pt x="580" y="519"/>
                    <a:pt x="581" y="527"/>
                    <a:pt x="581" y="529"/>
                  </a:cubicBezTo>
                  <a:cubicBezTo>
                    <a:pt x="581" y="532"/>
                    <a:pt x="579" y="544"/>
                    <a:pt x="578" y="550"/>
                  </a:cubicBezTo>
                  <a:cubicBezTo>
                    <a:pt x="577" y="555"/>
                    <a:pt x="573" y="558"/>
                    <a:pt x="574" y="563"/>
                  </a:cubicBezTo>
                  <a:cubicBezTo>
                    <a:pt x="574" y="568"/>
                    <a:pt x="573" y="571"/>
                    <a:pt x="576" y="575"/>
                  </a:cubicBezTo>
                  <a:cubicBezTo>
                    <a:pt x="578" y="579"/>
                    <a:pt x="579" y="586"/>
                    <a:pt x="579" y="590"/>
                  </a:cubicBezTo>
                  <a:cubicBezTo>
                    <a:pt x="579" y="593"/>
                    <a:pt x="575" y="599"/>
                    <a:pt x="576" y="602"/>
                  </a:cubicBezTo>
                  <a:cubicBezTo>
                    <a:pt x="576" y="605"/>
                    <a:pt x="581" y="608"/>
                    <a:pt x="581" y="612"/>
                  </a:cubicBezTo>
                  <a:cubicBezTo>
                    <a:pt x="582" y="616"/>
                    <a:pt x="582" y="623"/>
                    <a:pt x="585" y="626"/>
                  </a:cubicBezTo>
                  <a:cubicBezTo>
                    <a:pt x="588" y="629"/>
                    <a:pt x="590" y="629"/>
                    <a:pt x="593" y="633"/>
                  </a:cubicBezTo>
                  <a:cubicBezTo>
                    <a:pt x="595" y="637"/>
                    <a:pt x="595" y="641"/>
                    <a:pt x="596" y="640"/>
                  </a:cubicBezTo>
                  <a:cubicBezTo>
                    <a:pt x="598" y="640"/>
                    <a:pt x="599" y="636"/>
                    <a:pt x="600" y="638"/>
                  </a:cubicBezTo>
                  <a:cubicBezTo>
                    <a:pt x="601" y="640"/>
                    <a:pt x="604" y="644"/>
                    <a:pt x="603" y="645"/>
                  </a:cubicBezTo>
                  <a:cubicBezTo>
                    <a:pt x="602" y="645"/>
                    <a:pt x="599" y="643"/>
                    <a:pt x="599" y="644"/>
                  </a:cubicBezTo>
                  <a:cubicBezTo>
                    <a:pt x="600" y="646"/>
                    <a:pt x="601" y="651"/>
                    <a:pt x="604" y="653"/>
                  </a:cubicBezTo>
                  <a:cubicBezTo>
                    <a:pt x="607" y="655"/>
                    <a:pt x="609" y="655"/>
                    <a:pt x="609" y="657"/>
                  </a:cubicBezTo>
                  <a:cubicBezTo>
                    <a:pt x="609" y="659"/>
                    <a:pt x="606" y="662"/>
                    <a:pt x="608" y="664"/>
                  </a:cubicBezTo>
                  <a:cubicBezTo>
                    <a:pt x="609" y="667"/>
                    <a:pt x="621" y="678"/>
                    <a:pt x="623" y="682"/>
                  </a:cubicBezTo>
                  <a:cubicBezTo>
                    <a:pt x="625" y="687"/>
                    <a:pt x="623" y="689"/>
                    <a:pt x="627" y="690"/>
                  </a:cubicBezTo>
                  <a:cubicBezTo>
                    <a:pt x="631" y="691"/>
                    <a:pt x="642" y="695"/>
                    <a:pt x="645" y="697"/>
                  </a:cubicBezTo>
                  <a:cubicBezTo>
                    <a:pt x="649" y="699"/>
                    <a:pt x="651" y="697"/>
                    <a:pt x="654" y="699"/>
                  </a:cubicBezTo>
                  <a:cubicBezTo>
                    <a:pt x="658" y="702"/>
                    <a:pt x="668" y="711"/>
                    <a:pt x="668" y="714"/>
                  </a:cubicBezTo>
                  <a:cubicBezTo>
                    <a:pt x="668" y="717"/>
                    <a:pt x="671" y="726"/>
                    <a:pt x="674" y="729"/>
                  </a:cubicBezTo>
                  <a:cubicBezTo>
                    <a:pt x="677" y="733"/>
                    <a:pt x="684" y="747"/>
                    <a:pt x="687" y="752"/>
                  </a:cubicBezTo>
                  <a:cubicBezTo>
                    <a:pt x="690" y="758"/>
                    <a:pt x="688" y="760"/>
                    <a:pt x="691" y="762"/>
                  </a:cubicBezTo>
                  <a:cubicBezTo>
                    <a:pt x="695" y="765"/>
                    <a:pt x="706" y="773"/>
                    <a:pt x="708" y="776"/>
                  </a:cubicBezTo>
                  <a:cubicBezTo>
                    <a:pt x="710" y="780"/>
                    <a:pt x="710" y="786"/>
                    <a:pt x="710" y="789"/>
                  </a:cubicBezTo>
                  <a:cubicBezTo>
                    <a:pt x="711" y="792"/>
                    <a:pt x="710" y="791"/>
                    <a:pt x="708" y="789"/>
                  </a:cubicBezTo>
                  <a:cubicBezTo>
                    <a:pt x="705" y="787"/>
                    <a:pt x="698" y="787"/>
                    <a:pt x="700" y="790"/>
                  </a:cubicBezTo>
                  <a:cubicBezTo>
                    <a:pt x="702" y="793"/>
                    <a:pt x="711" y="801"/>
                    <a:pt x="715" y="801"/>
                  </a:cubicBezTo>
                  <a:cubicBezTo>
                    <a:pt x="718" y="801"/>
                    <a:pt x="720" y="802"/>
                    <a:pt x="723" y="804"/>
                  </a:cubicBezTo>
                  <a:cubicBezTo>
                    <a:pt x="725" y="806"/>
                    <a:pt x="735" y="814"/>
                    <a:pt x="736" y="816"/>
                  </a:cubicBezTo>
                  <a:cubicBezTo>
                    <a:pt x="737" y="818"/>
                    <a:pt x="738" y="822"/>
                    <a:pt x="736" y="824"/>
                  </a:cubicBezTo>
                  <a:cubicBezTo>
                    <a:pt x="735" y="827"/>
                    <a:pt x="733" y="828"/>
                    <a:pt x="735" y="830"/>
                  </a:cubicBezTo>
                  <a:cubicBezTo>
                    <a:pt x="737" y="832"/>
                    <a:pt x="746" y="837"/>
                    <a:pt x="749" y="840"/>
                  </a:cubicBezTo>
                  <a:cubicBezTo>
                    <a:pt x="752" y="843"/>
                    <a:pt x="759" y="849"/>
                    <a:pt x="761" y="852"/>
                  </a:cubicBezTo>
                  <a:cubicBezTo>
                    <a:pt x="764" y="856"/>
                    <a:pt x="765" y="857"/>
                    <a:pt x="767" y="855"/>
                  </a:cubicBezTo>
                  <a:cubicBezTo>
                    <a:pt x="768" y="854"/>
                    <a:pt x="771" y="850"/>
                    <a:pt x="770" y="848"/>
                  </a:cubicBezTo>
                  <a:cubicBezTo>
                    <a:pt x="768" y="846"/>
                    <a:pt x="766" y="845"/>
                    <a:pt x="766" y="843"/>
                  </a:cubicBezTo>
                  <a:cubicBezTo>
                    <a:pt x="765" y="840"/>
                    <a:pt x="766" y="839"/>
                    <a:pt x="763" y="838"/>
                  </a:cubicBezTo>
                  <a:cubicBezTo>
                    <a:pt x="759" y="837"/>
                    <a:pt x="755" y="839"/>
                    <a:pt x="753" y="835"/>
                  </a:cubicBezTo>
                  <a:cubicBezTo>
                    <a:pt x="751" y="830"/>
                    <a:pt x="755" y="829"/>
                    <a:pt x="755" y="828"/>
                  </a:cubicBezTo>
                  <a:cubicBezTo>
                    <a:pt x="755" y="827"/>
                    <a:pt x="753" y="827"/>
                    <a:pt x="752" y="826"/>
                  </a:cubicBezTo>
                  <a:cubicBezTo>
                    <a:pt x="751" y="825"/>
                    <a:pt x="746" y="815"/>
                    <a:pt x="746" y="812"/>
                  </a:cubicBezTo>
                  <a:cubicBezTo>
                    <a:pt x="745" y="809"/>
                    <a:pt x="743" y="805"/>
                    <a:pt x="741" y="803"/>
                  </a:cubicBezTo>
                  <a:cubicBezTo>
                    <a:pt x="739" y="801"/>
                    <a:pt x="730" y="791"/>
                    <a:pt x="728" y="790"/>
                  </a:cubicBezTo>
                  <a:cubicBezTo>
                    <a:pt x="727" y="788"/>
                    <a:pt x="725" y="780"/>
                    <a:pt x="723" y="777"/>
                  </a:cubicBezTo>
                  <a:cubicBezTo>
                    <a:pt x="721" y="774"/>
                    <a:pt x="718" y="773"/>
                    <a:pt x="717" y="772"/>
                  </a:cubicBezTo>
                  <a:cubicBezTo>
                    <a:pt x="715" y="770"/>
                    <a:pt x="715" y="765"/>
                    <a:pt x="711" y="762"/>
                  </a:cubicBezTo>
                  <a:cubicBezTo>
                    <a:pt x="707" y="759"/>
                    <a:pt x="704" y="757"/>
                    <a:pt x="703" y="754"/>
                  </a:cubicBezTo>
                  <a:cubicBezTo>
                    <a:pt x="703" y="751"/>
                    <a:pt x="699" y="735"/>
                    <a:pt x="699" y="733"/>
                  </a:cubicBezTo>
                  <a:cubicBezTo>
                    <a:pt x="699" y="731"/>
                    <a:pt x="699" y="729"/>
                    <a:pt x="703" y="730"/>
                  </a:cubicBezTo>
                  <a:cubicBezTo>
                    <a:pt x="707" y="732"/>
                    <a:pt x="707" y="735"/>
                    <a:pt x="709" y="734"/>
                  </a:cubicBezTo>
                  <a:cubicBezTo>
                    <a:pt x="711" y="734"/>
                    <a:pt x="714" y="733"/>
                    <a:pt x="716" y="735"/>
                  </a:cubicBezTo>
                  <a:cubicBezTo>
                    <a:pt x="717" y="737"/>
                    <a:pt x="721" y="736"/>
                    <a:pt x="723" y="738"/>
                  </a:cubicBezTo>
                  <a:cubicBezTo>
                    <a:pt x="724" y="739"/>
                    <a:pt x="724" y="748"/>
                    <a:pt x="728" y="756"/>
                  </a:cubicBezTo>
                  <a:cubicBezTo>
                    <a:pt x="732" y="764"/>
                    <a:pt x="732" y="766"/>
                    <a:pt x="731" y="768"/>
                  </a:cubicBezTo>
                  <a:cubicBezTo>
                    <a:pt x="731" y="769"/>
                    <a:pt x="728" y="774"/>
                    <a:pt x="730" y="773"/>
                  </a:cubicBezTo>
                  <a:cubicBezTo>
                    <a:pt x="733" y="771"/>
                    <a:pt x="731" y="765"/>
                    <a:pt x="735" y="769"/>
                  </a:cubicBezTo>
                  <a:cubicBezTo>
                    <a:pt x="738" y="773"/>
                    <a:pt x="739" y="776"/>
                    <a:pt x="743" y="779"/>
                  </a:cubicBezTo>
                  <a:cubicBezTo>
                    <a:pt x="748" y="783"/>
                    <a:pt x="750" y="785"/>
                    <a:pt x="753" y="786"/>
                  </a:cubicBezTo>
                  <a:cubicBezTo>
                    <a:pt x="756" y="787"/>
                    <a:pt x="753" y="789"/>
                    <a:pt x="756" y="792"/>
                  </a:cubicBezTo>
                  <a:cubicBezTo>
                    <a:pt x="758" y="795"/>
                    <a:pt x="762" y="796"/>
                    <a:pt x="763" y="798"/>
                  </a:cubicBezTo>
                  <a:cubicBezTo>
                    <a:pt x="764" y="800"/>
                    <a:pt x="765" y="804"/>
                    <a:pt x="767" y="804"/>
                  </a:cubicBezTo>
                  <a:cubicBezTo>
                    <a:pt x="769" y="804"/>
                    <a:pt x="772" y="803"/>
                    <a:pt x="772" y="806"/>
                  </a:cubicBezTo>
                  <a:cubicBezTo>
                    <a:pt x="772" y="809"/>
                    <a:pt x="769" y="810"/>
                    <a:pt x="771" y="813"/>
                  </a:cubicBezTo>
                  <a:cubicBezTo>
                    <a:pt x="772" y="817"/>
                    <a:pt x="776" y="818"/>
                    <a:pt x="778" y="820"/>
                  </a:cubicBezTo>
                  <a:cubicBezTo>
                    <a:pt x="781" y="821"/>
                    <a:pt x="781" y="823"/>
                    <a:pt x="783" y="823"/>
                  </a:cubicBezTo>
                  <a:cubicBezTo>
                    <a:pt x="785" y="824"/>
                    <a:pt x="788" y="827"/>
                    <a:pt x="788" y="829"/>
                  </a:cubicBezTo>
                  <a:cubicBezTo>
                    <a:pt x="788" y="830"/>
                    <a:pt x="791" y="832"/>
                    <a:pt x="792" y="833"/>
                  </a:cubicBezTo>
                  <a:cubicBezTo>
                    <a:pt x="793" y="834"/>
                    <a:pt x="798" y="838"/>
                    <a:pt x="801" y="842"/>
                  </a:cubicBezTo>
                  <a:cubicBezTo>
                    <a:pt x="803" y="845"/>
                    <a:pt x="813" y="853"/>
                    <a:pt x="816" y="857"/>
                  </a:cubicBezTo>
                  <a:cubicBezTo>
                    <a:pt x="819" y="861"/>
                    <a:pt x="822" y="864"/>
                    <a:pt x="822" y="867"/>
                  </a:cubicBezTo>
                  <a:cubicBezTo>
                    <a:pt x="821" y="870"/>
                    <a:pt x="818" y="872"/>
                    <a:pt x="820" y="872"/>
                  </a:cubicBezTo>
                  <a:cubicBezTo>
                    <a:pt x="822" y="873"/>
                    <a:pt x="824" y="872"/>
                    <a:pt x="825" y="875"/>
                  </a:cubicBezTo>
                  <a:cubicBezTo>
                    <a:pt x="826" y="877"/>
                    <a:pt x="823" y="881"/>
                    <a:pt x="822" y="884"/>
                  </a:cubicBezTo>
                  <a:cubicBezTo>
                    <a:pt x="821" y="886"/>
                    <a:pt x="825" y="885"/>
                    <a:pt x="824" y="887"/>
                  </a:cubicBezTo>
                  <a:cubicBezTo>
                    <a:pt x="823" y="888"/>
                    <a:pt x="819" y="891"/>
                    <a:pt x="821" y="894"/>
                  </a:cubicBezTo>
                  <a:cubicBezTo>
                    <a:pt x="822" y="896"/>
                    <a:pt x="831" y="907"/>
                    <a:pt x="834" y="908"/>
                  </a:cubicBezTo>
                  <a:cubicBezTo>
                    <a:pt x="836" y="910"/>
                    <a:pt x="841" y="909"/>
                    <a:pt x="844" y="913"/>
                  </a:cubicBezTo>
                  <a:cubicBezTo>
                    <a:pt x="847" y="918"/>
                    <a:pt x="851" y="921"/>
                    <a:pt x="855" y="922"/>
                  </a:cubicBezTo>
                  <a:cubicBezTo>
                    <a:pt x="859" y="923"/>
                    <a:pt x="867" y="924"/>
                    <a:pt x="869" y="925"/>
                  </a:cubicBezTo>
                  <a:cubicBezTo>
                    <a:pt x="871" y="926"/>
                    <a:pt x="885" y="935"/>
                    <a:pt x="893" y="938"/>
                  </a:cubicBezTo>
                  <a:cubicBezTo>
                    <a:pt x="900" y="942"/>
                    <a:pt x="908" y="944"/>
                    <a:pt x="915" y="947"/>
                  </a:cubicBezTo>
                  <a:cubicBezTo>
                    <a:pt x="921" y="950"/>
                    <a:pt x="929" y="951"/>
                    <a:pt x="933" y="953"/>
                  </a:cubicBezTo>
                  <a:cubicBezTo>
                    <a:pt x="936" y="955"/>
                    <a:pt x="944" y="955"/>
                    <a:pt x="948" y="953"/>
                  </a:cubicBezTo>
                  <a:cubicBezTo>
                    <a:pt x="952" y="951"/>
                    <a:pt x="955" y="948"/>
                    <a:pt x="959" y="948"/>
                  </a:cubicBezTo>
                  <a:cubicBezTo>
                    <a:pt x="963" y="948"/>
                    <a:pt x="968" y="947"/>
                    <a:pt x="973" y="951"/>
                  </a:cubicBezTo>
                  <a:cubicBezTo>
                    <a:pt x="978" y="955"/>
                    <a:pt x="983" y="956"/>
                    <a:pt x="985" y="959"/>
                  </a:cubicBezTo>
                  <a:cubicBezTo>
                    <a:pt x="987" y="962"/>
                    <a:pt x="992" y="968"/>
                    <a:pt x="997" y="971"/>
                  </a:cubicBezTo>
                  <a:cubicBezTo>
                    <a:pt x="1001" y="974"/>
                    <a:pt x="1004" y="978"/>
                    <a:pt x="1007" y="978"/>
                  </a:cubicBezTo>
                  <a:cubicBezTo>
                    <a:pt x="1011" y="979"/>
                    <a:pt x="1019" y="979"/>
                    <a:pt x="1022" y="981"/>
                  </a:cubicBezTo>
                  <a:cubicBezTo>
                    <a:pt x="1026" y="983"/>
                    <a:pt x="1035" y="986"/>
                    <a:pt x="1039" y="987"/>
                  </a:cubicBezTo>
                  <a:cubicBezTo>
                    <a:pt x="1043" y="989"/>
                    <a:pt x="1048" y="989"/>
                    <a:pt x="1051" y="988"/>
                  </a:cubicBezTo>
                  <a:cubicBezTo>
                    <a:pt x="1054" y="987"/>
                    <a:pt x="1060" y="986"/>
                    <a:pt x="1059" y="987"/>
                  </a:cubicBezTo>
                  <a:cubicBezTo>
                    <a:pt x="1057" y="988"/>
                    <a:pt x="1054" y="992"/>
                    <a:pt x="1056" y="993"/>
                  </a:cubicBezTo>
                  <a:cubicBezTo>
                    <a:pt x="1058" y="995"/>
                    <a:pt x="1064" y="1003"/>
                    <a:pt x="1069" y="1007"/>
                  </a:cubicBezTo>
                  <a:cubicBezTo>
                    <a:pt x="1073" y="1012"/>
                    <a:pt x="1081" y="1016"/>
                    <a:pt x="1082" y="1018"/>
                  </a:cubicBezTo>
                  <a:cubicBezTo>
                    <a:pt x="1084" y="1019"/>
                    <a:pt x="1081" y="1020"/>
                    <a:pt x="1081" y="1022"/>
                  </a:cubicBezTo>
                  <a:cubicBezTo>
                    <a:pt x="1080" y="1024"/>
                    <a:pt x="1077" y="1026"/>
                    <a:pt x="1078" y="1028"/>
                  </a:cubicBezTo>
                  <a:cubicBezTo>
                    <a:pt x="1078" y="1030"/>
                    <a:pt x="1078" y="1032"/>
                    <a:pt x="1080" y="1032"/>
                  </a:cubicBezTo>
                  <a:cubicBezTo>
                    <a:pt x="1083" y="1032"/>
                    <a:pt x="1082" y="1034"/>
                    <a:pt x="1085" y="1035"/>
                  </a:cubicBezTo>
                  <a:cubicBezTo>
                    <a:pt x="1087" y="1036"/>
                    <a:pt x="1090" y="1035"/>
                    <a:pt x="1090" y="1033"/>
                  </a:cubicBezTo>
                  <a:cubicBezTo>
                    <a:pt x="1090" y="1032"/>
                    <a:pt x="1085" y="1029"/>
                    <a:pt x="1084" y="1028"/>
                  </a:cubicBezTo>
                  <a:cubicBezTo>
                    <a:pt x="1084" y="1027"/>
                    <a:pt x="1086" y="1029"/>
                    <a:pt x="1087" y="1030"/>
                  </a:cubicBezTo>
                  <a:cubicBezTo>
                    <a:pt x="1090" y="1032"/>
                    <a:pt x="1092" y="1032"/>
                    <a:pt x="1093" y="1035"/>
                  </a:cubicBezTo>
                  <a:cubicBezTo>
                    <a:pt x="1095" y="1038"/>
                    <a:pt x="1095" y="1038"/>
                    <a:pt x="1097" y="1038"/>
                  </a:cubicBezTo>
                  <a:cubicBezTo>
                    <a:pt x="1099" y="1038"/>
                    <a:pt x="1103" y="1041"/>
                    <a:pt x="1105" y="1043"/>
                  </a:cubicBezTo>
                  <a:cubicBezTo>
                    <a:pt x="1106" y="1046"/>
                    <a:pt x="1107" y="1050"/>
                    <a:pt x="1108" y="1052"/>
                  </a:cubicBezTo>
                  <a:cubicBezTo>
                    <a:pt x="1110" y="1053"/>
                    <a:pt x="1116" y="1053"/>
                    <a:pt x="1119" y="1053"/>
                  </a:cubicBezTo>
                  <a:cubicBezTo>
                    <a:pt x="1122" y="1054"/>
                    <a:pt x="1129" y="1055"/>
                    <a:pt x="1131" y="1058"/>
                  </a:cubicBezTo>
                  <a:cubicBezTo>
                    <a:pt x="1134" y="1060"/>
                    <a:pt x="1137" y="1063"/>
                    <a:pt x="1137" y="1062"/>
                  </a:cubicBezTo>
                  <a:cubicBezTo>
                    <a:pt x="1137" y="1061"/>
                    <a:pt x="1138" y="1058"/>
                    <a:pt x="1139" y="1060"/>
                  </a:cubicBezTo>
                  <a:cubicBezTo>
                    <a:pt x="1140" y="1062"/>
                    <a:pt x="1139" y="1067"/>
                    <a:pt x="1143" y="1067"/>
                  </a:cubicBezTo>
                  <a:cubicBezTo>
                    <a:pt x="1147" y="1068"/>
                    <a:pt x="1148" y="1066"/>
                    <a:pt x="1149" y="1065"/>
                  </a:cubicBezTo>
                  <a:cubicBezTo>
                    <a:pt x="1151" y="1065"/>
                    <a:pt x="1154" y="1065"/>
                    <a:pt x="1152" y="1062"/>
                  </a:cubicBezTo>
                  <a:cubicBezTo>
                    <a:pt x="1150" y="1060"/>
                    <a:pt x="1147" y="1058"/>
                    <a:pt x="1148" y="1056"/>
                  </a:cubicBezTo>
                  <a:cubicBezTo>
                    <a:pt x="1148" y="1055"/>
                    <a:pt x="1151" y="1054"/>
                    <a:pt x="1152" y="1052"/>
                  </a:cubicBezTo>
                  <a:cubicBezTo>
                    <a:pt x="1154" y="1051"/>
                    <a:pt x="1156" y="1048"/>
                    <a:pt x="1159" y="1046"/>
                  </a:cubicBezTo>
                  <a:cubicBezTo>
                    <a:pt x="1161" y="1043"/>
                    <a:pt x="1163" y="1043"/>
                    <a:pt x="1165" y="1043"/>
                  </a:cubicBezTo>
                  <a:cubicBezTo>
                    <a:pt x="1167" y="1044"/>
                    <a:pt x="1168" y="1046"/>
                    <a:pt x="1170" y="1047"/>
                  </a:cubicBezTo>
                  <a:cubicBezTo>
                    <a:pt x="1171" y="1048"/>
                    <a:pt x="1173" y="1047"/>
                    <a:pt x="1173" y="1049"/>
                  </a:cubicBezTo>
                  <a:cubicBezTo>
                    <a:pt x="1173" y="1051"/>
                    <a:pt x="1176" y="1051"/>
                    <a:pt x="1176" y="1053"/>
                  </a:cubicBezTo>
                  <a:cubicBezTo>
                    <a:pt x="1176" y="1054"/>
                    <a:pt x="1175" y="1054"/>
                    <a:pt x="1175" y="1056"/>
                  </a:cubicBezTo>
                  <a:cubicBezTo>
                    <a:pt x="1175" y="1058"/>
                    <a:pt x="1179" y="1066"/>
                    <a:pt x="1182" y="1068"/>
                  </a:cubicBezTo>
                  <a:cubicBezTo>
                    <a:pt x="1184" y="1069"/>
                    <a:pt x="1189" y="1075"/>
                    <a:pt x="1189" y="1079"/>
                  </a:cubicBezTo>
                  <a:cubicBezTo>
                    <a:pt x="1189" y="1083"/>
                    <a:pt x="1189" y="1086"/>
                    <a:pt x="1189" y="1089"/>
                  </a:cubicBezTo>
                  <a:cubicBezTo>
                    <a:pt x="1189" y="1091"/>
                    <a:pt x="1189" y="1104"/>
                    <a:pt x="1188" y="1107"/>
                  </a:cubicBezTo>
                  <a:cubicBezTo>
                    <a:pt x="1187" y="1110"/>
                    <a:pt x="1192" y="1112"/>
                    <a:pt x="1191" y="1115"/>
                  </a:cubicBezTo>
                  <a:cubicBezTo>
                    <a:pt x="1190" y="1117"/>
                    <a:pt x="1184" y="1129"/>
                    <a:pt x="1180" y="1130"/>
                  </a:cubicBezTo>
                  <a:cubicBezTo>
                    <a:pt x="1177" y="1131"/>
                    <a:pt x="1175" y="1130"/>
                    <a:pt x="1173" y="1132"/>
                  </a:cubicBezTo>
                  <a:cubicBezTo>
                    <a:pt x="1170" y="1135"/>
                    <a:pt x="1171" y="1138"/>
                    <a:pt x="1170" y="1139"/>
                  </a:cubicBezTo>
                  <a:cubicBezTo>
                    <a:pt x="1169" y="1140"/>
                    <a:pt x="1167" y="1140"/>
                    <a:pt x="1167" y="1142"/>
                  </a:cubicBezTo>
                  <a:cubicBezTo>
                    <a:pt x="1167" y="1143"/>
                    <a:pt x="1169" y="1149"/>
                    <a:pt x="1166" y="1149"/>
                  </a:cubicBezTo>
                  <a:cubicBezTo>
                    <a:pt x="1164" y="1150"/>
                    <a:pt x="1161" y="1150"/>
                    <a:pt x="1159" y="1151"/>
                  </a:cubicBezTo>
                  <a:cubicBezTo>
                    <a:pt x="1157" y="1152"/>
                    <a:pt x="1153" y="1152"/>
                    <a:pt x="1153" y="1154"/>
                  </a:cubicBezTo>
                  <a:cubicBezTo>
                    <a:pt x="1153" y="1155"/>
                    <a:pt x="1153" y="1161"/>
                    <a:pt x="1152" y="1162"/>
                  </a:cubicBezTo>
                  <a:cubicBezTo>
                    <a:pt x="1151" y="1164"/>
                    <a:pt x="1146" y="1166"/>
                    <a:pt x="1147" y="1168"/>
                  </a:cubicBezTo>
                  <a:cubicBezTo>
                    <a:pt x="1147" y="1169"/>
                    <a:pt x="1147" y="1172"/>
                    <a:pt x="1147" y="1173"/>
                  </a:cubicBezTo>
                  <a:cubicBezTo>
                    <a:pt x="1146" y="1173"/>
                    <a:pt x="1144" y="1177"/>
                    <a:pt x="1143" y="1179"/>
                  </a:cubicBezTo>
                  <a:cubicBezTo>
                    <a:pt x="1142" y="1181"/>
                    <a:pt x="1144" y="1184"/>
                    <a:pt x="1143" y="1186"/>
                  </a:cubicBezTo>
                  <a:cubicBezTo>
                    <a:pt x="1142" y="1188"/>
                    <a:pt x="1140" y="1192"/>
                    <a:pt x="1142" y="1194"/>
                  </a:cubicBezTo>
                  <a:cubicBezTo>
                    <a:pt x="1144" y="1195"/>
                    <a:pt x="1146" y="1199"/>
                    <a:pt x="1148" y="1199"/>
                  </a:cubicBezTo>
                  <a:cubicBezTo>
                    <a:pt x="1150" y="1199"/>
                    <a:pt x="1152" y="1194"/>
                    <a:pt x="1153" y="1193"/>
                  </a:cubicBezTo>
                  <a:cubicBezTo>
                    <a:pt x="1155" y="1191"/>
                    <a:pt x="1155" y="1191"/>
                    <a:pt x="1154" y="1193"/>
                  </a:cubicBezTo>
                  <a:cubicBezTo>
                    <a:pt x="1153" y="1195"/>
                    <a:pt x="1154" y="1195"/>
                    <a:pt x="1155" y="1196"/>
                  </a:cubicBezTo>
                  <a:cubicBezTo>
                    <a:pt x="1156" y="1196"/>
                    <a:pt x="1157" y="1196"/>
                    <a:pt x="1156" y="1198"/>
                  </a:cubicBezTo>
                  <a:cubicBezTo>
                    <a:pt x="1156" y="1201"/>
                    <a:pt x="1155" y="1203"/>
                    <a:pt x="1154" y="1206"/>
                  </a:cubicBezTo>
                  <a:cubicBezTo>
                    <a:pt x="1153" y="1209"/>
                    <a:pt x="1152" y="1207"/>
                    <a:pt x="1149" y="1208"/>
                  </a:cubicBezTo>
                  <a:cubicBezTo>
                    <a:pt x="1147" y="1210"/>
                    <a:pt x="1144" y="1212"/>
                    <a:pt x="1143" y="1214"/>
                  </a:cubicBezTo>
                  <a:cubicBezTo>
                    <a:pt x="1141" y="1216"/>
                    <a:pt x="1135" y="1221"/>
                    <a:pt x="1137" y="1226"/>
                  </a:cubicBezTo>
                  <a:cubicBezTo>
                    <a:pt x="1139" y="1231"/>
                    <a:pt x="1144" y="1237"/>
                    <a:pt x="1142" y="1239"/>
                  </a:cubicBezTo>
                  <a:cubicBezTo>
                    <a:pt x="1140" y="1240"/>
                    <a:pt x="1138" y="1240"/>
                    <a:pt x="1138" y="1242"/>
                  </a:cubicBezTo>
                  <a:cubicBezTo>
                    <a:pt x="1139" y="1245"/>
                    <a:pt x="1150" y="1247"/>
                    <a:pt x="1155" y="1256"/>
                  </a:cubicBezTo>
                  <a:cubicBezTo>
                    <a:pt x="1160" y="1265"/>
                    <a:pt x="1164" y="1270"/>
                    <a:pt x="1166" y="1272"/>
                  </a:cubicBezTo>
                  <a:cubicBezTo>
                    <a:pt x="1167" y="1274"/>
                    <a:pt x="1174" y="1290"/>
                    <a:pt x="1177" y="1297"/>
                  </a:cubicBezTo>
                  <a:cubicBezTo>
                    <a:pt x="1179" y="1303"/>
                    <a:pt x="1197" y="1333"/>
                    <a:pt x="1200" y="1336"/>
                  </a:cubicBezTo>
                  <a:cubicBezTo>
                    <a:pt x="1202" y="1340"/>
                    <a:pt x="1203" y="1344"/>
                    <a:pt x="1202" y="1345"/>
                  </a:cubicBezTo>
                  <a:cubicBezTo>
                    <a:pt x="1201" y="1346"/>
                    <a:pt x="1201" y="1344"/>
                    <a:pt x="1200" y="1346"/>
                  </a:cubicBezTo>
                  <a:cubicBezTo>
                    <a:pt x="1200" y="1348"/>
                    <a:pt x="1211" y="1360"/>
                    <a:pt x="1212" y="1362"/>
                  </a:cubicBezTo>
                  <a:cubicBezTo>
                    <a:pt x="1213" y="1363"/>
                    <a:pt x="1214" y="1365"/>
                    <a:pt x="1216" y="1367"/>
                  </a:cubicBezTo>
                  <a:cubicBezTo>
                    <a:pt x="1218" y="1368"/>
                    <a:pt x="1240" y="1378"/>
                    <a:pt x="1244" y="1382"/>
                  </a:cubicBezTo>
                  <a:cubicBezTo>
                    <a:pt x="1249" y="1385"/>
                    <a:pt x="1266" y="1394"/>
                    <a:pt x="1267" y="1396"/>
                  </a:cubicBezTo>
                  <a:cubicBezTo>
                    <a:pt x="1267" y="1398"/>
                    <a:pt x="1268" y="1399"/>
                    <a:pt x="1271" y="1401"/>
                  </a:cubicBezTo>
                  <a:cubicBezTo>
                    <a:pt x="1273" y="1403"/>
                    <a:pt x="1279" y="1406"/>
                    <a:pt x="1280" y="1407"/>
                  </a:cubicBezTo>
                  <a:cubicBezTo>
                    <a:pt x="1281" y="1409"/>
                    <a:pt x="1281" y="1417"/>
                    <a:pt x="1281" y="1421"/>
                  </a:cubicBezTo>
                  <a:cubicBezTo>
                    <a:pt x="1281" y="1424"/>
                    <a:pt x="1282" y="1429"/>
                    <a:pt x="1282" y="1443"/>
                  </a:cubicBezTo>
                  <a:cubicBezTo>
                    <a:pt x="1282" y="1457"/>
                    <a:pt x="1281" y="1469"/>
                    <a:pt x="1279" y="1471"/>
                  </a:cubicBezTo>
                  <a:cubicBezTo>
                    <a:pt x="1278" y="1474"/>
                    <a:pt x="1276" y="1475"/>
                    <a:pt x="1276" y="1477"/>
                  </a:cubicBezTo>
                  <a:cubicBezTo>
                    <a:pt x="1276" y="1478"/>
                    <a:pt x="1278" y="1491"/>
                    <a:pt x="1278" y="1498"/>
                  </a:cubicBezTo>
                  <a:cubicBezTo>
                    <a:pt x="1277" y="1504"/>
                    <a:pt x="1275" y="1511"/>
                    <a:pt x="1275" y="1515"/>
                  </a:cubicBezTo>
                  <a:cubicBezTo>
                    <a:pt x="1275" y="1518"/>
                    <a:pt x="1267" y="1548"/>
                    <a:pt x="1266" y="1553"/>
                  </a:cubicBezTo>
                  <a:cubicBezTo>
                    <a:pt x="1264" y="1558"/>
                    <a:pt x="1269" y="1567"/>
                    <a:pt x="1268" y="1570"/>
                  </a:cubicBezTo>
                  <a:cubicBezTo>
                    <a:pt x="1266" y="1573"/>
                    <a:pt x="1262" y="1574"/>
                    <a:pt x="1262" y="1578"/>
                  </a:cubicBezTo>
                  <a:cubicBezTo>
                    <a:pt x="1262" y="1581"/>
                    <a:pt x="1264" y="1602"/>
                    <a:pt x="1264" y="1606"/>
                  </a:cubicBezTo>
                  <a:cubicBezTo>
                    <a:pt x="1264" y="1609"/>
                    <a:pt x="1262" y="1617"/>
                    <a:pt x="1262" y="1618"/>
                  </a:cubicBezTo>
                  <a:cubicBezTo>
                    <a:pt x="1262" y="1619"/>
                    <a:pt x="1263" y="1622"/>
                    <a:pt x="1262" y="1625"/>
                  </a:cubicBezTo>
                  <a:cubicBezTo>
                    <a:pt x="1260" y="1629"/>
                    <a:pt x="1246" y="1664"/>
                    <a:pt x="1244" y="1669"/>
                  </a:cubicBezTo>
                  <a:cubicBezTo>
                    <a:pt x="1241" y="1674"/>
                    <a:pt x="1240" y="1675"/>
                    <a:pt x="1238" y="1677"/>
                  </a:cubicBezTo>
                  <a:cubicBezTo>
                    <a:pt x="1236" y="1678"/>
                    <a:pt x="1234" y="1681"/>
                    <a:pt x="1236" y="1683"/>
                  </a:cubicBezTo>
                  <a:cubicBezTo>
                    <a:pt x="1237" y="1686"/>
                    <a:pt x="1239" y="1695"/>
                    <a:pt x="1240" y="1699"/>
                  </a:cubicBezTo>
                  <a:cubicBezTo>
                    <a:pt x="1241" y="1703"/>
                    <a:pt x="1242" y="1709"/>
                    <a:pt x="1241" y="1712"/>
                  </a:cubicBezTo>
                  <a:cubicBezTo>
                    <a:pt x="1239" y="1715"/>
                    <a:pt x="1236" y="1718"/>
                    <a:pt x="1236" y="1721"/>
                  </a:cubicBezTo>
                  <a:cubicBezTo>
                    <a:pt x="1235" y="1724"/>
                    <a:pt x="1232" y="1734"/>
                    <a:pt x="1232" y="1737"/>
                  </a:cubicBezTo>
                  <a:cubicBezTo>
                    <a:pt x="1232" y="1741"/>
                    <a:pt x="1236" y="1746"/>
                    <a:pt x="1238" y="1747"/>
                  </a:cubicBezTo>
                  <a:cubicBezTo>
                    <a:pt x="1240" y="1748"/>
                    <a:pt x="1242" y="1744"/>
                    <a:pt x="1245" y="1743"/>
                  </a:cubicBezTo>
                  <a:cubicBezTo>
                    <a:pt x="1248" y="1742"/>
                    <a:pt x="1254" y="1743"/>
                    <a:pt x="1253" y="1744"/>
                  </a:cubicBezTo>
                  <a:cubicBezTo>
                    <a:pt x="1252" y="1745"/>
                    <a:pt x="1247" y="1747"/>
                    <a:pt x="1248" y="1749"/>
                  </a:cubicBezTo>
                  <a:cubicBezTo>
                    <a:pt x="1249" y="1752"/>
                    <a:pt x="1250" y="1753"/>
                    <a:pt x="1249" y="1754"/>
                  </a:cubicBezTo>
                  <a:cubicBezTo>
                    <a:pt x="1248" y="1755"/>
                    <a:pt x="1247" y="1755"/>
                    <a:pt x="1247" y="1759"/>
                  </a:cubicBezTo>
                  <a:cubicBezTo>
                    <a:pt x="1247" y="1762"/>
                    <a:pt x="1244" y="1770"/>
                    <a:pt x="1244" y="1772"/>
                  </a:cubicBezTo>
                  <a:cubicBezTo>
                    <a:pt x="1244" y="1774"/>
                    <a:pt x="1245" y="1778"/>
                    <a:pt x="1245" y="1780"/>
                  </a:cubicBezTo>
                  <a:cubicBezTo>
                    <a:pt x="1245" y="1781"/>
                    <a:pt x="1242" y="1784"/>
                    <a:pt x="1242" y="1785"/>
                  </a:cubicBezTo>
                  <a:cubicBezTo>
                    <a:pt x="1242" y="1786"/>
                    <a:pt x="1248" y="1789"/>
                    <a:pt x="1247" y="1790"/>
                  </a:cubicBezTo>
                  <a:cubicBezTo>
                    <a:pt x="1246" y="1791"/>
                    <a:pt x="1240" y="1792"/>
                    <a:pt x="1240" y="1794"/>
                  </a:cubicBezTo>
                  <a:cubicBezTo>
                    <a:pt x="1241" y="1795"/>
                    <a:pt x="1241" y="1796"/>
                    <a:pt x="1242" y="1796"/>
                  </a:cubicBezTo>
                  <a:cubicBezTo>
                    <a:pt x="1241" y="1797"/>
                    <a:pt x="1241" y="1797"/>
                    <a:pt x="1240" y="1798"/>
                  </a:cubicBezTo>
                  <a:cubicBezTo>
                    <a:pt x="1239" y="1800"/>
                    <a:pt x="1239" y="1802"/>
                    <a:pt x="1241" y="1803"/>
                  </a:cubicBezTo>
                  <a:cubicBezTo>
                    <a:pt x="1244" y="1804"/>
                    <a:pt x="1245" y="1805"/>
                    <a:pt x="1241" y="1805"/>
                  </a:cubicBezTo>
                  <a:cubicBezTo>
                    <a:pt x="1238" y="1804"/>
                    <a:pt x="1236" y="1807"/>
                    <a:pt x="1236" y="1808"/>
                  </a:cubicBezTo>
                  <a:cubicBezTo>
                    <a:pt x="1236" y="1810"/>
                    <a:pt x="1238" y="1812"/>
                    <a:pt x="1238" y="1814"/>
                  </a:cubicBezTo>
                  <a:cubicBezTo>
                    <a:pt x="1238" y="1816"/>
                    <a:pt x="1238" y="1819"/>
                    <a:pt x="1236" y="1821"/>
                  </a:cubicBezTo>
                  <a:cubicBezTo>
                    <a:pt x="1234" y="1824"/>
                    <a:pt x="1233" y="1819"/>
                    <a:pt x="1232" y="1818"/>
                  </a:cubicBezTo>
                  <a:cubicBezTo>
                    <a:pt x="1232" y="1817"/>
                    <a:pt x="1226" y="1814"/>
                    <a:pt x="1226" y="1812"/>
                  </a:cubicBezTo>
                  <a:cubicBezTo>
                    <a:pt x="1226" y="1810"/>
                    <a:pt x="1227" y="1809"/>
                    <a:pt x="1225" y="1809"/>
                  </a:cubicBezTo>
                  <a:cubicBezTo>
                    <a:pt x="1224" y="1810"/>
                    <a:pt x="1220" y="1812"/>
                    <a:pt x="1219" y="1814"/>
                  </a:cubicBezTo>
                  <a:cubicBezTo>
                    <a:pt x="1217" y="1815"/>
                    <a:pt x="1220" y="1816"/>
                    <a:pt x="1220" y="1818"/>
                  </a:cubicBezTo>
                  <a:cubicBezTo>
                    <a:pt x="1220" y="1819"/>
                    <a:pt x="1219" y="1819"/>
                    <a:pt x="1216" y="1820"/>
                  </a:cubicBezTo>
                  <a:cubicBezTo>
                    <a:pt x="1214" y="1821"/>
                    <a:pt x="1209" y="1823"/>
                    <a:pt x="1209" y="1826"/>
                  </a:cubicBezTo>
                  <a:cubicBezTo>
                    <a:pt x="1209" y="1828"/>
                    <a:pt x="1211" y="1830"/>
                    <a:pt x="1212" y="1829"/>
                  </a:cubicBezTo>
                  <a:cubicBezTo>
                    <a:pt x="1213" y="1828"/>
                    <a:pt x="1211" y="1826"/>
                    <a:pt x="1212" y="1825"/>
                  </a:cubicBezTo>
                  <a:cubicBezTo>
                    <a:pt x="1213" y="1824"/>
                    <a:pt x="1216" y="1825"/>
                    <a:pt x="1218" y="1827"/>
                  </a:cubicBezTo>
                  <a:cubicBezTo>
                    <a:pt x="1220" y="1828"/>
                    <a:pt x="1221" y="1828"/>
                    <a:pt x="1223" y="1828"/>
                  </a:cubicBezTo>
                  <a:cubicBezTo>
                    <a:pt x="1224" y="1828"/>
                    <a:pt x="1226" y="1827"/>
                    <a:pt x="1227" y="1827"/>
                  </a:cubicBezTo>
                  <a:cubicBezTo>
                    <a:pt x="1229" y="1827"/>
                    <a:pt x="1230" y="1831"/>
                    <a:pt x="1230" y="1833"/>
                  </a:cubicBezTo>
                  <a:cubicBezTo>
                    <a:pt x="1229" y="1835"/>
                    <a:pt x="1226" y="1836"/>
                    <a:pt x="1226" y="1838"/>
                  </a:cubicBezTo>
                  <a:cubicBezTo>
                    <a:pt x="1226" y="1840"/>
                    <a:pt x="1223" y="1842"/>
                    <a:pt x="1224" y="1844"/>
                  </a:cubicBezTo>
                  <a:cubicBezTo>
                    <a:pt x="1225" y="1845"/>
                    <a:pt x="1230" y="1844"/>
                    <a:pt x="1232" y="1843"/>
                  </a:cubicBezTo>
                  <a:cubicBezTo>
                    <a:pt x="1234" y="1843"/>
                    <a:pt x="1241" y="1845"/>
                    <a:pt x="1240" y="1849"/>
                  </a:cubicBezTo>
                  <a:cubicBezTo>
                    <a:pt x="1239" y="1853"/>
                    <a:pt x="1238" y="1851"/>
                    <a:pt x="1237" y="1850"/>
                  </a:cubicBezTo>
                  <a:cubicBezTo>
                    <a:pt x="1235" y="1849"/>
                    <a:pt x="1229" y="1847"/>
                    <a:pt x="1228" y="1849"/>
                  </a:cubicBezTo>
                  <a:cubicBezTo>
                    <a:pt x="1226" y="1851"/>
                    <a:pt x="1223" y="1852"/>
                    <a:pt x="1226" y="1854"/>
                  </a:cubicBezTo>
                  <a:cubicBezTo>
                    <a:pt x="1228" y="1855"/>
                    <a:pt x="1230" y="1858"/>
                    <a:pt x="1228" y="1858"/>
                  </a:cubicBezTo>
                  <a:cubicBezTo>
                    <a:pt x="1227" y="1859"/>
                    <a:pt x="1228" y="1862"/>
                    <a:pt x="1227" y="1863"/>
                  </a:cubicBezTo>
                  <a:cubicBezTo>
                    <a:pt x="1227" y="1864"/>
                    <a:pt x="1224" y="1869"/>
                    <a:pt x="1226" y="1870"/>
                  </a:cubicBezTo>
                  <a:cubicBezTo>
                    <a:pt x="1227" y="1870"/>
                    <a:pt x="1228" y="1868"/>
                    <a:pt x="1229" y="1867"/>
                  </a:cubicBezTo>
                  <a:cubicBezTo>
                    <a:pt x="1229" y="1865"/>
                    <a:pt x="1232" y="1863"/>
                    <a:pt x="1232" y="1866"/>
                  </a:cubicBezTo>
                  <a:cubicBezTo>
                    <a:pt x="1232" y="1869"/>
                    <a:pt x="1229" y="1873"/>
                    <a:pt x="1231" y="1873"/>
                  </a:cubicBezTo>
                  <a:cubicBezTo>
                    <a:pt x="1233" y="1874"/>
                    <a:pt x="1234" y="1874"/>
                    <a:pt x="1231" y="1875"/>
                  </a:cubicBezTo>
                  <a:cubicBezTo>
                    <a:pt x="1228" y="1876"/>
                    <a:pt x="1227" y="1876"/>
                    <a:pt x="1228" y="1879"/>
                  </a:cubicBezTo>
                  <a:cubicBezTo>
                    <a:pt x="1229" y="1881"/>
                    <a:pt x="1231" y="1881"/>
                    <a:pt x="1231" y="1882"/>
                  </a:cubicBezTo>
                  <a:cubicBezTo>
                    <a:pt x="1231" y="1882"/>
                    <a:pt x="1231" y="1883"/>
                    <a:pt x="1228" y="1883"/>
                  </a:cubicBezTo>
                  <a:cubicBezTo>
                    <a:pt x="1226" y="1883"/>
                    <a:pt x="1224" y="1885"/>
                    <a:pt x="1226" y="1886"/>
                  </a:cubicBezTo>
                  <a:cubicBezTo>
                    <a:pt x="1227" y="1887"/>
                    <a:pt x="1226" y="1887"/>
                    <a:pt x="1226" y="1889"/>
                  </a:cubicBezTo>
                  <a:cubicBezTo>
                    <a:pt x="1225" y="1890"/>
                    <a:pt x="1228" y="1890"/>
                    <a:pt x="1230" y="1891"/>
                  </a:cubicBezTo>
                  <a:cubicBezTo>
                    <a:pt x="1232" y="1892"/>
                    <a:pt x="1232" y="1893"/>
                    <a:pt x="1233" y="1892"/>
                  </a:cubicBezTo>
                  <a:cubicBezTo>
                    <a:pt x="1235" y="1891"/>
                    <a:pt x="1236" y="1891"/>
                    <a:pt x="1234" y="1892"/>
                  </a:cubicBezTo>
                  <a:cubicBezTo>
                    <a:pt x="1233" y="1893"/>
                    <a:pt x="1233" y="1895"/>
                    <a:pt x="1234" y="1894"/>
                  </a:cubicBezTo>
                  <a:cubicBezTo>
                    <a:pt x="1236" y="1893"/>
                    <a:pt x="1235" y="1894"/>
                    <a:pt x="1234" y="1895"/>
                  </a:cubicBezTo>
                  <a:cubicBezTo>
                    <a:pt x="1232" y="1896"/>
                    <a:pt x="1233" y="1898"/>
                    <a:pt x="1231" y="1899"/>
                  </a:cubicBezTo>
                  <a:cubicBezTo>
                    <a:pt x="1230" y="1900"/>
                    <a:pt x="1228" y="1901"/>
                    <a:pt x="1228" y="1902"/>
                  </a:cubicBezTo>
                  <a:cubicBezTo>
                    <a:pt x="1228" y="1903"/>
                    <a:pt x="1227" y="1906"/>
                    <a:pt x="1228" y="1906"/>
                  </a:cubicBezTo>
                  <a:cubicBezTo>
                    <a:pt x="1230" y="1905"/>
                    <a:pt x="1232" y="1904"/>
                    <a:pt x="1234" y="1903"/>
                  </a:cubicBezTo>
                  <a:cubicBezTo>
                    <a:pt x="1235" y="1902"/>
                    <a:pt x="1236" y="1899"/>
                    <a:pt x="1235" y="1902"/>
                  </a:cubicBezTo>
                  <a:cubicBezTo>
                    <a:pt x="1235" y="1904"/>
                    <a:pt x="1238" y="1907"/>
                    <a:pt x="1236" y="1908"/>
                  </a:cubicBezTo>
                  <a:cubicBezTo>
                    <a:pt x="1234" y="1909"/>
                    <a:pt x="1232" y="1909"/>
                    <a:pt x="1230" y="1911"/>
                  </a:cubicBezTo>
                  <a:cubicBezTo>
                    <a:pt x="1228" y="1912"/>
                    <a:pt x="1227" y="1912"/>
                    <a:pt x="1230" y="1912"/>
                  </a:cubicBezTo>
                  <a:cubicBezTo>
                    <a:pt x="1233" y="1912"/>
                    <a:pt x="1235" y="1911"/>
                    <a:pt x="1236" y="1915"/>
                  </a:cubicBezTo>
                  <a:cubicBezTo>
                    <a:pt x="1238" y="1918"/>
                    <a:pt x="1239" y="1919"/>
                    <a:pt x="1240" y="1918"/>
                  </a:cubicBezTo>
                  <a:cubicBezTo>
                    <a:pt x="1241" y="1916"/>
                    <a:pt x="1243" y="1914"/>
                    <a:pt x="1242" y="1912"/>
                  </a:cubicBezTo>
                  <a:cubicBezTo>
                    <a:pt x="1242" y="1910"/>
                    <a:pt x="1242" y="1907"/>
                    <a:pt x="1242" y="1907"/>
                  </a:cubicBezTo>
                  <a:cubicBezTo>
                    <a:pt x="1243" y="1908"/>
                    <a:pt x="1244" y="1908"/>
                    <a:pt x="1244" y="1909"/>
                  </a:cubicBezTo>
                  <a:cubicBezTo>
                    <a:pt x="1245" y="1911"/>
                    <a:pt x="1246" y="1915"/>
                    <a:pt x="1247" y="1913"/>
                  </a:cubicBezTo>
                  <a:cubicBezTo>
                    <a:pt x="1247" y="1911"/>
                    <a:pt x="1247" y="1908"/>
                    <a:pt x="1247" y="1909"/>
                  </a:cubicBezTo>
                  <a:cubicBezTo>
                    <a:pt x="1247" y="1910"/>
                    <a:pt x="1246" y="1914"/>
                    <a:pt x="1247" y="1913"/>
                  </a:cubicBezTo>
                  <a:cubicBezTo>
                    <a:pt x="1249" y="1912"/>
                    <a:pt x="1250" y="1908"/>
                    <a:pt x="1250" y="1909"/>
                  </a:cubicBezTo>
                  <a:cubicBezTo>
                    <a:pt x="1250" y="1910"/>
                    <a:pt x="1252" y="1909"/>
                    <a:pt x="1251" y="1911"/>
                  </a:cubicBezTo>
                  <a:cubicBezTo>
                    <a:pt x="1250" y="1913"/>
                    <a:pt x="1249" y="1917"/>
                    <a:pt x="1250" y="1916"/>
                  </a:cubicBezTo>
                  <a:cubicBezTo>
                    <a:pt x="1251" y="1915"/>
                    <a:pt x="1249" y="1917"/>
                    <a:pt x="1250" y="1918"/>
                  </a:cubicBezTo>
                  <a:cubicBezTo>
                    <a:pt x="1251" y="1920"/>
                    <a:pt x="1252" y="1921"/>
                    <a:pt x="1251" y="1922"/>
                  </a:cubicBezTo>
                  <a:cubicBezTo>
                    <a:pt x="1250" y="1922"/>
                    <a:pt x="1248" y="1926"/>
                    <a:pt x="1250" y="1926"/>
                  </a:cubicBezTo>
                  <a:cubicBezTo>
                    <a:pt x="1251" y="1925"/>
                    <a:pt x="1261" y="1925"/>
                    <a:pt x="1262" y="1926"/>
                  </a:cubicBezTo>
                  <a:cubicBezTo>
                    <a:pt x="1263" y="1927"/>
                    <a:pt x="1264" y="1930"/>
                    <a:pt x="1266" y="1930"/>
                  </a:cubicBezTo>
                  <a:cubicBezTo>
                    <a:pt x="1267" y="1931"/>
                    <a:pt x="1269" y="1932"/>
                    <a:pt x="1267" y="1934"/>
                  </a:cubicBezTo>
                  <a:cubicBezTo>
                    <a:pt x="1266" y="1935"/>
                    <a:pt x="1263" y="1938"/>
                    <a:pt x="1262" y="1939"/>
                  </a:cubicBezTo>
                  <a:cubicBezTo>
                    <a:pt x="1260" y="1940"/>
                    <a:pt x="1258" y="1941"/>
                    <a:pt x="1257" y="1940"/>
                  </a:cubicBezTo>
                  <a:cubicBezTo>
                    <a:pt x="1256" y="1939"/>
                    <a:pt x="1253" y="1939"/>
                    <a:pt x="1252" y="1939"/>
                  </a:cubicBezTo>
                  <a:cubicBezTo>
                    <a:pt x="1250" y="1940"/>
                    <a:pt x="1249" y="1943"/>
                    <a:pt x="1250" y="1943"/>
                  </a:cubicBezTo>
                  <a:cubicBezTo>
                    <a:pt x="1251" y="1943"/>
                    <a:pt x="1251" y="1945"/>
                    <a:pt x="1253" y="1944"/>
                  </a:cubicBezTo>
                  <a:cubicBezTo>
                    <a:pt x="1256" y="1944"/>
                    <a:pt x="1258" y="1944"/>
                    <a:pt x="1256" y="1945"/>
                  </a:cubicBezTo>
                  <a:cubicBezTo>
                    <a:pt x="1254" y="1945"/>
                    <a:pt x="1254" y="1946"/>
                    <a:pt x="1255" y="1946"/>
                  </a:cubicBezTo>
                  <a:cubicBezTo>
                    <a:pt x="1257" y="1946"/>
                    <a:pt x="1258" y="1949"/>
                    <a:pt x="1260" y="1948"/>
                  </a:cubicBezTo>
                  <a:cubicBezTo>
                    <a:pt x="1262" y="1948"/>
                    <a:pt x="1262" y="1949"/>
                    <a:pt x="1262" y="1949"/>
                  </a:cubicBezTo>
                  <a:cubicBezTo>
                    <a:pt x="1262" y="1950"/>
                    <a:pt x="1263" y="1950"/>
                    <a:pt x="1264" y="1950"/>
                  </a:cubicBezTo>
                  <a:cubicBezTo>
                    <a:pt x="1266" y="1950"/>
                    <a:pt x="1269" y="1950"/>
                    <a:pt x="1271" y="1947"/>
                  </a:cubicBezTo>
                  <a:cubicBezTo>
                    <a:pt x="1272" y="1944"/>
                    <a:pt x="1269" y="1939"/>
                    <a:pt x="1272" y="1933"/>
                  </a:cubicBezTo>
                  <a:cubicBezTo>
                    <a:pt x="1276" y="1928"/>
                    <a:pt x="1277" y="1929"/>
                    <a:pt x="1280" y="1928"/>
                  </a:cubicBezTo>
                  <a:cubicBezTo>
                    <a:pt x="1284" y="1928"/>
                    <a:pt x="1290" y="1926"/>
                    <a:pt x="1290" y="1924"/>
                  </a:cubicBezTo>
                  <a:cubicBezTo>
                    <a:pt x="1291" y="1921"/>
                    <a:pt x="1293" y="1918"/>
                    <a:pt x="1297" y="1920"/>
                  </a:cubicBezTo>
                  <a:cubicBezTo>
                    <a:pt x="1300" y="1922"/>
                    <a:pt x="1304" y="1925"/>
                    <a:pt x="1304" y="1923"/>
                  </a:cubicBezTo>
                  <a:cubicBezTo>
                    <a:pt x="1303" y="1921"/>
                    <a:pt x="1296" y="1912"/>
                    <a:pt x="1296" y="1907"/>
                  </a:cubicBezTo>
                  <a:cubicBezTo>
                    <a:pt x="1296" y="1901"/>
                    <a:pt x="1292" y="1893"/>
                    <a:pt x="1297" y="1889"/>
                  </a:cubicBezTo>
                  <a:cubicBezTo>
                    <a:pt x="1301" y="1885"/>
                    <a:pt x="1305" y="1886"/>
                    <a:pt x="1303" y="1883"/>
                  </a:cubicBezTo>
                  <a:cubicBezTo>
                    <a:pt x="1301" y="1881"/>
                    <a:pt x="1300" y="1883"/>
                    <a:pt x="1298" y="1882"/>
                  </a:cubicBezTo>
                  <a:cubicBezTo>
                    <a:pt x="1296" y="1882"/>
                    <a:pt x="1296" y="1881"/>
                    <a:pt x="1298" y="1881"/>
                  </a:cubicBezTo>
                  <a:cubicBezTo>
                    <a:pt x="1300" y="1881"/>
                    <a:pt x="1301" y="1881"/>
                    <a:pt x="1301" y="1880"/>
                  </a:cubicBezTo>
                  <a:cubicBezTo>
                    <a:pt x="1301" y="1878"/>
                    <a:pt x="1302" y="1878"/>
                    <a:pt x="1302" y="1879"/>
                  </a:cubicBezTo>
                  <a:cubicBezTo>
                    <a:pt x="1302" y="1881"/>
                    <a:pt x="1303" y="1883"/>
                    <a:pt x="1305" y="1883"/>
                  </a:cubicBezTo>
                  <a:cubicBezTo>
                    <a:pt x="1306" y="1884"/>
                    <a:pt x="1310" y="1884"/>
                    <a:pt x="1312" y="1881"/>
                  </a:cubicBezTo>
                  <a:cubicBezTo>
                    <a:pt x="1314" y="1879"/>
                    <a:pt x="1313" y="1870"/>
                    <a:pt x="1314" y="1868"/>
                  </a:cubicBezTo>
                  <a:cubicBezTo>
                    <a:pt x="1315" y="1865"/>
                    <a:pt x="1318" y="1860"/>
                    <a:pt x="1323" y="1858"/>
                  </a:cubicBezTo>
                  <a:cubicBezTo>
                    <a:pt x="1328" y="1855"/>
                    <a:pt x="1337" y="1850"/>
                    <a:pt x="1337" y="1849"/>
                  </a:cubicBezTo>
                  <a:cubicBezTo>
                    <a:pt x="1337" y="1847"/>
                    <a:pt x="1336" y="1845"/>
                    <a:pt x="1335" y="1845"/>
                  </a:cubicBezTo>
                  <a:cubicBezTo>
                    <a:pt x="1333" y="1846"/>
                    <a:pt x="1333" y="1845"/>
                    <a:pt x="1335" y="1844"/>
                  </a:cubicBezTo>
                  <a:cubicBezTo>
                    <a:pt x="1337" y="1843"/>
                    <a:pt x="1339" y="1841"/>
                    <a:pt x="1339" y="1839"/>
                  </a:cubicBezTo>
                  <a:cubicBezTo>
                    <a:pt x="1340" y="1836"/>
                    <a:pt x="1339" y="1834"/>
                    <a:pt x="1336" y="1833"/>
                  </a:cubicBezTo>
                  <a:cubicBezTo>
                    <a:pt x="1332" y="1832"/>
                    <a:pt x="1327" y="1833"/>
                    <a:pt x="1325" y="1831"/>
                  </a:cubicBezTo>
                  <a:cubicBezTo>
                    <a:pt x="1324" y="1830"/>
                    <a:pt x="1324" y="1829"/>
                    <a:pt x="1322" y="1829"/>
                  </a:cubicBezTo>
                  <a:cubicBezTo>
                    <a:pt x="1321" y="1828"/>
                    <a:pt x="1315" y="1825"/>
                    <a:pt x="1315" y="1819"/>
                  </a:cubicBezTo>
                  <a:cubicBezTo>
                    <a:pt x="1315" y="1814"/>
                    <a:pt x="1318" y="1807"/>
                    <a:pt x="1322" y="1805"/>
                  </a:cubicBezTo>
                  <a:cubicBezTo>
                    <a:pt x="1326" y="1802"/>
                    <a:pt x="1333" y="1797"/>
                    <a:pt x="1336" y="1798"/>
                  </a:cubicBezTo>
                  <a:cubicBezTo>
                    <a:pt x="1338" y="1798"/>
                    <a:pt x="1340" y="1800"/>
                    <a:pt x="1341" y="1799"/>
                  </a:cubicBezTo>
                  <a:cubicBezTo>
                    <a:pt x="1342" y="1797"/>
                    <a:pt x="1340" y="1792"/>
                    <a:pt x="1343" y="1789"/>
                  </a:cubicBezTo>
                  <a:cubicBezTo>
                    <a:pt x="1345" y="1787"/>
                    <a:pt x="1347" y="1784"/>
                    <a:pt x="1346" y="1781"/>
                  </a:cubicBezTo>
                  <a:cubicBezTo>
                    <a:pt x="1345" y="1779"/>
                    <a:pt x="1344" y="1777"/>
                    <a:pt x="1345" y="1776"/>
                  </a:cubicBezTo>
                  <a:cubicBezTo>
                    <a:pt x="1347" y="1774"/>
                    <a:pt x="1350" y="1771"/>
                    <a:pt x="1353" y="1769"/>
                  </a:cubicBezTo>
                  <a:cubicBezTo>
                    <a:pt x="1355" y="1767"/>
                    <a:pt x="1358" y="1767"/>
                    <a:pt x="1356" y="1766"/>
                  </a:cubicBezTo>
                  <a:cubicBezTo>
                    <a:pt x="1354" y="1764"/>
                    <a:pt x="1351" y="1763"/>
                    <a:pt x="1351" y="1761"/>
                  </a:cubicBezTo>
                  <a:cubicBezTo>
                    <a:pt x="1352" y="1759"/>
                    <a:pt x="1356" y="1759"/>
                    <a:pt x="1358" y="1760"/>
                  </a:cubicBezTo>
                  <a:cubicBezTo>
                    <a:pt x="1360" y="1760"/>
                    <a:pt x="1362" y="1764"/>
                    <a:pt x="1364" y="1764"/>
                  </a:cubicBezTo>
                  <a:cubicBezTo>
                    <a:pt x="1366" y="1764"/>
                    <a:pt x="1369" y="1761"/>
                    <a:pt x="1368" y="1758"/>
                  </a:cubicBezTo>
                  <a:cubicBezTo>
                    <a:pt x="1367" y="1755"/>
                    <a:pt x="1367" y="1753"/>
                    <a:pt x="1365" y="1753"/>
                  </a:cubicBezTo>
                  <a:cubicBezTo>
                    <a:pt x="1363" y="1754"/>
                    <a:pt x="1362" y="1756"/>
                    <a:pt x="1360" y="1757"/>
                  </a:cubicBezTo>
                  <a:cubicBezTo>
                    <a:pt x="1358" y="1757"/>
                    <a:pt x="1356" y="1756"/>
                    <a:pt x="1354" y="1754"/>
                  </a:cubicBezTo>
                  <a:cubicBezTo>
                    <a:pt x="1351" y="1753"/>
                    <a:pt x="1349" y="1752"/>
                    <a:pt x="1349" y="1748"/>
                  </a:cubicBezTo>
                  <a:cubicBezTo>
                    <a:pt x="1349" y="1743"/>
                    <a:pt x="1347" y="1736"/>
                    <a:pt x="1348" y="1733"/>
                  </a:cubicBezTo>
                  <a:cubicBezTo>
                    <a:pt x="1348" y="1730"/>
                    <a:pt x="1350" y="1730"/>
                    <a:pt x="1352" y="1731"/>
                  </a:cubicBezTo>
                  <a:cubicBezTo>
                    <a:pt x="1355" y="1732"/>
                    <a:pt x="1363" y="1737"/>
                    <a:pt x="1369" y="1737"/>
                  </a:cubicBezTo>
                  <a:cubicBezTo>
                    <a:pt x="1376" y="1737"/>
                    <a:pt x="1380" y="1735"/>
                    <a:pt x="1382" y="1734"/>
                  </a:cubicBezTo>
                  <a:cubicBezTo>
                    <a:pt x="1384" y="1733"/>
                    <a:pt x="1385" y="1730"/>
                    <a:pt x="1384" y="1729"/>
                  </a:cubicBezTo>
                  <a:cubicBezTo>
                    <a:pt x="1384" y="1727"/>
                    <a:pt x="1383" y="1725"/>
                    <a:pt x="1383" y="1723"/>
                  </a:cubicBezTo>
                  <a:cubicBezTo>
                    <a:pt x="1383" y="1720"/>
                    <a:pt x="1388" y="1714"/>
                    <a:pt x="1388" y="1713"/>
                  </a:cubicBezTo>
                  <a:cubicBezTo>
                    <a:pt x="1388" y="1711"/>
                    <a:pt x="1384" y="1707"/>
                    <a:pt x="1385" y="1703"/>
                  </a:cubicBezTo>
                  <a:cubicBezTo>
                    <a:pt x="1386" y="1700"/>
                    <a:pt x="1389" y="1700"/>
                    <a:pt x="1390" y="1702"/>
                  </a:cubicBezTo>
                  <a:cubicBezTo>
                    <a:pt x="1390" y="1704"/>
                    <a:pt x="1390" y="1708"/>
                    <a:pt x="1391" y="1706"/>
                  </a:cubicBezTo>
                  <a:cubicBezTo>
                    <a:pt x="1391" y="1704"/>
                    <a:pt x="1391" y="1704"/>
                    <a:pt x="1396" y="1703"/>
                  </a:cubicBezTo>
                  <a:cubicBezTo>
                    <a:pt x="1401" y="1703"/>
                    <a:pt x="1408" y="1703"/>
                    <a:pt x="1417" y="1700"/>
                  </a:cubicBezTo>
                  <a:cubicBezTo>
                    <a:pt x="1427" y="1697"/>
                    <a:pt x="1436" y="1696"/>
                    <a:pt x="1439" y="1694"/>
                  </a:cubicBezTo>
                  <a:cubicBezTo>
                    <a:pt x="1442" y="1692"/>
                    <a:pt x="1447" y="1691"/>
                    <a:pt x="1448" y="1688"/>
                  </a:cubicBezTo>
                  <a:cubicBezTo>
                    <a:pt x="1448" y="1684"/>
                    <a:pt x="1453" y="1680"/>
                    <a:pt x="1456" y="1678"/>
                  </a:cubicBezTo>
                  <a:cubicBezTo>
                    <a:pt x="1459" y="1675"/>
                    <a:pt x="1459" y="1673"/>
                    <a:pt x="1459" y="1670"/>
                  </a:cubicBezTo>
                  <a:cubicBezTo>
                    <a:pt x="1459" y="1666"/>
                    <a:pt x="1459" y="1664"/>
                    <a:pt x="1457" y="1663"/>
                  </a:cubicBezTo>
                  <a:cubicBezTo>
                    <a:pt x="1454" y="1662"/>
                    <a:pt x="1450" y="1660"/>
                    <a:pt x="1450" y="1657"/>
                  </a:cubicBezTo>
                  <a:cubicBezTo>
                    <a:pt x="1450" y="1655"/>
                    <a:pt x="1453" y="1650"/>
                    <a:pt x="1453" y="1649"/>
                  </a:cubicBezTo>
                  <a:cubicBezTo>
                    <a:pt x="1453" y="1648"/>
                    <a:pt x="1448" y="1641"/>
                    <a:pt x="1443" y="1640"/>
                  </a:cubicBezTo>
                  <a:cubicBezTo>
                    <a:pt x="1438" y="1638"/>
                    <a:pt x="1435" y="1639"/>
                    <a:pt x="1436" y="1635"/>
                  </a:cubicBezTo>
                  <a:cubicBezTo>
                    <a:pt x="1437" y="1632"/>
                    <a:pt x="1440" y="1631"/>
                    <a:pt x="1442" y="1632"/>
                  </a:cubicBezTo>
                  <a:cubicBezTo>
                    <a:pt x="1444" y="1634"/>
                    <a:pt x="1453" y="1635"/>
                    <a:pt x="1455" y="1635"/>
                  </a:cubicBezTo>
                  <a:cubicBezTo>
                    <a:pt x="1457" y="1635"/>
                    <a:pt x="1460" y="1638"/>
                    <a:pt x="1463" y="1639"/>
                  </a:cubicBezTo>
                  <a:cubicBezTo>
                    <a:pt x="1465" y="1640"/>
                    <a:pt x="1466" y="1643"/>
                    <a:pt x="1469" y="1642"/>
                  </a:cubicBezTo>
                  <a:cubicBezTo>
                    <a:pt x="1472" y="1641"/>
                    <a:pt x="1472" y="1640"/>
                    <a:pt x="1476" y="1640"/>
                  </a:cubicBezTo>
                  <a:cubicBezTo>
                    <a:pt x="1480" y="1640"/>
                    <a:pt x="1482" y="1643"/>
                    <a:pt x="1486" y="1641"/>
                  </a:cubicBezTo>
                  <a:cubicBezTo>
                    <a:pt x="1491" y="1639"/>
                    <a:pt x="1497" y="1636"/>
                    <a:pt x="1499" y="1632"/>
                  </a:cubicBezTo>
                  <a:cubicBezTo>
                    <a:pt x="1501" y="1628"/>
                    <a:pt x="1506" y="1623"/>
                    <a:pt x="1509" y="1619"/>
                  </a:cubicBezTo>
                  <a:cubicBezTo>
                    <a:pt x="1512" y="1616"/>
                    <a:pt x="1515" y="1606"/>
                    <a:pt x="1517" y="1603"/>
                  </a:cubicBezTo>
                  <a:cubicBezTo>
                    <a:pt x="1520" y="1599"/>
                    <a:pt x="1524" y="1597"/>
                    <a:pt x="1527" y="1595"/>
                  </a:cubicBezTo>
                  <a:cubicBezTo>
                    <a:pt x="1530" y="1593"/>
                    <a:pt x="1540" y="1583"/>
                    <a:pt x="1542" y="1579"/>
                  </a:cubicBezTo>
                  <a:cubicBezTo>
                    <a:pt x="1544" y="1575"/>
                    <a:pt x="1546" y="1564"/>
                    <a:pt x="1552" y="1558"/>
                  </a:cubicBezTo>
                  <a:cubicBezTo>
                    <a:pt x="1558" y="1553"/>
                    <a:pt x="1564" y="1551"/>
                    <a:pt x="1565" y="1547"/>
                  </a:cubicBezTo>
                  <a:cubicBezTo>
                    <a:pt x="1567" y="1543"/>
                    <a:pt x="1567" y="1538"/>
                    <a:pt x="1568" y="1534"/>
                  </a:cubicBezTo>
                  <a:cubicBezTo>
                    <a:pt x="1569" y="1530"/>
                    <a:pt x="1565" y="1526"/>
                    <a:pt x="1566" y="1520"/>
                  </a:cubicBezTo>
                  <a:cubicBezTo>
                    <a:pt x="1568" y="1514"/>
                    <a:pt x="1569" y="1511"/>
                    <a:pt x="1568" y="1509"/>
                  </a:cubicBezTo>
                  <a:cubicBezTo>
                    <a:pt x="1568" y="1507"/>
                    <a:pt x="1567" y="1508"/>
                    <a:pt x="1568" y="1506"/>
                  </a:cubicBezTo>
                  <a:cubicBezTo>
                    <a:pt x="1569" y="1504"/>
                    <a:pt x="1572" y="1506"/>
                    <a:pt x="1574" y="1503"/>
                  </a:cubicBezTo>
                  <a:cubicBezTo>
                    <a:pt x="1577" y="1500"/>
                    <a:pt x="1582" y="1494"/>
                    <a:pt x="1585" y="1492"/>
                  </a:cubicBezTo>
                  <a:cubicBezTo>
                    <a:pt x="1588" y="1490"/>
                    <a:pt x="1590" y="1489"/>
                    <a:pt x="1591" y="1488"/>
                  </a:cubicBezTo>
                  <a:cubicBezTo>
                    <a:pt x="1593" y="1487"/>
                    <a:pt x="1600" y="1482"/>
                    <a:pt x="1604" y="1482"/>
                  </a:cubicBezTo>
                  <a:cubicBezTo>
                    <a:pt x="1608" y="1482"/>
                    <a:pt x="1612" y="1486"/>
                    <a:pt x="1612" y="1483"/>
                  </a:cubicBezTo>
                  <a:cubicBezTo>
                    <a:pt x="1611" y="1481"/>
                    <a:pt x="1608" y="1481"/>
                    <a:pt x="1610" y="1480"/>
                  </a:cubicBezTo>
                  <a:cubicBezTo>
                    <a:pt x="1611" y="1479"/>
                    <a:pt x="1614" y="1478"/>
                    <a:pt x="1618" y="1477"/>
                  </a:cubicBezTo>
                  <a:cubicBezTo>
                    <a:pt x="1621" y="1476"/>
                    <a:pt x="1621" y="1474"/>
                    <a:pt x="1620" y="1473"/>
                  </a:cubicBezTo>
                  <a:cubicBezTo>
                    <a:pt x="1619" y="1472"/>
                    <a:pt x="1623" y="1472"/>
                    <a:pt x="1623" y="1471"/>
                  </a:cubicBezTo>
                  <a:cubicBezTo>
                    <a:pt x="1624" y="1470"/>
                    <a:pt x="1624" y="1471"/>
                    <a:pt x="1624" y="1472"/>
                  </a:cubicBezTo>
                  <a:cubicBezTo>
                    <a:pt x="1624" y="1473"/>
                    <a:pt x="1627" y="1473"/>
                    <a:pt x="1631" y="1472"/>
                  </a:cubicBezTo>
                  <a:cubicBezTo>
                    <a:pt x="1635" y="1472"/>
                    <a:pt x="1637" y="1469"/>
                    <a:pt x="1639" y="1468"/>
                  </a:cubicBezTo>
                  <a:cubicBezTo>
                    <a:pt x="1641" y="1468"/>
                    <a:pt x="1640" y="1469"/>
                    <a:pt x="1640" y="1470"/>
                  </a:cubicBezTo>
                  <a:cubicBezTo>
                    <a:pt x="1640" y="1471"/>
                    <a:pt x="1644" y="1472"/>
                    <a:pt x="1648" y="1471"/>
                  </a:cubicBezTo>
                  <a:cubicBezTo>
                    <a:pt x="1652" y="1469"/>
                    <a:pt x="1655" y="1471"/>
                    <a:pt x="1655" y="1467"/>
                  </a:cubicBezTo>
                  <a:cubicBezTo>
                    <a:pt x="1655" y="1464"/>
                    <a:pt x="1661" y="1461"/>
                    <a:pt x="1663" y="1459"/>
                  </a:cubicBezTo>
                  <a:cubicBezTo>
                    <a:pt x="1665" y="1458"/>
                    <a:pt x="1667" y="1456"/>
                    <a:pt x="1667" y="1451"/>
                  </a:cubicBezTo>
                  <a:cubicBezTo>
                    <a:pt x="1667" y="1446"/>
                    <a:pt x="1671" y="1443"/>
                    <a:pt x="1674" y="1440"/>
                  </a:cubicBezTo>
                  <a:cubicBezTo>
                    <a:pt x="1676" y="1438"/>
                    <a:pt x="1679" y="1432"/>
                    <a:pt x="1681" y="1430"/>
                  </a:cubicBezTo>
                  <a:cubicBezTo>
                    <a:pt x="1682" y="1428"/>
                    <a:pt x="1683" y="1428"/>
                    <a:pt x="1684" y="1425"/>
                  </a:cubicBezTo>
                  <a:cubicBezTo>
                    <a:pt x="1685" y="1423"/>
                    <a:pt x="1684" y="1417"/>
                    <a:pt x="1684" y="1413"/>
                  </a:cubicBezTo>
                  <a:cubicBezTo>
                    <a:pt x="1685" y="1408"/>
                    <a:pt x="1687" y="1404"/>
                    <a:pt x="1688" y="1403"/>
                  </a:cubicBezTo>
                  <a:cubicBezTo>
                    <a:pt x="1690" y="1402"/>
                    <a:pt x="1693" y="1402"/>
                    <a:pt x="1693" y="1396"/>
                  </a:cubicBezTo>
                  <a:cubicBezTo>
                    <a:pt x="1693" y="1391"/>
                    <a:pt x="1692" y="1384"/>
                    <a:pt x="1694" y="1379"/>
                  </a:cubicBezTo>
                  <a:cubicBezTo>
                    <a:pt x="1697" y="1374"/>
                    <a:pt x="1694" y="1362"/>
                    <a:pt x="1694" y="1356"/>
                  </a:cubicBezTo>
                  <a:cubicBezTo>
                    <a:pt x="1695" y="1350"/>
                    <a:pt x="1694" y="1341"/>
                    <a:pt x="1695" y="1339"/>
                  </a:cubicBezTo>
                  <a:cubicBezTo>
                    <a:pt x="1696" y="1337"/>
                    <a:pt x="1699" y="1337"/>
                    <a:pt x="1697" y="1335"/>
                  </a:cubicBezTo>
                  <a:cubicBezTo>
                    <a:pt x="1695" y="1333"/>
                    <a:pt x="1693" y="1331"/>
                    <a:pt x="1695" y="1332"/>
                  </a:cubicBezTo>
                  <a:cubicBezTo>
                    <a:pt x="1697" y="1333"/>
                    <a:pt x="1700" y="1336"/>
                    <a:pt x="1699" y="1334"/>
                  </a:cubicBezTo>
                  <a:cubicBezTo>
                    <a:pt x="1699" y="1333"/>
                    <a:pt x="1699" y="1331"/>
                    <a:pt x="1700" y="1331"/>
                  </a:cubicBezTo>
                  <a:cubicBezTo>
                    <a:pt x="1700" y="1332"/>
                    <a:pt x="1701" y="1332"/>
                    <a:pt x="1702" y="1332"/>
                  </a:cubicBezTo>
                  <a:cubicBezTo>
                    <a:pt x="1703" y="1333"/>
                    <a:pt x="1704" y="1335"/>
                    <a:pt x="1707" y="1331"/>
                  </a:cubicBezTo>
                  <a:cubicBezTo>
                    <a:pt x="1709" y="1327"/>
                    <a:pt x="1712" y="1322"/>
                    <a:pt x="1715" y="1316"/>
                  </a:cubicBezTo>
                  <a:cubicBezTo>
                    <a:pt x="1718" y="1310"/>
                    <a:pt x="1721" y="1305"/>
                    <a:pt x="1726" y="1303"/>
                  </a:cubicBezTo>
                  <a:cubicBezTo>
                    <a:pt x="1731" y="1300"/>
                    <a:pt x="1733" y="1298"/>
                    <a:pt x="1735" y="1294"/>
                  </a:cubicBezTo>
                  <a:cubicBezTo>
                    <a:pt x="1738" y="1291"/>
                    <a:pt x="1748" y="1279"/>
                    <a:pt x="1749" y="1272"/>
                  </a:cubicBezTo>
                  <a:cubicBezTo>
                    <a:pt x="1750" y="1266"/>
                    <a:pt x="1751" y="1254"/>
                    <a:pt x="1746" y="1244"/>
                  </a:cubicBezTo>
                  <a:close/>
                  <a:moveTo>
                    <a:pt x="1169" y="545"/>
                  </a:moveTo>
                  <a:cubicBezTo>
                    <a:pt x="1172" y="544"/>
                    <a:pt x="1181" y="543"/>
                    <a:pt x="1185" y="542"/>
                  </a:cubicBezTo>
                  <a:cubicBezTo>
                    <a:pt x="1189" y="541"/>
                    <a:pt x="1187" y="543"/>
                    <a:pt x="1190" y="543"/>
                  </a:cubicBezTo>
                  <a:cubicBezTo>
                    <a:pt x="1193" y="543"/>
                    <a:pt x="1194" y="538"/>
                    <a:pt x="1198" y="539"/>
                  </a:cubicBezTo>
                  <a:cubicBezTo>
                    <a:pt x="1202" y="540"/>
                    <a:pt x="1203" y="545"/>
                    <a:pt x="1203" y="547"/>
                  </a:cubicBezTo>
                  <a:cubicBezTo>
                    <a:pt x="1203" y="549"/>
                    <a:pt x="1198" y="554"/>
                    <a:pt x="1196" y="554"/>
                  </a:cubicBezTo>
                  <a:cubicBezTo>
                    <a:pt x="1195" y="554"/>
                    <a:pt x="1184" y="555"/>
                    <a:pt x="1181" y="554"/>
                  </a:cubicBezTo>
                  <a:cubicBezTo>
                    <a:pt x="1178" y="553"/>
                    <a:pt x="1171" y="555"/>
                    <a:pt x="1167" y="556"/>
                  </a:cubicBezTo>
                  <a:cubicBezTo>
                    <a:pt x="1163" y="556"/>
                    <a:pt x="1159" y="556"/>
                    <a:pt x="1158" y="555"/>
                  </a:cubicBezTo>
                  <a:cubicBezTo>
                    <a:pt x="1158" y="554"/>
                    <a:pt x="1165" y="545"/>
                    <a:pt x="1169" y="545"/>
                  </a:cubicBezTo>
                  <a:close/>
                  <a:moveTo>
                    <a:pt x="1167" y="563"/>
                  </a:moveTo>
                  <a:cubicBezTo>
                    <a:pt x="1165" y="569"/>
                    <a:pt x="1150" y="574"/>
                    <a:pt x="1141" y="579"/>
                  </a:cubicBezTo>
                  <a:cubicBezTo>
                    <a:pt x="1134" y="583"/>
                    <a:pt x="1122" y="585"/>
                    <a:pt x="1117" y="582"/>
                  </a:cubicBezTo>
                  <a:cubicBezTo>
                    <a:pt x="1111" y="580"/>
                    <a:pt x="1108" y="578"/>
                    <a:pt x="1109" y="576"/>
                  </a:cubicBezTo>
                  <a:cubicBezTo>
                    <a:pt x="1110" y="573"/>
                    <a:pt x="1117" y="567"/>
                    <a:pt x="1116" y="570"/>
                  </a:cubicBezTo>
                  <a:cubicBezTo>
                    <a:pt x="1114" y="572"/>
                    <a:pt x="1114" y="574"/>
                    <a:pt x="1119" y="576"/>
                  </a:cubicBezTo>
                  <a:cubicBezTo>
                    <a:pt x="1123" y="578"/>
                    <a:pt x="1134" y="566"/>
                    <a:pt x="1136" y="565"/>
                  </a:cubicBezTo>
                  <a:cubicBezTo>
                    <a:pt x="1138" y="564"/>
                    <a:pt x="1142" y="566"/>
                    <a:pt x="1146" y="567"/>
                  </a:cubicBezTo>
                  <a:cubicBezTo>
                    <a:pt x="1150" y="567"/>
                    <a:pt x="1153" y="563"/>
                    <a:pt x="1156" y="563"/>
                  </a:cubicBezTo>
                  <a:cubicBezTo>
                    <a:pt x="1158" y="562"/>
                    <a:pt x="1168" y="561"/>
                    <a:pt x="1167" y="563"/>
                  </a:cubicBezTo>
                  <a:close/>
                  <a:moveTo>
                    <a:pt x="1016" y="483"/>
                  </a:moveTo>
                  <a:cubicBezTo>
                    <a:pt x="1022" y="480"/>
                    <a:pt x="1032" y="476"/>
                    <a:pt x="1035" y="473"/>
                  </a:cubicBezTo>
                  <a:cubicBezTo>
                    <a:pt x="1038" y="470"/>
                    <a:pt x="1039" y="470"/>
                    <a:pt x="1042" y="468"/>
                  </a:cubicBezTo>
                  <a:cubicBezTo>
                    <a:pt x="1045" y="466"/>
                    <a:pt x="1050" y="459"/>
                    <a:pt x="1050" y="461"/>
                  </a:cubicBezTo>
                  <a:cubicBezTo>
                    <a:pt x="1050" y="463"/>
                    <a:pt x="1051" y="464"/>
                    <a:pt x="1056" y="464"/>
                  </a:cubicBezTo>
                  <a:cubicBezTo>
                    <a:pt x="1061" y="464"/>
                    <a:pt x="1069" y="463"/>
                    <a:pt x="1071" y="467"/>
                  </a:cubicBezTo>
                  <a:cubicBezTo>
                    <a:pt x="1073" y="470"/>
                    <a:pt x="1074" y="477"/>
                    <a:pt x="1078" y="477"/>
                  </a:cubicBezTo>
                  <a:cubicBezTo>
                    <a:pt x="1081" y="477"/>
                    <a:pt x="1089" y="478"/>
                    <a:pt x="1089" y="481"/>
                  </a:cubicBezTo>
                  <a:cubicBezTo>
                    <a:pt x="1090" y="485"/>
                    <a:pt x="1094" y="493"/>
                    <a:pt x="1094" y="496"/>
                  </a:cubicBezTo>
                  <a:cubicBezTo>
                    <a:pt x="1094" y="499"/>
                    <a:pt x="1096" y="505"/>
                    <a:pt x="1103" y="507"/>
                  </a:cubicBezTo>
                  <a:cubicBezTo>
                    <a:pt x="1111" y="508"/>
                    <a:pt x="1133" y="509"/>
                    <a:pt x="1138" y="511"/>
                  </a:cubicBezTo>
                  <a:cubicBezTo>
                    <a:pt x="1143" y="513"/>
                    <a:pt x="1145" y="516"/>
                    <a:pt x="1148" y="520"/>
                  </a:cubicBezTo>
                  <a:cubicBezTo>
                    <a:pt x="1152" y="524"/>
                    <a:pt x="1156" y="529"/>
                    <a:pt x="1155" y="530"/>
                  </a:cubicBezTo>
                  <a:cubicBezTo>
                    <a:pt x="1154" y="532"/>
                    <a:pt x="1152" y="536"/>
                    <a:pt x="1149" y="534"/>
                  </a:cubicBezTo>
                  <a:cubicBezTo>
                    <a:pt x="1146" y="532"/>
                    <a:pt x="1130" y="522"/>
                    <a:pt x="1132" y="525"/>
                  </a:cubicBezTo>
                  <a:cubicBezTo>
                    <a:pt x="1134" y="528"/>
                    <a:pt x="1138" y="531"/>
                    <a:pt x="1136" y="534"/>
                  </a:cubicBezTo>
                  <a:cubicBezTo>
                    <a:pt x="1134" y="536"/>
                    <a:pt x="1132" y="539"/>
                    <a:pt x="1132" y="543"/>
                  </a:cubicBezTo>
                  <a:cubicBezTo>
                    <a:pt x="1132" y="548"/>
                    <a:pt x="1132" y="554"/>
                    <a:pt x="1130" y="555"/>
                  </a:cubicBezTo>
                  <a:cubicBezTo>
                    <a:pt x="1128" y="557"/>
                    <a:pt x="1123" y="560"/>
                    <a:pt x="1122" y="560"/>
                  </a:cubicBezTo>
                  <a:cubicBezTo>
                    <a:pt x="1120" y="561"/>
                    <a:pt x="1119" y="552"/>
                    <a:pt x="1119" y="550"/>
                  </a:cubicBezTo>
                  <a:cubicBezTo>
                    <a:pt x="1119" y="549"/>
                    <a:pt x="1118" y="543"/>
                    <a:pt x="1116" y="544"/>
                  </a:cubicBezTo>
                  <a:cubicBezTo>
                    <a:pt x="1114" y="545"/>
                    <a:pt x="1107" y="551"/>
                    <a:pt x="1105" y="549"/>
                  </a:cubicBezTo>
                  <a:cubicBezTo>
                    <a:pt x="1103" y="547"/>
                    <a:pt x="1100" y="547"/>
                    <a:pt x="1103" y="545"/>
                  </a:cubicBezTo>
                  <a:cubicBezTo>
                    <a:pt x="1106" y="542"/>
                    <a:pt x="1111" y="537"/>
                    <a:pt x="1111" y="533"/>
                  </a:cubicBezTo>
                  <a:cubicBezTo>
                    <a:pt x="1110" y="529"/>
                    <a:pt x="1110" y="525"/>
                    <a:pt x="1107" y="522"/>
                  </a:cubicBezTo>
                  <a:cubicBezTo>
                    <a:pt x="1103" y="520"/>
                    <a:pt x="1092" y="515"/>
                    <a:pt x="1091" y="517"/>
                  </a:cubicBezTo>
                  <a:cubicBezTo>
                    <a:pt x="1089" y="518"/>
                    <a:pt x="1087" y="520"/>
                    <a:pt x="1085" y="522"/>
                  </a:cubicBezTo>
                  <a:cubicBezTo>
                    <a:pt x="1083" y="523"/>
                    <a:pt x="1085" y="529"/>
                    <a:pt x="1082" y="528"/>
                  </a:cubicBezTo>
                  <a:cubicBezTo>
                    <a:pt x="1080" y="527"/>
                    <a:pt x="1078" y="527"/>
                    <a:pt x="1077" y="527"/>
                  </a:cubicBezTo>
                  <a:cubicBezTo>
                    <a:pt x="1076" y="527"/>
                    <a:pt x="1072" y="536"/>
                    <a:pt x="1071" y="538"/>
                  </a:cubicBezTo>
                  <a:cubicBezTo>
                    <a:pt x="1071" y="541"/>
                    <a:pt x="1069" y="548"/>
                    <a:pt x="1069" y="551"/>
                  </a:cubicBezTo>
                  <a:cubicBezTo>
                    <a:pt x="1070" y="554"/>
                    <a:pt x="1073" y="568"/>
                    <a:pt x="1071" y="571"/>
                  </a:cubicBezTo>
                  <a:cubicBezTo>
                    <a:pt x="1068" y="573"/>
                    <a:pt x="1064" y="578"/>
                    <a:pt x="1062" y="578"/>
                  </a:cubicBezTo>
                  <a:cubicBezTo>
                    <a:pt x="1061" y="579"/>
                    <a:pt x="1056" y="582"/>
                    <a:pt x="1056" y="579"/>
                  </a:cubicBezTo>
                  <a:cubicBezTo>
                    <a:pt x="1056" y="575"/>
                    <a:pt x="1052" y="568"/>
                    <a:pt x="1052" y="564"/>
                  </a:cubicBezTo>
                  <a:cubicBezTo>
                    <a:pt x="1052" y="560"/>
                    <a:pt x="1054" y="545"/>
                    <a:pt x="1055" y="540"/>
                  </a:cubicBezTo>
                  <a:cubicBezTo>
                    <a:pt x="1056" y="535"/>
                    <a:pt x="1058" y="529"/>
                    <a:pt x="1055" y="532"/>
                  </a:cubicBezTo>
                  <a:cubicBezTo>
                    <a:pt x="1053" y="534"/>
                    <a:pt x="1048" y="538"/>
                    <a:pt x="1050" y="533"/>
                  </a:cubicBezTo>
                  <a:cubicBezTo>
                    <a:pt x="1052" y="529"/>
                    <a:pt x="1058" y="519"/>
                    <a:pt x="1061" y="517"/>
                  </a:cubicBezTo>
                  <a:cubicBezTo>
                    <a:pt x="1063" y="515"/>
                    <a:pt x="1062" y="516"/>
                    <a:pt x="1068" y="515"/>
                  </a:cubicBezTo>
                  <a:cubicBezTo>
                    <a:pt x="1075" y="514"/>
                    <a:pt x="1079" y="510"/>
                    <a:pt x="1086" y="511"/>
                  </a:cubicBezTo>
                  <a:cubicBezTo>
                    <a:pt x="1092" y="511"/>
                    <a:pt x="1105" y="514"/>
                    <a:pt x="1102" y="510"/>
                  </a:cubicBezTo>
                  <a:cubicBezTo>
                    <a:pt x="1100" y="507"/>
                    <a:pt x="1099" y="505"/>
                    <a:pt x="1097" y="505"/>
                  </a:cubicBezTo>
                  <a:cubicBezTo>
                    <a:pt x="1095" y="504"/>
                    <a:pt x="1090" y="506"/>
                    <a:pt x="1090" y="503"/>
                  </a:cubicBezTo>
                  <a:cubicBezTo>
                    <a:pt x="1090" y="500"/>
                    <a:pt x="1091" y="498"/>
                    <a:pt x="1088" y="498"/>
                  </a:cubicBezTo>
                  <a:cubicBezTo>
                    <a:pt x="1085" y="499"/>
                    <a:pt x="1068" y="503"/>
                    <a:pt x="1065" y="503"/>
                  </a:cubicBezTo>
                  <a:cubicBezTo>
                    <a:pt x="1062" y="503"/>
                    <a:pt x="1053" y="497"/>
                    <a:pt x="1051" y="496"/>
                  </a:cubicBezTo>
                  <a:cubicBezTo>
                    <a:pt x="1048" y="495"/>
                    <a:pt x="1043" y="495"/>
                    <a:pt x="1045" y="494"/>
                  </a:cubicBezTo>
                  <a:cubicBezTo>
                    <a:pt x="1046" y="492"/>
                    <a:pt x="1054" y="486"/>
                    <a:pt x="1051" y="486"/>
                  </a:cubicBezTo>
                  <a:cubicBezTo>
                    <a:pt x="1048" y="486"/>
                    <a:pt x="1041" y="491"/>
                    <a:pt x="1038" y="493"/>
                  </a:cubicBezTo>
                  <a:cubicBezTo>
                    <a:pt x="1035" y="495"/>
                    <a:pt x="1030" y="496"/>
                    <a:pt x="1028" y="497"/>
                  </a:cubicBezTo>
                  <a:cubicBezTo>
                    <a:pt x="1025" y="498"/>
                    <a:pt x="1023" y="501"/>
                    <a:pt x="1019" y="500"/>
                  </a:cubicBezTo>
                  <a:cubicBezTo>
                    <a:pt x="1014" y="499"/>
                    <a:pt x="1014" y="495"/>
                    <a:pt x="1011" y="496"/>
                  </a:cubicBezTo>
                  <a:cubicBezTo>
                    <a:pt x="1008" y="496"/>
                    <a:pt x="1000" y="499"/>
                    <a:pt x="999" y="497"/>
                  </a:cubicBezTo>
                  <a:cubicBezTo>
                    <a:pt x="998" y="495"/>
                    <a:pt x="1010" y="486"/>
                    <a:pt x="1016" y="483"/>
                  </a:cubicBezTo>
                  <a:close/>
                  <a:moveTo>
                    <a:pt x="649" y="142"/>
                  </a:moveTo>
                  <a:cubicBezTo>
                    <a:pt x="644" y="143"/>
                    <a:pt x="645" y="141"/>
                    <a:pt x="640" y="141"/>
                  </a:cubicBezTo>
                  <a:cubicBezTo>
                    <a:pt x="635" y="142"/>
                    <a:pt x="636" y="143"/>
                    <a:pt x="633" y="145"/>
                  </a:cubicBezTo>
                  <a:cubicBezTo>
                    <a:pt x="631" y="148"/>
                    <a:pt x="636" y="148"/>
                    <a:pt x="638" y="150"/>
                  </a:cubicBezTo>
                  <a:cubicBezTo>
                    <a:pt x="640" y="152"/>
                    <a:pt x="638" y="151"/>
                    <a:pt x="634" y="151"/>
                  </a:cubicBezTo>
                  <a:cubicBezTo>
                    <a:pt x="629" y="151"/>
                    <a:pt x="624" y="156"/>
                    <a:pt x="620" y="158"/>
                  </a:cubicBezTo>
                  <a:cubicBezTo>
                    <a:pt x="617" y="161"/>
                    <a:pt x="616" y="158"/>
                    <a:pt x="618" y="157"/>
                  </a:cubicBezTo>
                  <a:cubicBezTo>
                    <a:pt x="620" y="155"/>
                    <a:pt x="626" y="148"/>
                    <a:pt x="625" y="146"/>
                  </a:cubicBezTo>
                  <a:cubicBezTo>
                    <a:pt x="624" y="144"/>
                    <a:pt x="617" y="147"/>
                    <a:pt x="612" y="149"/>
                  </a:cubicBezTo>
                  <a:cubicBezTo>
                    <a:pt x="607" y="150"/>
                    <a:pt x="610" y="154"/>
                    <a:pt x="608" y="157"/>
                  </a:cubicBezTo>
                  <a:cubicBezTo>
                    <a:pt x="606" y="159"/>
                    <a:pt x="597" y="157"/>
                    <a:pt x="591" y="156"/>
                  </a:cubicBezTo>
                  <a:cubicBezTo>
                    <a:pt x="584" y="154"/>
                    <a:pt x="588" y="153"/>
                    <a:pt x="592" y="154"/>
                  </a:cubicBezTo>
                  <a:cubicBezTo>
                    <a:pt x="596" y="154"/>
                    <a:pt x="596" y="152"/>
                    <a:pt x="596" y="149"/>
                  </a:cubicBezTo>
                  <a:cubicBezTo>
                    <a:pt x="596" y="147"/>
                    <a:pt x="600" y="145"/>
                    <a:pt x="602" y="143"/>
                  </a:cubicBezTo>
                  <a:cubicBezTo>
                    <a:pt x="604" y="141"/>
                    <a:pt x="599" y="139"/>
                    <a:pt x="599" y="137"/>
                  </a:cubicBezTo>
                  <a:cubicBezTo>
                    <a:pt x="598" y="135"/>
                    <a:pt x="608" y="137"/>
                    <a:pt x="611" y="137"/>
                  </a:cubicBezTo>
                  <a:cubicBezTo>
                    <a:pt x="615" y="137"/>
                    <a:pt x="610" y="134"/>
                    <a:pt x="604" y="132"/>
                  </a:cubicBezTo>
                  <a:cubicBezTo>
                    <a:pt x="598" y="131"/>
                    <a:pt x="596" y="132"/>
                    <a:pt x="592" y="134"/>
                  </a:cubicBezTo>
                  <a:cubicBezTo>
                    <a:pt x="588" y="135"/>
                    <a:pt x="577" y="134"/>
                    <a:pt x="573" y="134"/>
                  </a:cubicBezTo>
                  <a:cubicBezTo>
                    <a:pt x="568" y="134"/>
                    <a:pt x="571" y="135"/>
                    <a:pt x="567" y="137"/>
                  </a:cubicBezTo>
                  <a:cubicBezTo>
                    <a:pt x="563" y="139"/>
                    <a:pt x="565" y="134"/>
                    <a:pt x="567" y="132"/>
                  </a:cubicBezTo>
                  <a:cubicBezTo>
                    <a:pt x="568" y="130"/>
                    <a:pt x="571" y="131"/>
                    <a:pt x="577" y="130"/>
                  </a:cubicBezTo>
                  <a:cubicBezTo>
                    <a:pt x="582" y="130"/>
                    <a:pt x="583" y="127"/>
                    <a:pt x="589" y="126"/>
                  </a:cubicBezTo>
                  <a:cubicBezTo>
                    <a:pt x="595" y="125"/>
                    <a:pt x="598" y="123"/>
                    <a:pt x="602" y="123"/>
                  </a:cubicBezTo>
                  <a:cubicBezTo>
                    <a:pt x="606" y="122"/>
                    <a:pt x="620" y="119"/>
                    <a:pt x="626" y="117"/>
                  </a:cubicBezTo>
                  <a:cubicBezTo>
                    <a:pt x="632" y="115"/>
                    <a:pt x="638" y="115"/>
                    <a:pt x="640" y="117"/>
                  </a:cubicBezTo>
                  <a:cubicBezTo>
                    <a:pt x="642" y="120"/>
                    <a:pt x="637" y="122"/>
                    <a:pt x="633" y="124"/>
                  </a:cubicBezTo>
                  <a:cubicBezTo>
                    <a:pt x="629" y="126"/>
                    <a:pt x="629" y="124"/>
                    <a:pt x="629" y="128"/>
                  </a:cubicBezTo>
                  <a:cubicBezTo>
                    <a:pt x="629" y="131"/>
                    <a:pt x="650" y="129"/>
                    <a:pt x="652" y="129"/>
                  </a:cubicBezTo>
                  <a:cubicBezTo>
                    <a:pt x="654" y="129"/>
                    <a:pt x="659" y="120"/>
                    <a:pt x="662" y="124"/>
                  </a:cubicBezTo>
                  <a:cubicBezTo>
                    <a:pt x="664" y="126"/>
                    <a:pt x="654" y="141"/>
                    <a:pt x="649" y="142"/>
                  </a:cubicBezTo>
                  <a:close/>
                  <a:moveTo>
                    <a:pt x="769" y="205"/>
                  </a:moveTo>
                  <a:cubicBezTo>
                    <a:pt x="767" y="205"/>
                    <a:pt x="759" y="204"/>
                    <a:pt x="757" y="205"/>
                  </a:cubicBezTo>
                  <a:cubicBezTo>
                    <a:pt x="755" y="206"/>
                    <a:pt x="764" y="206"/>
                    <a:pt x="764" y="208"/>
                  </a:cubicBezTo>
                  <a:cubicBezTo>
                    <a:pt x="764" y="209"/>
                    <a:pt x="758" y="212"/>
                    <a:pt x="752" y="212"/>
                  </a:cubicBezTo>
                  <a:cubicBezTo>
                    <a:pt x="746" y="213"/>
                    <a:pt x="744" y="215"/>
                    <a:pt x="742" y="217"/>
                  </a:cubicBezTo>
                  <a:cubicBezTo>
                    <a:pt x="740" y="219"/>
                    <a:pt x="738" y="221"/>
                    <a:pt x="735" y="222"/>
                  </a:cubicBezTo>
                  <a:cubicBezTo>
                    <a:pt x="732" y="223"/>
                    <a:pt x="731" y="221"/>
                    <a:pt x="729" y="222"/>
                  </a:cubicBezTo>
                  <a:cubicBezTo>
                    <a:pt x="727" y="223"/>
                    <a:pt x="728" y="225"/>
                    <a:pt x="729" y="225"/>
                  </a:cubicBezTo>
                  <a:cubicBezTo>
                    <a:pt x="730" y="225"/>
                    <a:pt x="736" y="227"/>
                    <a:pt x="732" y="230"/>
                  </a:cubicBezTo>
                  <a:cubicBezTo>
                    <a:pt x="728" y="233"/>
                    <a:pt x="724" y="232"/>
                    <a:pt x="718" y="233"/>
                  </a:cubicBezTo>
                  <a:cubicBezTo>
                    <a:pt x="712" y="234"/>
                    <a:pt x="715" y="235"/>
                    <a:pt x="715" y="238"/>
                  </a:cubicBezTo>
                  <a:cubicBezTo>
                    <a:pt x="715" y="241"/>
                    <a:pt x="708" y="243"/>
                    <a:pt x="700" y="244"/>
                  </a:cubicBezTo>
                  <a:cubicBezTo>
                    <a:pt x="693" y="245"/>
                    <a:pt x="683" y="245"/>
                    <a:pt x="678" y="241"/>
                  </a:cubicBezTo>
                  <a:cubicBezTo>
                    <a:pt x="674" y="238"/>
                    <a:pt x="669" y="236"/>
                    <a:pt x="673" y="236"/>
                  </a:cubicBezTo>
                  <a:cubicBezTo>
                    <a:pt x="676" y="237"/>
                    <a:pt x="676" y="233"/>
                    <a:pt x="683" y="235"/>
                  </a:cubicBezTo>
                  <a:cubicBezTo>
                    <a:pt x="689" y="237"/>
                    <a:pt x="687" y="231"/>
                    <a:pt x="689" y="228"/>
                  </a:cubicBezTo>
                  <a:cubicBezTo>
                    <a:pt x="691" y="225"/>
                    <a:pt x="696" y="226"/>
                    <a:pt x="700" y="224"/>
                  </a:cubicBezTo>
                  <a:cubicBezTo>
                    <a:pt x="704" y="223"/>
                    <a:pt x="699" y="220"/>
                    <a:pt x="695" y="218"/>
                  </a:cubicBezTo>
                  <a:cubicBezTo>
                    <a:pt x="691" y="216"/>
                    <a:pt x="692" y="215"/>
                    <a:pt x="692" y="213"/>
                  </a:cubicBezTo>
                  <a:cubicBezTo>
                    <a:pt x="692" y="210"/>
                    <a:pt x="691" y="211"/>
                    <a:pt x="689" y="211"/>
                  </a:cubicBezTo>
                  <a:cubicBezTo>
                    <a:pt x="686" y="210"/>
                    <a:pt x="684" y="206"/>
                    <a:pt x="689" y="207"/>
                  </a:cubicBezTo>
                  <a:cubicBezTo>
                    <a:pt x="693" y="208"/>
                    <a:pt x="702" y="212"/>
                    <a:pt x="706" y="213"/>
                  </a:cubicBezTo>
                  <a:cubicBezTo>
                    <a:pt x="710" y="214"/>
                    <a:pt x="712" y="217"/>
                    <a:pt x="715" y="219"/>
                  </a:cubicBezTo>
                  <a:cubicBezTo>
                    <a:pt x="718" y="221"/>
                    <a:pt x="730" y="218"/>
                    <a:pt x="733" y="217"/>
                  </a:cubicBezTo>
                  <a:cubicBezTo>
                    <a:pt x="736" y="215"/>
                    <a:pt x="739" y="213"/>
                    <a:pt x="742" y="209"/>
                  </a:cubicBezTo>
                  <a:cubicBezTo>
                    <a:pt x="745" y="206"/>
                    <a:pt x="752" y="203"/>
                    <a:pt x="757" y="201"/>
                  </a:cubicBezTo>
                  <a:cubicBezTo>
                    <a:pt x="763" y="200"/>
                    <a:pt x="773" y="203"/>
                    <a:pt x="777" y="204"/>
                  </a:cubicBezTo>
                  <a:cubicBezTo>
                    <a:pt x="779" y="205"/>
                    <a:pt x="771" y="205"/>
                    <a:pt x="769" y="205"/>
                  </a:cubicBezTo>
                  <a:close/>
                  <a:moveTo>
                    <a:pt x="909" y="396"/>
                  </a:moveTo>
                  <a:cubicBezTo>
                    <a:pt x="905" y="392"/>
                    <a:pt x="909" y="392"/>
                    <a:pt x="911" y="390"/>
                  </a:cubicBezTo>
                  <a:cubicBezTo>
                    <a:pt x="914" y="388"/>
                    <a:pt x="910" y="389"/>
                    <a:pt x="907" y="389"/>
                  </a:cubicBezTo>
                  <a:cubicBezTo>
                    <a:pt x="904" y="389"/>
                    <a:pt x="904" y="383"/>
                    <a:pt x="906" y="381"/>
                  </a:cubicBezTo>
                  <a:cubicBezTo>
                    <a:pt x="908" y="379"/>
                    <a:pt x="907" y="376"/>
                    <a:pt x="909" y="375"/>
                  </a:cubicBezTo>
                  <a:cubicBezTo>
                    <a:pt x="910" y="373"/>
                    <a:pt x="913" y="376"/>
                    <a:pt x="919" y="379"/>
                  </a:cubicBezTo>
                  <a:cubicBezTo>
                    <a:pt x="924" y="381"/>
                    <a:pt x="923" y="384"/>
                    <a:pt x="925" y="386"/>
                  </a:cubicBezTo>
                  <a:cubicBezTo>
                    <a:pt x="927" y="388"/>
                    <a:pt x="927" y="393"/>
                    <a:pt x="929" y="395"/>
                  </a:cubicBezTo>
                  <a:cubicBezTo>
                    <a:pt x="930" y="398"/>
                    <a:pt x="933" y="400"/>
                    <a:pt x="932" y="406"/>
                  </a:cubicBezTo>
                  <a:cubicBezTo>
                    <a:pt x="931" y="411"/>
                    <a:pt x="936" y="408"/>
                    <a:pt x="937" y="412"/>
                  </a:cubicBezTo>
                  <a:cubicBezTo>
                    <a:pt x="937" y="420"/>
                    <a:pt x="939" y="415"/>
                    <a:pt x="941" y="421"/>
                  </a:cubicBezTo>
                  <a:cubicBezTo>
                    <a:pt x="943" y="426"/>
                    <a:pt x="940" y="431"/>
                    <a:pt x="938" y="434"/>
                  </a:cubicBezTo>
                  <a:cubicBezTo>
                    <a:pt x="937" y="438"/>
                    <a:pt x="935" y="433"/>
                    <a:pt x="933" y="429"/>
                  </a:cubicBezTo>
                  <a:cubicBezTo>
                    <a:pt x="931" y="424"/>
                    <a:pt x="936" y="420"/>
                    <a:pt x="936" y="417"/>
                  </a:cubicBezTo>
                  <a:cubicBezTo>
                    <a:pt x="936" y="414"/>
                    <a:pt x="935" y="413"/>
                    <a:pt x="933" y="414"/>
                  </a:cubicBezTo>
                  <a:cubicBezTo>
                    <a:pt x="931" y="416"/>
                    <a:pt x="930" y="418"/>
                    <a:pt x="930" y="414"/>
                  </a:cubicBezTo>
                  <a:cubicBezTo>
                    <a:pt x="930" y="409"/>
                    <a:pt x="928" y="409"/>
                    <a:pt x="925" y="406"/>
                  </a:cubicBezTo>
                  <a:cubicBezTo>
                    <a:pt x="922" y="403"/>
                    <a:pt x="925" y="409"/>
                    <a:pt x="923" y="410"/>
                  </a:cubicBezTo>
                  <a:cubicBezTo>
                    <a:pt x="921" y="411"/>
                    <a:pt x="913" y="400"/>
                    <a:pt x="909" y="396"/>
                  </a:cubicBezTo>
                  <a:close/>
                  <a:moveTo>
                    <a:pt x="1535" y="1584"/>
                  </a:moveTo>
                  <a:cubicBezTo>
                    <a:pt x="1533" y="1585"/>
                    <a:pt x="1525" y="1595"/>
                    <a:pt x="1520" y="1596"/>
                  </a:cubicBezTo>
                  <a:cubicBezTo>
                    <a:pt x="1514" y="1597"/>
                    <a:pt x="1529" y="1588"/>
                    <a:pt x="1528" y="1585"/>
                  </a:cubicBezTo>
                  <a:cubicBezTo>
                    <a:pt x="1528" y="1583"/>
                    <a:pt x="1538" y="1571"/>
                    <a:pt x="1540" y="1573"/>
                  </a:cubicBezTo>
                  <a:cubicBezTo>
                    <a:pt x="1543" y="1576"/>
                    <a:pt x="1537" y="1582"/>
                    <a:pt x="1535" y="158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1" name="Freeform 1174"/>
            <p:cNvSpPr>
              <a:spLocks/>
            </p:cNvSpPr>
            <p:nvPr/>
          </p:nvSpPr>
          <p:spPr bwMode="auto">
            <a:xfrm>
              <a:off x="7724775" y="2680679"/>
              <a:ext cx="38100" cy="24555"/>
            </a:xfrm>
            <a:custGeom>
              <a:avLst/>
              <a:gdLst>
                <a:gd name="T0" fmla="*/ 34290 w 20"/>
                <a:gd name="T1" fmla="*/ 5715 h 10"/>
                <a:gd name="T2" fmla="*/ 3810 w 20"/>
                <a:gd name="T3" fmla="*/ 1905 h 10"/>
                <a:gd name="T4" fmla="*/ 34290 w 20"/>
                <a:gd name="T5" fmla="*/ 5715 h 10"/>
                <a:gd name="T6" fmla="*/ 0 60000 65536"/>
                <a:gd name="T7" fmla="*/ 0 60000 65536"/>
                <a:gd name="T8" fmla="*/ 0 60000 65536"/>
              </a:gdLst>
              <a:ahLst/>
              <a:cxnLst>
                <a:cxn ang="T6">
                  <a:pos x="T0" y="T1"/>
                </a:cxn>
                <a:cxn ang="T7">
                  <a:pos x="T2" y="T3"/>
                </a:cxn>
                <a:cxn ang="T8">
                  <a:pos x="T4" y="T5"/>
                </a:cxn>
              </a:cxnLst>
              <a:rect l="0" t="0" r="r" b="b"/>
              <a:pathLst>
                <a:path w="20" h="10">
                  <a:moveTo>
                    <a:pt x="18" y="3"/>
                  </a:moveTo>
                  <a:cubicBezTo>
                    <a:pt x="20" y="0"/>
                    <a:pt x="0" y="1"/>
                    <a:pt x="2" y="1"/>
                  </a:cubicBezTo>
                  <a:cubicBezTo>
                    <a:pt x="4" y="2"/>
                    <a:pt x="15" y="10"/>
                    <a:pt x="18"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2" name="Freeform 1192"/>
            <p:cNvSpPr>
              <a:spLocks/>
            </p:cNvSpPr>
            <p:nvPr/>
          </p:nvSpPr>
          <p:spPr bwMode="auto">
            <a:xfrm>
              <a:off x="8428038" y="1516348"/>
              <a:ext cx="84137" cy="61388"/>
            </a:xfrm>
            <a:custGeom>
              <a:avLst/>
              <a:gdLst>
                <a:gd name="T0" fmla="*/ 82225 w 44"/>
                <a:gd name="T1" fmla="*/ 28575 h 25"/>
                <a:gd name="T2" fmla="*/ 66927 w 44"/>
                <a:gd name="T3" fmla="*/ 19050 h 25"/>
                <a:gd name="T4" fmla="*/ 40156 w 44"/>
                <a:gd name="T5" fmla="*/ 3810 h 25"/>
                <a:gd name="T6" fmla="*/ 7649 w 44"/>
                <a:gd name="T7" fmla="*/ 7620 h 25"/>
                <a:gd name="T8" fmla="*/ 17210 w 44"/>
                <a:gd name="T9" fmla="*/ 15240 h 25"/>
                <a:gd name="T10" fmla="*/ 9561 w 44"/>
                <a:gd name="T11" fmla="*/ 24765 h 25"/>
                <a:gd name="T12" fmla="*/ 11473 w 44"/>
                <a:gd name="T13" fmla="*/ 32385 h 25"/>
                <a:gd name="T14" fmla="*/ 32507 w 44"/>
                <a:gd name="T15" fmla="*/ 34290 h 25"/>
                <a:gd name="T16" fmla="*/ 30595 w 44"/>
                <a:gd name="T17" fmla="*/ 43815 h 25"/>
                <a:gd name="T18" fmla="*/ 59278 w 44"/>
                <a:gd name="T19" fmla="*/ 41910 h 25"/>
                <a:gd name="T20" fmla="*/ 82225 w 44"/>
                <a:gd name="T21" fmla="*/ 2857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25">
                  <a:moveTo>
                    <a:pt x="43" y="15"/>
                  </a:moveTo>
                  <a:cubicBezTo>
                    <a:pt x="42" y="11"/>
                    <a:pt x="38" y="14"/>
                    <a:pt x="35" y="10"/>
                  </a:cubicBezTo>
                  <a:cubicBezTo>
                    <a:pt x="31" y="7"/>
                    <a:pt x="26" y="4"/>
                    <a:pt x="21" y="2"/>
                  </a:cubicBezTo>
                  <a:cubicBezTo>
                    <a:pt x="16" y="0"/>
                    <a:pt x="2" y="0"/>
                    <a:pt x="4" y="4"/>
                  </a:cubicBezTo>
                  <a:cubicBezTo>
                    <a:pt x="7" y="7"/>
                    <a:pt x="11" y="8"/>
                    <a:pt x="9" y="8"/>
                  </a:cubicBezTo>
                  <a:cubicBezTo>
                    <a:pt x="8" y="8"/>
                    <a:pt x="4" y="12"/>
                    <a:pt x="5" y="13"/>
                  </a:cubicBezTo>
                  <a:cubicBezTo>
                    <a:pt x="6" y="14"/>
                    <a:pt x="0" y="16"/>
                    <a:pt x="6" y="17"/>
                  </a:cubicBezTo>
                  <a:cubicBezTo>
                    <a:pt x="12" y="17"/>
                    <a:pt x="16" y="16"/>
                    <a:pt x="17" y="18"/>
                  </a:cubicBezTo>
                  <a:cubicBezTo>
                    <a:pt x="19" y="20"/>
                    <a:pt x="13" y="22"/>
                    <a:pt x="16" y="23"/>
                  </a:cubicBezTo>
                  <a:cubicBezTo>
                    <a:pt x="19" y="23"/>
                    <a:pt x="25" y="25"/>
                    <a:pt x="31" y="22"/>
                  </a:cubicBezTo>
                  <a:cubicBezTo>
                    <a:pt x="37" y="19"/>
                    <a:pt x="44" y="18"/>
                    <a:pt x="43"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3" name="Freeform 1193"/>
            <p:cNvSpPr>
              <a:spLocks/>
            </p:cNvSpPr>
            <p:nvPr/>
          </p:nvSpPr>
          <p:spPr bwMode="auto">
            <a:xfrm>
              <a:off x="8458200" y="1461099"/>
              <a:ext cx="17463" cy="10231"/>
            </a:xfrm>
            <a:custGeom>
              <a:avLst/>
              <a:gdLst>
                <a:gd name="T0" fmla="*/ 7761 w 9"/>
                <a:gd name="T1" fmla="*/ 7937 h 4"/>
                <a:gd name="T2" fmla="*/ 7761 w 9"/>
                <a:gd name="T3" fmla="*/ 0 h 4"/>
                <a:gd name="T4" fmla="*/ 7761 w 9"/>
                <a:gd name="T5" fmla="*/ 7937 h 4"/>
                <a:gd name="T6" fmla="*/ 0 60000 65536"/>
                <a:gd name="T7" fmla="*/ 0 60000 65536"/>
                <a:gd name="T8" fmla="*/ 0 60000 65536"/>
              </a:gdLst>
              <a:ahLst/>
              <a:cxnLst>
                <a:cxn ang="T6">
                  <a:pos x="T0" y="T1"/>
                </a:cxn>
                <a:cxn ang="T7">
                  <a:pos x="T2" y="T3"/>
                </a:cxn>
                <a:cxn ang="T8">
                  <a:pos x="T4" y="T5"/>
                </a:cxn>
              </a:cxnLst>
              <a:rect l="0" t="0" r="r" b="b"/>
              <a:pathLst>
                <a:path w="9" h="4">
                  <a:moveTo>
                    <a:pt x="4" y="4"/>
                  </a:moveTo>
                  <a:cubicBezTo>
                    <a:pt x="0" y="4"/>
                    <a:pt x="1" y="0"/>
                    <a:pt x="4" y="0"/>
                  </a:cubicBezTo>
                  <a:cubicBezTo>
                    <a:pt x="7" y="0"/>
                    <a:pt x="9" y="4"/>
                    <a:pt x="4"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4" name="Freeform 1194"/>
            <p:cNvSpPr>
              <a:spLocks/>
            </p:cNvSpPr>
            <p:nvPr/>
          </p:nvSpPr>
          <p:spPr bwMode="auto">
            <a:xfrm>
              <a:off x="8472488" y="701930"/>
              <a:ext cx="58737" cy="34787"/>
            </a:xfrm>
            <a:custGeom>
              <a:avLst/>
              <a:gdLst>
                <a:gd name="T0" fmla="*/ 45474 w 31"/>
                <a:gd name="T1" fmla="*/ 15422 h 14"/>
                <a:gd name="T2" fmla="*/ 45474 w 31"/>
                <a:gd name="T3" fmla="*/ 25060 h 14"/>
                <a:gd name="T4" fmla="*/ 11368 w 31"/>
                <a:gd name="T5" fmla="*/ 13494 h 14"/>
                <a:gd name="T6" fmla="*/ 11368 w 31"/>
                <a:gd name="T7" fmla="*/ 3855 h 14"/>
                <a:gd name="T8" fmla="*/ 45474 w 31"/>
                <a:gd name="T9" fmla="*/ 1542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4">
                  <a:moveTo>
                    <a:pt x="24" y="8"/>
                  </a:moveTo>
                  <a:cubicBezTo>
                    <a:pt x="29" y="10"/>
                    <a:pt x="31" y="14"/>
                    <a:pt x="24" y="13"/>
                  </a:cubicBezTo>
                  <a:cubicBezTo>
                    <a:pt x="20" y="12"/>
                    <a:pt x="9" y="9"/>
                    <a:pt x="6" y="7"/>
                  </a:cubicBezTo>
                  <a:cubicBezTo>
                    <a:pt x="3" y="5"/>
                    <a:pt x="0" y="0"/>
                    <a:pt x="6" y="2"/>
                  </a:cubicBezTo>
                  <a:cubicBezTo>
                    <a:pt x="9" y="3"/>
                    <a:pt x="18" y="5"/>
                    <a:pt x="24"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5" name="Freeform 1195"/>
            <p:cNvSpPr>
              <a:spLocks/>
            </p:cNvSpPr>
            <p:nvPr/>
          </p:nvSpPr>
          <p:spPr bwMode="auto">
            <a:xfrm>
              <a:off x="8596313" y="658959"/>
              <a:ext cx="22225" cy="10231"/>
            </a:xfrm>
            <a:custGeom>
              <a:avLst/>
              <a:gdLst>
                <a:gd name="T0" fmla="*/ 14817 w 12"/>
                <a:gd name="T1" fmla="*/ 7937 h 4"/>
                <a:gd name="T2" fmla="*/ 9260 w 12"/>
                <a:gd name="T3" fmla="*/ 0 h 4"/>
                <a:gd name="T4" fmla="*/ 14817 w 12"/>
                <a:gd name="T5" fmla="*/ 7937 h 4"/>
                <a:gd name="T6" fmla="*/ 0 60000 65536"/>
                <a:gd name="T7" fmla="*/ 0 60000 65536"/>
                <a:gd name="T8" fmla="*/ 0 60000 65536"/>
              </a:gdLst>
              <a:ahLst/>
              <a:cxnLst>
                <a:cxn ang="T6">
                  <a:pos x="T0" y="T1"/>
                </a:cxn>
                <a:cxn ang="T7">
                  <a:pos x="T2" y="T3"/>
                </a:cxn>
                <a:cxn ang="T8">
                  <a:pos x="T4" y="T5"/>
                </a:cxn>
              </a:cxnLst>
              <a:rect l="0" t="0" r="r" b="b"/>
              <a:pathLst>
                <a:path w="12" h="4">
                  <a:moveTo>
                    <a:pt x="8" y="4"/>
                  </a:moveTo>
                  <a:cubicBezTo>
                    <a:pt x="3" y="4"/>
                    <a:pt x="0" y="0"/>
                    <a:pt x="5" y="0"/>
                  </a:cubicBezTo>
                  <a:cubicBezTo>
                    <a:pt x="10" y="0"/>
                    <a:pt x="12" y="4"/>
                    <a:pt x="8"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6" name="Freeform 1196"/>
            <p:cNvSpPr>
              <a:spLocks/>
            </p:cNvSpPr>
            <p:nvPr/>
          </p:nvSpPr>
          <p:spPr bwMode="auto">
            <a:xfrm>
              <a:off x="8640763" y="644634"/>
              <a:ext cx="41275" cy="22510"/>
            </a:xfrm>
            <a:custGeom>
              <a:avLst/>
              <a:gdLst>
                <a:gd name="T0" fmla="*/ 41275 w 22"/>
                <a:gd name="T1" fmla="*/ 11642 h 9"/>
                <a:gd name="T2" fmla="*/ 11257 w 22"/>
                <a:gd name="T3" fmla="*/ 11642 h 9"/>
                <a:gd name="T4" fmla="*/ 7505 w 22"/>
                <a:gd name="T5" fmla="*/ 3881 h 9"/>
                <a:gd name="T6" fmla="*/ 41275 w 22"/>
                <a:gd name="T7" fmla="*/ 1164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9">
                  <a:moveTo>
                    <a:pt x="22" y="6"/>
                  </a:moveTo>
                  <a:cubicBezTo>
                    <a:pt x="22" y="9"/>
                    <a:pt x="9" y="8"/>
                    <a:pt x="6" y="6"/>
                  </a:cubicBezTo>
                  <a:cubicBezTo>
                    <a:pt x="3" y="5"/>
                    <a:pt x="0" y="4"/>
                    <a:pt x="4" y="2"/>
                  </a:cubicBezTo>
                  <a:cubicBezTo>
                    <a:pt x="7" y="0"/>
                    <a:pt x="22" y="2"/>
                    <a:pt x="22"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7" name="Freeform 1197"/>
            <p:cNvSpPr>
              <a:spLocks/>
            </p:cNvSpPr>
            <p:nvPr/>
          </p:nvSpPr>
          <p:spPr bwMode="auto">
            <a:xfrm>
              <a:off x="8794750" y="626218"/>
              <a:ext cx="53975" cy="26601"/>
            </a:xfrm>
            <a:custGeom>
              <a:avLst/>
              <a:gdLst>
                <a:gd name="T0" fmla="*/ 26988 w 28"/>
                <a:gd name="T1" fmla="*/ 16885 h 11"/>
                <a:gd name="T2" fmla="*/ 7711 w 28"/>
                <a:gd name="T3" fmla="*/ 11257 h 11"/>
                <a:gd name="T4" fmla="*/ 26988 w 28"/>
                <a:gd name="T5" fmla="*/ 11257 h 11"/>
                <a:gd name="T6" fmla="*/ 3855 w 28"/>
                <a:gd name="T7" fmla="*/ 1876 h 11"/>
                <a:gd name="T8" fmla="*/ 30843 w 28"/>
                <a:gd name="T9" fmla="*/ 5628 h 11"/>
                <a:gd name="T10" fmla="*/ 46264 w 28"/>
                <a:gd name="T11" fmla="*/ 11257 h 11"/>
                <a:gd name="T12" fmla="*/ 32771 w 28"/>
                <a:gd name="T13" fmla="*/ 13133 h 11"/>
                <a:gd name="T14" fmla="*/ 26988 w 28"/>
                <a:gd name="T15" fmla="*/ 16885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1">
                  <a:moveTo>
                    <a:pt x="14" y="9"/>
                  </a:moveTo>
                  <a:cubicBezTo>
                    <a:pt x="10" y="8"/>
                    <a:pt x="3" y="7"/>
                    <a:pt x="4" y="6"/>
                  </a:cubicBezTo>
                  <a:cubicBezTo>
                    <a:pt x="5" y="5"/>
                    <a:pt x="18" y="7"/>
                    <a:pt x="14" y="6"/>
                  </a:cubicBezTo>
                  <a:cubicBezTo>
                    <a:pt x="9" y="4"/>
                    <a:pt x="0" y="1"/>
                    <a:pt x="2" y="1"/>
                  </a:cubicBezTo>
                  <a:cubicBezTo>
                    <a:pt x="4" y="0"/>
                    <a:pt x="12" y="3"/>
                    <a:pt x="16" y="3"/>
                  </a:cubicBezTo>
                  <a:cubicBezTo>
                    <a:pt x="21" y="3"/>
                    <a:pt x="28" y="5"/>
                    <a:pt x="24" y="6"/>
                  </a:cubicBezTo>
                  <a:cubicBezTo>
                    <a:pt x="21" y="7"/>
                    <a:pt x="15" y="6"/>
                    <a:pt x="17" y="7"/>
                  </a:cubicBezTo>
                  <a:cubicBezTo>
                    <a:pt x="18" y="8"/>
                    <a:pt x="19" y="11"/>
                    <a:pt x="14"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8" name="Freeform 1205"/>
            <p:cNvSpPr>
              <a:spLocks/>
            </p:cNvSpPr>
            <p:nvPr/>
          </p:nvSpPr>
          <p:spPr bwMode="auto">
            <a:xfrm>
              <a:off x="8528050" y="1534765"/>
              <a:ext cx="12700" cy="26601"/>
            </a:xfrm>
            <a:custGeom>
              <a:avLst/>
              <a:gdLst>
                <a:gd name="T0" fmla="*/ 10886 w 7"/>
                <a:gd name="T1" fmla="*/ 9380 h 11"/>
                <a:gd name="T2" fmla="*/ 5443 w 7"/>
                <a:gd name="T3" fmla="*/ 1876 h 11"/>
                <a:gd name="T4" fmla="*/ 0 w 7"/>
                <a:gd name="T5" fmla="*/ 13133 h 11"/>
                <a:gd name="T6" fmla="*/ 3629 w 7"/>
                <a:gd name="T7" fmla="*/ 18761 h 11"/>
                <a:gd name="T8" fmla="*/ 10886 w 7"/>
                <a:gd name="T9" fmla="*/ 938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6" y="5"/>
                  </a:moveTo>
                  <a:cubicBezTo>
                    <a:pt x="5" y="4"/>
                    <a:pt x="4" y="1"/>
                    <a:pt x="3" y="1"/>
                  </a:cubicBezTo>
                  <a:cubicBezTo>
                    <a:pt x="2" y="0"/>
                    <a:pt x="0" y="6"/>
                    <a:pt x="0" y="7"/>
                  </a:cubicBezTo>
                  <a:cubicBezTo>
                    <a:pt x="0" y="8"/>
                    <a:pt x="1" y="11"/>
                    <a:pt x="2" y="10"/>
                  </a:cubicBezTo>
                  <a:cubicBezTo>
                    <a:pt x="3" y="9"/>
                    <a:pt x="7" y="7"/>
                    <a:pt x="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49" name="Freeform 1206"/>
            <p:cNvSpPr>
              <a:spLocks/>
            </p:cNvSpPr>
            <p:nvPr/>
          </p:nvSpPr>
          <p:spPr bwMode="auto">
            <a:xfrm>
              <a:off x="8480425" y="1450867"/>
              <a:ext cx="19050" cy="18417"/>
            </a:xfrm>
            <a:custGeom>
              <a:avLst/>
              <a:gdLst>
                <a:gd name="T0" fmla="*/ 15240 w 10"/>
                <a:gd name="T1" fmla="*/ 8165 h 7"/>
                <a:gd name="T2" fmla="*/ 5715 w 10"/>
                <a:gd name="T3" fmla="*/ 2041 h 7"/>
                <a:gd name="T4" fmla="*/ 1905 w 10"/>
                <a:gd name="T5" fmla="*/ 6123 h 7"/>
                <a:gd name="T6" fmla="*/ 9525 w 10"/>
                <a:gd name="T7" fmla="*/ 12247 h 7"/>
                <a:gd name="T8" fmla="*/ 15240 w 10"/>
                <a:gd name="T9" fmla="*/ 816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8" y="4"/>
                  </a:moveTo>
                  <a:cubicBezTo>
                    <a:pt x="6" y="4"/>
                    <a:pt x="5" y="0"/>
                    <a:pt x="3" y="1"/>
                  </a:cubicBezTo>
                  <a:cubicBezTo>
                    <a:pt x="1" y="1"/>
                    <a:pt x="0" y="1"/>
                    <a:pt x="1" y="3"/>
                  </a:cubicBezTo>
                  <a:cubicBezTo>
                    <a:pt x="2" y="4"/>
                    <a:pt x="3" y="7"/>
                    <a:pt x="5" y="6"/>
                  </a:cubicBezTo>
                  <a:cubicBezTo>
                    <a:pt x="7" y="5"/>
                    <a:pt x="10" y="5"/>
                    <a:pt x="8"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0" name="Freeform 1210"/>
            <p:cNvSpPr>
              <a:spLocks/>
            </p:cNvSpPr>
            <p:nvPr/>
          </p:nvSpPr>
          <p:spPr bwMode="auto">
            <a:xfrm>
              <a:off x="7989888" y="1066167"/>
              <a:ext cx="28575" cy="4093"/>
            </a:xfrm>
            <a:custGeom>
              <a:avLst/>
              <a:gdLst>
                <a:gd name="T0" fmla="*/ 24765 w 15"/>
                <a:gd name="T1" fmla="*/ 3175 h 2"/>
                <a:gd name="T2" fmla="*/ 5715 w 15"/>
                <a:gd name="T3" fmla="*/ 1588 h 2"/>
                <a:gd name="T4" fmla="*/ 24765 w 15"/>
                <a:gd name="T5" fmla="*/ 3175 h 2"/>
                <a:gd name="T6" fmla="*/ 0 60000 65536"/>
                <a:gd name="T7" fmla="*/ 0 60000 65536"/>
                <a:gd name="T8" fmla="*/ 0 60000 65536"/>
              </a:gdLst>
              <a:ahLst/>
              <a:cxnLst>
                <a:cxn ang="T6">
                  <a:pos x="T0" y="T1"/>
                </a:cxn>
                <a:cxn ang="T7">
                  <a:pos x="T2" y="T3"/>
                </a:cxn>
                <a:cxn ang="T8">
                  <a:pos x="T4" y="T5"/>
                </a:cxn>
              </a:cxnLst>
              <a:rect l="0" t="0" r="r" b="b"/>
              <a:pathLst>
                <a:path w="15" h="2">
                  <a:moveTo>
                    <a:pt x="13" y="2"/>
                  </a:moveTo>
                  <a:cubicBezTo>
                    <a:pt x="10" y="1"/>
                    <a:pt x="0" y="0"/>
                    <a:pt x="3" y="1"/>
                  </a:cubicBezTo>
                  <a:cubicBezTo>
                    <a:pt x="6" y="2"/>
                    <a:pt x="15" y="2"/>
                    <a:pt x="13"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1" name="Freeform 1211"/>
            <p:cNvSpPr>
              <a:spLocks/>
            </p:cNvSpPr>
            <p:nvPr/>
          </p:nvSpPr>
          <p:spPr bwMode="auto">
            <a:xfrm>
              <a:off x="8021638" y="1066167"/>
              <a:ext cx="26987" cy="4093"/>
            </a:xfrm>
            <a:custGeom>
              <a:avLst/>
              <a:gdLst>
                <a:gd name="T0" fmla="*/ 25059 w 14"/>
                <a:gd name="T1" fmla="*/ 1588 h 2"/>
                <a:gd name="T2" fmla="*/ 5783 w 14"/>
                <a:gd name="T3" fmla="*/ 1588 h 2"/>
                <a:gd name="T4" fmla="*/ 25059 w 14"/>
                <a:gd name="T5" fmla="*/ 1588 h 2"/>
                <a:gd name="T6" fmla="*/ 0 60000 65536"/>
                <a:gd name="T7" fmla="*/ 0 60000 65536"/>
                <a:gd name="T8" fmla="*/ 0 60000 65536"/>
              </a:gdLst>
              <a:ahLst/>
              <a:cxnLst>
                <a:cxn ang="T6">
                  <a:pos x="T0" y="T1"/>
                </a:cxn>
                <a:cxn ang="T7">
                  <a:pos x="T2" y="T3"/>
                </a:cxn>
                <a:cxn ang="T8">
                  <a:pos x="T4" y="T5"/>
                </a:cxn>
              </a:cxnLst>
              <a:rect l="0" t="0" r="r" b="b"/>
              <a:pathLst>
                <a:path w="14" h="2">
                  <a:moveTo>
                    <a:pt x="13" y="1"/>
                  </a:moveTo>
                  <a:cubicBezTo>
                    <a:pt x="10" y="0"/>
                    <a:pt x="0" y="0"/>
                    <a:pt x="3" y="1"/>
                  </a:cubicBezTo>
                  <a:cubicBezTo>
                    <a:pt x="6" y="2"/>
                    <a:pt x="14" y="1"/>
                    <a:pt x="1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2" name="Freeform 1216"/>
            <p:cNvSpPr>
              <a:spLocks/>
            </p:cNvSpPr>
            <p:nvPr/>
          </p:nvSpPr>
          <p:spPr bwMode="auto">
            <a:xfrm>
              <a:off x="8936038" y="638496"/>
              <a:ext cx="120650" cy="20463"/>
            </a:xfrm>
            <a:custGeom>
              <a:avLst/>
              <a:gdLst>
                <a:gd name="T0" fmla="*/ 49792 w 63"/>
                <a:gd name="T1" fmla="*/ 8819 h 9"/>
                <a:gd name="T2" fmla="*/ 15321 w 63"/>
                <a:gd name="T3" fmla="*/ 14111 h 9"/>
                <a:gd name="T4" fmla="*/ 78518 w 63"/>
                <a:gd name="T5" fmla="*/ 10583 h 9"/>
                <a:gd name="T6" fmla="*/ 120650 w 63"/>
                <a:gd name="T7" fmla="*/ 5292 h 9"/>
                <a:gd name="T8" fmla="*/ 120650 w 63"/>
                <a:gd name="T9" fmla="*/ 0 h 9"/>
                <a:gd name="T10" fmla="*/ 91924 w 63"/>
                <a:gd name="T11" fmla="*/ 1764 h 9"/>
                <a:gd name="T12" fmla="*/ 49792 w 63"/>
                <a:gd name="T13" fmla="*/ 881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9">
                  <a:moveTo>
                    <a:pt x="26" y="5"/>
                  </a:moveTo>
                  <a:cubicBezTo>
                    <a:pt x="18" y="7"/>
                    <a:pt x="0" y="9"/>
                    <a:pt x="8" y="8"/>
                  </a:cubicBezTo>
                  <a:cubicBezTo>
                    <a:pt x="17" y="8"/>
                    <a:pt x="36" y="6"/>
                    <a:pt x="41" y="6"/>
                  </a:cubicBezTo>
                  <a:cubicBezTo>
                    <a:pt x="45" y="6"/>
                    <a:pt x="55" y="4"/>
                    <a:pt x="63" y="3"/>
                  </a:cubicBezTo>
                  <a:cubicBezTo>
                    <a:pt x="63" y="0"/>
                    <a:pt x="63" y="0"/>
                    <a:pt x="63" y="0"/>
                  </a:cubicBezTo>
                  <a:cubicBezTo>
                    <a:pt x="56" y="0"/>
                    <a:pt x="51" y="1"/>
                    <a:pt x="48" y="1"/>
                  </a:cubicBezTo>
                  <a:cubicBezTo>
                    <a:pt x="39" y="3"/>
                    <a:pt x="33" y="4"/>
                    <a:pt x="2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3" name="Freeform 1217"/>
            <p:cNvSpPr>
              <a:spLocks/>
            </p:cNvSpPr>
            <p:nvPr/>
          </p:nvSpPr>
          <p:spPr bwMode="auto">
            <a:xfrm>
              <a:off x="8982075" y="718300"/>
              <a:ext cx="74613" cy="42972"/>
            </a:xfrm>
            <a:custGeom>
              <a:avLst/>
              <a:gdLst>
                <a:gd name="T0" fmla="*/ 9566 w 39"/>
                <a:gd name="T1" fmla="*/ 29416 h 17"/>
                <a:gd name="T2" fmla="*/ 47829 w 39"/>
                <a:gd name="T3" fmla="*/ 19611 h 17"/>
                <a:gd name="T4" fmla="*/ 74613 w 39"/>
                <a:gd name="T5" fmla="*/ 15688 h 17"/>
                <a:gd name="T6" fmla="*/ 74613 w 39"/>
                <a:gd name="T7" fmla="*/ 0 h 17"/>
                <a:gd name="T8" fmla="*/ 11479 w 39"/>
                <a:gd name="T9" fmla="*/ 17650 h 17"/>
                <a:gd name="T10" fmla="*/ 9566 w 39"/>
                <a:gd name="T11" fmla="*/ 294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5" y="15"/>
                  </a:moveTo>
                  <a:cubicBezTo>
                    <a:pt x="6" y="17"/>
                    <a:pt x="18" y="11"/>
                    <a:pt x="25" y="10"/>
                  </a:cubicBezTo>
                  <a:cubicBezTo>
                    <a:pt x="28" y="10"/>
                    <a:pt x="33" y="9"/>
                    <a:pt x="39" y="8"/>
                  </a:cubicBezTo>
                  <a:cubicBezTo>
                    <a:pt x="39" y="0"/>
                    <a:pt x="39" y="0"/>
                    <a:pt x="39" y="0"/>
                  </a:cubicBezTo>
                  <a:cubicBezTo>
                    <a:pt x="26" y="2"/>
                    <a:pt x="11" y="8"/>
                    <a:pt x="6" y="9"/>
                  </a:cubicBezTo>
                  <a:cubicBezTo>
                    <a:pt x="0" y="11"/>
                    <a:pt x="4" y="12"/>
                    <a:pt x="5"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4" name="Freeform 1218"/>
            <p:cNvSpPr>
              <a:spLocks/>
            </p:cNvSpPr>
            <p:nvPr/>
          </p:nvSpPr>
          <p:spPr bwMode="auto">
            <a:xfrm>
              <a:off x="8694738" y="2052472"/>
              <a:ext cx="1587" cy="2047"/>
            </a:xfrm>
            <a:custGeom>
              <a:avLst/>
              <a:gdLst>
                <a:gd name="T0" fmla="*/ 0 w 1587"/>
                <a:gd name="T1" fmla="*/ 1588 h 1"/>
                <a:gd name="T2" fmla="*/ 0 w 1587"/>
                <a:gd name="T3" fmla="*/ 1588 h 1"/>
                <a:gd name="T4" fmla="*/ 0 w 1587"/>
                <a:gd name="T5" fmla="*/ 1588 h 1"/>
                <a:gd name="T6" fmla="*/ 0 60000 65536"/>
                <a:gd name="T7" fmla="*/ 0 60000 65536"/>
                <a:gd name="T8" fmla="*/ 0 60000 65536"/>
              </a:gdLst>
              <a:ahLst/>
              <a:cxnLst>
                <a:cxn ang="T6">
                  <a:pos x="T0" y="T1"/>
                </a:cxn>
                <a:cxn ang="T7">
                  <a:pos x="T2" y="T3"/>
                </a:cxn>
                <a:cxn ang="T8">
                  <a:pos x="T4" y="T5"/>
                </a:cxn>
              </a:cxnLst>
              <a:rect l="0" t="0" r="r" b="b"/>
              <a:pathLst>
                <a:path w="1587" h="1">
                  <a:moveTo>
                    <a:pt x="0" y="1"/>
                  </a:moveTo>
                  <a:cubicBezTo>
                    <a:pt x="0" y="1"/>
                    <a:pt x="0" y="1"/>
                    <a:pt x="0" y="1"/>
                  </a:cubicBezTo>
                  <a:cubicBezTo>
                    <a:pt x="0" y="0"/>
                    <a:pt x="0" y="1"/>
                    <a:pt x="0"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5" name="Freeform 1219"/>
            <p:cNvSpPr>
              <a:spLocks/>
            </p:cNvSpPr>
            <p:nvPr/>
          </p:nvSpPr>
          <p:spPr bwMode="auto">
            <a:xfrm>
              <a:off x="7978775" y="601663"/>
              <a:ext cx="1077913" cy="1471272"/>
            </a:xfrm>
            <a:custGeom>
              <a:avLst/>
              <a:gdLst>
                <a:gd name="T0" fmla="*/ 972983 w 565"/>
                <a:gd name="T1" fmla="*/ 43827 h 599"/>
                <a:gd name="T2" fmla="*/ 919565 w 565"/>
                <a:gd name="T3" fmla="*/ 15244 h 599"/>
                <a:gd name="T4" fmla="*/ 847068 w 565"/>
                <a:gd name="T5" fmla="*/ 40016 h 599"/>
                <a:gd name="T6" fmla="*/ 833713 w 565"/>
                <a:gd name="T7" fmla="*/ 76221 h 599"/>
                <a:gd name="T8" fmla="*/ 759309 w 565"/>
                <a:gd name="T9" fmla="*/ 85749 h 599"/>
                <a:gd name="T10" fmla="*/ 675365 w 565"/>
                <a:gd name="T11" fmla="*/ 80032 h 599"/>
                <a:gd name="T12" fmla="*/ 587606 w 565"/>
                <a:gd name="T13" fmla="*/ 106710 h 599"/>
                <a:gd name="T14" fmla="*/ 488400 w 565"/>
                <a:gd name="T15" fmla="*/ 131482 h 599"/>
                <a:gd name="T16" fmla="*/ 393009 w 565"/>
                <a:gd name="T17" fmla="*/ 120048 h 599"/>
                <a:gd name="T18" fmla="*/ 299526 w 565"/>
                <a:gd name="T19" fmla="*/ 154348 h 599"/>
                <a:gd name="T20" fmla="*/ 148809 w 565"/>
                <a:gd name="T21" fmla="*/ 211514 h 599"/>
                <a:gd name="T22" fmla="*/ 148809 w 565"/>
                <a:gd name="T23" fmla="*/ 270585 h 599"/>
                <a:gd name="T24" fmla="*/ 3816 w 565"/>
                <a:gd name="T25" fmla="*/ 312507 h 599"/>
                <a:gd name="T26" fmla="*/ 72497 w 565"/>
                <a:gd name="T27" fmla="*/ 350617 h 599"/>
                <a:gd name="T28" fmla="*/ 148809 w 565"/>
                <a:gd name="T29" fmla="*/ 373484 h 599"/>
                <a:gd name="T30" fmla="*/ 125916 w 565"/>
                <a:gd name="T31" fmla="*/ 400161 h 599"/>
                <a:gd name="T32" fmla="*/ 185058 w 565"/>
                <a:gd name="T33" fmla="*/ 419216 h 599"/>
                <a:gd name="T34" fmla="*/ 330051 w 565"/>
                <a:gd name="T35" fmla="*/ 438272 h 599"/>
                <a:gd name="T36" fmla="*/ 423534 w 565"/>
                <a:gd name="T37" fmla="*/ 527832 h 599"/>
                <a:gd name="T38" fmla="*/ 455967 w 565"/>
                <a:gd name="T39" fmla="*/ 581186 h 599"/>
                <a:gd name="T40" fmla="*/ 442612 w 565"/>
                <a:gd name="T41" fmla="*/ 609769 h 599"/>
                <a:gd name="T42" fmla="*/ 463598 w 565"/>
                <a:gd name="T43" fmla="*/ 630730 h 599"/>
                <a:gd name="T44" fmla="*/ 459782 w 565"/>
                <a:gd name="T45" fmla="*/ 659313 h 599"/>
                <a:gd name="T46" fmla="*/ 509385 w 565"/>
                <a:gd name="T47" fmla="*/ 632636 h 599"/>
                <a:gd name="T48" fmla="*/ 515109 w 565"/>
                <a:gd name="T49" fmla="*/ 653597 h 599"/>
                <a:gd name="T50" fmla="*/ 536095 w 565"/>
                <a:gd name="T51" fmla="*/ 684085 h 599"/>
                <a:gd name="T52" fmla="*/ 475045 w 565"/>
                <a:gd name="T53" fmla="*/ 697424 h 599"/>
                <a:gd name="T54" fmla="*/ 566620 w 565"/>
                <a:gd name="T55" fmla="*/ 746967 h 599"/>
                <a:gd name="T56" fmla="*/ 545634 w 565"/>
                <a:gd name="T57" fmla="*/ 788889 h 599"/>
                <a:gd name="T58" fmla="*/ 539910 w 565"/>
                <a:gd name="T59" fmla="*/ 798417 h 599"/>
                <a:gd name="T60" fmla="*/ 570435 w 565"/>
                <a:gd name="T61" fmla="*/ 817472 h 599"/>
                <a:gd name="T62" fmla="*/ 492215 w 565"/>
                <a:gd name="T63" fmla="*/ 821283 h 599"/>
                <a:gd name="T64" fmla="*/ 545634 w 565"/>
                <a:gd name="T65" fmla="*/ 815567 h 599"/>
                <a:gd name="T66" fmla="*/ 557081 w 565"/>
                <a:gd name="T67" fmla="*/ 828905 h 599"/>
                <a:gd name="T68" fmla="*/ 488400 w 565"/>
                <a:gd name="T69" fmla="*/ 844149 h 599"/>
                <a:gd name="T70" fmla="*/ 490307 w 565"/>
                <a:gd name="T71" fmla="*/ 847961 h 599"/>
                <a:gd name="T72" fmla="*/ 488400 w 565"/>
                <a:gd name="T73" fmla="*/ 880354 h 599"/>
                <a:gd name="T74" fmla="*/ 501754 w 565"/>
                <a:gd name="T75" fmla="*/ 893693 h 599"/>
                <a:gd name="T76" fmla="*/ 560896 w 565"/>
                <a:gd name="T77" fmla="*/ 907032 h 599"/>
                <a:gd name="T78" fmla="*/ 534187 w 565"/>
                <a:gd name="T79" fmla="*/ 966103 h 599"/>
                <a:gd name="T80" fmla="*/ 574251 w 565"/>
                <a:gd name="T81" fmla="*/ 948954 h 599"/>
                <a:gd name="T82" fmla="*/ 570435 w 565"/>
                <a:gd name="T83" fmla="*/ 966103 h 599"/>
                <a:gd name="T84" fmla="*/ 579974 w 565"/>
                <a:gd name="T85" fmla="*/ 1027080 h 599"/>
                <a:gd name="T86" fmla="*/ 623854 w 565"/>
                <a:gd name="T87" fmla="*/ 1082341 h 599"/>
                <a:gd name="T88" fmla="*/ 698259 w 565"/>
                <a:gd name="T89" fmla="*/ 1101396 h 599"/>
                <a:gd name="T90" fmla="*/ 715429 w 565"/>
                <a:gd name="T91" fmla="*/ 1116640 h 599"/>
                <a:gd name="T92" fmla="*/ 730691 w 565"/>
                <a:gd name="T93" fmla="*/ 1139506 h 599"/>
                <a:gd name="T94" fmla="*/ 763124 w 565"/>
                <a:gd name="T95" fmla="*/ 1093774 h 599"/>
                <a:gd name="T96" fmla="*/ 759309 w 565"/>
                <a:gd name="T97" fmla="*/ 1025175 h 599"/>
                <a:gd name="T98" fmla="*/ 795557 w 565"/>
                <a:gd name="T99" fmla="*/ 985159 h 599"/>
                <a:gd name="T100" fmla="*/ 820359 w 565"/>
                <a:gd name="T101" fmla="*/ 931804 h 599"/>
                <a:gd name="T102" fmla="*/ 873777 w 565"/>
                <a:gd name="T103" fmla="*/ 897504 h 599"/>
                <a:gd name="T104" fmla="*/ 919565 w 565"/>
                <a:gd name="T105" fmla="*/ 903221 h 599"/>
                <a:gd name="T106" fmla="*/ 1030218 w 565"/>
                <a:gd name="T107" fmla="*/ 813661 h 599"/>
                <a:gd name="T108" fmla="*/ 1051204 w 565"/>
                <a:gd name="T109" fmla="*/ 110521 h 5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5" h="599">
                  <a:moveTo>
                    <a:pt x="551" y="58"/>
                  </a:moveTo>
                  <a:cubicBezTo>
                    <a:pt x="544" y="59"/>
                    <a:pt x="532" y="65"/>
                    <a:pt x="531" y="63"/>
                  </a:cubicBezTo>
                  <a:cubicBezTo>
                    <a:pt x="530" y="60"/>
                    <a:pt x="526" y="59"/>
                    <a:pt x="532" y="57"/>
                  </a:cubicBezTo>
                  <a:cubicBezTo>
                    <a:pt x="537" y="56"/>
                    <a:pt x="552" y="50"/>
                    <a:pt x="565" y="48"/>
                  </a:cubicBezTo>
                  <a:cubicBezTo>
                    <a:pt x="565" y="18"/>
                    <a:pt x="565" y="18"/>
                    <a:pt x="565" y="18"/>
                  </a:cubicBezTo>
                  <a:cubicBezTo>
                    <a:pt x="557" y="19"/>
                    <a:pt x="547" y="21"/>
                    <a:pt x="543" y="21"/>
                  </a:cubicBezTo>
                  <a:cubicBezTo>
                    <a:pt x="538" y="21"/>
                    <a:pt x="519" y="23"/>
                    <a:pt x="510" y="23"/>
                  </a:cubicBezTo>
                  <a:cubicBezTo>
                    <a:pt x="502" y="24"/>
                    <a:pt x="520" y="22"/>
                    <a:pt x="528" y="20"/>
                  </a:cubicBezTo>
                  <a:cubicBezTo>
                    <a:pt x="535" y="19"/>
                    <a:pt x="541" y="18"/>
                    <a:pt x="550" y="16"/>
                  </a:cubicBezTo>
                  <a:cubicBezTo>
                    <a:pt x="553" y="16"/>
                    <a:pt x="558" y="15"/>
                    <a:pt x="565" y="15"/>
                  </a:cubicBezTo>
                  <a:cubicBezTo>
                    <a:pt x="565" y="1"/>
                    <a:pt x="565" y="1"/>
                    <a:pt x="565" y="1"/>
                  </a:cubicBezTo>
                  <a:cubicBezTo>
                    <a:pt x="552" y="1"/>
                    <a:pt x="529" y="1"/>
                    <a:pt x="526" y="1"/>
                  </a:cubicBezTo>
                  <a:cubicBezTo>
                    <a:pt x="521" y="0"/>
                    <a:pt x="494" y="2"/>
                    <a:pt x="488" y="3"/>
                  </a:cubicBezTo>
                  <a:cubicBezTo>
                    <a:pt x="482" y="4"/>
                    <a:pt x="485" y="9"/>
                    <a:pt x="482" y="8"/>
                  </a:cubicBezTo>
                  <a:cubicBezTo>
                    <a:pt x="479" y="7"/>
                    <a:pt x="469" y="3"/>
                    <a:pt x="467" y="4"/>
                  </a:cubicBezTo>
                  <a:cubicBezTo>
                    <a:pt x="466" y="5"/>
                    <a:pt x="466" y="7"/>
                    <a:pt x="461" y="7"/>
                  </a:cubicBezTo>
                  <a:cubicBezTo>
                    <a:pt x="456" y="7"/>
                    <a:pt x="451" y="6"/>
                    <a:pt x="454" y="10"/>
                  </a:cubicBezTo>
                  <a:cubicBezTo>
                    <a:pt x="457" y="13"/>
                    <a:pt x="481" y="16"/>
                    <a:pt x="477" y="16"/>
                  </a:cubicBezTo>
                  <a:cubicBezTo>
                    <a:pt x="472" y="16"/>
                    <a:pt x="454" y="21"/>
                    <a:pt x="450" y="21"/>
                  </a:cubicBezTo>
                  <a:cubicBezTo>
                    <a:pt x="446" y="21"/>
                    <a:pt x="458" y="27"/>
                    <a:pt x="454" y="26"/>
                  </a:cubicBezTo>
                  <a:cubicBezTo>
                    <a:pt x="450" y="25"/>
                    <a:pt x="446" y="23"/>
                    <a:pt x="444" y="21"/>
                  </a:cubicBezTo>
                  <a:cubicBezTo>
                    <a:pt x="442" y="20"/>
                    <a:pt x="434" y="22"/>
                    <a:pt x="430" y="21"/>
                  </a:cubicBezTo>
                  <a:cubicBezTo>
                    <a:pt x="426" y="20"/>
                    <a:pt x="411" y="13"/>
                    <a:pt x="404" y="12"/>
                  </a:cubicBezTo>
                  <a:cubicBezTo>
                    <a:pt x="398" y="12"/>
                    <a:pt x="399" y="16"/>
                    <a:pt x="393" y="16"/>
                  </a:cubicBezTo>
                  <a:cubicBezTo>
                    <a:pt x="386" y="16"/>
                    <a:pt x="365" y="16"/>
                    <a:pt x="370" y="18"/>
                  </a:cubicBezTo>
                  <a:cubicBezTo>
                    <a:pt x="375" y="20"/>
                    <a:pt x="394" y="25"/>
                    <a:pt x="402" y="25"/>
                  </a:cubicBezTo>
                  <a:cubicBezTo>
                    <a:pt x="409" y="25"/>
                    <a:pt x="435" y="27"/>
                    <a:pt x="437" y="31"/>
                  </a:cubicBezTo>
                  <a:cubicBezTo>
                    <a:pt x="439" y="35"/>
                    <a:pt x="438" y="42"/>
                    <a:pt x="437" y="40"/>
                  </a:cubicBezTo>
                  <a:cubicBezTo>
                    <a:pt x="436" y="38"/>
                    <a:pt x="438" y="34"/>
                    <a:pt x="429" y="31"/>
                  </a:cubicBezTo>
                  <a:cubicBezTo>
                    <a:pt x="420" y="29"/>
                    <a:pt x="414" y="29"/>
                    <a:pt x="415" y="30"/>
                  </a:cubicBezTo>
                  <a:cubicBezTo>
                    <a:pt x="415" y="31"/>
                    <a:pt x="419" y="39"/>
                    <a:pt x="416" y="36"/>
                  </a:cubicBezTo>
                  <a:cubicBezTo>
                    <a:pt x="412" y="33"/>
                    <a:pt x="412" y="30"/>
                    <a:pt x="406" y="29"/>
                  </a:cubicBezTo>
                  <a:cubicBezTo>
                    <a:pt x="401" y="27"/>
                    <a:pt x="369" y="27"/>
                    <a:pt x="366" y="27"/>
                  </a:cubicBezTo>
                  <a:cubicBezTo>
                    <a:pt x="363" y="28"/>
                    <a:pt x="383" y="38"/>
                    <a:pt x="392" y="42"/>
                  </a:cubicBezTo>
                  <a:cubicBezTo>
                    <a:pt x="402" y="45"/>
                    <a:pt x="401" y="46"/>
                    <a:pt x="398" y="45"/>
                  </a:cubicBezTo>
                  <a:cubicBezTo>
                    <a:pt x="395" y="44"/>
                    <a:pt x="377" y="44"/>
                    <a:pt x="376" y="45"/>
                  </a:cubicBezTo>
                  <a:cubicBezTo>
                    <a:pt x="375" y="46"/>
                    <a:pt x="377" y="52"/>
                    <a:pt x="376" y="51"/>
                  </a:cubicBezTo>
                  <a:cubicBezTo>
                    <a:pt x="376" y="50"/>
                    <a:pt x="370" y="46"/>
                    <a:pt x="371" y="44"/>
                  </a:cubicBezTo>
                  <a:cubicBezTo>
                    <a:pt x="371" y="43"/>
                    <a:pt x="378" y="44"/>
                    <a:pt x="377" y="43"/>
                  </a:cubicBezTo>
                  <a:cubicBezTo>
                    <a:pt x="376" y="41"/>
                    <a:pt x="371" y="36"/>
                    <a:pt x="363" y="33"/>
                  </a:cubicBezTo>
                  <a:cubicBezTo>
                    <a:pt x="354" y="31"/>
                    <a:pt x="338" y="29"/>
                    <a:pt x="340" y="31"/>
                  </a:cubicBezTo>
                  <a:cubicBezTo>
                    <a:pt x="341" y="34"/>
                    <a:pt x="346" y="41"/>
                    <a:pt x="354" y="42"/>
                  </a:cubicBezTo>
                  <a:cubicBezTo>
                    <a:pt x="361" y="44"/>
                    <a:pt x="377" y="52"/>
                    <a:pt x="378" y="55"/>
                  </a:cubicBezTo>
                  <a:cubicBezTo>
                    <a:pt x="380" y="58"/>
                    <a:pt x="375" y="63"/>
                    <a:pt x="371" y="60"/>
                  </a:cubicBezTo>
                  <a:cubicBezTo>
                    <a:pt x="367" y="57"/>
                    <a:pt x="357" y="51"/>
                    <a:pt x="353" y="50"/>
                  </a:cubicBezTo>
                  <a:cubicBezTo>
                    <a:pt x="350" y="49"/>
                    <a:pt x="316" y="38"/>
                    <a:pt x="311" y="37"/>
                  </a:cubicBezTo>
                  <a:cubicBezTo>
                    <a:pt x="306" y="36"/>
                    <a:pt x="293" y="36"/>
                    <a:pt x="293" y="38"/>
                  </a:cubicBezTo>
                  <a:cubicBezTo>
                    <a:pt x="294" y="39"/>
                    <a:pt x="299" y="49"/>
                    <a:pt x="304" y="51"/>
                  </a:cubicBezTo>
                  <a:cubicBezTo>
                    <a:pt x="308" y="52"/>
                    <a:pt x="312" y="56"/>
                    <a:pt x="308" y="56"/>
                  </a:cubicBezTo>
                  <a:cubicBezTo>
                    <a:pt x="303" y="56"/>
                    <a:pt x="293" y="54"/>
                    <a:pt x="293" y="56"/>
                  </a:cubicBezTo>
                  <a:cubicBezTo>
                    <a:pt x="293" y="57"/>
                    <a:pt x="302" y="60"/>
                    <a:pt x="304" y="62"/>
                  </a:cubicBezTo>
                  <a:cubicBezTo>
                    <a:pt x="305" y="64"/>
                    <a:pt x="306" y="65"/>
                    <a:pt x="301" y="62"/>
                  </a:cubicBezTo>
                  <a:cubicBezTo>
                    <a:pt x="295" y="60"/>
                    <a:pt x="272" y="51"/>
                    <a:pt x="269" y="51"/>
                  </a:cubicBezTo>
                  <a:cubicBezTo>
                    <a:pt x="267" y="51"/>
                    <a:pt x="267" y="58"/>
                    <a:pt x="265" y="59"/>
                  </a:cubicBezTo>
                  <a:cubicBezTo>
                    <a:pt x="264" y="60"/>
                    <a:pt x="262" y="60"/>
                    <a:pt x="260" y="62"/>
                  </a:cubicBezTo>
                  <a:cubicBezTo>
                    <a:pt x="259" y="64"/>
                    <a:pt x="257" y="71"/>
                    <a:pt x="256" y="69"/>
                  </a:cubicBezTo>
                  <a:cubicBezTo>
                    <a:pt x="255" y="68"/>
                    <a:pt x="254" y="62"/>
                    <a:pt x="257" y="59"/>
                  </a:cubicBezTo>
                  <a:cubicBezTo>
                    <a:pt x="260" y="55"/>
                    <a:pt x="258" y="45"/>
                    <a:pt x="252" y="44"/>
                  </a:cubicBezTo>
                  <a:cubicBezTo>
                    <a:pt x="246" y="42"/>
                    <a:pt x="243" y="42"/>
                    <a:pt x="234" y="44"/>
                  </a:cubicBezTo>
                  <a:cubicBezTo>
                    <a:pt x="224" y="46"/>
                    <a:pt x="205" y="49"/>
                    <a:pt x="196" y="50"/>
                  </a:cubicBezTo>
                  <a:cubicBezTo>
                    <a:pt x="187" y="51"/>
                    <a:pt x="180" y="53"/>
                    <a:pt x="184" y="53"/>
                  </a:cubicBezTo>
                  <a:cubicBezTo>
                    <a:pt x="188" y="53"/>
                    <a:pt x="192" y="55"/>
                    <a:pt x="196" y="58"/>
                  </a:cubicBezTo>
                  <a:cubicBezTo>
                    <a:pt x="199" y="62"/>
                    <a:pt x="202" y="62"/>
                    <a:pt x="206" y="63"/>
                  </a:cubicBezTo>
                  <a:cubicBezTo>
                    <a:pt x="210" y="65"/>
                    <a:pt x="219" y="74"/>
                    <a:pt x="212" y="70"/>
                  </a:cubicBezTo>
                  <a:cubicBezTo>
                    <a:pt x="205" y="66"/>
                    <a:pt x="200" y="67"/>
                    <a:pt x="196" y="65"/>
                  </a:cubicBezTo>
                  <a:cubicBezTo>
                    <a:pt x="192" y="63"/>
                    <a:pt x="193" y="58"/>
                    <a:pt x="187" y="57"/>
                  </a:cubicBezTo>
                  <a:cubicBezTo>
                    <a:pt x="181" y="56"/>
                    <a:pt x="167" y="57"/>
                    <a:pt x="161" y="58"/>
                  </a:cubicBezTo>
                  <a:cubicBezTo>
                    <a:pt x="154" y="60"/>
                    <a:pt x="154" y="60"/>
                    <a:pt x="157" y="63"/>
                  </a:cubicBezTo>
                  <a:cubicBezTo>
                    <a:pt x="160" y="66"/>
                    <a:pt x="160" y="71"/>
                    <a:pt x="159" y="73"/>
                  </a:cubicBezTo>
                  <a:cubicBezTo>
                    <a:pt x="158" y="75"/>
                    <a:pt x="161" y="83"/>
                    <a:pt x="157" y="81"/>
                  </a:cubicBezTo>
                  <a:cubicBezTo>
                    <a:pt x="152" y="79"/>
                    <a:pt x="137" y="76"/>
                    <a:pt x="133" y="77"/>
                  </a:cubicBezTo>
                  <a:cubicBezTo>
                    <a:pt x="129" y="79"/>
                    <a:pt x="131" y="88"/>
                    <a:pt x="133" y="89"/>
                  </a:cubicBezTo>
                  <a:cubicBezTo>
                    <a:pt x="134" y="90"/>
                    <a:pt x="133" y="92"/>
                    <a:pt x="130" y="89"/>
                  </a:cubicBezTo>
                  <a:cubicBezTo>
                    <a:pt x="126" y="86"/>
                    <a:pt x="121" y="79"/>
                    <a:pt x="113" y="84"/>
                  </a:cubicBezTo>
                  <a:cubicBezTo>
                    <a:pt x="105" y="89"/>
                    <a:pt x="91" y="97"/>
                    <a:pt x="86" y="99"/>
                  </a:cubicBezTo>
                  <a:cubicBezTo>
                    <a:pt x="82" y="100"/>
                    <a:pt x="73" y="104"/>
                    <a:pt x="72" y="105"/>
                  </a:cubicBezTo>
                  <a:cubicBezTo>
                    <a:pt x="70" y="107"/>
                    <a:pt x="76" y="110"/>
                    <a:pt x="78" y="111"/>
                  </a:cubicBezTo>
                  <a:cubicBezTo>
                    <a:pt x="80" y="111"/>
                    <a:pt x="91" y="113"/>
                    <a:pt x="98" y="113"/>
                  </a:cubicBezTo>
                  <a:cubicBezTo>
                    <a:pt x="104" y="113"/>
                    <a:pt x="121" y="110"/>
                    <a:pt x="118" y="111"/>
                  </a:cubicBezTo>
                  <a:cubicBezTo>
                    <a:pt x="115" y="112"/>
                    <a:pt x="105" y="115"/>
                    <a:pt x="106" y="122"/>
                  </a:cubicBezTo>
                  <a:cubicBezTo>
                    <a:pt x="106" y="128"/>
                    <a:pt x="112" y="128"/>
                    <a:pt x="105" y="133"/>
                  </a:cubicBezTo>
                  <a:cubicBezTo>
                    <a:pt x="99" y="139"/>
                    <a:pt x="94" y="142"/>
                    <a:pt x="91" y="142"/>
                  </a:cubicBezTo>
                  <a:cubicBezTo>
                    <a:pt x="88" y="142"/>
                    <a:pt x="88" y="140"/>
                    <a:pt x="85" y="141"/>
                  </a:cubicBezTo>
                  <a:cubicBezTo>
                    <a:pt x="83" y="142"/>
                    <a:pt x="79" y="142"/>
                    <a:pt x="78" y="142"/>
                  </a:cubicBezTo>
                  <a:cubicBezTo>
                    <a:pt x="76" y="141"/>
                    <a:pt x="75" y="140"/>
                    <a:pt x="72" y="141"/>
                  </a:cubicBezTo>
                  <a:cubicBezTo>
                    <a:pt x="69" y="142"/>
                    <a:pt x="58" y="143"/>
                    <a:pt x="55" y="145"/>
                  </a:cubicBezTo>
                  <a:cubicBezTo>
                    <a:pt x="52" y="148"/>
                    <a:pt x="55" y="149"/>
                    <a:pt x="49" y="150"/>
                  </a:cubicBezTo>
                  <a:cubicBezTo>
                    <a:pt x="43" y="150"/>
                    <a:pt x="21" y="157"/>
                    <a:pt x="18" y="156"/>
                  </a:cubicBezTo>
                  <a:cubicBezTo>
                    <a:pt x="16" y="154"/>
                    <a:pt x="12" y="154"/>
                    <a:pt x="11" y="156"/>
                  </a:cubicBezTo>
                  <a:cubicBezTo>
                    <a:pt x="10" y="157"/>
                    <a:pt x="8" y="159"/>
                    <a:pt x="6" y="159"/>
                  </a:cubicBezTo>
                  <a:cubicBezTo>
                    <a:pt x="4" y="159"/>
                    <a:pt x="0" y="163"/>
                    <a:pt x="2" y="164"/>
                  </a:cubicBezTo>
                  <a:cubicBezTo>
                    <a:pt x="5" y="164"/>
                    <a:pt x="2" y="168"/>
                    <a:pt x="1" y="168"/>
                  </a:cubicBezTo>
                  <a:cubicBezTo>
                    <a:pt x="0" y="168"/>
                    <a:pt x="1" y="170"/>
                    <a:pt x="4" y="172"/>
                  </a:cubicBezTo>
                  <a:cubicBezTo>
                    <a:pt x="7" y="174"/>
                    <a:pt x="8" y="179"/>
                    <a:pt x="10" y="178"/>
                  </a:cubicBezTo>
                  <a:cubicBezTo>
                    <a:pt x="12" y="177"/>
                    <a:pt x="13" y="174"/>
                    <a:pt x="17" y="177"/>
                  </a:cubicBezTo>
                  <a:cubicBezTo>
                    <a:pt x="21" y="179"/>
                    <a:pt x="25" y="180"/>
                    <a:pt x="29" y="179"/>
                  </a:cubicBezTo>
                  <a:cubicBezTo>
                    <a:pt x="34" y="178"/>
                    <a:pt x="39" y="175"/>
                    <a:pt x="36" y="177"/>
                  </a:cubicBezTo>
                  <a:cubicBezTo>
                    <a:pt x="33" y="180"/>
                    <a:pt x="34" y="181"/>
                    <a:pt x="38" y="184"/>
                  </a:cubicBezTo>
                  <a:cubicBezTo>
                    <a:pt x="43" y="188"/>
                    <a:pt x="52" y="190"/>
                    <a:pt x="53" y="189"/>
                  </a:cubicBezTo>
                  <a:cubicBezTo>
                    <a:pt x="55" y="188"/>
                    <a:pt x="56" y="185"/>
                    <a:pt x="59" y="186"/>
                  </a:cubicBezTo>
                  <a:cubicBezTo>
                    <a:pt x="62" y="187"/>
                    <a:pt x="75" y="187"/>
                    <a:pt x="77" y="186"/>
                  </a:cubicBezTo>
                  <a:cubicBezTo>
                    <a:pt x="79" y="184"/>
                    <a:pt x="80" y="180"/>
                    <a:pt x="84" y="183"/>
                  </a:cubicBezTo>
                  <a:cubicBezTo>
                    <a:pt x="88" y="186"/>
                    <a:pt x="93" y="188"/>
                    <a:pt x="89" y="190"/>
                  </a:cubicBezTo>
                  <a:cubicBezTo>
                    <a:pt x="85" y="192"/>
                    <a:pt x="61" y="189"/>
                    <a:pt x="57" y="192"/>
                  </a:cubicBezTo>
                  <a:cubicBezTo>
                    <a:pt x="53" y="195"/>
                    <a:pt x="73" y="196"/>
                    <a:pt x="78" y="196"/>
                  </a:cubicBezTo>
                  <a:cubicBezTo>
                    <a:pt x="82" y="196"/>
                    <a:pt x="65" y="198"/>
                    <a:pt x="55" y="196"/>
                  </a:cubicBezTo>
                  <a:cubicBezTo>
                    <a:pt x="45" y="194"/>
                    <a:pt x="34" y="194"/>
                    <a:pt x="31" y="196"/>
                  </a:cubicBezTo>
                  <a:cubicBezTo>
                    <a:pt x="27" y="197"/>
                    <a:pt x="20" y="200"/>
                    <a:pt x="26" y="203"/>
                  </a:cubicBezTo>
                  <a:cubicBezTo>
                    <a:pt x="33" y="206"/>
                    <a:pt x="35" y="207"/>
                    <a:pt x="38" y="205"/>
                  </a:cubicBezTo>
                  <a:cubicBezTo>
                    <a:pt x="42" y="202"/>
                    <a:pt x="43" y="204"/>
                    <a:pt x="41" y="206"/>
                  </a:cubicBezTo>
                  <a:cubicBezTo>
                    <a:pt x="39" y="208"/>
                    <a:pt x="45" y="210"/>
                    <a:pt x="50" y="210"/>
                  </a:cubicBezTo>
                  <a:cubicBezTo>
                    <a:pt x="55" y="211"/>
                    <a:pt x="59" y="210"/>
                    <a:pt x="66" y="210"/>
                  </a:cubicBezTo>
                  <a:cubicBezTo>
                    <a:pt x="72" y="211"/>
                    <a:pt x="66" y="211"/>
                    <a:pt x="61" y="212"/>
                  </a:cubicBezTo>
                  <a:cubicBezTo>
                    <a:pt x="57" y="214"/>
                    <a:pt x="50" y="213"/>
                    <a:pt x="49" y="217"/>
                  </a:cubicBezTo>
                  <a:cubicBezTo>
                    <a:pt x="48" y="220"/>
                    <a:pt x="50" y="220"/>
                    <a:pt x="56" y="223"/>
                  </a:cubicBezTo>
                  <a:cubicBezTo>
                    <a:pt x="62" y="225"/>
                    <a:pt x="84" y="231"/>
                    <a:pt x="83" y="230"/>
                  </a:cubicBezTo>
                  <a:cubicBezTo>
                    <a:pt x="82" y="228"/>
                    <a:pt x="75" y="224"/>
                    <a:pt x="78" y="223"/>
                  </a:cubicBezTo>
                  <a:cubicBezTo>
                    <a:pt x="82" y="223"/>
                    <a:pt x="83" y="226"/>
                    <a:pt x="85" y="224"/>
                  </a:cubicBezTo>
                  <a:cubicBezTo>
                    <a:pt x="88" y="223"/>
                    <a:pt x="95" y="216"/>
                    <a:pt x="97" y="220"/>
                  </a:cubicBezTo>
                  <a:cubicBezTo>
                    <a:pt x="98" y="225"/>
                    <a:pt x="94" y="228"/>
                    <a:pt x="97" y="227"/>
                  </a:cubicBezTo>
                  <a:cubicBezTo>
                    <a:pt x="101" y="226"/>
                    <a:pt x="106" y="225"/>
                    <a:pt x="110" y="223"/>
                  </a:cubicBezTo>
                  <a:cubicBezTo>
                    <a:pt x="114" y="221"/>
                    <a:pt x="114" y="219"/>
                    <a:pt x="116" y="222"/>
                  </a:cubicBezTo>
                  <a:cubicBezTo>
                    <a:pt x="118" y="224"/>
                    <a:pt x="119" y="224"/>
                    <a:pt x="122" y="222"/>
                  </a:cubicBezTo>
                  <a:cubicBezTo>
                    <a:pt x="125" y="220"/>
                    <a:pt x="123" y="219"/>
                    <a:pt x="130" y="220"/>
                  </a:cubicBezTo>
                  <a:cubicBezTo>
                    <a:pt x="137" y="220"/>
                    <a:pt x="145" y="222"/>
                    <a:pt x="150" y="224"/>
                  </a:cubicBezTo>
                  <a:cubicBezTo>
                    <a:pt x="154" y="225"/>
                    <a:pt x="167" y="226"/>
                    <a:pt x="173" y="230"/>
                  </a:cubicBezTo>
                  <a:cubicBezTo>
                    <a:pt x="179" y="234"/>
                    <a:pt x="174" y="230"/>
                    <a:pt x="180" y="232"/>
                  </a:cubicBezTo>
                  <a:cubicBezTo>
                    <a:pt x="186" y="235"/>
                    <a:pt x="191" y="235"/>
                    <a:pt x="194" y="238"/>
                  </a:cubicBezTo>
                  <a:cubicBezTo>
                    <a:pt x="196" y="241"/>
                    <a:pt x="193" y="244"/>
                    <a:pt x="193" y="245"/>
                  </a:cubicBezTo>
                  <a:cubicBezTo>
                    <a:pt x="193" y="247"/>
                    <a:pt x="197" y="251"/>
                    <a:pt x="201" y="253"/>
                  </a:cubicBezTo>
                  <a:cubicBezTo>
                    <a:pt x="204" y="255"/>
                    <a:pt x="210" y="254"/>
                    <a:pt x="211" y="256"/>
                  </a:cubicBezTo>
                  <a:cubicBezTo>
                    <a:pt x="213" y="259"/>
                    <a:pt x="217" y="264"/>
                    <a:pt x="219" y="266"/>
                  </a:cubicBezTo>
                  <a:cubicBezTo>
                    <a:pt x="221" y="267"/>
                    <a:pt x="220" y="274"/>
                    <a:pt x="222" y="277"/>
                  </a:cubicBezTo>
                  <a:cubicBezTo>
                    <a:pt x="225" y="281"/>
                    <a:pt x="229" y="286"/>
                    <a:pt x="227" y="289"/>
                  </a:cubicBezTo>
                  <a:cubicBezTo>
                    <a:pt x="226" y="291"/>
                    <a:pt x="229" y="293"/>
                    <a:pt x="230" y="295"/>
                  </a:cubicBezTo>
                  <a:cubicBezTo>
                    <a:pt x="231" y="297"/>
                    <a:pt x="229" y="292"/>
                    <a:pt x="232" y="294"/>
                  </a:cubicBezTo>
                  <a:cubicBezTo>
                    <a:pt x="235" y="296"/>
                    <a:pt x="237" y="297"/>
                    <a:pt x="236" y="298"/>
                  </a:cubicBezTo>
                  <a:cubicBezTo>
                    <a:pt x="235" y="299"/>
                    <a:pt x="231" y="302"/>
                    <a:pt x="232" y="303"/>
                  </a:cubicBezTo>
                  <a:cubicBezTo>
                    <a:pt x="233" y="305"/>
                    <a:pt x="231" y="307"/>
                    <a:pt x="233" y="307"/>
                  </a:cubicBezTo>
                  <a:cubicBezTo>
                    <a:pt x="234" y="306"/>
                    <a:pt x="237" y="303"/>
                    <a:pt x="239" y="305"/>
                  </a:cubicBezTo>
                  <a:cubicBezTo>
                    <a:pt x="241" y="306"/>
                    <a:pt x="243" y="315"/>
                    <a:pt x="241" y="316"/>
                  </a:cubicBezTo>
                  <a:cubicBezTo>
                    <a:pt x="239" y="317"/>
                    <a:pt x="240" y="317"/>
                    <a:pt x="244" y="318"/>
                  </a:cubicBezTo>
                  <a:cubicBezTo>
                    <a:pt x="247" y="319"/>
                    <a:pt x="246" y="320"/>
                    <a:pt x="243" y="320"/>
                  </a:cubicBezTo>
                  <a:cubicBezTo>
                    <a:pt x="240" y="321"/>
                    <a:pt x="241" y="327"/>
                    <a:pt x="239" y="325"/>
                  </a:cubicBezTo>
                  <a:cubicBezTo>
                    <a:pt x="237" y="324"/>
                    <a:pt x="236" y="323"/>
                    <a:pt x="237" y="322"/>
                  </a:cubicBezTo>
                  <a:cubicBezTo>
                    <a:pt x="238" y="321"/>
                    <a:pt x="239" y="321"/>
                    <a:pt x="237" y="320"/>
                  </a:cubicBezTo>
                  <a:cubicBezTo>
                    <a:pt x="235" y="319"/>
                    <a:pt x="230" y="320"/>
                    <a:pt x="232" y="320"/>
                  </a:cubicBezTo>
                  <a:cubicBezTo>
                    <a:pt x="234" y="321"/>
                    <a:pt x="236" y="323"/>
                    <a:pt x="234" y="323"/>
                  </a:cubicBezTo>
                  <a:cubicBezTo>
                    <a:pt x="232" y="323"/>
                    <a:pt x="229" y="325"/>
                    <a:pt x="230" y="326"/>
                  </a:cubicBezTo>
                  <a:cubicBezTo>
                    <a:pt x="231" y="327"/>
                    <a:pt x="237" y="328"/>
                    <a:pt x="236" y="330"/>
                  </a:cubicBezTo>
                  <a:cubicBezTo>
                    <a:pt x="234" y="331"/>
                    <a:pt x="233" y="334"/>
                    <a:pt x="237" y="334"/>
                  </a:cubicBezTo>
                  <a:cubicBezTo>
                    <a:pt x="239" y="334"/>
                    <a:pt x="242" y="332"/>
                    <a:pt x="243" y="331"/>
                  </a:cubicBezTo>
                  <a:cubicBezTo>
                    <a:pt x="244" y="331"/>
                    <a:pt x="244" y="331"/>
                    <a:pt x="244" y="331"/>
                  </a:cubicBezTo>
                  <a:cubicBezTo>
                    <a:pt x="245" y="330"/>
                    <a:pt x="244" y="330"/>
                    <a:pt x="243" y="331"/>
                  </a:cubicBezTo>
                  <a:cubicBezTo>
                    <a:pt x="241" y="333"/>
                    <a:pt x="240" y="335"/>
                    <a:pt x="237" y="335"/>
                  </a:cubicBezTo>
                  <a:cubicBezTo>
                    <a:pt x="235" y="335"/>
                    <a:pt x="232" y="333"/>
                    <a:pt x="231" y="334"/>
                  </a:cubicBezTo>
                  <a:cubicBezTo>
                    <a:pt x="230" y="336"/>
                    <a:pt x="232" y="337"/>
                    <a:pt x="231" y="337"/>
                  </a:cubicBezTo>
                  <a:cubicBezTo>
                    <a:pt x="229" y="338"/>
                    <a:pt x="226" y="339"/>
                    <a:pt x="227" y="340"/>
                  </a:cubicBezTo>
                  <a:cubicBezTo>
                    <a:pt x="229" y="340"/>
                    <a:pt x="231" y="342"/>
                    <a:pt x="232" y="344"/>
                  </a:cubicBezTo>
                  <a:cubicBezTo>
                    <a:pt x="232" y="346"/>
                    <a:pt x="234" y="346"/>
                    <a:pt x="235" y="344"/>
                  </a:cubicBezTo>
                  <a:cubicBezTo>
                    <a:pt x="235" y="343"/>
                    <a:pt x="239" y="344"/>
                    <a:pt x="241" y="346"/>
                  </a:cubicBezTo>
                  <a:cubicBezTo>
                    <a:pt x="243" y="347"/>
                    <a:pt x="249" y="346"/>
                    <a:pt x="250" y="345"/>
                  </a:cubicBezTo>
                  <a:cubicBezTo>
                    <a:pt x="252" y="344"/>
                    <a:pt x="250" y="340"/>
                    <a:pt x="254" y="338"/>
                  </a:cubicBezTo>
                  <a:cubicBezTo>
                    <a:pt x="257" y="337"/>
                    <a:pt x="262" y="338"/>
                    <a:pt x="258" y="333"/>
                  </a:cubicBezTo>
                  <a:cubicBezTo>
                    <a:pt x="255" y="328"/>
                    <a:pt x="254" y="326"/>
                    <a:pt x="254" y="323"/>
                  </a:cubicBezTo>
                  <a:cubicBezTo>
                    <a:pt x="254" y="320"/>
                    <a:pt x="255" y="326"/>
                    <a:pt x="257" y="328"/>
                  </a:cubicBezTo>
                  <a:cubicBezTo>
                    <a:pt x="258" y="330"/>
                    <a:pt x="258" y="334"/>
                    <a:pt x="261" y="334"/>
                  </a:cubicBezTo>
                  <a:cubicBezTo>
                    <a:pt x="263" y="334"/>
                    <a:pt x="265" y="336"/>
                    <a:pt x="267" y="332"/>
                  </a:cubicBezTo>
                  <a:cubicBezTo>
                    <a:pt x="268" y="329"/>
                    <a:pt x="268" y="333"/>
                    <a:pt x="266" y="335"/>
                  </a:cubicBezTo>
                  <a:cubicBezTo>
                    <a:pt x="263" y="337"/>
                    <a:pt x="264" y="340"/>
                    <a:pt x="261" y="341"/>
                  </a:cubicBezTo>
                  <a:cubicBezTo>
                    <a:pt x="258" y="343"/>
                    <a:pt x="262" y="343"/>
                    <a:pt x="264" y="341"/>
                  </a:cubicBezTo>
                  <a:cubicBezTo>
                    <a:pt x="265" y="340"/>
                    <a:pt x="271" y="339"/>
                    <a:pt x="274" y="340"/>
                  </a:cubicBezTo>
                  <a:cubicBezTo>
                    <a:pt x="277" y="341"/>
                    <a:pt x="284" y="336"/>
                    <a:pt x="282" y="338"/>
                  </a:cubicBezTo>
                  <a:cubicBezTo>
                    <a:pt x="281" y="340"/>
                    <a:pt x="283" y="341"/>
                    <a:pt x="278" y="341"/>
                  </a:cubicBezTo>
                  <a:cubicBezTo>
                    <a:pt x="274" y="341"/>
                    <a:pt x="272" y="342"/>
                    <a:pt x="270" y="343"/>
                  </a:cubicBezTo>
                  <a:cubicBezTo>
                    <a:pt x="268" y="344"/>
                    <a:pt x="264" y="348"/>
                    <a:pt x="273" y="346"/>
                  </a:cubicBezTo>
                  <a:cubicBezTo>
                    <a:pt x="282" y="344"/>
                    <a:pt x="291" y="344"/>
                    <a:pt x="286" y="345"/>
                  </a:cubicBezTo>
                  <a:cubicBezTo>
                    <a:pt x="281" y="346"/>
                    <a:pt x="272" y="346"/>
                    <a:pt x="274" y="348"/>
                  </a:cubicBezTo>
                  <a:cubicBezTo>
                    <a:pt x="276" y="349"/>
                    <a:pt x="278" y="349"/>
                    <a:pt x="279" y="350"/>
                  </a:cubicBezTo>
                  <a:cubicBezTo>
                    <a:pt x="280" y="352"/>
                    <a:pt x="280" y="353"/>
                    <a:pt x="281" y="354"/>
                  </a:cubicBezTo>
                  <a:cubicBezTo>
                    <a:pt x="282" y="356"/>
                    <a:pt x="281" y="357"/>
                    <a:pt x="280" y="358"/>
                  </a:cubicBezTo>
                  <a:cubicBezTo>
                    <a:pt x="279" y="358"/>
                    <a:pt x="278" y="360"/>
                    <a:pt x="281" y="359"/>
                  </a:cubicBezTo>
                  <a:cubicBezTo>
                    <a:pt x="283" y="358"/>
                    <a:pt x="284" y="357"/>
                    <a:pt x="287" y="357"/>
                  </a:cubicBezTo>
                  <a:cubicBezTo>
                    <a:pt x="290" y="357"/>
                    <a:pt x="289" y="358"/>
                    <a:pt x="290" y="360"/>
                  </a:cubicBezTo>
                  <a:cubicBezTo>
                    <a:pt x="291" y="362"/>
                    <a:pt x="297" y="369"/>
                    <a:pt x="295" y="370"/>
                  </a:cubicBezTo>
                  <a:cubicBezTo>
                    <a:pt x="293" y="371"/>
                    <a:pt x="289" y="371"/>
                    <a:pt x="287" y="370"/>
                  </a:cubicBezTo>
                  <a:cubicBezTo>
                    <a:pt x="285" y="369"/>
                    <a:pt x="275" y="363"/>
                    <a:pt x="270" y="363"/>
                  </a:cubicBezTo>
                  <a:cubicBezTo>
                    <a:pt x="266" y="362"/>
                    <a:pt x="254" y="360"/>
                    <a:pt x="250" y="360"/>
                  </a:cubicBezTo>
                  <a:cubicBezTo>
                    <a:pt x="247" y="361"/>
                    <a:pt x="243" y="361"/>
                    <a:pt x="249" y="366"/>
                  </a:cubicBezTo>
                  <a:cubicBezTo>
                    <a:pt x="255" y="371"/>
                    <a:pt x="261" y="369"/>
                    <a:pt x="266" y="371"/>
                  </a:cubicBezTo>
                  <a:cubicBezTo>
                    <a:pt x="270" y="374"/>
                    <a:pt x="273" y="378"/>
                    <a:pt x="277" y="378"/>
                  </a:cubicBezTo>
                  <a:cubicBezTo>
                    <a:pt x="281" y="378"/>
                    <a:pt x="289" y="377"/>
                    <a:pt x="291" y="378"/>
                  </a:cubicBezTo>
                  <a:cubicBezTo>
                    <a:pt x="293" y="380"/>
                    <a:pt x="296" y="379"/>
                    <a:pt x="298" y="379"/>
                  </a:cubicBezTo>
                  <a:cubicBezTo>
                    <a:pt x="300" y="380"/>
                    <a:pt x="300" y="385"/>
                    <a:pt x="298" y="385"/>
                  </a:cubicBezTo>
                  <a:cubicBezTo>
                    <a:pt x="295" y="386"/>
                    <a:pt x="294" y="386"/>
                    <a:pt x="296" y="388"/>
                  </a:cubicBezTo>
                  <a:cubicBezTo>
                    <a:pt x="298" y="390"/>
                    <a:pt x="301" y="391"/>
                    <a:pt x="297" y="392"/>
                  </a:cubicBezTo>
                  <a:cubicBezTo>
                    <a:pt x="293" y="392"/>
                    <a:pt x="293" y="395"/>
                    <a:pt x="293" y="397"/>
                  </a:cubicBezTo>
                  <a:cubicBezTo>
                    <a:pt x="293" y="399"/>
                    <a:pt x="292" y="398"/>
                    <a:pt x="295" y="398"/>
                  </a:cubicBezTo>
                  <a:cubicBezTo>
                    <a:pt x="298" y="398"/>
                    <a:pt x="299" y="400"/>
                    <a:pt x="296" y="400"/>
                  </a:cubicBezTo>
                  <a:cubicBezTo>
                    <a:pt x="292" y="400"/>
                    <a:pt x="290" y="399"/>
                    <a:pt x="290" y="402"/>
                  </a:cubicBezTo>
                  <a:cubicBezTo>
                    <a:pt x="290" y="406"/>
                    <a:pt x="287" y="410"/>
                    <a:pt x="288" y="408"/>
                  </a:cubicBezTo>
                  <a:cubicBezTo>
                    <a:pt x="290" y="407"/>
                    <a:pt x="295" y="407"/>
                    <a:pt x="293" y="409"/>
                  </a:cubicBezTo>
                  <a:cubicBezTo>
                    <a:pt x="291" y="411"/>
                    <a:pt x="289" y="414"/>
                    <a:pt x="286" y="414"/>
                  </a:cubicBezTo>
                  <a:cubicBezTo>
                    <a:pt x="283" y="414"/>
                    <a:pt x="277" y="412"/>
                    <a:pt x="275" y="412"/>
                  </a:cubicBezTo>
                  <a:cubicBezTo>
                    <a:pt x="272" y="411"/>
                    <a:pt x="270" y="416"/>
                    <a:pt x="268" y="416"/>
                  </a:cubicBezTo>
                  <a:cubicBezTo>
                    <a:pt x="266" y="416"/>
                    <a:pt x="264" y="414"/>
                    <a:pt x="265" y="416"/>
                  </a:cubicBezTo>
                  <a:cubicBezTo>
                    <a:pt x="266" y="418"/>
                    <a:pt x="268" y="418"/>
                    <a:pt x="269" y="419"/>
                  </a:cubicBezTo>
                  <a:cubicBezTo>
                    <a:pt x="270" y="421"/>
                    <a:pt x="275" y="423"/>
                    <a:pt x="274" y="422"/>
                  </a:cubicBezTo>
                  <a:cubicBezTo>
                    <a:pt x="273" y="420"/>
                    <a:pt x="273" y="420"/>
                    <a:pt x="276" y="421"/>
                  </a:cubicBezTo>
                  <a:cubicBezTo>
                    <a:pt x="280" y="421"/>
                    <a:pt x="280" y="422"/>
                    <a:pt x="283" y="419"/>
                  </a:cubicBezTo>
                  <a:cubicBezTo>
                    <a:pt x="286" y="417"/>
                    <a:pt x="288" y="417"/>
                    <a:pt x="290" y="417"/>
                  </a:cubicBezTo>
                  <a:cubicBezTo>
                    <a:pt x="292" y="417"/>
                    <a:pt x="294" y="418"/>
                    <a:pt x="291" y="418"/>
                  </a:cubicBezTo>
                  <a:cubicBezTo>
                    <a:pt x="288" y="418"/>
                    <a:pt x="285" y="420"/>
                    <a:pt x="288" y="421"/>
                  </a:cubicBezTo>
                  <a:cubicBezTo>
                    <a:pt x="290" y="421"/>
                    <a:pt x="293" y="423"/>
                    <a:pt x="291" y="423"/>
                  </a:cubicBezTo>
                  <a:cubicBezTo>
                    <a:pt x="289" y="424"/>
                    <a:pt x="293" y="424"/>
                    <a:pt x="295" y="425"/>
                  </a:cubicBezTo>
                  <a:cubicBezTo>
                    <a:pt x="297" y="425"/>
                    <a:pt x="306" y="427"/>
                    <a:pt x="302" y="427"/>
                  </a:cubicBezTo>
                  <a:cubicBezTo>
                    <a:pt x="297" y="426"/>
                    <a:pt x="295" y="425"/>
                    <a:pt x="299" y="429"/>
                  </a:cubicBezTo>
                  <a:cubicBezTo>
                    <a:pt x="304" y="432"/>
                    <a:pt x="308" y="436"/>
                    <a:pt x="304" y="433"/>
                  </a:cubicBezTo>
                  <a:cubicBezTo>
                    <a:pt x="299" y="431"/>
                    <a:pt x="295" y="428"/>
                    <a:pt x="293" y="426"/>
                  </a:cubicBezTo>
                  <a:cubicBezTo>
                    <a:pt x="291" y="424"/>
                    <a:pt x="289" y="424"/>
                    <a:pt x="286" y="424"/>
                  </a:cubicBezTo>
                  <a:cubicBezTo>
                    <a:pt x="283" y="424"/>
                    <a:pt x="281" y="424"/>
                    <a:pt x="277" y="424"/>
                  </a:cubicBezTo>
                  <a:cubicBezTo>
                    <a:pt x="274" y="425"/>
                    <a:pt x="272" y="423"/>
                    <a:pt x="269" y="423"/>
                  </a:cubicBezTo>
                  <a:cubicBezTo>
                    <a:pt x="266" y="423"/>
                    <a:pt x="265" y="426"/>
                    <a:pt x="264" y="428"/>
                  </a:cubicBezTo>
                  <a:cubicBezTo>
                    <a:pt x="262" y="429"/>
                    <a:pt x="258" y="430"/>
                    <a:pt x="258" y="431"/>
                  </a:cubicBezTo>
                  <a:cubicBezTo>
                    <a:pt x="258" y="433"/>
                    <a:pt x="256" y="436"/>
                    <a:pt x="259" y="435"/>
                  </a:cubicBezTo>
                  <a:cubicBezTo>
                    <a:pt x="261" y="435"/>
                    <a:pt x="269" y="430"/>
                    <a:pt x="271" y="429"/>
                  </a:cubicBezTo>
                  <a:cubicBezTo>
                    <a:pt x="273" y="428"/>
                    <a:pt x="274" y="424"/>
                    <a:pt x="274" y="426"/>
                  </a:cubicBezTo>
                  <a:cubicBezTo>
                    <a:pt x="274" y="427"/>
                    <a:pt x="274" y="428"/>
                    <a:pt x="276" y="428"/>
                  </a:cubicBezTo>
                  <a:cubicBezTo>
                    <a:pt x="278" y="428"/>
                    <a:pt x="279" y="427"/>
                    <a:pt x="280" y="429"/>
                  </a:cubicBezTo>
                  <a:cubicBezTo>
                    <a:pt x="280" y="431"/>
                    <a:pt x="284" y="433"/>
                    <a:pt x="284" y="432"/>
                  </a:cubicBezTo>
                  <a:cubicBezTo>
                    <a:pt x="285" y="430"/>
                    <a:pt x="284" y="428"/>
                    <a:pt x="286" y="428"/>
                  </a:cubicBezTo>
                  <a:cubicBezTo>
                    <a:pt x="288" y="429"/>
                    <a:pt x="287" y="429"/>
                    <a:pt x="289" y="431"/>
                  </a:cubicBezTo>
                  <a:cubicBezTo>
                    <a:pt x="291" y="432"/>
                    <a:pt x="291" y="433"/>
                    <a:pt x="293" y="431"/>
                  </a:cubicBezTo>
                  <a:cubicBezTo>
                    <a:pt x="294" y="430"/>
                    <a:pt x="296" y="432"/>
                    <a:pt x="298" y="433"/>
                  </a:cubicBezTo>
                  <a:cubicBezTo>
                    <a:pt x="300" y="434"/>
                    <a:pt x="300" y="434"/>
                    <a:pt x="297" y="434"/>
                  </a:cubicBezTo>
                  <a:cubicBezTo>
                    <a:pt x="295" y="434"/>
                    <a:pt x="296" y="435"/>
                    <a:pt x="298" y="436"/>
                  </a:cubicBezTo>
                  <a:cubicBezTo>
                    <a:pt x="300" y="436"/>
                    <a:pt x="304" y="438"/>
                    <a:pt x="300" y="437"/>
                  </a:cubicBezTo>
                  <a:cubicBezTo>
                    <a:pt x="295" y="436"/>
                    <a:pt x="293" y="436"/>
                    <a:pt x="292" y="435"/>
                  </a:cubicBezTo>
                  <a:cubicBezTo>
                    <a:pt x="290" y="433"/>
                    <a:pt x="287" y="431"/>
                    <a:pt x="287" y="434"/>
                  </a:cubicBezTo>
                  <a:cubicBezTo>
                    <a:pt x="287" y="437"/>
                    <a:pt x="286" y="436"/>
                    <a:pt x="286" y="435"/>
                  </a:cubicBezTo>
                  <a:cubicBezTo>
                    <a:pt x="286" y="434"/>
                    <a:pt x="285" y="434"/>
                    <a:pt x="283" y="434"/>
                  </a:cubicBezTo>
                  <a:cubicBezTo>
                    <a:pt x="282" y="435"/>
                    <a:pt x="281" y="433"/>
                    <a:pt x="278" y="433"/>
                  </a:cubicBezTo>
                  <a:cubicBezTo>
                    <a:pt x="276" y="432"/>
                    <a:pt x="271" y="431"/>
                    <a:pt x="269" y="433"/>
                  </a:cubicBezTo>
                  <a:cubicBezTo>
                    <a:pt x="266" y="434"/>
                    <a:pt x="256" y="437"/>
                    <a:pt x="255" y="439"/>
                  </a:cubicBezTo>
                  <a:cubicBezTo>
                    <a:pt x="255" y="441"/>
                    <a:pt x="254" y="444"/>
                    <a:pt x="256" y="443"/>
                  </a:cubicBezTo>
                  <a:cubicBezTo>
                    <a:pt x="259" y="441"/>
                    <a:pt x="268" y="442"/>
                    <a:pt x="271" y="441"/>
                  </a:cubicBezTo>
                  <a:cubicBezTo>
                    <a:pt x="273" y="439"/>
                    <a:pt x="281" y="439"/>
                    <a:pt x="284" y="441"/>
                  </a:cubicBezTo>
                  <a:cubicBezTo>
                    <a:pt x="286" y="442"/>
                    <a:pt x="288" y="445"/>
                    <a:pt x="292" y="444"/>
                  </a:cubicBezTo>
                  <a:cubicBezTo>
                    <a:pt x="297" y="444"/>
                    <a:pt x="296" y="445"/>
                    <a:pt x="293" y="445"/>
                  </a:cubicBezTo>
                  <a:cubicBezTo>
                    <a:pt x="289" y="445"/>
                    <a:pt x="288" y="445"/>
                    <a:pt x="285" y="443"/>
                  </a:cubicBezTo>
                  <a:cubicBezTo>
                    <a:pt x="281" y="440"/>
                    <a:pt x="274" y="441"/>
                    <a:pt x="272" y="441"/>
                  </a:cubicBezTo>
                  <a:cubicBezTo>
                    <a:pt x="269" y="442"/>
                    <a:pt x="259" y="443"/>
                    <a:pt x="257" y="445"/>
                  </a:cubicBezTo>
                  <a:cubicBezTo>
                    <a:pt x="255" y="447"/>
                    <a:pt x="256" y="449"/>
                    <a:pt x="260" y="449"/>
                  </a:cubicBezTo>
                  <a:cubicBezTo>
                    <a:pt x="264" y="449"/>
                    <a:pt x="276" y="450"/>
                    <a:pt x="273" y="450"/>
                  </a:cubicBezTo>
                  <a:cubicBezTo>
                    <a:pt x="269" y="450"/>
                    <a:pt x="269" y="452"/>
                    <a:pt x="268" y="453"/>
                  </a:cubicBezTo>
                  <a:cubicBezTo>
                    <a:pt x="267" y="454"/>
                    <a:pt x="262" y="455"/>
                    <a:pt x="260" y="456"/>
                  </a:cubicBezTo>
                  <a:cubicBezTo>
                    <a:pt x="259" y="456"/>
                    <a:pt x="259" y="458"/>
                    <a:pt x="264" y="458"/>
                  </a:cubicBezTo>
                  <a:cubicBezTo>
                    <a:pt x="268" y="458"/>
                    <a:pt x="270" y="460"/>
                    <a:pt x="266" y="459"/>
                  </a:cubicBezTo>
                  <a:cubicBezTo>
                    <a:pt x="262" y="459"/>
                    <a:pt x="256" y="459"/>
                    <a:pt x="256" y="462"/>
                  </a:cubicBezTo>
                  <a:cubicBezTo>
                    <a:pt x="257" y="466"/>
                    <a:pt x="258" y="469"/>
                    <a:pt x="261" y="468"/>
                  </a:cubicBezTo>
                  <a:cubicBezTo>
                    <a:pt x="263" y="467"/>
                    <a:pt x="274" y="458"/>
                    <a:pt x="280" y="455"/>
                  </a:cubicBezTo>
                  <a:cubicBezTo>
                    <a:pt x="286" y="451"/>
                    <a:pt x="290" y="449"/>
                    <a:pt x="296" y="448"/>
                  </a:cubicBezTo>
                  <a:cubicBezTo>
                    <a:pt x="302" y="448"/>
                    <a:pt x="305" y="449"/>
                    <a:pt x="299" y="449"/>
                  </a:cubicBezTo>
                  <a:cubicBezTo>
                    <a:pt x="292" y="449"/>
                    <a:pt x="290" y="451"/>
                    <a:pt x="295" y="451"/>
                  </a:cubicBezTo>
                  <a:cubicBezTo>
                    <a:pt x="301" y="451"/>
                    <a:pt x="304" y="452"/>
                    <a:pt x="296" y="452"/>
                  </a:cubicBezTo>
                  <a:cubicBezTo>
                    <a:pt x="288" y="452"/>
                    <a:pt x="268" y="464"/>
                    <a:pt x="263" y="469"/>
                  </a:cubicBezTo>
                  <a:cubicBezTo>
                    <a:pt x="258" y="474"/>
                    <a:pt x="265" y="471"/>
                    <a:pt x="269" y="471"/>
                  </a:cubicBezTo>
                  <a:cubicBezTo>
                    <a:pt x="272" y="470"/>
                    <a:pt x="282" y="468"/>
                    <a:pt x="279" y="469"/>
                  </a:cubicBezTo>
                  <a:cubicBezTo>
                    <a:pt x="277" y="470"/>
                    <a:pt x="276" y="471"/>
                    <a:pt x="273" y="472"/>
                  </a:cubicBezTo>
                  <a:cubicBezTo>
                    <a:pt x="270" y="473"/>
                    <a:pt x="267" y="472"/>
                    <a:pt x="268" y="474"/>
                  </a:cubicBezTo>
                  <a:cubicBezTo>
                    <a:pt x="269" y="477"/>
                    <a:pt x="272" y="483"/>
                    <a:pt x="274" y="482"/>
                  </a:cubicBezTo>
                  <a:cubicBezTo>
                    <a:pt x="276" y="480"/>
                    <a:pt x="280" y="475"/>
                    <a:pt x="283" y="475"/>
                  </a:cubicBezTo>
                  <a:cubicBezTo>
                    <a:pt x="285" y="474"/>
                    <a:pt x="297" y="476"/>
                    <a:pt x="294" y="476"/>
                  </a:cubicBezTo>
                  <a:cubicBezTo>
                    <a:pt x="291" y="476"/>
                    <a:pt x="285" y="476"/>
                    <a:pt x="283" y="476"/>
                  </a:cubicBezTo>
                  <a:cubicBezTo>
                    <a:pt x="281" y="476"/>
                    <a:pt x="275" y="481"/>
                    <a:pt x="275" y="482"/>
                  </a:cubicBezTo>
                  <a:cubicBezTo>
                    <a:pt x="275" y="484"/>
                    <a:pt x="275" y="483"/>
                    <a:pt x="275" y="485"/>
                  </a:cubicBezTo>
                  <a:cubicBezTo>
                    <a:pt x="276" y="488"/>
                    <a:pt x="276" y="492"/>
                    <a:pt x="278" y="494"/>
                  </a:cubicBezTo>
                  <a:cubicBezTo>
                    <a:pt x="279" y="496"/>
                    <a:pt x="281" y="495"/>
                    <a:pt x="282" y="494"/>
                  </a:cubicBezTo>
                  <a:cubicBezTo>
                    <a:pt x="283" y="492"/>
                    <a:pt x="284" y="493"/>
                    <a:pt x="282" y="495"/>
                  </a:cubicBezTo>
                  <a:cubicBezTo>
                    <a:pt x="280" y="497"/>
                    <a:pt x="278" y="509"/>
                    <a:pt x="280" y="507"/>
                  </a:cubicBezTo>
                  <a:cubicBezTo>
                    <a:pt x="282" y="505"/>
                    <a:pt x="286" y="499"/>
                    <a:pt x="289" y="498"/>
                  </a:cubicBezTo>
                  <a:cubicBezTo>
                    <a:pt x="291" y="497"/>
                    <a:pt x="289" y="498"/>
                    <a:pt x="289" y="501"/>
                  </a:cubicBezTo>
                  <a:cubicBezTo>
                    <a:pt x="289" y="503"/>
                    <a:pt x="291" y="508"/>
                    <a:pt x="293" y="505"/>
                  </a:cubicBezTo>
                  <a:cubicBezTo>
                    <a:pt x="295" y="503"/>
                    <a:pt x="296" y="503"/>
                    <a:pt x="296" y="502"/>
                  </a:cubicBezTo>
                  <a:cubicBezTo>
                    <a:pt x="296" y="500"/>
                    <a:pt x="299" y="499"/>
                    <a:pt x="295" y="495"/>
                  </a:cubicBezTo>
                  <a:cubicBezTo>
                    <a:pt x="291" y="490"/>
                    <a:pt x="290" y="487"/>
                    <a:pt x="294" y="492"/>
                  </a:cubicBezTo>
                  <a:cubicBezTo>
                    <a:pt x="298" y="497"/>
                    <a:pt x="299" y="500"/>
                    <a:pt x="301" y="498"/>
                  </a:cubicBezTo>
                  <a:cubicBezTo>
                    <a:pt x="302" y="496"/>
                    <a:pt x="304" y="495"/>
                    <a:pt x="303" y="496"/>
                  </a:cubicBezTo>
                  <a:cubicBezTo>
                    <a:pt x="302" y="497"/>
                    <a:pt x="309" y="506"/>
                    <a:pt x="307" y="505"/>
                  </a:cubicBezTo>
                  <a:cubicBezTo>
                    <a:pt x="305" y="503"/>
                    <a:pt x="306" y="502"/>
                    <a:pt x="304" y="501"/>
                  </a:cubicBezTo>
                  <a:cubicBezTo>
                    <a:pt x="302" y="500"/>
                    <a:pt x="301" y="501"/>
                    <a:pt x="301" y="504"/>
                  </a:cubicBezTo>
                  <a:cubicBezTo>
                    <a:pt x="301" y="507"/>
                    <a:pt x="304" y="513"/>
                    <a:pt x="303" y="515"/>
                  </a:cubicBezTo>
                  <a:cubicBezTo>
                    <a:pt x="302" y="516"/>
                    <a:pt x="302" y="516"/>
                    <a:pt x="302" y="514"/>
                  </a:cubicBezTo>
                  <a:cubicBezTo>
                    <a:pt x="302" y="511"/>
                    <a:pt x="303" y="506"/>
                    <a:pt x="299" y="507"/>
                  </a:cubicBezTo>
                  <a:cubicBezTo>
                    <a:pt x="296" y="508"/>
                    <a:pt x="296" y="509"/>
                    <a:pt x="293" y="510"/>
                  </a:cubicBezTo>
                  <a:cubicBezTo>
                    <a:pt x="291" y="511"/>
                    <a:pt x="288" y="518"/>
                    <a:pt x="287" y="519"/>
                  </a:cubicBezTo>
                  <a:cubicBezTo>
                    <a:pt x="286" y="521"/>
                    <a:pt x="291" y="522"/>
                    <a:pt x="294" y="521"/>
                  </a:cubicBezTo>
                  <a:cubicBezTo>
                    <a:pt x="296" y="520"/>
                    <a:pt x="292" y="526"/>
                    <a:pt x="292" y="528"/>
                  </a:cubicBezTo>
                  <a:cubicBezTo>
                    <a:pt x="292" y="529"/>
                    <a:pt x="296" y="523"/>
                    <a:pt x="297" y="527"/>
                  </a:cubicBezTo>
                  <a:cubicBezTo>
                    <a:pt x="299" y="531"/>
                    <a:pt x="297" y="533"/>
                    <a:pt x="300" y="534"/>
                  </a:cubicBezTo>
                  <a:cubicBezTo>
                    <a:pt x="303" y="535"/>
                    <a:pt x="305" y="536"/>
                    <a:pt x="304" y="539"/>
                  </a:cubicBezTo>
                  <a:cubicBezTo>
                    <a:pt x="302" y="541"/>
                    <a:pt x="299" y="543"/>
                    <a:pt x="303" y="546"/>
                  </a:cubicBezTo>
                  <a:cubicBezTo>
                    <a:pt x="308" y="549"/>
                    <a:pt x="309" y="551"/>
                    <a:pt x="312" y="554"/>
                  </a:cubicBezTo>
                  <a:cubicBezTo>
                    <a:pt x="314" y="557"/>
                    <a:pt x="317" y="554"/>
                    <a:pt x="318" y="553"/>
                  </a:cubicBezTo>
                  <a:cubicBezTo>
                    <a:pt x="318" y="553"/>
                    <a:pt x="319" y="551"/>
                    <a:pt x="319" y="555"/>
                  </a:cubicBezTo>
                  <a:cubicBezTo>
                    <a:pt x="319" y="559"/>
                    <a:pt x="318" y="561"/>
                    <a:pt x="319" y="563"/>
                  </a:cubicBezTo>
                  <a:cubicBezTo>
                    <a:pt x="320" y="565"/>
                    <a:pt x="322" y="568"/>
                    <a:pt x="323" y="567"/>
                  </a:cubicBezTo>
                  <a:cubicBezTo>
                    <a:pt x="324" y="565"/>
                    <a:pt x="324" y="566"/>
                    <a:pt x="327" y="568"/>
                  </a:cubicBezTo>
                  <a:cubicBezTo>
                    <a:pt x="330" y="570"/>
                    <a:pt x="335" y="576"/>
                    <a:pt x="339" y="576"/>
                  </a:cubicBezTo>
                  <a:cubicBezTo>
                    <a:pt x="342" y="577"/>
                    <a:pt x="348" y="577"/>
                    <a:pt x="350" y="575"/>
                  </a:cubicBezTo>
                  <a:cubicBezTo>
                    <a:pt x="352" y="574"/>
                    <a:pt x="357" y="577"/>
                    <a:pt x="358" y="575"/>
                  </a:cubicBezTo>
                  <a:cubicBezTo>
                    <a:pt x="359" y="573"/>
                    <a:pt x="359" y="572"/>
                    <a:pt x="359" y="576"/>
                  </a:cubicBezTo>
                  <a:cubicBezTo>
                    <a:pt x="359" y="580"/>
                    <a:pt x="358" y="585"/>
                    <a:pt x="360" y="581"/>
                  </a:cubicBezTo>
                  <a:cubicBezTo>
                    <a:pt x="362" y="576"/>
                    <a:pt x="367" y="570"/>
                    <a:pt x="365" y="573"/>
                  </a:cubicBezTo>
                  <a:cubicBezTo>
                    <a:pt x="363" y="577"/>
                    <a:pt x="364" y="578"/>
                    <a:pt x="366" y="578"/>
                  </a:cubicBezTo>
                  <a:cubicBezTo>
                    <a:pt x="366" y="578"/>
                    <a:pt x="367" y="578"/>
                    <a:pt x="367" y="578"/>
                  </a:cubicBezTo>
                  <a:cubicBezTo>
                    <a:pt x="368" y="578"/>
                    <a:pt x="368" y="578"/>
                    <a:pt x="367" y="578"/>
                  </a:cubicBezTo>
                  <a:cubicBezTo>
                    <a:pt x="366" y="578"/>
                    <a:pt x="365" y="579"/>
                    <a:pt x="365" y="579"/>
                  </a:cubicBezTo>
                  <a:cubicBezTo>
                    <a:pt x="363" y="581"/>
                    <a:pt x="361" y="584"/>
                    <a:pt x="365" y="583"/>
                  </a:cubicBezTo>
                  <a:cubicBezTo>
                    <a:pt x="368" y="582"/>
                    <a:pt x="369" y="583"/>
                    <a:pt x="368" y="586"/>
                  </a:cubicBezTo>
                  <a:cubicBezTo>
                    <a:pt x="367" y="589"/>
                    <a:pt x="368" y="588"/>
                    <a:pt x="371" y="586"/>
                  </a:cubicBezTo>
                  <a:cubicBezTo>
                    <a:pt x="374" y="584"/>
                    <a:pt x="377" y="583"/>
                    <a:pt x="375" y="586"/>
                  </a:cubicBezTo>
                  <a:cubicBezTo>
                    <a:pt x="373" y="589"/>
                    <a:pt x="366" y="597"/>
                    <a:pt x="372" y="591"/>
                  </a:cubicBezTo>
                  <a:cubicBezTo>
                    <a:pt x="377" y="586"/>
                    <a:pt x="375" y="594"/>
                    <a:pt x="376" y="591"/>
                  </a:cubicBezTo>
                  <a:cubicBezTo>
                    <a:pt x="376" y="591"/>
                    <a:pt x="376" y="590"/>
                    <a:pt x="376" y="591"/>
                  </a:cubicBezTo>
                  <a:cubicBezTo>
                    <a:pt x="376" y="591"/>
                    <a:pt x="376" y="591"/>
                    <a:pt x="376" y="591"/>
                  </a:cubicBezTo>
                  <a:cubicBezTo>
                    <a:pt x="376" y="592"/>
                    <a:pt x="376" y="593"/>
                    <a:pt x="376" y="592"/>
                  </a:cubicBezTo>
                  <a:cubicBezTo>
                    <a:pt x="381" y="590"/>
                    <a:pt x="384" y="585"/>
                    <a:pt x="383" y="589"/>
                  </a:cubicBezTo>
                  <a:cubicBezTo>
                    <a:pt x="383" y="591"/>
                    <a:pt x="382" y="599"/>
                    <a:pt x="383" y="598"/>
                  </a:cubicBezTo>
                  <a:cubicBezTo>
                    <a:pt x="384" y="596"/>
                    <a:pt x="388" y="593"/>
                    <a:pt x="390" y="593"/>
                  </a:cubicBezTo>
                  <a:cubicBezTo>
                    <a:pt x="392" y="592"/>
                    <a:pt x="396" y="590"/>
                    <a:pt x="394" y="589"/>
                  </a:cubicBezTo>
                  <a:cubicBezTo>
                    <a:pt x="392" y="587"/>
                    <a:pt x="389" y="585"/>
                    <a:pt x="388" y="584"/>
                  </a:cubicBezTo>
                  <a:cubicBezTo>
                    <a:pt x="386" y="582"/>
                    <a:pt x="388" y="584"/>
                    <a:pt x="391" y="584"/>
                  </a:cubicBezTo>
                  <a:cubicBezTo>
                    <a:pt x="394" y="584"/>
                    <a:pt x="400" y="584"/>
                    <a:pt x="398" y="582"/>
                  </a:cubicBezTo>
                  <a:cubicBezTo>
                    <a:pt x="397" y="580"/>
                    <a:pt x="393" y="579"/>
                    <a:pt x="394" y="578"/>
                  </a:cubicBezTo>
                  <a:cubicBezTo>
                    <a:pt x="395" y="577"/>
                    <a:pt x="403" y="575"/>
                    <a:pt x="400" y="574"/>
                  </a:cubicBezTo>
                  <a:cubicBezTo>
                    <a:pt x="398" y="573"/>
                    <a:pt x="393" y="573"/>
                    <a:pt x="394" y="573"/>
                  </a:cubicBezTo>
                  <a:cubicBezTo>
                    <a:pt x="395" y="572"/>
                    <a:pt x="405" y="566"/>
                    <a:pt x="403" y="565"/>
                  </a:cubicBezTo>
                  <a:cubicBezTo>
                    <a:pt x="402" y="565"/>
                    <a:pt x="396" y="564"/>
                    <a:pt x="399" y="563"/>
                  </a:cubicBezTo>
                  <a:cubicBezTo>
                    <a:pt x="401" y="561"/>
                    <a:pt x="405" y="561"/>
                    <a:pt x="405" y="558"/>
                  </a:cubicBezTo>
                  <a:cubicBezTo>
                    <a:pt x="405" y="555"/>
                    <a:pt x="405" y="549"/>
                    <a:pt x="404" y="548"/>
                  </a:cubicBezTo>
                  <a:cubicBezTo>
                    <a:pt x="402" y="547"/>
                    <a:pt x="407" y="545"/>
                    <a:pt x="405" y="544"/>
                  </a:cubicBezTo>
                  <a:cubicBezTo>
                    <a:pt x="404" y="543"/>
                    <a:pt x="397" y="539"/>
                    <a:pt x="398" y="538"/>
                  </a:cubicBezTo>
                  <a:cubicBezTo>
                    <a:pt x="400" y="538"/>
                    <a:pt x="417" y="538"/>
                    <a:pt x="415" y="536"/>
                  </a:cubicBezTo>
                  <a:cubicBezTo>
                    <a:pt x="413" y="534"/>
                    <a:pt x="408" y="531"/>
                    <a:pt x="409" y="531"/>
                  </a:cubicBezTo>
                  <a:cubicBezTo>
                    <a:pt x="411" y="530"/>
                    <a:pt x="425" y="533"/>
                    <a:pt x="421" y="531"/>
                  </a:cubicBezTo>
                  <a:cubicBezTo>
                    <a:pt x="417" y="529"/>
                    <a:pt x="411" y="526"/>
                    <a:pt x="414" y="526"/>
                  </a:cubicBezTo>
                  <a:cubicBezTo>
                    <a:pt x="416" y="526"/>
                    <a:pt x="425" y="528"/>
                    <a:pt x="423" y="526"/>
                  </a:cubicBezTo>
                  <a:cubicBezTo>
                    <a:pt x="421" y="525"/>
                    <a:pt x="428" y="523"/>
                    <a:pt x="426" y="522"/>
                  </a:cubicBezTo>
                  <a:cubicBezTo>
                    <a:pt x="424" y="520"/>
                    <a:pt x="415" y="517"/>
                    <a:pt x="417" y="517"/>
                  </a:cubicBezTo>
                  <a:cubicBezTo>
                    <a:pt x="420" y="517"/>
                    <a:pt x="429" y="519"/>
                    <a:pt x="429" y="516"/>
                  </a:cubicBezTo>
                  <a:cubicBezTo>
                    <a:pt x="428" y="513"/>
                    <a:pt x="430" y="513"/>
                    <a:pt x="426" y="511"/>
                  </a:cubicBezTo>
                  <a:cubicBezTo>
                    <a:pt x="421" y="509"/>
                    <a:pt x="415" y="509"/>
                    <a:pt x="418" y="507"/>
                  </a:cubicBezTo>
                  <a:cubicBezTo>
                    <a:pt x="420" y="506"/>
                    <a:pt x="435" y="507"/>
                    <a:pt x="434" y="503"/>
                  </a:cubicBezTo>
                  <a:cubicBezTo>
                    <a:pt x="434" y="500"/>
                    <a:pt x="432" y="498"/>
                    <a:pt x="429" y="497"/>
                  </a:cubicBezTo>
                  <a:cubicBezTo>
                    <a:pt x="426" y="496"/>
                    <a:pt x="417" y="493"/>
                    <a:pt x="422" y="491"/>
                  </a:cubicBezTo>
                  <a:cubicBezTo>
                    <a:pt x="425" y="490"/>
                    <a:pt x="429" y="489"/>
                    <a:pt x="430" y="489"/>
                  </a:cubicBezTo>
                  <a:cubicBezTo>
                    <a:pt x="432" y="490"/>
                    <a:pt x="430" y="492"/>
                    <a:pt x="433" y="491"/>
                  </a:cubicBezTo>
                  <a:cubicBezTo>
                    <a:pt x="438" y="488"/>
                    <a:pt x="441" y="488"/>
                    <a:pt x="439" y="486"/>
                  </a:cubicBezTo>
                  <a:cubicBezTo>
                    <a:pt x="438" y="484"/>
                    <a:pt x="434" y="482"/>
                    <a:pt x="435" y="480"/>
                  </a:cubicBezTo>
                  <a:cubicBezTo>
                    <a:pt x="436" y="479"/>
                    <a:pt x="441" y="478"/>
                    <a:pt x="441" y="477"/>
                  </a:cubicBezTo>
                  <a:cubicBezTo>
                    <a:pt x="441" y="476"/>
                    <a:pt x="441" y="477"/>
                    <a:pt x="446" y="477"/>
                  </a:cubicBezTo>
                  <a:cubicBezTo>
                    <a:pt x="451" y="477"/>
                    <a:pt x="460" y="480"/>
                    <a:pt x="460" y="477"/>
                  </a:cubicBezTo>
                  <a:cubicBezTo>
                    <a:pt x="459" y="473"/>
                    <a:pt x="456" y="473"/>
                    <a:pt x="458" y="471"/>
                  </a:cubicBezTo>
                  <a:cubicBezTo>
                    <a:pt x="460" y="469"/>
                    <a:pt x="462" y="466"/>
                    <a:pt x="464" y="463"/>
                  </a:cubicBezTo>
                  <a:cubicBezTo>
                    <a:pt x="465" y="461"/>
                    <a:pt x="473" y="461"/>
                    <a:pt x="471" y="463"/>
                  </a:cubicBezTo>
                  <a:cubicBezTo>
                    <a:pt x="470" y="464"/>
                    <a:pt x="468" y="467"/>
                    <a:pt x="467" y="470"/>
                  </a:cubicBezTo>
                  <a:cubicBezTo>
                    <a:pt x="465" y="473"/>
                    <a:pt x="462" y="479"/>
                    <a:pt x="465" y="477"/>
                  </a:cubicBezTo>
                  <a:cubicBezTo>
                    <a:pt x="468" y="475"/>
                    <a:pt x="469" y="475"/>
                    <a:pt x="472" y="474"/>
                  </a:cubicBezTo>
                  <a:cubicBezTo>
                    <a:pt x="475" y="472"/>
                    <a:pt x="475" y="472"/>
                    <a:pt x="477" y="472"/>
                  </a:cubicBezTo>
                  <a:cubicBezTo>
                    <a:pt x="479" y="472"/>
                    <a:pt x="482" y="475"/>
                    <a:pt x="482" y="474"/>
                  </a:cubicBezTo>
                  <a:cubicBezTo>
                    <a:pt x="482" y="472"/>
                    <a:pt x="482" y="468"/>
                    <a:pt x="484" y="469"/>
                  </a:cubicBezTo>
                  <a:cubicBezTo>
                    <a:pt x="486" y="470"/>
                    <a:pt x="487" y="471"/>
                    <a:pt x="489" y="470"/>
                  </a:cubicBezTo>
                  <a:cubicBezTo>
                    <a:pt x="492" y="470"/>
                    <a:pt x="494" y="463"/>
                    <a:pt x="497" y="463"/>
                  </a:cubicBezTo>
                  <a:cubicBezTo>
                    <a:pt x="501" y="463"/>
                    <a:pt x="505" y="462"/>
                    <a:pt x="507" y="459"/>
                  </a:cubicBezTo>
                  <a:cubicBezTo>
                    <a:pt x="509" y="456"/>
                    <a:pt x="515" y="449"/>
                    <a:pt x="518" y="447"/>
                  </a:cubicBezTo>
                  <a:cubicBezTo>
                    <a:pt x="521" y="444"/>
                    <a:pt x="524" y="437"/>
                    <a:pt x="526" y="435"/>
                  </a:cubicBezTo>
                  <a:cubicBezTo>
                    <a:pt x="527" y="434"/>
                    <a:pt x="541" y="431"/>
                    <a:pt x="540" y="427"/>
                  </a:cubicBezTo>
                  <a:cubicBezTo>
                    <a:pt x="539" y="423"/>
                    <a:pt x="534" y="412"/>
                    <a:pt x="537" y="413"/>
                  </a:cubicBezTo>
                  <a:cubicBezTo>
                    <a:pt x="540" y="415"/>
                    <a:pt x="547" y="423"/>
                    <a:pt x="552" y="423"/>
                  </a:cubicBezTo>
                  <a:cubicBezTo>
                    <a:pt x="557" y="424"/>
                    <a:pt x="561" y="423"/>
                    <a:pt x="561" y="421"/>
                  </a:cubicBezTo>
                  <a:cubicBezTo>
                    <a:pt x="561" y="418"/>
                    <a:pt x="562" y="421"/>
                    <a:pt x="564" y="421"/>
                  </a:cubicBezTo>
                  <a:cubicBezTo>
                    <a:pt x="564" y="421"/>
                    <a:pt x="564" y="422"/>
                    <a:pt x="565" y="422"/>
                  </a:cubicBezTo>
                  <a:cubicBezTo>
                    <a:pt x="565" y="56"/>
                    <a:pt x="565" y="56"/>
                    <a:pt x="565" y="56"/>
                  </a:cubicBezTo>
                  <a:cubicBezTo>
                    <a:pt x="559" y="57"/>
                    <a:pt x="554" y="58"/>
                    <a:pt x="551" y="5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6" name="Rectangle 1220"/>
            <p:cNvSpPr>
              <a:spLocks noChangeArrowheads="1"/>
            </p:cNvSpPr>
            <p:nvPr/>
          </p:nvSpPr>
          <p:spPr bwMode="auto">
            <a:xfrm>
              <a:off x="8678863" y="2021778"/>
              <a:ext cx="1587" cy="20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7" name="Freeform 1221"/>
            <p:cNvSpPr>
              <a:spLocks/>
            </p:cNvSpPr>
            <p:nvPr/>
          </p:nvSpPr>
          <p:spPr bwMode="auto">
            <a:xfrm>
              <a:off x="8442325" y="1411988"/>
              <a:ext cx="3175" cy="2046"/>
            </a:xfrm>
            <a:custGeom>
              <a:avLst/>
              <a:gdLst>
                <a:gd name="T0" fmla="*/ 1588 w 2"/>
                <a:gd name="T1" fmla="*/ 1587 h 1"/>
                <a:gd name="T2" fmla="*/ 0 w 2"/>
                <a:gd name="T3" fmla="*/ 1587 h 1"/>
                <a:gd name="T4" fmla="*/ 1588 w 2"/>
                <a:gd name="T5" fmla="*/ 1587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1" y="1"/>
                    <a:pt x="0" y="1"/>
                  </a:cubicBezTo>
                  <a:cubicBezTo>
                    <a:pt x="1" y="0"/>
                    <a:pt x="2" y="0"/>
                    <a:pt x="1"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8" name="Freeform 1254"/>
            <p:cNvSpPr>
              <a:spLocks/>
            </p:cNvSpPr>
            <p:nvPr/>
          </p:nvSpPr>
          <p:spPr bwMode="auto">
            <a:xfrm>
              <a:off x="6737350" y="2537440"/>
              <a:ext cx="822325" cy="61388"/>
            </a:xfrm>
            <a:custGeom>
              <a:avLst/>
              <a:gdLst>
                <a:gd name="T0" fmla="*/ 822325 w 431"/>
                <a:gd name="T1" fmla="*/ 45720 h 25"/>
                <a:gd name="T2" fmla="*/ 812785 w 431"/>
                <a:gd name="T3" fmla="*/ 41910 h 25"/>
                <a:gd name="T4" fmla="*/ 793706 w 431"/>
                <a:gd name="T5" fmla="*/ 38100 h 25"/>
                <a:gd name="T6" fmla="*/ 780350 w 431"/>
                <a:gd name="T7" fmla="*/ 45720 h 25"/>
                <a:gd name="T8" fmla="*/ 765087 w 431"/>
                <a:gd name="T9" fmla="*/ 36195 h 25"/>
                <a:gd name="T10" fmla="*/ 751731 w 431"/>
                <a:gd name="T11" fmla="*/ 32385 h 25"/>
                <a:gd name="T12" fmla="*/ 734559 w 431"/>
                <a:gd name="T13" fmla="*/ 24765 h 25"/>
                <a:gd name="T14" fmla="*/ 717388 w 431"/>
                <a:gd name="T15" fmla="*/ 26670 h 25"/>
                <a:gd name="T16" fmla="*/ 700216 w 431"/>
                <a:gd name="T17" fmla="*/ 17145 h 25"/>
                <a:gd name="T18" fmla="*/ 690677 w 431"/>
                <a:gd name="T19" fmla="*/ 1905 h 25"/>
                <a:gd name="T20" fmla="*/ 688769 w 431"/>
                <a:gd name="T21" fmla="*/ 7620 h 25"/>
                <a:gd name="T22" fmla="*/ 684953 w 431"/>
                <a:gd name="T23" fmla="*/ 15240 h 25"/>
                <a:gd name="T24" fmla="*/ 0 w 431"/>
                <a:gd name="T25" fmla="*/ 1524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1" h="25">
                  <a:moveTo>
                    <a:pt x="431" y="24"/>
                  </a:moveTo>
                  <a:cubicBezTo>
                    <a:pt x="429" y="23"/>
                    <a:pt x="427" y="22"/>
                    <a:pt x="426" y="22"/>
                  </a:cubicBezTo>
                  <a:cubicBezTo>
                    <a:pt x="423" y="21"/>
                    <a:pt x="417" y="21"/>
                    <a:pt x="416" y="20"/>
                  </a:cubicBezTo>
                  <a:cubicBezTo>
                    <a:pt x="415" y="20"/>
                    <a:pt x="412" y="23"/>
                    <a:pt x="409" y="24"/>
                  </a:cubicBezTo>
                  <a:cubicBezTo>
                    <a:pt x="407" y="25"/>
                    <a:pt x="405" y="22"/>
                    <a:pt x="401" y="19"/>
                  </a:cubicBezTo>
                  <a:cubicBezTo>
                    <a:pt x="397" y="16"/>
                    <a:pt x="398" y="20"/>
                    <a:pt x="394" y="17"/>
                  </a:cubicBezTo>
                  <a:cubicBezTo>
                    <a:pt x="390" y="14"/>
                    <a:pt x="387" y="13"/>
                    <a:pt x="385" y="13"/>
                  </a:cubicBezTo>
                  <a:cubicBezTo>
                    <a:pt x="384" y="14"/>
                    <a:pt x="379" y="15"/>
                    <a:pt x="376" y="14"/>
                  </a:cubicBezTo>
                  <a:cubicBezTo>
                    <a:pt x="373" y="12"/>
                    <a:pt x="367" y="11"/>
                    <a:pt x="367" y="9"/>
                  </a:cubicBezTo>
                  <a:cubicBezTo>
                    <a:pt x="367" y="8"/>
                    <a:pt x="364" y="2"/>
                    <a:pt x="362" y="1"/>
                  </a:cubicBezTo>
                  <a:cubicBezTo>
                    <a:pt x="360" y="0"/>
                    <a:pt x="361" y="2"/>
                    <a:pt x="361" y="4"/>
                  </a:cubicBezTo>
                  <a:cubicBezTo>
                    <a:pt x="361" y="5"/>
                    <a:pt x="359" y="8"/>
                    <a:pt x="359" y="8"/>
                  </a:cubicBezTo>
                  <a:cubicBezTo>
                    <a:pt x="0" y="8"/>
                    <a:pt x="0" y="8"/>
                    <a:pt x="0"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59" name="Freeform 1255"/>
            <p:cNvSpPr>
              <a:spLocks/>
            </p:cNvSpPr>
            <p:nvPr/>
          </p:nvSpPr>
          <p:spPr bwMode="auto">
            <a:xfrm>
              <a:off x="7727950" y="2799363"/>
              <a:ext cx="11113" cy="30693"/>
            </a:xfrm>
            <a:custGeom>
              <a:avLst/>
              <a:gdLst>
                <a:gd name="T0" fmla="*/ 0 w 6"/>
                <a:gd name="T1" fmla="*/ 23812 h 13"/>
                <a:gd name="T2" fmla="*/ 11113 w 6"/>
                <a:gd name="T3" fmla="*/ 0 h 13"/>
                <a:gd name="T4" fmla="*/ 0 60000 65536"/>
                <a:gd name="T5" fmla="*/ 0 60000 65536"/>
              </a:gdLst>
              <a:ahLst/>
              <a:cxnLst>
                <a:cxn ang="T4">
                  <a:pos x="T0" y="T1"/>
                </a:cxn>
                <a:cxn ang="T5">
                  <a:pos x="T2" y="T3"/>
                </a:cxn>
              </a:cxnLst>
              <a:rect l="0" t="0" r="r" b="b"/>
              <a:pathLst>
                <a:path w="6" h="13">
                  <a:moveTo>
                    <a:pt x="0" y="13"/>
                  </a:moveTo>
                  <a:cubicBezTo>
                    <a:pt x="2" y="8"/>
                    <a:pt x="4" y="3"/>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0" name="Freeform 1256"/>
            <p:cNvSpPr>
              <a:spLocks/>
            </p:cNvSpPr>
            <p:nvPr/>
          </p:nvSpPr>
          <p:spPr bwMode="auto">
            <a:xfrm>
              <a:off x="7823200" y="2789131"/>
              <a:ext cx="1588" cy="14325"/>
            </a:xfrm>
            <a:custGeom>
              <a:avLst/>
              <a:gdLst>
                <a:gd name="T0" fmla="*/ 0 w 1588"/>
                <a:gd name="T1" fmla="*/ 0 h 6"/>
                <a:gd name="T2" fmla="*/ 0 w 1588"/>
                <a:gd name="T3" fmla="*/ 11113 h 6"/>
                <a:gd name="T4" fmla="*/ 0 60000 65536"/>
                <a:gd name="T5" fmla="*/ 0 60000 65536"/>
              </a:gdLst>
              <a:ahLst/>
              <a:cxnLst>
                <a:cxn ang="T4">
                  <a:pos x="T0" y="T1"/>
                </a:cxn>
                <a:cxn ang="T5">
                  <a:pos x="T2" y="T3"/>
                </a:cxn>
              </a:cxnLst>
              <a:rect l="0" t="0" r="r" b="b"/>
              <a:pathLst>
                <a:path w="1588" h="6">
                  <a:moveTo>
                    <a:pt x="0" y="0"/>
                  </a:moveTo>
                  <a:cubicBezTo>
                    <a:pt x="0" y="2"/>
                    <a:pt x="0" y="4"/>
                    <a:pt x="0" y="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1" name="Freeform 1257"/>
            <p:cNvSpPr>
              <a:spLocks/>
            </p:cNvSpPr>
            <p:nvPr/>
          </p:nvSpPr>
          <p:spPr bwMode="auto">
            <a:xfrm>
              <a:off x="7894638" y="2617244"/>
              <a:ext cx="238125" cy="137101"/>
            </a:xfrm>
            <a:custGeom>
              <a:avLst/>
              <a:gdLst>
                <a:gd name="T0" fmla="*/ 238125 w 125"/>
                <a:gd name="T1" fmla="*/ 81672 h 56"/>
                <a:gd name="T2" fmla="*/ 226695 w 125"/>
                <a:gd name="T3" fmla="*/ 64578 h 56"/>
                <a:gd name="T4" fmla="*/ 215265 w 125"/>
                <a:gd name="T5" fmla="*/ 53182 h 56"/>
                <a:gd name="T6" fmla="*/ 215265 w 125"/>
                <a:gd name="T7" fmla="*/ 22792 h 56"/>
                <a:gd name="T8" fmla="*/ 201930 w 125"/>
                <a:gd name="T9" fmla="*/ 5698 h 56"/>
                <a:gd name="T10" fmla="*/ 190500 w 125"/>
                <a:gd name="T11" fmla="*/ 9497 h 56"/>
                <a:gd name="T12" fmla="*/ 179070 w 125"/>
                <a:gd name="T13" fmla="*/ 0 h 56"/>
                <a:gd name="T14" fmla="*/ 158115 w 125"/>
                <a:gd name="T15" fmla="*/ 24691 h 56"/>
                <a:gd name="T16" fmla="*/ 156210 w 125"/>
                <a:gd name="T17" fmla="*/ 36087 h 56"/>
                <a:gd name="T18" fmla="*/ 150495 w 125"/>
                <a:gd name="T19" fmla="*/ 47483 h 56"/>
                <a:gd name="T20" fmla="*/ 139065 w 125"/>
                <a:gd name="T21" fmla="*/ 68376 h 56"/>
                <a:gd name="T22" fmla="*/ 129540 w 125"/>
                <a:gd name="T23" fmla="*/ 68376 h 56"/>
                <a:gd name="T24" fmla="*/ 121920 w 125"/>
                <a:gd name="T25" fmla="*/ 77873 h 56"/>
                <a:gd name="T26" fmla="*/ 32385 w 125"/>
                <a:gd name="T27" fmla="*/ 77873 h 56"/>
                <a:gd name="T28" fmla="*/ 0 w 125"/>
                <a:gd name="T29" fmla="*/ 106363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 h="56">
                  <a:moveTo>
                    <a:pt x="125" y="43"/>
                  </a:moveTo>
                  <a:cubicBezTo>
                    <a:pt x="123" y="40"/>
                    <a:pt x="119" y="36"/>
                    <a:pt x="119" y="34"/>
                  </a:cubicBezTo>
                  <a:cubicBezTo>
                    <a:pt x="119" y="30"/>
                    <a:pt x="113" y="32"/>
                    <a:pt x="113" y="28"/>
                  </a:cubicBezTo>
                  <a:cubicBezTo>
                    <a:pt x="113" y="24"/>
                    <a:pt x="113" y="17"/>
                    <a:pt x="113" y="12"/>
                  </a:cubicBezTo>
                  <a:cubicBezTo>
                    <a:pt x="113" y="6"/>
                    <a:pt x="109" y="3"/>
                    <a:pt x="106" y="3"/>
                  </a:cubicBezTo>
                  <a:cubicBezTo>
                    <a:pt x="102" y="2"/>
                    <a:pt x="103" y="5"/>
                    <a:pt x="100" y="5"/>
                  </a:cubicBezTo>
                  <a:cubicBezTo>
                    <a:pt x="97" y="5"/>
                    <a:pt x="95" y="1"/>
                    <a:pt x="94" y="0"/>
                  </a:cubicBezTo>
                  <a:cubicBezTo>
                    <a:pt x="93" y="0"/>
                    <a:pt x="84" y="11"/>
                    <a:pt x="83" y="13"/>
                  </a:cubicBezTo>
                  <a:cubicBezTo>
                    <a:pt x="81" y="15"/>
                    <a:pt x="82" y="17"/>
                    <a:pt x="82" y="19"/>
                  </a:cubicBezTo>
                  <a:cubicBezTo>
                    <a:pt x="81" y="21"/>
                    <a:pt x="81" y="22"/>
                    <a:pt x="79" y="25"/>
                  </a:cubicBezTo>
                  <a:cubicBezTo>
                    <a:pt x="78" y="28"/>
                    <a:pt x="73" y="36"/>
                    <a:pt x="73" y="36"/>
                  </a:cubicBezTo>
                  <a:cubicBezTo>
                    <a:pt x="68" y="36"/>
                    <a:pt x="68" y="36"/>
                    <a:pt x="68" y="36"/>
                  </a:cubicBezTo>
                  <a:cubicBezTo>
                    <a:pt x="64" y="41"/>
                    <a:pt x="64" y="41"/>
                    <a:pt x="64" y="41"/>
                  </a:cubicBezTo>
                  <a:cubicBezTo>
                    <a:pt x="17" y="41"/>
                    <a:pt x="17" y="41"/>
                    <a:pt x="17" y="41"/>
                  </a:cubicBezTo>
                  <a:cubicBezTo>
                    <a:pt x="0" y="56"/>
                    <a:pt x="0" y="56"/>
                    <a:pt x="0" y="5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2" name="Freeform 1258"/>
            <p:cNvSpPr>
              <a:spLocks/>
            </p:cNvSpPr>
            <p:nvPr/>
          </p:nvSpPr>
          <p:spPr bwMode="auto">
            <a:xfrm>
              <a:off x="6878638" y="3184063"/>
              <a:ext cx="496887" cy="237368"/>
            </a:xfrm>
            <a:custGeom>
              <a:avLst/>
              <a:gdLst>
                <a:gd name="T0" fmla="*/ 0 w 260"/>
                <a:gd name="T1" fmla="*/ 5755 h 96"/>
                <a:gd name="T2" fmla="*/ 57333 w 260"/>
                <a:gd name="T3" fmla="*/ 0 h 96"/>
                <a:gd name="T4" fmla="*/ 149066 w 260"/>
                <a:gd name="T5" fmla="*/ 36446 h 96"/>
                <a:gd name="T6" fmla="*/ 221688 w 260"/>
                <a:gd name="T7" fmla="*/ 38365 h 96"/>
                <a:gd name="T8" fmla="*/ 227421 w 260"/>
                <a:gd name="T9" fmla="*/ 26855 h 96"/>
                <a:gd name="T10" fmla="*/ 263732 w 260"/>
                <a:gd name="T11" fmla="*/ 26855 h 96"/>
                <a:gd name="T12" fmla="*/ 307688 w 260"/>
                <a:gd name="T13" fmla="*/ 57547 h 96"/>
                <a:gd name="T14" fmla="*/ 317243 w 260"/>
                <a:gd name="T15" fmla="*/ 88239 h 96"/>
                <a:gd name="T16" fmla="*/ 345910 w 260"/>
                <a:gd name="T17" fmla="*/ 101666 h 96"/>
                <a:gd name="T18" fmla="*/ 366932 w 260"/>
                <a:gd name="T19" fmla="*/ 80566 h 96"/>
                <a:gd name="T20" fmla="*/ 403243 w 260"/>
                <a:gd name="T21" fmla="*/ 93993 h 96"/>
                <a:gd name="T22" fmla="*/ 420443 w 260"/>
                <a:gd name="T23" fmla="*/ 122767 h 96"/>
                <a:gd name="T24" fmla="*/ 441465 w 260"/>
                <a:gd name="T25" fmla="*/ 151540 h 96"/>
                <a:gd name="T26" fmla="*/ 452932 w 260"/>
                <a:gd name="T27" fmla="*/ 172641 h 96"/>
                <a:gd name="T28" fmla="*/ 496887 w 260"/>
                <a:gd name="T29" fmla="*/ 18415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96">
                  <a:moveTo>
                    <a:pt x="0" y="3"/>
                  </a:moveTo>
                  <a:cubicBezTo>
                    <a:pt x="30" y="0"/>
                    <a:pt x="30" y="0"/>
                    <a:pt x="30" y="0"/>
                  </a:cubicBezTo>
                  <a:cubicBezTo>
                    <a:pt x="78" y="19"/>
                    <a:pt x="78" y="19"/>
                    <a:pt x="78" y="19"/>
                  </a:cubicBezTo>
                  <a:cubicBezTo>
                    <a:pt x="116" y="20"/>
                    <a:pt x="116" y="20"/>
                    <a:pt x="116" y="20"/>
                  </a:cubicBezTo>
                  <a:cubicBezTo>
                    <a:pt x="119" y="14"/>
                    <a:pt x="119" y="14"/>
                    <a:pt x="119" y="14"/>
                  </a:cubicBezTo>
                  <a:cubicBezTo>
                    <a:pt x="138" y="14"/>
                    <a:pt x="138" y="14"/>
                    <a:pt x="138" y="14"/>
                  </a:cubicBezTo>
                  <a:cubicBezTo>
                    <a:pt x="161" y="30"/>
                    <a:pt x="161" y="30"/>
                    <a:pt x="161" y="30"/>
                  </a:cubicBezTo>
                  <a:cubicBezTo>
                    <a:pt x="161" y="30"/>
                    <a:pt x="164" y="44"/>
                    <a:pt x="166" y="46"/>
                  </a:cubicBezTo>
                  <a:cubicBezTo>
                    <a:pt x="169" y="48"/>
                    <a:pt x="178" y="53"/>
                    <a:pt x="181" y="53"/>
                  </a:cubicBezTo>
                  <a:cubicBezTo>
                    <a:pt x="184" y="53"/>
                    <a:pt x="187" y="41"/>
                    <a:pt x="192" y="42"/>
                  </a:cubicBezTo>
                  <a:cubicBezTo>
                    <a:pt x="197" y="42"/>
                    <a:pt x="209" y="44"/>
                    <a:pt x="211" y="49"/>
                  </a:cubicBezTo>
                  <a:cubicBezTo>
                    <a:pt x="214" y="54"/>
                    <a:pt x="214" y="60"/>
                    <a:pt x="220" y="64"/>
                  </a:cubicBezTo>
                  <a:cubicBezTo>
                    <a:pt x="225" y="68"/>
                    <a:pt x="231" y="73"/>
                    <a:pt x="231" y="79"/>
                  </a:cubicBezTo>
                  <a:cubicBezTo>
                    <a:pt x="231" y="84"/>
                    <a:pt x="234" y="88"/>
                    <a:pt x="237" y="90"/>
                  </a:cubicBezTo>
                  <a:cubicBezTo>
                    <a:pt x="239" y="91"/>
                    <a:pt x="251" y="94"/>
                    <a:pt x="260" y="9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3" name="Freeform 1259"/>
            <p:cNvSpPr>
              <a:spLocks/>
            </p:cNvSpPr>
            <p:nvPr/>
          </p:nvSpPr>
          <p:spPr bwMode="auto">
            <a:xfrm>
              <a:off x="6275388" y="1561366"/>
              <a:ext cx="280987" cy="728474"/>
            </a:xfrm>
            <a:custGeom>
              <a:avLst/>
              <a:gdLst>
                <a:gd name="T0" fmla="*/ 279076 w 147"/>
                <a:gd name="T1" fmla="*/ 565150 h 296"/>
                <a:gd name="T2" fmla="*/ 280987 w 147"/>
                <a:gd name="T3" fmla="*/ 557513 h 296"/>
                <a:gd name="T4" fmla="*/ 275253 w 147"/>
                <a:gd name="T5" fmla="*/ 549876 h 296"/>
                <a:gd name="T6" fmla="*/ 279076 w 147"/>
                <a:gd name="T7" fmla="*/ 538420 h 296"/>
                <a:gd name="T8" fmla="*/ 231289 w 147"/>
                <a:gd name="T9" fmla="*/ 511690 h 296"/>
                <a:gd name="T10" fmla="*/ 193059 w 147"/>
                <a:gd name="T11" fmla="*/ 452502 h 296"/>
                <a:gd name="T12" fmla="*/ 170121 w 147"/>
                <a:gd name="T13" fmla="*/ 429590 h 296"/>
                <a:gd name="T14" fmla="*/ 152918 w 147"/>
                <a:gd name="T15" fmla="*/ 414316 h 296"/>
                <a:gd name="T16" fmla="*/ 143361 w 147"/>
                <a:gd name="T17" fmla="*/ 400951 h 296"/>
                <a:gd name="T18" fmla="*/ 133803 w 147"/>
                <a:gd name="T19" fmla="*/ 402860 h 296"/>
                <a:gd name="T20" fmla="*/ 118512 w 147"/>
                <a:gd name="T21" fmla="*/ 406679 h 296"/>
                <a:gd name="T22" fmla="*/ 116600 w 147"/>
                <a:gd name="T23" fmla="*/ 414316 h 296"/>
                <a:gd name="T24" fmla="*/ 91751 w 147"/>
                <a:gd name="T25" fmla="*/ 427681 h 296"/>
                <a:gd name="T26" fmla="*/ 63079 w 147"/>
                <a:gd name="T27" fmla="*/ 400951 h 296"/>
                <a:gd name="T28" fmla="*/ 51610 w 147"/>
                <a:gd name="T29" fmla="*/ 389495 h 296"/>
                <a:gd name="T30" fmla="*/ 42052 w 147"/>
                <a:gd name="T31" fmla="*/ 379949 h 296"/>
                <a:gd name="T32" fmla="*/ 24849 w 147"/>
                <a:gd name="T33" fmla="*/ 383767 h 296"/>
                <a:gd name="T34" fmla="*/ 15292 w 147"/>
                <a:gd name="T35" fmla="*/ 379949 h 296"/>
                <a:gd name="T36" fmla="*/ 9557 w 147"/>
                <a:gd name="T37" fmla="*/ 381858 h 296"/>
                <a:gd name="T38" fmla="*/ 0 w 147"/>
                <a:gd name="T39" fmla="*/ 381858 h 296"/>
                <a:gd name="T40" fmla="*/ 0 w 147"/>
                <a:gd name="T41" fmla="*/ 0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96">
                  <a:moveTo>
                    <a:pt x="146" y="296"/>
                  </a:moveTo>
                  <a:cubicBezTo>
                    <a:pt x="147" y="294"/>
                    <a:pt x="147" y="292"/>
                    <a:pt x="147" y="292"/>
                  </a:cubicBezTo>
                  <a:cubicBezTo>
                    <a:pt x="147" y="291"/>
                    <a:pt x="144" y="291"/>
                    <a:pt x="144" y="288"/>
                  </a:cubicBezTo>
                  <a:cubicBezTo>
                    <a:pt x="143" y="285"/>
                    <a:pt x="146" y="283"/>
                    <a:pt x="146" y="282"/>
                  </a:cubicBezTo>
                  <a:cubicBezTo>
                    <a:pt x="146" y="281"/>
                    <a:pt x="124" y="271"/>
                    <a:pt x="121" y="268"/>
                  </a:cubicBezTo>
                  <a:cubicBezTo>
                    <a:pt x="118" y="266"/>
                    <a:pt x="103" y="240"/>
                    <a:pt x="101" y="237"/>
                  </a:cubicBezTo>
                  <a:cubicBezTo>
                    <a:pt x="99" y="233"/>
                    <a:pt x="92" y="229"/>
                    <a:pt x="89" y="225"/>
                  </a:cubicBezTo>
                  <a:cubicBezTo>
                    <a:pt x="85" y="222"/>
                    <a:pt x="82" y="220"/>
                    <a:pt x="80" y="217"/>
                  </a:cubicBezTo>
                  <a:cubicBezTo>
                    <a:pt x="77" y="215"/>
                    <a:pt x="77" y="211"/>
                    <a:pt x="75" y="210"/>
                  </a:cubicBezTo>
                  <a:cubicBezTo>
                    <a:pt x="73" y="209"/>
                    <a:pt x="72" y="209"/>
                    <a:pt x="70" y="211"/>
                  </a:cubicBezTo>
                  <a:cubicBezTo>
                    <a:pt x="68" y="213"/>
                    <a:pt x="65" y="212"/>
                    <a:pt x="62" y="213"/>
                  </a:cubicBezTo>
                  <a:cubicBezTo>
                    <a:pt x="58" y="213"/>
                    <a:pt x="62" y="214"/>
                    <a:pt x="61" y="217"/>
                  </a:cubicBezTo>
                  <a:cubicBezTo>
                    <a:pt x="60" y="220"/>
                    <a:pt x="51" y="224"/>
                    <a:pt x="48" y="224"/>
                  </a:cubicBezTo>
                  <a:cubicBezTo>
                    <a:pt x="46" y="224"/>
                    <a:pt x="37" y="215"/>
                    <a:pt x="33" y="210"/>
                  </a:cubicBezTo>
                  <a:cubicBezTo>
                    <a:pt x="28" y="205"/>
                    <a:pt x="28" y="207"/>
                    <a:pt x="27" y="204"/>
                  </a:cubicBezTo>
                  <a:cubicBezTo>
                    <a:pt x="25" y="201"/>
                    <a:pt x="26" y="201"/>
                    <a:pt x="22" y="199"/>
                  </a:cubicBezTo>
                  <a:cubicBezTo>
                    <a:pt x="18" y="197"/>
                    <a:pt x="15" y="200"/>
                    <a:pt x="13" y="201"/>
                  </a:cubicBezTo>
                  <a:cubicBezTo>
                    <a:pt x="11" y="202"/>
                    <a:pt x="10" y="200"/>
                    <a:pt x="8" y="199"/>
                  </a:cubicBezTo>
                  <a:cubicBezTo>
                    <a:pt x="5" y="198"/>
                    <a:pt x="6" y="199"/>
                    <a:pt x="5" y="200"/>
                  </a:cubicBezTo>
                  <a:cubicBezTo>
                    <a:pt x="3" y="201"/>
                    <a:pt x="0" y="200"/>
                    <a:pt x="0" y="20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4" name="Freeform 1260"/>
            <p:cNvSpPr>
              <a:spLocks/>
            </p:cNvSpPr>
            <p:nvPr/>
          </p:nvSpPr>
          <p:spPr bwMode="auto">
            <a:xfrm>
              <a:off x="7573963" y="3677215"/>
              <a:ext cx="30162" cy="85944"/>
            </a:xfrm>
            <a:custGeom>
              <a:avLst/>
              <a:gdLst>
                <a:gd name="T0" fmla="*/ 30162 w 16"/>
                <a:gd name="T1" fmla="*/ 7620 h 35"/>
                <a:gd name="T2" fmla="*/ 22622 w 16"/>
                <a:gd name="T3" fmla="*/ 1905 h 35"/>
                <a:gd name="T4" fmla="*/ 3770 w 16"/>
                <a:gd name="T5" fmla="*/ 19050 h 35"/>
                <a:gd name="T6" fmla="*/ 0 w 16"/>
                <a:gd name="T7" fmla="*/ 19050 h 35"/>
                <a:gd name="T8" fmla="*/ 0 w 16"/>
                <a:gd name="T9" fmla="*/ 66675 h 35"/>
                <a:gd name="T10" fmla="*/ 7541 w 16"/>
                <a:gd name="T11" fmla="*/ 66675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5">
                  <a:moveTo>
                    <a:pt x="16" y="4"/>
                  </a:moveTo>
                  <a:cubicBezTo>
                    <a:pt x="15" y="3"/>
                    <a:pt x="13" y="2"/>
                    <a:pt x="12" y="1"/>
                  </a:cubicBezTo>
                  <a:cubicBezTo>
                    <a:pt x="9" y="0"/>
                    <a:pt x="2" y="10"/>
                    <a:pt x="2" y="10"/>
                  </a:cubicBezTo>
                  <a:cubicBezTo>
                    <a:pt x="0" y="10"/>
                    <a:pt x="0" y="10"/>
                    <a:pt x="0" y="10"/>
                  </a:cubicBezTo>
                  <a:cubicBezTo>
                    <a:pt x="0" y="35"/>
                    <a:pt x="0" y="35"/>
                    <a:pt x="0" y="35"/>
                  </a:cubicBezTo>
                  <a:cubicBezTo>
                    <a:pt x="4" y="35"/>
                    <a:pt x="4" y="35"/>
                    <a:pt x="4" y="3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5" name="Freeform 1261"/>
            <p:cNvSpPr>
              <a:spLocks/>
            </p:cNvSpPr>
            <p:nvPr/>
          </p:nvSpPr>
          <p:spPr bwMode="auto">
            <a:xfrm>
              <a:off x="7615238" y="3791806"/>
              <a:ext cx="104775" cy="71620"/>
            </a:xfrm>
            <a:custGeom>
              <a:avLst/>
              <a:gdLst>
                <a:gd name="T0" fmla="*/ 0 w 55"/>
                <a:gd name="T1" fmla="*/ 55563 h 29"/>
                <a:gd name="T2" fmla="*/ 15240 w 55"/>
                <a:gd name="T3" fmla="*/ 51731 h 29"/>
                <a:gd name="T4" fmla="*/ 20955 w 55"/>
                <a:gd name="T5" fmla="*/ 36403 h 29"/>
                <a:gd name="T6" fmla="*/ 36195 w 55"/>
                <a:gd name="T7" fmla="*/ 26824 h 29"/>
                <a:gd name="T8" fmla="*/ 45720 w 55"/>
                <a:gd name="T9" fmla="*/ 30655 h 29"/>
                <a:gd name="T10" fmla="*/ 68580 w 55"/>
                <a:gd name="T11" fmla="*/ 7664 h 29"/>
                <a:gd name="T12" fmla="*/ 93345 w 55"/>
                <a:gd name="T13" fmla="*/ 5748 h 29"/>
                <a:gd name="T14" fmla="*/ 104775 w 55"/>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9">
                  <a:moveTo>
                    <a:pt x="0" y="29"/>
                  </a:moveTo>
                  <a:cubicBezTo>
                    <a:pt x="3" y="28"/>
                    <a:pt x="7" y="28"/>
                    <a:pt x="8" y="27"/>
                  </a:cubicBezTo>
                  <a:cubicBezTo>
                    <a:pt x="9" y="26"/>
                    <a:pt x="9" y="21"/>
                    <a:pt x="11" y="19"/>
                  </a:cubicBezTo>
                  <a:cubicBezTo>
                    <a:pt x="13" y="17"/>
                    <a:pt x="15" y="14"/>
                    <a:pt x="19" y="14"/>
                  </a:cubicBezTo>
                  <a:cubicBezTo>
                    <a:pt x="22" y="14"/>
                    <a:pt x="22" y="18"/>
                    <a:pt x="24" y="16"/>
                  </a:cubicBezTo>
                  <a:cubicBezTo>
                    <a:pt x="26" y="14"/>
                    <a:pt x="33" y="4"/>
                    <a:pt x="36" y="4"/>
                  </a:cubicBezTo>
                  <a:cubicBezTo>
                    <a:pt x="39" y="4"/>
                    <a:pt x="45" y="7"/>
                    <a:pt x="49" y="3"/>
                  </a:cubicBezTo>
                  <a:cubicBezTo>
                    <a:pt x="51" y="1"/>
                    <a:pt x="53" y="0"/>
                    <a:pt x="5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6" name="Freeform 1262"/>
            <p:cNvSpPr>
              <a:spLocks/>
            </p:cNvSpPr>
            <p:nvPr/>
          </p:nvSpPr>
          <p:spPr bwMode="auto">
            <a:xfrm>
              <a:off x="7570788" y="3769298"/>
              <a:ext cx="39687" cy="81851"/>
            </a:xfrm>
            <a:custGeom>
              <a:avLst/>
              <a:gdLst>
                <a:gd name="T0" fmla="*/ 21828 w 20"/>
                <a:gd name="T1" fmla="*/ 0 h 33"/>
                <a:gd name="T2" fmla="*/ 1984 w 20"/>
                <a:gd name="T3" fmla="*/ 21167 h 33"/>
                <a:gd name="T4" fmla="*/ 1984 w 20"/>
                <a:gd name="T5" fmla="*/ 34636 h 33"/>
                <a:gd name="T6" fmla="*/ 35718 w 20"/>
                <a:gd name="T7" fmla="*/ 48106 h 33"/>
                <a:gd name="T8" fmla="*/ 37703 w 20"/>
                <a:gd name="T9" fmla="*/ 6350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3">
                  <a:moveTo>
                    <a:pt x="11" y="0"/>
                  </a:moveTo>
                  <a:cubicBezTo>
                    <a:pt x="7" y="3"/>
                    <a:pt x="1" y="8"/>
                    <a:pt x="1" y="11"/>
                  </a:cubicBezTo>
                  <a:cubicBezTo>
                    <a:pt x="1" y="14"/>
                    <a:pt x="0" y="16"/>
                    <a:pt x="1" y="18"/>
                  </a:cubicBezTo>
                  <a:cubicBezTo>
                    <a:pt x="3" y="20"/>
                    <a:pt x="16" y="23"/>
                    <a:pt x="18" y="25"/>
                  </a:cubicBezTo>
                  <a:cubicBezTo>
                    <a:pt x="20" y="27"/>
                    <a:pt x="19" y="30"/>
                    <a:pt x="19"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7" name="Freeform 1263"/>
            <p:cNvSpPr>
              <a:spLocks/>
            </p:cNvSpPr>
            <p:nvPr/>
          </p:nvSpPr>
          <p:spPr bwMode="auto">
            <a:xfrm>
              <a:off x="7499350" y="3701770"/>
              <a:ext cx="74613" cy="102314"/>
            </a:xfrm>
            <a:custGeom>
              <a:avLst/>
              <a:gdLst>
                <a:gd name="T0" fmla="*/ 74613 w 39"/>
                <a:gd name="T1" fmla="*/ 0 h 42"/>
                <a:gd name="T2" fmla="*/ 32524 w 39"/>
                <a:gd name="T3" fmla="*/ 0 h 42"/>
                <a:gd name="T4" fmla="*/ 24871 w 39"/>
                <a:gd name="T5" fmla="*/ 13229 h 42"/>
                <a:gd name="T6" fmla="*/ 44003 w 39"/>
                <a:gd name="T7" fmla="*/ 41577 h 42"/>
                <a:gd name="T8" fmla="*/ 11479 w 39"/>
                <a:gd name="T9" fmla="*/ 45357 h 42"/>
                <a:gd name="T10" fmla="*/ 0 w 39"/>
                <a:gd name="T11" fmla="*/ 79375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2">
                  <a:moveTo>
                    <a:pt x="39" y="0"/>
                  </a:move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68" name="Line 1264"/>
            <p:cNvSpPr>
              <a:spLocks noChangeShapeType="1"/>
            </p:cNvSpPr>
            <p:nvPr/>
          </p:nvSpPr>
          <p:spPr bwMode="auto">
            <a:xfrm flipH="1">
              <a:off x="7554913" y="3810223"/>
              <a:ext cx="19050" cy="24555"/>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869" name="Freeform 1265"/>
            <p:cNvSpPr>
              <a:spLocks/>
            </p:cNvSpPr>
            <p:nvPr/>
          </p:nvSpPr>
          <p:spPr bwMode="auto">
            <a:xfrm>
              <a:off x="8275638" y="4006666"/>
              <a:ext cx="36512" cy="112545"/>
            </a:xfrm>
            <a:custGeom>
              <a:avLst/>
              <a:gdLst>
                <a:gd name="T0" fmla="*/ 19217 w 19"/>
                <a:gd name="T1" fmla="*/ 87312 h 46"/>
                <a:gd name="T2" fmla="*/ 17295 w 19"/>
                <a:gd name="T3" fmla="*/ 85414 h 46"/>
                <a:gd name="T4" fmla="*/ 0 w 19"/>
                <a:gd name="T5" fmla="*/ 66433 h 46"/>
                <a:gd name="T6" fmla="*/ 1922 w 19"/>
                <a:gd name="T7" fmla="*/ 49350 h 46"/>
                <a:gd name="T8" fmla="*/ 17295 w 19"/>
                <a:gd name="T9" fmla="*/ 41758 h 46"/>
                <a:gd name="T10" fmla="*/ 21139 w 19"/>
                <a:gd name="T11" fmla="*/ 34166 h 46"/>
                <a:gd name="T12" fmla="*/ 17295 w 19"/>
                <a:gd name="T13" fmla="*/ 17083 h 46"/>
                <a:gd name="T14" fmla="*/ 34590 w 19"/>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46">
                  <a:moveTo>
                    <a:pt x="10" y="46"/>
                  </a:moveTo>
                  <a:cubicBezTo>
                    <a:pt x="10" y="46"/>
                    <a:pt x="10" y="45"/>
                    <a:pt x="9" y="45"/>
                  </a:cubicBezTo>
                  <a:cubicBezTo>
                    <a:pt x="7" y="43"/>
                    <a:pt x="0" y="37"/>
                    <a:pt x="0" y="35"/>
                  </a:cubicBezTo>
                  <a:cubicBezTo>
                    <a:pt x="0" y="33"/>
                    <a:pt x="1" y="29"/>
                    <a:pt x="1" y="26"/>
                  </a:cubicBezTo>
                  <a:cubicBezTo>
                    <a:pt x="1" y="24"/>
                    <a:pt x="7" y="24"/>
                    <a:pt x="9" y="22"/>
                  </a:cubicBezTo>
                  <a:cubicBezTo>
                    <a:pt x="11" y="19"/>
                    <a:pt x="14" y="20"/>
                    <a:pt x="11" y="18"/>
                  </a:cubicBezTo>
                  <a:cubicBezTo>
                    <a:pt x="9" y="15"/>
                    <a:pt x="5" y="12"/>
                    <a:pt x="9" y="9"/>
                  </a:cubicBezTo>
                  <a:cubicBezTo>
                    <a:pt x="12" y="7"/>
                    <a:pt x="19" y="5"/>
                    <a:pt x="1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0" name="Freeform 1267"/>
            <p:cNvSpPr>
              <a:spLocks/>
            </p:cNvSpPr>
            <p:nvPr/>
          </p:nvSpPr>
          <p:spPr bwMode="auto">
            <a:xfrm>
              <a:off x="7662863" y="3920722"/>
              <a:ext cx="46037" cy="14323"/>
            </a:xfrm>
            <a:custGeom>
              <a:avLst/>
              <a:gdLst>
                <a:gd name="T0" fmla="*/ 46037 w 24"/>
                <a:gd name="T1" fmla="*/ 9260 h 6"/>
                <a:gd name="T2" fmla="*/ 28773 w 24"/>
                <a:gd name="T3" fmla="*/ 3704 h 6"/>
                <a:gd name="T4" fmla="*/ 0 w 24"/>
                <a:gd name="T5" fmla="*/ 0 h 6"/>
                <a:gd name="T6" fmla="*/ 0 60000 65536"/>
                <a:gd name="T7" fmla="*/ 0 60000 65536"/>
                <a:gd name="T8" fmla="*/ 0 60000 65536"/>
              </a:gdLst>
              <a:ahLst/>
              <a:cxnLst>
                <a:cxn ang="T6">
                  <a:pos x="T0" y="T1"/>
                </a:cxn>
                <a:cxn ang="T7">
                  <a:pos x="T2" y="T3"/>
                </a:cxn>
                <a:cxn ang="T8">
                  <a:pos x="T4" y="T5"/>
                </a:cxn>
              </a:cxnLst>
              <a:rect l="0" t="0" r="r" b="b"/>
              <a:pathLst>
                <a:path w="24" h="6">
                  <a:moveTo>
                    <a:pt x="24" y="5"/>
                  </a:moveTo>
                  <a:cubicBezTo>
                    <a:pt x="19" y="6"/>
                    <a:pt x="16" y="3"/>
                    <a:pt x="15" y="2"/>
                  </a:cubicBezTo>
                  <a:cubicBezTo>
                    <a:pt x="13" y="0"/>
                    <a:pt x="5"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1" name="Freeform 1268"/>
            <p:cNvSpPr>
              <a:spLocks/>
            </p:cNvSpPr>
            <p:nvPr/>
          </p:nvSpPr>
          <p:spPr bwMode="auto">
            <a:xfrm>
              <a:off x="7727950" y="3971878"/>
              <a:ext cx="6350" cy="38880"/>
            </a:xfrm>
            <a:custGeom>
              <a:avLst/>
              <a:gdLst>
                <a:gd name="T0" fmla="*/ 2117 w 3"/>
                <a:gd name="T1" fmla="*/ 30163 h 16"/>
                <a:gd name="T2" fmla="*/ 6350 w 3"/>
                <a:gd name="T3" fmla="*/ 20737 h 16"/>
                <a:gd name="T4" fmla="*/ 0 w 3"/>
                <a:gd name="T5" fmla="*/ 7541 h 16"/>
                <a:gd name="T6" fmla="*/ 6350 w 3"/>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6">
                  <a:moveTo>
                    <a:pt x="1" y="16"/>
                  </a:moveTo>
                  <a:cubicBezTo>
                    <a:pt x="1" y="14"/>
                    <a:pt x="2" y="11"/>
                    <a:pt x="3" y="11"/>
                  </a:cubicBezTo>
                  <a:cubicBezTo>
                    <a:pt x="3" y="9"/>
                    <a:pt x="1" y="7"/>
                    <a:pt x="0" y="4"/>
                  </a:cubicBezTo>
                  <a:cubicBezTo>
                    <a:pt x="0" y="3"/>
                    <a:pt x="1" y="1"/>
                    <a:pt x="3"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2" name="Freeform 1269"/>
            <p:cNvSpPr>
              <a:spLocks/>
            </p:cNvSpPr>
            <p:nvPr/>
          </p:nvSpPr>
          <p:spPr bwMode="auto">
            <a:xfrm>
              <a:off x="8083550" y="6167533"/>
              <a:ext cx="52388" cy="104359"/>
            </a:xfrm>
            <a:custGeom>
              <a:avLst/>
              <a:gdLst>
                <a:gd name="T0" fmla="*/ 0 w 28"/>
                <a:gd name="T1" fmla="*/ 0 h 42"/>
                <a:gd name="T2" fmla="*/ 0 w 28"/>
                <a:gd name="T3" fmla="*/ 73251 h 42"/>
                <a:gd name="T4" fmla="*/ 33678 w 28"/>
                <a:gd name="T5" fmla="*/ 73251 h 42"/>
                <a:gd name="T6" fmla="*/ 52388 w 28"/>
                <a:gd name="T7" fmla="*/ 8096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2">
                  <a:moveTo>
                    <a:pt x="0" y="0"/>
                  </a:moveTo>
                  <a:cubicBezTo>
                    <a:pt x="0" y="38"/>
                    <a:pt x="0" y="38"/>
                    <a:pt x="0" y="38"/>
                  </a:cubicBezTo>
                  <a:cubicBezTo>
                    <a:pt x="0" y="38"/>
                    <a:pt x="15" y="38"/>
                    <a:pt x="18" y="38"/>
                  </a:cubicBezTo>
                  <a:cubicBezTo>
                    <a:pt x="21" y="38"/>
                    <a:pt x="25" y="40"/>
                    <a:pt x="28"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3" name="Line 1270"/>
            <p:cNvSpPr>
              <a:spLocks noChangeShapeType="1"/>
            </p:cNvSpPr>
            <p:nvPr/>
          </p:nvSpPr>
          <p:spPr bwMode="auto">
            <a:xfrm>
              <a:off x="8167688" y="6253476"/>
              <a:ext cx="1587"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874" name="Freeform 1271"/>
            <p:cNvSpPr>
              <a:spLocks/>
            </p:cNvSpPr>
            <p:nvPr/>
          </p:nvSpPr>
          <p:spPr bwMode="auto">
            <a:xfrm>
              <a:off x="7961313" y="4999109"/>
              <a:ext cx="504825" cy="1145914"/>
            </a:xfrm>
            <a:custGeom>
              <a:avLst/>
              <a:gdLst>
                <a:gd name="T0" fmla="*/ 379095 w 265"/>
                <a:gd name="T1" fmla="*/ 307144 h 466"/>
                <a:gd name="T2" fmla="*/ 390525 w 265"/>
                <a:gd name="T3" fmla="*/ 259451 h 466"/>
                <a:gd name="T4" fmla="*/ 436245 w 265"/>
                <a:gd name="T5" fmla="*/ 188865 h 466"/>
                <a:gd name="T6" fmla="*/ 502920 w 265"/>
                <a:gd name="T7" fmla="*/ 133541 h 466"/>
                <a:gd name="T8" fmla="*/ 491490 w 265"/>
                <a:gd name="T9" fmla="*/ 101109 h 466"/>
                <a:gd name="T10" fmla="*/ 478155 w 265"/>
                <a:gd name="T11" fmla="*/ 122094 h 466"/>
                <a:gd name="T12" fmla="*/ 453390 w 265"/>
                <a:gd name="T13" fmla="*/ 144987 h 466"/>
                <a:gd name="T14" fmla="*/ 424815 w 265"/>
                <a:gd name="T15" fmla="*/ 152618 h 466"/>
                <a:gd name="T16" fmla="*/ 375285 w 265"/>
                <a:gd name="T17" fmla="*/ 146895 h 466"/>
                <a:gd name="T18" fmla="*/ 392430 w 265"/>
                <a:gd name="T19" fmla="*/ 114464 h 466"/>
                <a:gd name="T20" fmla="*/ 373380 w 265"/>
                <a:gd name="T21" fmla="*/ 76309 h 466"/>
                <a:gd name="T22" fmla="*/ 318135 w 265"/>
                <a:gd name="T23" fmla="*/ 49601 h 466"/>
                <a:gd name="T24" fmla="*/ 276225 w 265"/>
                <a:gd name="T25" fmla="*/ 5723 h 466"/>
                <a:gd name="T26" fmla="*/ 236220 w 265"/>
                <a:gd name="T27" fmla="*/ 19077 h 466"/>
                <a:gd name="T28" fmla="*/ 203835 w 265"/>
                <a:gd name="T29" fmla="*/ 7631 h 466"/>
                <a:gd name="T30" fmla="*/ 169545 w 265"/>
                <a:gd name="T31" fmla="*/ 11446 h 466"/>
                <a:gd name="T32" fmla="*/ 158115 w 265"/>
                <a:gd name="T33" fmla="*/ 57232 h 466"/>
                <a:gd name="T34" fmla="*/ 125730 w 265"/>
                <a:gd name="T35" fmla="*/ 108740 h 466"/>
                <a:gd name="T36" fmla="*/ 129540 w 265"/>
                <a:gd name="T37" fmla="*/ 137356 h 466"/>
                <a:gd name="T38" fmla="*/ 97155 w 265"/>
                <a:gd name="T39" fmla="*/ 179326 h 466"/>
                <a:gd name="T40" fmla="*/ 89535 w 265"/>
                <a:gd name="T41" fmla="*/ 211758 h 466"/>
                <a:gd name="T42" fmla="*/ 81915 w 265"/>
                <a:gd name="T43" fmla="*/ 249912 h 466"/>
                <a:gd name="T44" fmla="*/ 87630 w 265"/>
                <a:gd name="T45" fmla="*/ 299513 h 466"/>
                <a:gd name="T46" fmla="*/ 83820 w 265"/>
                <a:gd name="T47" fmla="*/ 343391 h 466"/>
                <a:gd name="T48" fmla="*/ 80010 w 265"/>
                <a:gd name="T49" fmla="*/ 392991 h 466"/>
                <a:gd name="T50" fmla="*/ 64770 w 265"/>
                <a:gd name="T51" fmla="*/ 448315 h 466"/>
                <a:gd name="T52" fmla="*/ 51435 w 265"/>
                <a:gd name="T53" fmla="*/ 488378 h 466"/>
                <a:gd name="T54" fmla="*/ 40005 w 265"/>
                <a:gd name="T55" fmla="*/ 566594 h 466"/>
                <a:gd name="T56" fmla="*/ 43815 w 265"/>
                <a:gd name="T57" fmla="*/ 637180 h 466"/>
                <a:gd name="T58" fmla="*/ 43815 w 265"/>
                <a:gd name="T59" fmla="*/ 656258 h 466"/>
                <a:gd name="T60" fmla="*/ 45720 w 265"/>
                <a:gd name="T61" fmla="*/ 688689 h 466"/>
                <a:gd name="T62" fmla="*/ 26670 w 265"/>
                <a:gd name="T63" fmla="*/ 736382 h 466"/>
                <a:gd name="T64" fmla="*/ 13335 w 265"/>
                <a:gd name="T65" fmla="*/ 780260 h 466"/>
                <a:gd name="T66" fmla="*/ 5715 w 265"/>
                <a:gd name="T67" fmla="*/ 824137 h 466"/>
                <a:gd name="T68" fmla="*/ 30480 w 265"/>
                <a:gd name="T69" fmla="*/ 841307 h 466"/>
                <a:gd name="T70" fmla="*/ 43815 w 265"/>
                <a:gd name="T71" fmla="*/ 881369 h 466"/>
                <a:gd name="T72" fmla="*/ 102870 w 265"/>
                <a:gd name="T73" fmla="*/ 889000 h 4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466">
                  <a:moveTo>
                    <a:pt x="202" y="177"/>
                  </a:moveTo>
                  <a:cubicBezTo>
                    <a:pt x="200" y="172"/>
                    <a:pt x="197" y="163"/>
                    <a:pt x="199" y="161"/>
                  </a:cubicBez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5" name="Freeform 1272"/>
            <p:cNvSpPr>
              <a:spLocks/>
            </p:cNvSpPr>
            <p:nvPr/>
          </p:nvSpPr>
          <p:spPr bwMode="auto">
            <a:xfrm>
              <a:off x="8064500" y="4853824"/>
              <a:ext cx="60325" cy="182118"/>
            </a:xfrm>
            <a:custGeom>
              <a:avLst/>
              <a:gdLst>
                <a:gd name="T0" fmla="*/ 60325 w 32"/>
                <a:gd name="T1" fmla="*/ 141287 h 74"/>
                <a:gd name="T2" fmla="*/ 41473 w 32"/>
                <a:gd name="T3" fmla="*/ 139378 h 74"/>
                <a:gd name="T4" fmla="*/ 39588 w 32"/>
                <a:gd name="T5" fmla="*/ 122194 h 74"/>
                <a:gd name="T6" fmla="*/ 33933 w 32"/>
                <a:gd name="T7" fmla="*/ 101192 h 74"/>
                <a:gd name="T8" fmla="*/ 20737 w 32"/>
                <a:gd name="T9" fmla="*/ 74462 h 74"/>
                <a:gd name="T10" fmla="*/ 24507 w 32"/>
                <a:gd name="T11" fmla="*/ 64916 h 74"/>
                <a:gd name="T12" fmla="*/ 22622 w 32"/>
                <a:gd name="T13" fmla="*/ 59188 h 74"/>
                <a:gd name="T14" fmla="*/ 22622 w 32"/>
                <a:gd name="T15" fmla="*/ 49641 h 74"/>
                <a:gd name="T16" fmla="*/ 11311 w 32"/>
                <a:gd name="T17" fmla="*/ 34367 h 74"/>
                <a:gd name="T18" fmla="*/ 9426 w 32"/>
                <a:gd name="T19" fmla="*/ 15274 h 74"/>
                <a:gd name="T20" fmla="*/ 0 w 32"/>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74">
                  <a:moveTo>
                    <a:pt x="32" y="74"/>
                  </a:moveTo>
                  <a:cubicBezTo>
                    <a:pt x="28" y="74"/>
                    <a:pt x="23" y="74"/>
                    <a:pt x="22" y="73"/>
                  </a:cubicBezTo>
                  <a:cubicBezTo>
                    <a:pt x="21" y="72"/>
                    <a:pt x="21" y="67"/>
                    <a:pt x="21" y="64"/>
                  </a:cubicBezTo>
                  <a:cubicBezTo>
                    <a:pt x="21" y="61"/>
                    <a:pt x="20" y="55"/>
                    <a:pt x="18" y="53"/>
                  </a:cubicBezTo>
                  <a:cubicBezTo>
                    <a:pt x="17" y="51"/>
                    <a:pt x="10" y="42"/>
                    <a:pt x="11" y="39"/>
                  </a:cubicBezTo>
                  <a:cubicBezTo>
                    <a:pt x="11" y="36"/>
                    <a:pt x="15" y="35"/>
                    <a:pt x="13" y="34"/>
                  </a:cubicBezTo>
                  <a:cubicBezTo>
                    <a:pt x="12" y="33"/>
                    <a:pt x="9" y="33"/>
                    <a:pt x="12" y="31"/>
                  </a:cubicBezTo>
                  <a:cubicBezTo>
                    <a:pt x="14" y="28"/>
                    <a:pt x="14" y="29"/>
                    <a:pt x="12" y="26"/>
                  </a:cubicBezTo>
                  <a:cubicBezTo>
                    <a:pt x="10" y="24"/>
                    <a:pt x="6" y="20"/>
                    <a:pt x="6" y="18"/>
                  </a:cubicBezTo>
                  <a:cubicBezTo>
                    <a:pt x="6" y="15"/>
                    <a:pt x="7" y="9"/>
                    <a:pt x="5" y="8"/>
                  </a:cubicBezTo>
                  <a:cubicBezTo>
                    <a:pt x="4" y="6"/>
                    <a:pt x="2" y="3"/>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6" name="Line 1273"/>
            <p:cNvSpPr>
              <a:spLocks noChangeShapeType="1"/>
            </p:cNvSpPr>
            <p:nvPr/>
          </p:nvSpPr>
          <p:spPr bwMode="auto">
            <a:xfrm>
              <a:off x="8042275" y="4882472"/>
              <a:ext cx="1588" cy="204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877" name="Freeform 1274"/>
            <p:cNvSpPr>
              <a:spLocks/>
            </p:cNvSpPr>
            <p:nvPr/>
          </p:nvSpPr>
          <p:spPr bwMode="auto">
            <a:xfrm>
              <a:off x="8359775" y="5285587"/>
              <a:ext cx="112713" cy="137101"/>
            </a:xfrm>
            <a:custGeom>
              <a:avLst/>
              <a:gdLst>
                <a:gd name="T0" fmla="*/ 112713 w 59"/>
                <a:gd name="T1" fmla="*/ 106363 h 56"/>
                <a:gd name="T2" fmla="*/ 99340 w 59"/>
                <a:gd name="T3" fmla="*/ 64578 h 56"/>
                <a:gd name="T4" fmla="*/ 84057 w 59"/>
                <a:gd name="T5" fmla="*/ 43685 h 56"/>
                <a:gd name="T6" fmla="*/ 61132 w 59"/>
                <a:gd name="T7" fmla="*/ 28490 h 56"/>
                <a:gd name="T8" fmla="*/ 53491 w 59"/>
                <a:gd name="T9" fmla="*/ 30389 h 56"/>
                <a:gd name="T10" fmla="*/ 45849 w 59"/>
                <a:gd name="T11" fmla="*/ 26591 h 56"/>
                <a:gd name="T12" fmla="*/ 24835 w 59"/>
                <a:gd name="T13" fmla="*/ 0 h 56"/>
                <a:gd name="T14" fmla="*/ 0 w 59"/>
                <a:gd name="T15" fmla="*/ 3799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56">
                  <a:moveTo>
                    <a:pt x="59" y="56"/>
                  </a:moveTo>
                  <a:cubicBezTo>
                    <a:pt x="58" y="54"/>
                    <a:pt x="52" y="38"/>
                    <a:pt x="52" y="34"/>
                  </a:cubicBezTo>
                  <a:cubicBezTo>
                    <a:pt x="52" y="29"/>
                    <a:pt x="46" y="26"/>
                    <a:pt x="44" y="23"/>
                  </a:cubicBezTo>
                  <a:cubicBezTo>
                    <a:pt x="41" y="21"/>
                    <a:pt x="34" y="17"/>
                    <a:pt x="32" y="15"/>
                  </a:cubicBezTo>
                  <a:cubicBezTo>
                    <a:pt x="30" y="13"/>
                    <a:pt x="30" y="16"/>
                    <a:pt x="28" y="16"/>
                  </a:cubicBezTo>
                  <a:cubicBezTo>
                    <a:pt x="27" y="16"/>
                    <a:pt x="26" y="16"/>
                    <a:pt x="24" y="14"/>
                  </a:cubicBezTo>
                  <a:cubicBezTo>
                    <a:pt x="23" y="13"/>
                    <a:pt x="17" y="0"/>
                    <a:pt x="13" y="0"/>
                  </a:cubicBezTo>
                  <a:cubicBezTo>
                    <a:pt x="10" y="0"/>
                    <a:pt x="4" y="4"/>
                    <a:pt x="0" y="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8" name="Freeform 1275"/>
            <p:cNvSpPr>
              <a:spLocks/>
            </p:cNvSpPr>
            <p:nvPr/>
          </p:nvSpPr>
          <p:spPr bwMode="auto">
            <a:xfrm>
              <a:off x="8237538" y="4911119"/>
              <a:ext cx="115887" cy="96174"/>
            </a:xfrm>
            <a:custGeom>
              <a:avLst/>
              <a:gdLst>
                <a:gd name="T0" fmla="*/ 115887 w 61"/>
                <a:gd name="T1" fmla="*/ 19131 h 39"/>
                <a:gd name="T2" fmla="*/ 94989 w 61"/>
                <a:gd name="T3" fmla="*/ 5739 h 39"/>
                <a:gd name="T4" fmla="*/ 53194 w 61"/>
                <a:gd name="T5" fmla="*/ 7653 h 39"/>
                <a:gd name="T6" fmla="*/ 26597 w 61"/>
                <a:gd name="T7" fmla="*/ 13392 h 39"/>
                <a:gd name="T8" fmla="*/ 11399 w 61"/>
                <a:gd name="T9" fmla="*/ 34436 h 39"/>
                <a:gd name="T10" fmla="*/ 9499 w 61"/>
                <a:gd name="T11" fmla="*/ 51654 h 39"/>
                <a:gd name="T12" fmla="*/ 0 w 61"/>
                <a:gd name="T13" fmla="*/ 74612 h 39"/>
                <a:gd name="T14" fmla="*/ 0 w 61"/>
                <a:gd name="T15" fmla="*/ 74612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9">
                  <a:moveTo>
                    <a:pt x="61" y="10"/>
                  </a:move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2" y="35"/>
                    <a:pt x="0" y="39"/>
                  </a:cubicBezTo>
                  <a:cubicBezTo>
                    <a:pt x="0" y="39"/>
                    <a:pt x="0" y="39"/>
                    <a:pt x="0"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79" name="Freeform 1276"/>
            <p:cNvSpPr>
              <a:spLocks/>
            </p:cNvSpPr>
            <p:nvPr/>
          </p:nvSpPr>
          <p:spPr bwMode="auto">
            <a:xfrm>
              <a:off x="7827963" y="4235848"/>
              <a:ext cx="77787" cy="40926"/>
            </a:xfrm>
            <a:custGeom>
              <a:avLst/>
              <a:gdLst>
                <a:gd name="T0" fmla="*/ 77787 w 41"/>
                <a:gd name="T1" fmla="*/ 31750 h 17"/>
                <a:gd name="T2" fmla="*/ 70198 w 41"/>
                <a:gd name="T3" fmla="*/ 26147 h 17"/>
                <a:gd name="T4" fmla="*/ 55020 w 41"/>
                <a:gd name="T5" fmla="*/ 29882 h 17"/>
                <a:gd name="T6" fmla="*/ 34150 w 41"/>
                <a:gd name="T7" fmla="*/ 20544 h 17"/>
                <a:gd name="T8" fmla="*/ 13281 w 41"/>
                <a:gd name="T9" fmla="*/ 7471 h 17"/>
                <a:gd name="T10" fmla="*/ 0 w 41"/>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7">
                  <a:moveTo>
                    <a:pt x="41" y="17"/>
                  </a:moveTo>
                  <a:cubicBezTo>
                    <a:pt x="40" y="16"/>
                    <a:pt x="39" y="15"/>
                    <a:pt x="37" y="14"/>
                  </a:cubicBezTo>
                  <a:cubicBezTo>
                    <a:pt x="34" y="13"/>
                    <a:pt x="33" y="16"/>
                    <a:pt x="29" y="16"/>
                  </a:cubicBezTo>
                  <a:cubicBezTo>
                    <a:pt x="24" y="16"/>
                    <a:pt x="20" y="13"/>
                    <a:pt x="18" y="11"/>
                  </a:cubicBezTo>
                  <a:cubicBezTo>
                    <a:pt x="17" y="8"/>
                    <a:pt x="10" y="5"/>
                    <a:pt x="7" y="4"/>
                  </a:cubicBezTo>
                  <a:cubicBezTo>
                    <a:pt x="6" y="3"/>
                    <a:pt x="3" y="2"/>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0" name="Freeform 1277"/>
            <p:cNvSpPr>
              <a:spLocks/>
            </p:cNvSpPr>
            <p:nvPr/>
          </p:nvSpPr>
          <p:spPr bwMode="auto">
            <a:xfrm>
              <a:off x="8042275" y="4641011"/>
              <a:ext cx="44450" cy="241461"/>
            </a:xfrm>
            <a:custGeom>
              <a:avLst/>
              <a:gdLst>
                <a:gd name="T0" fmla="*/ 0 w 23"/>
                <a:gd name="T1" fmla="*/ 187325 h 98"/>
                <a:gd name="T2" fmla="*/ 0 w 23"/>
                <a:gd name="T3" fmla="*/ 187325 h 98"/>
                <a:gd name="T4" fmla="*/ 13528 w 23"/>
                <a:gd name="T5" fmla="*/ 175856 h 98"/>
                <a:gd name="T6" fmla="*/ 21259 w 23"/>
                <a:gd name="T7" fmla="*/ 166299 h 98"/>
                <a:gd name="T8" fmla="*/ 23191 w 23"/>
                <a:gd name="T9" fmla="*/ 152918 h 98"/>
                <a:gd name="T10" fmla="*/ 40585 w 23"/>
                <a:gd name="T11" fmla="*/ 131892 h 98"/>
                <a:gd name="T12" fmla="*/ 28989 w 23"/>
                <a:gd name="T13" fmla="*/ 124246 h 98"/>
                <a:gd name="T14" fmla="*/ 27057 w 23"/>
                <a:gd name="T15" fmla="*/ 107043 h 98"/>
                <a:gd name="T16" fmla="*/ 32854 w 23"/>
                <a:gd name="T17" fmla="*/ 93663 h 98"/>
                <a:gd name="T18" fmla="*/ 40585 w 23"/>
                <a:gd name="T19" fmla="*/ 78371 h 98"/>
                <a:gd name="T20" fmla="*/ 40585 w 23"/>
                <a:gd name="T21" fmla="*/ 51610 h 98"/>
                <a:gd name="T22" fmla="*/ 44450 w 23"/>
                <a:gd name="T23" fmla="*/ 40141 h 98"/>
                <a:gd name="T24" fmla="*/ 32854 w 23"/>
                <a:gd name="T25" fmla="*/ 15292 h 98"/>
                <a:gd name="T26" fmla="*/ 21259 w 23"/>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98">
                  <a:moveTo>
                    <a:pt x="0" y="98"/>
                  </a:moveTo>
                  <a:cubicBezTo>
                    <a:pt x="0" y="98"/>
                    <a:pt x="0" y="98"/>
                    <a:pt x="0" y="98"/>
                  </a:cubicBezTo>
                  <a:cubicBezTo>
                    <a:pt x="6" y="97"/>
                    <a:pt x="7" y="93"/>
                    <a:pt x="7" y="92"/>
                  </a:cubicBezTo>
                  <a:cubicBezTo>
                    <a:pt x="7" y="89"/>
                    <a:pt x="10" y="89"/>
                    <a:pt x="11" y="87"/>
                  </a:cubicBezTo>
                  <a:cubicBezTo>
                    <a:pt x="11" y="86"/>
                    <a:pt x="10" y="83"/>
                    <a:pt x="12" y="80"/>
                  </a:cubicBezTo>
                  <a:cubicBezTo>
                    <a:pt x="13" y="77"/>
                    <a:pt x="21" y="72"/>
                    <a:pt x="21" y="69"/>
                  </a:cubicBezTo>
                  <a:cubicBezTo>
                    <a:pt x="21" y="66"/>
                    <a:pt x="17" y="68"/>
                    <a:pt x="15" y="65"/>
                  </a:cubicBezTo>
                  <a:cubicBezTo>
                    <a:pt x="12" y="62"/>
                    <a:pt x="14" y="58"/>
                    <a:pt x="14" y="56"/>
                  </a:cubicBezTo>
                  <a:cubicBezTo>
                    <a:pt x="14" y="54"/>
                    <a:pt x="14" y="51"/>
                    <a:pt x="17" y="49"/>
                  </a:cubicBezTo>
                  <a:cubicBezTo>
                    <a:pt x="20" y="46"/>
                    <a:pt x="21" y="45"/>
                    <a:pt x="21" y="41"/>
                  </a:cubicBezTo>
                  <a:cubicBezTo>
                    <a:pt x="20" y="38"/>
                    <a:pt x="21" y="33"/>
                    <a:pt x="21" y="27"/>
                  </a:cubicBezTo>
                  <a:cubicBezTo>
                    <a:pt x="21" y="21"/>
                    <a:pt x="23" y="21"/>
                    <a:pt x="23" y="21"/>
                  </a:cubicBezTo>
                  <a:cubicBezTo>
                    <a:pt x="23" y="21"/>
                    <a:pt x="19" y="11"/>
                    <a:pt x="17" y="8"/>
                  </a:cubicBezTo>
                  <a:cubicBezTo>
                    <a:pt x="16" y="5"/>
                    <a:pt x="12" y="0"/>
                    <a:pt x="1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1" name="Freeform 1278"/>
            <p:cNvSpPr>
              <a:spLocks/>
            </p:cNvSpPr>
            <p:nvPr/>
          </p:nvSpPr>
          <p:spPr bwMode="auto">
            <a:xfrm>
              <a:off x="7789863" y="4276774"/>
              <a:ext cx="261937" cy="173933"/>
            </a:xfrm>
            <a:custGeom>
              <a:avLst/>
              <a:gdLst>
                <a:gd name="T0" fmla="*/ 260039 w 138"/>
                <a:gd name="T1" fmla="*/ 112131 h 71"/>
                <a:gd name="T2" fmla="*/ 258141 w 138"/>
                <a:gd name="T3" fmla="*/ 102628 h 71"/>
                <a:gd name="T4" fmla="*/ 250548 w 138"/>
                <a:gd name="T5" fmla="*/ 93126 h 71"/>
                <a:gd name="T6" fmla="*/ 260039 w 138"/>
                <a:gd name="T7" fmla="*/ 74120 h 71"/>
                <a:gd name="T8" fmla="*/ 246752 w 138"/>
                <a:gd name="T9" fmla="*/ 64618 h 71"/>
                <a:gd name="T10" fmla="*/ 237262 w 138"/>
                <a:gd name="T11" fmla="*/ 64618 h 71"/>
                <a:gd name="T12" fmla="*/ 225873 w 138"/>
                <a:gd name="T13" fmla="*/ 62717 h 71"/>
                <a:gd name="T14" fmla="*/ 214485 w 138"/>
                <a:gd name="T15" fmla="*/ 66518 h 71"/>
                <a:gd name="T16" fmla="*/ 189809 w 138"/>
                <a:gd name="T17" fmla="*/ 66518 h 71"/>
                <a:gd name="T18" fmla="*/ 178421 w 138"/>
                <a:gd name="T19" fmla="*/ 51314 h 71"/>
                <a:gd name="T20" fmla="*/ 165134 w 138"/>
                <a:gd name="T21" fmla="*/ 32309 h 71"/>
                <a:gd name="T22" fmla="*/ 144255 w 138"/>
                <a:gd name="T23" fmla="*/ 11403 h 71"/>
                <a:gd name="T24" fmla="*/ 127172 w 138"/>
                <a:gd name="T25" fmla="*/ 3801 h 71"/>
                <a:gd name="T26" fmla="*/ 115784 w 138"/>
                <a:gd name="T27" fmla="*/ 0 h 71"/>
                <a:gd name="T28" fmla="*/ 130969 w 138"/>
                <a:gd name="T29" fmla="*/ 22806 h 71"/>
                <a:gd name="T30" fmla="*/ 125274 w 138"/>
                <a:gd name="T31" fmla="*/ 34209 h 71"/>
                <a:gd name="T32" fmla="*/ 113886 w 138"/>
                <a:gd name="T33" fmla="*/ 51314 h 71"/>
                <a:gd name="T34" fmla="*/ 91109 w 138"/>
                <a:gd name="T35" fmla="*/ 70319 h 71"/>
                <a:gd name="T36" fmla="*/ 58841 w 138"/>
                <a:gd name="T37" fmla="*/ 87424 h 71"/>
                <a:gd name="T38" fmla="*/ 37962 w 138"/>
                <a:gd name="T39" fmla="*/ 123534 h 71"/>
                <a:gd name="T40" fmla="*/ 28471 w 138"/>
                <a:gd name="T41" fmla="*/ 127335 h 71"/>
                <a:gd name="T42" fmla="*/ 15185 w 138"/>
                <a:gd name="T43" fmla="*/ 115932 h 71"/>
                <a:gd name="T44" fmla="*/ 1898 w 138"/>
                <a:gd name="T45" fmla="*/ 106429 h 71"/>
                <a:gd name="T46" fmla="*/ 7592 w 138"/>
                <a:gd name="T47" fmla="*/ 98827 h 71"/>
                <a:gd name="T48" fmla="*/ 7592 w 138"/>
                <a:gd name="T49" fmla="*/ 89324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71">
                  <a:moveTo>
                    <a:pt x="137" y="59"/>
                  </a:moveTo>
                  <a:cubicBezTo>
                    <a:pt x="138" y="59"/>
                    <a:pt x="136" y="54"/>
                    <a:pt x="136" y="54"/>
                  </a:cubicBezTo>
                  <a:cubicBezTo>
                    <a:pt x="136" y="54"/>
                    <a:pt x="130" y="51"/>
                    <a:pt x="132" y="49"/>
                  </a:cubicBezTo>
                  <a:cubicBezTo>
                    <a:pt x="134" y="47"/>
                    <a:pt x="136" y="41"/>
                    <a:pt x="137" y="39"/>
                  </a:cubicBezTo>
                  <a:cubicBezTo>
                    <a:pt x="137" y="36"/>
                    <a:pt x="132" y="35"/>
                    <a:pt x="130" y="34"/>
                  </a:cubicBezTo>
                  <a:cubicBezTo>
                    <a:pt x="128" y="32"/>
                    <a:pt x="127" y="33"/>
                    <a:pt x="125" y="34"/>
                  </a:cubicBezTo>
                  <a:cubicBezTo>
                    <a:pt x="123" y="35"/>
                    <a:pt x="123" y="34"/>
                    <a:pt x="119" y="33"/>
                  </a:cubicBezTo>
                  <a:cubicBezTo>
                    <a:pt x="116" y="32"/>
                    <a:pt x="116" y="32"/>
                    <a:pt x="113" y="35"/>
                  </a:cubicBezTo>
                  <a:cubicBezTo>
                    <a:pt x="111" y="37"/>
                    <a:pt x="102" y="35"/>
                    <a:pt x="100" y="35"/>
                  </a:cubicBezTo>
                  <a:cubicBezTo>
                    <a:pt x="98" y="35"/>
                    <a:pt x="96" y="30"/>
                    <a:pt x="94" y="27"/>
                  </a:cubicBezTo>
                  <a:cubicBezTo>
                    <a:pt x="92" y="25"/>
                    <a:pt x="90" y="18"/>
                    <a:pt x="87" y="17"/>
                  </a:cubicBezTo>
                  <a:cubicBezTo>
                    <a:pt x="84" y="16"/>
                    <a:pt x="80" y="9"/>
                    <a:pt x="76" y="6"/>
                  </a:cubicBezTo>
                  <a:cubicBezTo>
                    <a:pt x="73" y="2"/>
                    <a:pt x="73" y="3"/>
                    <a:pt x="67" y="2"/>
                  </a:cubicBezTo>
                  <a:cubicBezTo>
                    <a:pt x="64" y="2"/>
                    <a:pt x="63" y="1"/>
                    <a:pt x="61" y="0"/>
                  </a:cubicBezTo>
                  <a:cubicBezTo>
                    <a:pt x="66" y="5"/>
                    <a:pt x="69" y="10"/>
                    <a:pt x="69" y="12"/>
                  </a:cubicBezTo>
                  <a:cubicBezTo>
                    <a:pt x="67" y="14"/>
                    <a:pt x="67" y="15"/>
                    <a:pt x="66" y="18"/>
                  </a:cubicBezTo>
                  <a:cubicBezTo>
                    <a:pt x="65" y="20"/>
                    <a:pt x="65" y="24"/>
                    <a:pt x="60" y="27"/>
                  </a:cubicBezTo>
                  <a:cubicBezTo>
                    <a:pt x="56" y="31"/>
                    <a:pt x="52" y="36"/>
                    <a:pt x="48" y="37"/>
                  </a:cubicBezTo>
                  <a:cubicBezTo>
                    <a:pt x="43" y="39"/>
                    <a:pt x="35" y="40"/>
                    <a:pt x="31" y="46"/>
                  </a:cubicBezTo>
                  <a:cubicBezTo>
                    <a:pt x="26" y="53"/>
                    <a:pt x="23" y="62"/>
                    <a:pt x="20" y="65"/>
                  </a:cubicBezTo>
                  <a:cubicBezTo>
                    <a:pt x="18" y="67"/>
                    <a:pt x="17" y="71"/>
                    <a:pt x="15" y="67"/>
                  </a:cubicBezTo>
                  <a:cubicBezTo>
                    <a:pt x="13" y="64"/>
                    <a:pt x="10" y="61"/>
                    <a:pt x="8" y="61"/>
                  </a:cubicBezTo>
                  <a:cubicBezTo>
                    <a:pt x="6" y="61"/>
                    <a:pt x="0" y="57"/>
                    <a:pt x="1" y="56"/>
                  </a:cubicBezTo>
                  <a:cubicBezTo>
                    <a:pt x="2" y="56"/>
                    <a:pt x="4" y="54"/>
                    <a:pt x="4" y="52"/>
                  </a:cubicBezTo>
                  <a:cubicBezTo>
                    <a:pt x="4" y="51"/>
                    <a:pt x="4" y="49"/>
                    <a:pt x="4" y="4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2" name="Freeform 1279"/>
            <p:cNvSpPr>
              <a:spLocks/>
            </p:cNvSpPr>
            <p:nvPr/>
          </p:nvSpPr>
          <p:spPr bwMode="auto">
            <a:xfrm>
              <a:off x="7966075" y="3912537"/>
              <a:ext cx="157163" cy="304894"/>
            </a:xfrm>
            <a:custGeom>
              <a:avLst/>
              <a:gdLst>
                <a:gd name="T0" fmla="*/ 157163 w 82"/>
                <a:gd name="T1" fmla="*/ 236537 h 124"/>
                <a:gd name="T2" fmla="*/ 149497 w 82"/>
                <a:gd name="T3" fmla="*/ 219369 h 124"/>
                <a:gd name="T4" fmla="*/ 145663 w 82"/>
                <a:gd name="T5" fmla="*/ 209831 h 124"/>
                <a:gd name="T6" fmla="*/ 153330 w 82"/>
                <a:gd name="T7" fmla="*/ 198386 h 124"/>
                <a:gd name="T8" fmla="*/ 141830 w 82"/>
                <a:gd name="T9" fmla="*/ 165957 h 124"/>
                <a:gd name="T10" fmla="*/ 151413 w 82"/>
                <a:gd name="T11" fmla="*/ 133529 h 124"/>
                <a:gd name="T12" fmla="*/ 139913 w 82"/>
                <a:gd name="T13" fmla="*/ 129714 h 124"/>
                <a:gd name="T14" fmla="*/ 122664 w 82"/>
                <a:gd name="T15" fmla="*/ 133529 h 124"/>
                <a:gd name="T16" fmla="*/ 109247 w 82"/>
                <a:gd name="T17" fmla="*/ 129714 h 124"/>
                <a:gd name="T18" fmla="*/ 103498 w 82"/>
                <a:gd name="T19" fmla="*/ 133529 h 124"/>
                <a:gd name="T20" fmla="*/ 80498 w 82"/>
                <a:gd name="T21" fmla="*/ 108731 h 124"/>
                <a:gd name="T22" fmla="*/ 65165 w 82"/>
                <a:gd name="T23" fmla="*/ 108731 h 124"/>
                <a:gd name="T24" fmla="*/ 53665 w 82"/>
                <a:gd name="T25" fmla="*/ 112546 h 124"/>
                <a:gd name="T26" fmla="*/ 32583 w 82"/>
                <a:gd name="T27" fmla="*/ 106823 h 124"/>
                <a:gd name="T28" fmla="*/ 28749 w 82"/>
                <a:gd name="T29" fmla="*/ 93470 h 124"/>
                <a:gd name="T30" fmla="*/ 30666 w 82"/>
                <a:gd name="T31" fmla="*/ 76302 h 124"/>
                <a:gd name="T32" fmla="*/ 19166 w 82"/>
                <a:gd name="T33" fmla="*/ 64857 h 124"/>
                <a:gd name="T34" fmla="*/ 13416 w 82"/>
                <a:gd name="T35" fmla="*/ 57227 h 124"/>
                <a:gd name="T36" fmla="*/ 1917 w 82"/>
                <a:gd name="T37" fmla="*/ 53412 h 124"/>
                <a:gd name="T38" fmla="*/ 11500 w 82"/>
                <a:gd name="T39" fmla="*/ 30521 h 124"/>
                <a:gd name="T40" fmla="*/ 15333 w 82"/>
                <a:gd name="T41" fmla="*/ 15260 h 124"/>
                <a:gd name="T42" fmla="*/ 34499 w 82"/>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 h="124">
                  <a:moveTo>
                    <a:pt x="82" y="124"/>
                  </a:moveTo>
                  <a:cubicBezTo>
                    <a:pt x="82" y="120"/>
                    <a:pt x="81" y="118"/>
                    <a:pt x="78" y="115"/>
                  </a:cubicBezTo>
                  <a:cubicBezTo>
                    <a:pt x="75" y="113"/>
                    <a:pt x="73" y="112"/>
                    <a:pt x="76" y="110"/>
                  </a:cubicBezTo>
                  <a:cubicBezTo>
                    <a:pt x="79" y="109"/>
                    <a:pt x="82" y="108"/>
                    <a:pt x="80" y="104"/>
                  </a:cubicBezTo>
                  <a:cubicBezTo>
                    <a:pt x="79" y="100"/>
                    <a:pt x="74" y="95"/>
                    <a:pt x="74" y="87"/>
                  </a:cubicBezTo>
                  <a:cubicBezTo>
                    <a:pt x="74" y="79"/>
                    <a:pt x="80" y="72"/>
                    <a:pt x="79" y="70"/>
                  </a:cubicBezTo>
                  <a:cubicBezTo>
                    <a:pt x="78" y="68"/>
                    <a:pt x="76" y="67"/>
                    <a:pt x="73" y="68"/>
                  </a:cubicBezTo>
                  <a:cubicBezTo>
                    <a:pt x="71" y="70"/>
                    <a:pt x="67" y="71"/>
                    <a:pt x="64" y="70"/>
                  </a:cubicBezTo>
                  <a:cubicBezTo>
                    <a:pt x="61" y="68"/>
                    <a:pt x="59" y="67"/>
                    <a:pt x="57" y="68"/>
                  </a:cubicBezTo>
                  <a:cubicBezTo>
                    <a:pt x="56" y="70"/>
                    <a:pt x="56" y="72"/>
                    <a:pt x="54" y="70"/>
                  </a:cubicBezTo>
                  <a:cubicBezTo>
                    <a:pt x="52" y="68"/>
                    <a:pt x="46" y="58"/>
                    <a:pt x="42" y="57"/>
                  </a:cubicBezTo>
                  <a:cubicBezTo>
                    <a:pt x="39" y="56"/>
                    <a:pt x="35" y="57"/>
                    <a:pt x="34" y="57"/>
                  </a:cubicBezTo>
                  <a:cubicBezTo>
                    <a:pt x="32" y="57"/>
                    <a:pt x="30" y="60"/>
                    <a:pt x="28" y="59"/>
                  </a:cubicBezTo>
                  <a:cubicBezTo>
                    <a:pt x="26" y="58"/>
                    <a:pt x="18" y="59"/>
                    <a:pt x="17" y="56"/>
                  </a:cubicBezTo>
                  <a:cubicBezTo>
                    <a:pt x="15" y="53"/>
                    <a:pt x="14" y="52"/>
                    <a:pt x="15" y="49"/>
                  </a:cubicBezTo>
                  <a:cubicBezTo>
                    <a:pt x="16" y="46"/>
                    <a:pt x="18" y="43"/>
                    <a:pt x="16" y="40"/>
                  </a:cubicBezTo>
                  <a:cubicBezTo>
                    <a:pt x="13" y="38"/>
                    <a:pt x="10" y="37"/>
                    <a:pt x="10" y="34"/>
                  </a:cubicBezTo>
                  <a:cubicBezTo>
                    <a:pt x="10" y="31"/>
                    <a:pt x="8" y="30"/>
                    <a:pt x="7" y="30"/>
                  </a:cubicBezTo>
                  <a:cubicBezTo>
                    <a:pt x="5" y="30"/>
                    <a:pt x="0" y="31"/>
                    <a:pt x="1" y="28"/>
                  </a:cubicBezTo>
                  <a:cubicBezTo>
                    <a:pt x="3" y="26"/>
                    <a:pt x="6" y="20"/>
                    <a:pt x="6" y="16"/>
                  </a:cubicBezTo>
                  <a:cubicBezTo>
                    <a:pt x="7" y="13"/>
                    <a:pt x="7" y="11"/>
                    <a:pt x="8" y="8"/>
                  </a:cubicBezTo>
                  <a:cubicBezTo>
                    <a:pt x="8" y="7"/>
                    <a:pt x="13" y="3"/>
                    <a:pt x="1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3" name="Freeform 1280"/>
            <p:cNvSpPr>
              <a:spLocks/>
            </p:cNvSpPr>
            <p:nvPr/>
          </p:nvSpPr>
          <p:spPr bwMode="auto">
            <a:xfrm>
              <a:off x="7953375" y="4119210"/>
              <a:ext cx="566738" cy="1010860"/>
            </a:xfrm>
            <a:custGeom>
              <a:avLst/>
              <a:gdLst>
                <a:gd name="T0" fmla="*/ 547656 w 297"/>
                <a:gd name="T1" fmla="*/ 51518 h 411"/>
                <a:gd name="T2" fmla="*/ 511400 w 297"/>
                <a:gd name="T3" fmla="*/ 66783 h 411"/>
                <a:gd name="T4" fmla="*/ 480869 w 297"/>
                <a:gd name="T5" fmla="*/ 62967 h 411"/>
                <a:gd name="T6" fmla="*/ 452245 w 297"/>
                <a:gd name="T7" fmla="*/ 78232 h 411"/>
                <a:gd name="T8" fmla="*/ 400724 w 297"/>
                <a:gd name="T9" fmla="*/ 85864 h 411"/>
                <a:gd name="T10" fmla="*/ 354927 w 297"/>
                <a:gd name="T11" fmla="*/ 53427 h 411"/>
                <a:gd name="T12" fmla="*/ 356835 w 297"/>
                <a:gd name="T13" fmla="*/ 15265 h 411"/>
                <a:gd name="T14" fmla="*/ 341569 w 297"/>
                <a:gd name="T15" fmla="*/ 0 h 411"/>
                <a:gd name="T16" fmla="*/ 290048 w 297"/>
                <a:gd name="T17" fmla="*/ 24805 h 411"/>
                <a:gd name="T18" fmla="*/ 274782 w 297"/>
                <a:gd name="T19" fmla="*/ 28621 h 411"/>
                <a:gd name="T20" fmla="*/ 236618 w 297"/>
                <a:gd name="T21" fmla="*/ 24805 h 411"/>
                <a:gd name="T22" fmla="*/ 253792 w 297"/>
                <a:gd name="T23" fmla="*/ 62967 h 411"/>
                <a:gd name="T24" fmla="*/ 253792 w 297"/>
                <a:gd name="T25" fmla="*/ 78232 h 411"/>
                <a:gd name="T26" fmla="*/ 219444 w 297"/>
                <a:gd name="T27" fmla="*/ 106853 h 411"/>
                <a:gd name="T28" fmla="*/ 204178 w 297"/>
                <a:gd name="T29" fmla="*/ 106853 h 411"/>
                <a:gd name="T30" fmla="*/ 169831 w 297"/>
                <a:gd name="T31" fmla="*/ 76324 h 411"/>
                <a:gd name="T32" fmla="*/ 104951 w 297"/>
                <a:gd name="T33" fmla="*/ 83956 h 411"/>
                <a:gd name="T34" fmla="*/ 120217 w 297"/>
                <a:gd name="T35" fmla="*/ 103037 h 411"/>
                <a:gd name="T36" fmla="*/ 99227 w 297"/>
                <a:gd name="T37" fmla="*/ 122118 h 411"/>
                <a:gd name="T38" fmla="*/ 116401 w 297"/>
                <a:gd name="T39" fmla="*/ 162188 h 411"/>
                <a:gd name="T40" fmla="*/ 97319 w 297"/>
                <a:gd name="T41" fmla="*/ 234695 h 411"/>
                <a:gd name="T42" fmla="*/ 85869 w 297"/>
                <a:gd name="T43" fmla="*/ 234695 h 411"/>
                <a:gd name="T44" fmla="*/ 55338 w 297"/>
                <a:gd name="T45" fmla="*/ 242327 h 411"/>
                <a:gd name="T46" fmla="*/ 22899 w 297"/>
                <a:gd name="T47" fmla="*/ 278581 h 411"/>
                <a:gd name="T48" fmla="*/ 5725 w 297"/>
                <a:gd name="T49" fmla="*/ 299570 h 411"/>
                <a:gd name="T50" fmla="*/ 15266 w 297"/>
                <a:gd name="T51" fmla="*/ 337732 h 411"/>
                <a:gd name="T52" fmla="*/ 34348 w 297"/>
                <a:gd name="T53" fmla="*/ 364445 h 411"/>
                <a:gd name="T54" fmla="*/ 64879 w 297"/>
                <a:gd name="T55" fmla="*/ 379710 h 411"/>
                <a:gd name="T56" fmla="*/ 85869 w 297"/>
                <a:gd name="T57" fmla="*/ 402607 h 411"/>
                <a:gd name="T58" fmla="*/ 110676 w 297"/>
                <a:gd name="T59" fmla="*/ 404515 h 411"/>
                <a:gd name="T60" fmla="*/ 135483 w 297"/>
                <a:gd name="T61" fmla="*/ 406423 h 411"/>
                <a:gd name="T62" fmla="*/ 156473 w 297"/>
                <a:gd name="T63" fmla="*/ 394975 h 411"/>
                <a:gd name="T64" fmla="*/ 190821 w 297"/>
                <a:gd name="T65" fmla="*/ 377802 h 411"/>
                <a:gd name="T66" fmla="*/ 219444 w 297"/>
                <a:gd name="T67" fmla="*/ 381618 h 411"/>
                <a:gd name="T68" fmla="*/ 215628 w 297"/>
                <a:gd name="T69" fmla="*/ 406423 h 411"/>
                <a:gd name="T70" fmla="*/ 265241 w 297"/>
                <a:gd name="T71" fmla="*/ 444585 h 411"/>
                <a:gd name="T72" fmla="*/ 295772 w 297"/>
                <a:gd name="T73" fmla="*/ 457942 h 411"/>
                <a:gd name="T74" fmla="*/ 326304 w 297"/>
                <a:gd name="T75" fmla="*/ 469390 h 411"/>
                <a:gd name="T76" fmla="*/ 339661 w 297"/>
                <a:gd name="T77" fmla="*/ 488471 h 411"/>
                <a:gd name="T78" fmla="*/ 341569 w 297"/>
                <a:gd name="T79" fmla="*/ 509460 h 411"/>
                <a:gd name="T80" fmla="*/ 347294 w 297"/>
                <a:gd name="T81" fmla="*/ 526633 h 411"/>
                <a:gd name="T82" fmla="*/ 393091 w 297"/>
                <a:gd name="T83" fmla="*/ 539989 h 411"/>
                <a:gd name="T84" fmla="*/ 406448 w 297"/>
                <a:gd name="T85" fmla="*/ 572427 h 411"/>
                <a:gd name="T86" fmla="*/ 404540 w 297"/>
                <a:gd name="T87" fmla="*/ 612497 h 411"/>
                <a:gd name="T88" fmla="*/ 406448 w 297"/>
                <a:gd name="T89" fmla="*/ 665923 h 411"/>
                <a:gd name="T90" fmla="*/ 431255 w 297"/>
                <a:gd name="T91" fmla="*/ 696453 h 411"/>
                <a:gd name="T92" fmla="*/ 452245 w 297"/>
                <a:gd name="T93" fmla="*/ 698361 h 411"/>
                <a:gd name="T94" fmla="*/ 463695 w 297"/>
                <a:gd name="T95" fmla="*/ 732707 h 411"/>
                <a:gd name="T96" fmla="*/ 484685 w 297"/>
                <a:gd name="T97" fmla="*/ 736523 h 411"/>
                <a:gd name="T98" fmla="*/ 492318 w 297"/>
                <a:gd name="T99" fmla="*/ 767052 h 4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7" h="411">
                  <a:moveTo>
                    <a:pt x="297" y="10"/>
                  </a:move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4" name="Freeform 1281"/>
            <p:cNvSpPr>
              <a:spLocks/>
            </p:cNvSpPr>
            <p:nvPr/>
          </p:nvSpPr>
          <p:spPr bwMode="auto">
            <a:xfrm>
              <a:off x="8353425" y="4086470"/>
              <a:ext cx="42863" cy="137101"/>
            </a:xfrm>
            <a:custGeom>
              <a:avLst/>
              <a:gdLst>
                <a:gd name="T0" fmla="*/ 25328 w 22"/>
                <a:gd name="T1" fmla="*/ 0 h 55"/>
                <a:gd name="T2" fmla="*/ 25328 w 22"/>
                <a:gd name="T3" fmla="*/ 13537 h 55"/>
                <a:gd name="T4" fmla="*/ 21432 w 22"/>
                <a:gd name="T5" fmla="*/ 27074 h 55"/>
                <a:gd name="T6" fmla="*/ 7793 w 22"/>
                <a:gd name="T7" fmla="*/ 30942 h 55"/>
                <a:gd name="T8" fmla="*/ 3897 w 22"/>
                <a:gd name="T9" fmla="*/ 44479 h 55"/>
                <a:gd name="T10" fmla="*/ 13638 w 22"/>
                <a:gd name="T11" fmla="*/ 61884 h 55"/>
                <a:gd name="T12" fmla="*/ 25328 w 22"/>
                <a:gd name="T13" fmla="*/ 81223 h 55"/>
                <a:gd name="T14" fmla="*/ 42863 w 22"/>
                <a:gd name="T15" fmla="*/ 106363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55">
                  <a:moveTo>
                    <a:pt x="13" y="0"/>
                  </a:moveTo>
                  <a:cubicBezTo>
                    <a:pt x="12" y="3"/>
                    <a:pt x="12" y="5"/>
                    <a:pt x="13" y="7"/>
                  </a:cubicBezTo>
                  <a:cubicBezTo>
                    <a:pt x="15" y="9"/>
                    <a:pt x="13" y="12"/>
                    <a:pt x="11" y="14"/>
                  </a:cubicBezTo>
                  <a:cubicBezTo>
                    <a:pt x="10" y="16"/>
                    <a:pt x="5" y="15"/>
                    <a:pt x="4" y="16"/>
                  </a:cubicBezTo>
                  <a:cubicBezTo>
                    <a:pt x="2" y="18"/>
                    <a:pt x="4" y="21"/>
                    <a:pt x="2" y="23"/>
                  </a:cubicBezTo>
                  <a:cubicBezTo>
                    <a:pt x="0" y="25"/>
                    <a:pt x="5" y="30"/>
                    <a:pt x="7" y="32"/>
                  </a:cubicBezTo>
                  <a:cubicBezTo>
                    <a:pt x="9" y="34"/>
                    <a:pt x="10" y="38"/>
                    <a:pt x="13" y="42"/>
                  </a:cubicBezTo>
                  <a:cubicBezTo>
                    <a:pt x="16" y="44"/>
                    <a:pt x="20" y="51"/>
                    <a:pt x="22" y="5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5" name="Freeform 1282"/>
            <p:cNvSpPr>
              <a:spLocks/>
            </p:cNvSpPr>
            <p:nvPr/>
          </p:nvSpPr>
          <p:spPr bwMode="auto">
            <a:xfrm>
              <a:off x="8443913" y="4094655"/>
              <a:ext cx="19050" cy="112546"/>
            </a:xfrm>
            <a:custGeom>
              <a:avLst/>
              <a:gdLst>
                <a:gd name="T0" fmla="*/ 0 w 10"/>
                <a:gd name="T1" fmla="*/ 87313 h 46"/>
                <a:gd name="T2" fmla="*/ 11430 w 10"/>
                <a:gd name="T3" fmla="*/ 66434 h 46"/>
                <a:gd name="T4" fmla="*/ 1905 w 10"/>
                <a:gd name="T5" fmla="*/ 28472 h 46"/>
                <a:gd name="T6" fmla="*/ 19050 w 10"/>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46">
                  <a:moveTo>
                    <a:pt x="0" y="46"/>
                  </a:moveTo>
                  <a:cubicBezTo>
                    <a:pt x="2" y="43"/>
                    <a:pt x="6" y="38"/>
                    <a:pt x="6" y="35"/>
                  </a:cubicBezTo>
                  <a:cubicBezTo>
                    <a:pt x="6" y="32"/>
                    <a:pt x="1" y="19"/>
                    <a:pt x="1" y="15"/>
                  </a:cubicBezTo>
                  <a:cubicBezTo>
                    <a:pt x="1" y="11"/>
                    <a:pt x="5" y="5"/>
                    <a:pt x="1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6" name="Freeform 1283"/>
            <p:cNvSpPr>
              <a:spLocks/>
            </p:cNvSpPr>
            <p:nvPr/>
          </p:nvSpPr>
          <p:spPr bwMode="auto">
            <a:xfrm>
              <a:off x="8007350" y="3634243"/>
              <a:ext cx="1588" cy="53203"/>
            </a:xfrm>
            <a:custGeom>
              <a:avLst/>
              <a:gdLst>
                <a:gd name="T0" fmla="*/ 0 w 1"/>
                <a:gd name="T1" fmla="*/ 0 h 21"/>
                <a:gd name="T2" fmla="*/ 1588 w 1"/>
                <a:gd name="T3" fmla="*/ 41275 h 21"/>
                <a:gd name="T4" fmla="*/ 0 60000 65536"/>
                <a:gd name="T5" fmla="*/ 0 60000 65536"/>
              </a:gdLst>
              <a:ahLst/>
              <a:cxnLst>
                <a:cxn ang="T4">
                  <a:pos x="T0" y="T1"/>
                </a:cxn>
                <a:cxn ang="T5">
                  <a:pos x="T2" y="T3"/>
                </a:cxn>
              </a:cxnLst>
              <a:rect l="0" t="0" r="r" b="b"/>
              <a:pathLst>
                <a:path w="1" h="21">
                  <a:moveTo>
                    <a:pt x="0" y="0"/>
                  </a:moveTo>
                  <a:cubicBezTo>
                    <a:pt x="0" y="6"/>
                    <a:pt x="1" y="15"/>
                    <a:pt x="1" y="2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sp>
          <p:nvSpPr>
            <p:cNvPr id="887" name="Line 1385"/>
            <p:cNvSpPr>
              <a:spLocks noChangeShapeType="1"/>
            </p:cNvSpPr>
            <p:nvPr/>
          </p:nvSpPr>
          <p:spPr bwMode="auto">
            <a:xfrm flipH="1" flipV="1">
              <a:off x="9056426" y="638496"/>
              <a:ext cx="263" cy="585914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sp>
          <p:nvSpPr>
            <p:cNvPr id="888" name="Line 1386"/>
            <p:cNvSpPr>
              <a:spLocks noChangeShapeType="1"/>
            </p:cNvSpPr>
            <p:nvPr/>
          </p:nvSpPr>
          <p:spPr bwMode="auto">
            <a:xfrm flipH="1" flipV="1">
              <a:off x="9056426" y="638496"/>
              <a:ext cx="263" cy="585914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sz="2400" dirty="0" smtClean="0">
                <a:solidFill>
                  <a:srgbClr val="000000"/>
                </a:solidFill>
                <a:latin typeface="Times New Roman" charset="0"/>
              </a:endParaRPr>
            </a:p>
          </p:txBody>
        </p:sp>
      </p:grpSp>
      <p:sp>
        <p:nvSpPr>
          <p:cNvPr id="889" name="Rectangle 1387"/>
          <p:cNvSpPr>
            <a:spLocks noChangeArrowheads="1"/>
          </p:cNvSpPr>
          <p:nvPr/>
        </p:nvSpPr>
        <p:spPr bwMode="auto">
          <a:xfrm>
            <a:off x="94666" y="620688"/>
            <a:ext cx="9716823" cy="613568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2400" dirty="0" smtClean="0">
              <a:solidFill>
                <a:srgbClr val="000000"/>
              </a:solidFill>
              <a:latin typeface="Times New Roman" charset="0"/>
            </a:endParaRPr>
          </a:p>
        </p:txBody>
      </p:sp>
      <p:cxnSp>
        <p:nvCxnSpPr>
          <p:cNvPr id="890" name="直線コネクタ 889"/>
          <p:cNvCxnSpPr/>
          <p:nvPr/>
        </p:nvCxnSpPr>
        <p:spPr>
          <a:xfrm>
            <a:off x="2458781" y="3440346"/>
            <a:ext cx="205269" cy="3156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直線コネクタ 890"/>
          <p:cNvCxnSpPr/>
          <p:nvPr/>
        </p:nvCxnSpPr>
        <p:spPr>
          <a:xfrm>
            <a:off x="2585987" y="3487677"/>
            <a:ext cx="24151" cy="4668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92" name="テキスト ボックス 891"/>
          <p:cNvSpPr txBox="1"/>
          <p:nvPr/>
        </p:nvSpPr>
        <p:spPr>
          <a:xfrm>
            <a:off x="2469489" y="3903133"/>
            <a:ext cx="1154609" cy="261610"/>
          </a:xfrm>
          <a:prstGeom prst="rect">
            <a:avLst/>
          </a:prstGeom>
          <a:noFill/>
        </p:spPr>
        <p:txBody>
          <a:bodyPr wrap="square" rtlCol="0">
            <a:spAutoFit/>
          </a:bodyPr>
          <a:lstStyle/>
          <a:p>
            <a:r>
              <a:rPr lang="en-US" altLang="ja-JP" sz="1100" b="1" dirty="0" smtClean="0">
                <a:solidFill>
                  <a:srgbClr val="000000"/>
                </a:solidFill>
                <a:latin typeface="Times New Roman" charset="0"/>
              </a:rPr>
              <a:t>UAE</a:t>
            </a:r>
            <a:r>
              <a:rPr lang="ja-JP" altLang="en-US" sz="1050" b="1" dirty="0" smtClean="0">
                <a:solidFill>
                  <a:srgbClr val="000000"/>
                </a:solidFill>
                <a:latin typeface="Times New Roman" charset="0"/>
              </a:rPr>
              <a:t>（</a:t>
            </a:r>
            <a:r>
              <a:rPr lang="en-US" altLang="ja-JP" sz="1100" b="1" dirty="0" smtClean="0">
                <a:solidFill>
                  <a:srgbClr val="000000"/>
                </a:solidFill>
                <a:latin typeface="Times New Roman" charset="0"/>
              </a:rPr>
              <a:t>21.8</a:t>
            </a:r>
            <a:r>
              <a:rPr lang="ja-JP" altLang="en-US" sz="1050" b="1" dirty="0" smtClean="0">
                <a:solidFill>
                  <a:srgbClr val="000000"/>
                </a:solidFill>
                <a:latin typeface="Times New Roman" charset="0"/>
              </a:rPr>
              <a:t>％）</a:t>
            </a:r>
          </a:p>
        </p:txBody>
      </p:sp>
      <p:sp>
        <p:nvSpPr>
          <p:cNvPr id="893" name="右矢印 892"/>
          <p:cNvSpPr/>
          <p:nvPr/>
        </p:nvSpPr>
        <p:spPr>
          <a:xfrm rot="18159548">
            <a:off x="4176039" y="3568056"/>
            <a:ext cx="707673" cy="140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94" name="テキスト ボックス 893"/>
          <p:cNvSpPr txBox="1"/>
          <p:nvPr/>
        </p:nvSpPr>
        <p:spPr>
          <a:xfrm>
            <a:off x="3596377" y="1740256"/>
            <a:ext cx="1508609" cy="307777"/>
          </a:xfrm>
          <a:prstGeom prst="rect">
            <a:avLst/>
          </a:prstGeom>
          <a:noFill/>
        </p:spPr>
        <p:txBody>
          <a:bodyPr wrap="square" rtlCol="0">
            <a:spAutoFit/>
          </a:bodyPr>
          <a:lstStyle/>
          <a:p>
            <a:r>
              <a:rPr lang="ja-JP" altLang="en-US" sz="1400" b="1" dirty="0" smtClean="0">
                <a:solidFill>
                  <a:srgbClr val="000000"/>
                </a:solidFill>
                <a:latin typeface="Times New Roman" charset="0"/>
              </a:rPr>
              <a:t>ロシア（</a:t>
            </a:r>
            <a:r>
              <a:rPr lang="en-US" altLang="ja-JP" sz="1400" b="1" dirty="0" smtClean="0">
                <a:solidFill>
                  <a:srgbClr val="000000"/>
                </a:solidFill>
                <a:latin typeface="Times New Roman" charset="0"/>
              </a:rPr>
              <a:t>4.7</a:t>
            </a:r>
            <a:r>
              <a:rPr lang="ja-JP" altLang="en-US" sz="1400" b="1" dirty="0" smtClean="0">
                <a:solidFill>
                  <a:srgbClr val="000000"/>
                </a:solidFill>
                <a:latin typeface="Times New Roman" charset="0"/>
              </a:rPr>
              <a:t>％）</a:t>
            </a:r>
          </a:p>
        </p:txBody>
      </p:sp>
      <p:sp>
        <p:nvSpPr>
          <p:cNvPr id="895" name="右矢印 894"/>
          <p:cNvSpPr/>
          <p:nvPr/>
        </p:nvSpPr>
        <p:spPr>
          <a:xfrm rot="3392739">
            <a:off x="4288177" y="2447894"/>
            <a:ext cx="709070" cy="186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896" name="右矢印 895"/>
          <p:cNvSpPr/>
          <p:nvPr/>
        </p:nvSpPr>
        <p:spPr>
          <a:xfrm rot="21095226">
            <a:off x="3291924" y="3188757"/>
            <a:ext cx="1224277" cy="368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cxnSp>
        <p:nvCxnSpPr>
          <p:cNvPr id="897" name="直線コネクタ 896"/>
          <p:cNvCxnSpPr/>
          <p:nvPr/>
        </p:nvCxnSpPr>
        <p:spPr>
          <a:xfrm>
            <a:off x="2340626" y="3301992"/>
            <a:ext cx="200640" cy="9496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98" name="テキスト ボックス 897"/>
          <p:cNvSpPr txBox="1"/>
          <p:nvPr/>
        </p:nvSpPr>
        <p:spPr>
          <a:xfrm>
            <a:off x="2381731" y="4219676"/>
            <a:ext cx="1264911" cy="261610"/>
          </a:xfrm>
          <a:prstGeom prst="rect">
            <a:avLst/>
          </a:prstGeom>
          <a:noFill/>
        </p:spPr>
        <p:txBody>
          <a:bodyPr wrap="square" rtlCol="0">
            <a:spAutoFit/>
          </a:bodyPr>
          <a:lstStyle/>
          <a:p>
            <a:r>
              <a:rPr lang="ja-JP" altLang="en-US" sz="1100" b="1" dirty="0" smtClean="0">
                <a:solidFill>
                  <a:srgbClr val="000000"/>
                </a:solidFill>
                <a:latin typeface="Times New Roman" charset="0"/>
              </a:rPr>
              <a:t>クエート</a:t>
            </a:r>
            <a:r>
              <a:rPr lang="ja-JP" altLang="en-US" sz="1050" b="1" dirty="0" smtClean="0">
                <a:solidFill>
                  <a:srgbClr val="000000"/>
                </a:solidFill>
                <a:latin typeface="Times New Roman" charset="0"/>
              </a:rPr>
              <a:t>（</a:t>
            </a:r>
            <a:r>
              <a:rPr lang="en-US" altLang="ja-JP" sz="1100" b="1" dirty="0" smtClean="0">
                <a:solidFill>
                  <a:srgbClr val="000000"/>
                </a:solidFill>
                <a:latin typeface="Times New Roman" charset="0"/>
              </a:rPr>
              <a:t>7.6</a:t>
            </a:r>
            <a:r>
              <a:rPr lang="ja-JP" altLang="en-US" sz="1050" b="1" dirty="0" smtClean="0">
                <a:solidFill>
                  <a:srgbClr val="000000"/>
                </a:solidFill>
                <a:latin typeface="Times New Roman" charset="0"/>
              </a:rPr>
              <a:t>％）</a:t>
            </a:r>
          </a:p>
        </p:txBody>
      </p:sp>
      <p:sp>
        <p:nvSpPr>
          <p:cNvPr id="899" name="テキスト ボックス 898"/>
          <p:cNvSpPr txBox="1"/>
          <p:nvPr/>
        </p:nvSpPr>
        <p:spPr>
          <a:xfrm>
            <a:off x="4683733" y="3959604"/>
            <a:ext cx="1829440" cy="276999"/>
          </a:xfrm>
          <a:prstGeom prst="rect">
            <a:avLst/>
          </a:prstGeom>
          <a:noFill/>
        </p:spPr>
        <p:txBody>
          <a:bodyPr wrap="square" rtlCol="0">
            <a:spAutoFit/>
          </a:bodyPr>
          <a:lstStyle/>
          <a:p>
            <a:r>
              <a:rPr lang="ja-JP" altLang="en-US" sz="1200" b="1" dirty="0" smtClean="0">
                <a:solidFill>
                  <a:srgbClr val="000000"/>
                </a:solidFill>
                <a:latin typeface="Times New Roman" charset="0"/>
              </a:rPr>
              <a:t>インドネシア（</a:t>
            </a:r>
            <a:r>
              <a:rPr lang="en-US" altLang="ja-JP" sz="1200" b="1" dirty="0" smtClean="0">
                <a:solidFill>
                  <a:srgbClr val="000000"/>
                </a:solidFill>
                <a:latin typeface="Times New Roman" charset="0"/>
              </a:rPr>
              <a:t>3.7</a:t>
            </a:r>
            <a:r>
              <a:rPr lang="ja-JP" altLang="en-US" sz="1200" b="1" dirty="0" smtClean="0">
                <a:solidFill>
                  <a:srgbClr val="000000"/>
                </a:solidFill>
                <a:latin typeface="Times New Roman" charset="0"/>
              </a:rPr>
              <a:t>％）</a:t>
            </a:r>
          </a:p>
        </p:txBody>
      </p:sp>
      <p:pic>
        <p:nvPicPr>
          <p:cNvPr id="903"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211" y="4029174"/>
            <a:ext cx="182328" cy="1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947" y="3754418"/>
            <a:ext cx="180206" cy="1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5"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470" y="4010763"/>
            <a:ext cx="180189" cy="1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7"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146" y="4027365"/>
            <a:ext cx="214877" cy="1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8"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732" y="3881034"/>
            <a:ext cx="228278" cy="20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 name="Picture 8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481" y="4070987"/>
            <a:ext cx="193276" cy="17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2" name="Picture 8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133" y="3768250"/>
            <a:ext cx="148761" cy="13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3" name="円/楕円 912"/>
          <p:cNvSpPr/>
          <p:nvPr/>
        </p:nvSpPr>
        <p:spPr>
          <a:xfrm>
            <a:off x="1445889" y="2959129"/>
            <a:ext cx="1733754" cy="1005700"/>
          </a:xfrm>
          <a:prstGeom prst="ellipse">
            <a:avLst/>
          </a:prstGeom>
          <a:solidFill>
            <a:srgbClr val="FF9999">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sp>
        <p:nvSpPr>
          <p:cNvPr id="915" name="テキスト ボックス 914"/>
          <p:cNvSpPr txBox="1"/>
          <p:nvPr/>
        </p:nvSpPr>
        <p:spPr>
          <a:xfrm>
            <a:off x="2586069" y="3527747"/>
            <a:ext cx="1339907" cy="261610"/>
          </a:xfrm>
          <a:prstGeom prst="rect">
            <a:avLst/>
          </a:prstGeom>
          <a:noFill/>
        </p:spPr>
        <p:txBody>
          <a:bodyPr wrap="square" rtlCol="0">
            <a:spAutoFit/>
          </a:bodyPr>
          <a:lstStyle/>
          <a:p>
            <a:r>
              <a:rPr lang="ja-JP" altLang="en-US" sz="1050" b="1" dirty="0" smtClean="0">
                <a:solidFill>
                  <a:srgbClr val="000000"/>
                </a:solidFill>
                <a:latin typeface="Times New Roman" charset="0"/>
              </a:rPr>
              <a:t>オマーン（</a:t>
            </a:r>
            <a:r>
              <a:rPr lang="en-US" altLang="ja-JP" sz="1100" b="1" dirty="0" smtClean="0">
                <a:solidFill>
                  <a:srgbClr val="000000"/>
                </a:solidFill>
                <a:latin typeface="Times New Roman" charset="0"/>
              </a:rPr>
              <a:t>2.9</a:t>
            </a:r>
            <a:r>
              <a:rPr lang="ja-JP" altLang="en-US" sz="1050" b="1" dirty="0" smtClean="0">
                <a:solidFill>
                  <a:srgbClr val="000000"/>
                </a:solidFill>
                <a:latin typeface="Times New Roman" charset="0"/>
              </a:rPr>
              <a:t>％）</a:t>
            </a:r>
          </a:p>
        </p:txBody>
      </p:sp>
      <p:sp>
        <p:nvSpPr>
          <p:cNvPr id="916" name="テキスト ボックス 915"/>
          <p:cNvSpPr txBox="1"/>
          <p:nvPr/>
        </p:nvSpPr>
        <p:spPr>
          <a:xfrm>
            <a:off x="2376387" y="3735198"/>
            <a:ext cx="1280470" cy="261610"/>
          </a:xfrm>
          <a:prstGeom prst="rect">
            <a:avLst/>
          </a:prstGeom>
          <a:noFill/>
        </p:spPr>
        <p:txBody>
          <a:bodyPr wrap="square" rtlCol="0">
            <a:spAutoFit/>
          </a:bodyPr>
          <a:lstStyle/>
          <a:p>
            <a:r>
              <a:rPr lang="ja-JP" altLang="en-US" sz="1050" b="1" dirty="0" smtClean="0">
                <a:solidFill>
                  <a:srgbClr val="000000"/>
                </a:solidFill>
                <a:latin typeface="Times New Roman" charset="0"/>
              </a:rPr>
              <a:t>カタール（</a:t>
            </a:r>
            <a:r>
              <a:rPr lang="en-US" altLang="ja-JP" sz="1100" b="1" dirty="0" smtClean="0">
                <a:solidFill>
                  <a:srgbClr val="000000"/>
                </a:solidFill>
                <a:latin typeface="Times New Roman" charset="0"/>
              </a:rPr>
              <a:t>10.7</a:t>
            </a:r>
            <a:r>
              <a:rPr lang="ja-JP" altLang="en-US" sz="1050" b="1" dirty="0" smtClean="0">
                <a:solidFill>
                  <a:srgbClr val="000000"/>
                </a:solidFill>
                <a:latin typeface="Times New Roman" charset="0"/>
              </a:rPr>
              <a:t>％）</a:t>
            </a:r>
          </a:p>
        </p:txBody>
      </p:sp>
      <p:sp>
        <p:nvSpPr>
          <p:cNvPr id="917" name="テキスト ボックス 916"/>
          <p:cNvSpPr txBox="1"/>
          <p:nvPr/>
        </p:nvSpPr>
        <p:spPr>
          <a:xfrm>
            <a:off x="939017" y="3448189"/>
            <a:ext cx="1751877" cy="261610"/>
          </a:xfrm>
          <a:prstGeom prst="rect">
            <a:avLst/>
          </a:prstGeom>
          <a:noFill/>
        </p:spPr>
        <p:txBody>
          <a:bodyPr wrap="square" rtlCol="0">
            <a:spAutoFit/>
          </a:bodyPr>
          <a:lstStyle/>
          <a:p>
            <a:r>
              <a:rPr lang="ja-JP" altLang="en-US" sz="1050" b="1" dirty="0" smtClean="0">
                <a:solidFill>
                  <a:srgbClr val="000000"/>
                </a:solidFill>
                <a:latin typeface="Times New Roman" charset="0"/>
              </a:rPr>
              <a:t>サウジアラビア（</a:t>
            </a:r>
            <a:r>
              <a:rPr lang="en-US" altLang="ja-JP" sz="1100" b="1" dirty="0" smtClean="0">
                <a:solidFill>
                  <a:srgbClr val="000000"/>
                </a:solidFill>
                <a:latin typeface="Times New Roman" charset="0"/>
              </a:rPr>
              <a:t>33.0</a:t>
            </a:r>
            <a:r>
              <a:rPr lang="ja-JP" altLang="en-US" sz="1050" b="1" dirty="0" smtClean="0">
                <a:solidFill>
                  <a:srgbClr val="000000"/>
                </a:solidFill>
                <a:latin typeface="Times New Roman" charset="0"/>
              </a:rPr>
              <a:t>％）</a:t>
            </a:r>
          </a:p>
        </p:txBody>
      </p:sp>
      <p:sp>
        <p:nvSpPr>
          <p:cNvPr id="919" name="テキスト ボックス 918"/>
          <p:cNvSpPr txBox="1"/>
          <p:nvPr/>
        </p:nvSpPr>
        <p:spPr>
          <a:xfrm>
            <a:off x="1140718" y="2959129"/>
            <a:ext cx="1154609" cy="261610"/>
          </a:xfrm>
          <a:prstGeom prst="rect">
            <a:avLst/>
          </a:prstGeom>
          <a:noFill/>
        </p:spPr>
        <p:txBody>
          <a:bodyPr wrap="square" rtlCol="0">
            <a:spAutoFit/>
          </a:bodyPr>
          <a:lstStyle/>
          <a:p>
            <a:r>
              <a:rPr lang="ja-JP" altLang="en-US" sz="1050" b="1" dirty="0" smtClean="0">
                <a:solidFill>
                  <a:srgbClr val="000000"/>
                </a:solidFill>
                <a:latin typeface="Times New Roman" charset="0"/>
              </a:rPr>
              <a:t>イラク（</a:t>
            </a:r>
            <a:r>
              <a:rPr lang="en-US" altLang="ja-JP" sz="1100" b="1" dirty="0" smtClean="0">
                <a:solidFill>
                  <a:srgbClr val="000000"/>
                </a:solidFill>
                <a:latin typeface="Times New Roman" charset="0"/>
              </a:rPr>
              <a:t>1.9</a:t>
            </a:r>
            <a:r>
              <a:rPr lang="ja-JP" altLang="en-US" sz="1100" b="1" dirty="0" smtClean="0">
                <a:solidFill>
                  <a:srgbClr val="000000"/>
                </a:solidFill>
                <a:latin typeface="Times New Roman" charset="0"/>
              </a:rPr>
              <a:t>％</a:t>
            </a:r>
            <a:r>
              <a:rPr lang="ja-JP" altLang="en-US" sz="1050" b="1" dirty="0" smtClean="0">
                <a:solidFill>
                  <a:srgbClr val="000000"/>
                </a:solidFill>
                <a:latin typeface="Times New Roman" charset="0"/>
              </a:rPr>
              <a:t>）</a:t>
            </a:r>
          </a:p>
        </p:txBody>
      </p:sp>
      <p:sp>
        <p:nvSpPr>
          <p:cNvPr id="920" name="テキスト ボックス 919"/>
          <p:cNvSpPr txBox="1"/>
          <p:nvPr/>
        </p:nvSpPr>
        <p:spPr>
          <a:xfrm>
            <a:off x="2667768" y="3109325"/>
            <a:ext cx="1154609" cy="261610"/>
          </a:xfrm>
          <a:prstGeom prst="rect">
            <a:avLst/>
          </a:prstGeom>
          <a:noFill/>
        </p:spPr>
        <p:txBody>
          <a:bodyPr wrap="square" rtlCol="0">
            <a:spAutoFit/>
          </a:bodyPr>
          <a:lstStyle/>
          <a:p>
            <a:r>
              <a:rPr lang="ja-JP" altLang="en-US" sz="1050" b="1" dirty="0" smtClean="0">
                <a:solidFill>
                  <a:srgbClr val="000000"/>
                </a:solidFill>
                <a:latin typeface="Times New Roman" charset="0"/>
              </a:rPr>
              <a:t>イラン（</a:t>
            </a:r>
            <a:r>
              <a:rPr lang="en-US" altLang="ja-JP" sz="1100" b="1" dirty="0" smtClean="0">
                <a:solidFill>
                  <a:srgbClr val="000000"/>
                </a:solidFill>
                <a:latin typeface="Times New Roman" charset="0"/>
              </a:rPr>
              <a:t>5.2</a:t>
            </a:r>
            <a:r>
              <a:rPr lang="ja-JP" altLang="en-US" sz="1050" b="1" dirty="0" smtClean="0">
                <a:solidFill>
                  <a:srgbClr val="000000"/>
                </a:solidFill>
                <a:latin typeface="Times New Roman" charset="0"/>
              </a:rPr>
              <a:t>％）</a:t>
            </a:r>
          </a:p>
        </p:txBody>
      </p:sp>
      <p:sp>
        <p:nvSpPr>
          <p:cNvPr id="936" name="円/楕円 935"/>
          <p:cNvSpPr/>
          <p:nvPr/>
        </p:nvSpPr>
        <p:spPr>
          <a:xfrm>
            <a:off x="3478741" y="3953118"/>
            <a:ext cx="748218" cy="351960"/>
          </a:xfrm>
          <a:prstGeom prst="ellipse">
            <a:avLst/>
          </a:prstGeom>
          <a:solidFill>
            <a:srgbClr val="FF9999">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white"/>
              </a:solidFill>
            </a:endParaRPr>
          </a:p>
        </p:txBody>
      </p:sp>
      <p:cxnSp>
        <p:nvCxnSpPr>
          <p:cNvPr id="938" name="直線コネクタ 937"/>
          <p:cNvCxnSpPr/>
          <p:nvPr/>
        </p:nvCxnSpPr>
        <p:spPr>
          <a:xfrm flipH="1">
            <a:off x="3582545" y="4178793"/>
            <a:ext cx="294457" cy="3742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28" name="テキスト ボックス 927"/>
          <p:cNvSpPr txBox="1"/>
          <p:nvPr/>
        </p:nvSpPr>
        <p:spPr>
          <a:xfrm>
            <a:off x="3236920" y="6084004"/>
            <a:ext cx="3831259" cy="369332"/>
          </a:xfrm>
          <a:prstGeom prst="rect">
            <a:avLst/>
          </a:prstGeom>
          <a:noFill/>
        </p:spPr>
        <p:txBody>
          <a:bodyPr wrap="square" rtlCol="0">
            <a:spAutoFit/>
          </a:bodyPr>
          <a:lstStyle/>
          <a:p>
            <a:r>
              <a:rPr lang="en-US" altLang="ja-JP" sz="900" dirty="0" smtClean="0">
                <a:solidFill>
                  <a:prstClr val="black"/>
                </a:solidFill>
              </a:rPr>
              <a:t>※</a:t>
            </a:r>
            <a:r>
              <a:rPr lang="ja-JP" altLang="en-US" sz="900" dirty="0" smtClean="0">
                <a:solidFill>
                  <a:prstClr val="black"/>
                </a:solidFill>
              </a:rPr>
              <a:t>財務省　「貿易統計」</a:t>
            </a:r>
            <a:r>
              <a:rPr lang="ja-JP" altLang="en-US" sz="900" dirty="0">
                <a:solidFill>
                  <a:prstClr val="black"/>
                </a:solidFill>
              </a:rPr>
              <a:t>等</a:t>
            </a:r>
            <a:r>
              <a:rPr lang="ja-JP" altLang="en-US" sz="900" dirty="0" smtClean="0">
                <a:solidFill>
                  <a:prstClr val="black"/>
                </a:solidFill>
              </a:rPr>
              <a:t>より作成</a:t>
            </a:r>
            <a:endParaRPr lang="en-US" altLang="ja-JP" sz="900" dirty="0" smtClean="0">
              <a:solidFill>
                <a:prstClr val="black"/>
              </a:solidFill>
            </a:endParaRPr>
          </a:p>
          <a:p>
            <a:r>
              <a:rPr lang="ja-JP" altLang="en-US" sz="900" dirty="0" smtClean="0">
                <a:solidFill>
                  <a:prstClr val="black"/>
                </a:solidFill>
              </a:rPr>
              <a:t>　  マラッカ依存度はマラッカ海峡以西の輸出主要国の率の積み上げ</a:t>
            </a:r>
            <a:endParaRPr lang="ja-JP" altLang="en-US" sz="900" dirty="0">
              <a:solidFill>
                <a:prstClr val="black"/>
              </a:solidFill>
            </a:endParaRPr>
          </a:p>
        </p:txBody>
      </p:sp>
      <p:sp>
        <p:nvSpPr>
          <p:cNvPr id="926" name="正方形/長方形 925"/>
          <p:cNvSpPr/>
          <p:nvPr/>
        </p:nvSpPr>
        <p:spPr>
          <a:xfrm>
            <a:off x="317354" y="5783106"/>
            <a:ext cx="2350074" cy="6275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FF0000"/>
                </a:solidFill>
                <a:latin typeface="Times New Roman" charset="0"/>
              </a:rPr>
              <a:t>中東依存度</a:t>
            </a:r>
            <a:r>
              <a:rPr lang="ja-JP" altLang="en-US" b="1" dirty="0">
                <a:solidFill>
                  <a:srgbClr val="FF0000"/>
                </a:solidFill>
                <a:latin typeface="Times New Roman" charset="0"/>
              </a:rPr>
              <a:t>８３</a:t>
            </a:r>
            <a:r>
              <a:rPr lang="ja-JP" altLang="en-US" sz="1600" b="1" dirty="0">
                <a:solidFill>
                  <a:srgbClr val="FF0000"/>
                </a:solidFill>
                <a:latin typeface="Times New Roman" charset="0"/>
              </a:rPr>
              <a:t>％</a:t>
            </a:r>
            <a:endParaRPr lang="en-US" altLang="ja-JP" sz="1600" b="1" dirty="0">
              <a:solidFill>
                <a:srgbClr val="FF0000"/>
              </a:solidFill>
              <a:latin typeface="Times New Roman" charset="0"/>
            </a:endParaRPr>
          </a:p>
          <a:p>
            <a:r>
              <a:rPr lang="ja-JP" altLang="en-US" sz="1600" b="1" dirty="0">
                <a:solidFill>
                  <a:srgbClr val="FF0000"/>
                </a:solidFill>
                <a:latin typeface="Times New Roman" charset="0"/>
              </a:rPr>
              <a:t>ホルムズ依存度</a:t>
            </a:r>
            <a:r>
              <a:rPr lang="ja-JP" altLang="en-US" b="1" dirty="0" smtClean="0">
                <a:solidFill>
                  <a:srgbClr val="FF0000"/>
                </a:solidFill>
                <a:latin typeface="Times New Roman" charset="0"/>
              </a:rPr>
              <a:t>８０</a:t>
            </a:r>
            <a:r>
              <a:rPr lang="ja-JP" altLang="en-US" sz="1600" b="1" dirty="0" smtClean="0">
                <a:solidFill>
                  <a:srgbClr val="FF0000"/>
                </a:solidFill>
                <a:latin typeface="Times New Roman" charset="0"/>
              </a:rPr>
              <a:t>％</a:t>
            </a:r>
            <a:endParaRPr lang="ja-JP" altLang="en-US" sz="1600" b="1" dirty="0">
              <a:solidFill>
                <a:srgbClr val="FF0000"/>
              </a:solidFill>
              <a:latin typeface="Times New Roman" charset="0"/>
            </a:endParaRPr>
          </a:p>
        </p:txBody>
      </p:sp>
      <p:cxnSp>
        <p:nvCxnSpPr>
          <p:cNvPr id="927" name="直線コネクタ 926"/>
          <p:cNvCxnSpPr>
            <a:endCxn id="926" idx="0"/>
          </p:cNvCxnSpPr>
          <p:nvPr/>
        </p:nvCxnSpPr>
        <p:spPr>
          <a:xfrm flipH="1">
            <a:off x="1492396" y="3637983"/>
            <a:ext cx="705052" cy="21447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29"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261" y="4335913"/>
            <a:ext cx="180206" cy="1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9832" y="4268977"/>
            <a:ext cx="180206" cy="1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005" y="4524496"/>
            <a:ext cx="180206" cy="1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 name="正方形/長方形 930"/>
          <p:cNvSpPr/>
          <p:nvPr/>
        </p:nvSpPr>
        <p:spPr>
          <a:xfrm>
            <a:off x="2271893" y="4467675"/>
            <a:ext cx="1690282" cy="19030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0000"/>
                </a:solidFill>
                <a:latin typeface="Times New Roman" charset="0"/>
              </a:rPr>
              <a:t>マラッカ</a:t>
            </a:r>
            <a:r>
              <a:rPr lang="ja-JP" altLang="en-US" sz="1100" b="1" dirty="0" smtClean="0">
                <a:solidFill>
                  <a:srgbClr val="FF0000"/>
                </a:solidFill>
                <a:latin typeface="Times New Roman" charset="0"/>
              </a:rPr>
              <a:t>依存度</a:t>
            </a:r>
            <a:r>
              <a:rPr lang="ja-JP" altLang="en-US" sz="1100" b="1" dirty="0">
                <a:solidFill>
                  <a:srgbClr val="FF0000"/>
                </a:solidFill>
                <a:latin typeface="Times New Roman" charset="0"/>
              </a:rPr>
              <a:t>８３</a:t>
            </a:r>
            <a:r>
              <a:rPr lang="en-US" altLang="ja-JP" sz="1100" b="1" dirty="0">
                <a:solidFill>
                  <a:srgbClr val="FF0000"/>
                </a:solidFill>
                <a:latin typeface="Times New Roman" charset="0"/>
              </a:rPr>
              <a:t>.</a:t>
            </a:r>
            <a:r>
              <a:rPr lang="ja-JP" altLang="en-US" sz="1100" b="1" dirty="0" smtClean="0">
                <a:solidFill>
                  <a:srgbClr val="FF0000"/>
                </a:solidFill>
                <a:latin typeface="Times New Roman" charset="0"/>
              </a:rPr>
              <a:t>２</a:t>
            </a:r>
            <a:r>
              <a:rPr lang="ja-JP" altLang="en-US" sz="1050" b="1" dirty="0" smtClean="0">
                <a:solidFill>
                  <a:srgbClr val="FF0000"/>
                </a:solidFill>
                <a:latin typeface="Times New Roman" charset="0"/>
              </a:rPr>
              <a:t>％</a:t>
            </a:r>
            <a:endParaRPr lang="en-US" altLang="ja-JP" sz="1050" b="1" dirty="0">
              <a:solidFill>
                <a:srgbClr val="FF0000"/>
              </a:solidFill>
              <a:latin typeface="Times New Roman" charset="0"/>
            </a:endParaRPr>
          </a:p>
        </p:txBody>
      </p:sp>
      <p:pic>
        <p:nvPicPr>
          <p:cNvPr id="911" name="Picture 8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6272" y="3271444"/>
            <a:ext cx="224002" cy="20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2"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399" y="3262210"/>
            <a:ext cx="182212" cy="16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9" name="Picture 890" descr="\\mpci990001.ring.meti.go.jp\Ddrive\YKCA0263\デスクトップ\pira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5621" y="3427367"/>
            <a:ext cx="174434" cy="1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5" name="グループ化 934"/>
          <p:cNvGrpSpPr/>
          <p:nvPr/>
        </p:nvGrpSpPr>
        <p:grpSpPr>
          <a:xfrm>
            <a:off x="6762736" y="4429126"/>
            <a:ext cx="998739" cy="1304431"/>
            <a:chOff x="6226601" y="4181050"/>
            <a:chExt cx="921913" cy="1304431"/>
          </a:xfrm>
        </p:grpSpPr>
        <p:sp>
          <p:nvSpPr>
            <p:cNvPr id="937" name="正方形/長方形 936"/>
            <p:cNvSpPr/>
            <p:nvPr/>
          </p:nvSpPr>
          <p:spPr>
            <a:xfrm>
              <a:off x="6228188" y="4222962"/>
              <a:ext cx="158329" cy="157613"/>
            </a:xfrm>
            <a:prstGeom prst="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39" name="テキスト ボックス 938"/>
            <p:cNvSpPr txBox="1"/>
            <p:nvPr/>
          </p:nvSpPr>
          <p:spPr>
            <a:xfrm>
              <a:off x="6349207" y="4181050"/>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ランク７</a:t>
              </a:r>
            </a:p>
          </p:txBody>
        </p:sp>
        <p:sp>
          <p:nvSpPr>
            <p:cNvPr id="940" name="正方形/長方形 939"/>
            <p:cNvSpPr/>
            <p:nvPr/>
          </p:nvSpPr>
          <p:spPr>
            <a:xfrm>
              <a:off x="6228188" y="4437912"/>
              <a:ext cx="158329" cy="15761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41" name="正方形/長方形 940"/>
            <p:cNvSpPr/>
            <p:nvPr/>
          </p:nvSpPr>
          <p:spPr>
            <a:xfrm>
              <a:off x="6228188" y="4641567"/>
              <a:ext cx="158329" cy="157613"/>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42" name="テキスト ボックス 941"/>
            <p:cNvSpPr txBox="1"/>
            <p:nvPr/>
          </p:nvSpPr>
          <p:spPr>
            <a:xfrm>
              <a:off x="6362705" y="4398660"/>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ランク６</a:t>
              </a:r>
            </a:p>
          </p:txBody>
        </p:sp>
        <p:sp>
          <p:nvSpPr>
            <p:cNvPr id="943" name="テキスト ボックス 942"/>
            <p:cNvSpPr txBox="1"/>
            <p:nvPr/>
          </p:nvSpPr>
          <p:spPr>
            <a:xfrm>
              <a:off x="6349207" y="4606640"/>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ランク５</a:t>
              </a:r>
            </a:p>
          </p:txBody>
        </p:sp>
        <p:sp>
          <p:nvSpPr>
            <p:cNvPr id="944" name="正方形/長方形 943"/>
            <p:cNvSpPr/>
            <p:nvPr/>
          </p:nvSpPr>
          <p:spPr>
            <a:xfrm>
              <a:off x="6226601" y="4857203"/>
              <a:ext cx="158329" cy="157613"/>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45" name="正方形/長方形 944"/>
            <p:cNvSpPr/>
            <p:nvPr/>
          </p:nvSpPr>
          <p:spPr>
            <a:xfrm>
              <a:off x="6228188" y="5066508"/>
              <a:ext cx="158329" cy="157613"/>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46" name="正方形/長方形 945"/>
            <p:cNvSpPr/>
            <p:nvPr/>
          </p:nvSpPr>
          <p:spPr>
            <a:xfrm>
              <a:off x="6228188" y="5289626"/>
              <a:ext cx="158329" cy="15761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smtClean="0">
                <a:solidFill>
                  <a:srgbClr val="FFFFFF"/>
                </a:solidFill>
              </a:endParaRPr>
            </a:p>
          </p:txBody>
        </p:sp>
        <p:sp>
          <p:nvSpPr>
            <p:cNvPr id="947" name="テキスト ボックス 946"/>
            <p:cNvSpPr txBox="1"/>
            <p:nvPr/>
          </p:nvSpPr>
          <p:spPr>
            <a:xfrm>
              <a:off x="6364291" y="4804665"/>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ランク４</a:t>
              </a:r>
            </a:p>
          </p:txBody>
        </p:sp>
        <p:sp>
          <p:nvSpPr>
            <p:cNvPr id="948" name="テキスト ボックス 947"/>
            <p:cNvSpPr txBox="1"/>
            <p:nvPr/>
          </p:nvSpPr>
          <p:spPr>
            <a:xfrm>
              <a:off x="6370639" y="5014280"/>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ランク３</a:t>
              </a:r>
            </a:p>
          </p:txBody>
        </p:sp>
        <p:sp>
          <p:nvSpPr>
            <p:cNvPr id="949" name="テキスト ボックス 948"/>
            <p:cNvSpPr txBox="1"/>
            <p:nvPr/>
          </p:nvSpPr>
          <p:spPr>
            <a:xfrm>
              <a:off x="6345238" y="5239260"/>
              <a:ext cx="777875" cy="246221"/>
            </a:xfrm>
            <a:prstGeom prst="rect">
              <a:avLst/>
            </a:prstGeom>
            <a:noFill/>
          </p:spPr>
          <p:txBody>
            <a:bodyPr wrap="square" rtlCol="0">
              <a:spAutoFit/>
            </a:bodyPr>
            <a:lstStyle/>
            <a:p>
              <a:r>
                <a:rPr lang="ja-JP" altLang="en-US" sz="1000" b="1" dirty="0" smtClean="0">
                  <a:solidFill>
                    <a:srgbClr val="000000"/>
                  </a:solidFill>
                  <a:latin typeface="Times New Roman" charset="0"/>
                </a:rPr>
                <a:t>ランク２</a:t>
              </a:r>
            </a:p>
          </p:txBody>
        </p:sp>
      </p:grpSp>
      <p:grpSp>
        <p:nvGrpSpPr>
          <p:cNvPr id="950" name="グループ化 949"/>
          <p:cNvGrpSpPr/>
          <p:nvPr/>
        </p:nvGrpSpPr>
        <p:grpSpPr>
          <a:xfrm>
            <a:off x="6201139" y="5806726"/>
            <a:ext cx="2235466" cy="430887"/>
            <a:chOff x="5521325" y="4941168"/>
            <a:chExt cx="2063507" cy="501516"/>
          </a:xfrm>
        </p:grpSpPr>
        <p:sp>
          <p:nvSpPr>
            <p:cNvPr id="951" name="テキスト ボックス 1"/>
            <p:cNvSpPr txBox="1">
              <a:spLocks noChangeArrowheads="1"/>
            </p:cNvSpPr>
            <p:nvPr/>
          </p:nvSpPr>
          <p:spPr bwMode="auto">
            <a:xfrm>
              <a:off x="5641697" y="4941168"/>
              <a:ext cx="1943135" cy="5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128"/>
                </a:defRPr>
              </a:lvl1pPr>
              <a:lvl2pPr marL="742950" indent="-285750" eaLnBrk="0" hangingPunct="0">
                <a:defRPr kumimoji="1" sz="2400">
                  <a:solidFill>
                    <a:schemeClr val="tx1"/>
                  </a:solidFill>
                  <a:latin typeface="Times New Roman" charset="0"/>
                  <a:ea typeface="ＭＳ Ｐゴシック" charset="-128"/>
                </a:defRPr>
              </a:lvl2pPr>
              <a:lvl3pPr marL="1143000" indent="-228600" eaLnBrk="0" hangingPunct="0">
                <a:defRPr kumimoji="1" sz="2400">
                  <a:solidFill>
                    <a:schemeClr val="tx1"/>
                  </a:solidFill>
                  <a:latin typeface="Times New Roman" charset="0"/>
                  <a:ea typeface="ＭＳ Ｐゴシック" charset="-128"/>
                </a:defRPr>
              </a:lvl3pPr>
              <a:lvl4pPr marL="1600200" indent="-228600" eaLnBrk="0" hangingPunct="0">
                <a:defRPr kumimoji="1" sz="2400">
                  <a:solidFill>
                    <a:schemeClr val="tx1"/>
                  </a:solidFill>
                  <a:latin typeface="Times New Roman" charset="0"/>
                  <a:ea typeface="ＭＳ Ｐゴシック" charset="-128"/>
                </a:defRPr>
              </a:lvl4pPr>
              <a:lvl5pPr marL="2057400" indent="-228600" eaLnBrk="0" hangingPunct="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r>
                <a:rPr lang="ja-JP" altLang="en-US" sz="1100" dirty="0" smtClean="0">
                  <a:solidFill>
                    <a:srgbClr val="000000"/>
                  </a:solidFill>
                </a:rPr>
                <a:t>暴力や拘留などを含む海賊行為</a:t>
              </a:r>
              <a:endParaRPr lang="en-US" altLang="ja-JP" sz="1100" dirty="0" smtClean="0">
                <a:solidFill>
                  <a:srgbClr val="000000"/>
                </a:solidFill>
              </a:endParaRPr>
            </a:p>
            <a:p>
              <a:pPr eaLnBrk="1" hangingPunct="1"/>
              <a:r>
                <a:rPr lang="ja-JP" altLang="en-US" sz="1100" dirty="0" smtClean="0">
                  <a:solidFill>
                    <a:srgbClr val="000000"/>
                  </a:solidFill>
                </a:rPr>
                <a:t>海上におけるチョークポイント</a:t>
              </a:r>
              <a:endParaRPr lang="en-US" altLang="ja-JP" sz="1100" dirty="0" smtClean="0">
                <a:solidFill>
                  <a:srgbClr val="000000"/>
                </a:solidFill>
              </a:endParaRPr>
            </a:p>
          </p:txBody>
        </p:sp>
        <p:pic>
          <p:nvPicPr>
            <p:cNvPr id="952" name="Picture 8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25" y="5154613"/>
              <a:ext cx="2032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3" name="Picture 890" descr="\\mpci990001.ring.meti.go.jp\Ddrive\YKCA0263\デスクトップ\pirat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8787" y="5002213"/>
              <a:ext cx="149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4" name="正方形/長方形 953"/>
          <p:cNvSpPr/>
          <p:nvPr/>
        </p:nvSpPr>
        <p:spPr>
          <a:xfrm>
            <a:off x="3237514" y="6431344"/>
            <a:ext cx="6425136" cy="369332"/>
          </a:xfrm>
          <a:prstGeom prst="rect">
            <a:avLst/>
          </a:prstGeom>
        </p:spPr>
        <p:txBody>
          <a:bodyPr wrap="square">
            <a:spAutoFit/>
          </a:bodyPr>
          <a:lstStyle/>
          <a:p>
            <a:r>
              <a:rPr lang="en-US" altLang="ja-JP" sz="900" dirty="0" smtClean="0">
                <a:solidFill>
                  <a:prstClr val="black"/>
                </a:solidFill>
              </a:rPr>
              <a:t>※</a:t>
            </a:r>
            <a:r>
              <a:rPr lang="ja-JP" altLang="en-US" sz="900" dirty="0" smtClean="0">
                <a:solidFill>
                  <a:prstClr val="black"/>
                </a:solidFill>
              </a:rPr>
              <a:t>ＯＥＣＤ　カントリーリスク（６月２８日時点）より作成 　</a:t>
            </a:r>
            <a:r>
              <a:rPr lang="en-US" altLang="ja-JP" sz="900" u="sng" dirty="0" smtClean="0">
                <a:solidFill>
                  <a:prstClr val="black"/>
                </a:solidFill>
                <a:hlinkClick r:id="rId6"/>
              </a:rPr>
              <a:t>http</a:t>
            </a:r>
            <a:r>
              <a:rPr lang="en-US" altLang="ja-JP" sz="900" u="sng" dirty="0">
                <a:solidFill>
                  <a:prstClr val="black"/>
                </a:solidFill>
                <a:hlinkClick r:id="rId6"/>
              </a:rPr>
              <a:t>://www.oecd.org/tad/xcred/cre-crc-current-english-rev1.pdf</a:t>
            </a:r>
            <a:endParaRPr lang="ja-JP" altLang="ja-JP" sz="900" dirty="0">
              <a:solidFill>
                <a:prstClr val="black"/>
              </a:solidFill>
            </a:endParaRPr>
          </a:p>
          <a:p>
            <a:r>
              <a:rPr lang="ja-JP" altLang="en-US" sz="900" dirty="0" smtClean="0">
                <a:solidFill>
                  <a:prstClr val="black"/>
                </a:solidFill>
              </a:rPr>
              <a:t>　</a:t>
            </a:r>
            <a:r>
              <a:rPr lang="en-US" altLang="ja-JP" sz="900" dirty="0">
                <a:solidFill>
                  <a:prstClr val="black"/>
                </a:solidFill>
              </a:rPr>
              <a:t> </a:t>
            </a:r>
            <a:r>
              <a:rPr lang="ja-JP" altLang="en-US" sz="900" dirty="0" smtClean="0">
                <a:solidFill>
                  <a:prstClr val="black"/>
                </a:solidFill>
              </a:rPr>
              <a:t>なお、ＯＥＣＤ域内高所得国やユーロ圏内高所得国は評価・分類なし。</a:t>
            </a:r>
            <a:endParaRPr lang="en-US" altLang="ja-JP" sz="900" dirty="0" smtClean="0">
              <a:solidFill>
                <a:prstClr val="black"/>
              </a:solidFill>
            </a:endParaRPr>
          </a:p>
        </p:txBody>
      </p:sp>
      <p:sp>
        <p:nvSpPr>
          <p:cNvPr id="959" name="スライド番号プレースホルダ 1"/>
          <p:cNvSpPr txBox="1">
            <a:spLocks noGrp="1"/>
          </p:cNvSpPr>
          <p:nvPr/>
        </p:nvSpPr>
        <p:spPr bwMode="auto">
          <a:xfrm>
            <a:off x="7594605" y="6453188"/>
            <a:ext cx="2311400" cy="404812"/>
          </a:xfrm>
          <a:prstGeom prst="rect">
            <a:avLst/>
          </a:prstGeom>
          <a:noFill/>
          <a:ln w="9525">
            <a:noFill/>
            <a:miter lim="800000"/>
            <a:headEnd/>
            <a:tailEnd/>
          </a:ln>
        </p:spPr>
        <p:txBody>
          <a:bodyPr lIns="91398" tIns="45700" rIns="91398" bIns="45700"/>
          <a:lstStyle/>
          <a:p>
            <a:pPr algn="r" fontAlgn="base">
              <a:lnSpc>
                <a:spcPct val="80000"/>
              </a:lnSpc>
              <a:spcBef>
                <a:spcPct val="20000"/>
              </a:spcBef>
              <a:spcAft>
                <a:spcPct val="0"/>
              </a:spcAft>
            </a:pPr>
            <a:fld id="{52534218-FDF7-4573-ACA7-3284C4E31E09}" type="slidenum">
              <a:rPr lang="en-US" altLang="ja-JP" b="1">
                <a:solidFill>
                  <a:srgbClr val="000000"/>
                </a:solidFill>
                <a:latin typeface="ＭＳ Ｐゴシック" charset="-128"/>
              </a:rPr>
              <a:pPr algn="r" fontAlgn="base">
                <a:lnSpc>
                  <a:spcPct val="80000"/>
                </a:lnSpc>
                <a:spcBef>
                  <a:spcPct val="20000"/>
                </a:spcBef>
                <a:spcAft>
                  <a:spcPct val="0"/>
                </a:spcAft>
              </a:pPr>
              <a:t>6</a:t>
            </a:fld>
            <a:endParaRPr lang="en-US" altLang="ja-JP" b="1" dirty="0">
              <a:solidFill>
                <a:srgbClr val="000000"/>
              </a:solidFill>
              <a:latin typeface="ＭＳ Ｐゴシック" charset="-128"/>
            </a:endParaRPr>
          </a:p>
        </p:txBody>
      </p:sp>
      <p:sp>
        <p:nvSpPr>
          <p:cNvPr id="960" name="AutoShape 51"/>
          <p:cNvSpPr>
            <a:spLocks noChangeArrowheads="1"/>
          </p:cNvSpPr>
          <p:nvPr/>
        </p:nvSpPr>
        <p:spPr bwMode="auto">
          <a:xfrm>
            <a:off x="-40811" y="29787"/>
            <a:ext cx="9906000" cy="360363"/>
          </a:xfrm>
          <a:prstGeom prst="roundRect">
            <a:avLst>
              <a:gd name="adj" fmla="val 16667"/>
            </a:avLst>
          </a:prstGeom>
          <a:noFill/>
          <a:ln w="57150" cmpd="thinThick">
            <a:noFill/>
            <a:round/>
            <a:headEnd/>
            <a:tailEnd/>
          </a:ln>
          <a:effectLst>
            <a:outerShdw dist="35921" dir="2700000" algn="ctr" rotWithShape="0">
              <a:schemeClr val="bg2"/>
            </a:outerShdw>
          </a:effectLst>
        </p:spPr>
        <p:txBody>
          <a:bodyPr anchor="ctr"/>
          <a:lstStyle/>
          <a:p>
            <a:pPr>
              <a:defRPr/>
            </a:pPr>
            <a:r>
              <a:rPr lang="en-US" altLang="ja-JP" sz="2400" b="1" dirty="0" smtClean="0">
                <a:latin typeface="+mj-ea"/>
              </a:rPr>
              <a:t>【</a:t>
            </a:r>
            <a:r>
              <a:rPr lang="ja-JP" altLang="en-US" sz="2400" b="1" dirty="0" smtClean="0">
                <a:latin typeface="+mj-ea"/>
              </a:rPr>
              <a:t>参考</a:t>
            </a:r>
            <a:r>
              <a:rPr lang="en-US" altLang="ja-JP" sz="2400" b="1" dirty="0" smtClean="0">
                <a:latin typeface="+mj-ea"/>
              </a:rPr>
              <a:t>】</a:t>
            </a:r>
            <a:r>
              <a:rPr lang="ja-JP" altLang="en-US" sz="2400" b="1" dirty="0" smtClean="0">
                <a:latin typeface="+mj-ea"/>
              </a:rPr>
              <a:t>　　　　　　　　　日本</a:t>
            </a:r>
            <a:r>
              <a:rPr lang="ja-JP" altLang="en-US" sz="2400" b="1" dirty="0" smtClean="0">
                <a:latin typeface="+mj-ea"/>
              </a:rPr>
              <a:t>の原油の主要調達先（２０１２）</a:t>
            </a:r>
            <a:endParaRPr lang="en-US" altLang="ja-JP" sz="2400" b="1" dirty="0">
              <a:latin typeface="+mj-ea"/>
            </a:endParaRPr>
          </a:p>
        </p:txBody>
      </p:sp>
      <p:grpSp>
        <p:nvGrpSpPr>
          <p:cNvPr id="961" name="Group 6"/>
          <p:cNvGrpSpPr>
            <a:grpSpLocks/>
          </p:cNvGrpSpPr>
          <p:nvPr/>
        </p:nvGrpSpPr>
        <p:grpSpPr bwMode="auto">
          <a:xfrm>
            <a:off x="143357" y="404664"/>
            <a:ext cx="9595066" cy="77788"/>
            <a:chOff x="0" y="746"/>
            <a:chExt cx="6240" cy="49"/>
          </a:xfrm>
          <a:gradFill>
            <a:gsLst>
              <a:gs pos="50000">
                <a:srgbClr val="C86764"/>
              </a:gs>
              <a:gs pos="100000">
                <a:schemeClr val="accent2">
                  <a:alpha val="50000"/>
                </a:schemeClr>
              </a:gs>
              <a:gs pos="0">
                <a:schemeClr val="accent2">
                  <a:lumMod val="74000"/>
                  <a:lumOff val="26000"/>
                </a:schemeClr>
              </a:gs>
            </a:gsLst>
            <a:lin ang="0" scaled="1"/>
          </a:gradFill>
        </p:grpSpPr>
        <p:sp>
          <p:nvSpPr>
            <p:cNvPr id="962" name="Rectangle 7"/>
            <p:cNvSpPr>
              <a:spLocks noChangeArrowheads="1"/>
            </p:cNvSpPr>
            <p:nvPr/>
          </p:nvSpPr>
          <p:spPr bwMode="auto">
            <a:xfrm flipH="1">
              <a:off x="1596" y="746"/>
              <a:ext cx="4644" cy="49"/>
            </a:xfrm>
            <a:prstGeom prst="rect">
              <a:avLst/>
            </a:prstGeom>
            <a:grpFill/>
            <a:ln w="9525" algn="ctr">
              <a:noFill/>
              <a:miter lim="800000"/>
              <a:headEnd/>
              <a:tailEnd/>
            </a:ln>
          </p:spPr>
          <p:txBody>
            <a:bodyPr wrap="none" anchor="ctr"/>
            <a:lstStyle/>
            <a:p>
              <a:pPr algn="ctr"/>
              <a:endParaRPr lang="ja-JP" altLang="en-US" sz="1600">
                <a:solidFill>
                  <a:srgbClr val="000000"/>
                </a:solidFill>
                <a:latin typeface="Calibri" pitchFamily="34" charset="0"/>
              </a:endParaRPr>
            </a:p>
          </p:txBody>
        </p:sp>
        <p:sp>
          <p:nvSpPr>
            <p:cNvPr id="963" name="Rectangle 8"/>
            <p:cNvSpPr>
              <a:spLocks noChangeArrowheads="1"/>
            </p:cNvSpPr>
            <p:nvPr/>
          </p:nvSpPr>
          <p:spPr bwMode="auto">
            <a:xfrm flipH="1">
              <a:off x="0" y="746"/>
              <a:ext cx="1596" cy="49"/>
            </a:xfrm>
            <a:prstGeom prst="rect">
              <a:avLst/>
            </a:prstGeom>
            <a:grpFill/>
            <a:ln w="9525" algn="ctr">
              <a:noFill/>
              <a:miter lim="800000"/>
              <a:headEnd/>
              <a:tailEnd/>
            </a:ln>
          </p:spPr>
          <p:txBody>
            <a:bodyPr wrap="none" anchor="ctr"/>
            <a:lstStyle/>
            <a:p>
              <a:pPr algn="ctr"/>
              <a:endParaRPr lang="ja-JP" altLang="en-US" sz="1600">
                <a:solidFill>
                  <a:srgbClr val="000000"/>
                </a:solidFill>
                <a:latin typeface="Calibri" pitchFamily="34" charset="0"/>
              </a:endParaRPr>
            </a:p>
          </p:txBody>
        </p:sp>
      </p:grpSp>
    </p:spTree>
    <p:extLst>
      <p:ext uri="{BB962C8B-B14F-4D97-AF65-F5344CB8AC3E}">
        <p14:creationId xmlns:p14="http://schemas.microsoft.com/office/powerpoint/2010/main" val="2174207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2578583625"/>
              </p:ext>
            </p:extLst>
          </p:nvPr>
        </p:nvGraphicFramePr>
        <p:xfrm>
          <a:off x="2668262" y="2839460"/>
          <a:ext cx="4134459" cy="3154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2097923939"/>
              </p:ext>
            </p:extLst>
          </p:nvPr>
        </p:nvGraphicFramePr>
        <p:xfrm>
          <a:off x="-833244" y="2810784"/>
          <a:ext cx="4926741" cy="3435820"/>
        </p:xfrm>
        <a:graphic>
          <a:graphicData uri="http://schemas.openxmlformats.org/drawingml/2006/chart">
            <c:chart xmlns:c="http://schemas.openxmlformats.org/drawingml/2006/chart" xmlns:r="http://schemas.openxmlformats.org/officeDocument/2006/relationships" r:id="rId4"/>
          </a:graphicData>
        </a:graphic>
      </p:graphicFrame>
      <p:sp>
        <p:nvSpPr>
          <p:cNvPr id="31" name="テキスト ボックス 4"/>
          <p:cNvSpPr txBox="1">
            <a:spLocks noChangeArrowheads="1"/>
          </p:cNvSpPr>
          <p:nvPr/>
        </p:nvSpPr>
        <p:spPr bwMode="auto">
          <a:xfrm>
            <a:off x="1130576" y="2564904"/>
            <a:ext cx="766557" cy="369332"/>
          </a:xfrm>
          <a:prstGeom prst="rect">
            <a:avLst/>
          </a:prstGeom>
          <a:noFill/>
          <a:ln w="9525">
            <a:noFill/>
            <a:miter lim="800000"/>
            <a:headEnd/>
            <a:tailEnd/>
          </a:ln>
        </p:spPr>
        <p:txBody>
          <a:bodyPr wrap="none">
            <a:spAutoFit/>
          </a:bodyPr>
          <a:lstStyle/>
          <a:p>
            <a:r>
              <a:rPr lang="ja-JP" altLang="en-US" b="1" dirty="0">
                <a:solidFill>
                  <a:prstClr val="black"/>
                </a:solidFill>
                <a:latin typeface="+mj-ea"/>
                <a:ea typeface="+mj-ea"/>
              </a:rPr>
              <a:t>・</a:t>
            </a:r>
            <a:r>
              <a:rPr lang="ja-JP" altLang="en-US" b="1" dirty="0" smtClean="0">
                <a:solidFill>
                  <a:prstClr val="black"/>
                </a:solidFill>
                <a:latin typeface="+mj-ea"/>
                <a:ea typeface="+mj-ea"/>
              </a:rPr>
              <a:t>原油</a:t>
            </a:r>
            <a:endParaRPr lang="ja-JP" altLang="en-US" b="1" dirty="0">
              <a:solidFill>
                <a:prstClr val="black"/>
              </a:solidFill>
              <a:latin typeface="+mj-ea"/>
              <a:ea typeface="+mj-ea"/>
            </a:endParaRPr>
          </a:p>
        </p:txBody>
      </p:sp>
      <p:sp>
        <p:nvSpPr>
          <p:cNvPr id="36" name="テキスト ボックス 8"/>
          <p:cNvSpPr txBox="1">
            <a:spLocks noChangeArrowheads="1"/>
          </p:cNvSpPr>
          <p:nvPr/>
        </p:nvSpPr>
        <p:spPr bwMode="auto">
          <a:xfrm>
            <a:off x="4204076" y="2564904"/>
            <a:ext cx="1189749" cy="369332"/>
          </a:xfrm>
          <a:prstGeom prst="rect">
            <a:avLst/>
          </a:prstGeom>
          <a:noFill/>
          <a:ln w="9525">
            <a:noFill/>
            <a:miter lim="800000"/>
            <a:headEnd/>
            <a:tailEnd/>
          </a:ln>
        </p:spPr>
        <p:txBody>
          <a:bodyPr wrap="none">
            <a:spAutoFit/>
          </a:bodyPr>
          <a:lstStyle/>
          <a:p>
            <a:r>
              <a:rPr lang="ja-JP" altLang="en-US" b="1" dirty="0">
                <a:solidFill>
                  <a:prstClr val="black"/>
                </a:solidFill>
                <a:latin typeface="+mj-ea"/>
                <a:ea typeface="+mj-ea"/>
              </a:rPr>
              <a:t>・天然</a:t>
            </a:r>
            <a:r>
              <a:rPr lang="ja-JP" altLang="en-US" b="1" dirty="0" smtClean="0">
                <a:solidFill>
                  <a:prstClr val="black"/>
                </a:solidFill>
                <a:latin typeface="+mj-ea"/>
                <a:ea typeface="+mj-ea"/>
              </a:rPr>
              <a:t>ガス</a:t>
            </a:r>
            <a:endParaRPr lang="ja-JP" altLang="en-US" b="1" dirty="0">
              <a:solidFill>
                <a:prstClr val="black"/>
              </a:solidFill>
              <a:latin typeface="+mj-ea"/>
              <a:ea typeface="+mj-ea"/>
            </a:endParaRPr>
          </a:p>
        </p:txBody>
      </p:sp>
      <p:sp>
        <p:nvSpPr>
          <p:cNvPr id="38" name="テキスト ボックス 9"/>
          <p:cNvSpPr txBox="1">
            <a:spLocks noChangeArrowheads="1"/>
          </p:cNvSpPr>
          <p:nvPr/>
        </p:nvSpPr>
        <p:spPr bwMode="auto">
          <a:xfrm>
            <a:off x="7283504" y="6601633"/>
            <a:ext cx="2276585" cy="246221"/>
          </a:xfrm>
          <a:prstGeom prst="rect">
            <a:avLst/>
          </a:prstGeom>
          <a:noFill/>
          <a:ln w="9525">
            <a:noFill/>
            <a:miter lim="800000"/>
            <a:headEnd/>
            <a:tailEnd/>
          </a:ln>
        </p:spPr>
        <p:txBody>
          <a:bodyPr wrap="none">
            <a:spAutoFit/>
          </a:bodyPr>
          <a:lstStyle/>
          <a:p>
            <a:r>
              <a:rPr lang="ja-JP" altLang="en-US" sz="1000" dirty="0" smtClean="0">
                <a:solidFill>
                  <a:prstClr val="black"/>
                </a:solidFill>
              </a:rPr>
              <a:t>出典：貿易統計</a:t>
            </a:r>
            <a:r>
              <a:rPr lang="ja-JP" altLang="en-US" sz="1000" dirty="0">
                <a:solidFill>
                  <a:prstClr val="black"/>
                </a:solidFill>
              </a:rPr>
              <a:t>（</a:t>
            </a:r>
            <a:r>
              <a:rPr lang="ja-JP" altLang="en-US" sz="1000" dirty="0" smtClean="0">
                <a:solidFill>
                  <a:prstClr val="black"/>
                </a:solidFill>
              </a:rPr>
              <a:t>２０１２年</a:t>
            </a:r>
            <a:r>
              <a:rPr lang="ja-JP" altLang="en-US" sz="1000" dirty="0">
                <a:solidFill>
                  <a:prstClr val="black"/>
                </a:solidFill>
              </a:rPr>
              <a:t>１月～１２月）</a:t>
            </a:r>
            <a:endParaRPr lang="en-US" altLang="ja-JP" sz="1000" dirty="0">
              <a:solidFill>
                <a:prstClr val="black"/>
              </a:solidFill>
            </a:endParaRPr>
          </a:p>
        </p:txBody>
      </p:sp>
      <p:sp>
        <p:nvSpPr>
          <p:cNvPr id="39" name="テキスト ボックス 10"/>
          <p:cNvSpPr txBox="1">
            <a:spLocks noChangeArrowheads="1"/>
          </p:cNvSpPr>
          <p:nvPr/>
        </p:nvSpPr>
        <p:spPr bwMode="auto">
          <a:xfrm>
            <a:off x="2490533" y="5791104"/>
            <a:ext cx="920445" cy="276999"/>
          </a:xfrm>
          <a:prstGeom prst="rect">
            <a:avLst/>
          </a:prstGeom>
          <a:noFill/>
          <a:ln w="9525">
            <a:noFill/>
            <a:miter lim="800000"/>
            <a:headEnd/>
            <a:tailEnd/>
          </a:ln>
        </p:spPr>
        <p:txBody>
          <a:bodyPr wrap="none">
            <a:spAutoFit/>
          </a:bodyPr>
          <a:lstStyle/>
          <a:p>
            <a:r>
              <a:rPr lang="ja-JP" altLang="en-US" sz="1200" dirty="0">
                <a:solidFill>
                  <a:prstClr val="black"/>
                </a:solidFill>
                <a:latin typeface="+mj-ea"/>
                <a:ea typeface="+mj-ea"/>
              </a:rPr>
              <a:t>単位：万</a:t>
            </a:r>
            <a:r>
              <a:rPr lang="en-US" altLang="ja-JP" sz="1200" dirty="0">
                <a:solidFill>
                  <a:prstClr val="black"/>
                </a:solidFill>
                <a:latin typeface="+mj-ea"/>
                <a:ea typeface="+mj-ea"/>
              </a:rPr>
              <a:t>BD</a:t>
            </a:r>
          </a:p>
        </p:txBody>
      </p:sp>
      <p:sp>
        <p:nvSpPr>
          <p:cNvPr id="42" name="テキスト ボックス 12"/>
          <p:cNvSpPr txBox="1">
            <a:spLocks noChangeArrowheads="1"/>
          </p:cNvSpPr>
          <p:nvPr/>
        </p:nvSpPr>
        <p:spPr bwMode="auto">
          <a:xfrm>
            <a:off x="5486024" y="5886897"/>
            <a:ext cx="1092121" cy="276999"/>
          </a:xfrm>
          <a:prstGeom prst="rect">
            <a:avLst/>
          </a:prstGeom>
          <a:noFill/>
          <a:ln w="9525">
            <a:noFill/>
            <a:miter lim="800000"/>
            <a:headEnd/>
            <a:tailEnd/>
          </a:ln>
        </p:spPr>
        <p:txBody>
          <a:bodyPr wrap="square">
            <a:spAutoFit/>
          </a:bodyPr>
          <a:lstStyle/>
          <a:p>
            <a:r>
              <a:rPr lang="ja-JP" altLang="en-US" sz="1200" dirty="0">
                <a:solidFill>
                  <a:prstClr val="black"/>
                </a:solidFill>
                <a:latin typeface="+mj-ea"/>
                <a:ea typeface="+mj-ea"/>
              </a:rPr>
              <a:t>単位</a:t>
            </a:r>
            <a:r>
              <a:rPr lang="ja-JP" altLang="en-US" sz="1200" dirty="0" smtClean="0">
                <a:solidFill>
                  <a:prstClr val="black"/>
                </a:solidFill>
                <a:latin typeface="+mj-ea"/>
                <a:ea typeface="+mj-ea"/>
              </a:rPr>
              <a:t>：百万ｔ</a:t>
            </a:r>
            <a:endParaRPr lang="en-US" altLang="ja-JP" sz="1200" dirty="0">
              <a:solidFill>
                <a:prstClr val="black"/>
              </a:solidFill>
              <a:latin typeface="+mj-ea"/>
              <a:ea typeface="+mj-ea"/>
            </a:endParaRPr>
          </a:p>
        </p:txBody>
      </p:sp>
      <p:sp>
        <p:nvSpPr>
          <p:cNvPr id="43" name="テキスト ボックス 13"/>
          <p:cNvSpPr txBox="1">
            <a:spLocks noChangeArrowheads="1"/>
          </p:cNvSpPr>
          <p:nvPr/>
        </p:nvSpPr>
        <p:spPr bwMode="auto">
          <a:xfrm>
            <a:off x="919102" y="4230381"/>
            <a:ext cx="1497526" cy="615553"/>
          </a:xfrm>
          <a:prstGeom prst="rect">
            <a:avLst/>
          </a:prstGeom>
          <a:noFill/>
          <a:ln w="9525">
            <a:noFill/>
            <a:miter lim="800000"/>
            <a:headEnd/>
            <a:tailEnd/>
          </a:ln>
        </p:spPr>
        <p:txBody>
          <a:bodyPr wrap="none">
            <a:spAutoFit/>
          </a:bodyPr>
          <a:lstStyle/>
          <a:p>
            <a:r>
              <a:rPr lang="ja-JP" altLang="en-US" sz="1200" b="1" u="sng" dirty="0" smtClean="0">
                <a:solidFill>
                  <a:srgbClr val="FF0000"/>
                </a:solidFill>
                <a:latin typeface="+mj-ea"/>
                <a:ea typeface="+mj-ea"/>
              </a:rPr>
              <a:t>中東依存度８３％</a:t>
            </a:r>
            <a:endParaRPr lang="en-US" altLang="ja-JP" sz="1200" b="1" u="sng" dirty="0" smtClean="0">
              <a:solidFill>
                <a:srgbClr val="FF0000"/>
              </a:solidFill>
              <a:latin typeface="+mj-ea"/>
              <a:ea typeface="+mj-ea"/>
            </a:endParaRPr>
          </a:p>
          <a:p>
            <a:r>
              <a:rPr lang="ja-JP" altLang="en-US" sz="1000" dirty="0" smtClean="0">
                <a:solidFill>
                  <a:srgbClr val="FF0000"/>
                </a:solidFill>
                <a:latin typeface="+mj-ea"/>
                <a:ea typeface="+mj-ea"/>
              </a:rPr>
              <a:t>（ホルムズ依存度８０％）</a:t>
            </a:r>
            <a:endParaRPr lang="en-US" altLang="ja-JP" sz="1000" dirty="0" smtClean="0">
              <a:solidFill>
                <a:srgbClr val="FF0000"/>
              </a:solidFill>
              <a:latin typeface="+mj-ea"/>
              <a:ea typeface="+mj-ea"/>
            </a:endParaRPr>
          </a:p>
          <a:p>
            <a:r>
              <a:rPr lang="ja-JP" altLang="en-US" sz="1200" dirty="0" smtClean="0">
                <a:solidFill>
                  <a:srgbClr val="FF0000"/>
                </a:solidFill>
                <a:latin typeface="+mj-ea"/>
                <a:ea typeface="+mj-ea"/>
              </a:rPr>
              <a:t>総輸入：３６６万</a:t>
            </a:r>
            <a:r>
              <a:rPr lang="en-US" altLang="ja-JP" sz="1200" dirty="0" smtClean="0">
                <a:solidFill>
                  <a:srgbClr val="FF0000"/>
                </a:solidFill>
                <a:latin typeface="+mj-ea"/>
                <a:ea typeface="+mj-ea"/>
              </a:rPr>
              <a:t>BD</a:t>
            </a:r>
            <a:endParaRPr lang="en-US" altLang="ja-JP" sz="1200" dirty="0">
              <a:solidFill>
                <a:srgbClr val="FF0000"/>
              </a:solidFill>
              <a:latin typeface="+mj-ea"/>
              <a:ea typeface="+mj-ea"/>
            </a:endParaRPr>
          </a:p>
        </p:txBody>
      </p:sp>
      <p:sp>
        <p:nvSpPr>
          <p:cNvPr id="45" name="テキスト ボックス 15"/>
          <p:cNvSpPr txBox="1">
            <a:spLocks noChangeArrowheads="1"/>
          </p:cNvSpPr>
          <p:nvPr/>
        </p:nvSpPr>
        <p:spPr bwMode="auto">
          <a:xfrm>
            <a:off x="4076604" y="4245591"/>
            <a:ext cx="1804998" cy="615553"/>
          </a:xfrm>
          <a:prstGeom prst="rect">
            <a:avLst/>
          </a:prstGeom>
          <a:noFill/>
          <a:ln w="9525">
            <a:noFill/>
            <a:miter lim="800000"/>
            <a:headEnd/>
            <a:tailEnd/>
          </a:ln>
        </p:spPr>
        <p:txBody>
          <a:bodyPr wrap="square">
            <a:spAutoFit/>
          </a:bodyPr>
          <a:lstStyle/>
          <a:p>
            <a:r>
              <a:rPr lang="ja-JP" altLang="en-US" sz="1200" b="1" u="sng" dirty="0" smtClean="0">
                <a:solidFill>
                  <a:srgbClr val="0070C0"/>
                </a:solidFill>
                <a:latin typeface="+mj-ea"/>
                <a:ea typeface="+mj-ea"/>
              </a:rPr>
              <a:t>中東依存度２９％</a:t>
            </a:r>
            <a:endParaRPr lang="en-US" altLang="ja-JP" sz="1200" b="1" u="sng" dirty="0" smtClean="0">
              <a:solidFill>
                <a:srgbClr val="0070C0"/>
              </a:solidFill>
              <a:latin typeface="+mj-ea"/>
              <a:ea typeface="+mj-ea"/>
            </a:endParaRPr>
          </a:p>
          <a:p>
            <a:r>
              <a:rPr lang="ja-JP" altLang="en-US" sz="1000" dirty="0" smtClean="0">
                <a:solidFill>
                  <a:srgbClr val="0070C0"/>
                </a:solidFill>
                <a:latin typeface="+mj-ea"/>
                <a:ea typeface="+mj-ea"/>
              </a:rPr>
              <a:t>（ホルムズ依存度２４</a:t>
            </a:r>
            <a:r>
              <a:rPr lang="en-US" altLang="ja-JP" sz="1000" dirty="0" smtClean="0">
                <a:solidFill>
                  <a:srgbClr val="0070C0"/>
                </a:solidFill>
                <a:latin typeface="+mj-ea"/>
                <a:ea typeface="+mj-ea"/>
              </a:rPr>
              <a:t>%</a:t>
            </a:r>
            <a:r>
              <a:rPr lang="ja-JP" altLang="en-US" sz="1000" dirty="0" smtClean="0">
                <a:solidFill>
                  <a:srgbClr val="0070C0"/>
                </a:solidFill>
                <a:latin typeface="+mj-ea"/>
                <a:ea typeface="+mj-ea"/>
              </a:rPr>
              <a:t>）</a:t>
            </a:r>
            <a:endParaRPr lang="en-US" altLang="ja-JP" sz="1000" dirty="0" smtClean="0">
              <a:solidFill>
                <a:srgbClr val="0070C0"/>
              </a:solidFill>
              <a:latin typeface="+mj-ea"/>
              <a:ea typeface="+mj-ea"/>
            </a:endParaRPr>
          </a:p>
          <a:p>
            <a:r>
              <a:rPr lang="ja-JP" altLang="en-US" sz="1100" dirty="0" smtClean="0">
                <a:solidFill>
                  <a:srgbClr val="0070C0"/>
                </a:solidFill>
                <a:latin typeface="+mj-ea"/>
                <a:ea typeface="+mj-ea"/>
              </a:rPr>
              <a:t>総輸入８，７３１万</a:t>
            </a:r>
            <a:r>
              <a:rPr lang="en-US" altLang="ja-JP" sz="1100" dirty="0" smtClean="0">
                <a:solidFill>
                  <a:srgbClr val="0070C0"/>
                </a:solidFill>
                <a:latin typeface="+mj-ea"/>
                <a:ea typeface="+mj-ea"/>
              </a:rPr>
              <a:t>t</a:t>
            </a:r>
            <a:r>
              <a:rPr lang="en-US" altLang="ja-JP" sz="1100" dirty="0">
                <a:solidFill>
                  <a:srgbClr val="0070C0"/>
                </a:solidFill>
                <a:latin typeface="+mj-ea"/>
                <a:ea typeface="+mj-ea"/>
              </a:rPr>
              <a:t>/</a:t>
            </a:r>
            <a:r>
              <a:rPr lang="ja-JP" altLang="en-US" sz="1100" dirty="0">
                <a:solidFill>
                  <a:srgbClr val="0070C0"/>
                </a:solidFill>
                <a:latin typeface="+mj-ea"/>
                <a:ea typeface="+mj-ea"/>
              </a:rPr>
              <a:t>年</a:t>
            </a:r>
            <a:endParaRPr lang="en-US" altLang="ja-JP" sz="1100" dirty="0">
              <a:solidFill>
                <a:srgbClr val="0070C0"/>
              </a:solidFill>
              <a:latin typeface="+mj-ea"/>
              <a:ea typeface="+mj-ea"/>
            </a:endParaRPr>
          </a:p>
        </p:txBody>
      </p:sp>
      <p:cxnSp>
        <p:nvCxnSpPr>
          <p:cNvPr id="48" name="直線コネクタ 47"/>
          <p:cNvCxnSpPr/>
          <p:nvPr/>
        </p:nvCxnSpPr>
        <p:spPr bwMode="auto">
          <a:xfrm>
            <a:off x="1630125" y="3095572"/>
            <a:ext cx="0" cy="84897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直線コネクタ 48"/>
          <p:cNvCxnSpPr/>
          <p:nvPr/>
        </p:nvCxnSpPr>
        <p:spPr bwMode="auto">
          <a:xfrm>
            <a:off x="-5745" y="3654316"/>
            <a:ext cx="1014113" cy="57606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2" name="直線コネクタ 51"/>
          <p:cNvCxnSpPr/>
          <p:nvPr/>
        </p:nvCxnSpPr>
        <p:spPr bwMode="auto">
          <a:xfrm flipH="1">
            <a:off x="4878712" y="3135557"/>
            <a:ext cx="20482" cy="79689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直線コネクタ 52"/>
          <p:cNvCxnSpPr/>
          <p:nvPr/>
        </p:nvCxnSpPr>
        <p:spPr bwMode="auto">
          <a:xfrm flipH="1" flipV="1">
            <a:off x="5641551" y="4742109"/>
            <a:ext cx="976149" cy="21771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5" name="テキスト ボックス 12"/>
          <p:cNvSpPr txBox="1">
            <a:spLocks noChangeArrowheads="1"/>
          </p:cNvSpPr>
          <p:nvPr/>
        </p:nvSpPr>
        <p:spPr bwMode="auto">
          <a:xfrm>
            <a:off x="8818624" y="5843242"/>
            <a:ext cx="1092121" cy="276999"/>
          </a:xfrm>
          <a:prstGeom prst="rect">
            <a:avLst/>
          </a:prstGeom>
          <a:noFill/>
          <a:ln w="9525">
            <a:noFill/>
            <a:miter lim="800000"/>
            <a:headEnd/>
            <a:tailEnd/>
          </a:ln>
        </p:spPr>
        <p:txBody>
          <a:bodyPr wrap="square">
            <a:spAutoFit/>
          </a:bodyPr>
          <a:lstStyle/>
          <a:p>
            <a:r>
              <a:rPr lang="ja-JP" altLang="en-US" sz="1200" dirty="0">
                <a:solidFill>
                  <a:prstClr val="black"/>
                </a:solidFill>
                <a:latin typeface="+mj-ea"/>
                <a:ea typeface="+mj-ea"/>
              </a:rPr>
              <a:t>単位</a:t>
            </a:r>
            <a:r>
              <a:rPr lang="ja-JP" altLang="en-US" sz="1200" dirty="0" smtClean="0">
                <a:solidFill>
                  <a:prstClr val="black"/>
                </a:solidFill>
                <a:latin typeface="+mj-ea"/>
                <a:ea typeface="+mj-ea"/>
              </a:rPr>
              <a:t>：百万ｔ</a:t>
            </a:r>
            <a:endParaRPr lang="en-US" altLang="ja-JP" sz="1200" dirty="0">
              <a:solidFill>
                <a:prstClr val="black"/>
              </a:solidFill>
              <a:latin typeface="+mj-ea"/>
              <a:ea typeface="+mj-ea"/>
            </a:endParaRPr>
          </a:p>
        </p:txBody>
      </p:sp>
      <p:sp>
        <p:nvSpPr>
          <p:cNvPr id="28" name="テキスト ボックス 27"/>
          <p:cNvSpPr txBox="1"/>
          <p:nvPr/>
        </p:nvSpPr>
        <p:spPr>
          <a:xfrm>
            <a:off x="164900" y="1549241"/>
            <a:ext cx="9511228" cy="1015663"/>
          </a:xfrm>
          <a:prstGeom prst="rect">
            <a:avLst/>
          </a:prstGeom>
          <a:noFill/>
          <a:ln>
            <a:solidFill>
              <a:schemeClr val="accent1"/>
            </a:solidFill>
          </a:ln>
        </p:spPr>
        <p:txBody>
          <a:bodyPr wrap="square" rtlCol="0">
            <a:spAutoFit/>
          </a:bodyPr>
          <a:lstStyle/>
          <a:p>
            <a:pPr marL="177800" indent="-177800"/>
            <a:r>
              <a:rPr lang="ja-JP" altLang="en-US" sz="1600" dirty="0" smtClean="0"/>
              <a:t>○我が国における</a:t>
            </a:r>
            <a:r>
              <a:rPr kumimoji="1" lang="ja-JP" altLang="en-US" sz="1600" dirty="0" smtClean="0"/>
              <a:t>国内資源の生産量（</a:t>
            </a:r>
            <a:r>
              <a:rPr kumimoji="1" lang="en-US" altLang="ja-JP" sz="1600" dirty="0" smtClean="0"/>
              <a:t>2012</a:t>
            </a:r>
            <a:r>
              <a:rPr kumimoji="1" lang="ja-JP" altLang="en-US" sz="1600" dirty="0" smtClean="0"/>
              <a:t>年度）は、原油１．３万ＢＤ、天然ガス</a:t>
            </a:r>
            <a:r>
              <a:rPr kumimoji="1" lang="ja-JP" altLang="en-US" sz="1100" dirty="0" smtClean="0"/>
              <a:t>（ＬＮＧ換算）</a:t>
            </a:r>
            <a:r>
              <a:rPr kumimoji="1" lang="ja-JP" altLang="en-US" sz="1600" dirty="0" smtClean="0"/>
              <a:t>２６０万トン、石炭１２２万トンと、　それぞれの輸入量に対して１％にも満たない。</a:t>
            </a:r>
            <a:endParaRPr kumimoji="1" lang="en-US" altLang="ja-JP" sz="1600" dirty="0" smtClean="0"/>
          </a:p>
          <a:p>
            <a:pPr marL="177800" indent="-177800"/>
            <a:endParaRPr kumimoji="1" lang="en-US" altLang="ja-JP" sz="1000" dirty="0" smtClean="0"/>
          </a:p>
          <a:p>
            <a:r>
              <a:rPr kumimoji="1" lang="ja-JP" altLang="en-US" sz="1600" dirty="0" smtClean="0"/>
              <a:t>○他方、</a:t>
            </a:r>
            <a:r>
              <a:rPr lang="ja-JP" altLang="en-US" sz="1600" dirty="0" smtClean="0"/>
              <a:t>原油は中東依存度が高く、天然ガス、石炭は豪州、東南アジア諸国への依存度が高い。</a:t>
            </a:r>
            <a:endParaRPr kumimoji="1" lang="ja-JP" altLang="en-US" sz="1600" dirty="0"/>
          </a:p>
        </p:txBody>
      </p:sp>
      <p:sp>
        <p:nvSpPr>
          <p:cNvPr id="2" name="正方形/長方形 1"/>
          <p:cNvSpPr/>
          <p:nvPr/>
        </p:nvSpPr>
        <p:spPr>
          <a:xfrm>
            <a:off x="31192" y="1115452"/>
            <a:ext cx="6458557" cy="369332"/>
          </a:xfrm>
          <a:prstGeom prst="rect">
            <a:avLst/>
          </a:prstGeom>
        </p:spPr>
        <p:txBody>
          <a:bodyPr wrap="square">
            <a:spAutoFit/>
          </a:bodyPr>
          <a:lstStyle/>
          <a:p>
            <a:r>
              <a:rPr lang="ja-JP" altLang="en-US" b="1" dirty="0"/>
              <a:t>各化石燃料の輸入先とホルムズ依存度（</a:t>
            </a:r>
            <a:r>
              <a:rPr lang="en-US" altLang="ja-JP" b="1" dirty="0"/>
              <a:t>2012</a:t>
            </a:r>
            <a:r>
              <a:rPr lang="ja-JP" altLang="en-US" b="1" dirty="0"/>
              <a:t>年）</a:t>
            </a:r>
          </a:p>
        </p:txBody>
      </p:sp>
      <p:sp>
        <p:nvSpPr>
          <p:cNvPr id="29" name="スライド番号プレースホルダー 1"/>
          <p:cNvSpPr>
            <a:spLocks noGrp="1"/>
          </p:cNvSpPr>
          <p:nvPr>
            <p:ph type="sldNum" sz="quarter" idx="12"/>
          </p:nvPr>
        </p:nvSpPr>
        <p:spPr>
          <a:xfrm>
            <a:off x="7594599" y="6492876"/>
            <a:ext cx="2311400" cy="365125"/>
          </a:xfrm>
        </p:spPr>
        <p:txBody>
          <a:bodyPr/>
          <a:lstStyle/>
          <a:p>
            <a:fld id="{D2D8002D-B5B0-4BAC-B1F6-782DDCCE6D9C}" type="slidenum">
              <a:rPr kumimoji="1" lang="ja-JP" altLang="en-US" sz="1400" smtClean="0">
                <a:solidFill>
                  <a:schemeClr val="tx1"/>
                </a:solidFill>
              </a:rPr>
              <a:t>7</a:t>
            </a:fld>
            <a:endParaRPr kumimoji="1" lang="ja-JP" altLang="en-US" sz="1400" dirty="0">
              <a:solidFill>
                <a:schemeClr val="tx1"/>
              </a:solidFill>
            </a:endParaRPr>
          </a:p>
        </p:txBody>
      </p:sp>
      <p:graphicFrame>
        <p:nvGraphicFramePr>
          <p:cNvPr id="33" name="グラフ 32"/>
          <p:cNvGraphicFramePr>
            <a:graphicFrameLocks/>
          </p:cNvGraphicFramePr>
          <p:nvPr>
            <p:extLst>
              <p:ext uri="{D42A27DB-BD31-4B8C-83A1-F6EECF244321}">
                <p14:modId xmlns:p14="http://schemas.microsoft.com/office/powerpoint/2010/main" val="2923266260"/>
              </p:ext>
            </p:extLst>
          </p:nvPr>
        </p:nvGraphicFramePr>
        <p:xfrm>
          <a:off x="5881602" y="2762886"/>
          <a:ext cx="4487439" cy="3124010"/>
        </p:xfrm>
        <a:graphic>
          <a:graphicData uri="http://schemas.openxmlformats.org/drawingml/2006/chart">
            <c:chart xmlns:c="http://schemas.openxmlformats.org/drawingml/2006/chart" xmlns:r="http://schemas.openxmlformats.org/officeDocument/2006/relationships" r:id="rId5"/>
          </a:graphicData>
        </a:graphic>
      </p:graphicFrame>
      <p:sp>
        <p:nvSpPr>
          <p:cNvPr id="34" name="テキスト ボックス 4"/>
          <p:cNvSpPr txBox="1">
            <a:spLocks noChangeArrowheads="1"/>
          </p:cNvSpPr>
          <p:nvPr/>
        </p:nvSpPr>
        <p:spPr bwMode="auto">
          <a:xfrm>
            <a:off x="7727284" y="2574196"/>
            <a:ext cx="766557" cy="369332"/>
          </a:xfrm>
          <a:prstGeom prst="rect">
            <a:avLst/>
          </a:prstGeom>
          <a:noFill/>
          <a:ln w="9525">
            <a:noFill/>
            <a:miter lim="800000"/>
            <a:headEnd/>
            <a:tailEnd/>
          </a:ln>
        </p:spPr>
        <p:txBody>
          <a:bodyPr wrap="none">
            <a:spAutoFit/>
          </a:bodyPr>
          <a:lstStyle/>
          <a:p>
            <a:r>
              <a:rPr lang="ja-JP" altLang="en-US" b="1" dirty="0" smtClean="0">
                <a:solidFill>
                  <a:prstClr val="black"/>
                </a:solidFill>
                <a:latin typeface="+mj-ea"/>
                <a:ea typeface="+mj-ea"/>
              </a:rPr>
              <a:t>・石炭</a:t>
            </a:r>
            <a:endParaRPr lang="ja-JP" altLang="en-US" b="1" dirty="0">
              <a:solidFill>
                <a:prstClr val="black"/>
              </a:solidFill>
              <a:latin typeface="+mj-ea"/>
              <a:ea typeface="+mj-ea"/>
            </a:endParaRPr>
          </a:p>
        </p:txBody>
      </p:sp>
      <p:sp>
        <p:nvSpPr>
          <p:cNvPr id="37" name="テキスト ボックス 13"/>
          <p:cNvSpPr txBox="1">
            <a:spLocks noChangeArrowheads="1"/>
          </p:cNvSpPr>
          <p:nvPr/>
        </p:nvSpPr>
        <p:spPr bwMode="auto">
          <a:xfrm>
            <a:off x="7504573" y="4098774"/>
            <a:ext cx="1651414" cy="584775"/>
          </a:xfrm>
          <a:prstGeom prst="rect">
            <a:avLst/>
          </a:prstGeom>
          <a:noFill/>
          <a:ln w="9525">
            <a:noFill/>
            <a:miter lim="800000"/>
            <a:headEnd/>
            <a:tailEnd/>
          </a:ln>
        </p:spPr>
        <p:txBody>
          <a:bodyPr wrap="none">
            <a:spAutoFit/>
          </a:bodyPr>
          <a:lstStyle/>
          <a:p>
            <a:pPr algn="ctr"/>
            <a:r>
              <a:rPr lang="ja-JP" altLang="en-US" sz="1200" b="1" u="sng" dirty="0" smtClean="0">
                <a:solidFill>
                  <a:srgbClr val="0070C0"/>
                </a:solidFill>
                <a:latin typeface="+mj-ea"/>
                <a:ea typeface="+mj-ea"/>
              </a:rPr>
              <a:t>中東依存度</a:t>
            </a:r>
            <a:r>
              <a:rPr lang="en-US" altLang="ja-JP" sz="1200" b="1" u="sng" dirty="0" smtClean="0">
                <a:solidFill>
                  <a:srgbClr val="0070C0"/>
                </a:solidFill>
                <a:latin typeface="+mj-ea"/>
                <a:ea typeface="+mj-ea"/>
              </a:rPr>
              <a:t>0</a:t>
            </a:r>
            <a:r>
              <a:rPr lang="ja-JP" altLang="en-US" sz="1200" b="1" u="sng" dirty="0" smtClean="0">
                <a:solidFill>
                  <a:srgbClr val="0070C0"/>
                </a:solidFill>
                <a:latin typeface="+mj-ea"/>
                <a:ea typeface="+mj-ea"/>
              </a:rPr>
              <a:t>％</a:t>
            </a:r>
            <a:endParaRPr lang="en-US" altLang="ja-JP" sz="1200" b="1" u="sng" dirty="0" smtClean="0">
              <a:solidFill>
                <a:srgbClr val="0070C0"/>
              </a:solidFill>
              <a:latin typeface="+mj-ea"/>
              <a:ea typeface="+mj-ea"/>
            </a:endParaRPr>
          </a:p>
          <a:p>
            <a:pPr algn="ctr"/>
            <a:r>
              <a:rPr lang="ja-JP" altLang="en-US" sz="1000" dirty="0" smtClean="0">
                <a:solidFill>
                  <a:srgbClr val="0070C0"/>
                </a:solidFill>
                <a:latin typeface="+mj-ea"/>
                <a:ea typeface="+mj-ea"/>
              </a:rPr>
              <a:t>（ホルムズ依存度０％）</a:t>
            </a:r>
            <a:endParaRPr lang="en-US" altLang="ja-JP" sz="1000" dirty="0" smtClean="0">
              <a:solidFill>
                <a:srgbClr val="0070C0"/>
              </a:solidFill>
              <a:latin typeface="+mj-ea"/>
              <a:ea typeface="+mj-ea"/>
            </a:endParaRPr>
          </a:p>
          <a:p>
            <a:pPr algn="ctr"/>
            <a:r>
              <a:rPr lang="ja-JP" altLang="en-US" sz="1000" dirty="0" smtClean="0">
                <a:solidFill>
                  <a:srgbClr val="0070C0"/>
                </a:solidFill>
                <a:latin typeface="+mj-ea"/>
                <a:ea typeface="+mj-ea"/>
              </a:rPr>
              <a:t>総輸入：１億８，５１５万ｔ</a:t>
            </a:r>
            <a:r>
              <a:rPr lang="en-US" altLang="ja-JP" sz="1000" dirty="0" smtClean="0">
                <a:solidFill>
                  <a:srgbClr val="0070C0"/>
                </a:solidFill>
                <a:latin typeface="+mj-ea"/>
                <a:ea typeface="+mj-ea"/>
              </a:rPr>
              <a:t>/</a:t>
            </a:r>
            <a:r>
              <a:rPr lang="ja-JP" altLang="en-US" sz="1000" dirty="0" smtClean="0">
                <a:solidFill>
                  <a:srgbClr val="0070C0"/>
                </a:solidFill>
                <a:latin typeface="+mj-ea"/>
                <a:ea typeface="+mj-ea"/>
              </a:rPr>
              <a:t>年</a:t>
            </a:r>
            <a:endParaRPr lang="en-US" altLang="ja-JP" sz="1000" dirty="0">
              <a:solidFill>
                <a:srgbClr val="0070C0"/>
              </a:solidFill>
              <a:latin typeface="+mj-ea"/>
              <a:ea typeface="+mj-ea"/>
            </a:endParaRPr>
          </a:p>
        </p:txBody>
      </p:sp>
      <p:sp>
        <p:nvSpPr>
          <p:cNvPr id="23" name="タイトル 1"/>
          <p:cNvSpPr txBox="1">
            <a:spLocks/>
          </p:cNvSpPr>
          <p:nvPr/>
        </p:nvSpPr>
        <p:spPr>
          <a:xfrm>
            <a:off x="116462" y="58613"/>
            <a:ext cx="9733174" cy="405761"/>
          </a:xfrm>
          <a:prstGeom prst="rect">
            <a:avLst/>
          </a:prstGeom>
          <a:solidFill>
            <a:srgbClr val="00B0F0"/>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bg1"/>
                </a:solidFill>
              </a:rPr>
              <a:t>我が国</a:t>
            </a:r>
            <a:r>
              <a:rPr lang="ja-JP" altLang="en-US" sz="2400" b="1" dirty="0" smtClean="0">
                <a:solidFill>
                  <a:schemeClr val="bg1"/>
                </a:solidFill>
              </a:rPr>
              <a:t>のエネルギー需給構造が抱える課題（Ｐ６～）</a:t>
            </a:r>
            <a:endParaRPr lang="ja-JP" altLang="ja-JP" sz="2400" dirty="0">
              <a:solidFill>
                <a:schemeClr val="bg1"/>
              </a:solidFill>
            </a:endParaRPr>
          </a:p>
        </p:txBody>
      </p:sp>
      <p:sp>
        <p:nvSpPr>
          <p:cNvPr id="25" name="テキスト ボックス 1"/>
          <p:cNvSpPr txBox="1"/>
          <p:nvPr/>
        </p:nvSpPr>
        <p:spPr>
          <a:xfrm>
            <a:off x="0" y="595014"/>
            <a:ext cx="3872880" cy="385714"/>
          </a:xfrm>
          <a:prstGeom prst="rect">
            <a:avLst/>
          </a:prstGeom>
          <a:solidFill>
            <a:srgbClr val="00B05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100" dirty="0" smtClean="0">
                <a:solidFill>
                  <a:schemeClr val="bg1"/>
                </a:solidFill>
                <a:latin typeface="AR P丸ゴシック体E" pitchFamily="50" charset="-128"/>
                <a:ea typeface="AR P丸ゴシック体E" pitchFamily="50" charset="-128"/>
              </a:rPr>
              <a:t>＜我が国</a:t>
            </a:r>
            <a:r>
              <a:rPr lang="ja-JP" altLang="en-US" sz="2100" dirty="0">
                <a:solidFill>
                  <a:schemeClr val="bg1"/>
                </a:solidFill>
                <a:latin typeface="AR P丸ゴシック体E" pitchFamily="50" charset="-128"/>
                <a:ea typeface="AR P丸ゴシック体E" pitchFamily="50" charset="-128"/>
              </a:rPr>
              <a:t>が</a:t>
            </a:r>
            <a:r>
              <a:rPr lang="ja-JP" altLang="en-US" sz="2100" dirty="0" smtClean="0">
                <a:solidFill>
                  <a:schemeClr val="bg1"/>
                </a:solidFill>
                <a:latin typeface="AR P丸ゴシック体E" pitchFamily="50" charset="-128"/>
                <a:ea typeface="AR P丸ゴシック体E" pitchFamily="50" charset="-128"/>
              </a:rPr>
              <a:t>抱える構造的課題＞</a:t>
            </a:r>
            <a:endParaRPr lang="ja-JP" altLang="en-US" sz="2100" dirty="0">
              <a:solidFill>
                <a:schemeClr val="bg1"/>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67148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1357866"/>
            <a:ext cx="9896543" cy="5743542"/>
            <a:chOff x="5016544" y="768152"/>
            <a:chExt cx="13243979" cy="8040958"/>
          </a:xfrm>
        </p:grpSpPr>
        <p:sp>
          <p:nvSpPr>
            <p:cNvPr id="38" name="正方形/長方形 37"/>
            <p:cNvSpPr/>
            <p:nvPr/>
          </p:nvSpPr>
          <p:spPr>
            <a:xfrm>
              <a:off x="7872385" y="1056184"/>
              <a:ext cx="10388138" cy="6563060"/>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a:endParaRPr lang="ja-JP" altLang="en-US" sz="1500" b="1">
                <a:solidFill>
                  <a:prstClr val="white"/>
                </a:solidFill>
              </a:endParaRPr>
            </a:p>
          </p:txBody>
        </p:sp>
        <p:graphicFrame>
          <p:nvGraphicFramePr>
            <p:cNvPr id="70" name="グラフ 69"/>
            <p:cNvGraphicFramePr>
              <a:graphicFrameLocks/>
            </p:cNvGraphicFramePr>
            <p:nvPr>
              <p:extLst>
                <p:ext uri="{D42A27DB-BD31-4B8C-83A1-F6EECF244321}">
                  <p14:modId xmlns:p14="http://schemas.microsoft.com/office/powerpoint/2010/main" val="3468286718"/>
                </p:ext>
              </p:extLst>
            </p:nvPr>
          </p:nvGraphicFramePr>
          <p:xfrm>
            <a:off x="5224571" y="768152"/>
            <a:ext cx="12808527" cy="8040958"/>
          </p:xfrm>
          <a:graphic>
            <a:graphicData uri="http://schemas.openxmlformats.org/drawingml/2006/chart">
              <c:chart xmlns:c="http://schemas.openxmlformats.org/drawingml/2006/chart" xmlns:r="http://schemas.openxmlformats.org/officeDocument/2006/relationships" r:id="rId2"/>
            </a:graphicData>
          </a:graphic>
        </p:graphicFrame>
        <p:sp>
          <p:nvSpPr>
            <p:cNvPr id="75" name="正方形/長方形 74"/>
            <p:cNvSpPr/>
            <p:nvPr/>
          </p:nvSpPr>
          <p:spPr>
            <a:xfrm>
              <a:off x="5824735" y="3720480"/>
              <a:ext cx="12435787"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8263239" y="1580949"/>
              <a:ext cx="7257727" cy="468000"/>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77" name="正方形/長方形 76"/>
            <p:cNvSpPr/>
            <p:nvPr/>
          </p:nvSpPr>
          <p:spPr>
            <a:xfrm>
              <a:off x="8290047" y="2372818"/>
              <a:ext cx="5586250" cy="468000"/>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78" name="下矢印 77"/>
            <p:cNvSpPr/>
            <p:nvPr/>
          </p:nvSpPr>
          <p:spPr>
            <a:xfrm>
              <a:off x="7440338" y="2148382"/>
              <a:ext cx="432048" cy="206095"/>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79" name="下矢印 78"/>
            <p:cNvSpPr/>
            <p:nvPr/>
          </p:nvSpPr>
          <p:spPr>
            <a:xfrm>
              <a:off x="7440338" y="2856777"/>
              <a:ext cx="432048" cy="206095"/>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71" name="テキスト ボックス 1"/>
            <p:cNvSpPr txBox="1"/>
            <p:nvPr/>
          </p:nvSpPr>
          <p:spPr>
            <a:xfrm>
              <a:off x="11403083" y="2388726"/>
              <a:ext cx="1296589" cy="3514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500" b="1" dirty="0"/>
                <a:t>天然ガス</a:t>
              </a:r>
            </a:p>
          </p:txBody>
        </p:sp>
        <p:sp>
          <p:nvSpPr>
            <p:cNvPr id="72" name="テキスト ボックス 1"/>
            <p:cNvSpPr txBox="1"/>
            <p:nvPr/>
          </p:nvSpPr>
          <p:spPr>
            <a:xfrm>
              <a:off x="15520964" y="2388725"/>
              <a:ext cx="1203995" cy="3514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b="1" dirty="0"/>
                <a:t>原子力</a:t>
              </a:r>
            </a:p>
          </p:txBody>
        </p:sp>
        <p:sp>
          <p:nvSpPr>
            <p:cNvPr id="73" name="テキスト ボックス 1"/>
            <p:cNvSpPr txBox="1"/>
            <p:nvPr/>
          </p:nvSpPr>
          <p:spPr>
            <a:xfrm>
              <a:off x="16870734" y="1936035"/>
              <a:ext cx="1173244" cy="3787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b="1" dirty="0"/>
                <a:t>再エネ等</a:t>
              </a:r>
            </a:p>
          </p:txBody>
        </p:sp>
        <p:sp>
          <p:nvSpPr>
            <p:cNvPr id="81" name="正方形/長方形 80"/>
            <p:cNvSpPr/>
            <p:nvPr/>
          </p:nvSpPr>
          <p:spPr>
            <a:xfrm>
              <a:off x="15474320" y="1887999"/>
              <a:ext cx="1331559" cy="513443"/>
            </a:xfrm>
            <a:prstGeom prst="rect">
              <a:avLst/>
            </a:prstGeom>
            <a:noFill/>
            <a:ln w="50800">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100" b="1" dirty="0">
                  <a:solidFill>
                    <a:srgbClr val="FF0000"/>
                  </a:solidFill>
                </a:rPr>
                <a:t>76</a:t>
              </a:r>
              <a:r>
                <a:rPr lang="ja-JP" altLang="en-US" sz="2100" b="1" dirty="0">
                  <a:solidFill>
                    <a:srgbClr val="FF0000"/>
                  </a:solidFill>
                </a:rPr>
                <a:t>％</a:t>
              </a:r>
            </a:p>
          </p:txBody>
        </p:sp>
        <p:sp>
          <p:nvSpPr>
            <p:cNvPr id="82" name="正方形/長方形 81"/>
            <p:cNvSpPr/>
            <p:nvPr/>
          </p:nvSpPr>
          <p:spPr>
            <a:xfrm>
              <a:off x="13818588" y="2718775"/>
              <a:ext cx="1018390" cy="315813"/>
            </a:xfrm>
            <a:prstGeom prst="rect">
              <a:avLst/>
            </a:prstGeom>
            <a:noFill/>
            <a:ln w="508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100" b="1" dirty="0">
                  <a:solidFill>
                    <a:srgbClr val="FF0000"/>
                  </a:solidFill>
                </a:rPr>
                <a:t>62</a:t>
              </a:r>
              <a:r>
                <a:rPr lang="ja-JP" altLang="en-US" sz="2100" b="1" dirty="0">
                  <a:solidFill>
                    <a:srgbClr val="FF0000"/>
                  </a:solidFill>
                </a:rPr>
                <a:t>％</a:t>
              </a:r>
            </a:p>
          </p:txBody>
        </p:sp>
        <p:sp>
          <p:nvSpPr>
            <p:cNvPr id="83" name="正方形/長方形 82"/>
            <p:cNvSpPr/>
            <p:nvPr/>
          </p:nvSpPr>
          <p:spPr>
            <a:xfrm>
              <a:off x="15992564" y="3512565"/>
              <a:ext cx="1464793" cy="415831"/>
            </a:xfrm>
            <a:prstGeom prst="rect">
              <a:avLst/>
            </a:prstGeom>
            <a:noFill/>
            <a:ln w="508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100" b="1" dirty="0">
                  <a:solidFill>
                    <a:srgbClr val="FF0000"/>
                  </a:solidFill>
                </a:rPr>
                <a:t>88</a:t>
              </a:r>
              <a:r>
                <a:rPr lang="ja-JP" altLang="en-US" sz="2100" b="1" dirty="0">
                  <a:solidFill>
                    <a:srgbClr val="FF0000"/>
                  </a:solidFill>
                </a:rPr>
                <a:t>％</a:t>
              </a:r>
            </a:p>
          </p:txBody>
        </p:sp>
        <p:sp>
          <p:nvSpPr>
            <p:cNvPr id="74" name="テキスト ボックス 1"/>
            <p:cNvSpPr txBox="1"/>
            <p:nvPr/>
          </p:nvSpPr>
          <p:spPr>
            <a:xfrm>
              <a:off x="5016544" y="1010705"/>
              <a:ext cx="4899101" cy="540000"/>
            </a:xfrm>
            <a:prstGeom prst="rect">
              <a:avLst/>
            </a:prstGeom>
            <a:solidFill>
              <a:srgbClr val="0070C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a:solidFill>
                    <a:schemeClr val="bg1"/>
                  </a:solidFill>
                  <a:latin typeface="AR P丸ゴシック体E" pitchFamily="50" charset="-128"/>
                  <a:ea typeface="AR P丸ゴシック体E" pitchFamily="50" charset="-128"/>
                </a:rPr>
                <a:t>石油・天然ガス・石炭に頼る構図へ</a:t>
              </a:r>
            </a:p>
          </p:txBody>
        </p:sp>
        <p:sp>
          <p:nvSpPr>
            <p:cNvPr id="3" name="下矢印 2"/>
            <p:cNvSpPr/>
            <p:nvPr/>
          </p:nvSpPr>
          <p:spPr>
            <a:xfrm rot="3123600">
              <a:off x="14905919" y="1948285"/>
              <a:ext cx="184419" cy="63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rot="18953410">
              <a:off x="14973736" y="2684977"/>
              <a:ext cx="184419" cy="63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1"/>
          <p:cNvSpPr txBox="1"/>
          <p:nvPr/>
        </p:nvSpPr>
        <p:spPr>
          <a:xfrm>
            <a:off x="8349074" y="1639327"/>
            <a:ext cx="605877" cy="302406"/>
          </a:xfrm>
          <a:prstGeom prst="rect">
            <a:avLst/>
          </a:prstGeom>
        </p:spPr>
        <p:txBody>
          <a:bodyPr wrap="square" lIns="68403" tIns="34202" rIns="68403" bIns="3420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t>水力</a:t>
            </a:r>
          </a:p>
        </p:txBody>
      </p:sp>
      <p:sp>
        <p:nvSpPr>
          <p:cNvPr id="6" name="テキスト ボックス 5"/>
          <p:cNvSpPr txBox="1"/>
          <p:nvPr/>
        </p:nvSpPr>
        <p:spPr>
          <a:xfrm>
            <a:off x="1352600" y="1898248"/>
            <a:ext cx="1334403" cy="369332"/>
          </a:xfrm>
          <a:prstGeom prst="rect">
            <a:avLst/>
          </a:prstGeom>
          <a:noFill/>
        </p:spPr>
        <p:txBody>
          <a:bodyPr wrap="square" rtlCol="0">
            <a:spAutoFit/>
          </a:bodyPr>
          <a:lstStyle/>
          <a:p>
            <a:r>
              <a:rPr kumimoji="1" lang="en-US" altLang="ja-JP" dirty="0" smtClean="0"/>
              <a:t>1973</a:t>
            </a:r>
            <a:r>
              <a:rPr kumimoji="1" lang="ja-JP" altLang="en-US" dirty="0" smtClean="0"/>
              <a:t>年度</a:t>
            </a:r>
            <a:endParaRPr kumimoji="1" lang="ja-JP" altLang="en-US" dirty="0"/>
          </a:p>
        </p:txBody>
      </p:sp>
      <p:sp>
        <p:nvSpPr>
          <p:cNvPr id="34" name="テキスト ボックス 33"/>
          <p:cNvSpPr txBox="1"/>
          <p:nvPr/>
        </p:nvSpPr>
        <p:spPr>
          <a:xfrm>
            <a:off x="1352600" y="2474312"/>
            <a:ext cx="1334403" cy="369332"/>
          </a:xfrm>
          <a:prstGeom prst="rect">
            <a:avLst/>
          </a:prstGeom>
          <a:noFill/>
        </p:spPr>
        <p:txBody>
          <a:bodyPr wrap="square" rtlCol="0">
            <a:spAutoFit/>
          </a:bodyPr>
          <a:lstStyle/>
          <a:p>
            <a:r>
              <a:rPr lang="en-US" altLang="ja-JP" dirty="0"/>
              <a:t>2010</a:t>
            </a:r>
            <a:r>
              <a:rPr kumimoji="1" lang="ja-JP" altLang="en-US" dirty="0" smtClean="0"/>
              <a:t>年度</a:t>
            </a:r>
            <a:endParaRPr kumimoji="1" lang="ja-JP" altLang="en-US" dirty="0"/>
          </a:p>
        </p:txBody>
      </p:sp>
      <p:sp>
        <p:nvSpPr>
          <p:cNvPr id="36" name="テキスト ボックス 35"/>
          <p:cNvSpPr txBox="1"/>
          <p:nvPr/>
        </p:nvSpPr>
        <p:spPr>
          <a:xfrm>
            <a:off x="1352600" y="3059668"/>
            <a:ext cx="1334403" cy="369332"/>
          </a:xfrm>
          <a:prstGeom prst="rect">
            <a:avLst/>
          </a:prstGeom>
          <a:noFill/>
        </p:spPr>
        <p:txBody>
          <a:bodyPr wrap="square" rtlCol="0">
            <a:spAutoFit/>
          </a:bodyPr>
          <a:lstStyle/>
          <a:p>
            <a:r>
              <a:rPr lang="en-US" altLang="ja-JP" dirty="0"/>
              <a:t>2012</a:t>
            </a:r>
            <a:r>
              <a:rPr kumimoji="1" lang="ja-JP" altLang="en-US" dirty="0" smtClean="0"/>
              <a:t>年度</a:t>
            </a:r>
            <a:endParaRPr kumimoji="1" lang="ja-JP" altLang="en-US" dirty="0"/>
          </a:p>
        </p:txBody>
      </p:sp>
      <p:sp>
        <p:nvSpPr>
          <p:cNvPr id="31" name="テキスト ボックス 30"/>
          <p:cNvSpPr txBox="1"/>
          <p:nvPr/>
        </p:nvSpPr>
        <p:spPr>
          <a:xfrm>
            <a:off x="6033120" y="4067961"/>
            <a:ext cx="2899833" cy="246221"/>
          </a:xfrm>
          <a:prstGeom prst="rect">
            <a:avLst/>
          </a:prstGeom>
          <a:solidFill>
            <a:schemeClr val="bg1"/>
          </a:solidFill>
        </p:spPr>
        <p:txBody>
          <a:bodyPr wrap="none" lIns="0" tIns="0" rIns="0" bIns="0" rtlCol="0">
            <a:spAutoFit/>
          </a:bodyPr>
          <a:lstStyle/>
          <a:p>
            <a:pPr algn="ctr"/>
            <a:r>
              <a:rPr kumimoji="1" lang="ja-JP" altLang="en-US" sz="1600" b="1" dirty="0" smtClean="0"/>
              <a:t>＜各国の自給率比較（</a:t>
            </a:r>
            <a:r>
              <a:rPr kumimoji="1" lang="en-US" altLang="ja-JP" sz="1600" b="1" dirty="0" smtClean="0"/>
              <a:t>2012</a:t>
            </a:r>
            <a:r>
              <a:rPr kumimoji="1" lang="ja-JP" altLang="en-US" sz="1600" b="1" dirty="0" smtClean="0"/>
              <a:t>年）＞</a:t>
            </a:r>
            <a:endParaRPr kumimoji="1" lang="ja-JP" altLang="en-US" sz="1600" b="1" dirty="0"/>
          </a:p>
        </p:txBody>
      </p:sp>
      <p:cxnSp>
        <p:nvCxnSpPr>
          <p:cNvPr id="35" name="直線矢印コネクタ 34"/>
          <p:cNvCxnSpPr/>
          <p:nvPr/>
        </p:nvCxnSpPr>
        <p:spPr>
          <a:xfrm>
            <a:off x="1459844" y="4869160"/>
            <a:ext cx="492539" cy="29149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グラフ 36"/>
          <p:cNvGraphicFramePr>
            <a:graphicFrameLocks/>
          </p:cNvGraphicFramePr>
          <p:nvPr>
            <p:extLst>
              <p:ext uri="{D42A27DB-BD31-4B8C-83A1-F6EECF244321}">
                <p14:modId xmlns:p14="http://schemas.microsoft.com/office/powerpoint/2010/main" val="3559241755"/>
              </p:ext>
            </p:extLst>
          </p:nvPr>
        </p:nvGraphicFramePr>
        <p:xfrm>
          <a:off x="318725" y="3668191"/>
          <a:ext cx="9638050" cy="2605066"/>
        </p:xfrm>
        <a:graphic>
          <a:graphicData uri="http://schemas.openxmlformats.org/drawingml/2006/chart">
            <c:chart xmlns:c="http://schemas.openxmlformats.org/drawingml/2006/chart" xmlns:r="http://schemas.openxmlformats.org/officeDocument/2006/relationships" r:id="rId3"/>
          </a:graphicData>
        </a:graphic>
      </p:graphicFrame>
      <p:sp>
        <p:nvSpPr>
          <p:cNvPr id="39" name="テキスト ボックス 38"/>
          <p:cNvSpPr txBox="1"/>
          <p:nvPr/>
        </p:nvSpPr>
        <p:spPr>
          <a:xfrm>
            <a:off x="892298" y="6228158"/>
            <a:ext cx="724557" cy="430887"/>
          </a:xfrm>
          <a:prstGeom prst="rect">
            <a:avLst/>
          </a:prstGeom>
          <a:noFill/>
        </p:spPr>
        <p:txBody>
          <a:bodyPr wrap="none" lIns="0" tIns="0" rIns="0" bIns="0" rtlCol="0">
            <a:spAutoFit/>
          </a:bodyPr>
          <a:lstStyle/>
          <a:p>
            <a:pPr algn="ctr"/>
            <a:r>
              <a:rPr lang="ja-JP" altLang="en-US" sz="1400" dirty="0" smtClean="0"/>
              <a:t>日本</a:t>
            </a:r>
            <a:endParaRPr lang="en-US" altLang="ja-JP" sz="1400" dirty="0" smtClean="0"/>
          </a:p>
          <a:p>
            <a:pPr algn="ctr"/>
            <a:r>
              <a:rPr lang="ja-JP" altLang="en-US" sz="1400" dirty="0" smtClean="0"/>
              <a:t>（</a:t>
            </a:r>
            <a:r>
              <a:rPr lang="en-US" altLang="ja-JP" sz="1400" dirty="0" smtClean="0"/>
              <a:t>2010</a:t>
            </a:r>
            <a:r>
              <a:rPr lang="ja-JP" altLang="en-US" sz="1400" dirty="0" smtClean="0"/>
              <a:t>年）</a:t>
            </a:r>
            <a:endParaRPr kumimoji="1" lang="ja-JP" altLang="en-US" sz="1400" dirty="0"/>
          </a:p>
        </p:txBody>
      </p:sp>
      <p:sp>
        <p:nvSpPr>
          <p:cNvPr id="40" name="テキスト ボックス 39"/>
          <p:cNvSpPr txBox="1"/>
          <p:nvPr/>
        </p:nvSpPr>
        <p:spPr>
          <a:xfrm>
            <a:off x="2744793" y="6252332"/>
            <a:ext cx="445727" cy="215444"/>
          </a:xfrm>
          <a:prstGeom prst="rect">
            <a:avLst/>
          </a:prstGeom>
          <a:noFill/>
        </p:spPr>
        <p:txBody>
          <a:bodyPr wrap="square" lIns="0" tIns="0" rIns="0" bIns="0" rtlCol="0">
            <a:spAutoFit/>
          </a:bodyPr>
          <a:lstStyle/>
          <a:p>
            <a:r>
              <a:rPr kumimoji="1" lang="ja-JP" altLang="en-US" sz="1400" dirty="0" smtClean="0"/>
              <a:t>中国</a:t>
            </a:r>
            <a:endParaRPr kumimoji="1" lang="ja-JP" altLang="en-US" sz="1400" dirty="0"/>
          </a:p>
        </p:txBody>
      </p:sp>
      <p:sp>
        <p:nvSpPr>
          <p:cNvPr id="42" name="テキスト ボックス 41"/>
          <p:cNvSpPr txBox="1"/>
          <p:nvPr/>
        </p:nvSpPr>
        <p:spPr>
          <a:xfrm>
            <a:off x="3660846" y="6265832"/>
            <a:ext cx="359073" cy="215444"/>
          </a:xfrm>
          <a:prstGeom prst="rect">
            <a:avLst/>
          </a:prstGeom>
          <a:noFill/>
        </p:spPr>
        <p:txBody>
          <a:bodyPr wrap="none" lIns="0" tIns="0" rIns="0" bIns="0" rtlCol="0">
            <a:spAutoFit/>
          </a:bodyPr>
          <a:lstStyle/>
          <a:p>
            <a:r>
              <a:rPr kumimoji="1" lang="ja-JP" altLang="en-US" sz="1400" dirty="0" smtClean="0"/>
              <a:t>韓国</a:t>
            </a:r>
            <a:endParaRPr kumimoji="1" lang="ja-JP" altLang="en-US" sz="1400" dirty="0"/>
          </a:p>
        </p:txBody>
      </p:sp>
      <p:sp>
        <p:nvSpPr>
          <p:cNvPr id="43" name="テキスト ボックス 42"/>
          <p:cNvSpPr txBox="1"/>
          <p:nvPr/>
        </p:nvSpPr>
        <p:spPr>
          <a:xfrm>
            <a:off x="4514274" y="6264420"/>
            <a:ext cx="373121" cy="215444"/>
          </a:xfrm>
          <a:prstGeom prst="rect">
            <a:avLst/>
          </a:prstGeom>
          <a:noFill/>
        </p:spPr>
        <p:txBody>
          <a:bodyPr wrap="square" lIns="0" tIns="0" rIns="0" bIns="0" rtlCol="0">
            <a:spAutoFit/>
          </a:bodyPr>
          <a:lstStyle/>
          <a:p>
            <a:r>
              <a:rPr kumimoji="1" lang="ja-JP" altLang="en-US" sz="1400" dirty="0" smtClean="0"/>
              <a:t>米国</a:t>
            </a:r>
            <a:endParaRPr kumimoji="1" lang="ja-JP" altLang="en-US" sz="1400" dirty="0"/>
          </a:p>
        </p:txBody>
      </p:sp>
      <p:sp>
        <p:nvSpPr>
          <p:cNvPr id="44" name="テキスト ボックス 43"/>
          <p:cNvSpPr txBox="1"/>
          <p:nvPr/>
        </p:nvSpPr>
        <p:spPr>
          <a:xfrm>
            <a:off x="5285852" y="6270197"/>
            <a:ext cx="359073" cy="215444"/>
          </a:xfrm>
          <a:prstGeom prst="rect">
            <a:avLst/>
          </a:prstGeom>
          <a:noFill/>
        </p:spPr>
        <p:txBody>
          <a:bodyPr wrap="none" lIns="0" tIns="0" rIns="0" bIns="0" rtlCol="0">
            <a:spAutoFit/>
          </a:bodyPr>
          <a:lstStyle/>
          <a:p>
            <a:r>
              <a:rPr kumimoji="1" lang="ja-JP" altLang="en-US" sz="1400" dirty="0" smtClean="0"/>
              <a:t>英国</a:t>
            </a:r>
            <a:endParaRPr kumimoji="1" lang="ja-JP" altLang="en-US" sz="1400" dirty="0"/>
          </a:p>
        </p:txBody>
      </p:sp>
      <p:sp>
        <p:nvSpPr>
          <p:cNvPr id="45" name="テキスト ボックス 44"/>
          <p:cNvSpPr txBox="1"/>
          <p:nvPr/>
        </p:nvSpPr>
        <p:spPr>
          <a:xfrm>
            <a:off x="6031045" y="6277902"/>
            <a:ext cx="607539" cy="215444"/>
          </a:xfrm>
          <a:prstGeom prst="rect">
            <a:avLst/>
          </a:prstGeom>
          <a:noFill/>
        </p:spPr>
        <p:txBody>
          <a:bodyPr wrap="none" lIns="0" tIns="0" rIns="0" bIns="0" rtlCol="0">
            <a:spAutoFit/>
          </a:bodyPr>
          <a:lstStyle/>
          <a:p>
            <a:r>
              <a:rPr kumimoji="1" lang="ja-JP" altLang="en-US" sz="1400" dirty="0" smtClean="0"/>
              <a:t>フランス</a:t>
            </a:r>
            <a:endParaRPr kumimoji="1" lang="ja-JP" altLang="en-US" sz="1400" dirty="0"/>
          </a:p>
        </p:txBody>
      </p:sp>
      <p:sp>
        <p:nvSpPr>
          <p:cNvPr id="48" name="テキスト ボックス 47"/>
          <p:cNvSpPr txBox="1"/>
          <p:nvPr/>
        </p:nvSpPr>
        <p:spPr>
          <a:xfrm>
            <a:off x="6981028" y="6264419"/>
            <a:ext cx="429605" cy="215444"/>
          </a:xfrm>
          <a:prstGeom prst="rect">
            <a:avLst/>
          </a:prstGeom>
          <a:noFill/>
        </p:spPr>
        <p:txBody>
          <a:bodyPr wrap="none" lIns="0" tIns="0" rIns="0" bIns="0" rtlCol="0">
            <a:spAutoFit/>
          </a:bodyPr>
          <a:lstStyle/>
          <a:p>
            <a:r>
              <a:rPr kumimoji="1" lang="ja-JP" altLang="en-US" sz="1400" dirty="0" smtClean="0"/>
              <a:t>ドイツ</a:t>
            </a:r>
            <a:endParaRPr kumimoji="1" lang="ja-JP" altLang="en-US" sz="1400" dirty="0"/>
          </a:p>
        </p:txBody>
      </p:sp>
      <p:sp>
        <p:nvSpPr>
          <p:cNvPr id="50" name="テキスト ボックス 49"/>
          <p:cNvSpPr txBox="1"/>
          <p:nvPr/>
        </p:nvSpPr>
        <p:spPr>
          <a:xfrm>
            <a:off x="7728787" y="6276507"/>
            <a:ext cx="634789" cy="215444"/>
          </a:xfrm>
          <a:prstGeom prst="rect">
            <a:avLst/>
          </a:prstGeom>
          <a:noFill/>
        </p:spPr>
        <p:txBody>
          <a:bodyPr wrap="none" lIns="0" tIns="0" rIns="0" bIns="0" rtlCol="0">
            <a:spAutoFit/>
          </a:bodyPr>
          <a:lstStyle/>
          <a:p>
            <a:r>
              <a:rPr kumimoji="1" lang="ja-JP" altLang="en-US" sz="1400" dirty="0" smtClean="0"/>
              <a:t>スペイン</a:t>
            </a:r>
            <a:endParaRPr kumimoji="1" lang="ja-JP" altLang="en-US" sz="1400" dirty="0"/>
          </a:p>
        </p:txBody>
      </p:sp>
      <p:sp>
        <p:nvSpPr>
          <p:cNvPr id="51" name="テキスト ボックス 50"/>
          <p:cNvSpPr txBox="1"/>
          <p:nvPr/>
        </p:nvSpPr>
        <p:spPr>
          <a:xfrm>
            <a:off x="8652013" y="6264419"/>
            <a:ext cx="429605" cy="215444"/>
          </a:xfrm>
          <a:prstGeom prst="rect">
            <a:avLst/>
          </a:prstGeom>
          <a:noFill/>
        </p:spPr>
        <p:txBody>
          <a:bodyPr wrap="none" lIns="0" tIns="0" rIns="0" bIns="0" rtlCol="0">
            <a:spAutoFit/>
          </a:bodyPr>
          <a:lstStyle/>
          <a:p>
            <a:r>
              <a:rPr kumimoji="1" lang="ja-JP" altLang="en-US" sz="1400" dirty="0" smtClean="0"/>
              <a:t>インド</a:t>
            </a:r>
            <a:endParaRPr kumimoji="1" lang="ja-JP" altLang="en-US" sz="1400" dirty="0"/>
          </a:p>
        </p:txBody>
      </p:sp>
      <p:sp>
        <p:nvSpPr>
          <p:cNvPr id="52" name="テキスト ボックス 51"/>
          <p:cNvSpPr txBox="1"/>
          <p:nvPr/>
        </p:nvSpPr>
        <p:spPr>
          <a:xfrm>
            <a:off x="1804650" y="6238473"/>
            <a:ext cx="724557" cy="430887"/>
          </a:xfrm>
          <a:prstGeom prst="rect">
            <a:avLst/>
          </a:prstGeom>
          <a:noFill/>
        </p:spPr>
        <p:txBody>
          <a:bodyPr wrap="none" lIns="0" tIns="0" rIns="0" bIns="0" rtlCol="0">
            <a:spAutoFit/>
          </a:bodyPr>
          <a:lstStyle/>
          <a:p>
            <a:pPr algn="ctr"/>
            <a:r>
              <a:rPr kumimoji="1" lang="ja-JP" altLang="en-US" sz="1400" dirty="0" smtClean="0"/>
              <a:t>日本</a:t>
            </a:r>
            <a:endParaRPr kumimoji="1" lang="en-US" altLang="ja-JP" sz="1400" dirty="0" smtClean="0"/>
          </a:p>
          <a:p>
            <a:pPr algn="ctr"/>
            <a:r>
              <a:rPr kumimoji="1" lang="ja-JP" altLang="en-US" sz="1400" dirty="0" smtClean="0"/>
              <a:t>（</a:t>
            </a:r>
            <a:r>
              <a:rPr kumimoji="1" lang="en-US" altLang="ja-JP" sz="1400" dirty="0" smtClean="0"/>
              <a:t>2012</a:t>
            </a:r>
            <a:r>
              <a:rPr kumimoji="1" lang="ja-JP" altLang="en-US" sz="1400" dirty="0" smtClean="0"/>
              <a:t>年）</a:t>
            </a:r>
            <a:endParaRPr kumimoji="1" lang="ja-JP" altLang="en-US" sz="1400" dirty="0"/>
          </a:p>
        </p:txBody>
      </p:sp>
      <p:sp>
        <p:nvSpPr>
          <p:cNvPr id="53" name="テキスト ボックス 1"/>
          <p:cNvSpPr txBox="1"/>
          <p:nvPr/>
        </p:nvSpPr>
        <p:spPr>
          <a:xfrm>
            <a:off x="1" y="3645024"/>
            <a:ext cx="4945224" cy="385714"/>
          </a:xfrm>
          <a:prstGeom prst="rect">
            <a:avLst/>
          </a:prstGeom>
          <a:solidFill>
            <a:srgbClr val="0070C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a:solidFill>
                  <a:schemeClr val="bg1"/>
                </a:solidFill>
                <a:latin typeface="AR P丸ゴシック体E" pitchFamily="50" charset="-128"/>
                <a:ea typeface="AR P丸ゴシック体E" pitchFamily="50" charset="-128"/>
              </a:rPr>
              <a:t>日本</a:t>
            </a:r>
            <a:r>
              <a:rPr lang="ja-JP" altLang="en-US" sz="1800" dirty="0" smtClean="0">
                <a:solidFill>
                  <a:schemeClr val="bg1"/>
                </a:solidFill>
                <a:latin typeface="AR P丸ゴシック体E" pitchFamily="50" charset="-128"/>
                <a:ea typeface="AR P丸ゴシック体E" pitchFamily="50" charset="-128"/>
              </a:rPr>
              <a:t>のエネルギー自給率は主要国中最低レベル</a:t>
            </a:r>
            <a:endParaRPr lang="ja-JP" altLang="en-US" sz="1800" dirty="0">
              <a:solidFill>
                <a:schemeClr val="bg1"/>
              </a:solidFill>
              <a:latin typeface="AR P丸ゴシック体E" pitchFamily="50" charset="-128"/>
              <a:ea typeface="AR P丸ゴシック体E" pitchFamily="50" charset="-128"/>
            </a:endParaRPr>
          </a:p>
        </p:txBody>
      </p:sp>
      <p:sp>
        <p:nvSpPr>
          <p:cNvPr id="8" name="テキスト ボックス 7"/>
          <p:cNvSpPr txBox="1"/>
          <p:nvPr/>
        </p:nvSpPr>
        <p:spPr>
          <a:xfrm>
            <a:off x="4880992" y="4067780"/>
            <a:ext cx="893295" cy="369332"/>
          </a:xfrm>
          <a:prstGeom prst="rect">
            <a:avLst/>
          </a:prstGeom>
          <a:noFill/>
        </p:spPr>
        <p:txBody>
          <a:bodyPr wrap="square" rtlCol="0">
            <a:spAutoFit/>
          </a:bodyPr>
          <a:lstStyle/>
          <a:p>
            <a:r>
              <a:rPr kumimoji="1" lang="ja-JP" altLang="en-US" b="1" dirty="0" smtClean="0">
                <a:solidFill>
                  <a:srgbClr val="FF0000"/>
                </a:solidFill>
              </a:rPr>
              <a:t>原子力</a:t>
            </a:r>
            <a:endParaRPr kumimoji="1" lang="ja-JP" altLang="en-US" b="1" dirty="0">
              <a:solidFill>
                <a:srgbClr val="FF0000"/>
              </a:solidFill>
            </a:endParaRPr>
          </a:p>
        </p:txBody>
      </p:sp>
      <p:sp>
        <p:nvSpPr>
          <p:cNvPr id="54" name="テキスト ボックス 53"/>
          <p:cNvSpPr txBox="1"/>
          <p:nvPr/>
        </p:nvSpPr>
        <p:spPr>
          <a:xfrm>
            <a:off x="3152800" y="4890646"/>
            <a:ext cx="1323754" cy="338554"/>
          </a:xfrm>
          <a:prstGeom prst="rect">
            <a:avLst/>
          </a:prstGeom>
          <a:noFill/>
        </p:spPr>
        <p:txBody>
          <a:bodyPr wrap="square" rtlCol="0">
            <a:spAutoFit/>
          </a:bodyPr>
          <a:lstStyle/>
          <a:p>
            <a:pPr algn="ctr"/>
            <a:r>
              <a:rPr kumimoji="1" lang="ja-JP" altLang="en-US" sz="1600" b="1" dirty="0" smtClean="0">
                <a:solidFill>
                  <a:schemeClr val="tx2">
                    <a:lumMod val="75000"/>
                  </a:schemeClr>
                </a:solidFill>
              </a:rPr>
              <a:t>化石燃料等</a:t>
            </a:r>
            <a:endParaRPr kumimoji="1" lang="ja-JP" altLang="en-US" sz="1600" b="1" dirty="0">
              <a:solidFill>
                <a:schemeClr val="tx2">
                  <a:lumMod val="75000"/>
                </a:schemeClr>
              </a:solidFill>
            </a:endParaRPr>
          </a:p>
        </p:txBody>
      </p:sp>
      <p:sp>
        <p:nvSpPr>
          <p:cNvPr id="55" name="Text Box 7"/>
          <p:cNvSpPr txBox="1">
            <a:spLocks noChangeArrowheads="1"/>
          </p:cNvSpPr>
          <p:nvPr/>
        </p:nvSpPr>
        <p:spPr bwMode="auto">
          <a:xfrm>
            <a:off x="2731001" y="6525924"/>
            <a:ext cx="7435471" cy="215444"/>
          </a:xfrm>
          <a:prstGeom prst="rect">
            <a:avLst/>
          </a:prstGeom>
          <a:noFill/>
          <a:ln w="9525">
            <a:noFill/>
            <a:miter lim="800000"/>
            <a:headEnd/>
            <a:tailEnd/>
          </a:ln>
        </p:spPr>
        <p:txBody>
          <a:bodyPr wrap="square">
            <a:spAutoFit/>
          </a:bodyPr>
          <a:lstStyle/>
          <a:p>
            <a:pPr>
              <a:spcBef>
                <a:spcPct val="50000"/>
              </a:spcBef>
            </a:pPr>
            <a:r>
              <a:rPr lang="en-US" altLang="ja-JP" sz="800" dirty="0" smtClean="0">
                <a:latin typeface="Calibri" pitchFamily="34" charset="0"/>
              </a:rPr>
              <a:t>※IEA</a:t>
            </a:r>
            <a:r>
              <a:rPr lang="ja-JP" altLang="en-US" sz="800" dirty="0">
                <a:latin typeface="Calibri" pitchFamily="34" charset="0"/>
              </a:rPr>
              <a:t>「</a:t>
            </a:r>
            <a:r>
              <a:rPr lang="en-US" altLang="ja-JP" sz="800" dirty="0">
                <a:latin typeface="Calibri" pitchFamily="34" charset="0"/>
              </a:rPr>
              <a:t>Energy Balance of OECD, Non-OECD Countries </a:t>
            </a:r>
            <a:r>
              <a:rPr lang="en-US" altLang="ja-JP" sz="800" dirty="0" smtClean="0">
                <a:latin typeface="Calibri" pitchFamily="34" charset="0"/>
              </a:rPr>
              <a:t>2012,2013</a:t>
            </a:r>
            <a:r>
              <a:rPr lang="ja-JP" altLang="en-US" sz="800" dirty="0" smtClean="0">
                <a:latin typeface="Calibri" pitchFamily="34" charset="0"/>
              </a:rPr>
              <a:t>」（</a:t>
            </a:r>
            <a:r>
              <a:rPr lang="en-US" altLang="ja-JP" sz="800" dirty="0" smtClean="0">
                <a:latin typeface="Calibri" pitchFamily="34" charset="0"/>
              </a:rPr>
              <a:t>OECD</a:t>
            </a:r>
            <a:r>
              <a:rPr lang="ja-JP" altLang="en-US" sz="800" dirty="0" smtClean="0">
                <a:latin typeface="Calibri" pitchFamily="34" charset="0"/>
              </a:rPr>
              <a:t>諸国は</a:t>
            </a:r>
            <a:r>
              <a:rPr lang="en-US" altLang="ja-JP" sz="800" dirty="0" smtClean="0">
                <a:latin typeface="Calibri" pitchFamily="34" charset="0"/>
              </a:rPr>
              <a:t>2012</a:t>
            </a:r>
            <a:r>
              <a:rPr lang="ja-JP" altLang="en-US" sz="800" dirty="0" smtClean="0">
                <a:latin typeface="Calibri" pitchFamily="34" charset="0"/>
              </a:rPr>
              <a:t>年のデータが最新の推計値、非</a:t>
            </a:r>
            <a:r>
              <a:rPr lang="en-US" altLang="ja-JP" sz="800" dirty="0" smtClean="0">
                <a:latin typeface="Calibri" pitchFamily="34" charset="0"/>
              </a:rPr>
              <a:t>OECD</a:t>
            </a:r>
            <a:r>
              <a:rPr lang="ja-JP" altLang="en-US" sz="800" dirty="0" smtClean="0">
                <a:latin typeface="Calibri" pitchFamily="34" charset="0"/>
              </a:rPr>
              <a:t>諸国は</a:t>
            </a:r>
            <a:r>
              <a:rPr lang="en-US" altLang="ja-JP" sz="800" dirty="0" smtClean="0">
                <a:latin typeface="Calibri" pitchFamily="34" charset="0"/>
              </a:rPr>
              <a:t>2010</a:t>
            </a:r>
            <a:r>
              <a:rPr lang="ja-JP" altLang="en-US" sz="800" dirty="0" smtClean="0">
                <a:latin typeface="Calibri" pitchFamily="34" charset="0"/>
              </a:rPr>
              <a:t>年のデータが最新の確定値）</a:t>
            </a:r>
            <a:endParaRPr lang="ja-JP" altLang="en-US" sz="800" dirty="0">
              <a:latin typeface="Calibri" pitchFamily="34" charset="0"/>
            </a:endParaRPr>
          </a:p>
        </p:txBody>
      </p:sp>
      <p:sp>
        <p:nvSpPr>
          <p:cNvPr id="56" name="正方形/長方形 55"/>
          <p:cNvSpPr/>
          <p:nvPr/>
        </p:nvSpPr>
        <p:spPr>
          <a:xfrm>
            <a:off x="18220" y="608391"/>
            <a:ext cx="9870606" cy="876393"/>
          </a:xfrm>
          <a:prstGeom prst="rect">
            <a:avLst/>
          </a:prstGeom>
          <a:noFill/>
          <a:ln w="12700">
            <a:noFill/>
          </a:ln>
          <a:effectLst>
            <a:outerShdw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6930" tIns="80791" rIns="26930" bIns="53860" rtlCol="0" anchor="t" anchorCtr="0"/>
          <a:lstStyle/>
          <a:p>
            <a:pPr marL="457200" indent="-457200">
              <a:lnSpc>
                <a:spcPts val="2095"/>
              </a:lnSpc>
              <a:spcBef>
                <a:spcPts val="1800"/>
              </a:spcBef>
              <a:spcAft>
                <a:spcPts val="448"/>
              </a:spcAft>
              <a:buAutoNum type="circleNumDbPlain" startAt="2"/>
              <a:defRPr/>
            </a:pPr>
            <a:r>
              <a:rPr lang="ja-JP" altLang="en-US" sz="2400" b="1" dirty="0" smtClean="0">
                <a:solidFill>
                  <a:schemeClr val="tx1"/>
                </a:solidFill>
              </a:rPr>
              <a:t>電力供給における化石燃料依存度</a:t>
            </a:r>
            <a:r>
              <a:rPr lang="ja-JP" altLang="en-US" sz="2400" b="1" dirty="0">
                <a:solidFill>
                  <a:schemeClr val="tx1"/>
                </a:solidFill>
              </a:rPr>
              <a:t>は第一次ｵｲﾙｼｮｯｸ当時よりも</a:t>
            </a:r>
            <a:r>
              <a:rPr lang="ja-JP" altLang="en-US" sz="2400" b="1" dirty="0" smtClean="0">
                <a:solidFill>
                  <a:schemeClr val="tx1"/>
                </a:solidFill>
              </a:rPr>
              <a:t>高い</a:t>
            </a:r>
            <a:endParaRPr lang="en-US" altLang="ja-JP" sz="2400" b="1" dirty="0" smtClean="0">
              <a:solidFill>
                <a:schemeClr val="tx1"/>
              </a:solidFill>
            </a:endParaRPr>
          </a:p>
          <a:p>
            <a:pPr>
              <a:lnSpc>
                <a:spcPts val="2095"/>
              </a:lnSpc>
              <a:spcBef>
                <a:spcPts val="600"/>
              </a:spcBef>
              <a:spcAft>
                <a:spcPts val="448"/>
              </a:spcAft>
              <a:defRPr/>
            </a:pPr>
            <a:r>
              <a:rPr kumimoji="0" lang="ja-JP" altLang="en-US" sz="2400" b="1" kern="0" dirty="0" smtClean="0">
                <a:solidFill>
                  <a:sysClr val="windowText" lastClr="000000"/>
                </a:solidFill>
                <a:latin typeface="+mn-ea"/>
                <a:cs typeface="メイリオ" pitchFamily="50" charset="-128"/>
              </a:rPr>
              <a:t>→　</a:t>
            </a:r>
            <a:r>
              <a:rPr lang="ja-JP" altLang="en-US" sz="2400" b="1" dirty="0" smtClean="0">
                <a:solidFill>
                  <a:schemeClr val="tx1"/>
                </a:solidFill>
              </a:rPr>
              <a:t>化石燃料はほぼ全て海外からの輸入。</a:t>
            </a:r>
            <a:r>
              <a:rPr lang="ja-JP" altLang="en-US" sz="2400" b="1" dirty="0" smtClean="0">
                <a:solidFill>
                  <a:srgbClr val="FF0000"/>
                </a:solidFill>
              </a:rPr>
              <a:t>エネルギー安定供給のリスク大</a:t>
            </a:r>
            <a:r>
              <a:rPr lang="ja-JP" altLang="en-US" sz="2400" b="1" dirty="0" smtClean="0">
                <a:solidFill>
                  <a:schemeClr val="tx1"/>
                </a:solidFill>
              </a:rPr>
              <a:t>。</a:t>
            </a:r>
            <a:endParaRPr kumimoji="0" lang="en-US" altLang="ja-JP" sz="2400" b="1" kern="0" dirty="0" smtClean="0">
              <a:solidFill>
                <a:schemeClr val="tx1"/>
              </a:solidFill>
              <a:latin typeface="+mn-ea"/>
              <a:cs typeface="メイリオ" pitchFamily="50" charset="-128"/>
            </a:endParaRPr>
          </a:p>
        </p:txBody>
      </p:sp>
      <p:sp>
        <p:nvSpPr>
          <p:cNvPr id="57" name="角丸四角形 56"/>
          <p:cNvSpPr/>
          <p:nvPr/>
        </p:nvSpPr>
        <p:spPr>
          <a:xfrm>
            <a:off x="4768" y="584684"/>
            <a:ext cx="9873898" cy="8280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 name="正方形/長方形 8"/>
          <p:cNvSpPr/>
          <p:nvPr/>
        </p:nvSpPr>
        <p:spPr>
          <a:xfrm>
            <a:off x="9296378" y="4437112"/>
            <a:ext cx="43835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6456" y="49024"/>
            <a:ext cx="1114408" cy="461665"/>
          </a:xfrm>
          <a:prstGeom prst="rect">
            <a:avLst/>
          </a:prstGeom>
          <a:noFill/>
        </p:spPr>
        <p:txBody>
          <a:bodyPr wrap="none" rtlCol="0">
            <a:spAutoFit/>
          </a:bodyPr>
          <a:lstStyle/>
          <a:p>
            <a:r>
              <a:rPr lang="ja-JP" altLang="en-US" sz="2400" b="1" dirty="0"/>
              <a:t>［</a:t>
            </a:r>
            <a:r>
              <a:rPr lang="ja-JP" altLang="en-US" sz="2400" b="1" dirty="0" smtClean="0"/>
              <a:t>参考</a:t>
            </a:r>
            <a:r>
              <a:rPr lang="ja-JP" altLang="en-US" sz="2400" b="1" dirty="0"/>
              <a:t>］</a:t>
            </a:r>
            <a:endParaRPr kumimoji="1" lang="ja-JP" altLang="en-US" sz="2400" b="1" dirty="0"/>
          </a:p>
        </p:txBody>
      </p:sp>
      <p:sp>
        <p:nvSpPr>
          <p:cNvPr id="47" name="スライド番号プレースホルダー 1"/>
          <p:cNvSpPr>
            <a:spLocks noGrp="1"/>
          </p:cNvSpPr>
          <p:nvPr>
            <p:ph type="sldNum" sz="quarter" idx="12"/>
          </p:nvPr>
        </p:nvSpPr>
        <p:spPr>
          <a:xfrm>
            <a:off x="7610152" y="6520259"/>
            <a:ext cx="2311400" cy="365125"/>
          </a:xfrm>
        </p:spPr>
        <p:txBody>
          <a:bodyPr vert="horz" lIns="91440" tIns="45720" rIns="91440" bIns="45720" rtlCol="0" anchor="ctr"/>
          <a:lstStyle/>
          <a:p>
            <a:fld id="{6DF3A1F4-B3BC-4359-9F15-50358CA09AD6}" type="slidenum">
              <a:rPr lang="ja-JP" altLang="en-US" sz="1200">
                <a:solidFill>
                  <a:schemeClr val="tx1"/>
                </a:solidFill>
              </a:rPr>
              <a:pPr/>
              <a:t>8</a:t>
            </a:fld>
            <a:endParaRPr lang="ja-JP" altLang="en-US" sz="1200" dirty="0">
              <a:solidFill>
                <a:schemeClr val="tx1"/>
              </a:solidFill>
            </a:endParaRPr>
          </a:p>
        </p:txBody>
      </p:sp>
    </p:spTree>
    <p:extLst>
      <p:ext uri="{BB962C8B-B14F-4D97-AF65-F5344CB8AC3E}">
        <p14:creationId xmlns:p14="http://schemas.microsoft.com/office/powerpoint/2010/main" val="242863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日本の製造業の国際競争力">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92075">
          <a:gradFill flip="none" rotWithShape="1">
            <a:gsLst>
              <a:gs pos="0">
                <a:srgbClr val="003399"/>
              </a:gs>
              <a:gs pos="50000">
                <a:srgbClr val="0099FF"/>
              </a:gs>
              <a:gs pos="100000">
                <a:srgbClr val="CCECFF"/>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20131211_産総研室説明用">
  <a:themeElements>
    <a:clrScheme name="ais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st-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s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s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s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s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s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s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s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s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s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s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s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s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テス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ja-JP"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ja-JP"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92075">
          <a:gradFill flip="none" rotWithShape="1">
            <a:gsLst>
              <a:gs pos="0">
                <a:srgbClr val="003399"/>
              </a:gs>
              <a:gs pos="50000">
                <a:srgbClr val="0099FF"/>
              </a:gs>
              <a:gs pos="100000">
                <a:srgbClr val="CCECFF"/>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17145</TotalTime>
  <Words>8157</Words>
  <Application>Microsoft Office PowerPoint</Application>
  <PresentationFormat>A4 210 x 297 mm</PresentationFormat>
  <Paragraphs>1410</Paragraphs>
  <Slides>48</Slides>
  <Notes>20</Notes>
  <HiddenSlides>0</HiddenSlides>
  <MMClips>0</MMClips>
  <ScaleCrop>false</ScaleCrop>
  <HeadingPairs>
    <vt:vector size="4" baseType="variant">
      <vt:variant>
        <vt:lpstr>テーマ</vt:lpstr>
      </vt:variant>
      <vt:variant>
        <vt:i4>11</vt:i4>
      </vt:variant>
      <vt:variant>
        <vt:lpstr>スライド タイトル</vt:lpstr>
      </vt:variant>
      <vt:variant>
        <vt:i4>48</vt:i4>
      </vt:variant>
    </vt:vector>
  </HeadingPairs>
  <TitlesOfParts>
    <vt:vector size="59" baseType="lpstr">
      <vt:lpstr>1_日本の製造業の国際競争力</vt:lpstr>
      <vt:lpstr>Standard</vt:lpstr>
      <vt:lpstr>2_blank</vt:lpstr>
      <vt:lpstr>3_blank</vt:lpstr>
      <vt:lpstr>4_blank</vt:lpstr>
      <vt:lpstr>18_テスト</vt:lpstr>
      <vt:lpstr>デザインの設定</vt:lpstr>
      <vt:lpstr>Office ​​テーマ</vt:lpstr>
      <vt:lpstr>6_blank</vt:lpstr>
      <vt:lpstr>15_blank</vt:lpstr>
      <vt:lpstr>20131211_産総研室説明用</vt:lpstr>
      <vt:lpstr>PowerPoint プレゼンテーション</vt:lpstr>
      <vt:lpstr>PowerPoint プレゼンテーション</vt:lpstr>
      <vt:lpstr>今次エネルギー基本計画の策定について（『はじめに』　Ｐ３～ ）</vt:lpstr>
      <vt:lpstr>１．我が国のエネルギー需給構造が抱える課題（Ｐ６～）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２．エネルギーの需給に関する施策についての基本的な方針（Ｐ１５ ～）</vt:lpstr>
      <vt:lpstr>２．エネルギーの需給に関する施策についての基本的な方針（Ｐ１９～）</vt:lpstr>
      <vt:lpstr>PowerPoint プレゼンテーション</vt:lpstr>
      <vt:lpstr>PowerPoint プレゼンテーション</vt:lpstr>
      <vt:lpstr>３．エネルギーの需給に関する長期的、総合的かつ計画的に講ずべき施策（Ｐ２８～）</vt:lpstr>
      <vt:lpstr>PowerPoint プレゼンテーション</vt:lpstr>
      <vt:lpstr>３．エネルギーの需給に関する長期的、総合的かつ計画的に講ずべき施策</vt:lpstr>
      <vt:lpstr>PowerPoint プレゼンテーション</vt:lpstr>
      <vt:lpstr>３．エネルギーの需給に関する長期的、総合的かつ計画的に講ずべき施策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３．エネルギーの需給に関する長期的、総合的かつ計画的に講ずべき施策</vt:lpstr>
      <vt:lpstr>PowerPoint プレゼンテーション</vt:lpstr>
      <vt:lpstr>PowerPoint プレゼンテーション</vt:lpstr>
      <vt:lpstr>３．エネルギーの需給に関する長期的、総合的かつ計画的に講ずべき施策</vt:lpstr>
      <vt:lpstr>PowerPoint プレゼンテーション</vt:lpstr>
      <vt:lpstr>PowerPoint プレゼンテーション</vt:lpstr>
      <vt:lpstr>PowerPoint プレゼンテーション</vt:lpstr>
      <vt:lpstr>３．エネルギーの需給に関する長期的、総合的かつ計画的に講ずべき施策</vt:lpstr>
      <vt:lpstr>PowerPoint プレゼンテーション</vt:lpstr>
      <vt:lpstr>３．エネルギーの需給に関する長期的、総合的かつ計画的に講ずべき施策</vt:lpstr>
      <vt:lpstr>PowerPoint プレゼンテーション</vt:lpstr>
      <vt:lpstr>３．エネルギーの需給に関する長期的、総合的かつ計画的に講ずべき施策</vt:lpstr>
      <vt:lpstr>３．エネルギーの需給に関する長期的、総合的かつ計画的に講ずべき施策</vt:lpstr>
      <vt:lpstr>PowerPoint プレゼンテーション</vt:lpstr>
      <vt:lpstr>３．エネルギーの需給に関する長期的、総合的かつ計画的に講ずべき施策</vt:lpstr>
      <vt:lpstr>４．戦略的な技術開発の推進（Ｐ７３～） （エネルギーの需給に関する施策を長期的、総合的かつ計画的に推進するために重点的に研究開発するための施策を講ずべきエネルギーに関する技術及び施策）</vt:lpstr>
    </vt:vector>
  </TitlesOfParts>
  <Company>METI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緊急構造改革プログラム  イノベーションと需要の好循環のための産業の新陳代謝 政策パッケージ   　 経済産業省 平成25年5月</dc:title>
  <dc:creator>諸永</dc:creator>
  <cp:lastModifiedBy>METI</cp:lastModifiedBy>
  <cp:revision>900</cp:revision>
  <cp:lastPrinted>2014-04-25T03:21:44Z</cp:lastPrinted>
  <dcterms:created xsi:type="dcterms:W3CDTF">2013-05-01T02:04:56Z</dcterms:created>
  <dcterms:modified xsi:type="dcterms:W3CDTF">2014-05-08T02:09:59Z</dcterms:modified>
</cp:coreProperties>
</file>