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3"/>
  </p:notesMasterIdLst>
  <p:handoutMasterIdLst>
    <p:handoutMasterId r:id="rId14"/>
  </p:handoutMasterIdLst>
  <p:sldIdLst>
    <p:sldId id="256" r:id="rId2"/>
    <p:sldId id="271" r:id="rId3"/>
    <p:sldId id="258" r:id="rId4"/>
    <p:sldId id="257" r:id="rId5"/>
    <p:sldId id="259" r:id="rId6"/>
    <p:sldId id="260" r:id="rId7"/>
    <p:sldId id="270" r:id="rId8"/>
    <p:sldId id="267" r:id="rId9"/>
    <p:sldId id="266" r:id="rId10"/>
    <p:sldId id="269" r:id="rId11"/>
    <p:sldId id="268" r:id="rId12"/>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77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2"/>
            <a:ext cx="2919413" cy="49371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2"/>
            <a:ext cx="2919412" cy="493712"/>
          </a:xfrm>
          <a:prstGeom prst="rect">
            <a:avLst/>
          </a:prstGeom>
        </p:spPr>
        <p:txBody>
          <a:bodyPr vert="horz" lIns="91440" tIns="45720" rIns="91440" bIns="45720" rtlCol="0"/>
          <a:lstStyle>
            <a:lvl1pPr algn="r">
              <a:defRPr sz="1200"/>
            </a:lvl1pPr>
          </a:lstStyle>
          <a:p>
            <a:fld id="{58C77AAE-96BA-4DEA-9795-46AE0E49B618}" type="datetimeFigureOut">
              <a:rPr kumimoji="1" lang="ja-JP" altLang="en-US" smtClean="0"/>
              <a:t>2015/5/8</a:t>
            </a:fld>
            <a:endParaRPr kumimoji="1" lang="ja-JP" altLang="en-US"/>
          </a:p>
        </p:txBody>
      </p:sp>
      <p:sp>
        <p:nvSpPr>
          <p:cNvPr id="4" name="フッター プレースホルダー 3"/>
          <p:cNvSpPr>
            <a:spLocks noGrp="1"/>
          </p:cNvSpPr>
          <p:nvPr>
            <p:ph type="ftr" sz="quarter" idx="2"/>
          </p:nvPr>
        </p:nvSpPr>
        <p:spPr>
          <a:xfrm>
            <a:off x="3" y="9371015"/>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5"/>
            <a:ext cx="2919412" cy="493712"/>
          </a:xfrm>
          <a:prstGeom prst="rect">
            <a:avLst/>
          </a:prstGeom>
        </p:spPr>
        <p:txBody>
          <a:bodyPr vert="horz" lIns="91440" tIns="45720" rIns="91440" bIns="45720" rtlCol="0" anchor="b"/>
          <a:lstStyle>
            <a:lvl1pPr algn="r">
              <a:defRPr sz="1200"/>
            </a:lvl1pPr>
          </a:lstStyle>
          <a:p>
            <a:fld id="{5129A1D1-8DF1-46F2-94FB-D21707259A1F}" type="slidenum">
              <a:rPr kumimoji="1" lang="ja-JP" altLang="en-US" smtClean="0"/>
              <a:t>‹#›</a:t>
            </a:fld>
            <a:endParaRPr kumimoji="1" lang="ja-JP" altLang="en-US"/>
          </a:p>
        </p:txBody>
      </p:sp>
    </p:spTree>
    <p:extLst>
      <p:ext uri="{BB962C8B-B14F-4D97-AF65-F5344CB8AC3E}">
        <p14:creationId xmlns:p14="http://schemas.microsoft.com/office/powerpoint/2010/main" val="12851520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18831" cy="49331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6" y="0"/>
            <a:ext cx="2918831" cy="493315"/>
          </a:xfrm>
          <a:prstGeom prst="rect">
            <a:avLst/>
          </a:prstGeom>
        </p:spPr>
        <p:txBody>
          <a:bodyPr vert="horz" lIns="91440" tIns="45720" rIns="91440" bIns="45720" rtlCol="0"/>
          <a:lstStyle>
            <a:lvl1pPr algn="r">
              <a:defRPr sz="1200"/>
            </a:lvl1pPr>
          </a:lstStyle>
          <a:p>
            <a:fld id="{2B64FFF3-5B67-4007-A01D-FA3FB43592F2}" type="datetimeFigureOut">
              <a:rPr kumimoji="1" lang="ja-JP" altLang="en-US" smtClean="0"/>
              <a:t>2015/5/8</a:t>
            </a:fld>
            <a:endParaRPr kumimoji="1" lang="ja-JP" altLang="en-US"/>
          </a:p>
        </p:txBody>
      </p:sp>
      <p:sp>
        <p:nvSpPr>
          <p:cNvPr id="4" name="スライド イメージ プレースホルダー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500"/>
            <a:ext cx="5388610" cy="443984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371285"/>
            <a:ext cx="2918831" cy="49331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6" y="9371285"/>
            <a:ext cx="2918831" cy="493315"/>
          </a:xfrm>
          <a:prstGeom prst="rect">
            <a:avLst/>
          </a:prstGeom>
        </p:spPr>
        <p:txBody>
          <a:bodyPr vert="horz" lIns="91440" tIns="45720" rIns="91440" bIns="45720" rtlCol="0" anchor="b"/>
          <a:lstStyle>
            <a:lvl1pPr algn="r">
              <a:defRPr sz="1200"/>
            </a:lvl1pPr>
          </a:lstStyle>
          <a:p>
            <a:fld id="{B4BFF5E8-67E5-4D1E-9986-D2399B31AEC9}" type="slidenum">
              <a:rPr kumimoji="1" lang="ja-JP" altLang="en-US" smtClean="0"/>
              <a:t>‹#›</a:t>
            </a:fld>
            <a:endParaRPr kumimoji="1" lang="ja-JP" altLang="en-US"/>
          </a:p>
        </p:txBody>
      </p:sp>
    </p:spTree>
    <p:extLst>
      <p:ext uri="{BB962C8B-B14F-4D97-AF65-F5344CB8AC3E}">
        <p14:creationId xmlns:p14="http://schemas.microsoft.com/office/powerpoint/2010/main" val="381194669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4BFF5E8-67E5-4D1E-9986-D2399B31AEC9}" type="slidenum">
              <a:rPr kumimoji="1" lang="ja-JP" altLang="en-US" smtClean="0"/>
              <a:t>2</a:t>
            </a:fld>
            <a:endParaRPr kumimoji="1" lang="ja-JP" altLang="en-US"/>
          </a:p>
        </p:txBody>
      </p:sp>
    </p:spTree>
    <p:extLst>
      <p:ext uri="{BB962C8B-B14F-4D97-AF65-F5344CB8AC3E}">
        <p14:creationId xmlns:p14="http://schemas.microsoft.com/office/powerpoint/2010/main" val="3264523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4BFF5E8-67E5-4D1E-9986-D2399B31AEC9}" type="slidenum">
              <a:rPr kumimoji="1" lang="ja-JP" altLang="en-US" smtClean="0"/>
              <a:t>7</a:t>
            </a:fld>
            <a:endParaRPr kumimoji="1" lang="ja-JP" altLang="en-US"/>
          </a:p>
        </p:txBody>
      </p:sp>
    </p:spTree>
    <p:extLst>
      <p:ext uri="{BB962C8B-B14F-4D97-AF65-F5344CB8AC3E}">
        <p14:creationId xmlns:p14="http://schemas.microsoft.com/office/powerpoint/2010/main" val="327879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4BFF5E8-67E5-4D1E-9986-D2399B31AEC9}" type="slidenum">
              <a:rPr kumimoji="1" lang="ja-JP" altLang="en-US" smtClean="0"/>
              <a:t>10</a:t>
            </a:fld>
            <a:endParaRPr kumimoji="1" lang="ja-JP" altLang="en-US"/>
          </a:p>
        </p:txBody>
      </p:sp>
    </p:spTree>
    <p:extLst>
      <p:ext uri="{BB962C8B-B14F-4D97-AF65-F5344CB8AC3E}">
        <p14:creationId xmlns:p14="http://schemas.microsoft.com/office/powerpoint/2010/main" val="426977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4BFF5E8-67E5-4D1E-9986-D2399B31AEC9}" type="slidenum">
              <a:rPr kumimoji="1" lang="ja-JP" altLang="en-US" smtClean="0"/>
              <a:t>11</a:t>
            </a:fld>
            <a:endParaRPr kumimoji="1" lang="ja-JP" altLang="en-US"/>
          </a:p>
        </p:txBody>
      </p:sp>
    </p:spTree>
    <p:extLst>
      <p:ext uri="{BB962C8B-B14F-4D97-AF65-F5344CB8AC3E}">
        <p14:creationId xmlns:p14="http://schemas.microsoft.com/office/powerpoint/2010/main" val="2711295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4" name="タイトル 13"/>
          <p:cNvSpPr>
            <a:spLocks noGrp="1"/>
          </p:cNvSpPr>
          <p:nvPr>
            <p:ph type="ctrTitle"/>
          </p:nvPr>
        </p:nvSpPr>
        <p:spPr>
          <a:xfrm>
            <a:off x="1432560" y="359898"/>
            <a:ext cx="7406640" cy="1472184"/>
          </a:xfrm>
        </p:spPr>
        <p:txBody>
          <a:bodyPr anchor="b"/>
          <a:lstStyle>
            <a:lvl1pPr algn="l">
              <a:defRPr/>
            </a:lvl1pPr>
            <a:extLst/>
          </a:lstStyle>
          <a:p>
            <a:r>
              <a:rPr kumimoji="0" lang="ja-JP" altLang="en-US" smtClean="0"/>
              <a:t>マスター タイトルの書式設定</a:t>
            </a:r>
            <a:endParaRPr kumimoji="0" lang="en-US"/>
          </a:p>
        </p:txBody>
      </p:sp>
      <p:sp>
        <p:nvSpPr>
          <p:cNvPr id="22" name="サブタイトル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マスター サブタイトルの書式設定</a:t>
            </a:r>
            <a:endParaRPr kumimoji="0" lang="en-US"/>
          </a:p>
        </p:txBody>
      </p:sp>
      <p:sp>
        <p:nvSpPr>
          <p:cNvPr id="7" name="日付プレースホルダー 6"/>
          <p:cNvSpPr>
            <a:spLocks noGrp="1"/>
          </p:cNvSpPr>
          <p:nvPr>
            <p:ph type="dt" sz="half" idx="10"/>
          </p:nvPr>
        </p:nvSpPr>
        <p:spPr/>
        <p:txBody>
          <a:bodyPr/>
          <a:lstStyle>
            <a:extLst/>
          </a:lstStyle>
          <a:p>
            <a:fld id="{56E0B1DA-29F3-4006-9095-33C4063C1FE4}" type="datetime1">
              <a:rPr kumimoji="1" lang="ja-JP" altLang="en-US" smtClean="0"/>
              <a:t>2015/5/8</a:t>
            </a:fld>
            <a:endParaRPr kumimoji="1" lang="ja-JP" altLang="en-US"/>
          </a:p>
        </p:txBody>
      </p:sp>
      <p:sp>
        <p:nvSpPr>
          <p:cNvPr id="20" name="フッター プレースホルダー 19"/>
          <p:cNvSpPr>
            <a:spLocks noGrp="1"/>
          </p:cNvSpPr>
          <p:nvPr>
            <p:ph type="ftr" sz="quarter" idx="11"/>
          </p:nvPr>
        </p:nvSpPr>
        <p:spPr/>
        <p:txBody>
          <a:bodyPr/>
          <a:lstStyle>
            <a:extLst/>
          </a:lstStyle>
          <a:p>
            <a:endParaRPr kumimoji="1" lang="ja-JP" altLang="en-US"/>
          </a:p>
        </p:txBody>
      </p:sp>
      <p:sp>
        <p:nvSpPr>
          <p:cNvPr id="10" name="スライド番号プレースホルダー 9"/>
          <p:cNvSpPr>
            <a:spLocks noGrp="1"/>
          </p:cNvSpPr>
          <p:nvPr>
            <p:ph type="sldNum" sz="quarter" idx="12"/>
          </p:nvPr>
        </p:nvSpPr>
        <p:spPr/>
        <p:txBody>
          <a:bodyPr/>
          <a:lstStyle>
            <a:extLst/>
          </a:lstStyle>
          <a:p>
            <a:fld id="{66EFBEE1-672F-4745-B698-6B443D87DC00}" type="slidenum">
              <a:rPr kumimoji="1" lang="ja-JP" altLang="en-US" smtClean="0"/>
              <a:t>‹#›</a:t>
            </a:fld>
            <a:endParaRPr kumimoji="1" lang="ja-JP" altLang="en-US"/>
          </a:p>
        </p:txBody>
      </p:sp>
      <p:sp>
        <p:nvSpPr>
          <p:cNvPr id="8" name="円/楕円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円/楕円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49A4DE20-38F4-4C46-B82E-FE6A3AC19CDF}" type="datetime1">
              <a:rPr kumimoji="1" lang="ja-JP" altLang="en-US" smtClean="0"/>
              <a:t>2015/5/8</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66EFBEE1-672F-4745-B698-6B443D87DC00}"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58000" y="274639"/>
            <a:ext cx="1828800" cy="5851525"/>
          </a:xfrm>
        </p:spPr>
        <p:txBody>
          <a:bodyPr vert="eaVert"/>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1143000" y="274640"/>
            <a:ext cx="5562600" cy="5851525"/>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03EB8AB6-6FD5-4BA0-B8C1-FE393E4482B9}" type="datetime1">
              <a:rPr kumimoji="1" lang="ja-JP" altLang="en-US" smtClean="0"/>
              <a:t>2015/5/8</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66EFBEE1-672F-4745-B698-6B443D87DC00}"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p:txBody>
          <a:bodyPr/>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B7EBA4E3-EE2D-4037-B6E6-A5C6B04D6E67}" type="datetime1">
              <a:rPr kumimoji="1" lang="ja-JP" altLang="en-US" smtClean="0"/>
              <a:t>2015/5/8</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66EFBEE1-672F-4745-B698-6B443D87DC00}"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7" name="正方形/長方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タイトル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extLst/>
          </a:lstStyle>
          <a:p>
            <a:fld id="{667BA44D-DA10-4FFF-BD91-FDD157444490}" type="datetime1">
              <a:rPr kumimoji="1" lang="ja-JP" altLang="en-US" smtClean="0"/>
              <a:t>2015/5/8</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66EFBEE1-672F-4745-B698-6B443D87DC00}" type="slidenum">
              <a:rPr kumimoji="1" lang="ja-JP" altLang="en-US" smtClean="0"/>
              <a:t>‹#›</a:t>
            </a:fld>
            <a:endParaRPr kumimoji="1" lang="ja-JP" altLang="en-US"/>
          </a:p>
        </p:txBody>
      </p:sp>
      <p:sp>
        <p:nvSpPr>
          <p:cNvPr id="10" name="正方形/長方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円/楕円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円/楕円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435608" y="274320"/>
            <a:ext cx="7498080" cy="1143000"/>
          </a:xfrm>
        </p:spPr>
        <p:txBody>
          <a:bodyPr/>
          <a:lstStyle>
            <a:extLst/>
          </a:lstStyle>
          <a:p>
            <a:r>
              <a:rPr kumimoji="0" lang="ja-JP" altLang="en-US" smtClean="0"/>
              <a:t>マスター タイトルの書式設定</a:t>
            </a:r>
            <a:endParaRPr kumimoji="0" lang="en-US"/>
          </a:p>
        </p:txBody>
      </p:sp>
      <p:sp>
        <p:nvSpPr>
          <p:cNvPr id="3" name="コンテンツ プレースホルダー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fld id="{2BB27F7E-056A-40B9-9A9D-F9C6C2FB4307}" type="datetime1">
              <a:rPr kumimoji="1" lang="ja-JP" altLang="en-US" smtClean="0"/>
              <a:t>2015/5/8</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66EFBEE1-672F-4745-B698-6B443D87DC00}"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p:txBody>
          <a:bodyPr/>
          <a:lstStyle>
            <a:extLst/>
          </a:lstStyle>
          <a:p>
            <a:fld id="{5EC4661F-2425-45A4-A8B0-A3683CC5A05A}" type="datetime1">
              <a:rPr kumimoji="1" lang="ja-JP" altLang="en-US" smtClean="0"/>
              <a:t>2015/5/8</a:t>
            </a:fld>
            <a:endParaRPr kumimoji="1" lang="ja-JP" altLang="en-US"/>
          </a:p>
        </p:txBody>
      </p:sp>
      <p:sp>
        <p:nvSpPr>
          <p:cNvPr id="8" name="フッター プレースホルダー 7"/>
          <p:cNvSpPr>
            <a:spLocks noGrp="1"/>
          </p:cNvSpPr>
          <p:nvPr>
            <p:ph type="ftr" sz="quarter" idx="11"/>
          </p:nvPr>
        </p:nvSpPr>
        <p:spPr/>
        <p:txBody>
          <a:bodyPr/>
          <a:lstStyle>
            <a:extLst/>
          </a:lstStyle>
          <a:p>
            <a:endParaRPr kumimoji="1" lang="ja-JP" altLang="en-US"/>
          </a:p>
        </p:txBody>
      </p:sp>
      <p:sp>
        <p:nvSpPr>
          <p:cNvPr id="9" name="スライド番号プレースホルダー 8"/>
          <p:cNvSpPr>
            <a:spLocks noGrp="1"/>
          </p:cNvSpPr>
          <p:nvPr>
            <p:ph type="sldNum" sz="quarter" idx="12"/>
          </p:nvPr>
        </p:nvSpPr>
        <p:spPr/>
        <p:txBody>
          <a:bodyPr/>
          <a:lstStyle>
            <a:extLst/>
          </a:lstStyle>
          <a:p>
            <a:fld id="{66EFBEE1-672F-4745-B698-6B443D87DC00}"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1435608" y="274320"/>
            <a:ext cx="7498080" cy="1143000"/>
          </a:xfrm>
        </p:spPr>
        <p:txBody>
          <a:bodyPr anchor="ctr"/>
          <a:lstStyle>
            <a:extLst/>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p:txBody>
          <a:bodyPr/>
          <a:lstStyle>
            <a:extLst/>
          </a:lstStyle>
          <a:p>
            <a:fld id="{0DE7E7D7-872A-468E-B355-FDE8958553C3}" type="datetime1">
              <a:rPr kumimoji="1" lang="ja-JP" altLang="en-US" smtClean="0"/>
              <a:t>2015/5/8</a:t>
            </a:fld>
            <a:endParaRPr kumimoji="1" lang="ja-JP" altLang="en-US"/>
          </a:p>
        </p:txBody>
      </p:sp>
      <p:sp>
        <p:nvSpPr>
          <p:cNvPr id="4" name="フッター プレースホルダー 3"/>
          <p:cNvSpPr>
            <a:spLocks noGrp="1"/>
          </p:cNvSpPr>
          <p:nvPr>
            <p:ph type="ftr" sz="quarter" idx="11"/>
          </p:nvPr>
        </p:nvSpPr>
        <p:spPr/>
        <p:txBody>
          <a:bodyPr/>
          <a:lstStyle>
            <a:extLst/>
          </a:lstStyle>
          <a:p>
            <a:endParaRPr kumimoji="1" lang="ja-JP" altLang="en-US"/>
          </a:p>
        </p:txBody>
      </p:sp>
      <p:sp>
        <p:nvSpPr>
          <p:cNvPr id="5" name="スライド番号プレースホルダー 4"/>
          <p:cNvSpPr>
            <a:spLocks noGrp="1"/>
          </p:cNvSpPr>
          <p:nvPr>
            <p:ph type="sldNum" sz="quarter" idx="12"/>
          </p:nvPr>
        </p:nvSpPr>
        <p:spPr/>
        <p:txBody>
          <a:bodyPr/>
          <a:lstStyle>
            <a:extLst/>
          </a:lstStyle>
          <a:p>
            <a:fld id="{66EFBEE1-672F-4745-B698-6B443D87DC00}"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正方形/長方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日付プレースホルダー 1"/>
          <p:cNvSpPr>
            <a:spLocks noGrp="1"/>
          </p:cNvSpPr>
          <p:nvPr>
            <p:ph type="dt" sz="half" idx="10"/>
          </p:nvPr>
        </p:nvSpPr>
        <p:spPr/>
        <p:txBody>
          <a:bodyPr/>
          <a:lstStyle>
            <a:extLst/>
          </a:lstStyle>
          <a:p>
            <a:fld id="{6A6D372E-44F3-43CF-B9D3-28A83F5CB6DA}" type="datetime1">
              <a:rPr kumimoji="1" lang="ja-JP" altLang="en-US" smtClean="0"/>
              <a:t>2015/5/8</a:t>
            </a:fld>
            <a:endParaRPr kumimoji="1" lang="ja-JP" altLang="en-US"/>
          </a:p>
        </p:txBody>
      </p:sp>
      <p:sp>
        <p:nvSpPr>
          <p:cNvPr id="3" name="フッター プレースホルダー 2"/>
          <p:cNvSpPr>
            <a:spLocks noGrp="1"/>
          </p:cNvSpPr>
          <p:nvPr>
            <p:ph type="ftr" sz="quarter" idx="11"/>
          </p:nvPr>
        </p:nvSpPr>
        <p:spPr/>
        <p:txBody>
          <a:bodyPr/>
          <a:lstStyle>
            <a:extLst/>
          </a:lstStyle>
          <a:p>
            <a:endParaRPr kumimoji="1" lang="ja-JP" altLang="en-US"/>
          </a:p>
        </p:txBody>
      </p:sp>
      <p:sp>
        <p:nvSpPr>
          <p:cNvPr id="4" name="スライド番号プレースホルダー 3"/>
          <p:cNvSpPr>
            <a:spLocks noGrp="1"/>
          </p:cNvSpPr>
          <p:nvPr>
            <p:ph type="sldNum" sz="quarter" idx="12"/>
          </p:nvPr>
        </p:nvSpPr>
        <p:spPr/>
        <p:txBody>
          <a:bodyPr/>
          <a:lstStyle>
            <a:extLst/>
          </a:lstStyle>
          <a:p>
            <a:fld id="{66EFBEE1-672F-4745-B698-6B443D87DC00}" type="slidenum">
              <a:rPr kumimoji="1" lang="ja-JP" altLang="en-US" smtClean="0"/>
              <a:t>‹#›</a:t>
            </a:fld>
            <a:endParaRPr kumimoji="1" lang="ja-JP" altLang="en-US"/>
          </a:p>
        </p:txBody>
      </p:sp>
      <p:sp>
        <p:nvSpPr>
          <p:cNvPr id="6" name="正方形/長方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fld id="{94DECF41-4BAC-4AAC-9FAC-D899A484AB7E}" type="datetime1">
              <a:rPr kumimoji="1" lang="ja-JP" altLang="en-US" smtClean="0"/>
              <a:t>2015/5/8</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66EFBEE1-672F-4745-B698-6B443D87DC00}"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ja-JP" altLang="en-US" smtClean="0"/>
              <a:t>マスター タイトルの書式設定</a:t>
            </a:r>
            <a:endParaRPr kumimoji="0" lang="en-US"/>
          </a:p>
        </p:txBody>
      </p:sp>
      <p:sp>
        <p:nvSpPr>
          <p:cNvPr id="5" name="日付プレースホルダー 4"/>
          <p:cNvSpPr>
            <a:spLocks noGrp="1"/>
          </p:cNvSpPr>
          <p:nvPr>
            <p:ph type="dt" sz="half" idx="10"/>
          </p:nvPr>
        </p:nvSpPr>
        <p:spPr/>
        <p:txBody>
          <a:bodyPr/>
          <a:lstStyle>
            <a:extLst/>
          </a:lstStyle>
          <a:p>
            <a:fld id="{B3598745-EF15-470E-B9C6-9BF0BAA1A20B}" type="datetime1">
              <a:rPr kumimoji="1" lang="ja-JP" altLang="en-US" smtClean="0"/>
              <a:t>2015/5/8</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66EFBEE1-672F-4745-B698-6B443D87DC00}" type="slidenum">
              <a:rPr kumimoji="1" lang="ja-JP" altLang="en-US" smtClean="0"/>
              <a:t>‹#›</a:t>
            </a:fld>
            <a:endParaRPr kumimoji="1" lang="ja-JP" altLang="en-US"/>
          </a:p>
        </p:txBody>
      </p:sp>
      <p:sp>
        <p:nvSpPr>
          <p:cNvPr id="8" name="正方形/長方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図プレースホルダー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ja-JP" altLang="en-US" smtClean="0"/>
              <a:t>アイコンをクリックして図を追加</a:t>
            </a:r>
            <a:endParaRPr kumimoji="0" lang="en-US" dirty="0"/>
          </a:p>
        </p:txBody>
      </p:sp>
      <p:sp>
        <p:nvSpPr>
          <p:cNvPr id="9" name="フローチャート: 処理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フローチャート: 処理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テキスト プレースホルダー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ja-JP" altLang="en-US" smtClean="0"/>
              <a:t>マスター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パイ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円/楕円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ドーナツ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正方形/長方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タイトル プレースホルダー 4"/>
          <p:cNvSpPr>
            <a:spLocks noGrp="1"/>
          </p:cNvSpPr>
          <p:nvPr>
            <p:ph type="title"/>
          </p:nvPr>
        </p:nvSpPr>
        <p:spPr>
          <a:xfrm>
            <a:off x="1435608" y="274638"/>
            <a:ext cx="7498080" cy="1143000"/>
          </a:xfrm>
          <a:prstGeom prst="rect">
            <a:avLst/>
          </a:prstGeom>
        </p:spPr>
        <p:txBody>
          <a:bodyPr anchor="ctr">
            <a:normAutofit/>
          </a:bodyPr>
          <a:lstStyle>
            <a:extLst/>
          </a:lstStyle>
          <a:p>
            <a:r>
              <a:rPr kumimoji="0" lang="ja-JP" altLang="en-US" smtClean="0"/>
              <a:t>マスター タイトルの書式設定</a:t>
            </a:r>
            <a:endParaRPr kumimoji="0" lang="en-US"/>
          </a:p>
        </p:txBody>
      </p:sp>
      <p:sp>
        <p:nvSpPr>
          <p:cNvPr id="9" name="テキスト プレースホルダー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24" name="日付プレースホルダー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4E1633B-566E-48BF-8E9E-42986C45D13F}" type="datetime1">
              <a:rPr kumimoji="1" lang="ja-JP" altLang="en-US" smtClean="0"/>
              <a:t>2015/5/8</a:t>
            </a:fld>
            <a:endParaRPr kumimoji="1" lang="ja-JP" altLang="en-US"/>
          </a:p>
        </p:txBody>
      </p:sp>
      <p:sp>
        <p:nvSpPr>
          <p:cNvPr id="10" name="フッター プレースホルダー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1" lang="ja-JP" altLang="en-US"/>
          </a:p>
        </p:txBody>
      </p:sp>
      <p:sp>
        <p:nvSpPr>
          <p:cNvPr id="22" name="スライド番号プレースホルダー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6EFBEE1-672F-4745-B698-6B443D87DC00}" type="slidenum">
              <a:rPr kumimoji="1" lang="ja-JP" altLang="en-US" smtClean="0"/>
              <a:t>‹#›</a:t>
            </a:fld>
            <a:endParaRPr kumimoji="1" lang="ja-JP" altLang="en-US"/>
          </a:p>
        </p:txBody>
      </p:sp>
      <p:sp>
        <p:nvSpPr>
          <p:cNvPr id="15" name="正方形/長方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1"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1"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1"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1"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27584" y="1052736"/>
            <a:ext cx="7628384" cy="1872207"/>
          </a:xfrm>
        </p:spPr>
        <p:txBody>
          <a:bodyPr>
            <a:normAutofit fontScale="90000"/>
          </a:bodyPr>
          <a:lstStyle/>
          <a:p>
            <a:pPr algn="ctr"/>
            <a:r>
              <a:rPr lang="ja-JP" altLang="ja-JP" sz="3100" dirty="0"/>
              <a:t>一般社団</a:t>
            </a:r>
            <a:r>
              <a:rPr lang="ja-JP" altLang="ja-JP" sz="3100" dirty="0" smtClean="0"/>
              <a:t>法人</a:t>
            </a:r>
            <a:r>
              <a:rPr lang="en-US" altLang="ja-JP" sz="3100" dirty="0" smtClean="0"/>
              <a:t/>
            </a:r>
            <a:br>
              <a:rPr lang="en-US" altLang="ja-JP" sz="3100" dirty="0" smtClean="0"/>
            </a:br>
            <a:r>
              <a:rPr lang="ja-JP" altLang="en-US" sz="3600" dirty="0" smtClean="0"/>
              <a:t>　</a:t>
            </a:r>
            <a:r>
              <a:rPr lang="ja-JP" altLang="ja-JP" sz="3600" dirty="0" smtClean="0"/>
              <a:t>日本</a:t>
            </a:r>
            <a:r>
              <a:rPr lang="ja-JP" altLang="ja-JP" sz="3600" dirty="0"/>
              <a:t>アルミニウム合金協会の活動状況</a:t>
            </a:r>
            <a:br>
              <a:rPr lang="ja-JP" altLang="ja-JP" sz="3600" dirty="0"/>
            </a:br>
            <a:endParaRPr kumimoji="1" lang="ja-JP" altLang="en-US" sz="3600" dirty="0"/>
          </a:p>
        </p:txBody>
      </p:sp>
      <p:sp>
        <p:nvSpPr>
          <p:cNvPr id="3" name="サブタイトル 2"/>
          <p:cNvSpPr>
            <a:spLocks noGrp="1"/>
          </p:cNvSpPr>
          <p:nvPr>
            <p:ph type="subTitle" idx="1"/>
          </p:nvPr>
        </p:nvSpPr>
        <p:spPr>
          <a:xfrm>
            <a:off x="1403648" y="4221088"/>
            <a:ext cx="6840760" cy="1368152"/>
          </a:xfrm>
        </p:spPr>
        <p:txBody>
          <a:bodyPr>
            <a:normAutofit/>
          </a:bodyPr>
          <a:lstStyle/>
          <a:p>
            <a:pPr algn="ctr"/>
            <a:r>
              <a:rPr kumimoji="1" lang="ja-JP" altLang="en-US" sz="2000" dirty="0" smtClean="0"/>
              <a:t>平成２７年５月</a:t>
            </a:r>
            <a:endParaRPr lang="en-US" altLang="ja-JP" sz="2000" dirty="0"/>
          </a:p>
          <a:p>
            <a:pPr algn="ctr"/>
            <a:r>
              <a:rPr kumimoji="1" lang="ja-JP" altLang="en-US" sz="2800" dirty="0" smtClean="0"/>
              <a:t>一般社団法人日本アルミニウム合金協会</a:t>
            </a:r>
            <a:endParaRPr kumimoji="1" lang="ja-JP" altLang="en-US" sz="2800" dirty="0"/>
          </a:p>
        </p:txBody>
      </p:sp>
    </p:spTree>
    <p:extLst>
      <p:ext uri="{BB962C8B-B14F-4D97-AF65-F5344CB8AC3E}">
        <p14:creationId xmlns:p14="http://schemas.microsoft.com/office/powerpoint/2010/main" val="32780074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3224" y="620688"/>
            <a:ext cx="7859216" cy="990600"/>
          </a:xfrm>
        </p:spPr>
        <p:txBody>
          <a:bodyPr>
            <a:normAutofit/>
          </a:bodyPr>
          <a:lstStyle/>
          <a:p>
            <a:pPr lvl="0" algn="ctr">
              <a:spcAft>
                <a:spcPts val="0"/>
              </a:spcAft>
            </a:pPr>
            <a:r>
              <a:rPr lang="en-US" altLang="ja-JP" sz="3200" kern="100" dirty="0">
                <a:latin typeface="ＭＳ 明朝"/>
                <a:cs typeface="Times New Roman"/>
              </a:rPr>
              <a:t>8</a:t>
            </a:r>
            <a:r>
              <a:rPr lang="en-US" altLang="ja-JP" sz="3200" kern="100" dirty="0" smtClean="0">
                <a:latin typeface="ＭＳ 明朝"/>
                <a:cs typeface="Times New Roman"/>
              </a:rPr>
              <a:t>. </a:t>
            </a:r>
            <a:r>
              <a:rPr lang="ja-JP" altLang="en-US" sz="3200" kern="100" dirty="0" smtClean="0">
                <a:latin typeface="ＭＳ 明朝"/>
                <a:cs typeface="Times New Roman"/>
              </a:rPr>
              <a:t>各種</a:t>
            </a:r>
            <a:r>
              <a:rPr lang="ja-JP" altLang="en-US" sz="3200" kern="100" dirty="0">
                <a:latin typeface="ＭＳ 明朝"/>
                <a:cs typeface="Times New Roman"/>
              </a:rPr>
              <a:t>統計調査に力を入れています</a:t>
            </a:r>
            <a:endParaRPr lang="ja-JP" altLang="ja-JP" sz="3200" kern="100" dirty="0">
              <a:effectLst/>
              <a:latin typeface="ＭＳ 明朝"/>
              <a:cs typeface="Times New Roman"/>
            </a:endParaRPr>
          </a:p>
        </p:txBody>
      </p:sp>
      <p:sp>
        <p:nvSpPr>
          <p:cNvPr id="3" name="コンテンツ プレースホルダー 2"/>
          <p:cNvSpPr>
            <a:spLocks noGrp="1"/>
          </p:cNvSpPr>
          <p:nvPr>
            <p:ph idx="1"/>
          </p:nvPr>
        </p:nvSpPr>
        <p:spPr>
          <a:xfrm>
            <a:off x="971600" y="1844824"/>
            <a:ext cx="7272808" cy="2592288"/>
          </a:xfrm>
        </p:spPr>
        <p:txBody>
          <a:bodyPr>
            <a:noAutofit/>
          </a:bodyPr>
          <a:lstStyle/>
          <a:p>
            <a:pPr marL="342900" lvl="0" indent="-342900" algn="just">
              <a:spcAft>
                <a:spcPts val="0"/>
              </a:spcAft>
              <a:buFont typeface="Wingdings"/>
              <a:buChar char=""/>
            </a:pPr>
            <a:r>
              <a:rPr lang="ja-JP" altLang="ja-JP" sz="1600" b="1" kern="100" dirty="0">
                <a:latin typeface="ＭＳ ゴシック" pitchFamily="49" charset="-128"/>
                <a:ea typeface="ＭＳ ゴシック" pitchFamily="49" charset="-128"/>
                <a:cs typeface="Times New Roman"/>
              </a:rPr>
              <a:t>企業経営にとって、信頼</a:t>
            </a:r>
            <a:r>
              <a:rPr lang="ja-JP" altLang="ja-JP" sz="1600" b="1" kern="100" dirty="0" smtClean="0">
                <a:latin typeface="ＭＳ ゴシック" pitchFamily="49" charset="-128"/>
                <a:ea typeface="ＭＳ ゴシック" pitchFamily="49" charset="-128"/>
                <a:cs typeface="Times New Roman"/>
              </a:rPr>
              <a:t>の</a:t>
            </a:r>
            <a:r>
              <a:rPr lang="ja-JP" altLang="en-US" sz="1600" b="1" kern="100" dirty="0" smtClean="0">
                <a:latin typeface="ＭＳ ゴシック" pitchFamily="49" charset="-128"/>
                <a:ea typeface="ＭＳ ゴシック" pitchFamily="49" charset="-128"/>
                <a:cs typeface="Times New Roman"/>
              </a:rPr>
              <a:t>お</a:t>
            </a:r>
            <a:r>
              <a:rPr lang="ja-JP" altLang="ja-JP" sz="1600" b="1" kern="100" dirty="0" smtClean="0">
                <a:latin typeface="ＭＳ ゴシック" pitchFamily="49" charset="-128"/>
                <a:ea typeface="ＭＳ ゴシック" pitchFamily="49" charset="-128"/>
                <a:cs typeface="Times New Roman"/>
              </a:rPr>
              <a:t>ける</a:t>
            </a:r>
            <a:r>
              <a:rPr lang="ja-JP" altLang="ja-JP" sz="1600" b="1" kern="100" dirty="0">
                <a:latin typeface="ＭＳ ゴシック" pitchFamily="49" charset="-128"/>
                <a:ea typeface="ＭＳ ゴシック" pitchFamily="49" charset="-128"/>
                <a:cs typeface="Times New Roman"/>
              </a:rPr>
              <a:t>情報に裏打ちされたホットな産業動向を把握することは極めて重要です。</a:t>
            </a:r>
          </a:p>
          <a:p>
            <a:pPr marL="342900" lvl="0" indent="-342900" algn="just">
              <a:spcAft>
                <a:spcPts val="0"/>
              </a:spcAft>
              <a:buFont typeface="Wingdings"/>
              <a:buChar char=""/>
            </a:pPr>
            <a:r>
              <a:rPr lang="ja-JP" altLang="ja-JP" sz="1600" b="1" kern="100" dirty="0">
                <a:latin typeface="ＭＳ ゴシック" pitchFamily="49" charset="-128"/>
                <a:ea typeface="ＭＳ ゴシック" pitchFamily="49" charset="-128"/>
                <a:cs typeface="Times New Roman"/>
              </a:rPr>
              <a:t>このため当協会では、会員会社、関係機関等の協力を得て､各種調査を行い、原則として月毎に統計資料としてとりまとめています。</a:t>
            </a:r>
          </a:p>
          <a:p>
            <a:pPr marL="342900" lvl="0" indent="-342900" algn="just">
              <a:spcAft>
                <a:spcPts val="0"/>
              </a:spcAft>
              <a:buFont typeface="Wingdings"/>
              <a:buChar char=""/>
            </a:pPr>
            <a:r>
              <a:rPr lang="ja-JP" altLang="ja-JP" sz="1600" b="1" kern="100" dirty="0">
                <a:latin typeface="ＭＳ ゴシック" pitchFamily="49" charset="-128"/>
                <a:ea typeface="ＭＳ ゴシック" pitchFamily="49" charset="-128"/>
                <a:cs typeface="Times New Roman"/>
              </a:rPr>
              <a:t>また毎年、アルミニウム二次合金地金・同二次地金及び鋳物・ダイカスト用アルミニウム合金地金（一次合金）に関する需要見通しを策定しています。</a:t>
            </a:r>
          </a:p>
          <a:p>
            <a:pPr marL="342900" lvl="0" indent="-342900" algn="just">
              <a:spcAft>
                <a:spcPts val="0"/>
              </a:spcAft>
              <a:buFont typeface="Wingdings"/>
              <a:buChar char=""/>
            </a:pPr>
            <a:r>
              <a:rPr lang="ja-JP" altLang="ja-JP" sz="1600" b="1" kern="100" dirty="0">
                <a:latin typeface="ＭＳ ゴシック" pitchFamily="49" charset="-128"/>
                <a:ea typeface="ＭＳ ゴシック" pitchFamily="49" charset="-128"/>
                <a:cs typeface="Times New Roman"/>
              </a:rPr>
              <a:t>これら情報は、当協会ホームページ上で発表するとともに、会員会社、プレス、関係機関に情報提供を行っています</a:t>
            </a:r>
            <a:r>
              <a:rPr lang="ja-JP" altLang="ja-JP" sz="1600" kern="100" dirty="0" smtClean="0">
                <a:latin typeface="ＭＳ 明朝"/>
                <a:cs typeface="Times New Roman"/>
              </a:rPr>
              <a:t>。</a:t>
            </a:r>
            <a:r>
              <a:rPr lang="en-US" altLang="ja-JP" sz="1600" kern="100" dirty="0">
                <a:latin typeface="ＭＳ 明朝"/>
                <a:cs typeface="Times New Roman"/>
              </a:rPr>
              <a:t> </a:t>
            </a:r>
            <a:endParaRPr lang="ja-JP" altLang="ja-JP" sz="1600" kern="100" dirty="0">
              <a:latin typeface="ＭＳ 明朝"/>
              <a:cs typeface="Times New Roman"/>
            </a:endParaRPr>
          </a:p>
          <a:p>
            <a:endParaRPr kumimoji="1" lang="ja-JP" altLang="en-US" sz="1600" dirty="0"/>
          </a:p>
        </p:txBody>
      </p:sp>
      <p:sp>
        <p:nvSpPr>
          <p:cNvPr id="4" name="テキスト ボックス 3"/>
          <p:cNvSpPr txBox="1"/>
          <p:nvPr/>
        </p:nvSpPr>
        <p:spPr>
          <a:xfrm>
            <a:off x="539552" y="5157192"/>
            <a:ext cx="7992888" cy="369332"/>
          </a:xfrm>
          <a:prstGeom prst="rect">
            <a:avLst/>
          </a:prstGeom>
          <a:noFill/>
        </p:spPr>
        <p:txBody>
          <a:bodyPr wrap="square" rtlCol="0">
            <a:spAutoFit/>
          </a:bodyPr>
          <a:lstStyle/>
          <a:p>
            <a:endParaRPr kumimoji="1" lang="ja-JP" altLang="en-US" dirty="0"/>
          </a:p>
        </p:txBody>
      </p:sp>
      <p:sp>
        <p:nvSpPr>
          <p:cNvPr id="8" name="テキスト ボックス 7"/>
          <p:cNvSpPr txBox="1"/>
          <p:nvPr/>
        </p:nvSpPr>
        <p:spPr>
          <a:xfrm>
            <a:off x="1043607" y="4649360"/>
            <a:ext cx="7488833" cy="138499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793115" algn="just">
              <a:spcAft>
                <a:spcPts val="0"/>
              </a:spcAft>
            </a:pPr>
            <a:r>
              <a:rPr lang="en-US" altLang="ja-JP" sz="1400" kern="100" dirty="0">
                <a:latin typeface="ＭＳ 明朝"/>
                <a:cs typeface="Times New Roman"/>
              </a:rPr>
              <a:t>(</a:t>
            </a:r>
            <a:r>
              <a:rPr lang="ja-JP" altLang="ja-JP" sz="1400" kern="100" dirty="0">
                <a:latin typeface="ＭＳ 明朝"/>
                <a:cs typeface="Times New Roman"/>
              </a:rPr>
              <a:t>統計調査の概要</a:t>
            </a:r>
            <a:r>
              <a:rPr lang="en-US" altLang="ja-JP" sz="1400" kern="100" dirty="0">
                <a:latin typeface="ＭＳ 明朝"/>
                <a:cs typeface="Times New Roman"/>
              </a:rPr>
              <a:t>)</a:t>
            </a:r>
            <a:endParaRPr lang="ja-JP" altLang="ja-JP" sz="1400" kern="100" dirty="0">
              <a:latin typeface="ＭＳ 明朝"/>
              <a:cs typeface="Times New Roman"/>
            </a:endParaRPr>
          </a:p>
          <a:p>
            <a:pPr marL="342900" lvl="0" indent="-342900" algn="just">
              <a:spcAft>
                <a:spcPts val="0"/>
              </a:spcAft>
              <a:buFont typeface="Wingdings"/>
              <a:buChar char=""/>
            </a:pPr>
            <a:r>
              <a:rPr lang="ja-JP" altLang="ja-JP" sz="1400" b="1" kern="100" dirty="0">
                <a:latin typeface="ＭＳ Ｐゴシック" pitchFamily="50" charset="-128"/>
                <a:ea typeface="ＭＳ Ｐゴシック" pitchFamily="50" charset="-128"/>
                <a:cs typeface="Times New Roman"/>
              </a:rPr>
              <a:t>アルミニウム二次合金地金・同二次地金の生産、出荷及び原料消費等</a:t>
            </a:r>
          </a:p>
          <a:p>
            <a:pPr marL="342900" lvl="0" indent="-342900" algn="just">
              <a:spcAft>
                <a:spcPts val="0"/>
              </a:spcAft>
              <a:buFont typeface="Wingdings"/>
              <a:buChar char=""/>
            </a:pPr>
            <a:r>
              <a:rPr lang="ja-JP" altLang="ja-JP" sz="1400" b="1" kern="100" dirty="0">
                <a:latin typeface="ＭＳ Ｐゴシック" pitchFamily="50" charset="-128"/>
                <a:ea typeface="ＭＳ Ｐゴシック" pitchFamily="50" charset="-128"/>
                <a:cs typeface="Times New Roman"/>
              </a:rPr>
              <a:t>アルミニウム地金、アルミニウム合金地金、アルミニウムくず及び金属珪素輸入通関実績</a:t>
            </a:r>
          </a:p>
          <a:p>
            <a:pPr marL="342900" lvl="0" indent="-342900" algn="just">
              <a:spcAft>
                <a:spcPts val="0"/>
              </a:spcAft>
              <a:buFont typeface="Wingdings"/>
              <a:buChar char=""/>
            </a:pPr>
            <a:r>
              <a:rPr lang="ja-JP" altLang="ja-JP" sz="1400" b="1" kern="100" dirty="0">
                <a:latin typeface="ＭＳ Ｐゴシック" pitchFamily="50" charset="-128"/>
                <a:ea typeface="ＭＳ Ｐゴシック" pitchFamily="50" charset="-128"/>
                <a:cs typeface="Times New Roman"/>
              </a:rPr>
              <a:t>国内アルミニウム二次合金地金・同二次地金及び鋳物・ダイカスト用アルミニウム合金地金（一次合金）需要</a:t>
            </a:r>
          </a:p>
          <a:p>
            <a:pPr marL="342900" lvl="0" indent="-342900" algn="just">
              <a:spcAft>
                <a:spcPts val="0"/>
              </a:spcAft>
              <a:buFont typeface="Wingdings"/>
              <a:buChar char=""/>
            </a:pPr>
            <a:r>
              <a:rPr lang="ja-JP" altLang="ja-JP" sz="1400" b="1" kern="100" dirty="0">
                <a:latin typeface="ＭＳ Ｐゴシック" pitchFamily="50" charset="-128"/>
                <a:ea typeface="ＭＳ Ｐゴシック" pitchFamily="50" charset="-128"/>
                <a:cs typeface="Times New Roman"/>
              </a:rPr>
              <a:t>その他当業界に関連のある統計資料</a:t>
            </a:r>
            <a:endParaRPr lang="ja-JP" altLang="ja-JP" sz="1400" b="1" kern="100" dirty="0">
              <a:effectLst/>
              <a:latin typeface="ＭＳ Ｐゴシック" pitchFamily="50" charset="-128"/>
              <a:ea typeface="ＭＳ Ｐゴシック" pitchFamily="50" charset="-128"/>
              <a:cs typeface="Times New Roman"/>
            </a:endParaRPr>
          </a:p>
        </p:txBody>
      </p:sp>
    </p:spTree>
    <p:extLst>
      <p:ext uri="{BB962C8B-B14F-4D97-AF65-F5344CB8AC3E}">
        <p14:creationId xmlns:p14="http://schemas.microsoft.com/office/powerpoint/2010/main" val="12761808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3224" y="620688"/>
            <a:ext cx="7859216" cy="990600"/>
          </a:xfrm>
        </p:spPr>
        <p:txBody>
          <a:bodyPr>
            <a:normAutofit/>
          </a:bodyPr>
          <a:lstStyle/>
          <a:p>
            <a:pPr lvl="0" algn="ctr">
              <a:spcAft>
                <a:spcPts val="0"/>
              </a:spcAft>
            </a:pPr>
            <a:r>
              <a:rPr lang="en-US" altLang="ja-JP" sz="3200" kern="100" dirty="0">
                <a:latin typeface="ＭＳ 明朝"/>
                <a:cs typeface="Times New Roman"/>
              </a:rPr>
              <a:t>9</a:t>
            </a:r>
            <a:r>
              <a:rPr lang="en-US" altLang="ja-JP" sz="3200" kern="100" dirty="0" smtClean="0">
                <a:latin typeface="ＭＳ 明朝"/>
                <a:cs typeface="Times New Roman"/>
              </a:rPr>
              <a:t>. </a:t>
            </a:r>
            <a:r>
              <a:rPr lang="ja-JP" altLang="en-US" sz="3200" kern="100" dirty="0" smtClean="0">
                <a:latin typeface="ＭＳ 明朝"/>
                <a:cs typeface="Times New Roman"/>
              </a:rPr>
              <a:t>会員</a:t>
            </a:r>
            <a:r>
              <a:rPr lang="ja-JP" altLang="en-US" sz="3200" kern="100" dirty="0">
                <a:latin typeface="ＭＳ 明朝"/>
                <a:cs typeface="Times New Roman"/>
              </a:rPr>
              <a:t>交流の場を提供しています</a:t>
            </a:r>
            <a:endParaRPr lang="ja-JP" altLang="ja-JP" sz="3200" kern="100" dirty="0">
              <a:effectLst/>
              <a:latin typeface="ＭＳ 明朝"/>
              <a:cs typeface="Times New Roman"/>
            </a:endParaRPr>
          </a:p>
        </p:txBody>
      </p:sp>
      <p:sp>
        <p:nvSpPr>
          <p:cNvPr id="3" name="コンテンツ プレースホルダー 2"/>
          <p:cNvSpPr>
            <a:spLocks noGrp="1"/>
          </p:cNvSpPr>
          <p:nvPr>
            <p:ph idx="1"/>
          </p:nvPr>
        </p:nvSpPr>
        <p:spPr>
          <a:xfrm>
            <a:off x="971600" y="1844824"/>
            <a:ext cx="7272808" cy="1800200"/>
          </a:xfrm>
        </p:spPr>
        <p:txBody>
          <a:bodyPr>
            <a:noAutofit/>
          </a:bodyPr>
          <a:lstStyle/>
          <a:p>
            <a:pPr marL="342900" lvl="0" indent="-342900" algn="just">
              <a:spcAft>
                <a:spcPts val="0"/>
              </a:spcAft>
              <a:buFont typeface="Wingdings"/>
              <a:buChar char=""/>
            </a:pPr>
            <a:r>
              <a:rPr lang="ja-JP" altLang="ja-JP" sz="1800" b="1" kern="100" dirty="0">
                <a:latin typeface="ＭＳ Ｐゴシック" pitchFamily="50" charset="-128"/>
                <a:ea typeface="ＭＳ Ｐゴシック" pitchFamily="50" charset="-128"/>
                <a:cs typeface="Times New Roman"/>
              </a:rPr>
              <a:t>会員どうしの相互理解と､親睦のため、交流の機会を数多く用意しています</a:t>
            </a:r>
            <a:endParaRPr lang="ja-JP" altLang="ja-JP" sz="1400" b="1" kern="100" dirty="0">
              <a:latin typeface="ＭＳ Ｐゴシック" pitchFamily="50" charset="-128"/>
              <a:ea typeface="ＭＳ Ｐゴシック" pitchFamily="50" charset="-128"/>
              <a:cs typeface="Times New Roman"/>
            </a:endParaRPr>
          </a:p>
          <a:p>
            <a:pPr marL="342900" lvl="0" indent="-342900" algn="just">
              <a:spcAft>
                <a:spcPts val="0"/>
              </a:spcAft>
              <a:buFont typeface="Wingdings"/>
              <a:buChar char=""/>
            </a:pPr>
            <a:r>
              <a:rPr lang="ja-JP" altLang="ja-JP" sz="1800" b="1" kern="100" dirty="0">
                <a:latin typeface="ＭＳ Ｐゴシック" pitchFamily="50" charset="-128"/>
                <a:ea typeface="ＭＳ Ｐゴシック" pitchFamily="50" charset="-128"/>
                <a:cs typeface="Times New Roman"/>
              </a:rPr>
              <a:t>優良技能者表彰、労働安全優良事業所表彰などの顕彰事業を行っています。</a:t>
            </a:r>
            <a:endParaRPr lang="ja-JP" altLang="ja-JP" sz="1400" b="1" kern="100" dirty="0">
              <a:latin typeface="ＭＳ Ｐゴシック" pitchFamily="50" charset="-128"/>
              <a:ea typeface="ＭＳ Ｐゴシック" pitchFamily="50" charset="-128"/>
              <a:cs typeface="Times New Roman"/>
            </a:endParaRPr>
          </a:p>
          <a:p>
            <a:pPr marL="342900" lvl="0" indent="-342900" algn="just">
              <a:spcAft>
                <a:spcPts val="0"/>
              </a:spcAft>
              <a:buFont typeface="Wingdings"/>
              <a:buChar char=""/>
            </a:pPr>
            <a:r>
              <a:rPr lang="ja-JP" altLang="ja-JP" sz="1800" b="1" kern="100" dirty="0">
                <a:latin typeface="ＭＳ Ｐゴシック" pitchFamily="50" charset="-128"/>
                <a:ea typeface="ＭＳ Ｐゴシック" pitchFamily="50" charset="-128"/>
                <a:cs typeface="Times New Roman"/>
              </a:rPr>
              <a:t>また、非鉄金属関係団体とも交流し、共同事業を行っています。</a:t>
            </a:r>
            <a:endParaRPr lang="ja-JP" altLang="ja-JP" sz="1400" b="1" kern="100" dirty="0">
              <a:effectLst/>
              <a:latin typeface="ＭＳ Ｐゴシック" pitchFamily="50" charset="-128"/>
              <a:ea typeface="ＭＳ Ｐゴシック" pitchFamily="50" charset="-128"/>
              <a:cs typeface="Times New Roman"/>
            </a:endParaRPr>
          </a:p>
        </p:txBody>
      </p:sp>
      <p:sp>
        <p:nvSpPr>
          <p:cNvPr id="4" name="テキスト ボックス 3"/>
          <p:cNvSpPr txBox="1"/>
          <p:nvPr/>
        </p:nvSpPr>
        <p:spPr>
          <a:xfrm>
            <a:off x="539552" y="5157192"/>
            <a:ext cx="7992888" cy="369332"/>
          </a:xfrm>
          <a:prstGeom prst="rect">
            <a:avLst/>
          </a:prstGeom>
          <a:noFill/>
        </p:spPr>
        <p:txBody>
          <a:bodyPr wrap="square" rtlCol="0">
            <a:spAutoFit/>
          </a:bodyPr>
          <a:lstStyle/>
          <a:p>
            <a:endParaRPr kumimoji="1" lang="ja-JP" altLang="en-US" dirty="0"/>
          </a:p>
        </p:txBody>
      </p:sp>
      <p:sp>
        <p:nvSpPr>
          <p:cNvPr id="8" name="テキスト ボックス 7"/>
          <p:cNvSpPr txBox="1"/>
          <p:nvPr/>
        </p:nvSpPr>
        <p:spPr>
          <a:xfrm>
            <a:off x="1259632" y="3933056"/>
            <a:ext cx="6753831" cy="175432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800100" algn="just">
              <a:spcAft>
                <a:spcPts val="0"/>
              </a:spcAft>
            </a:pPr>
            <a:r>
              <a:rPr lang="en-US" altLang="ja-JP" b="1" kern="100" dirty="0">
                <a:latin typeface="ＭＳ Ｐゴシック" pitchFamily="50" charset="-128"/>
                <a:ea typeface="ＭＳ Ｐゴシック" pitchFamily="50" charset="-128"/>
                <a:cs typeface="Times New Roman"/>
              </a:rPr>
              <a:t>(</a:t>
            </a:r>
            <a:r>
              <a:rPr lang="ja-JP" altLang="ja-JP" b="1" kern="100" dirty="0">
                <a:latin typeface="ＭＳ Ｐゴシック" pitchFamily="50" charset="-128"/>
                <a:ea typeface="ＭＳ Ｐゴシック" pitchFamily="50" charset="-128"/>
                <a:cs typeface="Times New Roman"/>
              </a:rPr>
              <a:t>最近の取り組み事例</a:t>
            </a:r>
            <a:r>
              <a:rPr lang="en-US" altLang="ja-JP" b="1" kern="100" dirty="0">
                <a:latin typeface="ＭＳ Ｐゴシック" pitchFamily="50" charset="-128"/>
                <a:ea typeface="ＭＳ Ｐゴシック" pitchFamily="50" charset="-128"/>
                <a:cs typeface="Times New Roman"/>
              </a:rPr>
              <a:t>)</a:t>
            </a:r>
            <a:endParaRPr lang="ja-JP" altLang="ja-JP" b="1" kern="100" dirty="0">
              <a:latin typeface="ＭＳ Ｐゴシック" pitchFamily="50" charset="-128"/>
              <a:ea typeface="ＭＳ Ｐゴシック" pitchFamily="50" charset="-128"/>
              <a:cs typeface="Times New Roman"/>
            </a:endParaRPr>
          </a:p>
          <a:p>
            <a:pPr marL="342900" lvl="0" indent="-342900" algn="just">
              <a:spcAft>
                <a:spcPts val="0"/>
              </a:spcAft>
              <a:buFont typeface="Wingdings"/>
              <a:buChar char=""/>
            </a:pPr>
            <a:r>
              <a:rPr lang="ja-JP" altLang="ja-JP" b="1" kern="100" dirty="0">
                <a:latin typeface="ＭＳ Ｐゴシック" pitchFamily="50" charset="-128"/>
                <a:ea typeface="ＭＳ Ｐゴシック" pitchFamily="50" charset="-128"/>
                <a:cs typeface="Times New Roman"/>
              </a:rPr>
              <a:t>総会後の懇親</a:t>
            </a:r>
            <a:r>
              <a:rPr lang="ja-JP" altLang="ja-JP" b="1" kern="100" dirty="0" smtClean="0">
                <a:latin typeface="ＭＳ Ｐゴシック" pitchFamily="50" charset="-128"/>
                <a:ea typeface="ＭＳ Ｐゴシック" pitchFamily="50" charset="-128"/>
                <a:cs typeface="Times New Roman"/>
              </a:rPr>
              <a:t>パーティー</a:t>
            </a:r>
            <a:r>
              <a:rPr lang="ja-JP" altLang="en-US" b="1" kern="100" dirty="0" smtClean="0">
                <a:latin typeface="ＭＳ Ｐゴシック" pitchFamily="50" charset="-128"/>
                <a:ea typeface="ＭＳ Ｐゴシック" pitchFamily="50" charset="-128"/>
                <a:cs typeface="Times New Roman"/>
              </a:rPr>
              <a:t>を開催</a:t>
            </a:r>
            <a:endParaRPr lang="ja-JP" altLang="ja-JP" b="1" kern="100" dirty="0">
              <a:latin typeface="ＭＳ Ｐゴシック" pitchFamily="50" charset="-128"/>
              <a:ea typeface="ＭＳ Ｐゴシック" pitchFamily="50" charset="-128"/>
              <a:cs typeface="Times New Roman"/>
            </a:endParaRPr>
          </a:p>
          <a:p>
            <a:pPr marL="342900" lvl="0" indent="-342900" algn="just">
              <a:spcAft>
                <a:spcPts val="0"/>
              </a:spcAft>
              <a:buFont typeface="Wingdings"/>
              <a:buChar char=""/>
            </a:pPr>
            <a:r>
              <a:rPr lang="ja-JP" altLang="ja-JP" b="1" kern="100" dirty="0" smtClean="0">
                <a:latin typeface="ＭＳ Ｐゴシック" pitchFamily="50" charset="-128"/>
                <a:ea typeface="ＭＳ Ｐゴシック" pitchFamily="50" charset="-128"/>
                <a:cs typeface="Times New Roman"/>
              </a:rPr>
              <a:t>賀詞</a:t>
            </a:r>
            <a:r>
              <a:rPr lang="ja-JP" altLang="en-US" b="1" kern="100" dirty="0" smtClean="0">
                <a:latin typeface="ＭＳ Ｐゴシック" pitchFamily="50" charset="-128"/>
                <a:ea typeface="ＭＳ Ｐゴシック" pitchFamily="50" charset="-128"/>
                <a:cs typeface="Times New Roman"/>
              </a:rPr>
              <a:t>交歓</a:t>
            </a:r>
            <a:r>
              <a:rPr lang="ja-JP" altLang="ja-JP" b="1" kern="100" dirty="0" smtClean="0">
                <a:latin typeface="ＭＳ Ｐゴシック" pitchFamily="50" charset="-128"/>
                <a:ea typeface="ＭＳ Ｐゴシック" pitchFamily="50" charset="-128"/>
                <a:cs typeface="Times New Roman"/>
              </a:rPr>
              <a:t>会</a:t>
            </a:r>
            <a:r>
              <a:rPr lang="ja-JP" altLang="en-US" b="1" kern="100" dirty="0">
                <a:latin typeface="ＭＳ Ｐゴシック" pitchFamily="50" charset="-128"/>
                <a:ea typeface="ＭＳ Ｐゴシック" pitchFamily="50" charset="-128"/>
                <a:cs typeface="Times New Roman"/>
              </a:rPr>
              <a:t>を</a:t>
            </a:r>
            <a:r>
              <a:rPr lang="ja-JP" altLang="ja-JP" b="1" kern="100" dirty="0" smtClean="0">
                <a:latin typeface="ＭＳ Ｐゴシック" pitchFamily="50" charset="-128"/>
                <a:ea typeface="ＭＳ Ｐゴシック" pitchFamily="50" charset="-128"/>
                <a:cs typeface="Times New Roman"/>
              </a:rPr>
              <a:t>毎年</a:t>
            </a:r>
            <a:r>
              <a:rPr lang="ja-JP" altLang="ja-JP" b="1" kern="100" dirty="0">
                <a:latin typeface="ＭＳ Ｐゴシック" pitchFamily="50" charset="-128"/>
                <a:ea typeface="ＭＳ Ｐゴシック" pitchFamily="50" charset="-128"/>
                <a:cs typeface="Times New Roman"/>
              </a:rPr>
              <a:t>東京､大阪で開催</a:t>
            </a:r>
          </a:p>
          <a:p>
            <a:pPr marL="342900" lvl="0" indent="-342900" algn="just">
              <a:spcAft>
                <a:spcPts val="0"/>
              </a:spcAft>
              <a:buFont typeface="Wingdings"/>
              <a:buChar char=""/>
            </a:pPr>
            <a:r>
              <a:rPr lang="ja-JP" altLang="ja-JP" b="1" kern="100" dirty="0">
                <a:latin typeface="ＭＳ Ｐゴシック" pitchFamily="50" charset="-128"/>
                <a:ea typeface="ＭＳ Ｐゴシック" pitchFamily="50" charset="-128"/>
                <a:cs typeface="Times New Roman"/>
              </a:rPr>
              <a:t>春</a:t>
            </a:r>
            <a:r>
              <a:rPr lang="en-US" altLang="ja-JP" b="1" kern="100" dirty="0">
                <a:latin typeface="ＭＳ Ｐゴシック" pitchFamily="50" charset="-128"/>
                <a:ea typeface="ＭＳ Ｐゴシック" pitchFamily="50" charset="-128"/>
                <a:cs typeface="Times New Roman"/>
              </a:rPr>
              <a:t>(</a:t>
            </a:r>
            <a:r>
              <a:rPr lang="ja-JP" altLang="ja-JP" b="1" kern="100" dirty="0">
                <a:latin typeface="ＭＳ Ｐゴシック" pitchFamily="50" charset="-128"/>
                <a:ea typeface="ＭＳ Ｐゴシック" pitchFamily="50" charset="-128"/>
                <a:cs typeface="Times New Roman"/>
              </a:rPr>
              <a:t>関西</a:t>
            </a:r>
            <a:r>
              <a:rPr lang="en-US" altLang="ja-JP" b="1" kern="100" dirty="0" smtClean="0">
                <a:latin typeface="ＭＳ Ｐゴシック" pitchFamily="50" charset="-128"/>
                <a:ea typeface="ＭＳ Ｐゴシック" pitchFamily="50" charset="-128"/>
                <a:cs typeface="Times New Roman"/>
              </a:rPr>
              <a:t>)</a:t>
            </a:r>
            <a:r>
              <a:rPr lang="ja-JP" altLang="en-US" b="1" kern="100" dirty="0">
                <a:latin typeface="ＭＳ Ｐゴシック" pitchFamily="50" charset="-128"/>
                <a:ea typeface="ＭＳ Ｐゴシック" pitchFamily="50" charset="-128"/>
                <a:cs typeface="Times New Roman"/>
              </a:rPr>
              <a:t>、</a:t>
            </a:r>
            <a:r>
              <a:rPr lang="ja-JP" altLang="ja-JP" b="1" kern="100" dirty="0" smtClean="0">
                <a:latin typeface="ＭＳ Ｐゴシック" pitchFamily="50" charset="-128"/>
                <a:ea typeface="ＭＳ Ｐゴシック" pitchFamily="50" charset="-128"/>
                <a:cs typeface="Times New Roman"/>
              </a:rPr>
              <a:t>秋</a:t>
            </a:r>
            <a:r>
              <a:rPr lang="en-US" altLang="ja-JP" b="1" kern="100" dirty="0">
                <a:latin typeface="ＭＳ Ｐゴシック" pitchFamily="50" charset="-128"/>
                <a:ea typeface="ＭＳ Ｐゴシック" pitchFamily="50" charset="-128"/>
                <a:cs typeface="Times New Roman"/>
              </a:rPr>
              <a:t>(</a:t>
            </a:r>
            <a:r>
              <a:rPr lang="ja-JP" altLang="ja-JP" b="1" kern="100" dirty="0">
                <a:latin typeface="ＭＳ Ｐゴシック" pitchFamily="50" charset="-128"/>
                <a:ea typeface="ＭＳ Ｐゴシック" pitchFamily="50" charset="-128"/>
                <a:cs typeface="Times New Roman"/>
              </a:rPr>
              <a:t>関東</a:t>
            </a:r>
            <a:r>
              <a:rPr lang="en-US" altLang="ja-JP" b="1" kern="100" dirty="0" smtClean="0">
                <a:latin typeface="ＭＳ Ｐゴシック" pitchFamily="50" charset="-128"/>
                <a:ea typeface="ＭＳ Ｐゴシック" pitchFamily="50" charset="-128"/>
                <a:cs typeface="Times New Roman"/>
              </a:rPr>
              <a:t>)</a:t>
            </a:r>
            <a:r>
              <a:rPr lang="ja-JP" altLang="en-US" b="1" kern="100" dirty="0" smtClean="0">
                <a:latin typeface="ＭＳ Ｐゴシック" pitchFamily="50" charset="-128"/>
                <a:ea typeface="ＭＳ Ｐゴシック" pitchFamily="50" charset="-128"/>
                <a:cs typeface="Times New Roman"/>
              </a:rPr>
              <a:t>の年</a:t>
            </a:r>
            <a:r>
              <a:rPr lang="en-US" altLang="ja-JP" b="1" kern="100" dirty="0" smtClean="0">
                <a:latin typeface="ＭＳ Ｐゴシック" pitchFamily="50" charset="-128"/>
                <a:ea typeface="ＭＳ Ｐゴシック" pitchFamily="50" charset="-128"/>
                <a:cs typeface="Times New Roman"/>
              </a:rPr>
              <a:t>2</a:t>
            </a:r>
            <a:r>
              <a:rPr lang="ja-JP" altLang="en-US" b="1" kern="100" dirty="0" smtClean="0">
                <a:latin typeface="ＭＳ Ｐゴシック" pitchFamily="50" charset="-128"/>
                <a:ea typeface="ＭＳ Ｐゴシック" pitchFamily="50" charset="-128"/>
                <a:cs typeface="Times New Roman"/>
              </a:rPr>
              <a:t>回</a:t>
            </a:r>
            <a:r>
              <a:rPr lang="ja-JP" altLang="ja-JP" b="1" kern="100" dirty="0" smtClean="0">
                <a:latin typeface="ＭＳ Ｐゴシック" pitchFamily="50" charset="-128"/>
                <a:ea typeface="ＭＳ Ｐゴシック" pitchFamily="50" charset="-128"/>
                <a:cs typeface="Times New Roman"/>
              </a:rPr>
              <a:t>会員</a:t>
            </a:r>
            <a:r>
              <a:rPr lang="ja-JP" altLang="ja-JP" b="1" kern="100" dirty="0">
                <a:latin typeface="ＭＳ Ｐゴシック" pitchFamily="50" charset="-128"/>
                <a:ea typeface="ＭＳ Ｐゴシック" pitchFamily="50" charset="-128"/>
                <a:cs typeface="Times New Roman"/>
              </a:rPr>
              <a:t>懇親ゴルフ会を開催</a:t>
            </a:r>
          </a:p>
          <a:p>
            <a:pPr marL="342900" lvl="0" indent="-342900" algn="just">
              <a:spcAft>
                <a:spcPts val="0"/>
              </a:spcAft>
              <a:buFont typeface="Wingdings"/>
              <a:buChar char=""/>
            </a:pPr>
            <a:r>
              <a:rPr lang="ja-JP" altLang="ja-JP" b="1" kern="100" dirty="0">
                <a:latin typeface="ＭＳ Ｐゴシック" pitchFamily="50" charset="-128"/>
                <a:ea typeface="ＭＳ Ｐゴシック" pitchFamily="50" charset="-128"/>
                <a:cs typeface="Times New Roman"/>
              </a:rPr>
              <a:t>非鉄金属</a:t>
            </a:r>
            <a:r>
              <a:rPr lang="en-US" altLang="ja-JP" b="1" kern="100" dirty="0">
                <a:latin typeface="ＭＳ Ｐゴシック" pitchFamily="50" charset="-128"/>
                <a:ea typeface="ＭＳ Ｐゴシック" pitchFamily="50" charset="-128"/>
                <a:cs typeface="Times New Roman"/>
              </a:rPr>
              <a:t>7</a:t>
            </a:r>
            <a:r>
              <a:rPr lang="ja-JP" altLang="ja-JP" b="1" kern="100" dirty="0">
                <a:latin typeface="ＭＳ Ｐゴシック" pitchFamily="50" charset="-128"/>
                <a:ea typeface="ＭＳ Ｐゴシック" pitchFamily="50" charset="-128"/>
                <a:cs typeface="Times New Roman"/>
              </a:rPr>
              <a:t>団体で作る「非鉄金属ネットワーク協議会（ネット</a:t>
            </a:r>
            <a:r>
              <a:rPr lang="en-US" altLang="ja-JP" b="1" kern="100" dirty="0">
                <a:latin typeface="ＭＳ Ｐゴシック" pitchFamily="50" charset="-128"/>
                <a:ea typeface="ＭＳ Ｐゴシック" pitchFamily="50" charset="-128"/>
                <a:cs typeface="Times New Roman"/>
              </a:rPr>
              <a:t>7</a:t>
            </a:r>
            <a:r>
              <a:rPr lang="ja-JP" altLang="ja-JP" b="1" kern="100" dirty="0">
                <a:latin typeface="ＭＳ Ｐゴシック" pitchFamily="50" charset="-128"/>
                <a:ea typeface="ＭＳ Ｐゴシック" pitchFamily="50" charset="-128"/>
                <a:cs typeface="Times New Roman"/>
              </a:rPr>
              <a:t>）</a:t>
            </a:r>
            <a:r>
              <a:rPr lang="ja-JP" altLang="ja-JP" b="1" kern="100" dirty="0" smtClean="0">
                <a:latin typeface="ＭＳ Ｐゴシック" pitchFamily="50" charset="-128"/>
                <a:ea typeface="ＭＳ Ｐゴシック" pitchFamily="50" charset="-128"/>
                <a:cs typeface="Times New Roman"/>
              </a:rPr>
              <a:t>」</a:t>
            </a:r>
            <a:r>
              <a:rPr lang="ja-JP" altLang="en-US" b="1" kern="100" dirty="0" smtClean="0">
                <a:latin typeface="ＭＳ Ｐゴシック" pitchFamily="50" charset="-128"/>
                <a:ea typeface="ＭＳ Ｐゴシック" pitchFamily="50" charset="-128"/>
                <a:cs typeface="Times New Roman"/>
              </a:rPr>
              <a:t>の</a:t>
            </a:r>
            <a:r>
              <a:rPr lang="ja-JP" altLang="ja-JP" b="1" kern="100" dirty="0" smtClean="0">
                <a:latin typeface="ＭＳ Ｐゴシック" pitchFamily="50" charset="-128"/>
                <a:ea typeface="ＭＳ Ｐゴシック" pitchFamily="50" charset="-128"/>
                <a:cs typeface="Times New Roman"/>
              </a:rPr>
              <a:t>活動</a:t>
            </a:r>
            <a:r>
              <a:rPr lang="ja-JP" altLang="ja-JP" b="1" kern="100" dirty="0">
                <a:latin typeface="ＭＳ Ｐゴシック" pitchFamily="50" charset="-128"/>
                <a:ea typeface="ＭＳ Ｐゴシック" pitchFamily="50" charset="-128"/>
                <a:cs typeface="Times New Roman"/>
              </a:rPr>
              <a:t>に参加</a:t>
            </a:r>
            <a:endParaRPr lang="ja-JP" altLang="ja-JP" b="1" kern="100" dirty="0">
              <a:effectLst/>
              <a:latin typeface="ＭＳ Ｐゴシック" pitchFamily="50" charset="-128"/>
              <a:ea typeface="ＭＳ Ｐゴシック" pitchFamily="50" charset="-128"/>
              <a:cs typeface="Times New Roman"/>
            </a:endParaRPr>
          </a:p>
        </p:txBody>
      </p:sp>
    </p:spTree>
    <p:extLst>
      <p:ext uri="{BB962C8B-B14F-4D97-AF65-F5344CB8AC3E}">
        <p14:creationId xmlns:p14="http://schemas.microsoft.com/office/powerpoint/2010/main" val="12761808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35696" y="476672"/>
            <a:ext cx="5328592" cy="994122"/>
          </a:xfrm>
        </p:spPr>
        <p:txBody>
          <a:bodyPr>
            <a:normAutofit/>
          </a:bodyPr>
          <a:lstStyle/>
          <a:p>
            <a:pPr algn="ctr"/>
            <a:r>
              <a:rPr kumimoji="1" lang="ja-JP" altLang="en-US" sz="3200" dirty="0" smtClean="0"/>
              <a:t>コンテンツ</a:t>
            </a:r>
            <a:endParaRPr kumimoji="1" lang="ja-JP" altLang="en-US" sz="3200" dirty="0"/>
          </a:p>
        </p:txBody>
      </p:sp>
      <p:sp>
        <p:nvSpPr>
          <p:cNvPr id="3" name="コンテンツ プレースホルダー 2"/>
          <p:cNvSpPr>
            <a:spLocks noGrp="1"/>
          </p:cNvSpPr>
          <p:nvPr>
            <p:ph idx="1"/>
          </p:nvPr>
        </p:nvSpPr>
        <p:spPr>
          <a:xfrm>
            <a:off x="2267744" y="1916832"/>
            <a:ext cx="5872696" cy="3853408"/>
          </a:xfrm>
        </p:spPr>
        <p:txBody>
          <a:bodyPr>
            <a:normAutofit/>
          </a:bodyPr>
          <a:lstStyle/>
          <a:p>
            <a:pPr marL="342900" lvl="0" indent="-342900" algn="just">
              <a:spcAft>
                <a:spcPts val="0"/>
              </a:spcAft>
              <a:buFont typeface="+mj-lt"/>
              <a:buAutoNum type="arabicPeriod"/>
            </a:pPr>
            <a:r>
              <a:rPr lang="ja-JP" altLang="ja-JP" sz="2000" b="1" kern="100" dirty="0">
                <a:latin typeface="ＭＳ Ｐゴシック" pitchFamily="50" charset="-128"/>
                <a:ea typeface="ＭＳ Ｐゴシック" pitchFamily="50" charset="-128"/>
                <a:cs typeface="Times New Roman"/>
              </a:rPr>
              <a:t>環境対策に力を入れて</a:t>
            </a:r>
            <a:r>
              <a:rPr lang="ja-JP" altLang="ja-JP" sz="2000" b="1" kern="100" dirty="0" smtClean="0">
                <a:latin typeface="ＭＳ Ｐゴシック" pitchFamily="50" charset="-128"/>
                <a:ea typeface="ＭＳ Ｐゴシック" pitchFamily="50" charset="-128"/>
                <a:cs typeface="Times New Roman"/>
              </a:rPr>
              <a:t>います</a:t>
            </a:r>
            <a:endParaRPr lang="en-US" altLang="ja-JP" sz="2000" b="1" kern="100" dirty="0" smtClean="0">
              <a:latin typeface="ＭＳ Ｐゴシック" pitchFamily="50" charset="-128"/>
              <a:ea typeface="ＭＳ Ｐゴシック" pitchFamily="50" charset="-128"/>
              <a:cs typeface="Times New Roman"/>
            </a:endParaRPr>
          </a:p>
          <a:p>
            <a:pPr marL="342900" lvl="0" indent="-342900" algn="just">
              <a:spcAft>
                <a:spcPts val="0"/>
              </a:spcAft>
              <a:buFont typeface="+mj-lt"/>
              <a:buAutoNum type="arabicPeriod"/>
            </a:pPr>
            <a:r>
              <a:rPr lang="ja-JP" altLang="ja-JP" sz="2000" b="1" kern="100" dirty="0">
                <a:latin typeface="ＭＳ Ｐゴシック" pitchFamily="50" charset="-128"/>
                <a:ea typeface="ＭＳ Ｐゴシック" pitchFamily="50" charset="-128"/>
                <a:cs typeface="Times New Roman"/>
              </a:rPr>
              <a:t>技術開発に力を入れています</a:t>
            </a:r>
            <a:endParaRPr lang="ja-JP" altLang="ja-JP" sz="1600" b="1" kern="100" dirty="0">
              <a:latin typeface="ＭＳ Ｐゴシック" pitchFamily="50" charset="-128"/>
              <a:ea typeface="ＭＳ Ｐゴシック" pitchFamily="50" charset="-128"/>
              <a:cs typeface="Times New Roman"/>
            </a:endParaRPr>
          </a:p>
          <a:p>
            <a:pPr marL="342900" lvl="0" indent="-342900" algn="just">
              <a:spcAft>
                <a:spcPts val="0"/>
              </a:spcAft>
              <a:buFont typeface="+mj-lt"/>
              <a:buAutoNum type="arabicPeriod"/>
            </a:pPr>
            <a:r>
              <a:rPr lang="ja-JP" altLang="ja-JP" sz="2000" b="1" kern="100" dirty="0">
                <a:latin typeface="ＭＳ Ｐゴシック" pitchFamily="50" charset="-128"/>
                <a:ea typeface="ＭＳ Ｐゴシック" pitchFamily="50" charset="-128"/>
                <a:cs typeface="Times New Roman"/>
              </a:rPr>
              <a:t>３級溶解技能者検定事業</a:t>
            </a:r>
            <a:r>
              <a:rPr lang="ja-JP" altLang="ja-JP" sz="2000" b="1" kern="100" dirty="0" smtClean="0">
                <a:latin typeface="ＭＳ Ｐゴシック" pitchFamily="50" charset="-128"/>
                <a:ea typeface="ＭＳ Ｐゴシック" pitchFamily="50" charset="-128"/>
                <a:cs typeface="Times New Roman"/>
              </a:rPr>
              <a:t>を</a:t>
            </a:r>
            <a:r>
              <a:rPr lang="ja-JP" altLang="en-US" sz="2000" b="1" kern="100" dirty="0" smtClean="0">
                <a:latin typeface="ＭＳ Ｐゴシック" pitchFamily="50" charset="-128"/>
                <a:ea typeface="ＭＳ Ｐゴシック" pitchFamily="50" charset="-128"/>
                <a:cs typeface="Times New Roman"/>
              </a:rPr>
              <a:t>運営</a:t>
            </a:r>
            <a:r>
              <a:rPr lang="ja-JP" altLang="ja-JP" sz="2000" b="1" kern="100" dirty="0" smtClean="0">
                <a:latin typeface="ＭＳ Ｐゴシック" pitchFamily="50" charset="-128"/>
                <a:ea typeface="ＭＳ Ｐゴシック" pitchFamily="50" charset="-128"/>
                <a:cs typeface="Times New Roman"/>
              </a:rPr>
              <a:t>して</a:t>
            </a:r>
            <a:r>
              <a:rPr lang="ja-JP" altLang="ja-JP" sz="2000" b="1" kern="100" dirty="0">
                <a:latin typeface="ＭＳ Ｐゴシック" pitchFamily="50" charset="-128"/>
                <a:ea typeface="ＭＳ Ｐゴシック" pitchFamily="50" charset="-128"/>
                <a:cs typeface="Times New Roman"/>
              </a:rPr>
              <a:t>います</a:t>
            </a:r>
            <a:endParaRPr lang="ja-JP" altLang="ja-JP" sz="1600" b="1" kern="100" dirty="0">
              <a:latin typeface="ＭＳ Ｐゴシック" pitchFamily="50" charset="-128"/>
              <a:ea typeface="ＭＳ Ｐゴシック" pitchFamily="50" charset="-128"/>
              <a:cs typeface="Times New Roman"/>
            </a:endParaRPr>
          </a:p>
          <a:p>
            <a:pPr marL="342900" lvl="0" indent="-342900" algn="just">
              <a:spcAft>
                <a:spcPts val="0"/>
              </a:spcAft>
              <a:buFont typeface="+mj-lt"/>
              <a:buAutoNum type="arabicPeriod"/>
            </a:pPr>
            <a:r>
              <a:rPr lang="ja-JP" altLang="ja-JP" sz="2000" b="1" kern="100" dirty="0">
                <a:latin typeface="ＭＳ Ｐゴシック" pitchFamily="50" charset="-128"/>
                <a:ea typeface="ＭＳ Ｐゴシック" pitchFamily="50" charset="-128"/>
                <a:cs typeface="Times New Roman"/>
              </a:rPr>
              <a:t>事故トラブルなどの情報共有に力を入れています</a:t>
            </a:r>
            <a:endParaRPr lang="ja-JP" altLang="ja-JP" sz="1600" b="1" kern="100" dirty="0">
              <a:latin typeface="ＭＳ Ｐゴシック" pitchFamily="50" charset="-128"/>
              <a:ea typeface="ＭＳ Ｐゴシック" pitchFamily="50" charset="-128"/>
              <a:cs typeface="Times New Roman"/>
            </a:endParaRPr>
          </a:p>
          <a:p>
            <a:pPr marL="342900" lvl="0" indent="-342900" algn="just">
              <a:spcAft>
                <a:spcPts val="0"/>
              </a:spcAft>
              <a:buFont typeface="+mj-lt"/>
              <a:buAutoNum type="arabicPeriod"/>
            </a:pPr>
            <a:r>
              <a:rPr lang="ja-JP" altLang="ja-JP" sz="2000" b="1" kern="100" dirty="0">
                <a:latin typeface="ＭＳ Ｐゴシック" pitchFamily="50" charset="-128"/>
                <a:ea typeface="ＭＳ Ｐゴシック" pitchFamily="50" charset="-128"/>
                <a:cs typeface="Times New Roman"/>
              </a:rPr>
              <a:t>中小企業対策に取り組んでいます</a:t>
            </a:r>
            <a:endParaRPr lang="ja-JP" altLang="ja-JP" sz="1600" b="1" kern="100" dirty="0">
              <a:latin typeface="ＭＳ Ｐゴシック" pitchFamily="50" charset="-128"/>
              <a:ea typeface="ＭＳ Ｐゴシック" pitchFamily="50" charset="-128"/>
              <a:cs typeface="Times New Roman"/>
            </a:endParaRPr>
          </a:p>
          <a:p>
            <a:pPr marL="342900" lvl="0" indent="-342900" algn="just">
              <a:spcAft>
                <a:spcPts val="0"/>
              </a:spcAft>
              <a:buFont typeface="+mj-lt"/>
              <a:buAutoNum type="arabicPeriod"/>
            </a:pPr>
            <a:r>
              <a:rPr lang="ja-JP" altLang="ja-JP" sz="2000" b="1" kern="100" dirty="0">
                <a:latin typeface="ＭＳ Ｐゴシック" pitchFamily="50" charset="-128"/>
                <a:ea typeface="ＭＳ Ｐゴシック" pitchFamily="50" charset="-128"/>
                <a:cs typeface="Times New Roman"/>
              </a:rPr>
              <a:t>関係機関との連携に力を入れています</a:t>
            </a:r>
            <a:endParaRPr lang="ja-JP" altLang="ja-JP" sz="1600" b="1" kern="100" dirty="0">
              <a:latin typeface="ＭＳ Ｐゴシック" pitchFamily="50" charset="-128"/>
              <a:ea typeface="ＭＳ Ｐゴシック" pitchFamily="50" charset="-128"/>
              <a:cs typeface="Times New Roman"/>
            </a:endParaRPr>
          </a:p>
          <a:p>
            <a:pPr marL="342900" lvl="0" indent="-342900" algn="just">
              <a:spcAft>
                <a:spcPts val="0"/>
              </a:spcAft>
              <a:buFont typeface="+mj-lt"/>
              <a:buAutoNum type="arabicPeriod"/>
            </a:pPr>
            <a:r>
              <a:rPr lang="ja-JP" altLang="ja-JP" sz="2000" b="1" kern="100" dirty="0">
                <a:latin typeface="ＭＳ Ｐゴシック" pitchFamily="50" charset="-128"/>
                <a:ea typeface="ＭＳ Ｐゴシック" pitchFamily="50" charset="-128"/>
                <a:cs typeface="Times New Roman"/>
              </a:rPr>
              <a:t>政府に対して政策提言をしています</a:t>
            </a:r>
            <a:endParaRPr lang="ja-JP" altLang="ja-JP" sz="1600" b="1" kern="100" dirty="0">
              <a:latin typeface="ＭＳ Ｐゴシック" pitchFamily="50" charset="-128"/>
              <a:ea typeface="ＭＳ Ｐゴシック" pitchFamily="50" charset="-128"/>
              <a:cs typeface="Times New Roman"/>
            </a:endParaRPr>
          </a:p>
          <a:p>
            <a:pPr marL="342900" lvl="0" indent="-342900" algn="just">
              <a:spcAft>
                <a:spcPts val="0"/>
              </a:spcAft>
              <a:buFont typeface="+mj-lt"/>
              <a:buAutoNum type="arabicPeriod"/>
            </a:pPr>
            <a:r>
              <a:rPr lang="ja-JP" altLang="ja-JP" sz="2000" b="1" kern="100" dirty="0">
                <a:latin typeface="ＭＳ Ｐゴシック" pitchFamily="50" charset="-128"/>
                <a:ea typeface="ＭＳ Ｐゴシック" pitchFamily="50" charset="-128"/>
                <a:cs typeface="Times New Roman"/>
              </a:rPr>
              <a:t>各種統計調査に力を入れています</a:t>
            </a:r>
            <a:endParaRPr lang="ja-JP" altLang="ja-JP" sz="1600" b="1" kern="100" dirty="0">
              <a:latin typeface="ＭＳ Ｐゴシック" pitchFamily="50" charset="-128"/>
              <a:ea typeface="ＭＳ Ｐゴシック" pitchFamily="50" charset="-128"/>
              <a:cs typeface="Times New Roman"/>
            </a:endParaRPr>
          </a:p>
          <a:p>
            <a:pPr marL="342900" lvl="0" indent="-342900" algn="just">
              <a:spcAft>
                <a:spcPts val="0"/>
              </a:spcAft>
              <a:buFont typeface="+mj-lt"/>
              <a:buAutoNum type="arabicPeriod"/>
            </a:pPr>
            <a:r>
              <a:rPr lang="ja-JP" altLang="ja-JP" sz="2000" b="1" kern="100" dirty="0">
                <a:latin typeface="ＭＳ Ｐゴシック" pitchFamily="50" charset="-128"/>
                <a:ea typeface="ＭＳ Ｐゴシック" pitchFamily="50" charset="-128"/>
                <a:cs typeface="Times New Roman"/>
              </a:rPr>
              <a:t>会員交流の場を提供しています</a:t>
            </a:r>
            <a:endParaRPr lang="ja-JP" altLang="ja-JP" sz="1600" b="1" kern="100" dirty="0">
              <a:latin typeface="ＭＳ Ｐゴシック" pitchFamily="50" charset="-128"/>
              <a:ea typeface="ＭＳ Ｐゴシック" pitchFamily="50" charset="-128"/>
              <a:cs typeface="Times New Roman"/>
            </a:endParaRPr>
          </a:p>
          <a:p>
            <a:pPr marL="342900" lvl="0" indent="-342900" algn="just">
              <a:spcAft>
                <a:spcPts val="0"/>
              </a:spcAft>
              <a:buFont typeface="+mj-lt"/>
              <a:buAutoNum type="arabicPeriod"/>
            </a:pPr>
            <a:endParaRPr lang="ja-JP" altLang="ja-JP" sz="2000" kern="100" dirty="0">
              <a:latin typeface="ＭＳ 明朝"/>
              <a:cs typeface="Times New Roman"/>
            </a:endParaRPr>
          </a:p>
          <a:p>
            <a:endParaRPr kumimoji="1" lang="ja-JP" altLang="en-US" sz="2000" dirty="0"/>
          </a:p>
        </p:txBody>
      </p:sp>
    </p:spTree>
    <p:extLst>
      <p:ext uri="{BB962C8B-B14F-4D97-AF65-F5344CB8AC3E}">
        <p14:creationId xmlns:p14="http://schemas.microsoft.com/office/powerpoint/2010/main" val="4239712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marL="342900" lvl="0" indent="-342900" algn="ctr">
              <a:spcAft>
                <a:spcPts val="0"/>
              </a:spcAft>
              <a:buFont typeface="+mj-lt"/>
              <a:buAutoNum type="arabicPeriod"/>
            </a:pPr>
            <a:r>
              <a:rPr lang="ja-JP" altLang="ja-JP" sz="3200" kern="100" dirty="0" smtClean="0">
                <a:effectLst/>
                <a:latin typeface="ＭＳ 明朝"/>
                <a:cs typeface="Times New Roman"/>
              </a:rPr>
              <a:t>環境対策に力を入れています</a:t>
            </a:r>
            <a:endParaRPr lang="ja-JP" altLang="ja-JP" sz="3200" kern="100" dirty="0">
              <a:effectLst/>
              <a:latin typeface="ＭＳ 明朝"/>
              <a:cs typeface="Times New Roman"/>
            </a:endParaRPr>
          </a:p>
        </p:txBody>
      </p:sp>
      <p:sp>
        <p:nvSpPr>
          <p:cNvPr id="3" name="コンテンツ プレースホルダー 2"/>
          <p:cNvSpPr>
            <a:spLocks noGrp="1"/>
          </p:cNvSpPr>
          <p:nvPr>
            <p:ph idx="1"/>
          </p:nvPr>
        </p:nvSpPr>
        <p:spPr>
          <a:xfrm>
            <a:off x="1184658" y="1196752"/>
            <a:ext cx="7416823" cy="3384376"/>
          </a:xfrm>
        </p:spPr>
        <p:txBody>
          <a:bodyPr>
            <a:noAutofit/>
          </a:bodyPr>
          <a:lstStyle/>
          <a:p>
            <a:pPr marL="103505" indent="0" algn="just">
              <a:spcAft>
                <a:spcPts val="0"/>
              </a:spcAft>
              <a:buNone/>
            </a:pPr>
            <a:r>
              <a:rPr lang="ja-JP" altLang="ja-JP" sz="1600" kern="100" dirty="0" smtClean="0">
                <a:effectLst/>
                <a:latin typeface="ＭＳ 明朝"/>
                <a:cs typeface="Times New Roman"/>
              </a:rPr>
              <a:t>＜ポイント＞</a:t>
            </a:r>
          </a:p>
          <a:p>
            <a:pPr lvl="0" algn="just">
              <a:buFont typeface="Wingdings"/>
              <a:buChar char=""/>
            </a:pPr>
            <a:r>
              <a:rPr lang="ja-JP" altLang="ja-JP" sz="1600" kern="100" dirty="0" smtClean="0">
                <a:effectLst/>
                <a:latin typeface="ＭＳ 明朝"/>
                <a:cs typeface="Times New Roman"/>
              </a:rPr>
              <a:t>アルミリサイクルの一翼を担う当業界にとって､環境への配慮は会員共通の永遠の課題です。</a:t>
            </a:r>
          </a:p>
          <a:p>
            <a:pPr lvl="0" algn="just">
              <a:buFont typeface="Wingdings"/>
              <a:buChar char=""/>
            </a:pPr>
            <a:r>
              <a:rPr lang="ja-JP" altLang="ja-JP" sz="1600" kern="100" dirty="0" smtClean="0">
                <a:effectLst/>
                <a:latin typeface="ＭＳ 明朝"/>
                <a:cs typeface="Times New Roman"/>
              </a:rPr>
              <a:t>このため、環境対策を検討する常設委員会としてリサイクル部会を設置して､各種課題の解決に向けた取り組みを強化しています。</a:t>
            </a:r>
          </a:p>
          <a:p>
            <a:pPr lvl="0" algn="just">
              <a:buFont typeface="Wingdings"/>
              <a:buChar char=""/>
            </a:pPr>
            <a:r>
              <a:rPr lang="ja-JP" altLang="ja-JP" sz="1600" kern="100" dirty="0" smtClean="0">
                <a:effectLst/>
                <a:latin typeface="ＭＳ 明朝"/>
                <a:cs typeface="Times New Roman"/>
              </a:rPr>
              <a:t>近年ではダイオキシンに関する規制強化の動きへの対応が重要課題となっており、内外の技術動向の把握に努めるとともに、協会アドバイザーとして、環境省の検討会委員を務める産総研研究官を迎え入れる等、業界の実情をも踏まえた現実的で実効のある規制制度の制定に向けた努力を続けています。</a:t>
            </a:r>
          </a:p>
          <a:p>
            <a:pPr lvl="0" algn="just">
              <a:buFont typeface="Wingdings"/>
              <a:buChar char=""/>
            </a:pPr>
            <a:r>
              <a:rPr lang="ja-JP" altLang="ja-JP" sz="1600" kern="100" dirty="0" smtClean="0">
                <a:effectLst/>
                <a:latin typeface="ＭＳ 明朝"/>
                <a:cs typeface="Times New Roman"/>
              </a:rPr>
              <a:t>また、経済産業省の要請で、毎年環境省が発表するデーターの</a:t>
            </a:r>
            <a:r>
              <a:rPr lang="ja-JP" altLang="en-US" sz="1600" kern="100" dirty="0" smtClean="0">
                <a:effectLst/>
                <a:latin typeface="ＭＳ 明朝"/>
                <a:cs typeface="Times New Roman"/>
              </a:rPr>
              <a:t>業界データー等</a:t>
            </a:r>
            <a:r>
              <a:rPr lang="ja-JP" altLang="ja-JP" sz="1600" kern="100" dirty="0" smtClean="0">
                <a:effectLst/>
                <a:latin typeface="ＭＳ 明朝"/>
                <a:cs typeface="Times New Roman"/>
              </a:rPr>
              <a:t>取りまとめ業務の一翼を担っています。</a:t>
            </a:r>
          </a:p>
          <a:p>
            <a:endParaRPr kumimoji="1" lang="ja-JP" altLang="en-US" sz="1600" dirty="0"/>
          </a:p>
        </p:txBody>
      </p:sp>
      <p:sp>
        <p:nvSpPr>
          <p:cNvPr id="8" name="テキスト ボックス 7"/>
          <p:cNvSpPr txBox="1"/>
          <p:nvPr/>
        </p:nvSpPr>
        <p:spPr>
          <a:xfrm>
            <a:off x="1403648" y="4618583"/>
            <a:ext cx="7314975" cy="181588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713105" algn="just">
              <a:spcAft>
                <a:spcPts val="0"/>
              </a:spcAft>
            </a:pPr>
            <a:r>
              <a:rPr lang="en-US" altLang="ja-JP" sz="1600" b="1" kern="100" dirty="0" smtClean="0">
                <a:effectLst/>
                <a:latin typeface="ＭＳ Ｐゴシック" pitchFamily="50" charset="-128"/>
                <a:ea typeface="ＭＳ Ｐゴシック" pitchFamily="50" charset="-128"/>
                <a:cs typeface="Times New Roman"/>
              </a:rPr>
              <a:t>(</a:t>
            </a:r>
            <a:r>
              <a:rPr lang="ja-JP" altLang="ja-JP" sz="1600" b="1" kern="100" dirty="0" smtClean="0">
                <a:effectLst/>
                <a:latin typeface="ＭＳ Ｐゴシック" pitchFamily="50" charset="-128"/>
                <a:ea typeface="ＭＳ Ｐゴシック" pitchFamily="50" charset="-128"/>
                <a:cs typeface="Times New Roman"/>
              </a:rPr>
              <a:t>最近の取り組み事例</a:t>
            </a:r>
            <a:r>
              <a:rPr lang="en-US" altLang="ja-JP" sz="1600" b="1" kern="100" dirty="0" smtClean="0">
                <a:effectLst/>
                <a:latin typeface="ＭＳ Ｐゴシック" pitchFamily="50" charset="-128"/>
                <a:ea typeface="ＭＳ Ｐゴシック" pitchFamily="50" charset="-128"/>
                <a:cs typeface="Times New Roman"/>
              </a:rPr>
              <a:t>)</a:t>
            </a:r>
            <a:endParaRPr lang="ja-JP" altLang="ja-JP" sz="1600" b="1" kern="100" dirty="0" smtClean="0">
              <a:effectLst/>
              <a:latin typeface="ＭＳ Ｐゴシック" pitchFamily="50" charset="-128"/>
              <a:ea typeface="ＭＳ Ｐゴシック" pitchFamily="50" charset="-128"/>
              <a:cs typeface="Times New Roman"/>
            </a:endParaRPr>
          </a:p>
          <a:p>
            <a:pPr marL="342900" lvl="0" indent="-342900" algn="just">
              <a:spcAft>
                <a:spcPts val="0"/>
              </a:spcAft>
              <a:buFont typeface="Wingdings"/>
              <a:buChar char=""/>
            </a:pPr>
            <a:r>
              <a:rPr lang="ja-JP" altLang="ja-JP" sz="1600" b="1" kern="100" dirty="0" smtClean="0">
                <a:effectLst/>
                <a:latin typeface="ＭＳ Ｐゴシック" pitchFamily="50" charset="-128"/>
                <a:ea typeface="ＭＳ Ｐゴシック" pitchFamily="50" charset="-128"/>
                <a:cs typeface="Times New Roman"/>
              </a:rPr>
              <a:t>平成</a:t>
            </a:r>
            <a:r>
              <a:rPr lang="ja-JP" altLang="en-US" sz="1600" b="1" kern="100" dirty="0" smtClean="0">
                <a:effectLst/>
                <a:latin typeface="ＭＳ Ｐゴシック" pitchFamily="50" charset="-128"/>
                <a:ea typeface="ＭＳ Ｐゴシック" pitchFamily="50" charset="-128"/>
                <a:cs typeface="Times New Roman"/>
              </a:rPr>
              <a:t>１８</a:t>
            </a:r>
            <a:r>
              <a:rPr lang="ja-JP" altLang="ja-JP" sz="1600" b="1" kern="100" dirty="0" smtClean="0">
                <a:effectLst/>
                <a:latin typeface="ＭＳ Ｐゴシック" pitchFamily="50" charset="-128"/>
                <a:ea typeface="ＭＳ Ｐゴシック" pitchFamily="50" charset="-128"/>
                <a:cs typeface="Times New Roman"/>
              </a:rPr>
              <a:t>年</a:t>
            </a:r>
            <a:r>
              <a:rPr lang="ja-JP" altLang="en-US" sz="1600" b="1" kern="100" dirty="0" smtClean="0">
                <a:effectLst/>
                <a:latin typeface="ＭＳ Ｐゴシック" pitchFamily="50" charset="-128"/>
                <a:ea typeface="ＭＳ Ｐゴシック" pitchFamily="50" charset="-128"/>
                <a:cs typeface="Times New Roman"/>
              </a:rPr>
              <a:t>１０</a:t>
            </a:r>
            <a:r>
              <a:rPr lang="ja-JP" altLang="ja-JP" sz="1600" b="1" kern="100" dirty="0" smtClean="0">
                <a:effectLst/>
                <a:latin typeface="ＭＳ Ｐゴシック" pitchFamily="50" charset="-128"/>
                <a:ea typeface="ＭＳ Ｐゴシック" pitchFamily="50" charset="-128"/>
                <a:cs typeface="Times New Roman"/>
              </a:rPr>
              <a:t>　月　欧州</a:t>
            </a:r>
            <a:r>
              <a:rPr lang="ja-JP" altLang="en-US" sz="1600" b="1" kern="100" dirty="0" smtClean="0">
                <a:effectLst/>
                <a:latin typeface="ＭＳ Ｐゴシック" pitchFamily="50" charset="-128"/>
                <a:ea typeface="ＭＳ Ｐゴシック" pitchFamily="50" charset="-128"/>
                <a:cs typeface="Times New Roman"/>
              </a:rPr>
              <a:t>ＤＸＮｓ</a:t>
            </a:r>
            <a:r>
              <a:rPr lang="en-US" altLang="ja-JP" sz="1600" b="1" kern="100" dirty="0" smtClean="0">
                <a:effectLst/>
                <a:latin typeface="ＭＳ Ｐゴシック" pitchFamily="50" charset="-128"/>
                <a:ea typeface="ＭＳ Ｐゴシック" pitchFamily="50" charset="-128"/>
                <a:cs typeface="Times New Roman"/>
              </a:rPr>
              <a:t>s</a:t>
            </a:r>
            <a:r>
              <a:rPr lang="ja-JP" altLang="ja-JP" sz="1600" b="1" kern="100" dirty="0" smtClean="0">
                <a:effectLst/>
                <a:latin typeface="ＭＳ Ｐゴシック" pitchFamily="50" charset="-128"/>
                <a:ea typeface="ＭＳ Ｐゴシック" pitchFamily="50" charset="-128"/>
                <a:cs typeface="Times New Roman"/>
              </a:rPr>
              <a:t>調査団派遣</a:t>
            </a:r>
          </a:p>
          <a:p>
            <a:pPr marL="342900" lvl="0" indent="-342900" algn="just">
              <a:spcAft>
                <a:spcPts val="0"/>
              </a:spcAft>
              <a:buFont typeface="Wingdings"/>
              <a:buChar char=""/>
            </a:pPr>
            <a:r>
              <a:rPr lang="ja-JP" altLang="en-US" sz="1600" b="1" kern="100" dirty="0" smtClean="0">
                <a:effectLst/>
                <a:latin typeface="ＭＳ Ｐゴシック" pitchFamily="50" charset="-128"/>
                <a:ea typeface="ＭＳ Ｐゴシック" pitchFamily="50" charset="-128"/>
                <a:cs typeface="Times New Roman"/>
              </a:rPr>
              <a:t>平成</a:t>
            </a:r>
            <a:r>
              <a:rPr lang="en-US" altLang="ja-JP" sz="1600" b="1" kern="100" dirty="0" smtClean="0">
                <a:effectLst/>
                <a:latin typeface="ＭＳ Ｐゴシック" pitchFamily="50" charset="-128"/>
                <a:ea typeface="ＭＳ Ｐゴシック" pitchFamily="50" charset="-128"/>
                <a:cs typeface="Times New Roman"/>
              </a:rPr>
              <a:t>12</a:t>
            </a:r>
            <a:r>
              <a:rPr lang="ja-JP" altLang="ja-JP" sz="1600" b="1" kern="100" dirty="0" smtClean="0">
                <a:effectLst/>
                <a:latin typeface="ＭＳ Ｐゴシック" pitchFamily="50" charset="-128"/>
                <a:ea typeface="ＭＳ Ｐゴシック" pitchFamily="50" charset="-128"/>
                <a:cs typeface="Times New Roman"/>
              </a:rPr>
              <a:t>年</a:t>
            </a:r>
            <a:r>
              <a:rPr lang="ja-JP" altLang="en-US" sz="1600" b="1" kern="100" dirty="0">
                <a:latin typeface="ＭＳ Ｐゴシック" pitchFamily="50" charset="-128"/>
                <a:ea typeface="ＭＳ Ｐゴシック" pitchFamily="50" charset="-128"/>
                <a:cs typeface="Times New Roman"/>
              </a:rPr>
              <a:t>第一次</a:t>
            </a:r>
            <a:r>
              <a:rPr lang="ja-JP" altLang="ja-JP" sz="1600" b="1" kern="100" dirty="0" smtClean="0">
                <a:effectLst/>
                <a:latin typeface="ＭＳ Ｐゴシック" pitchFamily="50" charset="-128"/>
                <a:ea typeface="ＭＳ Ｐゴシック" pitchFamily="50" charset="-128"/>
                <a:cs typeface="Times New Roman"/>
              </a:rPr>
              <a:t>ダイオキシン類削減計画</a:t>
            </a:r>
            <a:r>
              <a:rPr lang="ja-JP" altLang="en-US" sz="1600" b="1" kern="100" dirty="0" smtClean="0">
                <a:effectLst/>
                <a:latin typeface="ＭＳ Ｐゴシック" pitchFamily="50" charset="-128"/>
                <a:ea typeface="ＭＳ Ｐゴシック" pitchFamily="50" charset="-128"/>
                <a:cs typeface="Times New Roman"/>
              </a:rPr>
              <a:t>策定に関与</a:t>
            </a:r>
            <a:endParaRPr lang="en-US" altLang="ja-JP" sz="1600" b="1" kern="100" dirty="0" smtClean="0">
              <a:effectLst/>
              <a:latin typeface="ＭＳ Ｐゴシック" pitchFamily="50" charset="-128"/>
              <a:ea typeface="ＭＳ Ｐゴシック" pitchFamily="50" charset="-128"/>
              <a:cs typeface="Times New Roman"/>
            </a:endParaRPr>
          </a:p>
          <a:p>
            <a:pPr marL="342900" lvl="0" indent="-342900" algn="just">
              <a:spcAft>
                <a:spcPts val="0"/>
              </a:spcAft>
              <a:buFont typeface="Wingdings"/>
              <a:buChar char=""/>
            </a:pPr>
            <a:r>
              <a:rPr lang="ja-JP" altLang="en-US" sz="1600" b="1" kern="100" dirty="0" smtClean="0">
                <a:latin typeface="ＭＳ Ｐゴシック" pitchFamily="50" charset="-128"/>
                <a:ea typeface="ＭＳ Ｐゴシック" pitchFamily="50" charset="-128"/>
                <a:cs typeface="Times New Roman"/>
              </a:rPr>
              <a:t>平成</a:t>
            </a:r>
            <a:r>
              <a:rPr lang="en-US" altLang="ja-JP" sz="1600" b="1" kern="100" dirty="0" smtClean="0">
                <a:latin typeface="ＭＳ Ｐゴシック" pitchFamily="50" charset="-128"/>
                <a:ea typeface="ＭＳ Ｐゴシック" pitchFamily="50" charset="-128"/>
                <a:cs typeface="Times New Roman"/>
              </a:rPr>
              <a:t>17</a:t>
            </a:r>
            <a:r>
              <a:rPr lang="ja-JP" altLang="en-US" sz="1600" b="1" kern="100" dirty="0" smtClean="0">
                <a:latin typeface="ＭＳ Ｐゴシック" pitchFamily="50" charset="-128"/>
                <a:ea typeface="ＭＳ Ｐゴシック" pitchFamily="50" charset="-128"/>
                <a:cs typeface="Times New Roman"/>
              </a:rPr>
              <a:t>年</a:t>
            </a:r>
            <a:r>
              <a:rPr lang="en-US" altLang="ja-JP" sz="1600" b="1" kern="100" dirty="0" smtClean="0">
                <a:latin typeface="ＭＳ Ｐゴシック" pitchFamily="50" charset="-128"/>
                <a:ea typeface="ＭＳ Ｐゴシック" pitchFamily="50" charset="-128"/>
                <a:cs typeface="Times New Roman"/>
              </a:rPr>
              <a:t>6</a:t>
            </a:r>
            <a:r>
              <a:rPr lang="ja-JP" altLang="en-US" sz="1600" b="1" kern="100" dirty="0" smtClean="0">
                <a:latin typeface="ＭＳ Ｐゴシック" pitchFamily="50" charset="-128"/>
                <a:ea typeface="ＭＳ Ｐゴシック" pitchFamily="50" charset="-128"/>
                <a:cs typeface="Times New Roman"/>
              </a:rPr>
              <a:t>月第二次</a:t>
            </a:r>
            <a:r>
              <a:rPr lang="ja-JP" altLang="ja-JP" sz="1600" b="1" kern="100" dirty="0" smtClean="0">
                <a:effectLst/>
                <a:latin typeface="ＭＳ Ｐゴシック" pitchFamily="50" charset="-128"/>
                <a:ea typeface="ＭＳ Ｐゴシック" pitchFamily="50" charset="-128"/>
                <a:cs typeface="Times New Roman"/>
              </a:rPr>
              <a:t>年ダイオキシン類削減計画</a:t>
            </a:r>
            <a:r>
              <a:rPr lang="ja-JP" altLang="en-US" sz="1600" b="1" kern="100" dirty="0" smtClean="0">
                <a:effectLst/>
                <a:latin typeface="ＭＳ Ｐゴシック" pitchFamily="50" charset="-128"/>
                <a:ea typeface="ＭＳ Ｐゴシック" pitchFamily="50" charset="-128"/>
                <a:cs typeface="Times New Roman"/>
              </a:rPr>
              <a:t>策定に関与</a:t>
            </a:r>
            <a:endParaRPr lang="en-US" altLang="ja-JP" sz="1600" b="1" kern="100" dirty="0" smtClean="0">
              <a:effectLst/>
              <a:latin typeface="ＭＳ Ｐゴシック" pitchFamily="50" charset="-128"/>
              <a:ea typeface="ＭＳ Ｐゴシック" pitchFamily="50" charset="-128"/>
              <a:cs typeface="Times New Roman"/>
            </a:endParaRPr>
          </a:p>
          <a:p>
            <a:pPr marL="342900" lvl="0" indent="-342900" algn="just">
              <a:spcAft>
                <a:spcPts val="0"/>
              </a:spcAft>
              <a:buFont typeface="Wingdings"/>
              <a:buChar char=""/>
            </a:pPr>
            <a:r>
              <a:rPr lang="ja-JP" altLang="en-US" sz="1600" b="1" kern="100" dirty="0">
                <a:latin typeface="ＭＳ Ｐゴシック" pitchFamily="50" charset="-128"/>
                <a:ea typeface="ＭＳ Ｐゴシック" pitchFamily="50" charset="-128"/>
                <a:cs typeface="Times New Roman"/>
              </a:rPr>
              <a:t>平成</a:t>
            </a:r>
            <a:r>
              <a:rPr lang="en-US" altLang="ja-JP" sz="1600" b="1" kern="100" dirty="0">
                <a:latin typeface="ＭＳ Ｐゴシック" pitchFamily="50" charset="-128"/>
                <a:ea typeface="ＭＳ Ｐゴシック" pitchFamily="50" charset="-128"/>
                <a:cs typeface="Times New Roman"/>
              </a:rPr>
              <a:t>24</a:t>
            </a:r>
            <a:r>
              <a:rPr lang="ja-JP" altLang="en-US" sz="1600" b="1" kern="100" dirty="0" smtClean="0">
                <a:latin typeface="ＭＳ Ｐゴシック" pitchFamily="50" charset="-128"/>
                <a:ea typeface="ＭＳ Ｐゴシック" pitchFamily="50" charset="-128"/>
                <a:cs typeface="Times New Roman"/>
              </a:rPr>
              <a:t>年</a:t>
            </a:r>
            <a:r>
              <a:rPr lang="en-US" altLang="ja-JP" sz="1600" b="1" kern="100" dirty="0" smtClean="0">
                <a:latin typeface="ＭＳ Ｐゴシック" pitchFamily="50" charset="-128"/>
                <a:ea typeface="ＭＳ Ｐゴシック" pitchFamily="50" charset="-128"/>
                <a:cs typeface="Times New Roman"/>
              </a:rPr>
              <a:t>8</a:t>
            </a:r>
            <a:r>
              <a:rPr lang="ja-JP" altLang="en-US" sz="1600" b="1" kern="100" dirty="0" smtClean="0">
                <a:latin typeface="ＭＳ Ｐゴシック" pitchFamily="50" charset="-128"/>
                <a:ea typeface="ＭＳ Ｐゴシック" pitchFamily="50" charset="-128"/>
                <a:cs typeface="Times New Roman"/>
              </a:rPr>
              <a:t>月同上計画変更案策定に関与</a:t>
            </a:r>
            <a:endParaRPr lang="en-US" altLang="ja-JP" sz="1600" b="1" kern="100" dirty="0" smtClean="0">
              <a:effectLst/>
              <a:latin typeface="ＭＳ Ｐゴシック" pitchFamily="50" charset="-128"/>
              <a:ea typeface="ＭＳ Ｐゴシック" pitchFamily="50" charset="-128"/>
              <a:cs typeface="Times New Roman"/>
            </a:endParaRPr>
          </a:p>
          <a:p>
            <a:pPr marL="342900" lvl="0" indent="-342900" algn="just">
              <a:spcAft>
                <a:spcPts val="0"/>
              </a:spcAft>
              <a:buFont typeface="Wingdings"/>
              <a:buChar char=""/>
            </a:pPr>
            <a:r>
              <a:rPr lang="en-US" altLang="ja-JP" sz="1600" b="1" kern="100" dirty="0" smtClean="0">
                <a:latin typeface="ＭＳ Ｐゴシック" pitchFamily="50" charset="-128"/>
                <a:ea typeface="ＭＳ Ｐゴシック" pitchFamily="50" charset="-128"/>
                <a:cs typeface="Times New Roman"/>
              </a:rPr>
              <a:t>(</a:t>
            </a:r>
            <a:r>
              <a:rPr lang="ja-JP" altLang="ja-JP" sz="1600" b="1" kern="100" dirty="0">
                <a:latin typeface="ＭＳ Ｐゴシック" pitchFamily="50" charset="-128"/>
                <a:ea typeface="ＭＳ Ｐゴシック" pitchFamily="50" charset="-128"/>
                <a:cs typeface="Times New Roman"/>
              </a:rPr>
              <a:t>独</a:t>
            </a:r>
            <a:r>
              <a:rPr lang="en-US" altLang="ja-JP" sz="1600" b="1" kern="100" dirty="0">
                <a:latin typeface="ＭＳ Ｐゴシック" pitchFamily="50" charset="-128"/>
                <a:ea typeface="ＭＳ Ｐゴシック" pitchFamily="50" charset="-128"/>
                <a:cs typeface="Times New Roman"/>
              </a:rPr>
              <a:t>)</a:t>
            </a:r>
            <a:r>
              <a:rPr lang="ja-JP" altLang="ja-JP" sz="1600" b="1" kern="100" dirty="0">
                <a:latin typeface="ＭＳ Ｐゴシック" pitchFamily="50" charset="-128"/>
                <a:ea typeface="ＭＳ Ｐゴシック" pitchFamily="50" charset="-128"/>
                <a:cs typeface="Times New Roman"/>
              </a:rPr>
              <a:t>産業技術総合研究所の協力を得て</a:t>
            </a:r>
            <a:r>
              <a:rPr lang="ja-JP" altLang="ja-JP" sz="1600" b="1" kern="100" dirty="0" smtClean="0">
                <a:latin typeface="ＭＳ Ｐゴシック" pitchFamily="50" charset="-128"/>
                <a:ea typeface="ＭＳ Ｐゴシック" pitchFamily="50" charset="-128"/>
                <a:cs typeface="Times New Roman"/>
              </a:rPr>
              <a:t>、</a:t>
            </a:r>
            <a:r>
              <a:rPr lang="ja-JP" altLang="en-US" sz="1600" b="1" kern="100" dirty="0">
                <a:latin typeface="ＭＳ Ｐゴシック" pitchFamily="50" charset="-128"/>
                <a:ea typeface="ＭＳ Ｐゴシック" pitchFamily="50" charset="-128"/>
                <a:cs typeface="Times New Roman"/>
              </a:rPr>
              <a:t>ＤＸＮｓ</a:t>
            </a:r>
            <a:r>
              <a:rPr lang="ja-JP" altLang="ja-JP" sz="1600" b="1" kern="100" dirty="0" smtClean="0">
                <a:latin typeface="ＭＳ Ｐゴシック" pitchFamily="50" charset="-128"/>
                <a:ea typeface="ＭＳ Ｐゴシック" pitchFamily="50" charset="-128"/>
                <a:cs typeface="Times New Roman"/>
              </a:rPr>
              <a:t>の</a:t>
            </a:r>
            <a:r>
              <a:rPr lang="ja-JP" altLang="ja-JP" sz="1600" b="1" kern="100" dirty="0">
                <a:latin typeface="ＭＳ Ｐゴシック" pitchFamily="50" charset="-128"/>
                <a:ea typeface="ＭＳ Ｐゴシック" pitchFamily="50" charset="-128"/>
                <a:cs typeface="Times New Roman"/>
              </a:rPr>
              <a:t>発生メカニズム解明のための研究に取り組んでいます。</a:t>
            </a:r>
            <a:endParaRPr lang="ja-JP" altLang="ja-JP" sz="1600" b="1" kern="100" dirty="0">
              <a:effectLst/>
              <a:latin typeface="ＭＳ Ｐゴシック" pitchFamily="50" charset="-128"/>
              <a:ea typeface="ＭＳ Ｐゴシック" pitchFamily="50" charset="-128"/>
              <a:cs typeface="Times New Roman"/>
            </a:endParaRPr>
          </a:p>
        </p:txBody>
      </p:sp>
    </p:spTree>
    <p:extLst>
      <p:ext uri="{BB962C8B-B14F-4D97-AF65-F5344CB8AC3E}">
        <p14:creationId xmlns:p14="http://schemas.microsoft.com/office/powerpoint/2010/main" val="1912411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3229" y="260648"/>
            <a:ext cx="6808800" cy="1143000"/>
          </a:xfrm>
        </p:spPr>
        <p:txBody>
          <a:bodyPr>
            <a:normAutofit/>
          </a:bodyPr>
          <a:lstStyle/>
          <a:p>
            <a:pPr lvl="0" algn="ctr">
              <a:spcAft>
                <a:spcPts val="0"/>
              </a:spcAft>
            </a:pPr>
            <a:r>
              <a:rPr lang="en-US" altLang="ja-JP" sz="3200" kern="100" dirty="0">
                <a:latin typeface="ＭＳ 明朝"/>
                <a:cs typeface="Times New Roman"/>
              </a:rPr>
              <a:t>2</a:t>
            </a:r>
            <a:r>
              <a:rPr lang="en-US" altLang="ja-JP" sz="3200" kern="100" dirty="0" smtClean="0">
                <a:latin typeface="ＭＳ 明朝"/>
                <a:cs typeface="Times New Roman"/>
              </a:rPr>
              <a:t>. </a:t>
            </a:r>
            <a:r>
              <a:rPr lang="ja-JP" altLang="en-US" sz="3200" kern="100" dirty="0" smtClean="0">
                <a:latin typeface="ＭＳ 明朝"/>
                <a:cs typeface="Times New Roman"/>
              </a:rPr>
              <a:t>技術</a:t>
            </a:r>
            <a:r>
              <a:rPr lang="ja-JP" altLang="en-US" sz="3200" kern="100" dirty="0">
                <a:latin typeface="ＭＳ 明朝"/>
                <a:cs typeface="Times New Roman"/>
              </a:rPr>
              <a:t>開発に力を入れています</a:t>
            </a:r>
            <a:endParaRPr lang="ja-JP" altLang="ja-JP" sz="3200" kern="100" dirty="0">
              <a:effectLst/>
              <a:latin typeface="ＭＳ 明朝"/>
              <a:cs typeface="Times New Roman"/>
            </a:endParaRPr>
          </a:p>
        </p:txBody>
      </p:sp>
      <p:sp>
        <p:nvSpPr>
          <p:cNvPr id="3" name="コンテンツ プレースホルダー 2"/>
          <p:cNvSpPr>
            <a:spLocks noGrp="1"/>
          </p:cNvSpPr>
          <p:nvPr>
            <p:ph idx="1"/>
          </p:nvPr>
        </p:nvSpPr>
        <p:spPr>
          <a:xfrm>
            <a:off x="1019418" y="1700808"/>
            <a:ext cx="7128792" cy="2664295"/>
          </a:xfrm>
        </p:spPr>
        <p:txBody>
          <a:bodyPr>
            <a:noAutofit/>
          </a:bodyPr>
          <a:lstStyle/>
          <a:p>
            <a:pPr marL="533400" algn="just">
              <a:spcAft>
                <a:spcPts val="0"/>
              </a:spcAft>
            </a:pPr>
            <a:r>
              <a:rPr lang="ja-JP" altLang="ja-JP" sz="1600" kern="100" dirty="0">
                <a:latin typeface="ＭＳ 明朝"/>
                <a:cs typeface="Times New Roman"/>
              </a:rPr>
              <a:t>＜ポイント＞</a:t>
            </a:r>
          </a:p>
          <a:p>
            <a:pPr lvl="0" algn="just">
              <a:buFont typeface="Wingdings"/>
              <a:buChar char=""/>
            </a:pPr>
            <a:r>
              <a:rPr lang="ja-JP" altLang="ja-JP" sz="1600" kern="100" dirty="0">
                <a:latin typeface="ＭＳ 明朝"/>
                <a:cs typeface="Times New Roman"/>
              </a:rPr>
              <a:t>技術委員会を定期的に開催し、その時々の技術的な課題について突っ込んだ意見交換を行っています。</a:t>
            </a:r>
          </a:p>
          <a:p>
            <a:pPr lvl="0" algn="just">
              <a:buFont typeface="Wingdings"/>
              <a:buChar char=""/>
            </a:pPr>
            <a:r>
              <a:rPr lang="ja-JP" altLang="en-US" sz="1600" kern="100" dirty="0" smtClean="0">
                <a:latin typeface="ＭＳ 明朝"/>
                <a:cs typeface="Times New Roman"/>
              </a:rPr>
              <a:t>日本</a:t>
            </a:r>
            <a:r>
              <a:rPr lang="ja-JP" altLang="ja-JP" sz="1600" kern="100" dirty="0" smtClean="0">
                <a:latin typeface="ＭＳ 明朝"/>
                <a:cs typeface="Times New Roman"/>
              </a:rPr>
              <a:t>ダイカスト</a:t>
            </a:r>
            <a:r>
              <a:rPr lang="ja-JP" altLang="ja-JP" sz="1600" kern="100" dirty="0">
                <a:latin typeface="ＭＳ 明朝"/>
                <a:cs typeface="Times New Roman"/>
              </a:rPr>
              <a:t>協会と共同</a:t>
            </a:r>
            <a:r>
              <a:rPr lang="ja-JP" altLang="ja-JP" sz="1600" kern="100" dirty="0" smtClean="0">
                <a:latin typeface="ＭＳ 明朝"/>
                <a:cs typeface="Times New Roman"/>
              </a:rPr>
              <a:t>で</a:t>
            </a:r>
            <a:r>
              <a:rPr lang="ja-JP" altLang="en-US" sz="1600" kern="100" dirty="0" smtClean="0">
                <a:latin typeface="ＭＳ 明朝"/>
                <a:cs typeface="Times New Roman"/>
              </a:rPr>
              <a:t>、</a:t>
            </a:r>
            <a:r>
              <a:rPr lang="ja-JP" altLang="ja-JP" sz="1600" kern="100" dirty="0" smtClean="0">
                <a:latin typeface="ＭＳ 明朝"/>
                <a:cs typeface="Times New Roman"/>
              </a:rPr>
              <a:t>新合金</a:t>
            </a:r>
            <a:r>
              <a:rPr lang="ja-JP" altLang="ja-JP" sz="1600" kern="100" dirty="0">
                <a:latin typeface="ＭＳ 明朝"/>
                <a:cs typeface="Times New Roman"/>
              </a:rPr>
              <a:t>の</a:t>
            </a:r>
            <a:r>
              <a:rPr lang="ja-JP" altLang="ja-JP" sz="1600" kern="100" dirty="0" smtClean="0">
                <a:latin typeface="ＭＳ 明朝"/>
                <a:cs typeface="Times New Roman"/>
              </a:rPr>
              <a:t>開発</a:t>
            </a:r>
            <a:r>
              <a:rPr lang="ja-JP" altLang="en-US" sz="1600" kern="100" dirty="0" smtClean="0">
                <a:latin typeface="ＭＳ 明朝"/>
                <a:cs typeface="Times New Roman"/>
              </a:rPr>
              <a:t>と用途の</a:t>
            </a:r>
            <a:r>
              <a:rPr lang="ja-JP" altLang="ja-JP" sz="1600" kern="100" dirty="0" smtClean="0">
                <a:latin typeface="ＭＳ 明朝"/>
                <a:cs typeface="Times New Roman"/>
              </a:rPr>
              <a:t>拡大</a:t>
            </a:r>
            <a:r>
              <a:rPr lang="ja-JP" altLang="ja-JP" sz="1600" kern="100" dirty="0">
                <a:latin typeface="ＭＳ 明朝"/>
                <a:cs typeface="Times New Roman"/>
              </a:rPr>
              <a:t>に取り組んでいます。</a:t>
            </a:r>
          </a:p>
          <a:p>
            <a:pPr lvl="0" algn="just">
              <a:buFont typeface="Wingdings"/>
              <a:buChar char=""/>
            </a:pPr>
            <a:r>
              <a:rPr lang="en-US" altLang="ja-JP" sz="1600" b="1" kern="100" dirty="0" smtClean="0">
                <a:latin typeface="ＭＳ Ｐゴシック" pitchFamily="50" charset="-128"/>
                <a:ea typeface="ＭＳ Ｐゴシック" pitchFamily="50" charset="-128"/>
                <a:cs typeface="Times New Roman"/>
              </a:rPr>
              <a:t>JIS</a:t>
            </a:r>
            <a:r>
              <a:rPr lang="ja-JP" altLang="en-US" sz="1600" b="1" kern="100" dirty="0" smtClean="0">
                <a:latin typeface="ＭＳ Ｐゴシック" pitchFamily="50" charset="-128"/>
                <a:ea typeface="ＭＳ Ｐゴシック" pitchFamily="50" charset="-128"/>
                <a:cs typeface="Times New Roman"/>
              </a:rPr>
              <a:t>規格</a:t>
            </a:r>
            <a:r>
              <a:rPr lang="ja-JP" altLang="ja-JP" sz="1600" kern="100" dirty="0" smtClean="0">
                <a:latin typeface="ＭＳ 明朝"/>
                <a:cs typeface="Times New Roman"/>
              </a:rPr>
              <a:t>の</a:t>
            </a:r>
            <a:r>
              <a:rPr lang="ja-JP" altLang="ja-JP" sz="1600" kern="100" dirty="0">
                <a:latin typeface="ＭＳ 明朝"/>
                <a:cs typeface="Times New Roman"/>
              </a:rPr>
              <a:t>策定や海外の規格に対応した</a:t>
            </a:r>
            <a:r>
              <a:rPr lang="en-US" altLang="ja-JP" sz="1600" b="1" kern="100" dirty="0">
                <a:latin typeface="ＭＳ Ｐゴシック" pitchFamily="50" charset="-128"/>
                <a:ea typeface="ＭＳ Ｐゴシック" pitchFamily="50" charset="-128"/>
                <a:cs typeface="Times New Roman"/>
              </a:rPr>
              <a:t>MSDS</a:t>
            </a:r>
            <a:r>
              <a:rPr lang="ja-JP" altLang="ja-JP" sz="1600" kern="100" dirty="0">
                <a:latin typeface="ＭＳ 明朝"/>
                <a:cs typeface="Times New Roman"/>
              </a:rPr>
              <a:t>シートの標準化などに取り組んでいます。</a:t>
            </a:r>
          </a:p>
          <a:p>
            <a:pPr lvl="0" algn="just">
              <a:buFont typeface="Wingdings"/>
              <a:buChar char=""/>
            </a:pPr>
            <a:r>
              <a:rPr lang="ja-JP" altLang="ja-JP" sz="1600" kern="100" dirty="0">
                <a:latin typeface="ＭＳ 明朝"/>
                <a:cs typeface="Times New Roman"/>
              </a:rPr>
              <a:t>分析用の標準試料</a:t>
            </a:r>
            <a:r>
              <a:rPr lang="ja-JP" altLang="ja-JP" sz="1600" kern="100" dirty="0" smtClean="0">
                <a:latin typeface="ＭＳ 明朝"/>
                <a:cs typeface="Times New Roman"/>
              </a:rPr>
              <a:t>を</a:t>
            </a:r>
            <a:r>
              <a:rPr lang="ja-JP" altLang="en-US" sz="1600" kern="100" dirty="0" smtClean="0">
                <a:latin typeface="ＭＳ 明朝"/>
                <a:cs typeface="Times New Roman"/>
              </a:rPr>
              <a:t>作製</a:t>
            </a:r>
            <a:r>
              <a:rPr lang="ja-JP" altLang="ja-JP" sz="1600" kern="100" dirty="0" smtClean="0">
                <a:latin typeface="ＭＳ 明朝"/>
                <a:cs typeface="Times New Roman"/>
              </a:rPr>
              <a:t>し</a:t>
            </a:r>
            <a:r>
              <a:rPr lang="ja-JP" altLang="ja-JP" sz="1600" kern="100" dirty="0">
                <a:latin typeface="ＭＳ 明朝"/>
                <a:cs typeface="Times New Roman"/>
              </a:rPr>
              <a:t>､頒布しています。</a:t>
            </a:r>
            <a:endParaRPr lang="ja-JP" altLang="ja-JP" sz="1600" kern="100" dirty="0">
              <a:effectLst/>
              <a:latin typeface="ＭＳ 明朝"/>
              <a:cs typeface="Times New Roman"/>
            </a:endParaRPr>
          </a:p>
        </p:txBody>
      </p:sp>
      <p:sp>
        <p:nvSpPr>
          <p:cNvPr id="4" name="テキスト ボックス 3"/>
          <p:cNvSpPr txBox="1"/>
          <p:nvPr/>
        </p:nvSpPr>
        <p:spPr>
          <a:xfrm>
            <a:off x="539552" y="5157192"/>
            <a:ext cx="7992888" cy="369332"/>
          </a:xfrm>
          <a:prstGeom prst="rect">
            <a:avLst/>
          </a:prstGeom>
          <a:noFill/>
        </p:spPr>
        <p:txBody>
          <a:bodyPr wrap="square" rtlCol="0">
            <a:spAutoFit/>
          </a:bodyPr>
          <a:lstStyle/>
          <a:p>
            <a:endParaRPr kumimoji="1" lang="ja-JP" altLang="en-US" dirty="0"/>
          </a:p>
        </p:txBody>
      </p:sp>
      <p:sp>
        <p:nvSpPr>
          <p:cNvPr id="8" name="テキスト ボックス 7"/>
          <p:cNvSpPr txBox="1"/>
          <p:nvPr/>
        </p:nvSpPr>
        <p:spPr>
          <a:xfrm>
            <a:off x="1331640" y="4235936"/>
            <a:ext cx="6971630" cy="2062103"/>
          </a:xfrm>
          <a:prstGeom prst="rect">
            <a:avLst/>
          </a:prstGeom>
          <a:ln w="19050">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marL="800100" algn="just">
              <a:spcAft>
                <a:spcPts val="0"/>
              </a:spcAft>
            </a:pPr>
            <a:r>
              <a:rPr lang="en-US" altLang="ja-JP" sz="1600" kern="100" dirty="0">
                <a:solidFill>
                  <a:schemeClr val="tx1"/>
                </a:solidFill>
                <a:latin typeface="+mn-ea"/>
                <a:cs typeface="Times New Roman"/>
              </a:rPr>
              <a:t>(</a:t>
            </a:r>
            <a:r>
              <a:rPr lang="ja-JP" altLang="ja-JP" sz="1600" kern="100" dirty="0">
                <a:solidFill>
                  <a:schemeClr val="tx1"/>
                </a:solidFill>
                <a:latin typeface="+mn-ea"/>
                <a:cs typeface="Times New Roman"/>
              </a:rPr>
              <a:t>最近の取り組み事例</a:t>
            </a:r>
            <a:r>
              <a:rPr lang="en-US" altLang="ja-JP" sz="1600" kern="100" dirty="0">
                <a:solidFill>
                  <a:schemeClr val="tx1"/>
                </a:solidFill>
                <a:latin typeface="+mn-ea"/>
                <a:cs typeface="Times New Roman"/>
              </a:rPr>
              <a:t>)</a:t>
            </a:r>
            <a:endParaRPr lang="ja-JP" altLang="ja-JP" sz="1600" kern="100" dirty="0">
              <a:solidFill>
                <a:schemeClr val="tx1"/>
              </a:solidFill>
              <a:latin typeface="+mn-ea"/>
              <a:cs typeface="Times New Roman"/>
            </a:endParaRPr>
          </a:p>
          <a:p>
            <a:pPr marL="342900" lvl="0" indent="-342900" algn="just">
              <a:spcAft>
                <a:spcPts val="0"/>
              </a:spcAft>
              <a:buFont typeface="Wingdings"/>
              <a:buChar char=""/>
            </a:pPr>
            <a:r>
              <a:rPr lang="en-US" altLang="ja-JP" sz="1600" kern="100" dirty="0">
                <a:solidFill>
                  <a:schemeClr val="tx1"/>
                </a:solidFill>
                <a:latin typeface="+mn-ea"/>
                <a:cs typeface="Times New Roman"/>
              </a:rPr>
              <a:t>22</a:t>
            </a:r>
            <a:r>
              <a:rPr lang="ja-JP" altLang="ja-JP" sz="1600" kern="100" dirty="0">
                <a:solidFill>
                  <a:schemeClr val="tx1"/>
                </a:solidFill>
                <a:latin typeface="+mn-ea"/>
                <a:cs typeface="Times New Roman"/>
              </a:rPr>
              <a:t>年度に</a:t>
            </a:r>
            <a:r>
              <a:rPr lang="en-US" altLang="ja-JP" sz="1600" kern="100" dirty="0">
                <a:solidFill>
                  <a:schemeClr val="tx1"/>
                </a:solidFill>
                <a:latin typeface="+mn-ea"/>
                <a:cs typeface="Times New Roman"/>
              </a:rPr>
              <a:t>JIS H </a:t>
            </a:r>
            <a:r>
              <a:rPr lang="en-US" altLang="ja-JP" sz="1600" kern="100" dirty="0" smtClean="0">
                <a:solidFill>
                  <a:schemeClr val="tx1"/>
                </a:solidFill>
                <a:latin typeface="+mn-ea"/>
                <a:cs typeface="Times New Roman"/>
              </a:rPr>
              <a:t>2211:2010 </a:t>
            </a:r>
            <a:r>
              <a:rPr lang="ja-JP" altLang="ja-JP" sz="1600" kern="100" dirty="0" smtClean="0">
                <a:solidFill>
                  <a:schemeClr val="tx1"/>
                </a:solidFill>
                <a:latin typeface="+mn-ea"/>
                <a:cs typeface="Times New Roman"/>
              </a:rPr>
              <a:t>の</a:t>
            </a:r>
            <a:r>
              <a:rPr lang="ja-JP" altLang="ja-JP" sz="1600" kern="100" dirty="0">
                <a:solidFill>
                  <a:schemeClr val="tx1"/>
                </a:solidFill>
                <a:latin typeface="+mn-ea"/>
                <a:cs typeface="Times New Roman"/>
              </a:rPr>
              <a:t>規格改定。</a:t>
            </a:r>
          </a:p>
          <a:p>
            <a:pPr marL="342900" lvl="0" indent="-342900" algn="just">
              <a:spcAft>
                <a:spcPts val="0"/>
              </a:spcAft>
              <a:buFont typeface="Wingdings"/>
              <a:buChar char=""/>
            </a:pPr>
            <a:r>
              <a:rPr lang="en-US" altLang="ja-JP" sz="1600" kern="100" dirty="0">
                <a:solidFill>
                  <a:schemeClr val="tx1"/>
                </a:solidFill>
                <a:latin typeface="+mn-ea"/>
                <a:cs typeface="Times New Roman"/>
              </a:rPr>
              <a:t>23</a:t>
            </a:r>
            <a:r>
              <a:rPr lang="ja-JP" altLang="ja-JP" sz="1600" kern="100" dirty="0">
                <a:solidFill>
                  <a:schemeClr val="tx1"/>
                </a:solidFill>
                <a:latin typeface="+mn-ea"/>
                <a:cs typeface="Times New Roman"/>
              </a:rPr>
              <a:t>年度に標準的</a:t>
            </a:r>
            <a:r>
              <a:rPr lang="en-US" altLang="ja-JP" sz="1600" kern="100" dirty="0">
                <a:solidFill>
                  <a:schemeClr val="tx1"/>
                </a:solidFill>
                <a:latin typeface="+mn-ea"/>
                <a:cs typeface="Times New Roman"/>
              </a:rPr>
              <a:t>MSDS(</a:t>
            </a:r>
            <a:r>
              <a:rPr lang="ja-JP" altLang="ja-JP" sz="1600" kern="100" dirty="0">
                <a:solidFill>
                  <a:schemeClr val="tx1"/>
                </a:solidFill>
                <a:latin typeface="+mn-ea"/>
                <a:cs typeface="Times New Roman"/>
              </a:rPr>
              <a:t>平成</a:t>
            </a:r>
            <a:r>
              <a:rPr lang="en-US" altLang="ja-JP" sz="1600" kern="100" dirty="0">
                <a:solidFill>
                  <a:schemeClr val="tx1"/>
                </a:solidFill>
                <a:latin typeface="+mn-ea"/>
                <a:cs typeface="Times New Roman"/>
              </a:rPr>
              <a:t>23</a:t>
            </a:r>
            <a:r>
              <a:rPr lang="ja-JP" altLang="ja-JP" sz="1600" kern="100" dirty="0">
                <a:solidFill>
                  <a:schemeClr val="tx1"/>
                </a:solidFill>
                <a:latin typeface="+mn-ea"/>
                <a:cs typeface="Times New Roman"/>
              </a:rPr>
              <a:t>年度改訂版</a:t>
            </a:r>
            <a:r>
              <a:rPr lang="en-US" altLang="ja-JP" sz="1600" kern="100" dirty="0">
                <a:solidFill>
                  <a:schemeClr val="tx1"/>
                </a:solidFill>
                <a:latin typeface="+mn-ea"/>
                <a:cs typeface="Times New Roman"/>
              </a:rPr>
              <a:t>)</a:t>
            </a:r>
            <a:r>
              <a:rPr lang="ja-JP" altLang="ja-JP" sz="1600" kern="100" dirty="0">
                <a:solidFill>
                  <a:schemeClr val="tx1"/>
                </a:solidFill>
                <a:latin typeface="+mn-ea"/>
                <a:cs typeface="Times New Roman"/>
              </a:rPr>
              <a:t>を改訂</a:t>
            </a:r>
            <a:r>
              <a:rPr lang="ja-JP" altLang="ja-JP" sz="1600" kern="100" dirty="0" smtClean="0">
                <a:solidFill>
                  <a:schemeClr val="tx1"/>
                </a:solidFill>
                <a:latin typeface="+mn-ea"/>
                <a:cs typeface="Times New Roman"/>
              </a:rPr>
              <a:t>しました</a:t>
            </a:r>
            <a:r>
              <a:rPr lang="ja-JP" altLang="en-US" sz="1600" kern="100" dirty="0" smtClean="0">
                <a:solidFill>
                  <a:schemeClr val="tx1"/>
                </a:solidFill>
                <a:latin typeface="+mn-ea"/>
                <a:cs typeface="Times New Roman"/>
              </a:rPr>
              <a:t>。</a:t>
            </a:r>
            <a:endParaRPr lang="ja-JP" altLang="ja-JP" sz="1600" kern="100" dirty="0">
              <a:solidFill>
                <a:schemeClr val="tx1"/>
              </a:solidFill>
              <a:latin typeface="+mn-ea"/>
              <a:cs typeface="Times New Roman"/>
            </a:endParaRPr>
          </a:p>
          <a:p>
            <a:pPr marL="342900" lvl="0" indent="-342900" algn="just">
              <a:spcAft>
                <a:spcPts val="0"/>
              </a:spcAft>
              <a:buFont typeface="Wingdings"/>
              <a:buChar char=""/>
            </a:pPr>
            <a:r>
              <a:rPr lang="ja-JP" altLang="en-US" sz="1600" kern="100" dirty="0" smtClean="0">
                <a:solidFill>
                  <a:schemeClr val="tx1"/>
                </a:solidFill>
                <a:latin typeface="+mn-ea"/>
                <a:cs typeface="Times New Roman"/>
              </a:rPr>
              <a:t>「</a:t>
            </a:r>
            <a:r>
              <a:rPr lang="ja-JP" altLang="en-US" sz="1600" kern="100" dirty="0">
                <a:solidFill>
                  <a:schemeClr val="tx1"/>
                </a:solidFill>
                <a:latin typeface="+mn-ea"/>
                <a:cs typeface="Times New Roman"/>
              </a:rPr>
              <a:t>アルミニウム合金地金・同二次地金中におけるＰＢＢ及びＰＢＤＥの含有について（試験報告書含む</a:t>
            </a:r>
            <a:r>
              <a:rPr lang="ja-JP" altLang="en-US" sz="1600" kern="100" dirty="0" smtClean="0">
                <a:solidFill>
                  <a:schemeClr val="tx1"/>
                </a:solidFill>
                <a:latin typeface="+mn-ea"/>
                <a:cs typeface="Times New Roman"/>
              </a:rPr>
              <a:t>）」</a:t>
            </a:r>
            <a:r>
              <a:rPr lang="ja-JP" altLang="ja-JP" sz="1600" kern="100" dirty="0" smtClean="0">
                <a:solidFill>
                  <a:schemeClr val="tx1"/>
                </a:solidFill>
                <a:latin typeface="+mn-ea"/>
                <a:cs typeface="Times New Roman"/>
              </a:rPr>
              <a:t>（</a:t>
            </a:r>
            <a:r>
              <a:rPr lang="en-US" altLang="ja-JP" sz="1600" kern="100" dirty="0">
                <a:solidFill>
                  <a:schemeClr val="tx1"/>
                </a:solidFill>
                <a:latin typeface="+mn-ea"/>
                <a:cs typeface="Times New Roman"/>
              </a:rPr>
              <a:t>2012.11.27</a:t>
            </a:r>
            <a:r>
              <a:rPr lang="ja-JP" altLang="ja-JP" sz="1600" kern="100" dirty="0" smtClean="0">
                <a:solidFill>
                  <a:schemeClr val="tx1"/>
                </a:solidFill>
                <a:latin typeface="+mn-ea"/>
                <a:cs typeface="Times New Roman"/>
              </a:rPr>
              <a:t>）</a:t>
            </a:r>
            <a:r>
              <a:rPr lang="ja-JP" altLang="en-US" sz="1600" kern="100" dirty="0" smtClean="0">
                <a:solidFill>
                  <a:schemeClr val="tx1"/>
                </a:solidFill>
                <a:latin typeface="+mn-ea"/>
                <a:cs typeface="Times New Roman"/>
              </a:rPr>
              <a:t>を</a:t>
            </a:r>
            <a:r>
              <a:rPr lang="ja-JP" altLang="ja-JP" sz="1600" kern="100" dirty="0" smtClean="0">
                <a:solidFill>
                  <a:schemeClr val="tx1"/>
                </a:solidFill>
                <a:latin typeface="+mn-ea"/>
                <a:cs typeface="Times New Roman"/>
              </a:rPr>
              <a:t>取りまとめ</a:t>
            </a:r>
            <a:r>
              <a:rPr lang="ja-JP" altLang="en-US" sz="1600" kern="100" dirty="0" smtClean="0">
                <a:solidFill>
                  <a:schemeClr val="tx1"/>
                </a:solidFill>
                <a:latin typeface="+mn-ea"/>
                <a:cs typeface="Times New Roman"/>
              </a:rPr>
              <a:t>ました</a:t>
            </a:r>
            <a:r>
              <a:rPr lang="ja-JP" altLang="ja-JP" sz="1600" kern="100" dirty="0" smtClean="0">
                <a:solidFill>
                  <a:schemeClr val="tx1"/>
                </a:solidFill>
                <a:latin typeface="+mn-ea"/>
                <a:cs typeface="Times New Roman"/>
              </a:rPr>
              <a:t>。</a:t>
            </a:r>
            <a:endParaRPr lang="ja-JP" altLang="ja-JP" sz="1600" kern="100" dirty="0">
              <a:solidFill>
                <a:schemeClr val="tx1"/>
              </a:solidFill>
              <a:latin typeface="+mn-ea"/>
              <a:cs typeface="Times New Roman"/>
            </a:endParaRPr>
          </a:p>
          <a:p>
            <a:pPr marL="342900" lvl="0" indent="-342900" algn="just">
              <a:spcAft>
                <a:spcPts val="0"/>
              </a:spcAft>
              <a:buFont typeface="Wingdings"/>
              <a:buChar char=""/>
            </a:pPr>
            <a:r>
              <a:rPr lang="en-US" altLang="ja-JP" sz="1600" kern="100" dirty="0" smtClean="0">
                <a:solidFill>
                  <a:schemeClr val="tx1"/>
                </a:solidFill>
                <a:latin typeface="+mn-ea"/>
                <a:cs typeface="Times New Roman"/>
              </a:rPr>
              <a:t>26</a:t>
            </a:r>
            <a:r>
              <a:rPr lang="ja-JP" altLang="ja-JP" sz="1600" kern="100" dirty="0" smtClean="0">
                <a:solidFill>
                  <a:schemeClr val="tx1"/>
                </a:solidFill>
                <a:latin typeface="+mn-ea"/>
                <a:cs typeface="Times New Roman"/>
              </a:rPr>
              <a:t>年</a:t>
            </a:r>
            <a:r>
              <a:rPr lang="en-US" altLang="ja-JP" sz="1600" kern="100" dirty="0" smtClean="0">
                <a:solidFill>
                  <a:schemeClr val="tx1"/>
                </a:solidFill>
                <a:latin typeface="+mn-ea"/>
                <a:cs typeface="Times New Roman"/>
              </a:rPr>
              <a:t>3</a:t>
            </a:r>
            <a:r>
              <a:rPr lang="ja-JP" altLang="en-US" sz="1600" kern="100" dirty="0" smtClean="0">
                <a:solidFill>
                  <a:schemeClr val="tx1"/>
                </a:solidFill>
                <a:latin typeface="+mn-ea"/>
                <a:cs typeface="Times New Roman"/>
              </a:rPr>
              <a:t>月に</a:t>
            </a:r>
            <a:r>
              <a:rPr lang="ja-JP" altLang="ja-JP" sz="1600" kern="100" dirty="0" smtClean="0">
                <a:solidFill>
                  <a:schemeClr val="tx1"/>
                </a:solidFill>
                <a:latin typeface="+mn-ea"/>
                <a:cs typeface="Times New Roman"/>
              </a:rPr>
              <a:t>共同</a:t>
            </a:r>
            <a:r>
              <a:rPr lang="ja-JP" altLang="ja-JP" sz="1600" kern="100" dirty="0">
                <a:solidFill>
                  <a:schemeClr val="tx1"/>
                </a:solidFill>
                <a:latin typeface="+mn-ea"/>
                <a:cs typeface="Times New Roman"/>
              </a:rPr>
              <a:t>研究の</a:t>
            </a:r>
            <a:r>
              <a:rPr lang="ja-JP" altLang="ja-JP" sz="1600" kern="100" dirty="0" smtClean="0">
                <a:solidFill>
                  <a:schemeClr val="tx1"/>
                </a:solidFill>
                <a:latin typeface="+mn-ea"/>
                <a:cs typeface="Times New Roman"/>
              </a:rPr>
              <a:t>成果</a:t>
            </a:r>
            <a:r>
              <a:rPr lang="ja-JP" altLang="en-US" sz="1600" kern="100" dirty="0" smtClean="0">
                <a:solidFill>
                  <a:schemeClr val="tx1"/>
                </a:solidFill>
                <a:latin typeface="+mn-ea"/>
                <a:cs typeface="Times New Roman"/>
              </a:rPr>
              <a:t>書をとりまとめました。</a:t>
            </a:r>
            <a:endParaRPr lang="en-US" altLang="ja-JP" sz="1600" kern="100" dirty="0" smtClean="0">
              <a:solidFill>
                <a:schemeClr val="tx1"/>
              </a:solidFill>
              <a:latin typeface="+mn-ea"/>
              <a:cs typeface="Times New Roman"/>
            </a:endParaRPr>
          </a:p>
          <a:p>
            <a:pPr marL="342900" lvl="0" indent="-342900" algn="just">
              <a:spcAft>
                <a:spcPts val="0"/>
              </a:spcAft>
              <a:buFont typeface="Wingdings"/>
              <a:buChar char=""/>
            </a:pPr>
            <a:r>
              <a:rPr lang="ja-JP" altLang="en-US" sz="1600" kern="100" dirty="0" smtClean="0">
                <a:solidFill>
                  <a:schemeClr val="tx1"/>
                </a:solidFill>
                <a:effectLst/>
                <a:latin typeface="+mn-ea"/>
                <a:cs typeface="Times New Roman"/>
              </a:rPr>
              <a:t>平成</a:t>
            </a:r>
            <a:r>
              <a:rPr lang="en-US" altLang="ja-JP" sz="1600" kern="100" dirty="0" smtClean="0">
                <a:solidFill>
                  <a:schemeClr val="tx1"/>
                </a:solidFill>
                <a:effectLst/>
                <a:latin typeface="+mn-ea"/>
                <a:cs typeface="Times New Roman"/>
              </a:rPr>
              <a:t>26</a:t>
            </a:r>
            <a:r>
              <a:rPr lang="ja-JP" altLang="en-US" sz="1600" kern="100" dirty="0" smtClean="0">
                <a:solidFill>
                  <a:schemeClr val="tx1"/>
                </a:solidFill>
                <a:effectLst/>
                <a:latin typeface="+mn-ea"/>
                <a:cs typeface="Times New Roman"/>
              </a:rPr>
              <a:t>年度に標準資料</a:t>
            </a:r>
            <a:r>
              <a:rPr lang="en-US" altLang="ja-JP" sz="1600" kern="100" dirty="0" smtClean="0">
                <a:solidFill>
                  <a:schemeClr val="tx1"/>
                </a:solidFill>
                <a:effectLst/>
                <a:latin typeface="+mn-ea"/>
                <a:cs typeface="Times New Roman"/>
              </a:rPr>
              <a:t>AD12-B</a:t>
            </a:r>
            <a:r>
              <a:rPr lang="ja-JP" altLang="en-US" sz="1600" kern="100" dirty="0" smtClean="0">
                <a:solidFill>
                  <a:schemeClr val="tx1"/>
                </a:solidFill>
                <a:effectLst/>
                <a:latin typeface="+mn-ea"/>
                <a:cs typeface="Times New Roman"/>
              </a:rPr>
              <a:t>を作成しました。</a:t>
            </a:r>
            <a:endParaRPr lang="ja-JP" altLang="ja-JP" sz="1600" kern="100" dirty="0">
              <a:effectLst/>
              <a:latin typeface="ＭＳ 明朝"/>
              <a:cs typeface="Times New Roman"/>
            </a:endParaRPr>
          </a:p>
        </p:txBody>
      </p:sp>
    </p:spTree>
    <p:extLst>
      <p:ext uri="{BB962C8B-B14F-4D97-AF65-F5344CB8AC3E}">
        <p14:creationId xmlns:p14="http://schemas.microsoft.com/office/powerpoint/2010/main" val="17062134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15616" y="692696"/>
            <a:ext cx="7817340" cy="990600"/>
          </a:xfrm>
        </p:spPr>
        <p:txBody>
          <a:bodyPr>
            <a:normAutofit fontScale="90000"/>
          </a:bodyPr>
          <a:lstStyle/>
          <a:p>
            <a:pPr lvl="0">
              <a:spcAft>
                <a:spcPts val="0"/>
              </a:spcAft>
            </a:pPr>
            <a:r>
              <a:rPr lang="en-US" altLang="ja-JP" sz="3200" kern="100" dirty="0" smtClean="0">
                <a:latin typeface="ＭＳ 明朝"/>
                <a:cs typeface="Times New Roman"/>
              </a:rPr>
              <a:t>3.</a:t>
            </a:r>
            <a:r>
              <a:rPr lang="ja-JP" altLang="en-US" sz="3100" kern="100" dirty="0" smtClean="0">
                <a:latin typeface="ＭＳ 明朝"/>
                <a:cs typeface="Times New Roman"/>
              </a:rPr>
              <a:t>３級</a:t>
            </a:r>
            <a:r>
              <a:rPr lang="ja-JP" altLang="en-US" sz="3100" kern="100" dirty="0">
                <a:latin typeface="ＭＳ 明朝"/>
                <a:cs typeface="Times New Roman"/>
              </a:rPr>
              <a:t>溶解技能者検定事業</a:t>
            </a:r>
            <a:r>
              <a:rPr lang="ja-JP" altLang="en-US" sz="3100" kern="100" dirty="0" smtClean="0">
                <a:latin typeface="ＭＳ 明朝"/>
                <a:cs typeface="Times New Roman"/>
              </a:rPr>
              <a:t>を運営して</a:t>
            </a:r>
            <a:r>
              <a:rPr lang="ja-JP" altLang="en-US" sz="3100" kern="100" dirty="0">
                <a:latin typeface="ＭＳ 明朝"/>
                <a:cs typeface="Times New Roman"/>
              </a:rPr>
              <a:t>います</a:t>
            </a:r>
            <a:endParaRPr lang="ja-JP" altLang="ja-JP" sz="3100" kern="100" dirty="0">
              <a:effectLst/>
              <a:latin typeface="ＭＳ 明朝"/>
              <a:cs typeface="Times New Roman"/>
            </a:endParaRPr>
          </a:p>
        </p:txBody>
      </p:sp>
      <p:sp>
        <p:nvSpPr>
          <p:cNvPr id="3" name="コンテンツ プレースホルダー 2"/>
          <p:cNvSpPr>
            <a:spLocks noGrp="1"/>
          </p:cNvSpPr>
          <p:nvPr>
            <p:ph idx="1"/>
          </p:nvPr>
        </p:nvSpPr>
        <p:spPr>
          <a:xfrm>
            <a:off x="1619672" y="1844824"/>
            <a:ext cx="6444716" cy="2160240"/>
          </a:xfrm>
        </p:spPr>
        <p:txBody>
          <a:bodyPr>
            <a:noAutofit/>
          </a:bodyPr>
          <a:lstStyle/>
          <a:p>
            <a:pPr marL="342900" lvl="0" indent="-342900" algn="just">
              <a:spcAft>
                <a:spcPts val="0"/>
              </a:spcAft>
              <a:buFont typeface="Wingdings"/>
              <a:buChar char=""/>
            </a:pPr>
            <a:r>
              <a:rPr lang="ja-JP" altLang="en-US" sz="1800" kern="100" dirty="0" smtClean="0">
                <a:latin typeface="ＭＳ 明朝"/>
                <a:cs typeface="Times New Roman"/>
              </a:rPr>
              <a:t>アルミ二次合金業界における我が国唯一の資格認定制度となっている３</a:t>
            </a:r>
            <a:r>
              <a:rPr lang="ja-JP" altLang="ja-JP" sz="1800" kern="100" dirty="0" smtClean="0">
                <a:solidFill>
                  <a:prstClr val="black"/>
                </a:solidFill>
                <a:latin typeface="ＭＳ 明朝"/>
                <a:cs typeface="Times New Roman"/>
              </a:rPr>
              <a:t>級</a:t>
            </a:r>
            <a:r>
              <a:rPr lang="ja-JP" altLang="ja-JP" sz="1800" kern="100" dirty="0">
                <a:solidFill>
                  <a:prstClr val="black"/>
                </a:solidFill>
                <a:latin typeface="ＭＳ 明朝"/>
                <a:cs typeface="Times New Roman"/>
              </a:rPr>
              <a:t>溶解技能者</a:t>
            </a:r>
            <a:r>
              <a:rPr lang="ja-JP" altLang="ja-JP" sz="1800" kern="100" dirty="0" smtClean="0">
                <a:solidFill>
                  <a:prstClr val="black"/>
                </a:solidFill>
                <a:latin typeface="ＭＳ 明朝"/>
                <a:cs typeface="Times New Roman"/>
              </a:rPr>
              <a:t>検定</a:t>
            </a:r>
            <a:r>
              <a:rPr lang="ja-JP" altLang="en-US" sz="1800" kern="100" dirty="0" smtClean="0">
                <a:solidFill>
                  <a:prstClr val="black"/>
                </a:solidFill>
                <a:latin typeface="ＭＳ 明朝"/>
                <a:cs typeface="Times New Roman"/>
              </a:rPr>
              <a:t>事業</a:t>
            </a:r>
            <a:r>
              <a:rPr lang="ja-JP" altLang="en-US" sz="1800" kern="100" dirty="0" smtClean="0">
                <a:latin typeface="ＭＳ 明朝"/>
                <a:cs typeface="Times New Roman"/>
              </a:rPr>
              <a:t>を運営しております。</a:t>
            </a:r>
            <a:r>
              <a:rPr lang="en-US" altLang="ja-JP" sz="1800" kern="100" dirty="0" smtClean="0">
                <a:latin typeface="ＭＳ 明朝"/>
                <a:cs typeface="Times New Roman"/>
              </a:rPr>
              <a:t>〔</a:t>
            </a:r>
            <a:r>
              <a:rPr lang="ja-JP" altLang="en-US" sz="1800" kern="100" dirty="0" smtClean="0">
                <a:latin typeface="ＭＳ 明朝"/>
                <a:cs typeface="Times New Roman"/>
              </a:rPr>
              <a:t>隔年事業）</a:t>
            </a:r>
            <a:endParaRPr lang="en-US" altLang="ja-JP" sz="1800" kern="100" dirty="0" smtClean="0">
              <a:latin typeface="ＭＳ 明朝"/>
              <a:cs typeface="Times New Roman"/>
            </a:endParaRPr>
          </a:p>
          <a:p>
            <a:pPr marL="342900" lvl="0" indent="-342900" algn="just">
              <a:spcAft>
                <a:spcPts val="0"/>
              </a:spcAft>
              <a:buFont typeface="Wingdings"/>
              <a:buChar char=""/>
            </a:pPr>
            <a:r>
              <a:rPr lang="ja-JP" altLang="en-US" sz="1800" kern="100" dirty="0" smtClean="0">
                <a:latin typeface="ＭＳ 明朝"/>
                <a:cs typeface="Times New Roman"/>
              </a:rPr>
              <a:t>３</a:t>
            </a:r>
            <a:r>
              <a:rPr lang="ja-JP" altLang="ja-JP" sz="1800" kern="100" dirty="0" smtClean="0">
                <a:latin typeface="ＭＳ 明朝"/>
                <a:cs typeface="Times New Roman"/>
              </a:rPr>
              <a:t>級</a:t>
            </a:r>
            <a:r>
              <a:rPr lang="ja-JP" altLang="ja-JP" sz="1800" kern="100" dirty="0">
                <a:latin typeface="ＭＳ 明朝"/>
                <a:cs typeface="Times New Roman"/>
              </a:rPr>
              <a:t>溶解技能者</a:t>
            </a:r>
            <a:r>
              <a:rPr lang="ja-JP" altLang="ja-JP" sz="1800" kern="100" dirty="0" smtClean="0">
                <a:latin typeface="ＭＳ 明朝"/>
                <a:cs typeface="Times New Roman"/>
              </a:rPr>
              <a:t>検定</a:t>
            </a:r>
            <a:r>
              <a:rPr lang="ja-JP" altLang="en-US" sz="1800" kern="100" dirty="0" smtClean="0">
                <a:latin typeface="ＭＳ 明朝"/>
                <a:cs typeface="Times New Roman"/>
              </a:rPr>
              <a:t>事業は</a:t>
            </a:r>
            <a:r>
              <a:rPr lang="ja-JP" altLang="ja-JP" sz="1800" kern="100" dirty="0" smtClean="0">
                <a:latin typeface="ＭＳ 明朝"/>
                <a:cs typeface="Times New Roman"/>
              </a:rPr>
              <a:t>隔年</a:t>
            </a:r>
            <a:r>
              <a:rPr lang="ja-JP" altLang="ja-JP" sz="1800" kern="100" dirty="0">
                <a:latin typeface="ＭＳ 明朝"/>
                <a:cs typeface="Times New Roman"/>
              </a:rPr>
              <a:t>事業と</a:t>
            </a:r>
            <a:r>
              <a:rPr lang="ja-JP" altLang="ja-JP" sz="1800" kern="100" dirty="0" smtClean="0">
                <a:latin typeface="ＭＳ 明朝"/>
                <a:cs typeface="Times New Roman"/>
              </a:rPr>
              <a:t>して行って</a:t>
            </a:r>
            <a:r>
              <a:rPr lang="ja-JP" altLang="ja-JP" sz="1800" kern="100" dirty="0">
                <a:latin typeface="ＭＳ 明朝"/>
                <a:cs typeface="Times New Roman"/>
              </a:rPr>
              <a:t>います。</a:t>
            </a:r>
          </a:p>
          <a:p>
            <a:pPr marL="342900" lvl="0" indent="-342900" algn="just">
              <a:spcAft>
                <a:spcPts val="0"/>
              </a:spcAft>
              <a:buFont typeface="Wingdings"/>
              <a:buChar char=""/>
            </a:pPr>
            <a:r>
              <a:rPr lang="ja-JP" altLang="ja-JP" sz="1800" kern="100" dirty="0">
                <a:latin typeface="ＭＳ 明朝"/>
                <a:cs typeface="Times New Roman"/>
              </a:rPr>
              <a:t>受験者の便宜を図るため､各地で講習会を開催しています。</a:t>
            </a:r>
          </a:p>
          <a:p>
            <a:pPr marL="342900" lvl="0" indent="-342900" algn="just">
              <a:spcAft>
                <a:spcPts val="0"/>
              </a:spcAft>
              <a:buFont typeface="Wingdings"/>
              <a:buChar char=""/>
            </a:pPr>
            <a:r>
              <a:rPr lang="ja-JP" altLang="en-US" sz="1800" kern="100" dirty="0" smtClean="0">
                <a:latin typeface="ＭＳ 明朝"/>
                <a:cs typeface="Times New Roman"/>
              </a:rPr>
              <a:t>受講者向けに</a:t>
            </a:r>
            <a:r>
              <a:rPr lang="ja-JP" altLang="ja-JP" sz="1800" kern="100" dirty="0" smtClean="0">
                <a:latin typeface="ＭＳ 明朝"/>
                <a:cs typeface="Times New Roman"/>
              </a:rPr>
              <a:t>テキスト</a:t>
            </a:r>
            <a:r>
              <a:rPr lang="ja-JP" altLang="ja-JP" sz="1800" kern="100" dirty="0">
                <a:latin typeface="ＭＳ 明朝"/>
                <a:cs typeface="Times New Roman"/>
              </a:rPr>
              <a:t>を作成</a:t>
            </a:r>
            <a:r>
              <a:rPr lang="ja-JP" altLang="ja-JP" sz="1800" kern="100" dirty="0" smtClean="0">
                <a:latin typeface="ＭＳ 明朝"/>
                <a:cs typeface="Times New Roman"/>
              </a:rPr>
              <a:t>して</a:t>
            </a:r>
            <a:r>
              <a:rPr lang="ja-JP" altLang="en-US" sz="1800" kern="100" dirty="0" smtClean="0">
                <a:latin typeface="ＭＳ 明朝"/>
                <a:cs typeface="Times New Roman"/>
              </a:rPr>
              <a:t>おり、技術の進歩に応じて</a:t>
            </a:r>
            <a:r>
              <a:rPr lang="ja-JP" altLang="ja-JP" sz="1800" kern="100" dirty="0" smtClean="0">
                <a:latin typeface="ＭＳ 明朝"/>
                <a:cs typeface="Times New Roman"/>
              </a:rPr>
              <a:t>内容</a:t>
            </a:r>
            <a:r>
              <a:rPr lang="ja-JP" altLang="en-US" sz="1800" kern="100" dirty="0" smtClean="0">
                <a:latin typeface="ＭＳ 明朝"/>
                <a:cs typeface="Times New Roman"/>
              </a:rPr>
              <a:t>も改訂を重ねています。</a:t>
            </a:r>
            <a:endParaRPr lang="ja-JP" altLang="ja-JP" sz="1800" kern="100" dirty="0">
              <a:latin typeface="ＭＳ 明朝"/>
              <a:cs typeface="Times New Roman"/>
            </a:endParaRPr>
          </a:p>
          <a:p>
            <a:endParaRPr kumimoji="1" lang="ja-JP" altLang="en-US" sz="1600" dirty="0"/>
          </a:p>
        </p:txBody>
      </p:sp>
      <p:sp>
        <p:nvSpPr>
          <p:cNvPr id="4" name="テキスト ボックス 3"/>
          <p:cNvSpPr txBox="1"/>
          <p:nvPr/>
        </p:nvSpPr>
        <p:spPr>
          <a:xfrm>
            <a:off x="539552" y="5157192"/>
            <a:ext cx="7992888" cy="369332"/>
          </a:xfrm>
          <a:prstGeom prst="rect">
            <a:avLst/>
          </a:prstGeom>
          <a:noFill/>
        </p:spPr>
        <p:txBody>
          <a:bodyPr wrap="square" rtlCol="0">
            <a:spAutoFit/>
          </a:bodyPr>
          <a:lstStyle/>
          <a:p>
            <a:endParaRPr kumimoji="1" lang="ja-JP" altLang="en-US" dirty="0"/>
          </a:p>
        </p:txBody>
      </p:sp>
      <p:sp>
        <p:nvSpPr>
          <p:cNvPr id="8" name="テキスト ボックス 7"/>
          <p:cNvSpPr txBox="1"/>
          <p:nvPr/>
        </p:nvSpPr>
        <p:spPr>
          <a:xfrm>
            <a:off x="1624681" y="4293096"/>
            <a:ext cx="6594895" cy="141577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810260" algn="just">
              <a:spcAft>
                <a:spcPts val="0"/>
              </a:spcAft>
            </a:pPr>
            <a:r>
              <a:rPr lang="ja-JP" altLang="ja-JP" b="1" kern="100" dirty="0">
                <a:latin typeface="ＭＳ ゴシック" pitchFamily="49" charset="-128"/>
                <a:ea typeface="ＭＳ ゴシック" pitchFamily="49" charset="-128"/>
                <a:cs typeface="Times New Roman"/>
              </a:rPr>
              <a:t>（平成</a:t>
            </a:r>
            <a:r>
              <a:rPr lang="en-US" altLang="ja-JP" b="1" kern="100" dirty="0" smtClean="0">
                <a:latin typeface="ＭＳ ゴシック" pitchFamily="49" charset="-128"/>
                <a:ea typeface="ＭＳ ゴシック" pitchFamily="49" charset="-128"/>
                <a:cs typeface="Times New Roman"/>
              </a:rPr>
              <a:t>26</a:t>
            </a:r>
            <a:r>
              <a:rPr lang="ja-JP" altLang="ja-JP" b="1" kern="100" dirty="0" smtClean="0">
                <a:latin typeface="ＭＳ ゴシック" pitchFamily="49" charset="-128"/>
                <a:ea typeface="ＭＳ ゴシック" pitchFamily="49" charset="-128"/>
                <a:cs typeface="Times New Roman"/>
              </a:rPr>
              <a:t>年度</a:t>
            </a:r>
            <a:r>
              <a:rPr lang="ja-JP" altLang="ja-JP" b="1" kern="100" dirty="0">
                <a:latin typeface="ＭＳ ゴシック" pitchFamily="49" charset="-128"/>
                <a:ea typeface="ＭＳ ゴシック" pitchFamily="49" charset="-128"/>
                <a:cs typeface="Times New Roman"/>
              </a:rPr>
              <a:t>検定事業）</a:t>
            </a:r>
            <a:endParaRPr lang="ja-JP" altLang="ja-JP" sz="1400" b="1" kern="100" dirty="0">
              <a:latin typeface="ＭＳ ゴシック" pitchFamily="49" charset="-128"/>
              <a:ea typeface="ＭＳ ゴシック" pitchFamily="49" charset="-128"/>
              <a:cs typeface="Times New Roman"/>
            </a:endParaRPr>
          </a:p>
          <a:p>
            <a:pPr marL="342900" lvl="0" indent="-342900" algn="just">
              <a:spcAft>
                <a:spcPts val="0"/>
              </a:spcAft>
              <a:buFont typeface="Wingdings" pitchFamily="2" charset="2"/>
              <a:buChar char="Ø"/>
            </a:pPr>
            <a:r>
              <a:rPr lang="ja-JP" altLang="ja-JP" b="1" kern="100" dirty="0">
                <a:latin typeface="ＭＳ ゴシック" pitchFamily="49" charset="-128"/>
                <a:ea typeface="ＭＳ ゴシック" pitchFamily="49" charset="-128"/>
                <a:cs typeface="Times New Roman"/>
              </a:rPr>
              <a:t>講習会は東京、名古屋、大阪で</a:t>
            </a:r>
            <a:r>
              <a:rPr lang="ja-JP" altLang="ja-JP" b="1" kern="100" dirty="0" smtClean="0">
                <a:latin typeface="ＭＳ ゴシック" pitchFamily="49" charset="-128"/>
                <a:ea typeface="ＭＳ ゴシック" pitchFamily="49" charset="-128"/>
                <a:cs typeface="Times New Roman"/>
              </a:rPr>
              <a:t>開催</a:t>
            </a:r>
            <a:endParaRPr lang="en-US" altLang="ja-JP" b="1" kern="100" dirty="0" smtClean="0">
              <a:latin typeface="ＭＳ ゴシック" pitchFamily="49" charset="-128"/>
              <a:ea typeface="ＭＳ ゴシック" pitchFamily="49" charset="-128"/>
              <a:cs typeface="Times New Roman"/>
            </a:endParaRPr>
          </a:p>
          <a:p>
            <a:pPr marL="342900" lvl="0" indent="-342900" algn="just">
              <a:spcAft>
                <a:spcPts val="0"/>
              </a:spcAft>
              <a:buFont typeface="Wingdings" pitchFamily="2" charset="2"/>
              <a:buChar char="Ø"/>
            </a:pPr>
            <a:r>
              <a:rPr lang="ja-JP" altLang="en-US" b="1" kern="100" dirty="0" smtClean="0">
                <a:latin typeface="ＭＳ ゴシック" pitchFamily="49" charset="-128"/>
                <a:ea typeface="ＭＳ ゴシック" pitchFamily="49" charset="-128"/>
                <a:cs typeface="Times New Roman"/>
              </a:rPr>
              <a:t>平成</a:t>
            </a:r>
            <a:r>
              <a:rPr lang="en-US" altLang="ja-JP" b="1" kern="100" dirty="0" smtClean="0">
                <a:latin typeface="ＭＳ ゴシック" pitchFamily="49" charset="-128"/>
                <a:ea typeface="ＭＳ ゴシック" pitchFamily="49" charset="-128"/>
                <a:cs typeface="Times New Roman"/>
              </a:rPr>
              <a:t>26</a:t>
            </a:r>
            <a:r>
              <a:rPr lang="ja-JP" altLang="en-US" b="1" kern="100" dirty="0" smtClean="0">
                <a:latin typeface="ＭＳ ゴシック" pitchFamily="49" charset="-128"/>
                <a:ea typeface="ＭＳ ゴシック" pitchFamily="49" charset="-128"/>
                <a:cs typeface="Times New Roman"/>
              </a:rPr>
              <a:t>年度</a:t>
            </a:r>
            <a:r>
              <a:rPr lang="ja-JP" altLang="en-US" b="1" kern="100" dirty="0" smtClean="0">
                <a:latin typeface="ＭＳ ゴシック" pitchFamily="49" charset="-128"/>
                <a:ea typeface="ＭＳ ゴシック" pitchFamily="49" charset="-128"/>
                <a:cs typeface="Times New Roman"/>
              </a:rPr>
              <a:t>の合格者</a:t>
            </a:r>
            <a:r>
              <a:rPr lang="ja-JP" altLang="ja-JP" b="1" kern="100" dirty="0" smtClean="0">
                <a:latin typeface="ＭＳ ゴシック" pitchFamily="49" charset="-128"/>
                <a:ea typeface="ＭＳ ゴシック" pitchFamily="49" charset="-128"/>
                <a:cs typeface="Times New Roman"/>
              </a:rPr>
              <a:t>は</a:t>
            </a:r>
            <a:r>
              <a:rPr lang="ja-JP" altLang="en-US" b="1" kern="100" dirty="0">
                <a:latin typeface="ＭＳ ゴシック" pitchFamily="49" charset="-128"/>
                <a:ea typeface="ＭＳ ゴシック" pitchFamily="49" charset="-128"/>
                <a:cs typeface="Times New Roman"/>
              </a:rPr>
              <a:t> </a:t>
            </a:r>
            <a:r>
              <a:rPr lang="en-US" altLang="ja-JP" b="1" kern="100" dirty="0" smtClean="0">
                <a:latin typeface="ＭＳ ゴシック" pitchFamily="49" charset="-128"/>
                <a:ea typeface="ＭＳ ゴシック" pitchFamily="49" charset="-128"/>
                <a:cs typeface="Times New Roman"/>
              </a:rPr>
              <a:t>60</a:t>
            </a:r>
            <a:r>
              <a:rPr lang="ja-JP" altLang="ja-JP" b="1" kern="100" dirty="0" smtClean="0">
                <a:latin typeface="ＭＳ ゴシック" pitchFamily="49" charset="-128"/>
                <a:ea typeface="ＭＳ ゴシック" pitchFamily="49" charset="-128"/>
                <a:cs typeface="Times New Roman"/>
              </a:rPr>
              <a:t>名</a:t>
            </a:r>
            <a:endParaRPr lang="en-US" altLang="ja-JP" b="1" kern="100" dirty="0" smtClean="0">
              <a:latin typeface="ＭＳ ゴシック" pitchFamily="49" charset="-128"/>
              <a:ea typeface="ＭＳ ゴシック" pitchFamily="49" charset="-128"/>
              <a:cs typeface="Times New Roman"/>
            </a:endParaRPr>
          </a:p>
          <a:p>
            <a:pPr marL="285750" indent="-285750">
              <a:buFont typeface="Wingdings" pitchFamily="2" charset="2"/>
              <a:buChar char="Ø"/>
            </a:pPr>
            <a:r>
              <a:rPr lang="ja-JP" altLang="ja-JP" b="1" kern="100" dirty="0" smtClean="0">
                <a:latin typeface="ＭＳ ゴシック" pitchFamily="49" charset="-128"/>
                <a:ea typeface="ＭＳ ゴシック" pitchFamily="49" charset="-128"/>
                <a:cs typeface="Times New Roman"/>
              </a:rPr>
              <a:t>これ迄、</a:t>
            </a:r>
            <a:r>
              <a:rPr lang="ja-JP" altLang="en-US" b="1" kern="100" dirty="0" smtClean="0">
                <a:latin typeface="ＭＳ ゴシック" pitchFamily="49" charset="-128"/>
                <a:ea typeface="ＭＳ ゴシック" pitchFamily="49" charset="-128"/>
                <a:cs typeface="Times New Roman"/>
              </a:rPr>
              <a:t>延べ</a:t>
            </a:r>
            <a:r>
              <a:rPr lang="en-US" altLang="ja-JP" b="1" kern="100" dirty="0" smtClean="0">
                <a:latin typeface="ＭＳ ゴシック" pitchFamily="49" charset="-128"/>
                <a:ea typeface="ＭＳ ゴシック" pitchFamily="49" charset="-128"/>
                <a:cs typeface="Times New Roman"/>
              </a:rPr>
              <a:t>1,930</a:t>
            </a:r>
            <a:r>
              <a:rPr lang="ja-JP" altLang="ja-JP" b="1" kern="100" dirty="0" smtClean="0">
                <a:latin typeface="ＭＳ ゴシック" pitchFamily="49" charset="-128"/>
                <a:ea typeface="ＭＳ ゴシック" pitchFamily="49" charset="-128"/>
                <a:cs typeface="Times New Roman"/>
              </a:rPr>
              <a:t>名の</a:t>
            </a:r>
            <a:r>
              <a:rPr lang="en-US" altLang="ja-JP" b="1" kern="100" dirty="0" smtClean="0">
                <a:latin typeface="ＭＳ ゴシック" pitchFamily="49" charset="-128"/>
                <a:ea typeface="ＭＳ ゴシック" pitchFamily="49" charset="-128"/>
                <a:cs typeface="Times New Roman"/>
              </a:rPr>
              <a:t>3</a:t>
            </a:r>
            <a:r>
              <a:rPr lang="ja-JP" altLang="ja-JP" b="1" kern="100" dirty="0" smtClean="0">
                <a:latin typeface="ＭＳ ゴシック" pitchFamily="49" charset="-128"/>
                <a:ea typeface="ＭＳ ゴシック" pitchFamily="49" charset="-128"/>
                <a:cs typeface="Times New Roman"/>
              </a:rPr>
              <a:t>級技能者を生み出しています。</a:t>
            </a:r>
            <a:endParaRPr lang="ja-JP" altLang="en-US" sz="1400" b="1" kern="100" dirty="0" smtClean="0">
              <a:latin typeface="ＭＳ ゴシック" pitchFamily="49" charset="-128"/>
              <a:ea typeface="ＭＳ ゴシック" pitchFamily="49" charset="-128"/>
              <a:cs typeface="Times New Roman"/>
            </a:endParaRPr>
          </a:p>
          <a:p>
            <a:pPr marL="713105" algn="just">
              <a:spcAft>
                <a:spcPts val="0"/>
              </a:spcAft>
            </a:pPr>
            <a:endParaRPr lang="ja-JP" altLang="ja-JP" sz="1400" b="1" kern="100" dirty="0">
              <a:effectLst/>
              <a:latin typeface="ＭＳ ゴシック" pitchFamily="49" charset="-128"/>
              <a:ea typeface="ＭＳ ゴシック" pitchFamily="49" charset="-128"/>
              <a:cs typeface="Times New Roman"/>
            </a:endParaRPr>
          </a:p>
        </p:txBody>
      </p:sp>
    </p:spTree>
    <p:extLst>
      <p:ext uri="{BB962C8B-B14F-4D97-AF65-F5344CB8AC3E}">
        <p14:creationId xmlns:p14="http://schemas.microsoft.com/office/powerpoint/2010/main" val="14766332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15616" y="620688"/>
            <a:ext cx="7416824" cy="990600"/>
          </a:xfrm>
        </p:spPr>
        <p:txBody>
          <a:bodyPr>
            <a:normAutofit fontScale="90000"/>
          </a:bodyPr>
          <a:lstStyle/>
          <a:p>
            <a:pPr lvl="0">
              <a:spcAft>
                <a:spcPts val="0"/>
              </a:spcAft>
            </a:pPr>
            <a:r>
              <a:rPr lang="en-US" altLang="ja-JP" sz="3200" kern="100" dirty="0">
                <a:latin typeface="ＭＳ 明朝"/>
                <a:cs typeface="Times New Roman"/>
              </a:rPr>
              <a:t>4</a:t>
            </a:r>
            <a:r>
              <a:rPr lang="en-US" altLang="ja-JP" sz="3200" kern="100" dirty="0" smtClean="0">
                <a:latin typeface="ＭＳ 明朝"/>
                <a:cs typeface="Times New Roman"/>
              </a:rPr>
              <a:t>.</a:t>
            </a:r>
            <a:r>
              <a:rPr lang="ja-JP" altLang="en-US" sz="3200" kern="100" dirty="0" smtClean="0">
                <a:latin typeface="ＭＳ 明朝"/>
                <a:cs typeface="Times New Roman"/>
              </a:rPr>
              <a:t>　事故</a:t>
            </a:r>
            <a:r>
              <a:rPr lang="ja-JP" altLang="en-US" sz="3200" kern="100" dirty="0">
                <a:latin typeface="ＭＳ 明朝"/>
                <a:cs typeface="Times New Roman"/>
              </a:rPr>
              <a:t>トラブルなどの情報共有に力</a:t>
            </a:r>
            <a:r>
              <a:rPr lang="ja-JP" altLang="en-US" sz="3200" kern="100" dirty="0" smtClean="0">
                <a:latin typeface="ＭＳ 明朝"/>
                <a:cs typeface="Times New Roman"/>
              </a:rPr>
              <a:t>を</a:t>
            </a:r>
            <a:r>
              <a:rPr lang="en-US" altLang="ja-JP" sz="3200" kern="100" dirty="0" smtClean="0">
                <a:latin typeface="ＭＳ 明朝"/>
                <a:cs typeface="Times New Roman"/>
              </a:rPr>
              <a:t/>
            </a:r>
            <a:br>
              <a:rPr lang="en-US" altLang="ja-JP" sz="3200" kern="100" dirty="0" smtClean="0">
                <a:latin typeface="ＭＳ 明朝"/>
                <a:cs typeface="Times New Roman"/>
              </a:rPr>
            </a:br>
            <a:r>
              <a:rPr lang="ja-JP" altLang="en-US" sz="3200" kern="100" dirty="0" smtClean="0">
                <a:latin typeface="ＭＳ 明朝"/>
                <a:cs typeface="Times New Roman"/>
              </a:rPr>
              <a:t>　　</a:t>
            </a:r>
            <a:r>
              <a:rPr lang="ja-JP" altLang="en-US" sz="3200" b="1" kern="100" dirty="0" smtClean="0">
                <a:latin typeface="ＭＳ 明朝"/>
                <a:cs typeface="Times New Roman"/>
              </a:rPr>
              <a:t>入れて</a:t>
            </a:r>
            <a:r>
              <a:rPr lang="ja-JP" altLang="en-US" sz="3200" b="1" kern="100" dirty="0">
                <a:latin typeface="ＭＳ 明朝"/>
                <a:cs typeface="Times New Roman"/>
              </a:rPr>
              <a:t>います</a:t>
            </a:r>
            <a:endParaRPr lang="ja-JP" altLang="ja-JP" sz="3200" b="1" kern="100" dirty="0">
              <a:effectLst/>
              <a:latin typeface="ＭＳ 明朝"/>
              <a:cs typeface="Times New Roman"/>
            </a:endParaRPr>
          </a:p>
        </p:txBody>
      </p:sp>
      <p:sp>
        <p:nvSpPr>
          <p:cNvPr id="3" name="コンテンツ プレースホルダー 2"/>
          <p:cNvSpPr>
            <a:spLocks noGrp="1"/>
          </p:cNvSpPr>
          <p:nvPr>
            <p:ph idx="1"/>
          </p:nvPr>
        </p:nvSpPr>
        <p:spPr>
          <a:xfrm>
            <a:off x="971600" y="1844824"/>
            <a:ext cx="7272808" cy="1440159"/>
          </a:xfrm>
        </p:spPr>
        <p:txBody>
          <a:bodyPr>
            <a:noAutofit/>
          </a:bodyPr>
          <a:lstStyle/>
          <a:p>
            <a:pPr marL="342900" lvl="0" indent="-342900" algn="just">
              <a:spcAft>
                <a:spcPts val="0"/>
              </a:spcAft>
              <a:buFont typeface="Wingdings"/>
              <a:buChar char=""/>
            </a:pPr>
            <a:r>
              <a:rPr lang="ja-JP" altLang="ja-JP" sz="1800" kern="100" dirty="0">
                <a:latin typeface="ＭＳ 明朝"/>
                <a:cs typeface="Times New Roman"/>
              </a:rPr>
              <a:t>安心・安全対策は企業活動の要です。</a:t>
            </a:r>
          </a:p>
          <a:p>
            <a:pPr marL="342900" lvl="0" indent="-342900" algn="just">
              <a:spcAft>
                <a:spcPts val="0"/>
              </a:spcAft>
              <a:buFont typeface="Wingdings"/>
              <a:buChar char=""/>
            </a:pPr>
            <a:r>
              <a:rPr lang="ja-JP" altLang="ja-JP" sz="1800" kern="100" dirty="0">
                <a:latin typeface="ＭＳ 明朝"/>
                <a:cs typeface="Times New Roman"/>
              </a:rPr>
              <a:t>事故トラブル発生に際しては、</a:t>
            </a:r>
            <a:r>
              <a:rPr lang="ja-JP" altLang="ja-JP" sz="1800" kern="100" dirty="0" smtClean="0">
                <a:latin typeface="ＭＳ 明朝"/>
                <a:cs typeface="Times New Roman"/>
              </a:rPr>
              <a:t>会員</a:t>
            </a:r>
            <a:r>
              <a:rPr lang="ja-JP" altLang="en-US" sz="1800" kern="100" dirty="0" smtClean="0">
                <a:latin typeface="ＭＳ 明朝"/>
                <a:cs typeface="Times New Roman"/>
              </a:rPr>
              <a:t>相互の</a:t>
            </a:r>
            <a:r>
              <a:rPr lang="ja-JP" altLang="ja-JP" sz="1800" kern="100" dirty="0">
                <a:latin typeface="ＭＳ 明朝"/>
                <a:cs typeface="Times New Roman"/>
              </a:rPr>
              <a:t>情報共有</a:t>
            </a:r>
            <a:r>
              <a:rPr lang="ja-JP" altLang="en-US" sz="1800" kern="100" dirty="0" smtClean="0">
                <a:latin typeface="ＭＳ 明朝"/>
                <a:cs typeface="Times New Roman"/>
              </a:rPr>
              <a:t>に力を入れており</a:t>
            </a:r>
            <a:r>
              <a:rPr lang="ja-JP" altLang="ja-JP" sz="1800" kern="100" dirty="0" smtClean="0">
                <a:latin typeface="ＭＳ 明朝"/>
                <a:cs typeface="Times New Roman"/>
              </a:rPr>
              <a:t>､</a:t>
            </a:r>
            <a:r>
              <a:rPr lang="ja-JP" altLang="ja-JP" sz="1800" kern="100" dirty="0">
                <a:latin typeface="ＭＳ 明朝"/>
                <a:cs typeface="Times New Roman"/>
              </a:rPr>
              <a:t>業界の総力を</a:t>
            </a:r>
            <a:r>
              <a:rPr lang="ja-JP" altLang="ja-JP" sz="1800" kern="100" dirty="0" smtClean="0">
                <a:latin typeface="ＭＳ 明朝"/>
                <a:cs typeface="Times New Roman"/>
              </a:rPr>
              <a:t>挙げて</a:t>
            </a:r>
            <a:r>
              <a:rPr lang="ja-JP" altLang="en-US" sz="1800" kern="100" dirty="0" smtClean="0">
                <a:latin typeface="ＭＳ 明朝"/>
                <a:cs typeface="Times New Roman"/>
              </a:rPr>
              <a:t>の</a:t>
            </a:r>
            <a:r>
              <a:rPr lang="ja-JP" altLang="ja-JP" sz="1800" kern="100" dirty="0" smtClean="0">
                <a:latin typeface="ＭＳ 明朝"/>
                <a:cs typeface="Times New Roman"/>
              </a:rPr>
              <a:t>原因</a:t>
            </a:r>
            <a:r>
              <a:rPr lang="ja-JP" altLang="ja-JP" sz="1800" kern="100" dirty="0">
                <a:latin typeface="ＭＳ 明朝"/>
                <a:cs typeface="Times New Roman"/>
              </a:rPr>
              <a:t>究明と再発防止に取り組んでいます。</a:t>
            </a:r>
          </a:p>
          <a:p>
            <a:endParaRPr kumimoji="1" lang="ja-JP" altLang="en-US" sz="1600" dirty="0"/>
          </a:p>
        </p:txBody>
      </p:sp>
      <p:sp>
        <p:nvSpPr>
          <p:cNvPr id="4" name="テキスト ボックス 3"/>
          <p:cNvSpPr txBox="1"/>
          <p:nvPr/>
        </p:nvSpPr>
        <p:spPr>
          <a:xfrm>
            <a:off x="539552" y="5157192"/>
            <a:ext cx="7992888" cy="369332"/>
          </a:xfrm>
          <a:prstGeom prst="rect">
            <a:avLst/>
          </a:prstGeom>
          <a:noFill/>
        </p:spPr>
        <p:txBody>
          <a:bodyPr wrap="square" rtlCol="0">
            <a:spAutoFit/>
          </a:bodyPr>
          <a:lstStyle/>
          <a:p>
            <a:endParaRPr kumimoji="1" lang="ja-JP" altLang="en-US" dirty="0"/>
          </a:p>
        </p:txBody>
      </p:sp>
      <p:sp>
        <p:nvSpPr>
          <p:cNvPr id="8" name="テキスト ボックス 7"/>
          <p:cNvSpPr txBox="1"/>
          <p:nvPr/>
        </p:nvSpPr>
        <p:spPr>
          <a:xfrm>
            <a:off x="1210751" y="3187044"/>
            <a:ext cx="7344816" cy="304698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810260" algn="just">
              <a:spcAft>
                <a:spcPts val="0"/>
              </a:spcAft>
            </a:pPr>
            <a:r>
              <a:rPr lang="en-US" altLang="ja-JP" sz="1600" b="1" kern="100" dirty="0">
                <a:solidFill>
                  <a:schemeClr val="tx1"/>
                </a:solidFill>
                <a:latin typeface="ＭＳ Ｐゴシック" pitchFamily="50" charset="-128"/>
                <a:ea typeface="ＭＳ Ｐゴシック" pitchFamily="50" charset="-128"/>
                <a:cs typeface="Times New Roman"/>
              </a:rPr>
              <a:t>(</a:t>
            </a:r>
            <a:r>
              <a:rPr lang="ja-JP" altLang="ja-JP" sz="1600" b="1" kern="100" dirty="0">
                <a:solidFill>
                  <a:schemeClr val="tx1"/>
                </a:solidFill>
                <a:latin typeface="ＭＳ Ｐゴシック" pitchFamily="50" charset="-128"/>
                <a:ea typeface="ＭＳ Ｐゴシック" pitchFamily="50" charset="-128"/>
                <a:cs typeface="Times New Roman"/>
              </a:rPr>
              <a:t>最近の取り組み事例</a:t>
            </a:r>
            <a:r>
              <a:rPr lang="en-US" altLang="ja-JP" sz="1600" b="1" kern="100" dirty="0">
                <a:solidFill>
                  <a:schemeClr val="tx1"/>
                </a:solidFill>
                <a:latin typeface="ＭＳ Ｐゴシック" pitchFamily="50" charset="-128"/>
                <a:ea typeface="ＭＳ Ｐゴシック" pitchFamily="50" charset="-128"/>
                <a:cs typeface="Times New Roman"/>
              </a:rPr>
              <a:t>)</a:t>
            </a:r>
            <a:endParaRPr lang="ja-JP" altLang="ja-JP" sz="1600" b="1" kern="100" dirty="0">
              <a:solidFill>
                <a:schemeClr val="tx1"/>
              </a:solidFill>
              <a:latin typeface="ＭＳ Ｐゴシック" pitchFamily="50" charset="-128"/>
              <a:ea typeface="ＭＳ Ｐゴシック" pitchFamily="50" charset="-128"/>
              <a:cs typeface="Times New Roman"/>
            </a:endParaRPr>
          </a:p>
          <a:p>
            <a:pPr marL="342900" lvl="0" indent="-342900" algn="just">
              <a:spcAft>
                <a:spcPts val="0"/>
              </a:spcAft>
              <a:buFont typeface="Wingdings"/>
              <a:buChar char=""/>
            </a:pPr>
            <a:r>
              <a:rPr lang="ja-JP" altLang="ja-JP" sz="1600" b="1" kern="100" dirty="0">
                <a:solidFill>
                  <a:schemeClr val="tx1"/>
                </a:solidFill>
                <a:latin typeface="ＭＳ Ｐゴシック" pitchFamily="50" charset="-128"/>
                <a:ea typeface="ＭＳ Ｐゴシック" pitchFamily="50" charset="-128"/>
                <a:cs typeface="Times New Roman"/>
              </a:rPr>
              <a:t>当業界における労働災害事例集を作成して</a:t>
            </a:r>
            <a:r>
              <a:rPr lang="ja-JP" altLang="ja-JP" sz="1600" b="1" kern="100" dirty="0" smtClean="0">
                <a:solidFill>
                  <a:schemeClr val="tx1"/>
                </a:solidFill>
                <a:latin typeface="ＭＳ Ｐゴシック" pitchFamily="50" charset="-128"/>
                <a:ea typeface="ＭＳ Ｐゴシック" pitchFamily="50" charset="-128"/>
                <a:cs typeface="Times New Roman"/>
              </a:rPr>
              <a:t>います</a:t>
            </a:r>
            <a:r>
              <a:rPr lang="ja-JP" altLang="en-US" sz="1600" b="1" kern="100" dirty="0" smtClean="0">
                <a:solidFill>
                  <a:schemeClr val="tx1"/>
                </a:solidFill>
                <a:latin typeface="ＭＳ Ｐゴシック" pitchFamily="50" charset="-128"/>
                <a:ea typeface="ＭＳ Ｐゴシック" pitchFamily="50" charset="-128"/>
                <a:cs typeface="Times New Roman"/>
              </a:rPr>
              <a:t>。</a:t>
            </a:r>
            <a:endParaRPr lang="ja-JP" altLang="ja-JP" sz="1600" b="1" kern="100" dirty="0">
              <a:solidFill>
                <a:schemeClr val="tx1"/>
              </a:solidFill>
              <a:latin typeface="ＭＳ Ｐゴシック" pitchFamily="50" charset="-128"/>
              <a:ea typeface="ＭＳ Ｐゴシック" pitchFamily="50" charset="-128"/>
              <a:cs typeface="Times New Roman"/>
            </a:endParaRPr>
          </a:p>
          <a:p>
            <a:pPr marL="342900" lvl="0" indent="-342900" algn="just">
              <a:spcAft>
                <a:spcPts val="0"/>
              </a:spcAft>
              <a:buFont typeface="Wingdings"/>
              <a:buChar char=""/>
            </a:pPr>
            <a:r>
              <a:rPr lang="en-US" altLang="ja-JP" sz="1600" b="1" kern="100" dirty="0" smtClean="0">
                <a:solidFill>
                  <a:schemeClr val="tx1"/>
                </a:solidFill>
                <a:latin typeface="ＭＳ Ｐゴシック" pitchFamily="50" charset="-128"/>
                <a:ea typeface="ＭＳ Ｐゴシック" pitchFamily="50" charset="-128"/>
                <a:cs typeface="Times New Roman"/>
              </a:rPr>
              <a:t>23</a:t>
            </a:r>
            <a:r>
              <a:rPr lang="ja-JP" altLang="ja-JP" sz="1600" b="1" kern="100" dirty="0">
                <a:solidFill>
                  <a:schemeClr val="tx1"/>
                </a:solidFill>
                <a:latin typeface="ＭＳ Ｐゴシック" pitchFamily="50" charset="-128"/>
                <a:ea typeface="ＭＳ Ｐゴシック" pitchFamily="50" charset="-128"/>
                <a:cs typeface="Times New Roman"/>
              </a:rPr>
              <a:t>年</a:t>
            </a:r>
            <a:r>
              <a:rPr lang="en-US" altLang="ja-JP" sz="1600" b="1" kern="100" dirty="0">
                <a:solidFill>
                  <a:schemeClr val="tx1"/>
                </a:solidFill>
                <a:latin typeface="ＭＳ Ｐゴシック" pitchFamily="50" charset="-128"/>
                <a:ea typeface="ＭＳ Ｐゴシック" pitchFamily="50" charset="-128"/>
                <a:cs typeface="Times New Roman"/>
              </a:rPr>
              <a:t>5</a:t>
            </a:r>
            <a:r>
              <a:rPr lang="ja-JP" altLang="ja-JP" sz="1600" b="1" kern="100" dirty="0">
                <a:solidFill>
                  <a:schemeClr val="tx1"/>
                </a:solidFill>
                <a:latin typeface="ＭＳ Ｐゴシック" pitchFamily="50" charset="-128"/>
                <a:ea typeface="ＭＳ Ｐゴシック" pitchFamily="50" charset="-128"/>
                <a:cs typeface="Times New Roman"/>
              </a:rPr>
              <a:t>月「放射性物質により汚染された恐れのあるスクラップ材等の取り扱いについて</a:t>
            </a:r>
            <a:r>
              <a:rPr lang="ja-JP" altLang="ja-JP" sz="1600" b="1" kern="100" dirty="0" smtClean="0">
                <a:solidFill>
                  <a:schemeClr val="tx1"/>
                </a:solidFill>
                <a:latin typeface="ＭＳ Ｐゴシック" pitchFamily="50" charset="-128"/>
                <a:ea typeface="ＭＳ Ｐゴシック" pitchFamily="50" charset="-128"/>
                <a:cs typeface="Times New Roman"/>
              </a:rPr>
              <a:t>」</a:t>
            </a:r>
            <a:r>
              <a:rPr lang="ja-JP" altLang="en-US" sz="1600" b="1" kern="100" dirty="0" smtClean="0">
                <a:solidFill>
                  <a:schemeClr val="tx1"/>
                </a:solidFill>
                <a:latin typeface="ＭＳ Ｐゴシック" pitchFamily="50" charset="-128"/>
                <a:ea typeface="ＭＳ Ｐゴシック" pitchFamily="50" charset="-128"/>
                <a:cs typeface="Times New Roman"/>
              </a:rPr>
              <a:t>を</a:t>
            </a:r>
            <a:r>
              <a:rPr lang="ja-JP" altLang="ja-JP" sz="1600" b="1" kern="100" dirty="0" smtClean="0">
                <a:solidFill>
                  <a:schemeClr val="tx1"/>
                </a:solidFill>
                <a:latin typeface="ＭＳ Ｐゴシック" pitchFamily="50" charset="-128"/>
                <a:ea typeface="ＭＳ Ｐゴシック" pitchFamily="50" charset="-128"/>
                <a:cs typeface="Times New Roman"/>
              </a:rPr>
              <a:t>取りまとめ</a:t>
            </a:r>
            <a:r>
              <a:rPr lang="ja-JP" altLang="en-US" sz="1600" b="1" kern="100" dirty="0" smtClean="0">
                <a:solidFill>
                  <a:schemeClr val="tx1"/>
                </a:solidFill>
                <a:latin typeface="ＭＳ Ｐゴシック" pitchFamily="50" charset="-128"/>
                <a:ea typeface="ＭＳ Ｐゴシック" pitchFamily="50" charset="-128"/>
                <a:cs typeface="Times New Roman"/>
              </a:rPr>
              <a:t>ました。</a:t>
            </a:r>
            <a:endParaRPr lang="ja-JP" altLang="ja-JP" sz="1600" b="1" kern="100" dirty="0">
              <a:solidFill>
                <a:schemeClr val="tx1"/>
              </a:solidFill>
              <a:latin typeface="ＭＳ Ｐゴシック" pitchFamily="50" charset="-128"/>
              <a:ea typeface="ＭＳ Ｐゴシック" pitchFamily="50" charset="-128"/>
              <a:cs typeface="Times New Roman"/>
            </a:endParaRPr>
          </a:p>
          <a:p>
            <a:pPr marL="342900" lvl="0" indent="-342900" algn="just">
              <a:spcAft>
                <a:spcPts val="0"/>
              </a:spcAft>
              <a:buFont typeface="Wingdings"/>
              <a:buChar char=""/>
            </a:pPr>
            <a:r>
              <a:rPr lang="en-US" altLang="ja-JP" sz="1600" b="1" kern="100" dirty="0" smtClean="0">
                <a:solidFill>
                  <a:schemeClr val="tx1"/>
                </a:solidFill>
                <a:latin typeface="ＭＳ Ｐゴシック" pitchFamily="50" charset="-128"/>
                <a:ea typeface="ＭＳ Ｐゴシック" pitchFamily="50" charset="-128"/>
                <a:cs typeface="Times New Roman"/>
              </a:rPr>
              <a:t>24</a:t>
            </a:r>
            <a:r>
              <a:rPr lang="ja-JP" altLang="en-US" sz="1600" b="1" kern="100" dirty="0" smtClean="0">
                <a:solidFill>
                  <a:schemeClr val="tx1"/>
                </a:solidFill>
                <a:latin typeface="ＭＳ Ｐゴシック" pitchFamily="50" charset="-128"/>
                <a:ea typeface="ＭＳ Ｐゴシック" pitchFamily="50" charset="-128"/>
                <a:cs typeface="Times New Roman"/>
              </a:rPr>
              <a:t>年</a:t>
            </a:r>
            <a:r>
              <a:rPr lang="en-US" altLang="ja-JP" sz="1600" b="1" kern="100" dirty="0" smtClean="0">
                <a:solidFill>
                  <a:schemeClr val="tx1"/>
                </a:solidFill>
                <a:latin typeface="ＭＳ Ｐゴシック" pitchFamily="50" charset="-128"/>
                <a:ea typeface="ＭＳ Ｐゴシック" pitchFamily="50" charset="-128"/>
                <a:cs typeface="Times New Roman"/>
              </a:rPr>
              <a:t>10</a:t>
            </a:r>
            <a:r>
              <a:rPr lang="ja-JP" altLang="en-US" sz="1600" b="1" kern="100" dirty="0" smtClean="0">
                <a:solidFill>
                  <a:schemeClr val="tx1"/>
                </a:solidFill>
                <a:latin typeface="ＭＳ Ｐゴシック" pitchFamily="50" charset="-128"/>
                <a:ea typeface="ＭＳ Ｐゴシック" pitchFamily="50" charset="-128"/>
                <a:cs typeface="Times New Roman"/>
              </a:rPr>
              <a:t>月～</a:t>
            </a:r>
            <a:r>
              <a:rPr lang="en-US" altLang="ja-JP" sz="1600" b="1" kern="100" dirty="0" smtClean="0">
                <a:solidFill>
                  <a:schemeClr val="tx1"/>
                </a:solidFill>
                <a:latin typeface="ＭＳ Ｐゴシック" pitchFamily="50" charset="-128"/>
                <a:ea typeface="ＭＳ Ｐゴシック" pitchFamily="50" charset="-128"/>
                <a:cs typeface="Times New Roman"/>
              </a:rPr>
              <a:t>25</a:t>
            </a:r>
            <a:r>
              <a:rPr lang="ja-JP" altLang="en-US" sz="1600" b="1" kern="100" dirty="0" smtClean="0">
                <a:solidFill>
                  <a:schemeClr val="tx1"/>
                </a:solidFill>
                <a:latin typeface="ＭＳ Ｐゴシック" pitchFamily="50" charset="-128"/>
                <a:ea typeface="ＭＳ Ｐゴシック" pitchFamily="50" charset="-128"/>
                <a:cs typeface="Times New Roman"/>
              </a:rPr>
              <a:t>年</a:t>
            </a:r>
            <a:r>
              <a:rPr lang="en-US" altLang="ja-JP" sz="1600" b="1" kern="100" dirty="0" smtClean="0">
                <a:solidFill>
                  <a:schemeClr val="tx1"/>
                </a:solidFill>
                <a:latin typeface="ＭＳ Ｐゴシック" pitchFamily="50" charset="-128"/>
                <a:ea typeface="ＭＳ Ｐゴシック" pitchFamily="50" charset="-128"/>
                <a:cs typeface="Times New Roman"/>
              </a:rPr>
              <a:t>3</a:t>
            </a:r>
            <a:r>
              <a:rPr lang="ja-JP" altLang="en-US" sz="1600" b="1" kern="100" dirty="0" smtClean="0">
                <a:solidFill>
                  <a:schemeClr val="tx1"/>
                </a:solidFill>
                <a:latin typeface="ＭＳ Ｐゴシック" pitchFamily="50" charset="-128"/>
                <a:ea typeface="ＭＳ Ｐゴシック" pitchFamily="50" charset="-128"/>
                <a:cs typeface="Times New Roman"/>
              </a:rPr>
              <a:t>月「</a:t>
            </a:r>
            <a:r>
              <a:rPr lang="ja-JP" altLang="en-US" sz="1600" b="1" kern="100" dirty="0">
                <a:solidFill>
                  <a:schemeClr val="tx1"/>
                </a:solidFill>
                <a:latin typeface="ＭＳ Ｐゴシック" pitchFamily="50" charset="-128"/>
                <a:ea typeface="ＭＳ Ｐゴシック" pitchFamily="50" charset="-128"/>
                <a:cs typeface="Times New Roman"/>
              </a:rPr>
              <a:t>マグネシウムスクラップ</a:t>
            </a:r>
            <a:r>
              <a:rPr lang="ja-JP" altLang="en-US" sz="1600" b="1" kern="100" dirty="0" smtClean="0">
                <a:solidFill>
                  <a:schemeClr val="tx1"/>
                </a:solidFill>
                <a:latin typeface="ＭＳ Ｐゴシック" pitchFamily="50" charset="-128"/>
                <a:ea typeface="ＭＳ Ｐゴシック" pitchFamily="50" charset="-128"/>
                <a:cs typeface="Times New Roman"/>
              </a:rPr>
              <a:t>混入</a:t>
            </a:r>
            <a:r>
              <a:rPr lang="ja-JP" altLang="en-US" sz="1600" b="1" kern="100" dirty="0">
                <a:solidFill>
                  <a:schemeClr val="tx1"/>
                </a:solidFill>
                <a:latin typeface="ＭＳ Ｐゴシック" pitchFamily="50" charset="-128"/>
                <a:ea typeface="ＭＳ Ｐゴシック" pitchFamily="50" charset="-128"/>
                <a:cs typeface="Times New Roman"/>
              </a:rPr>
              <a:t>」</a:t>
            </a:r>
            <a:r>
              <a:rPr lang="ja-JP" altLang="en-US" sz="1600" b="1" kern="100" dirty="0" smtClean="0">
                <a:solidFill>
                  <a:schemeClr val="tx1"/>
                </a:solidFill>
                <a:latin typeface="ＭＳ Ｐゴシック" pitchFamily="50" charset="-128"/>
                <a:ea typeface="ＭＳ Ｐゴシック" pitchFamily="50" charset="-128"/>
                <a:cs typeface="Times New Roman"/>
              </a:rPr>
              <a:t>及び「マグネシウム</a:t>
            </a:r>
            <a:r>
              <a:rPr lang="ja-JP" altLang="en-US" sz="1600" b="1" kern="100" dirty="0">
                <a:solidFill>
                  <a:schemeClr val="tx1"/>
                </a:solidFill>
                <a:latin typeface="ＭＳ Ｐゴシック" pitchFamily="50" charset="-128"/>
                <a:ea typeface="ＭＳ Ｐゴシック" pitchFamily="50" charset="-128"/>
                <a:cs typeface="Times New Roman"/>
              </a:rPr>
              <a:t>・リチウム合金</a:t>
            </a:r>
            <a:r>
              <a:rPr lang="ja-JP" altLang="en-US" sz="1600" b="1" kern="100" dirty="0" smtClean="0">
                <a:solidFill>
                  <a:schemeClr val="tx1"/>
                </a:solidFill>
                <a:latin typeface="ＭＳ Ｐゴシック" pitchFamily="50" charset="-128"/>
                <a:ea typeface="ＭＳ Ｐゴシック" pitchFamily="50" charset="-128"/>
                <a:cs typeface="Times New Roman"/>
              </a:rPr>
              <a:t>スクラップ」に関するよる</a:t>
            </a:r>
            <a:r>
              <a:rPr lang="ja-JP" altLang="en-US" sz="1600" b="1" kern="100" dirty="0">
                <a:solidFill>
                  <a:schemeClr val="tx1"/>
                </a:solidFill>
                <a:latin typeface="ＭＳ Ｐゴシック" pitchFamily="50" charset="-128"/>
                <a:ea typeface="ＭＳ Ｐゴシック" pitchFamily="50" charset="-128"/>
                <a:cs typeface="Times New Roman"/>
              </a:rPr>
              <a:t>トラブルに</a:t>
            </a:r>
            <a:r>
              <a:rPr lang="ja-JP" altLang="en-US" sz="1600" b="1" kern="100" dirty="0" smtClean="0">
                <a:solidFill>
                  <a:schemeClr val="tx1"/>
                </a:solidFill>
                <a:latin typeface="ＭＳ Ｐゴシック" pitchFamily="50" charset="-128"/>
                <a:ea typeface="ＭＳ Ｐゴシック" pitchFamily="50" charset="-128"/>
                <a:cs typeface="Times New Roman"/>
              </a:rPr>
              <a:t>ついて</a:t>
            </a:r>
            <a:r>
              <a:rPr lang="ja-JP" altLang="en-US" sz="1600" b="1" kern="100" dirty="0">
                <a:solidFill>
                  <a:schemeClr val="tx1"/>
                </a:solidFill>
                <a:latin typeface="ＭＳ Ｐゴシック" pitchFamily="50" charset="-128"/>
                <a:ea typeface="ＭＳ Ｐゴシック" pitchFamily="50" charset="-128"/>
                <a:cs typeface="Times New Roman"/>
              </a:rPr>
              <a:t>注意喚起文書</a:t>
            </a:r>
            <a:r>
              <a:rPr lang="ja-JP" altLang="en-US" sz="1600" b="1" kern="100" dirty="0" smtClean="0">
                <a:solidFill>
                  <a:schemeClr val="tx1"/>
                </a:solidFill>
                <a:latin typeface="ＭＳ Ｐゴシック" pitchFamily="50" charset="-128"/>
                <a:ea typeface="ＭＳ Ｐゴシック" pitchFamily="50" charset="-128"/>
                <a:cs typeface="Times New Roman"/>
              </a:rPr>
              <a:t>を</a:t>
            </a:r>
            <a:r>
              <a:rPr lang="ja-JP" altLang="ja-JP" sz="1600" b="1" kern="100" dirty="0" smtClean="0">
                <a:solidFill>
                  <a:schemeClr val="tx1"/>
                </a:solidFill>
                <a:latin typeface="ＭＳ Ｐゴシック" pitchFamily="50" charset="-128"/>
                <a:ea typeface="ＭＳ Ｐゴシック" pitchFamily="50" charset="-128"/>
                <a:cs typeface="Times New Roman"/>
              </a:rPr>
              <a:t>取りまとめました</a:t>
            </a:r>
            <a:r>
              <a:rPr lang="ja-JP" altLang="ja-JP" sz="1600" b="1" kern="100" dirty="0">
                <a:solidFill>
                  <a:schemeClr val="tx1"/>
                </a:solidFill>
                <a:latin typeface="ＭＳ Ｐゴシック" pitchFamily="50" charset="-128"/>
                <a:ea typeface="ＭＳ Ｐゴシック" pitchFamily="50" charset="-128"/>
                <a:cs typeface="Times New Roman"/>
              </a:rPr>
              <a:t>。</a:t>
            </a:r>
          </a:p>
          <a:p>
            <a:pPr marL="342900" lvl="0" indent="-342900" algn="just">
              <a:buFont typeface="Wingdings"/>
              <a:buChar char=""/>
            </a:pPr>
            <a:r>
              <a:rPr lang="en-US" altLang="ja-JP" sz="1600" b="1" kern="100" dirty="0" smtClean="0">
                <a:solidFill>
                  <a:schemeClr val="tx1"/>
                </a:solidFill>
                <a:latin typeface="ＭＳ Ｐゴシック" pitchFamily="50" charset="-128"/>
                <a:ea typeface="ＭＳ Ｐゴシック" pitchFamily="50" charset="-128"/>
                <a:cs typeface="Times New Roman"/>
              </a:rPr>
              <a:t>25</a:t>
            </a:r>
            <a:r>
              <a:rPr lang="ja-JP" altLang="en-US" sz="1600" b="1" kern="100" dirty="0">
                <a:solidFill>
                  <a:schemeClr val="tx1"/>
                </a:solidFill>
                <a:latin typeface="ＭＳ Ｐゴシック" pitchFamily="50" charset="-128"/>
                <a:ea typeface="ＭＳ Ｐゴシック" pitchFamily="50" charset="-128"/>
                <a:cs typeface="Times New Roman"/>
              </a:rPr>
              <a:t>年</a:t>
            </a:r>
            <a:r>
              <a:rPr lang="en-US" altLang="ja-JP" sz="1600" b="1" kern="100" dirty="0">
                <a:solidFill>
                  <a:schemeClr val="tx1"/>
                </a:solidFill>
                <a:latin typeface="ＭＳ Ｐゴシック" pitchFamily="50" charset="-128"/>
                <a:ea typeface="ＭＳ Ｐゴシック" pitchFamily="50" charset="-128"/>
                <a:cs typeface="Times New Roman"/>
              </a:rPr>
              <a:t>6</a:t>
            </a:r>
            <a:r>
              <a:rPr lang="ja-JP" altLang="en-US" sz="1600" b="1" kern="100" dirty="0" smtClean="0">
                <a:solidFill>
                  <a:schemeClr val="tx1"/>
                </a:solidFill>
                <a:latin typeface="ＭＳ Ｐゴシック" pitchFamily="50" charset="-128"/>
                <a:ea typeface="ＭＳ Ｐゴシック" pitchFamily="50" charset="-128"/>
                <a:cs typeface="Times New Roman"/>
              </a:rPr>
              <a:t>月環境省による放射</a:t>
            </a:r>
            <a:r>
              <a:rPr lang="ja-JP" altLang="en-US" sz="1600" b="1" kern="100" dirty="0">
                <a:solidFill>
                  <a:schemeClr val="tx1"/>
                </a:solidFill>
                <a:latin typeface="ＭＳ Ｐゴシック" pitchFamily="50" charset="-128"/>
                <a:ea typeface="ＭＳ Ｐゴシック" pitchFamily="50" charset="-128"/>
                <a:cs typeface="Times New Roman"/>
              </a:rPr>
              <a:t>線汚染に関する</a:t>
            </a:r>
            <a:r>
              <a:rPr lang="ja-JP" altLang="en-US" sz="1600" b="1" kern="100" dirty="0" smtClean="0">
                <a:solidFill>
                  <a:schemeClr val="tx1"/>
                </a:solidFill>
                <a:latin typeface="ＭＳ Ｐゴシック" pitchFamily="50" charset="-128"/>
                <a:ea typeface="ＭＳ Ｐゴシック" pitchFamily="50" charset="-128"/>
                <a:cs typeface="Times New Roman"/>
              </a:rPr>
              <a:t>調査結果を踏まえ、会員企業に注意喚起文書を発出、会員企業の取り組みについて実態調査</a:t>
            </a:r>
            <a:r>
              <a:rPr lang="ja-JP" altLang="en-US" sz="1600" b="1" kern="100" dirty="0" smtClean="0">
                <a:solidFill>
                  <a:schemeClr val="tx1"/>
                </a:solidFill>
                <a:latin typeface="ＭＳ Ｐゴシック" pitchFamily="50" charset="-128"/>
                <a:ea typeface="ＭＳ Ｐゴシック" pitchFamily="50" charset="-128"/>
                <a:cs typeface="Times New Roman"/>
              </a:rPr>
              <a:t>。</a:t>
            </a:r>
            <a:endParaRPr lang="en-US" altLang="ja-JP" sz="1600" b="1" kern="100" smtClean="0">
              <a:solidFill>
                <a:schemeClr val="tx1"/>
              </a:solidFill>
              <a:latin typeface="ＭＳ Ｐゴシック" pitchFamily="50" charset="-128"/>
              <a:ea typeface="ＭＳ Ｐゴシック" pitchFamily="50" charset="-128"/>
              <a:cs typeface="Times New Roman"/>
            </a:endParaRPr>
          </a:p>
          <a:p>
            <a:pPr marL="342900" lvl="0" indent="-342900" algn="just">
              <a:buFont typeface="Wingdings"/>
              <a:buChar char=""/>
            </a:pPr>
            <a:r>
              <a:rPr lang="en-US" altLang="ja-JP" sz="1600" b="1" kern="100" smtClean="0">
                <a:solidFill>
                  <a:schemeClr val="tx1"/>
                </a:solidFill>
                <a:latin typeface="ＭＳ Ｐゴシック" pitchFamily="50" charset="-128"/>
                <a:ea typeface="ＭＳ Ｐゴシック" pitchFamily="50" charset="-128"/>
                <a:cs typeface="Times New Roman"/>
              </a:rPr>
              <a:t>26</a:t>
            </a:r>
            <a:r>
              <a:rPr lang="ja-JP" altLang="ja-JP" sz="1600" b="1" kern="100" dirty="0">
                <a:solidFill>
                  <a:schemeClr val="tx1"/>
                </a:solidFill>
                <a:latin typeface="ＭＳ Ｐゴシック" pitchFamily="50" charset="-128"/>
                <a:ea typeface="ＭＳ Ｐゴシック" pitchFamily="50" charset="-128"/>
                <a:cs typeface="Times New Roman"/>
              </a:rPr>
              <a:t>年</a:t>
            </a:r>
            <a:r>
              <a:rPr lang="en-US" altLang="ja-JP" sz="1600" b="1" kern="100" dirty="0">
                <a:solidFill>
                  <a:schemeClr val="tx1"/>
                </a:solidFill>
                <a:latin typeface="ＭＳ Ｐゴシック" pitchFamily="50" charset="-128"/>
                <a:ea typeface="ＭＳ Ｐゴシック" pitchFamily="50" charset="-128"/>
                <a:cs typeface="Times New Roman"/>
              </a:rPr>
              <a:t>10</a:t>
            </a:r>
            <a:r>
              <a:rPr lang="ja-JP" altLang="en-US" sz="1600" b="1" kern="100" dirty="0">
                <a:solidFill>
                  <a:schemeClr val="tx1"/>
                </a:solidFill>
                <a:latin typeface="ＭＳ Ｐゴシック" pitchFamily="50" charset="-128"/>
                <a:ea typeface="ＭＳ Ｐゴシック" pitchFamily="50" charset="-128"/>
                <a:cs typeface="Times New Roman"/>
              </a:rPr>
              <a:t>～</a:t>
            </a:r>
            <a:r>
              <a:rPr lang="en-US" altLang="ja-JP" sz="1600" b="1" kern="100" dirty="0">
                <a:solidFill>
                  <a:schemeClr val="tx1"/>
                </a:solidFill>
                <a:latin typeface="ＭＳ Ｐゴシック" pitchFamily="50" charset="-128"/>
                <a:ea typeface="ＭＳ Ｐゴシック" pitchFamily="50" charset="-128"/>
                <a:cs typeface="Times New Roman"/>
              </a:rPr>
              <a:t>11</a:t>
            </a:r>
            <a:r>
              <a:rPr lang="ja-JP" altLang="ja-JP" sz="1600" b="1" kern="100" dirty="0">
                <a:solidFill>
                  <a:schemeClr val="tx1"/>
                </a:solidFill>
                <a:latin typeface="ＭＳ Ｐゴシック" pitchFamily="50" charset="-128"/>
                <a:ea typeface="ＭＳ Ｐゴシック" pitchFamily="50" charset="-128"/>
                <a:cs typeface="Times New Roman"/>
              </a:rPr>
              <a:t>月　東京、名古屋で、</a:t>
            </a:r>
            <a:r>
              <a:rPr lang="ja-JP" altLang="en-US" sz="1600" b="1" kern="100" dirty="0">
                <a:solidFill>
                  <a:schemeClr val="tx1"/>
                </a:solidFill>
                <a:latin typeface="ＭＳ Ｐゴシック" pitchFamily="50" charset="-128"/>
                <a:ea typeface="ＭＳ Ｐゴシック" pitchFamily="50" charset="-128"/>
                <a:cs typeface="Times New Roman"/>
              </a:rPr>
              <a:t>第</a:t>
            </a:r>
            <a:r>
              <a:rPr lang="en-US" altLang="ja-JP" sz="1600" b="1" kern="100" dirty="0">
                <a:solidFill>
                  <a:schemeClr val="tx1"/>
                </a:solidFill>
                <a:latin typeface="ＭＳ Ｐゴシック" pitchFamily="50" charset="-128"/>
                <a:ea typeface="ＭＳ Ｐゴシック" pitchFamily="50" charset="-128"/>
                <a:cs typeface="Times New Roman"/>
              </a:rPr>
              <a:t>2</a:t>
            </a:r>
            <a:r>
              <a:rPr lang="ja-JP" altLang="en-US" sz="1600" b="1" kern="100" dirty="0">
                <a:solidFill>
                  <a:schemeClr val="tx1"/>
                </a:solidFill>
                <a:latin typeface="ＭＳ Ｐゴシック" pitchFamily="50" charset="-128"/>
                <a:ea typeface="ＭＳ Ｐゴシック" pitchFamily="50" charset="-128"/>
                <a:cs typeface="Times New Roman"/>
              </a:rPr>
              <a:t>回労働安全に関する研修会を開催しました。</a:t>
            </a:r>
            <a:r>
              <a:rPr lang="en-US" altLang="ja-JP" sz="1600" b="1" kern="100" dirty="0">
                <a:solidFill>
                  <a:schemeClr val="tx1"/>
                </a:solidFill>
                <a:latin typeface="ＭＳ Ｐゴシック" pitchFamily="50" charset="-128"/>
                <a:ea typeface="ＭＳ Ｐゴシック" pitchFamily="50" charset="-128"/>
                <a:cs typeface="Times New Roman"/>
              </a:rPr>
              <a:t>〔</a:t>
            </a:r>
            <a:r>
              <a:rPr lang="ja-JP" altLang="en-US" sz="1600" b="1" kern="100" dirty="0">
                <a:solidFill>
                  <a:schemeClr val="tx1"/>
                </a:solidFill>
                <a:latin typeface="ＭＳ Ｐゴシック" pitchFamily="50" charset="-128"/>
                <a:ea typeface="ＭＳ Ｐゴシック" pitchFamily="50" charset="-128"/>
                <a:cs typeface="Times New Roman"/>
              </a:rPr>
              <a:t>前回は</a:t>
            </a:r>
            <a:r>
              <a:rPr lang="en-US" altLang="ja-JP" sz="1600" b="1" kern="100" dirty="0">
                <a:solidFill>
                  <a:schemeClr val="tx1"/>
                </a:solidFill>
                <a:latin typeface="ＭＳ Ｐゴシック" pitchFamily="50" charset="-128"/>
                <a:ea typeface="ＭＳ Ｐゴシック" pitchFamily="50" charset="-128"/>
                <a:cs typeface="Times New Roman"/>
              </a:rPr>
              <a:t>22</a:t>
            </a:r>
            <a:r>
              <a:rPr lang="ja-JP" altLang="en-US" sz="1600" b="1" kern="100" dirty="0">
                <a:solidFill>
                  <a:schemeClr val="tx1"/>
                </a:solidFill>
                <a:latin typeface="ＭＳ Ｐゴシック" pitchFamily="50" charset="-128"/>
                <a:ea typeface="ＭＳ Ｐゴシック" pitchFamily="50" charset="-128"/>
                <a:cs typeface="Times New Roman"/>
              </a:rPr>
              <a:t>年度開催）</a:t>
            </a:r>
            <a:endParaRPr lang="ja-JP" altLang="ja-JP" sz="1600" b="1" kern="100" dirty="0">
              <a:solidFill>
                <a:schemeClr val="tx1"/>
              </a:solidFill>
              <a:latin typeface="ＭＳ Ｐゴシック" pitchFamily="50" charset="-128"/>
              <a:ea typeface="ＭＳ Ｐゴシック" pitchFamily="50" charset="-128"/>
              <a:cs typeface="Times New Roman"/>
            </a:endParaRPr>
          </a:p>
          <a:p>
            <a:pPr marL="342900" indent="-342900" algn="just">
              <a:buFont typeface="Wingdings"/>
              <a:buChar char=""/>
            </a:pPr>
            <a:endParaRPr lang="ja-JP" altLang="ja-JP" sz="1600" b="1" kern="100" dirty="0">
              <a:solidFill>
                <a:schemeClr val="tx1"/>
              </a:solidFill>
              <a:effectLst/>
              <a:latin typeface="ＭＳ Ｐゴシック" pitchFamily="50" charset="-128"/>
              <a:ea typeface="ＭＳ Ｐゴシック" pitchFamily="50" charset="-128"/>
              <a:cs typeface="Times New Roman"/>
            </a:endParaRPr>
          </a:p>
        </p:txBody>
      </p:sp>
    </p:spTree>
    <p:extLst>
      <p:ext uri="{BB962C8B-B14F-4D97-AF65-F5344CB8AC3E}">
        <p14:creationId xmlns:p14="http://schemas.microsoft.com/office/powerpoint/2010/main" val="15538030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59632" y="620688"/>
            <a:ext cx="6552728" cy="990600"/>
          </a:xfrm>
        </p:spPr>
        <p:txBody>
          <a:bodyPr>
            <a:normAutofit fontScale="90000"/>
          </a:bodyPr>
          <a:lstStyle/>
          <a:p>
            <a:pPr lvl="0">
              <a:spcAft>
                <a:spcPts val="0"/>
              </a:spcAft>
            </a:pPr>
            <a:r>
              <a:rPr lang="en-US" altLang="ja-JP" sz="3200" kern="100" dirty="0">
                <a:latin typeface="ＭＳ 明朝"/>
                <a:cs typeface="Times New Roman"/>
              </a:rPr>
              <a:t>5</a:t>
            </a:r>
            <a:r>
              <a:rPr lang="en-US" altLang="ja-JP" sz="3200" kern="100" dirty="0" smtClean="0">
                <a:latin typeface="ＭＳ 明朝"/>
                <a:cs typeface="Times New Roman"/>
              </a:rPr>
              <a:t>.</a:t>
            </a:r>
            <a:r>
              <a:rPr lang="ja-JP" altLang="en-US" sz="3200" kern="100" dirty="0" smtClean="0">
                <a:latin typeface="ＭＳ 明朝"/>
                <a:cs typeface="Times New Roman"/>
              </a:rPr>
              <a:t>中小</a:t>
            </a:r>
            <a:r>
              <a:rPr lang="ja-JP" altLang="en-US" sz="3200" kern="100" dirty="0">
                <a:latin typeface="ＭＳ 明朝"/>
                <a:cs typeface="Times New Roman"/>
              </a:rPr>
              <a:t>企業対策に取り組んでいます</a:t>
            </a:r>
            <a:endParaRPr lang="ja-JP" altLang="ja-JP" sz="3200" kern="100" dirty="0">
              <a:effectLst/>
              <a:latin typeface="ＭＳ 明朝"/>
              <a:cs typeface="Times New Roman"/>
            </a:endParaRPr>
          </a:p>
        </p:txBody>
      </p:sp>
      <p:sp>
        <p:nvSpPr>
          <p:cNvPr id="3" name="コンテンツ プレースホルダー 2"/>
          <p:cNvSpPr>
            <a:spLocks noGrp="1"/>
          </p:cNvSpPr>
          <p:nvPr>
            <p:ph idx="1"/>
          </p:nvPr>
        </p:nvSpPr>
        <p:spPr>
          <a:xfrm>
            <a:off x="971600" y="1844824"/>
            <a:ext cx="7272808" cy="2160240"/>
          </a:xfrm>
        </p:spPr>
        <p:txBody>
          <a:bodyPr>
            <a:noAutofit/>
          </a:bodyPr>
          <a:lstStyle/>
          <a:p>
            <a:pPr marL="342900" lvl="0" indent="-342900" algn="just">
              <a:spcAft>
                <a:spcPts val="0"/>
              </a:spcAft>
              <a:buFont typeface="Wingdings"/>
              <a:buChar char=""/>
            </a:pPr>
            <a:r>
              <a:rPr lang="ja-JP" altLang="ja-JP" sz="1600" kern="100" dirty="0">
                <a:latin typeface="ＭＳ 明朝"/>
                <a:cs typeface="Times New Roman"/>
              </a:rPr>
              <a:t>中小企業庁と連携して､中小企業向け各種制度の普及・啓蒙活動を行っています。</a:t>
            </a:r>
            <a:endParaRPr lang="ja-JP" altLang="ja-JP" sz="1200" kern="100" dirty="0">
              <a:latin typeface="ＭＳ 明朝"/>
              <a:cs typeface="Times New Roman"/>
            </a:endParaRPr>
          </a:p>
          <a:p>
            <a:pPr marL="342900" lvl="0" indent="-342900" algn="just">
              <a:spcAft>
                <a:spcPts val="0"/>
              </a:spcAft>
              <a:buFont typeface="Wingdings"/>
              <a:buChar char=""/>
            </a:pPr>
            <a:r>
              <a:rPr lang="ja-JP" altLang="ja-JP" sz="1600" kern="100" dirty="0">
                <a:latin typeface="ＭＳ 明朝"/>
                <a:cs typeface="Times New Roman"/>
              </a:rPr>
              <a:t>セイフティーネット</a:t>
            </a:r>
            <a:r>
              <a:rPr lang="en-US" altLang="ja-JP" sz="1600" kern="100" dirty="0">
                <a:latin typeface="ＭＳ 明朝"/>
                <a:cs typeface="Times New Roman"/>
              </a:rPr>
              <a:t>(</a:t>
            </a:r>
            <a:r>
              <a:rPr lang="ja-JP" altLang="ja-JP" sz="1600" kern="100" dirty="0">
                <a:latin typeface="ＭＳ 明朝"/>
                <a:cs typeface="Times New Roman"/>
              </a:rPr>
              <a:t>緊急報奨制度、雇用調整助成金等</a:t>
            </a:r>
            <a:r>
              <a:rPr lang="en-US" altLang="ja-JP" sz="1600" kern="100" dirty="0">
                <a:latin typeface="ＭＳ 明朝"/>
                <a:cs typeface="Times New Roman"/>
              </a:rPr>
              <a:t>)</a:t>
            </a:r>
            <a:r>
              <a:rPr lang="ja-JP" altLang="ja-JP" sz="1600" kern="100" dirty="0">
                <a:latin typeface="ＭＳ 明朝"/>
                <a:cs typeface="Times New Roman"/>
              </a:rPr>
              <a:t>の発動時において、当業界が特定業種に指定されるため、当業界関連</a:t>
            </a:r>
            <a:r>
              <a:rPr lang="ja-JP" altLang="ja-JP" sz="1600" kern="100" dirty="0" smtClean="0">
                <a:latin typeface="ＭＳ 明朝"/>
                <a:cs typeface="Times New Roman"/>
              </a:rPr>
              <a:t>データー</a:t>
            </a:r>
            <a:r>
              <a:rPr lang="ja-JP" altLang="en-US" sz="1600" kern="100" dirty="0" smtClean="0">
                <a:latin typeface="ＭＳ 明朝"/>
                <a:cs typeface="Times New Roman"/>
              </a:rPr>
              <a:t>の</a:t>
            </a:r>
            <a:r>
              <a:rPr lang="ja-JP" altLang="ja-JP" sz="1600" kern="100" dirty="0" smtClean="0">
                <a:latin typeface="ＭＳ 明朝"/>
                <a:cs typeface="Times New Roman"/>
              </a:rPr>
              <a:t>取りまとめ</a:t>
            </a:r>
            <a:r>
              <a:rPr lang="ja-JP" altLang="ja-JP" sz="1600" kern="100" dirty="0">
                <a:latin typeface="ＭＳ 明朝"/>
                <a:cs typeface="Times New Roman"/>
              </a:rPr>
              <a:t>、報告するなど、役所に対する窓口機関としての任務を担っております。</a:t>
            </a:r>
            <a:endParaRPr lang="ja-JP" altLang="ja-JP" sz="1200" kern="100" dirty="0">
              <a:latin typeface="ＭＳ 明朝"/>
              <a:cs typeface="Times New Roman"/>
            </a:endParaRPr>
          </a:p>
          <a:p>
            <a:pPr marL="342900" lvl="0" indent="-342900" algn="just">
              <a:spcAft>
                <a:spcPts val="0"/>
              </a:spcAft>
              <a:buFont typeface="Wingdings"/>
              <a:buChar char=""/>
            </a:pPr>
            <a:r>
              <a:rPr lang="ja-JP" altLang="ja-JP" sz="1600" kern="100" dirty="0">
                <a:latin typeface="ＭＳ 明朝"/>
                <a:cs typeface="Times New Roman"/>
              </a:rPr>
              <a:t>下請代金法関連で個別企業では相談しにくいケースで、協会が企業名を秘匿した上で、中小企業庁に法令の解釈等について見解を求めるなど、会員企業の便宜を図っております。</a:t>
            </a:r>
            <a:endParaRPr lang="ja-JP" altLang="ja-JP" sz="1200" kern="100" dirty="0">
              <a:latin typeface="ＭＳ 明朝"/>
              <a:cs typeface="Times New Roman"/>
            </a:endParaRPr>
          </a:p>
          <a:p>
            <a:endParaRPr kumimoji="1" lang="ja-JP" altLang="en-US" sz="1600" dirty="0"/>
          </a:p>
        </p:txBody>
      </p:sp>
      <p:sp>
        <p:nvSpPr>
          <p:cNvPr id="4" name="テキスト ボックス 3"/>
          <p:cNvSpPr txBox="1"/>
          <p:nvPr/>
        </p:nvSpPr>
        <p:spPr>
          <a:xfrm>
            <a:off x="539552" y="5157192"/>
            <a:ext cx="7992888" cy="369332"/>
          </a:xfrm>
          <a:prstGeom prst="rect">
            <a:avLst/>
          </a:prstGeom>
          <a:noFill/>
        </p:spPr>
        <p:txBody>
          <a:bodyPr wrap="square" rtlCol="0">
            <a:spAutoFit/>
          </a:bodyPr>
          <a:lstStyle/>
          <a:p>
            <a:endParaRPr kumimoji="1" lang="ja-JP" altLang="en-US" dirty="0"/>
          </a:p>
        </p:txBody>
      </p:sp>
      <p:sp>
        <p:nvSpPr>
          <p:cNvPr id="8" name="テキスト ボックス 7"/>
          <p:cNvSpPr txBox="1"/>
          <p:nvPr/>
        </p:nvSpPr>
        <p:spPr>
          <a:xfrm>
            <a:off x="1259632" y="4433917"/>
            <a:ext cx="7272808" cy="181588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810260" algn="just">
              <a:spcAft>
                <a:spcPts val="0"/>
              </a:spcAft>
            </a:pPr>
            <a:r>
              <a:rPr lang="en-US" altLang="ja-JP" sz="1600" b="1" kern="100" dirty="0">
                <a:latin typeface="ＭＳ Ｐゴシック" pitchFamily="50" charset="-128"/>
                <a:ea typeface="ＭＳ Ｐゴシック" pitchFamily="50" charset="-128"/>
                <a:cs typeface="Times New Roman"/>
              </a:rPr>
              <a:t>(</a:t>
            </a:r>
            <a:r>
              <a:rPr lang="ja-JP" altLang="ja-JP" sz="1600" b="1" kern="100" dirty="0">
                <a:latin typeface="ＭＳ Ｐゴシック" pitchFamily="50" charset="-128"/>
                <a:ea typeface="ＭＳ Ｐゴシック" pitchFamily="50" charset="-128"/>
                <a:cs typeface="Times New Roman"/>
              </a:rPr>
              <a:t>最近の取り組み事例</a:t>
            </a:r>
            <a:r>
              <a:rPr lang="en-US" altLang="ja-JP" sz="1600" b="1" kern="100" dirty="0">
                <a:latin typeface="ＭＳ Ｐゴシック" pitchFamily="50" charset="-128"/>
                <a:ea typeface="ＭＳ Ｐゴシック" pitchFamily="50" charset="-128"/>
                <a:cs typeface="Times New Roman"/>
              </a:rPr>
              <a:t>)</a:t>
            </a:r>
            <a:endParaRPr lang="ja-JP" altLang="ja-JP" sz="1600" b="1" kern="100" dirty="0">
              <a:latin typeface="ＭＳ Ｐゴシック" pitchFamily="50" charset="-128"/>
              <a:ea typeface="ＭＳ Ｐゴシック" pitchFamily="50" charset="-128"/>
              <a:cs typeface="Times New Roman"/>
            </a:endParaRPr>
          </a:p>
          <a:p>
            <a:pPr marL="285750" lvl="0" indent="-285750" algn="just">
              <a:spcAft>
                <a:spcPts val="0"/>
              </a:spcAft>
              <a:buFont typeface="Wingdings" pitchFamily="2" charset="2"/>
              <a:buChar char="Ø"/>
            </a:pPr>
            <a:r>
              <a:rPr lang="ja-JP" altLang="ja-JP" sz="1600" b="1" kern="100" dirty="0">
                <a:latin typeface="ＭＳ Ｐゴシック" pitchFamily="50" charset="-128"/>
                <a:ea typeface="ＭＳ Ｐゴシック" pitchFamily="50" charset="-128"/>
                <a:cs typeface="Times New Roman"/>
              </a:rPr>
              <a:t>リーマンショック後、セーフティーネット制度が当業界に適用されるため、政府への働きかけを行っています。</a:t>
            </a:r>
          </a:p>
          <a:p>
            <a:pPr marL="285750" lvl="0" indent="-285750" algn="just">
              <a:spcAft>
                <a:spcPts val="0"/>
              </a:spcAft>
              <a:buFont typeface="Wingdings" pitchFamily="2" charset="2"/>
              <a:buChar char="Ø"/>
            </a:pPr>
            <a:r>
              <a:rPr lang="en-US" altLang="ja-JP" sz="1600" b="1" kern="100" dirty="0" smtClean="0">
                <a:latin typeface="ＭＳ Ｐゴシック" pitchFamily="50" charset="-128"/>
                <a:ea typeface="ＭＳ Ｐゴシック" pitchFamily="50" charset="-128"/>
                <a:cs typeface="Times New Roman"/>
              </a:rPr>
              <a:t>21</a:t>
            </a:r>
            <a:r>
              <a:rPr lang="ja-JP" altLang="ja-JP" sz="1600" b="1" kern="100" dirty="0">
                <a:latin typeface="ＭＳ Ｐゴシック" pitchFamily="50" charset="-128"/>
                <a:ea typeface="ＭＳ Ｐゴシック" pitchFamily="50" charset="-128"/>
                <a:cs typeface="Times New Roman"/>
              </a:rPr>
              <a:t>年度から</a:t>
            </a:r>
            <a:r>
              <a:rPr lang="en-US" altLang="ja-JP" sz="1600" b="1" kern="100" dirty="0">
                <a:latin typeface="ＭＳ Ｐゴシック" pitchFamily="50" charset="-128"/>
                <a:ea typeface="ＭＳ Ｐゴシック" pitchFamily="50" charset="-128"/>
                <a:cs typeface="Times New Roman"/>
              </a:rPr>
              <a:t>24</a:t>
            </a:r>
            <a:r>
              <a:rPr lang="ja-JP" altLang="ja-JP" sz="1600" b="1" kern="100" dirty="0">
                <a:latin typeface="ＭＳ Ｐゴシック" pitchFamily="50" charset="-128"/>
                <a:ea typeface="ＭＳ Ｐゴシック" pitchFamily="50" charset="-128"/>
                <a:cs typeface="Times New Roman"/>
              </a:rPr>
              <a:t>年度まで､同制度の更新手続きを毎年行っております</a:t>
            </a:r>
            <a:r>
              <a:rPr lang="ja-JP" altLang="ja-JP" sz="1600" b="1" kern="100" dirty="0" smtClean="0">
                <a:latin typeface="ＭＳ Ｐゴシック" pitchFamily="50" charset="-128"/>
                <a:ea typeface="ＭＳ Ｐゴシック" pitchFamily="50" charset="-128"/>
                <a:cs typeface="Times New Roman"/>
              </a:rPr>
              <a:t>。</a:t>
            </a:r>
            <a:endParaRPr lang="ja-JP" altLang="ja-JP" sz="1600" b="1" kern="100" dirty="0">
              <a:latin typeface="ＭＳ Ｐゴシック" pitchFamily="50" charset="-128"/>
              <a:ea typeface="ＭＳ Ｐゴシック" pitchFamily="50" charset="-128"/>
              <a:cs typeface="Times New Roman"/>
            </a:endParaRPr>
          </a:p>
          <a:p>
            <a:pPr marL="285750" indent="-285750">
              <a:buFont typeface="Wingdings" pitchFamily="2" charset="2"/>
              <a:buChar char="Ø"/>
            </a:pPr>
            <a:r>
              <a:rPr lang="ja-JP" altLang="ja-JP" sz="1600" b="1" kern="100" dirty="0" smtClean="0">
                <a:latin typeface="ＭＳ Ｐゴシック" pitchFamily="50" charset="-128"/>
                <a:ea typeface="ＭＳ Ｐゴシック" pitchFamily="50" charset="-128"/>
                <a:cs typeface="Times New Roman"/>
              </a:rPr>
              <a:t>会員</a:t>
            </a:r>
            <a:r>
              <a:rPr lang="ja-JP" altLang="ja-JP" sz="1600" b="1" kern="100" dirty="0">
                <a:latin typeface="ＭＳ Ｐゴシック" pitchFamily="50" charset="-128"/>
                <a:ea typeface="ＭＳ Ｐゴシック" pitchFamily="50" charset="-128"/>
                <a:cs typeface="Times New Roman"/>
              </a:rPr>
              <a:t>企業から、一部の取引において，中小企業にとって過度な負担を強いられると感じている取引慣行が横行しているとの相談があり、中企庁取引課に企業名を秘匿の</a:t>
            </a:r>
            <a:r>
              <a:rPr lang="ja-JP" altLang="ja-JP" sz="1600" b="1" kern="100" dirty="0" smtClean="0">
                <a:latin typeface="ＭＳ Ｐゴシック" pitchFamily="50" charset="-128"/>
                <a:ea typeface="ＭＳ Ｐゴシック" pitchFamily="50" charset="-128"/>
                <a:cs typeface="Times New Roman"/>
              </a:rPr>
              <a:t>上</a:t>
            </a:r>
            <a:r>
              <a:rPr lang="ja-JP" altLang="en-US" sz="1600" b="1" kern="100" dirty="0" smtClean="0">
                <a:latin typeface="ＭＳ Ｐゴシック" pitchFamily="50" charset="-128"/>
                <a:ea typeface="ＭＳ Ｐゴシック" pitchFamily="50" charset="-128"/>
                <a:cs typeface="Times New Roman"/>
              </a:rPr>
              <a:t>、</a:t>
            </a:r>
            <a:r>
              <a:rPr lang="ja-JP" altLang="ja-JP" sz="1600" b="1" kern="100" dirty="0" smtClean="0">
                <a:latin typeface="ＭＳ Ｐゴシック" pitchFamily="50" charset="-128"/>
                <a:ea typeface="ＭＳ Ｐゴシック" pitchFamily="50" charset="-128"/>
                <a:cs typeface="Times New Roman"/>
              </a:rPr>
              <a:t>照会</a:t>
            </a:r>
            <a:r>
              <a:rPr lang="ja-JP" altLang="ja-JP" sz="1600" b="1" kern="100" dirty="0">
                <a:latin typeface="ＭＳ Ｐゴシック" pitchFamily="50" charset="-128"/>
                <a:ea typeface="ＭＳ Ｐゴシック" pitchFamily="50" charset="-128"/>
                <a:cs typeface="Times New Roman"/>
              </a:rPr>
              <a:t>、対応のアドバイスを頂きました。</a:t>
            </a:r>
            <a:endParaRPr lang="ja-JP" altLang="ja-JP" sz="1600" b="1" kern="100" dirty="0">
              <a:solidFill>
                <a:schemeClr val="tx1"/>
              </a:solidFill>
              <a:effectLst/>
              <a:latin typeface="ＭＳ Ｐゴシック" pitchFamily="50" charset="-128"/>
              <a:ea typeface="ＭＳ Ｐゴシック" pitchFamily="50" charset="-128"/>
              <a:cs typeface="Times New Roman"/>
            </a:endParaRPr>
          </a:p>
        </p:txBody>
      </p:sp>
    </p:spTree>
    <p:extLst>
      <p:ext uri="{BB962C8B-B14F-4D97-AF65-F5344CB8AC3E}">
        <p14:creationId xmlns:p14="http://schemas.microsoft.com/office/powerpoint/2010/main" val="1276180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44105" y="692696"/>
            <a:ext cx="7067128" cy="990600"/>
          </a:xfrm>
        </p:spPr>
        <p:txBody>
          <a:bodyPr>
            <a:normAutofit fontScale="90000"/>
          </a:bodyPr>
          <a:lstStyle/>
          <a:p>
            <a:pPr lvl="0">
              <a:spcAft>
                <a:spcPts val="0"/>
              </a:spcAft>
            </a:pPr>
            <a:r>
              <a:rPr lang="en-US" altLang="ja-JP" sz="3200" kern="100" dirty="0">
                <a:latin typeface="ＭＳ 明朝"/>
                <a:cs typeface="Times New Roman"/>
              </a:rPr>
              <a:t>6</a:t>
            </a:r>
            <a:r>
              <a:rPr lang="en-US" altLang="ja-JP" sz="3200" kern="100" dirty="0" smtClean="0">
                <a:latin typeface="ＭＳ 明朝"/>
                <a:cs typeface="Times New Roman"/>
              </a:rPr>
              <a:t>.</a:t>
            </a:r>
            <a:r>
              <a:rPr lang="ja-JP" altLang="en-US" sz="3200" kern="100" dirty="0">
                <a:latin typeface="ＭＳ 明朝"/>
                <a:cs typeface="Times New Roman"/>
              </a:rPr>
              <a:t> </a:t>
            </a:r>
            <a:r>
              <a:rPr lang="ja-JP" altLang="en-US" sz="3200" kern="100" dirty="0" smtClean="0">
                <a:latin typeface="ＭＳ 明朝"/>
                <a:cs typeface="Times New Roman"/>
              </a:rPr>
              <a:t>関係</a:t>
            </a:r>
            <a:r>
              <a:rPr lang="ja-JP" altLang="en-US" sz="3200" kern="100" dirty="0">
                <a:latin typeface="ＭＳ 明朝"/>
                <a:cs typeface="Times New Roman"/>
              </a:rPr>
              <a:t>機関との連携に力を入れています</a:t>
            </a:r>
            <a:endParaRPr lang="ja-JP" altLang="ja-JP" sz="3200" kern="100" dirty="0">
              <a:effectLst/>
              <a:latin typeface="ＭＳ 明朝"/>
              <a:cs typeface="Times New Roman"/>
            </a:endParaRPr>
          </a:p>
        </p:txBody>
      </p:sp>
      <p:sp>
        <p:nvSpPr>
          <p:cNvPr id="3" name="コンテンツ プレースホルダー 2"/>
          <p:cNvSpPr>
            <a:spLocks noGrp="1"/>
          </p:cNvSpPr>
          <p:nvPr>
            <p:ph idx="1"/>
          </p:nvPr>
        </p:nvSpPr>
        <p:spPr>
          <a:xfrm>
            <a:off x="1130536" y="1988840"/>
            <a:ext cx="6810919" cy="1440159"/>
          </a:xfrm>
        </p:spPr>
        <p:txBody>
          <a:bodyPr>
            <a:noAutofit/>
          </a:bodyPr>
          <a:lstStyle/>
          <a:p>
            <a:pPr marL="342900" lvl="0" indent="-342900" algn="just">
              <a:spcAft>
                <a:spcPts val="0"/>
              </a:spcAft>
              <a:buFont typeface="Wingdings"/>
              <a:buChar char=""/>
            </a:pPr>
            <a:r>
              <a:rPr lang="ja-JP" altLang="ja-JP" sz="1800" kern="100" dirty="0">
                <a:latin typeface="ＭＳ 明朝"/>
                <a:cs typeface="Times New Roman"/>
              </a:rPr>
              <a:t>原料問屋団体、ユーザー業界、ドロス業界など関連業界とのコミュニケーションの維持・強化に力を入れています。</a:t>
            </a:r>
          </a:p>
          <a:p>
            <a:pPr marL="342900" lvl="0" indent="-342900" algn="just">
              <a:spcAft>
                <a:spcPts val="0"/>
              </a:spcAft>
              <a:buFont typeface="Wingdings"/>
              <a:buChar char=""/>
            </a:pPr>
            <a:r>
              <a:rPr lang="ja-JP" altLang="ja-JP" sz="1800" kern="100" dirty="0">
                <a:latin typeface="ＭＳ 明朝"/>
                <a:cs typeface="Times New Roman"/>
              </a:rPr>
              <a:t>このため関連協会と定期的に懇談会を開催しております。</a:t>
            </a:r>
          </a:p>
          <a:p>
            <a:endParaRPr kumimoji="1" lang="ja-JP" altLang="en-US" sz="1600" dirty="0"/>
          </a:p>
        </p:txBody>
      </p:sp>
      <p:sp>
        <p:nvSpPr>
          <p:cNvPr id="4" name="テキスト ボックス 3"/>
          <p:cNvSpPr txBox="1"/>
          <p:nvPr/>
        </p:nvSpPr>
        <p:spPr>
          <a:xfrm>
            <a:off x="539552" y="5157192"/>
            <a:ext cx="7992888" cy="369332"/>
          </a:xfrm>
          <a:prstGeom prst="rect">
            <a:avLst/>
          </a:prstGeom>
          <a:noFill/>
        </p:spPr>
        <p:txBody>
          <a:bodyPr wrap="square" rtlCol="0">
            <a:spAutoFit/>
          </a:bodyPr>
          <a:lstStyle/>
          <a:p>
            <a:endParaRPr kumimoji="1" lang="ja-JP" altLang="en-US" dirty="0"/>
          </a:p>
        </p:txBody>
      </p:sp>
      <p:sp>
        <p:nvSpPr>
          <p:cNvPr id="8" name="テキスト ボックス 7"/>
          <p:cNvSpPr txBox="1"/>
          <p:nvPr/>
        </p:nvSpPr>
        <p:spPr>
          <a:xfrm>
            <a:off x="1331640" y="3844593"/>
            <a:ext cx="6408712" cy="175432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543560" indent="266700" algn="just">
              <a:spcAft>
                <a:spcPts val="0"/>
              </a:spcAft>
            </a:pPr>
            <a:r>
              <a:rPr lang="en-US" altLang="ja-JP" kern="100" dirty="0">
                <a:latin typeface="+mn-ea"/>
                <a:cs typeface="Times New Roman"/>
              </a:rPr>
              <a:t>(</a:t>
            </a:r>
            <a:r>
              <a:rPr lang="ja-JP" altLang="ja-JP" kern="100" dirty="0">
                <a:latin typeface="+mn-ea"/>
                <a:cs typeface="Times New Roman"/>
              </a:rPr>
              <a:t>最近の取り組み事例</a:t>
            </a:r>
            <a:r>
              <a:rPr lang="en-US" altLang="ja-JP" kern="100" dirty="0">
                <a:latin typeface="+mn-ea"/>
                <a:cs typeface="Times New Roman"/>
              </a:rPr>
              <a:t>)</a:t>
            </a:r>
            <a:endParaRPr lang="ja-JP" altLang="ja-JP" kern="100" dirty="0">
              <a:latin typeface="+mn-ea"/>
              <a:cs typeface="Times New Roman"/>
            </a:endParaRPr>
          </a:p>
          <a:p>
            <a:pPr marL="342900" lvl="0" indent="-342900" algn="just">
              <a:spcAft>
                <a:spcPts val="0"/>
              </a:spcAft>
              <a:buFont typeface="Wingdings"/>
              <a:buChar char=""/>
            </a:pPr>
            <a:r>
              <a:rPr lang="en-US" altLang="ja-JP" kern="100" dirty="0" smtClean="0">
                <a:latin typeface="+mn-ea"/>
                <a:cs typeface="Times New Roman"/>
              </a:rPr>
              <a:t>26</a:t>
            </a:r>
            <a:r>
              <a:rPr lang="ja-JP" altLang="ja-JP" kern="100" dirty="0" smtClean="0">
                <a:latin typeface="+mn-ea"/>
                <a:cs typeface="Times New Roman"/>
              </a:rPr>
              <a:t>年</a:t>
            </a:r>
            <a:r>
              <a:rPr lang="en-US" altLang="ja-JP" kern="100" dirty="0" smtClean="0">
                <a:latin typeface="+mn-ea"/>
                <a:cs typeface="Times New Roman"/>
              </a:rPr>
              <a:t>7</a:t>
            </a:r>
            <a:r>
              <a:rPr lang="ja-JP" altLang="ja-JP" kern="100" dirty="0" smtClean="0">
                <a:latin typeface="+mn-ea"/>
                <a:cs typeface="Times New Roman"/>
              </a:rPr>
              <a:t>月日本</a:t>
            </a:r>
            <a:r>
              <a:rPr lang="ja-JP" altLang="en-US" kern="100" dirty="0" smtClean="0">
                <a:latin typeface="+mn-ea"/>
                <a:cs typeface="Times New Roman"/>
              </a:rPr>
              <a:t>アルミ</a:t>
            </a:r>
            <a:r>
              <a:rPr lang="ja-JP" altLang="ja-JP" kern="100" dirty="0" smtClean="0">
                <a:latin typeface="+mn-ea"/>
                <a:cs typeface="Times New Roman"/>
              </a:rPr>
              <a:t>ドロス</a:t>
            </a:r>
            <a:r>
              <a:rPr lang="ja-JP" altLang="ja-JP" kern="100" dirty="0">
                <a:latin typeface="+mn-ea"/>
                <a:cs typeface="Times New Roman"/>
              </a:rPr>
              <a:t>協議会との懇談会を開催</a:t>
            </a:r>
          </a:p>
          <a:p>
            <a:pPr marL="342900" lvl="0" indent="-342900" algn="just">
              <a:spcAft>
                <a:spcPts val="0"/>
              </a:spcAft>
              <a:buFont typeface="Wingdings"/>
              <a:buChar char=""/>
            </a:pPr>
            <a:r>
              <a:rPr lang="en-US" altLang="ja-JP" kern="100" dirty="0" smtClean="0">
                <a:latin typeface="+mn-ea"/>
                <a:cs typeface="Times New Roman"/>
              </a:rPr>
              <a:t>26</a:t>
            </a:r>
            <a:r>
              <a:rPr lang="ja-JP" altLang="ja-JP" kern="100" dirty="0" smtClean="0">
                <a:latin typeface="+mn-ea"/>
                <a:cs typeface="Times New Roman"/>
              </a:rPr>
              <a:t>年</a:t>
            </a:r>
            <a:r>
              <a:rPr lang="en-US" altLang="ja-JP" kern="100" dirty="0" smtClean="0">
                <a:latin typeface="+mn-ea"/>
                <a:cs typeface="Times New Roman"/>
              </a:rPr>
              <a:t>8</a:t>
            </a:r>
            <a:r>
              <a:rPr lang="ja-JP" altLang="ja-JP" kern="100" dirty="0" smtClean="0">
                <a:latin typeface="+mn-ea"/>
                <a:cs typeface="Times New Roman"/>
              </a:rPr>
              <a:t>月</a:t>
            </a:r>
            <a:r>
              <a:rPr lang="en-US" altLang="ja-JP" kern="100" dirty="0">
                <a:latin typeface="+mn-ea"/>
                <a:cs typeface="Times New Roman"/>
              </a:rPr>
              <a:t>(</a:t>
            </a:r>
            <a:r>
              <a:rPr lang="ja-JP" altLang="ja-JP" kern="100" dirty="0">
                <a:latin typeface="+mn-ea"/>
                <a:cs typeface="Times New Roman"/>
              </a:rPr>
              <a:t>一社</a:t>
            </a:r>
            <a:r>
              <a:rPr lang="en-US" altLang="ja-JP" kern="100" dirty="0">
                <a:latin typeface="+mn-ea"/>
                <a:cs typeface="Times New Roman"/>
              </a:rPr>
              <a:t>)</a:t>
            </a:r>
            <a:r>
              <a:rPr lang="ja-JP" altLang="ja-JP" kern="100" dirty="0">
                <a:latin typeface="+mn-ea"/>
                <a:cs typeface="Times New Roman"/>
              </a:rPr>
              <a:t>日本自動車工業会材料部会との懇談会を開催</a:t>
            </a:r>
          </a:p>
          <a:p>
            <a:pPr marL="342900" lvl="0" indent="-342900" algn="just">
              <a:spcAft>
                <a:spcPts val="0"/>
              </a:spcAft>
              <a:buFont typeface="Wingdings"/>
              <a:buChar char=""/>
            </a:pPr>
            <a:r>
              <a:rPr lang="en-US" altLang="ja-JP" kern="100" dirty="0" smtClean="0">
                <a:latin typeface="+mn-ea"/>
                <a:cs typeface="Times New Roman"/>
              </a:rPr>
              <a:t>26</a:t>
            </a:r>
            <a:r>
              <a:rPr lang="ja-JP" altLang="ja-JP" kern="100" dirty="0" smtClean="0">
                <a:latin typeface="+mn-ea"/>
                <a:cs typeface="Times New Roman"/>
              </a:rPr>
              <a:t>年</a:t>
            </a:r>
            <a:r>
              <a:rPr lang="en-US" altLang="ja-JP" kern="100" dirty="0" smtClean="0">
                <a:latin typeface="+mn-ea"/>
                <a:cs typeface="Times New Roman"/>
              </a:rPr>
              <a:t>10</a:t>
            </a:r>
            <a:r>
              <a:rPr lang="ja-JP" altLang="ja-JP" kern="100" dirty="0" smtClean="0">
                <a:latin typeface="+mn-ea"/>
                <a:cs typeface="Times New Roman"/>
              </a:rPr>
              <a:t>月</a:t>
            </a:r>
            <a:r>
              <a:rPr lang="ja-JP" altLang="ja-JP" kern="100" dirty="0">
                <a:latin typeface="+mn-ea"/>
                <a:cs typeface="Times New Roman"/>
              </a:rPr>
              <a:t>軽金属同友会との</a:t>
            </a:r>
            <a:r>
              <a:rPr lang="ja-JP" altLang="ja-JP" kern="100" dirty="0" smtClean="0">
                <a:latin typeface="+mn-ea"/>
                <a:cs typeface="Times New Roman"/>
              </a:rPr>
              <a:t>懇談会</a:t>
            </a:r>
            <a:r>
              <a:rPr lang="ja-JP" altLang="en-US" kern="100" dirty="0" smtClean="0">
                <a:latin typeface="+mn-ea"/>
                <a:cs typeface="Times New Roman"/>
              </a:rPr>
              <a:t>を</a:t>
            </a:r>
            <a:r>
              <a:rPr lang="ja-JP" altLang="ja-JP" kern="100" dirty="0" smtClean="0">
                <a:latin typeface="+mn-ea"/>
                <a:cs typeface="Times New Roman"/>
              </a:rPr>
              <a:t>開催</a:t>
            </a:r>
            <a:r>
              <a:rPr lang="en-US" altLang="ja-JP" kern="100" dirty="0">
                <a:latin typeface="+mn-ea"/>
                <a:cs typeface="Times New Roman"/>
              </a:rPr>
              <a:t> </a:t>
            </a:r>
            <a:endParaRPr lang="ja-JP" altLang="ja-JP" kern="100" dirty="0">
              <a:latin typeface="+mn-ea"/>
              <a:cs typeface="Times New Roman"/>
            </a:endParaRPr>
          </a:p>
          <a:p>
            <a:pPr marL="810260" algn="just">
              <a:spcAft>
                <a:spcPts val="0"/>
              </a:spcAft>
            </a:pPr>
            <a:endParaRPr lang="ja-JP" altLang="ja-JP" kern="100" dirty="0">
              <a:solidFill>
                <a:schemeClr val="tx1"/>
              </a:solidFill>
              <a:effectLst/>
              <a:latin typeface="+mn-ea"/>
              <a:cs typeface="Times New Roman"/>
            </a:endParaRPr>
          </a:p>
        </p:txBody>
      </p:sp>
    </p:spTree>
    <p:extLst>
      <p:ext uri="{BB962C8B-B14F-4D97-AF65-F5344CB8AC3E}">
        <p14:creationId xmlns:p14="http://schemas.microsoft.com/office/powerpoint/2010/main" val="127618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72097" y="692696"/>
            <a:ext cx="7211144" cy="990600"/>
          </a:xfrm>
        </p:spPr>
        <p:txBody>
          <a:bodyPr>
            <a:normAutofit/>
          </a:bodyPr>
          <a:lstStyle/>
          <a:p>
            <a:pPr lvl="0">
              <a:spcAft>
                <a:spcPts val="0"/>
              </a:spcAft>
            </a:pPr>
            <a:r>
              <a:rPr lang="en-US" altLang="ja-JP" sz="3200" kern="100" dirty="0">
                <a:latin typeface="ＭＳ 明朝"/>
                <a:cs typeface="Times New Roman"/>
              </a:rPr>
              <a:t>7</a:t>
            </a:r>
            <a:r>
              <a:rPr lang="en-US" altLang="ja-JP" sz="3200" kern="100" dirty="0" smtClean="0">
                <a:latin typeface="ＭＳ 明朝"/>
                <a:cs typeface="Times New Roman"/>
              </a:rPr>
              <a:t>.</a:t>
            </a:r>
            <a:r>
              <a:rPr lang="ja-JP" altLang="en-US" sz="3200" kern="100" dirty="0" smtClean="0">
                <a:latin typeface="ＭＳ 明朝"/>
                <a:cs typeface="Times New Roman"/>
              </a:rPr>
              <a:t>政府</a:t>
            </a:r>
            <a:r>
              <a:rPr lang="ja-JP" altLang="en-US" sz="3200" kern="100" dirty="0">
                <a:latin typeface="ＭＳ 明朝"/>
                <a:cs typeface="Times New Roman"/>
              </a:rPr>
              <a:t>に対して政策提言をしています</a:t>
            </a:r>
            <a:endParaRPr lang="ja-JP" altLang="ja-JP" sz="3200" kern="100" dirty="0">
              <a:effectLst/>
              <a:latin typeface="ＭＳ 明朝"/>
              <a:cs typeface="Times New Roman"/>
            </a:endParaRPr>
          </a:p>
        </p:txBody>
      </p:sp>
      <p:sp>
        <p:nvSpPr>
          <p:cNvPr id="3" name="コンテンツ プレースホルダー 2"/>
          <p:cNvSpPr>
            <a:spLocks noGrp="1"/>
          </p:cNvSpPr>
          <p:nvPr>
            <p:ph idx="1"/>
          </p:nvPr>
        </p:nvSpPr>
        <p:spPr>
          <a:xfrm>
            <a:off x="971600" y="1844824"/>
            <a:ext cx="7272808" cy="1440159"/>
          </a:xfrm>
        </p:spPr>
        <p:txBody>
          <a:bodyPr>
            <a:noAutofit/>
          </a:bodyPr>
          <a:lstStyle/>
          <a:p>
            <a:pPr marL="342900" lvl="0" indent="-342900" algn="just">
              <a:spcAft>
                <a:spcPts val="0"/>
              </a:spcAft>
              <a:buFont typeface="Wingdings"/>
              <a:buChar char=""/>
            </a:pPr>
            <a:r>
              <a:rPr lang="ja-JP" altLang="ja-JP" sz="1800" kern="100" dirty="0">
                <a:latin typeface="ＭＳ 明朝"/>
                <a:cs typeface="Times New Roman"/>
              </a:rPr>
              <a:t>当業界を所管している経済産業省非鉄金属課とのコミュニケーションを重視しています。</a:t>
            </a:r>
            <a:endParaRPr lang="ja-JP" altLang="ja-JP" sz="1400" kern="100" dirty="0">
              <a:latin typeface="ＭＳ 明朝"/>
              <a:cs typeface="Times New Roman"/>
            </a:endParaRPr>
          </a:p>
          <a:p>
            <a:pPr marL="342900" lvl="0" indent="-342900" algn="just">
              <a:spcAft>
                <a:spcPts val="0"/>
              </a:spcAft>
              <a:buFont typeface="Wingdings"/>
              <a:buChar char=""/>
            </a:pPr>
            <a:r>
              <a:rPr lang="ja-JP" altLang="ja-JP" sz="1800" kern="100" dirty="0">
                <a:latin typeface="ＭＳ 明朝"/>
                <a:cs typeface="Times New Roman"/>
              </a:rPr>
              <a:t>このため、非鉄金属課長と定期的に懇談会を開催しています。</a:t>
            </a:r>
            <a:endParaRPr lang="ja-JP" altLang="ja-JP" sz="1400" kern="100" dirty="0">
              <a:latin typeface="ＭＳ 明朝"/>
              <a:cs typeface="Times New Roman"/>
            </a:endParaRPr>
          </a:p>
          <a:p>
            <a:pPr marL="342900" lvl="0" indent="-342900" algn="just">
              <a:spcAft>
                <a:spcPts val="0"/>
              </a:spcAft>
              <a:buFont typeface="Wingdings"/>
              <a:buChar char=""/>
            </a:pPr>
            <a:r>
              <a:rPr lang="ja-JP" altLang="ja-JP" sz="1800" kern="100" dirty="0">
                <a:latin typeface="ＭＳ 明朝"/>
                <a:cs typeface="Times New Roman"/>
              </a:rPr>
              <a:t>必要に応じて非鉄金属課を通じて､国に政策提言しています。</a:t>
            </a:r>
            <a:endParaRPr lang="ja-JP" altLang="ja-JP" sz="1400" kern="100" dirty="0">
              <a:latin typeface="ＭＳ 明朝"/>
              <a:cs typeface="Times New Roman"/>
            </a:endParaRPr>
          </a:p>
          <a:p>
            <a:pPr marL="342900" lvl="0" indent="-342900" algn="just">
              <a:spcAft>
                <a:spcPts val="0"/>
              </a:spcAft>
              <a:buFont typeface="Wingdings"/>
              <a:buChar char=""/>
            </a:pPr>
            <a:r>
              <a:rPr lang="ja-JP" altLang="ja-JP" sz="1800" kern="100" dirty="0">
                <a:latin typeface="ＭＳ 明朝"/>
                <a:cs typeface="Times New Roman"/>
              </a:rPr>
              <a:t>また、国が主催する各種会合に業界を代表して出席し、この場で得られた情報を会員向けに提供しています。</a:t>
            </a:r>
            <a:endParaRPr lang="ja-JP" altLang="ja-JP" sz="1400" kern="100" dirty="0">
              <a:latin typeface="ＭＳ 明朝"/>
              <a:cs typeface="Times New Roman"/>
            </a:endParaRPr>
          </a:p>
          <a:p>
            <a:endParaRPr kumimoji="1" lang="ja-JP" altLang="en-US" sz="1600" dirty="0"/>
          </a:p>
        </p:txBody>
      </p:sp>
      <p:sp>
        <p:nvSpPr>
          <p:cNvPr id="8" name="テキスト ボックス 7"/>
          <p:cNvSpPr txBox="1"/>
          <p:nvPr/>
        </p:nvSpPr>
        <p:spPr>
          <a:xfrm>
            <a:off x="1259632" y="4077072"/>
            <a:ext cx="7272808" cy="259917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800100" algn="just">
              <a:spcAft>
                <a:spcPts val="0"/>
              </a:spcAft>
            </a:pPr>
            <a:r>
              <a:rPr lang="en-US" altLang="ja-JP" b="1" kern="100" dirty="0">
                <a:latin typeface="ＭＳ Ｐゴシック" pitchFamily="50" charset="-128"/>
                <a:ea typeface="ＭＳ Ｐゴシック" pitchFamily="50" charset="-128"/>
                <a:cs typeface="Times New Roman"/>
              </a:rPr>
              <a:t>(</a:t>
            </a:r>
            <a:r>
              <a:rPr lang="ja-JP" altLang="ja-JP" b="1" kern="100" dirty="0">
                <a:latin typeface="ＭＳ Ｐゴシック" pitchFamily="50" charset="-128"/>
                <a:ea typeface="ＭＳ Ｐゴシック" pitchFamily="50" charset="-128"/>
                <a:cs typeface="Times New Roman"/>
              </a:rPr>
              <a:t>最近の取り組み事例</a:t>
            </a:r>
            <a:r>
              <a:rPr lang="en-US" altLang="ja-JP" b="1" kern="100" dirty="0">
                <a:latin typeface="ＭＳ Ｐゴシック" pitchFamily="50" charset="-128"/>
                <a:ea typeface="ＭＳ Ｐゴシック" pitchFamily="50" charset="-128"/>
                <a:cs typeface="Times New Roman"/>
              </a:rPr>
              <a:t>)</a:t>
            </a:r>
            <a:endParaRPr lang="ja-JP" altLang="ja-JP" sz="1400" b="1" kern="100" dirty="0">
              <a:latin typeface="ＭＳ Ｐゴシック" pitchFamily="50" charset="-128"/>
              <a:ea typeface="ＭＳ Ｐゴシック" pitchFamily="50" charset="-128"/>
              <a:cs typeface="Times New Roman"/>
            </a:endParaRPr>
          </a:p>
          <a:p>
            <a:pPr marL="342900" indent="-342900" algn="just">
              <a:lnSpc>
                <a:spcPct val="115000"/>
              </a:lnSpc>
              <a:buFont typeface="Wingdings"/>
              <a:buChar char=""/>
            </a:pPr>
            <a:r>
              <a:rPr lang="en-US" altLang="ja-JP" b="1" kern="0" dirty="0">
                <a:solidFill>
                  <a:srgbClr val="000000"/>
                </a:solidFill>
                <a:latin typeface="ＭＳ Ｐゴシック" pitchFamily="50" charset="-128"/>
                <a:ea typeface="ＭＳ Ｐゴシック" pitchFamily="50" charset="-128"/>
                <a:cs typeface="Times New Roman"/>
              </a:rPr>
              <a:t>22</a:t>
            </a:r>
            <a:r>
              <a:rPr lang="ja-JP" altLang="en-US" b="1" kern="0" dirty="0">
                <a:solidFill>
                  <a:srgbClr val="000000"/>
                </a:solidFill>
                <a:latin typeface="ＭＳ Ｐゴシック" pitchFamily="50" charset="-128"/>
                <a:ea typeface="ＭＳ Ｐゴシック" pitchFamily="50" charset="-128"/>
                <a:cs typeface="Times New Roman"/>
              </a:rPr>
              <a:t>年</a:t>
            </a:r>
            <a:r>
              <a:rPr lang="en-US" altLang="ja-JP" b="1" kern="0" dirty="0">
                <a:solidFill>
                  <a:srgbClr val="000000"/>
                </a:solidFill>
                <a:latin typeface="ＭＳ Ｐゴシック" pitchFamily="50" charset="-128"/>
                <a:ea typeface="ＭＳ Ｐゴシック" pitchFamily="50" charset="-128"/>
                <a:cs typeface="Times New Roman"/>
              </a:rPr>
              <a:t>1</a:t>
            </a:r>
            <a:r>
              <a:rPr lang="ja-JP" altLang="en-US" b="1" kern="0" dirty="0">
                <a:solidFill>
                  <a:srgbClr val="000000"/>
                </a:solidFill>
                <a:latin typeface="ＭＳ Ｐゴシック" pitchFamily="50" charset="-128"/>
                <a:ea typeface="ＭＳ Ｐゴシック" pitchFamily="50" charset="-128"/>
                <a:cs typeface="Times New Roman"/>
              </a:rPr>
              <a:t>月競争法コンプライアンス体制に関する説明会に参加</a:t>
            </a:r>
            <a:endParaRPr lang="en-US" altLang="ja-JP" b="1" kern="0" dirty="0">
              <a:solidFill>
                <a:srgbClr val="000000"/>
              </a:solidFill>
              <a:latin typeface="ＭＳ Ｐゴシック" pitchFamily="50" charset="-128"/>
              <a:ea typeface="ＭＳ Ｐゴシック" pitchFamily="50" charset="-128"/>
              <a:cs typeface="Times New Roman"/>
            </a:endParaRPr>
          </a:p>
          <a:p>
            <a:pPr marL="342900" indent="-342900" algn="just">
              <a:lnSpc>
                <a:spcPct val="115000"/>
              </a:lnSpc>
              <a:buFont typeface="Wingdings"/>
              <a:buChar char=""/>
            </a:pPr>
            <a:r>
              <a:rPr lang="en-US" altLang="ja-JP" b="1" kern="0" dirty="0">
                <a:solidFill>
                  <a:srgbClr val="000000"/>
                </a:solidFill>
                <a:latin typeface="ＭＳ Ｐゴシック" pitchFamily="50" charset="-128"/>
                <a:ea typeface="ＭＳ Ｐゴシック" pitchFamily="50" charset="-128"/>
                <a:cs typeface="Times New Roman"/>
              </a:rPr>
              <a:t>23</a:t>
            </a:r>
            <a:r>
              <a:rPr lang="ja-JP" altLang="en-US" b="1" kern="0" dirty="0">
                <a:solidFill>
                  <a:srgbClr val="000000"/>
                </a:solidFill>
                <a:latin typeface="ＭＳ Ｐゴシック" pitchFamily="50" charset="-128"/>
                <a:ea typeface="ＭＳ Ｐゴシック" pitchFamily="50" charset="-128"/>
                <a:cs typeface="Times New Roman"/>
              </a:rPr>
              <a:t>年</a:t>
            </a:r>
            <a:r>
              <a:rPr lang="en-US" altLang="ja-JP" b="1" kern="0" dirty="0">
                <a:solidFill>
                  <a:srgbClr val="000000"/>
                </a:solidFill>
                <a:latin typeface="ＭＳ Ｐゴシック" pitchFamily="50" charset="-128"/>
                <a:ea typeface="ＭＳ Ｐゴシック" pitchFamily="50" charset="-128"/>
                <a:cs typeface="Times New Roman"/>
              </a:rPr>
              <a:t>4</a:t>
            </a:r>
            <a:r>
              <a:rPr lang="ja-JP" altLang="en-US" b="1" kern="0" dirty="0">
                <a:solidFill>
                  <a:srgbClr val="000000"/>
                </a:solidFill>
                <a:latin typeface="ＭＳ Ｐゴシック" pitchFamily="50" charset="-128"/>
                <a:ea typeface="ＭＳ Ｐゴシック" pitchFamily="50" charset="-128"/>
                <a:cs typeface="Times New Roman"/>
              </a:rPr>
              <a:t>月原発事故に伴う夏の節電対策説明会に</a:t>
            </a:r>
            <a:r>
              <a:rPr lang="ja-JP" altLang="en-US" b="1" kern="0" dirty="0" smtClean="0">
                <a:solidFill>
                  <a:srgbClr val="000000"/>
                </a:solidFill>
                <a:latin typeface="ＭＳ Ｐゴシック" pitchFamily="50" charset="-128"/>
                <a:ea typeface="ＭＳ Ｐゴシック" pitchFamily="50" charset="-128"/>
                <a:cs typeface="Times New Roman"/>
              </a:rPr>
              <a:t>参加</a:t>
            </a:r>
            <a:endParaRPr lang="en-US" altLang="ja-JP" b="1" kern="0" dirty="0" smtClean="0">
              <a:solidFill>
                <a:srgbClr val="000000"/>
              </a:solidFill>
              <a:latin typeface="ＭＳ Ｐゴシック" pitchFamily="50" charset="-128"/>
              <a:ea typeface="ＭＳ Ｐゴシック" pitchFamily="50" charset="-128"/>
              <a:cs typeface="Times New Roman"/>
            </a:endParaRPr>
          </a:p>
          <a:p>
            <a:pPr marL="342900" lvl="0" indent="-342900" algn="just">
              <a:lnSpc>
                <a:spcPct val="115000"/>
              </a:lnSpc>
              <a:spcAft>
                <a:spcPts val="0"/>
              </a:spcAft>
              <a:buFont typeface="Wingdings"/>
              <a:buChar char=""/>
            </a:pPr>
            <a:r>
              <a:rPr lang="en-US" altLang="ja-JP" b="1" kern="100" dirty="0" smtClean="0">
                <a:latin typeface="ＭＳ Ｐゴシック" pitchFamily="50" charset="-128"/>
                <a:ea typeface="ＭＳ Ｐゴシック" pitchFamily="50" charset="-128"/>
                <a:cs typeface="Times New Roman"/>
              </a:rPr>
              <a:t>23</a:t>
            </a:r>
            <a:r>
              <a:rPr lang="ja-JP" altLang="ja-JP" b="1" kern="100" dirty="0">
                <a:latin typeface="ＭＳ Ｐゴシック" pitchFamily="50" charset="-128"/>
                <a:ea typeface="ＭＳ Ｐゴシック" pitchFamily="50" charset="-128"/>
                <a:cs typeface="Times New Roman"/>
              </a:rPr>
              <a:t>年</a:t>
            </a:r>
            <a:r>
              <a:rPr lang="en-US" altLang="ja-JP" b="1" kern="100" dirty="0">
                <a:latin typeface="ＭＳ Ｐゴシック" pitchFamily="50" charset="-128"/>
                <a:ea typeface="ＭＳ Ｐゴシック" pitchFamily="50" charset="-128"/>
                <a:cs typeface="Times New Roman"/>
              </a:rPr>
              <a:t>11</a:t>
            </a:r>
            <a:r>
              <a:rPr lang="ja-JP" altLang="ja-JP" b="1" kern="100" dirty="0">
                <a:latin typeface="ＭＳ Ｐゴシック" pitchFamily="50" charset="-128"/>
                <a:ea typeface="ＭＳ Ｐゴシック" pitchFamily="50" charset="-128"/>
                <a:cs typeface="Times New Roman"/>
              </a:rPr>
              <a:t>月非鉄金属課長との懇談会を開催</a:t>
            </a:r>
            <a:endParaRPr lang="ja-JP" altLang="ja-JP" sz="1400" b="1" kern="100" dirty="0">
              <a:latin typeface="ＭＳ Ｐゴシック" pitchFamily="50" charset="-128"/>
              <a:ea typeface="ＭＳ Ｐゴシック" pitchFamily="50" charset="-128"/>
              <a:cs typeface="Times New Roman"/>
            </a:endParaRPr>
          </a:p>
          <a:p>
            <a:pPr marL="342900" lvl="0" indent="-342900" algn="just">
              <a:lnSpc>
                <a:spcPct val="115000"/>
              </a:lnSpc>
              <a:spcAft>
                <a:spcPts val="0"/>
              </a:spcAft>
              <a:buFont typeface="Wingdings"/>
              <a:buChar char=""/>
            </a:pPr>
            <a:r>
              <a:rPr lang="ja-JP" altLang="ja-JP" b="1" kern="100" dirty="0" smtClean="0">
                <a:latin typeface="ＭＳ Ｐゴシック" pitchFamily="50" charset="-128"/>
                <a:ea typeface="ＭＳ Ｐゴシック" pitchFamily="50" charset="-128"/>
                <a:cs typeface="Times New Roman"/>
              </a:rPr>
              <a:t>平成</a:t>
            </a:r>
            <a:r>
              <a:rPr lang="en-US" altLang="ja-JP" b="1" kern="100" dirty="0">
                <a:latin typeface="ＭＳ Ｐゴシック" pitchFamily="50" charset="-128"/>
                <a:ea typeface="ＭＳ Ｐゴシック" pitchFamily="50" charset="-128"/>
                <a:cs typeface="Times New Roman"/>
              </a:rPr>
              <a:t>25</a:t>
            </a:r>
            <a:r>
              <a:rPr lang="ja-JP" altLang="ja-JP" b="1" kern="100" dirty="0">
                <a:latin typeface="ＭＳ Ｐゴシック" pitchFamily="50" charset="-128"/>
                <a:ea typeface="ＭＳ Ｐゴシック" pitchFamily="50" charset="-128"/>
                <a:cs typeface="Times New Roman"/>
              </a:rPr>
              <a:t>年度の税制改正に際し、①</a:t>
            </a:r>
            <a:r>
              <a:rPr lang="ja-JP" altLang="ja-JP" b="1" kern="0" dirty="0">
                <a:solidFill>
                  <a:srgbClr val="000000"/>
                </a:solidFill>
                <a:latin typeface="ＭＳ Ｐゴシック" pitchFamily="50" charset="-128"/>
                <a:ea typeface="ＭＳ Ｐゴシック" pitchFamily="50" charset="-128"/>
                <a:cs typeface="Times New Roman"/>
              </a:rPr>
              <a:t>グリーン投資減税の</a:t>
            </a:r>
            <a:r>
              <a:rPr lang="ja-JP" altLang="ja-JP" b="1" kern="0" dirty="0" smtClean="0">
                <a:solidFill>
                  <a:srgbClr val="000000"/>
                </a:solidFill>
                <a:latin typeface="ＭＳ Ｐゴシック" pitchFamily="50" charset="-128"/>
                <a:ea typeface="ＭＳ Ｐゴシック" pitchFamily="50" charset="-128"/>
                <a:cs typeface="Times New Roman"/>
              </a:rPr>
              <a:t>延長等</a:t>
            </a:r>
            <a:r>
              <a:rPr lang="ja-JP" altLang="ja-JP" b="1" kern="0" dirty="0">
                <a:solidFill>
                  <a:srgbClr val="000000"/>
                </a:solidFill>
                <a:latin typeface="ＭＳ Ｐゴシック" pitchFamily="50" charset="-128"/>
                <a:ea typeface="ＭＳ Ｐゴシック" pitchFamily="50" charset="-128"/>
                <a:cs typeface="Times New Roman"/>
              </a:rPr>
              <a:t>に関する要望書を</a:t>
            </a:r>
            <a:r>
              <a:rPr lang="ja-JP" altLang="ja-JP" b="1" kern="0" dirty="0" smtClean="0">
                <a:solidFill>
                  <a:srgbClr val="000000"/>
                </a:solidFill>
                <a:latin typeface="ＭＳ Ｐゴシック" pitchFamily="50" charset="-128"/>
                <a:ea typeface="ＭＳ Ｐゴシック" pitchFamily="50" charset="-128"/>
                <a:cs typeface="Times New Roman"/>
              </a:rPr>
              <a:t>提出</a:t>
            </a:r>
            <a:endParaRPr lang="en-US" altLang="ja-JP" b="1" kern="0" dirty="0" smtClean="0">
              <a:solidFill>
                <a:srgbClr val="000000"/>
              </a:solidFill>
              <a:latin typeface="ＭＳ Ｐゴシック" pitchFamily="50" charset="-128"/>
              <a:ea typeface="ＭＳ Ｐゴシック" pitchFamily="50" charset="-128"/>
              <a:cs typeface="Times New Roman"/>
            </a:endParaRPr>
          </a:p>
          <a:p>
            <a:pPr marL="342900" lvl="0" indent="-342900" algn="just">
              <a:lnSpc>
                <a:spcPct val="115000"/>
              </a:lnSpc>
              <a:spcAft>
                <a:spcPts val="0"/>
              </a:spcAft>
              <a:buFont typeface="Wingdings"/>
              <a:buChar char=""/>
            </a:pPr>
            <a:r>
              <a:rPr lang="en-US" altLang="ja-JP" b="1" kern="0" dirty="0">
                <a:solidFill>
                  <a:srgbClr val="000000"/>
                </a:solidFill>
                <a:latin typeface="ＭＳ Ｐゴシック" pitchFamily="50" charset="-128"/>
                <a:ea typeface="ＭＳ Ｐゴシック" pitchFamily="50" charset="-128"/>
                <a:cs typeface="Times New Roman"/>
              </a:rPr>
              <a:t>26</a:t>
            </a:r>
            <a:r>
              <a:rPr lang="ja-JP" altLang="en-US" b="1" kern="0" dirty="0" smtClean="0">
                <a:solidFill>
                  <a:srgbClr val="000000"/>
                </a:solidFill>
                <a:latin typeface="ＭＳ Ｐゴシック" pitchFamily="50" charset="-128"/>
                <a:ea typeface="ＭＳ Ｐゴシック" pitchFamily="50" charset="-128"/>
                <a:cs typeface="Times New Roman"/>
              </a:rPr>
              <a:t>年</a:t>
            </a:r>
            <a:r>
              <a:rPr lang="en-US" altLang="ja-JP" b="1" kern="0" dirty="0">
                <a:solidFill>
                  <a:srgbClr val="000000"/>
                </a:solidFill>
                <a:latin typeface="ＭＳ Ｐゴシック" pitchFamily="50" charset="-128"/>
                <a:ea typeface="ＭＳ Ｐゴシック" pitchFamily="50" charset="-128"/>
                <a:cs typeface="Times New Roman"/>
              </a:rPr>
              <a:t>7</a:t>
            </a:r>
            <a:r>
              <a:rPr lang="ja-JP" altLang="en-US" b="1" kern="0" dirty="0">
                <a:solidFill>
                  <a:srgbClr val="000000"/>
                </a:solidFill>
                <a:latin typeface="ＭＳ Ｐゴシック" pitchFamily="50" charset="-128"/>
                <a:ea typeface="ＭＳ Ｐゴシック" pitchFamily="50" charset="-128"/>
                <a:cs typeface="Times New Roman"/>
              </a:rPr>
              <a:t>月</a:t>
            </a:r>
            <a:r>
              <a:rPr lang="ja-JP" altLang="en-US" b="1" kern="0" dirty="0" smtClean="0">
                <a:solidFill>
                  <a:srgbClr val="000000"/>
                </a:solidFill>
                <a:latin typeface="ＭＳ Ｐゴシック" pitchFamily="50" charset="-128"/>
                <a:ea typeface="ＭＳ Ｐゴシック" pitchFamily="50" charset="-128"/>
                <a:cs typeface="Times New Roman"/>
              </a:rPr>
              <a:t>に軽金属</a:t>
            </a:r>
            <a:r>
              <a:rPr lang="en-US" altLang="ja-JP" b="1" kern="0" dirty="0" smtClean="0">
                <a:solidFill>
                  <a:srgbClr val="000000"/>
                </a:solidFill>
                <a:latin typeface="ＭＳ Ｐゴシック" pitchFamily="50" charset="-128"/>
                <a:ea typeface="ＭＳ Ｐゴシック" pitchFamily="50" charset="-128"/>
                <a:cs typeface="Times New Roman"/>
              </a:rPr>
              <a:t>4</a:t>
            </a:r>
            <a:r>
              <a:rPr lang="ja-JP" altLang="en-US" b="1" kern="0" dirty="0" smtClean="0">
                <a:solidFill>
                  <a:srgbClr val="000000"/>
                </a:solidFill>
                <a:latin typeface="ＭＳ Ｐゴシック" pitchFamily="50" charset="-128"/>
                <a:ea typeface="ＭＳ Ｐゴシック" pitchFamily="50" charset="-128"/>
                <a:cs typeface="Times New Roman"/>
              </a:rPr>
              <a:t>団体と共同でエネルギー価格高騰対策に関する要望書を提出。</a:t>
            </a:r>
            <a:endParaRPr lang="en-US" altLang="ja-JP" b="1" kern="0" dirty="0" smtClean="0">
              <a:solidFill>
                <a:srgbClr val="000000"/>
              </a:solidFill>
              <a:latin typeface="ＭＳ Ｐゴシック" pitchFamily="50" charset="-128"/>
              <a:ea typeface="ＭＳ Ｐゴシック" pitchFamily="50" charset="-128"/>
              <a:cs typeface="Times New Roman"/>
            </a:endParaRPr>
          </a:p>
        </p:txBody>
      </p:sp>
    </p:spTree>
    <p:extLst>
      <p:ext uri="{BB962C8B-B14F-4D97-AF65-F5344CB8AC3E}">
        <p14:creationId xmlns:p14="http://schemas.microsoft.com/office/powerpoint/2010/main" val="12761808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フレッシュ">
  <a:themeElements>
    <a:clrScheme name="フレッシュ">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フレッシュ">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フレッシュ">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838</TotalTime>
  <Words>1504</Words>
  <Application>Microsoft Office PowerPoint</Application>
  <PresentationFormat>画面に合わせる (4:3)</PresentationFormat>
  <Paragraphs>104</Paragraphs>
  <Slides>11</Slides>
  <Notes>4</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フレッシュ</vt:lpstr>
      <vt:lpstr>一般社団法人 　日本アルミニウム合金協会の活動状況 </vt:lpstr>
      <vt:lpstr>コンテンツ</vt:lpstr>
      <vt:lpstr>環境対策に力を入れています</vt:lpstr>
      <vt:lpstr>2. 技術開発に力を入れています</vt:lpstr>
      <vt:lpstr>3.３級溶解技能者検定事業を運営しています</vt:lpstr>
      <vt:lpstr>4.　事故トラブルなどの情報共有に力を 　　入れています</vt:lpstr>
      <vt:lpstr>5.中小企業対策に取り組んでいます</vt:lpstr>
      <vt:lpstr>6. 関係機関との連携に力を入れています</vt:lpstr>
      <vt:lpstr>7.政府に対して政策提言をしています</vt:lpstr>
      <vt:lpstr>8. 各種統計調査に力を入れています</vt:lpstr>
      <vt:lpstr>9. 会員交流の場を提供しています</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EPSON02</dc:creator>
  <cp:lastModifiedBy>yasuda1</cp:lastModifiedBy>
  <cp:revision>47</cp:revision>
  <cp:lastPrinted>2015-05-08T01:12:36Z</cp:lastPrinted>
  <dcterms:created xsi:type="dcterms:W3CDTF">2013-02-21T01:44:14Z</dcterms:created>
  <dcterms:modified xsi:type="dcterms:W3CDTF">2015-05-08T01:21:58Z</dcterms:modified>
</cp:coreProperties>
</file>